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022613A-9514-4601-B97D-967FFD101F4E}" type="datetime">
              <a:rPr lang="en-IN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25-01-2022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IN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2BDA24D-9AC4-4787-BD8C-7B1F956AD29A}" type="slidenum">
              <a:rPr lang="en-IN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EA973416-3882-4D75-9C0B-C55910817729}" type="datetime">
              <a:rPr lang="en-IN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25-01-2022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IN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DEB922F-8DFA-4894-B964-617D5DDD63E8}" type="slidenum">
              <a:rPr lang="en-IN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IN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Reinforcement</a:t>
            </a:r>
          </a:p>
        </p:txBody>
      </p:sp>
      <p:sp>
        <p:nvSpPr>
          <p:cNvPr id="83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IN" sz="3200" b="0" strike="noStrike" spc="-1" dirty="0">
                <a:solidFill>
                  <a:srgbClr val="8B8B8B"/>
                </a:solidFill>
                <a:latin typeface="Calibri"/>
              </a:rPr>
              <a:t>CS786</a:t>
            </a:r>
            <a:endParaRPr lang="en-IN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IN" sz="3200" b="0" strike="noStrike" spc="-1" dirty="0" smtClean="0">
                <a:solidFill>
                  <a:srgbClr val="8B8B8B"/>
                </a:solidFill>
                <a:latin typeface="Calibri"/>
              </a:rPr>
              <a:t>25</a:t>
            </a:r>
            <a:r>
              <a:rPr lang="en-IN" sz="3200" b="0" strike="noStrike" spc="-1" baseline="30000" dirty="0" smtClean="0">
                <a:solidFill>
                  <a:srgbClr val="8B8B8B"/>
                </a:solidFill>
                <a:latin typeface="Calibri"/>
              </a:rPr>
              <a:t>th</a:t>
            </a:r>
            <a:r>
              <a:rPr lang="en-IN" sz="3200" b="0" strike="noStrike" spc="-1" dirty="0" smtClean="0">
                <a:solidFill>
                  <a:srgbClr val="8B8B8B"/>
                </a:solidFill>
                <a:latin typeface="Calibri"/>
              </a:rPr>
              <a:t> January 2022</a:t>
            </a:r>
            <a:endParaRPr lang="en-IN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Association vs reinforcement</a:t>
            </a:r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Association: things that occur together in the world, occur together in the mind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Tested using classical conditioning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Environment acts on the observer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Reinforcement: actions that are rewarded  become desirable in future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Tested using operant/instrumental conditioning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Observer acts on the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Operant conditioning</a:t>
            </a:r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Observers act upon the world, and face consequences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Consequences can be interpreted as rewards</a:t>
            </a:r>
          </a:p>
        </p:txBody>
      </p:sp>
      <p:pic>
        <p:nvPicPr>
          <p:cNvPr id="88" name="Picture 2"/>
          <p:cNvPicPr/>
          <p:nvPr/>
        </p:nvPicPr>
        <p:blipFill>
          <a:blip r:embed="rId2" cstate="print"/>
          <a:stretch/>
        </p:blipFill>
        <p:spPr>
          <a:xfrm>
            <a:off x="1752480" y="3505320"/>
            <a:ext cx="5562360" cy="320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Modeling classical conditioning</a:t>
            </a:r>
          </a:p>
        </p:txBody>
      </p:sp>
      <p:sp>
        <p:nvSpPr>
          <p:cNvPr id="9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Most popular approach for years was the Rescorla-Wagner model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Could reproduce a number of empirical observations in classical conditioning experiments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CustomShape 3"/>
          <p:cNvSpPr/>
          <p:nvPr/>
        </p:nvSpPr>
        <p:spPr>
          <a:xfrm>
            <a:off x="457200" y="6172200"/>
            <a:ext cx="74671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http://users.ipfw.edu/abbott/314/Rescorla2.htm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92" name="CustomShape 4"/>
          <p:cNvSpPr/>
          <p:nvPr/>
        </p:nvSpPr>
        <p:spPr>
          <a:xfrm>
            <a:off x="6553080" y="2971800"/>
            <a:ext cx="228564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Some versions replace V</a:t>
            </a:r>
            <a:r>
              <a:rPr lang="en-IN" sz="1800" b="0" strike="noStrike" spc="-1" baseline="-25000">
                <a:solidFill>
                  <a:srgbClr val="000000"/>
                </a:solidFill>
                <a:latin typeface="Calibri"/>
              </a:rPr>
              <a:t>tot</a:t>
            </a: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 with V</a:t>
            </a:r>
            <a:r>
              <a:rPr lang="en-IN" sz="1800" b="0" strike="noStrike" spc="-1" baseline="-25000">
                <a:solidFill>
                  <a:srgbClr val="000000"/>
                </a:solidFill>
                <a:latin typeface="Calibri"/>
              </a:rPr>
              <a:t>x</a:t>
            </a: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; what is the difference?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93" name="CustomShape 5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6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5" name="Picture 8"/>
          <p:cNvPicPr/>
          <p:nvPr/>
        </p:nvPicPr>
        <p:blipFill>
          <a:blip r:embed="rId2" cstate="print"/>
          <a:stretch/>
        </p:blipFill>
        <p:spPr>
          <a:xfrm>
            <a:off x="1295280" y="2819520"/>
            <a:ext cx="5000400" cy="533160"/>
          </a:xfrm>
          <a:prstGeom prst="rect">
            <a:avLst/>
          </a:prstGeom>
          <a:ln>
            <a:noFill/>
          </a:ln>
        </p:spPr>
      </p:pic>
      <p:pic>
        <p:nvPicPr>
          <p:cNvPr id="96" name="Picture 10"/>
          <p:cNvPicPr/>
          <p:nvPr/>
        </p:nvPicPr>
        <p:blipFill>
          <a:blip r:embed="rId3" cstate="print"/>
          <a:stretch/>
        </p:blipFill>
        <p:spPr>
          <a:xfrm>
            <a:off x="1295280" y="3657600"/>
            <a:ext cx="4000320" cy="533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Can modify to accommodate reward prediction</a:t>
            </a:r>
          </a:p>
        </p:txBody>
      </p:sp>
      <p:sp>
        <p:nvSpPr>
          <p:cNvPr id="9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Original equation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Update size based on </a:t>
            </a:r>
            <a:r>
              <a:rPr lang="en-US" sz="2800" b="0" i="1" strike="noStrike" spc="-1">
                <a:solidFill>
                  <a:srgbClr val="000000"/>
                </a:solidFill>
                <a:latin typeface="Calibri"/>
              </a:rPr>
              <a:t>associative strength 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available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Bush-Mosteller model of reinforcement, for action </a:t>
            </a:r>
            <a:r>
              <a:rPr lang="en-US" sz="3200" b="0" i="1" strike="noStrike" spc="-1">
                <a:solidFill>
                  <a:srgbClr val="000000"/>
                </a:solidFill>
                <a:latin typeface="Calibri"/>
              </a:rPr>
              <a:t>a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9" name="Object 3"/>
          <p:cNvPicPr/>
          <p:nvPr/>
        </p:nvPicPr>
        <p:blipFill>
          <a:blip r:embed="rId2" cstate="print"/>
          <a:stretch/>
        </p:blipFill>
        <p:spPr>
          <a:xfrm>
            <a:off x="2666880" y="3289320"/>
            <a:ext cx="2863440" cy="520200"/>
          </a:xfrm>
          <a:prstGeom prst="rect">
            <a:avLst/>
          </a:prstGeom>
          <a:ln>
            <a:noFill/>
          </a:ln>
        </p:spPr>
      </p:pic>
      <p:pic>
        <p:nvPicPr>
          <p:cNvPr id="101" name="Object 4"/>
          <p:cNvPicPr/>
          <p:nvPr/>
        </p:nvPicPr>
        <p:blipFill>
          <a:blip r:embed="rId3" cstate="print"/>
          <a:stretch/>
        </p:blipFill>
        <p:spPr>
          <a:xfrm>
            <a:off x="2725560" y="5346720"/>
            <a:ext cx="2912760" cy="52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The MDP framework</a:t>
            </a:r>
          </a:p>
        </p:txBody>
      </p:sp>
      <p:sp>
        <p:nvSpPr>
          <p:cNvPr id="10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An MDP is the tuple {S,A,R,P}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Set of states (S)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Set of actions (A)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Possible rewards (R) for each {s,a} combination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P(s’|s,a) is the probability of reaching state s’ given you took action a while in state 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An example MDP</a:t>
            </a:r>
          </a:p>
        </p:txBody>
      </p:sp>
      <p:sp>
        <p:nvSpPr>
          <p:cNvPr id="10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States: hungry, taste-deprived, full, happy, unhappy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Actions: go to hostel mess, delivery from restaurant, make Maggi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Reward(state, action)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R(hungry, mess) = 10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R(taste-deprived, mess) = -100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State transition probability: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Hungry to full, maggi = 0.4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Taste-deprived to happy, mess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Solution strategy</a:t>
            </a:r>
          </a:p>
        </p:txBody>
      </p:sp>
      <p:sp>
        <p:nvSpPr>
          <p:cNvPr id="10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Update value and action policy iteratively</a:t>
            </a:r>
          </a:p>
        </p:txBody>
      </p:sp>
      <p:sp>
        <p:nvSpPr>
          <p:cNvPr id="109" name="CustomShape 3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0" name="Picture 4"/>
          <p:cNvPicPr/>
          <p:nvPr/>
        </p:nvPicPr>
        <p:blipFill>
          <a:blip r:embed="rId2" cstate="print"/>
          <a:stretch/>
        </p:blipFill>
        <p:spPr>
          <a:xfrm>
            <a:off x="914400" y="2510280"/>
            <a:ext cx="7086240" cy="689760"/>
          </a:xfrm>
          <a:prstGeom prst="rect">
            <a:avLst/>
          </a:prstGeom>
          <a:ln>
            <a:noFill/>
          </a:ln>
        </p:spPr>
      </p:pic>
      <p:sp>
        <p:nvSpPr>
          <p:cNvPr id="111" name="CustomShape 4"/>
          <p:cNvSpPr/>
          <p:nvPr/>
        </p:nvSpPr>
        <p:spPr>
          <a:xfrm>
            <a:off x="304920" y="5486400"/>
            <a:ext cx="86864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 dirty="0">
                <a:solidFill>
                  <a:srgbClr val="000000"/>
                </a:solidFill>
                <a:latin typeface="Calibri"/>
              </a:rPr>
              <a:t>https://towardsdatascience.com/getting-started-with-markov-decision-processes-reinforcement-learning-ada7b4572ffb</a:t>
            </a:r>
            <a:endParaRPr lang="en-IN" sz="1800" b="0" strike="noStrike" spc="-1" dirty="0">
              <a:latin typeface="Arial"/>
            </a:endParaRPr>
          </a:p>
        </p:txBody>
      </p:sp>
      <p:pic>
        <p:nvPicPr>
          <p:cNvPr id="112" name="Picture 2"/>
          <p:cNvPicPr/>
          <p:nvPr/>
        </p:nvPicPr>
        <p:blipFill>
          <a:blip r:embed="rId3" cstate="print"/>
          <a:stretch/>
        </p:blipFill>
        <p:spPr>
          <a:xfrm>
            <a:off x="1066680" y="3505320"/>
            <a:ext cx="7162560" cy="72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258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Reinforcement</dc:title>
  <dc:creator>nisheeth</dc:creator>
  <cp:lastModifiedBy>nisheeth</cp:lastModifiedBy>
  <cp:revision>26</cp:revision>
  <dcterms:created xsi:type="dcterms:W3CDTF">2019-01-17T01:04:50Z</dcterms:created>
  <dcterms:modified xsi:type="dcterms:W3CDTF">2022-01-25T03:24:22Z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</Properties>
</file>