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A416-FAD1-4D37-84B8-D5F879483041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FA00-9A74-43C3-949E-8104C54BDC1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Coding (contd.)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</a:p>
          <a:p>
            <a:r>
              <a:rPr lang="en-US" dirty="0" smtClean="0"/>
              <a:t>January 21</a:t>
            </a:r>
            <a:r>
              <a:rPr lang="en-US" baseline="30000" dirty="0" smtClean="0"/>
              <a:t>st</a:t>
            </a:r>
            <a:r>
              <a:rPr lang="en-US" dirty="0" smtClean="0"/>
              <a:t> 2022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990600"/>
          </a:xfrm>
        </p:spPr>
        <p:txBody>
          <a:bodyPr/>
          <a:lstStyle/>
          <a:p>
            <a:r>
              <a:rPr lang="nb-NO" sz="3600"/>
              <a:t>Distributed Information Storage &amp; Processing</a:t>
            </a:r>
            <a:endParaRPr lang="nb-NO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76600" y="2895600"/>
            <a:ext cx="2743200" cy="1905000"/>
            <a:chOff x="1728" y="2016"/>
            <a:chExt cx="1728" cy="1200"/>
          </a:xfrm>
        </p:grpSpPr>
        <p:sp>
          <p:nvSpPr>
            <p:cNvPr id="67588" name="Text Box 4"/>
            <p:cNvSpPr txBox="1">
              <a:spLocks noChangeArrowheads="1"/>
            </p:cNvSpPr>
            <p:nvPr/>
          </p:nvSpPr>
          <p:spPr bwMode="auto">
            <a:xfrm>
              <a:off x="2448" y="2016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w</a:t>
              </a:r>
              <a:r>
                <a:rPr lang="nb-NO" baseline="-25000">
                  <a:latin typeface="Times New Roman" pitchFamily="18" charset="0"/>
                </a:rPr>
                <a:t>i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67589" name="Oval 5"/>
            <p:cNvSpPr>
              <a:spLocks noChangeArrowheads="1"/>
            </p:cNvSpPr>
            <p:nvPr/>
          </p:nvSpPr>
          <p:spPr bwMode="auto">
            <a:xfrm>
              <a:off x="1728" y="268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0" name="Oval 6"/>
            <p:cNvSpPr>
              <a:spLocks noChangeArrowheads="1"/>
            </p:cNvSpPr>
            <p:nvPr/>
          </p:nvSpPr>
          <p:spPr bwMode="auto">
            <a:xfrm>
              <a:off x="2304" y="2640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1" name="Oval 7"/>
            <p:cNvSpPr>
              <a:spLocks noChangeArrowheads="1"/>
            </p:cNvSpPr>
            <p:nvPr/>
          </p:nvSpPr>
          <p:spPr bwMode="auto">
            <a:xfrm>
              <a:off x="2640" y="2400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2" name="Oval 8"/>
            <p:cNvSpPr>
              <a:spLocks noChangeArrowheads="1"/>
            </p:cNvSpPr>
            <p:nvPr/>
          </p:nvSpPr>
          <p:spPr bwMode="auto">
            <a:xfrm>
              <a:off x="2352" y="3072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3" name="Oval 9"/>
            <p:cNvSpPr>
              <a:spLocks noChangeArrowheads="1"/>
            </p:cNvSpPr>
            <p:nvPr/>
          </p:nvSpPr>
          <p:spPr bwMode="auto">
            <a:xfrm>
              <a:off x="2016" y="220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4" name="Oval 10"/>
            <p:cNvSpPr>
              <a:spLocks noChangeArrowheads="1"/>
            </p:cNvSpPr>
            <p:nvPr/>
          </p:nvSpPr>
          <p:spPr bwMode="auto">
            <a:xfrm>
              <a:off x="3072" y="2640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5" name="Oval 11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6" name="Oval 12"/>
            <p:cNvSpPr>
              <a:spLocks noChangeArrowheads="1"/>
            </p:cNvSpPr>
            <p:nvPr/>
          </p:nvSpPr>
          <p:spPr bwMode="auto">
            <a:xfrm>
              <a:off x="2832" y="292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7" name="Line 13"/>
            <p:cNvSpPr>
              <a:spLocks noChangeShapeType="1"/>
            </p:cNvSpPr>
            <p:nvPr/>
          </p:nvSpPr>
          <p:spPr bwMode="auto">
            <a:xfrm flipV="1">
              <a:off x="1824" y="2352"/>
              <a:ext cx="24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8" name="Line 14"/>
            <p:cNvSpPr>
              <a:spLocks noChangeShapeType="1"/>
            </p:cNvSpPr>
            <p:nvPr/>
          </p:nvSpPr>
          <p:spPr bwMode="auto">
            <a:xfrm flipV="1">
              <a:off x="2160" y="225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9" name="Line 15"/>
            <p:cNvSpPr>
              <a:spLocks noChangeShapeType="1"/>
            </p:cNvSpPr>
            <p:nvPr/>
          </p:nvSpPr>
          <p:spPr bwMode="auto">
            <a:xfrm flipH="1" flipV="1">
              <a:off x="2160" y="2352"/>
              <a:ext cx="19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0" name="Line 16"/>
            <p:cNvSpPr>
              <a:spLocks noChangeShapeType="1"/>
            </p:cNvSpPr>
            <p:nvPr/>
          </p:nvSpPr>
          <p:spPr bwMode="auto">
            <a:xfrm flipH="1" flipV="1">
              <a:off x="2400" y="2784"/>
              <a:ext cx="4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1" name="Line 17"/>
            <p:cNvSpPr>
              <a:spLocks noChangeShapeType="1"/>
            </p:cNvSpPr>
            <p:nvPr/>
          </p:nvSpPr>
          <p:spPr bwMode="auto">
            <a:xfrm flipV="1">
              <a:off x="2448" y="2544"/>
              <a:ext cx="24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2" name="Line 18"/>
            <p:cNvSpPr>
              <a:spLocks noChangeShapeType="1"/>
            </p:cNvSpPr>
            <p:nvPr/>
          </p:nvSpPr>
          <p:spPr bwMode="auto">
            <a:xfrm flipH="1" flipV="1">
              <a:off x="1872" y="2784"/>
              <a:ext cx="57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3" name="Line 19"/>
            <p:cNvSpPr>
              <a:spLocks noChangeShapeType="1"/>
            </p:cNvSpPr>
            <p:nvPr/>
          </p:nvSpPr>
          <p:spPr bwMode="auto">
            <a:xfrm flipH="1" flipV="1">
              <a:off x="3120" y="2352"/>
              <a:ext cx="4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 flipV="1">
              <a:off x="2880" y="2352"/>
              <a:ext cx="19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5" name="Line 21"/>
            <p:cNvSpPr>
              <a:spLocks noChangeShapeType="1"/>
            </p:cNvSpPr>
            <p:nvPr/>
          </p:nvSpPr>
          <p:spPr bwMode="auto">
            <a:xfrm flipV="1">
              <a:off x="2736" y="2304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6" name="Line 22"/>
            <p:cNvSpPr>
              <a:spLocks noChangeShapeType="1"/>
            </p:cNvSpPr>
            <p:nvPr/>
          </p:nvSpPr>
          <p:spPr bwMode="auto">
            <a:xfrm flipV="1">
              <a:off x="2400" y="2496"/>
              <a:ext cx="192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7" name="Line 23"/>
            <p:cNvSpPr>
              <a:spLocks noChangeShapeType="1"/>
            </p:cNvSpPr>
            <p:nvPr/>
          </p:nvSpPr>
          <p:spPr bwMode="auto">
            <a:xfrm flipH="1" flipV="1">
              <a:off x="2736" y="2544"/>
              <a:ext cx="1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8" name="Line 24"/>
            <p:cNvSpPr>
              <a:spLocks noChangeShapeType="1"/>
            </p:cNvSpPr>
            <p:nvPr/>
          </p:nvSpPr>
          <p:spPr bwMode="auto">
            <a:xfrm flipV="1">
              <a:off x="1872" y="2736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09" name="Line 25"/>
            <p:cNvSpPr>
              <a:spLocks noChangeShapeType="1"/>
            </p:cNvSpPr>
            <p:nvPr/>
          </p:nvSpPr>
          <p:spPr bwMode="auto">
            <a:xfrm flipV="1">
              <a:off x="3168" y="2112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610" name="Text Box 26"/>
            <p:cNvSpPr txBox="1">
              <a:spLocks noChangeArrowheads="1"/>
            </p:cNvSpPr>
            <p:nvPr/>
          </p:nvSpPr>
          <p:spPr bwMode="auto">
            <a:xfrm>
              <a:off x="1968" y="2496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w</a:t>
              </a:r>
              <a:r>
                <a:rPr lang="nb-NO" baseline="-25000">
                  <a:latin typeface="Times New Roman" pitchFamily="18" charset="0"/>
                </a:rPr>
                <a:t>j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67611" name="Text Box 27"/>
            <p:cNvSpPr txBox="1">
              <a:spLocks noChangeArrowheads="1"/>
            </p:cNvSpPr>
            <p:nvPr/>
          </p:nvSpPr>
          <p:spPr bwMode="auto">
            <a:xfrm>
              <a:off x="2592" y="273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w</a:t>
              </a:r>
              <a:r>
                <a:rPr lang="nb-NO" baseline="-25000">
                  <a:latin typeface="Times New Roman" pitchFamily="18" charset="0"/>
                </a:rPr>
                <a:t>k</a:t>
              </a:r>
              <a:endParaRPr lang="nb-NO">
                <a:latin typeface="Times New Roman" pitchFamily="18" charset="0"/>
              </a:endParaRPr>
            </a:p>
          </p:txBody>
        </p:sp>
      </p:grp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685800" y="5257800"/>
            <a:ext cx="7848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lvl="1"/>
            <a:r>
              <a:rPr lang="nb-NO" sz="1800" u="sng">
                <a:latin typeface="Times New Roman" pitchFamily="18" charset="0"/>
              </a:rPr>
              <a:t> </a:t>
            </a:r>
            <a:r>
              <a:rPr lang="nb-NO" sz="2000" u="sng">
                <a:latin typeface="Times New Roman" pitchFamily="18" charset="0"/>
              </a:rPr>
              <a:t>Information is stored in the weights with:</a:t>
            </a:r>
            <a:endParaRPr lang="nb-NO" sz="2000">
              <a:latin typeface="Times New Roman" pitchFamily="18" charset="0"/>
            </a:endParaRPr>
          </a:p>
          <a:p>
            <a:pPr lvl="2">
              <a:buFontTx/>
              <a:buChar char="•"/>
            </a:pPr>
            <a:r>
              <a:rPr lang="nb-NO" sz="2000">
                <a:latin typeface="Times New Roman" pitchFamily="18" charset="0"/>
              </a:rPr>
              <a:t> Concepts/Patterns spread over many weights, and nodes.</a:t>
            </a:r>
          </a:p>
          <a:p>
            <a:pPr lvl="2">
              <a:buFontTx/>
              <a:buChar char="•"/>
            </a:pPr>
            <a:r>
              <a:rPr lang="nb-NO" sz="2000">
                <a:latin typeface="Times New Roman" pitchFamily="18" charset="0"/>
              </a:rPr>
              <a:t>  Individual weights can hold info for many different concepts</a:t>
            </a:r>
            <a:endParaRPr lang="nb-NO" sz="1800">
              <a:latin typeface="Times New Roman" pitchFamily="18" charset="0"/>
            </a:endParaRPr>
          </a:p>
        </p:txBody>
      </p:sp>
      <p:graphicFrame>
        <p:nvGraphicFramePr>
          <p:cNvPr id="67613" name="Object 29"/>
          <p:cNvGraphicFramePr>
            <a:graphicFrameLocks noChangeAspect="1"/>
          </p:cNvGraphicFramePr>
          <p:nvPr/>
        </p:nvGraphicFramePr>
        <p:xfrm>
          <a:off x="1219200" y="2209800"/>
          <a:ext cx="1749425" cy="595313"/>
        </p:xfrm>
        <a:graphic>
          <a:graphicData uri="http://schemas.openxmlformats.org/presentationml/2006/ole">
            <p:oleObj spid="_x0000_s1026" name="Utklipp" r:id="rId3" imgW="6544800" imgH="1706400" progId="">
              <p:embed/>
            </p:oleObj>
          </a:graphicData>
        </a:graphic>
      </p:graphicFrame>
      <p:graphicFrame>
        <p:nvGraphicFramePr>
          <p:cNvPr id="67614" name="Object 30"/>
          <p:cNvGraphicFramePr>
            <a:graphicFrameLocks noChangeAspect="1"/>
          </p:cNvGraphicFramePr>
          <p:nvPr/>
        </p:nvGraphicFramePr>
        <p:xfrm>
          <a:off x="6324600" y="1524000"/>
          <a:ext cx="1665288" cy="887413"/>
        </p:xfrm>
        <a:graphic>
          <a:graphicData uri="http://schemas.openxmlformats.org/presentationml/2006/ole">
            <p:oleObj spid="_x0000_s1027" name="Utklipp" r:id="rId4" imgW="4090320" imgH="2177640" progId="">
              <p:embed/>
            </p:oleObj>
          </a:graphicData>
        </a:graphic>
      </p:graphicFrame>
      <p:graphicFrame>
        <p:nvGraphicFramePr>
          <p:cNvPr id="67615" name="Object 31"/>
          <p:cNvGraphicFramePr>
            <a:graphicFrameLocks noChangeAspect="1"/>
          </p:cNvGraphicFramePr>
          <p:nvPr/>
        </p:nvGraphicFramePr>
        <p:xfrm>
          <a:off x="7086600" y="3352800"/>
          <a:ext cx="1476375" cy="1825625"/>
        </p:xfrm>
        <a:graphic>
          <a:graphicData uri="http://schemas.openxmlformats.org/presentationml/2006/ole">
            <p:oleObj spid="_x0000_s1028" name="Utklipp" r:id="rId5" imgW="2826720" imgH="3497040" progId="">
              <p:embed/>
            </p:oleObj>
          </a:graphicData>
        </a:graphic>
      </p:graphicFrame>
      <p:sp>
        <p:nvSpPr>
          <p:cNvPr id="67616" name="Line 32"/>
          <p:cNvSpPr>
            <a:spLocks noChangeShapeType="1"/>
          </p:cNvSpPr>
          <p:nvPr/>
        </p:nvSpPr>
        <p:spPr bwMode="auto">
          <a:xfrm>
            <a:off x="2209800" y="2819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7617" name="Line 33"/>
          <p:cNvSpPr>
            <a:spLocks noChangeShapeType="1"/>
          </p:cNvSpPr>
          <p:nvPr/>
        </p:nvSpPr>
        <p:spPr bwMode="auto">
          <a:xfrm flipH="1" flipV="1">
            <a:off x="5562600" y="4267200"/>
            <a:ext cx="1371600" cy="76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7618" name="Line 34"/>
          <p:cNvSpPr>
            <a:spLocks noChangeShapeType="1"/>
          </p:cNvSpPr>
          <p:nvPr/>
        </p:nvSpPr>
        <p:spPr bwMode="auto">
          <a:xfrm flipH="1">
            <a:off x="5105400" y="2438400"/>
            <a:ext cx="1828800" cy="609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nb-NO" sz="3600"/>
              <a:t>Hebb’s Rule</a:t>
            </a:r>
            <a:endParaRPr lang="nb-NO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17525" y="1004888"/>
            <a:ext cx="3779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Connection Weights ~ Correlations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17525" y="1538288"/>
            <a:ext cx="78962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``When one cell repeatedly assists in firing another, the axon of the first cell</a:t>
            </a:r>
          </a:p>
          <a:p>
            <a:r>
              <a:rPr lang="nb-NO" sz="2000">
                <a:latin typeface="Times New Roman" pitchFamily="18" charset="0"/>
              </a:rPr>
              <a:t>develops synaptic knobs (or enlarges them if they already exist) in contact</a:t>
            </a:r>
          </a:p>
          <a:p>
            <a:r>
              <a:rPr lang="nb-NO" sz="2000">
                <a:latin typeface="Times New Roman" pitchFamily="18" charset="0"/>
              </a:rPr>
              <a:t>with the soma of the second cell.” (Hebb, 1949)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4191000" y="25908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28600" y="3200400"/>
            <a:ext cx="85915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 dirty="0">
                <a:latin typeface="Times New Roman" pitchFamily="18" charset="0"/>
              </a:rPr>
              <a:t>In an associative neural net, if we compare two pattern components (e.g. pixels) </a:t>
            </a:r>
          </a:p>
          <a:p>
            <a:r>
              <a:rPr lang="nb-NO" sz="2000" dirty="0">
                <a:latin typeface="Times New Roman" pitchFamily="18" charset="0"/>
              </a:rPr>
              <a:t>within many patterns and find that they are frequently in:</a:t>
            </a:r>
          </a:p>
          <a:p>
            <a:r>
              <a:rPr lang="nb-NO" sz="2000" dirty="0">
                <a:latin typeface="Times New Roman" pitchFamily="18" charset="0"/>
              </a:rPr>
              <a:t>   a) the same state, then the arc weight between their NN nodes should be positive</a:t>
            </a:r>
          </a:p>
          <a:p>
            <a:r>
              <a:rPr lang="nb-NO" sz="2000" dirty="0">
                <a:latin typeface="Times New Roman" pitchFamily="18" charset="0"/>
              </a:rPr>
              <a:t>   b) different states, then </a:t>
            </a:r>
            <a:r>
              <a:rPr lang="nb-NO" sz="2000" dirty="0" smtClean="0">
                <a:latin typeface="Times New Roman" pitchFamily="18" charset="0"/>
              </a:rPr>
              <a:t>arc weight between their NN nodes should be negative</a:t>
            </a:r>
            <a:endParaRPr lang="nb-NO" dirty="0">
              <a:latin typeface="Times New Roman" pitchFamily="18" charset="0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246063" y="4953000"/>
            <a:ext cx="88979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 u="sng">
                <a:latin typeface="Times New Roman" pitchFamily="18" charset="0"/>
              </a:rPr>
              <a:t>Matrix Memory:</a:t>
            </a:r>
          </a:p>
          <a:p>
            <a:endParaRPr lang="nb-NO" sz="2000">
              <a:latin typeface="Times New Roman" pitchFamily="18" charset="0"/>
            </a:endParaRPr>
          </a:p>
          <a:p>
            <a:r>
              <a:rPr lang="nb-NO" sz="2000">
                <a:latin typeface="Times New Roman" pitchFamily="18" charset="0"/>
              </a:rPr>
              <a:t>    The weights must store the average correlations between all pattern components</a:t>
            </a:r>
          </a:p>
          <a:p>
            <a:r>
              <a:rPr lang="nb-NO" sz="2000">
                <a:latin typeface="Times New Roman" pitchFamily="18" charset="0"/>
              </a:rPr>
              <a:t>across all patterns.  A net presented with a partial pattern can then use the correlations</a:t>
            </a:r>
          </a:p>
          <a:p>
            <a:r>
              <a:rPr lang="nb-NO" sz="2000">
                <a:latin typeface="Times New Roman" pitchFamily="18" charset="0"/>
              </a:rPr>
              <a:t>to recreate the entire pattern.</a:t>
            </a:r>
            <a:endParaRPr lang="nb-NO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6" name="Object 0"/>
          <p:cNvGraphicFramePr>
            <a:graphicFrameLocks noChangeAspect="1"/>
          </p:cNvGraphicFramePr>
          <p:nvPr/>
        </p:nvGraphicFramePr>
        <p:xfrm>
          <a:off x="4191000" y="2209800"/>
          <a:ext cx="2678113" cy="2362200"/>
        </p:xfrm>
        <a:graphic>
          <a:graphicData uri="http://schemas.openxmlformats.org/presentationml/2006/ole">
            <p:oleObj spid="_x0000_s2050" name="Utklipp" r:id="rId3" imgW="6117840" imgH="5173560" progId="">
              <p:embed/>
            </p:oleObj>
          </a:graphicData>
        </a:graphic>
      </p:graphicFrame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nb-NO" sz="3600"/>
              <a:t>Correlated Field Components</a:t>
            </a:r>
            <a:endParaRPr lang="nb-NO"/>
          </a:p>
        </p:txBody>
      </p: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1905000" y="2133600"/>
          <a:ext cx="1277938" cy="2794000"/>
        </p:xfrm>
        <a:graphic>
          <a:graphicData uri="http://schemas.openxmlformats.org/presentationml/2006/ole">
            <p:oleObj spid="_x0000_s2051" name="Utklipp" r:id="rId4" imgW="2765160" imgH="6043320" progId="">
              <p:embed/>
            </p:oleObj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590800" y="29718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514600" y="37338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286000" y="25146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133600" y="28194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133600" y="26670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133600" y="25146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2819400" y="27432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86000" y="28194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286000" y="26670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V="1">
            <a:off x="2667000" y="33528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2743200" y="3048000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533400" y="838200"/>
            <a:ext cx="838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b-NO" sz="1800">
                <a:latin typeface="Times New Roman" pitchFamily="18" charset="0"/>
              </a:rPr>
              <a:t> Each component is a small portion of the pattern field (e.g. a pixel).</a:t>
            </a:r>
          </a:p>
          <a:p>
            <a:pPr>
              <a:buFontTx/>
              <a:buChar char="•"/>
            </a:pPr>
            <a:r>
              <a:rPr lang="nb-NO" sz="1800">
                <a:latin typeface="Times New Roman" pitchFamily="18" charset="0"/>
              </a:rPr>
              <a:t> In the associative neural network, each node represents one field component.</a:t>
            </a:r>
          </a:p>
          <a:p>
            <a:pPr>
              <a:buFontTx/>
              <a:buChar char="•"/>
            </a:pPr>
            <a:r>
              <a:rPr lang="nb-NO" sz="1800">
                <a:latin typeface="Times New Roman" pitchFamily="18" charset="0"/>
              </a:rPr>
              <a:t> For every pair of components, their values are compared in each of several patterns.</a:t>
            </a:r>
          </a:p>
          <a:p>
            <a:pPr>
              <a:buFontTx/>
              <a:buChar char="•"/>
            </a:pPr>
            <a:r>
              <a:rPr lang="nb-NO" sz="1800">
                <a:latin typeface="Times New Roman" pitchFamily="18" charset="0"/>
              </a:rPr>
              <a:t> Set weight on arc between the NN nodes for the 2 components ~ avg correlation.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5791200" y="30480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5486400" y="25908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5334000" y="28956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334000" y="27432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5334000" y="25908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6019800" y="28194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5486400" y="28956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5486400" y="27432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 flipH="1" flipV="1">
            <a:off x="4800600" y="3581400"/>
            <a:ext cx="914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H="1">
            <a:off x="4876800" y="3124200"/>
            <a:ext cx="914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3336925" y="30861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??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343400" y="32766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??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3581400" y="3505200"/>
            <a:ext cx="228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 flipH="1">
            <a:off x="3886200" y="3581400"/>
            <a:ext cx="609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1127125" y="27844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</a:rPr>
              <a:t>a</a:t>
            </a:r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1371600" y="3048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1066800" y="3581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</a:rPr>
              <a:t>b</a:t>
            </a:r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13716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7146925" y="29368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</a:rPr>
              <a:t>a</a:t>
            </a:r>
          </a:p>
        </p:txBody>
      </p:sp>
      <p:sp>
        <p:nvSpPr>
          <p:cNvPr id="54309" name="Line 37"/>
          <p:cNvSpPr>
            <a:spLocks noChangeShapeType="1"/>
          </p:cNvSpPr>
          <p:nvPr/>
        </p:nvSpPr>
        <p:spPr bwMode="auto">
          <a:xfrm flipH="1" flipV="1">
            <a:off x="5943600" y="31242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716280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</a:rPr>
              <a:t>b</a:t>
            </a:r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 flipH="1" flipV="1">
            <a:off x="5943600" y="38862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3124200" y="4343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Avg Correlation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4313" name="Oval 41"/>
          <p:cNvSpPr>
            <a:spLocks noChangeArrowheads="1"/>
          </p:cNvSpPr>
          <p:nvPr/>
        </p:nvSpPr>
        <p:spPr bwMode="auto">
          <a:xfrm>
            <a:off x="1066800" y="5486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14" name="Oval 42"/>
          <p:cNvSpPr>
            <a:spLocks noChangeArrowheads="1"/>
          </p:cNvSpPr>
          <p:nvPr/>
        </p:nvSpPr>
        <p:spPr bwMode="auto">
          <a:xfrm>
            <a:off x="5715000" y="60960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15" name="Oval 43"/>
          <p:cNvSpPr>
            <a:spLocks noChangeArrowheads="1"/>
          </p:cNvSpPr>
          <p:nvPr/>
        </p:nvSpPr>
        <p:spPr bwMode="auto">
          <a:xfrm>
            <a:off x="2209800" y="59436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16" name="Oval 44"/>
          <p:cNvSpPr>
            <a:spLocks noChangeArrowheads="1"/>
          </p:cNvSpPr>
          <p:nvPr/>
        </p:nvSpPr>
        <p:spPr bwMode="auto">
          <a:xfrm>
            <a:off x="1905000" y="52578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17" name="Oval 45"/>
          <p:cNvSpPr>
            <a:spLocks noChangeArrowheads="1"/>
          </p:cNvSpPr>
          <p:nvPr/>
        </p:nvSpPr>
        <p:spPr bwMode="auto">
          <a:xfrm>
            <a:off x="4343400" y="5486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>
                <a:latin typeface="Times New Roman" pitchFamily="18" charset="0"/>
              </a:rPr>
              <a:t>b</a:t>
            </a:r>
          </a:p>
        </p:txBody>
      </p:sp>
      <p:sp>
        <p:nvSpPr>
          <p:cNvPr id="54318" name="Oval 46"/>
          <p:cNvSpPr>
            <a:spLocks noChangeArrowheads="1"/>
          </p:cNvSpPr>
          <p:nvPr/>
        </p:nvSpPr>
        <p:spPr bwMode="auto">
          <a:xfrm>
            <a:off x="2895600" y="5486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>
                <a:latin typeface="Times New Roman" pitchFamily="18" charset="0"/>
              </a:rPr>
              <a:t>a</a:t>
            </a:r>
          </a:p>
        </p:txBody>
      </p:sp>
      <p:sp>
        <p:nvSpPr>
          <p:cNvPr id="54319" name="Oval 47"/>
          <p:cNvSpPr>
            <a:spLocks noChangeArrowheads="1"/>
          </p:cNvSpPr>
          <p:nvPr/>
        </p:nvSpPr>
        <p:spPr bwMode="auto">
          <a:xfrm>
            <a:off x="4800600" y="6172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0" name="Oval 48"/>
          <p:cNvSpPr>
            <a:spLocks noChangeArrowheads="1"/>
          </p:cNvSpPr>
          <p:nvPr/>
        </p:nvSpPr>
        <p:spPr bwMode="auto">
          <a:xfrm>
            <a:off x="1447800" y="6172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1" name="Oval 49"/>
          <p:cNvSpPr>
            <a:spLocks noChangeArrowheads="1"/>
          </p:cNvSpPr>
          <p:nvPr/>
        </p:nvSpPr>
        <p:spPr bwMode="auto">
          <a:xfrm>
            <a:off x="5257800" y="52578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2" name="Line 50"/>
          <p:cNvSpPr>
            <a:spLocks noChangeShapeType="1"/>
          </p:cNvSpPr>
          <p:nvPr/>
        </p:nvSpPr>
        <p:spPr bwMode="auto">
          <a:xfrm>
            <a:off x="3429000" y="5638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3" name="Line 51"/>
          <p:cNvSpPr>
            <a:spLocks noChangeShapeType="1"/>
          </p:cNvSpPr>
          <p:nvPr/>
        </p:nvSpPr>
        <p:spPr bwMode="auto">
          <a:xfrm>
            <a:off x="5257800" y="6324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5562600" y="56388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5" name="Line 53"/>
          <p:cNvSpPr>
            <a:spLocks noChangeShapeType="1"/>
          </p:cNvSpPr>
          <p:nvPr/>
        </p:nvSpPr>
        <p:spPr bwMode="auto">
          <a:xfrm flipV="1">
            <a:off x="5029200" y="5638800"/>
            <a:ext cx="381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6" name="Line 54"/>
          <p:cNvSpPr>
            <a:spLocks noChangeShapeType="1"/>
          </p:cNvSpPr>
          <p:nvPr/>
        </p:nvSpPr>
        <p:spPr bwMode="auto">
          <a:xfrm>
            <a:off x="1447800" y="5791200"/>
            <a:ext cx="838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 flipV="1">
            <a:off x="1600200" y="56388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8" name="Line 56"/>
          <p:cNvSpPr>
            <a:spLocks noChangeShapeType="1"/>
          </p:cNvSpPr>
          <p:nvPr/>
        </p:nvSpPr>
        <p:spPr bwMode="auto">
          <a:xfrm>
            <a:off x="2362200" y="5486400"/>
            <a:ext cx="533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29" name="Line 57"/>
          <p:cNvSpPr>
            <a:spLocks noChangeShapeType="1"/>
          </p:cNvSpPr>
          <p:nvPr/>
        </p:nvSpPr>
        <p:spPr bwMode="auto">
          <a:xfrm flipV="1">
            <a:off x="4800600" y="5486400"/>
            <a:ext cx="457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30" name="Line 58"/>
          <p:cNvSpPr>
            <a:spLocks noChangeShapeType="1"/>
          </p:cNvSpPr>
          <p:nvPr/>
        </p:nvSpPr>
        <p:spPr bwMode="auto">
          <a:xfrm>
            <a:off x="2667000" y="6172200"/>
            <a:ext cx="2133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31" name="Text Box 59"/>
          <p:cNvSpPr txBox="1">
            <a:spLocks noChangeArrowheads="1"/>
          </p:cNvSpPr>
          <p:nvPr/>
        </p:nvSpPr>
        <p:spPr bwMode="auto">
          <a:xfrm>
            <a:off x="3581400" y="51816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w</a:t>
            </a:r>
            <a:r>
              <a:rPr lang="nb-NO" sz="2000" baseline="-25000">
                <a:latin typeface="Times New Roman" pitchFamily="18" charset="0"/>
              </a:rPr>
              <a:t>ab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4332" name="Line 60"/>
          <p:cNvSpPr>
            <a:spLocks noChangeShapeType="1"/>
          </p:cNvSpPr>
          <p:nvPr/>
        </p:nvSpPr>
        <p:spPr bwMode="auto">
          <a:xfrm flipH="1">
            <a:off x="3810000" y="4724400"/>
            <a:ext cx="76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nb-NO" sz="3200" dirty="0"/>
              <a:t>Hopfield Nets in the </a:t>
            </a:r>
            <a:r>
              <a:rPr lang="nb-NO" sz="3200" dirty="0" smtClean="0"/>
              <a:t>Brain</a:t>
            </a:r>
            <a:endParaRPr lang="en-GB" dirty="0"/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2057400"/>
          </a:xfrm>
        </p:spPr>
        <p:txBody>
          <a:bodyPr/>
          <a:lstStyle/>
          <a:p>
            <a:r>
              <a:rPr lang="en-US" sz="1600"/>
              <a:t>The cerebral cortex is full of recurrent connections, and there is solid evidence for Hebbian synapse modification there.  Hence, the cerebrum is believed to function as an associative memory.</a:t>
            </a:r>
          </a:p>
          <a:p>
            <a:pPr>
              <a:buFontTx/>
              <a:buNone/>
            </a:pPr>
            <a:endParaRPr lang="nb-NO" sz="1600"/>
          </a:p>
          <a:p>
            <a:r>
              <a:rPr lang="nb-NO" sz="1600"/>
              <a:t>Flip-flop figures indicate distributed hopfield-type coding, since we cannot hold both perceptions simultaneously (binding problem)</a:t>
            </a:r>
            <a:endParaRPr lang="en-GB" sz="1600"/>
          </a:p>
        </p:txBody>
      </p:sp>
      <p:pic>
        <p:nvPicPr>
          <p:cNvPr id="65540" name="Picture 1028" descr="C:\classes\mnfit378\lectures\pics\two-wo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581400"/>
            <a:ext cx="4084638" cy="1798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en-US" sz="3200"/>
              <a:t>The Necker Cube</a:t>
            </a: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553200" y="5943600"/>
            <a:ext cx="2438400" cy="838200"/>
            <a:chOff x="528" y="3120"/>
            <a:chExt cx="1536" cy="528"/>
          </a:xfrm>
        </p:grpSpPr>
        <p:sp>
          <p:nvSpPr>
            <p:cNvPr id="66564" name="Line 4"/>
            <p:cNvSpPr>
              <a:spLocks noChangeShapeType="1"/>
            </p:cNvSpPr>
            <p:nvPr/>
          </p:nvSpPr>
          <p:spPr bwMode="auto">
            <a:xfrm flipH="1" flipV="1">
              <a:off x="624" y="326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65" name="Line 5"/>
            <p:cNvSpPr>
              <a:spLocks noChangeShapeType="1"/>
            </p:cNvSpPr>
            <p:nvPr/>
          </p:nvSpPr>
          <p:spPr bwMode="auto">
            <a:xfrm flipH="1" flipV="1">
              <a:off x="624" y="345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66" name="Text Box 6"/>
            <p:cNvSpPr txBox="1">
              <a:spLocks noChangeArrowheads="1"/>
            </p:cNvSpPr>
            <p:nvPr/>
          </p:nvSpPr>
          <p:spPr bwMode="auto">
            <a:xfrm>
              <a:off x="1296" y="3168"/>
              <a:ext cx="7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Excitatory</a:t>
              </a:r>
            </a:p>
            <a:p>
              <a:r>
                <a:rPr lang="en-US" sz="1800"/>
                <a:t>Inhibitory</a:t>
              </a:r>
              <a:endParaRPr lang="en-US"/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528" y="3120"/>
              <a:ext cx="153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85800" y="3581400"/>
            <a:ext cx="7620000" cy="2438400"/>
            <a:chOff x="384" y="1872"/>
            <a:chExt cx="4800" cy="1536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84" y="2160"/>
              <a:ext cx="746" cy="240"/>
              <a:chOff x="864" y="3216"/>
              <a:chExt cx="746" cy="240"/>
            </a:xfrm>
          </p:grpSpPr>
          <p:sp>
            <p:nvSpPr>
              <p:cNvPr id="66570" name="Text Box 10"/>
              <p:cNvSpPr txBox="1">
                <a:spLocks noChangeArrowheads="1"/>
              </p:cNvSpPr>
              <p:nvPr/>
            </p:nvSpPr>
            <p:spPr bwMode="auto">
              <a:xfrm>
                <a:off x="864" y="3216"/>
                <a:ext cx="7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Closer(A,B)</a:t>
                </a:r>
                <a:endParaRPr lang="en-US"/>
              </a:p>
            </p:txBody>
          </p:sp>
          <p:sp>
            <p:nvSpPr>
              <p:cNvPr id="66571" name="AutoShape 11"/>
              <p:cNvSpPr>
                <a:spLocks noChangeArrowheads="1"/>
              </p:cNvSpPr>
              <p:nvPr/>
            </p:nvSpPr>
            <p:spPr bwMode="auto">
              <a:xfrm>
                <a:off x="864" y="3216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488" y="2160"/>
              <a:ext cx="753" cy="240"/>
              <a:chOff x="1920" y="2976"/>
              <a:chExt cx="753" cy="240"/>
            </a:xfrm>
          </p:grpSpPr>
          <p:sp>
            <p:nvSpPr>
              <p:cNvPr id="66573" name="Text Box 13"/>
              <p:cNvSpPr txBox="1">
                <a:spLocks noChangeArrowheads="1"/>
              </p:cNvSpPr>
              <p:nvPr/>
            </p:nvSpPr>
            <p:spPr bwMode="auto">
              <a:xfrm>
                <a:off x="1920" y="2976"/>
                <a:ext cx="75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Closer(H,G)</a:t>
                </a:r>
                <a:endParaRPr lang="en-US"/>
              </a:p>
            </p:txBody>
          </p:sp>
          <p:sp>
            <p:nvSpPr>
              <p:cNvPr id="66574" name="AutoShape 14"/>
              <p:cNvSpPr>
                <a:spLocks noChangeArrowheads="1"/>
              </p:cNvSpPr>
              <p:nvPr/>
            </p:nvSpPr>
            <p:spPr bwMode="auto">
              <a:xfrm>
                <a:off x="1920" y="2976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4368" y="2160"/>
              <a:ext cx="746" cy="240"/>
              <a:chOff x="4272" y="2880"/>
              <a:chExt cx="746" cy="240"/>
            </a:xfrm>
          </p:grpSpPr>
          <p:sp>
            <p:nvSpPr>
              <p:cNvPr id="66576" name="Text Box 16"/>
              <p:cNvSpPr txBox="1">
                <a:spLocks noChangeArrowheads="1"/>
              </p:cNvSpPr>
              <p:nvPr/>
            </p:nvSpPr>
            <p:spPr bwMode="auto">
              <a:xfrm>
                <a:off x="4272" y="2880"/>
                <a:ext cx="7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Closer(C,D)</a:t>
                </a:r>
                <a:endParaRPr lang="en-US"/>
              </a:p>
            </p:txBody>
          </p:sp>
          <p:sp>
            <p:nvSpPr>
              <p:cNvPr id="66577" name="AutoShape 17"/>
              <p:cNvSpPr>
                <a:spLocks noChangeArrowheads="1"/>
              </p:cNvSpPr>
              <p:nvPr/>
            </p:nvSpPr>
            <p:spPr bwMode="auto">
              <a:xfrm>
                <a:off x="4272" y="2880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3264" y="2160"/>
              <a:ext cx="753" cy="241"/>
              <a:chOff x="3110" y="3071"/>
              <a:chExt cx="753" cy="241"/>
            </a:xfrm>
          </p:grpSpPr>
          <p:sp>
            <p:nvSpPr>
              <p:cNvPr id="66579" name="Text Box 19"/>
              <p:cNvSpPr txBox="1">
                <a:spLocks noChangeArrowheads="1"/>
              </p:cNvSpPr>
              <p:nvPr/>
            </p:nvSpPr>
            <p:spPr bwMode="auto">
              <a:xfrm>
                <a:off x="3110" y="3071"/>
                <a:ext cx="75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Closer(G,H)</a:t>
                </a:r>
                <a:endParaRPr lang="en-US"/>
              </a:p>
            </p:txBody>
          </p:sp>
          <p:sp>
            <p:nvSpPr>
              <p:cNvPr id="66580" name="AutoShape 20"/>
              <p:cNvSpPr>
                <a:spLocks noChangeArrowheads="1"/>
              </p:cNvSpPr>
              <p:nvPr/>
            </p:nvSpPr>
            <p:spPr bwMode="auto">
              <a:xfrm>
                <a:off x="3120" y="3072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384" y="2880"/>
              <a:ext cx="720" cy="240"/>
              <a:chOff x="864" y="3216"/>
              <a:chExt cx="720" cy="240"/>
            </a:xfrm>
          </p:grpSpPr>
          <p:sp>
            <p:nvSpPr>
              <p:cNvPr id="66582" name="Text Box 22"/>
              <p:cNvSpPr txBox="1">
                <a:spLocks noChangeArrowheads="1"/>
              </p:cNvSpPr>
              <p:nvPr/>
            </p:nvSpPr>
            <p:spPr bwMode="auto">
              <a:xfrm>
                <a:off x="864" y="3216"/>
                <a:ext cx="6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Convex(A)</a:t>
                </a:r>
                <a:endParaRPr lang="en-US"/>
              </a:p>
            </p:txBody>
          </p:sp>
          <p:sp>
            <p:nvSpPr>
              <p:cNvPr id="66583" name="AutoShape 23"/>
              <p:cNvSpPr>
                <a:spLocks noChangeArrowheads="1"/>
              </p:cNvSpPr>
              <p:nvPr/>
            </p:nvSpPr>
            <p:spPr bwMode="auto">
              <a:xfrm>
                <a:off x="864" y="3216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3264" y="2880"/>
              <a:ext cx="749" cy="240"/>
              <a:chOff x="864" y="3216"/>
              <a:chExt cx="749" cy="240"/>
            </a:xfrm>
          </p:grpSpPr>
          <p:sp>
            <p:nvSpPr>
              <p:cNvPr id="66585" name="Text Box 25"/>
              <p:cNvSpPr txBox="1">
                <a:spLocks noChangeArrowheads="1"/>
              </p:cNvSpPr>
              <p:nvPr/>
            </p:nvSpPr>
            <p:spPr bwMode="auto">
              <a:xfrm>
                <a:off x="864" y="3216"/>
                <a:ext cx="74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Showing(G)</a:t>
                </a:r>
                <a:endParaRPr lang="en-US"/>
              </a:p>
            </p:txBody>
          </p:sp>
          <p:sp>
            <p:nvSpPr>
              <p:cNvPr id="66586" name="AutoShape 26"/>
              <p:cNvSpPr>
                <a:spLocks noChangeArrowheads="1"/>
              </p:cNvSpPr>
              <p:nvPr/>
            </p:nvSpPr>
            <p:spPr bwMode="auto">
              <a:xfrm>
                <a:off x="864" y="3216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4464" y="2880"/>
              <a:ext cx="720" cy="240"/>
              <a:chOff x="864" y="3216"/>
              <a:chExt cx="720" cy="240"/>
            </a:xfrm>
          </p:grpSpPr>
          <p:sp>
            <p:nvSpPr>
              <p:cNvPr id="66588" name="Text Box 28"/>
              <p:cNvSpPr txBox="1">
                <a:spLocks noChangeArrowheads="1"/>
              </p:cNvSpPr>
              <p:nvPr/>
            </p:nvSpPr>
            <p:spPr bwMode="auto">
              <a:xfrm>
                <a:off x="864" y="3216"/>
                <a:ext cx="6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Convex(G)</a:t>
                </a:r>
                <a:endParaRPr lang="en-US"/>
              </a:p>
            </p:txBody>
          </p:sp>
          <p:sp>
            <p:nvSpPr>
              <p:cNvPr id="66589" name="AutoShape 29"/>
              <p:cNvSpPr>
                <a:spLocks noChangeArrowheads="1"/>
              </p:cNvSpPr>
              <p:nvPr/>
            </p:nvSpPr>
            <p:spPr bwMode="auto">
              <a:xfrm>
                <a:off x="864" y="3216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1536" y="2880"/>
              <a:ext cx="720" cy="240"/>
              <a:chOff x="864" y="3216"/>
              <a:chExt cx="720" cy="240"/>
            </a:xfrm>
          </p:grpSpPr>
          <p:sp>
            <p:nvSpPr>
              <p:cNvPr id="66591" name="Text Box 31"/>
              <p:cNvSpPr txBox="1">
                <a:spLocks noChangeArrowheads="1"/>
              </p:cNvSpPr>
              <p:nvPr/>
            </p:nvSpPr>
            <p:spPr bwMode="auto">
              <a:xfrm>
                <a:off x="864" y="3216"/>
                <a:ext cx="67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Hidden(G)</a:t>
                </a:r>
                <a:endParaRPr lang="en-US"/>
              </a:p>
            </p:txBody>
          </p:sp>
          <p:sp>
            <p:nvSpPr>
              <p:cNvPr id="66592" name="AutoShape 32"/>
              <p:cNvSpPr>
                <a:spLocks noChangeArrowheads="1"/>
              </p:cNvSpPr>
              <p:nvPr/>
            </p:nvSpPr>
            <p:spPr bwMode="auto">
              <a:xfrm>
                <a:off x="864" y="3216"/>
                <a:ext cx="720" cy="2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66593" name="Line 33"/>
            <p:cNvSpPr>
              <a:spLocks noChangeShapeType="1"/>
            </p:cNvSpPr>
            <p:nvPr/>
          </p:nvSpPr>
          <p:spPr bwMode="auto">
            <a:xfrm flipV="1">
              <a:off x="768" y="240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94" name="Line 34"/>
            <p:cNvSpPr>
              <a:spLocks noChangeShapeType="1"/>
            </p:cNvSpPr>
            <p:nvPr/>
          </p:nvSpPr>
          <p:spPr bwMode="auto">
            <a:xfrm flipV="1">
              <a:off x="1104" y="230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95" name="Line 35"/>
            <p:cNvSpPr>
              <a:spLocks noChangeShapeType="1"/>
            </p:cNvSpPr>
            <p:nvPr/>
          </p:nvSpPr>
          <p:spPr bwMode="auto">
            <a:xfrm flipH="1" flipV="1">
              <a:off x="1104" y="302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96" name="Line 36"/>
            <p:cNvSpPr>
              <a:spLocks noChangeShapeType="1"/>
            </p:cNvSpPr>
            <p:nvPr/>
          </p:nvSpPr>
          <p:spPr bwMode="auto">
            <a:xfrm flipV="1">
              <a:off x="1104" y="2448"/>
              <a:ext cx="52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97" name="Line 37"/>
            <p:cNvSpPr>
              <a:spLocks noChangeShapeType="1"/>
            </p:cNvSpPr>
            <p:nvPr/>
          </p:nvSpPr>
          <p:spPr bwMode="auto">
            <a:xfrm flipH="1" flipV="1">
              <a:off x="960" y="2448"/>
              <a:ext cx="62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98" name="Line 38"/>
            <p:cNvSpPr>
              <a:spLocks noChangeShapeType="1"/>
            </p:cNvSpPr>
            <p:nvPr/>
          </p:nvSpPr>
          <p:spPr bwMode="auto">
            <a:xfrm flipV="1">
              <a:off x="1872" y="240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599" name="Line 39"/>
            <p:cNvSpPr>
              <a:spLocks noChangeShapeType="1"/>
            </p:cNvSpPr>
            <p:nvPr/>
          </p:nvSpPr>
          <p:spPr bwMode="auto">
            <a:xfrm flipV="1">
              <a:off x="3984" y="225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0" name="Line 40"/>
            <p:cNvSpPr>
              <a:spLocks noChangeShapeType="1"/>
            </p:cNvSpPr>
            <p:nvPr/>
          </p:nvSpPr>
          <p:spPr bwMode="auto">
            <a:xfrm flipH="1" flipV="1">
              <a:off x="4032" y="297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1" name="Line 41"/>
            <p:cNvSpPr>
              <a:spLocks noChangeShapeType="1"/>
            </p:cNvSpPr>
            <p:nvPr/>
          </p:nvSpPr>
          <p:spPr bwMode="auto">
            <a:xfrm flipV="1">
              <a:off x="3984" y="2400"/>
              <a:ext cx="52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2" name="Line 42"/>
            <p:cNvSpPr>
              <a:spLocks noChangeShapeType="1"/>
            </p:cNvSpPr>
            <p:nvPr/>
          </p:nvSpPr>
          <p:spPr bwMode="auto">
            <a:xfrm flipH="1" flipV="1">
              <a:off x="3840" y="2400"/>
              <a:ext cx="62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3" name="Line 43"/>
            <p:cNvSpPr>
              <a:spLocks noChangeShapeType="1"/>
            </p:cNvSpPr>
            <p:nvPr/>
          </p:nvSpPr>
          <p:spPr bwMode="auto">
            <a:xfrm flipV="1">
              <a:off x="3600" y="240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4" name="Line 44"/>
            <p:cNvSpPr>
              <a:spLocks noChangeShapeType="1"/>
            </p:cNvSpPr>
            <p:nvPr/>
          </p:nvSpPr>
          <p:spPr bwMode="auto">
            <a:xfrm flipV="1">
              <a:off x="4800" y="240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5" name="Freeform 45"/>
            <p:cNvSpPr>
              <a:spLocks/>
            </p:cNvSpPr>
            <p:nvPr/>
          </p:nvSpPr>
          <p:spPr bwMode="auto">
            <a:xfrm>
              <a:off x="720" y="3168"/>
              <a:ext cx="4032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2" y="240"/>
                </a:cxn>
                <a:cxn ang="0">
                  <a:pos x="4032" y="0"/>
                </a:cxn>
              </a:cxnLst>
              <a:rect l="0" t="0" r="r" b="b"/>
              <a:pathLst>
                <a:path w="4032" h="240">
                  <a:moveTo>
                    <a:pt x="0" y="0"/>
                  </a:moveTo>
                  <a:cubicBezTo>
                    <a:pt x="720" y="120"/>
                    <a:pt x="1440" y="240"/>
                    <a:pt x="2112" y="240"/>
                  </a:cubicBezTo>
                  <a:cubicBezTo>
                    <a:pt x="2784" y="240"/>
                    <a:pt x="3408" y="120"/>
                    <a:pt x="4032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6" name="Freeform 46"/>
            <p:cNvSpPr>
              <a:spLocks/>
            </p:cNvSpPr>
            <p:nvPr/>
          </p:nvSpPr>
          <p:spPr bwMode="auto">
            <a:xfrm flipV="1">
              <a:off x="672" y="1872"/>
              <a:ext cx="4032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2" y="240"/>
                </a:cxn>
                <a:cxn ang="0">
                  <a:pos x="4032" y="0"/>
                </a:cxn>
              </a:cxnLst>
              <a:rect l="0" t="0" r="r" b="b"/>
              <a:pathLst>
                <a:path w="4032" h="240">
                  <a:moveTo>
                    <a:pt x="0" y="0"/>
                  </a:moveTo>
                  <a:cubicBezTo>
                    <a:pt x="720" y="120"/>
                    <a:pt x="1440" y="240"/>
                    <a:pt x="2112" y="240"/>
                  </a:cubicBezTo>
                  <a:cubicBezTo>
                    <a:pt x="2784" y="240"/>
                    <a:pt x="3408" y="120"/>
                    <a:pt x="4032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7" name="Line 47"/>
            <p:cNvSpPr>
              <a:spLocks noChangeShapeType="1"/>
            </p:cNvSpPr>
            <p:nvPr/>
          </p:nvSpPr>
          <p:spPr bwMode="auto">
            <a:xfrm flipV="1">
              <a:off x="2256" y="2256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08" name="Line 48"/>
            <p:cNvSpPr>
              <a:spLocks noChangeShapeType="1"/>
            </p:cNvSpPr>
            <p:nvPr/>
          </p:nvSpPr>
          <p:spPr bwMode="auto">
            <a:xfrm flipV="1">
              <a:off x="2256" y="2976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3352800" y="838200"/>
            <a:ext cx="2178050" cy="2271713"/>
            <a:chOff x="3600" y="1296"/>
            <a:chExt cx="1372" cy="1431"/>
          </a:xfrm>
        </p:grpSpPr>
        <p:sp>
          <p:nvSpPr>
            <p:cNvPr id="66610" name="Rectangle 50"/>
            <p:cNvSpPr>
              <a:spLocks noChangeArrowheads="1"/>
            </p:cNvSpPr>
            <p:nvPr/>
          </p:nvSpPr>
          <p:spPr bwMode="auto">
            <a:xfrm>
              <a:off x="3840" y="1872"/>
              <a:ext cx="624" cy="576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11" name="Rectangle 51"/>
            <p:cNvSpPr>
              <a:spLocks noChangeArrowheads="1"/>
            </p:cNvSpPr>
            <p:nvPr/>
          </p:nvSpPr>
          <p:spPr bwMode="auto">
            <a:xfrm>
              <a:off x="4080" y="1536"/>
              <a:ext cx="624" cy="576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12" name="Line 52"/>
            <p:cNvSpPr>
              <a:spLocks noChangeShapeType="1"/>
            </p:cNvSpPr>
            <p:nvPr/>
          </p:nvSpPr>
          <p:spPr bwMode="auto">
            <a:xfrm flipV="1">
              <a:off x="3840" y="2112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13" name="Line 53"/>
            <p:cNvSpPr>
              <a:spLocks noChangeShapeType="1"/>
            </p:cNvSpPr>
            <p:nvPr/>
          </p:nvSpPr>
          <p:spPr bwMode="auto">
            <a:xfrm flipH="1">
              <a:off x="4464" y="2112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14" name="Line 54"/>
            <p:cNvSpPr>
              <a:spLocks noChangeShapeType="1"/>
            </p:cNvSpPr>
            <p:nvPr/>
          </p:nvSpPr>
          <p:spPr bwMode="auto">
            <a:xfrm flipV="1">
              <a:off x="3840" y="1536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15" name="Line 55"/>
            <p:cNvSpPr>
              <a:spLocks noChangeShapeType="1"/>
            </p:cNvSpPr>
            <p:nvPr/>
          </p:nvSpPr>
          <p:spPr bwMode="auto">
            <a:xfrm flipV="1">
              <a:off x="4464" y="1536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16" name="Text Box 56"/>
            <p:cNvSpPr txBox="1">
              <a:spLocks noChangeArrowheads="1"/>
            </p:cNvSpPr>
            <p:nvPr/>
          </p:nvSpPr>
          <p:spPr bwMode="auto">
            <a:xfrm>
              <a:off x="3686" y="2481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B</a:t>
              </a:r>
            </a:p>
          </p:txBody>
        </p:sp>
        <p:sp>
          <p:nvSpPr>
            <p:cNvPr id="66617" name="Text Box 57"/>
            <p:cNvSpPr txBox="1">
              <a:spLocks noChangeArrowheads="1"/>
            </p:cNvSpPr>
            <p:nvPr/>
          </p:nvSpPr>
          <p:spPr bwMode="auto">
            <a:xfrm>
              <a:off x="4272" y="1632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G</a:t>
              </a:r>
            </a:p>
          </p:txBody>
        </p:sp>
        <p:sp>
          <p:nvSpPr>
            <p:cNvPr id="66618" name="Text Box 58"/>
            <p:cNvSpPr txBox="1">
              <a:spLocks noChangeArrowheads="1"/>
            </p:cNvSpPr>
            <p:nvPr/>
          </p:nvSpPr>
          <p:spPr bwMode="auto">
            <a:xfrm>
              <a:off x="4368" y="2496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C</a:t>
              </a:r>
            </a:p>
          </p:txBody>
        </p:sp>
        <p:sp>
          <p:nvSpPr>
            <p:cNvPr id="66619" name="Text Box 59"/>
            <p:cNvSpPr txBox="1">
              <a:spLocks noChangeArrowheads="1"/>
            </p:cNvSpPr>
            <p:nvPr/>
          </p:nvSpPr>
          <p:spPr bwMode="auto">
            <a:xfrm>
              <a:off x="4752" y="1296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H</a:t>
              </a:r>
            </a:p>
          </p:txBody>
        </p:sp>
        <p:sp>
          <p:nvSpPr>
            <p:cNvPr id="66620" name="Text Box 60"/>
            <p:cNvSpPr txBox="1">
              <a:spLocks noChangeArrowheads="1"/>
            </p:cNvSpPr>
            <p:nvPr/>
          </p:nvSpPr>
          <p:spPr bwMode="auto">
            <a:xfrm>
              <a:off x="4752" y="2064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D</a:t>
              </a:r>
            </a:p>
          </p:txBody>
        </p:sp>
        <p:sp>
          <p:nvSpPr>
            <p:cNvPr id="66621" name="Text Box 61"/>
            <p:cNvSpPr txBox="1">
              <a:spLocks noChangeArrowheads="1"/>
            </p:cNvSpPr>
            <p:nvPr/>
          </p:nvSpPr>
          <p:spPr bwMode="auto">
            <a:xfrm>
              <a:off x="3600" y="177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F</a:t>
              </a:r>
            </a:p>
          </p:txBody>
        </p:sp>
        <p:sp>
          <p:nvSpPr>
            <p:cNvPr id="66622" name="Text Box 62"/>
            <p:cNvSpPr txBox="1">
              <a:spLocks noChangeArrowheads="1"/>
            </p:cNvSpPr>
            <p:nvPr/>
          </p:nvSpPr>
          <p:spPr bwMode="auto">
            <a:xfrm>
              <a:off x="3840" y="134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E</a:t>
              </a:r>
            </a:p>
          </p:txBody>
        </p:sp>
        <p:sp>
          <p:nvSpPr>
            <p:cNvPr id="66623" name="Text Box 63"/>
            <p:cNvSpPr txBox="1">
              <a:spLocks noChangeArrowheads="1"/>
            </p:cNvSpPr>
            <p:nvPr/>
          </p:nvSpPr>
          <p:spPr bwMode="auto">
            <a:xfrm>
              <a:off x="4080" y="2112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A</a:t>
              </a:r>
            </a:p>
          </p:txBody>
        </p:sp>
      </p:grpSp>
      <p:sp>
        <p:nvSpPr>
          <p:cNvPr id="66624" name="Text Box 64"/>
          <p:cNvSpPr txBox="1">
            <a:spLocks noChangeArrowheads="1"/>
          </p:cNvSpPr>
          <p:nvPr/>
        </p:nvSpPr>
        <p:spPr bwMode="auto">
          <a:xfrm>
            <a:off x="533400" y="1295400"/>
            <a:ext cx="2289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Which face is</a:t>
            </a:r>
          </a:p>
          <a:p>
            <a:r>
              <a:rPr lang="en-US" sz="2000"/>
              <a:t>closer to the viewer?</a:t>
            </a:r>
          </a:p>
          <a:p>
            <a:r>
              <a:rPr lang="en-US" sz="2000"/>
              <a:t>BCGF or ADHE?</a:t>
            </a:r>
            <a:endParaRPr lang="en-US"/>
          </a:p>
        </p:txBody>
      </p:sp>
      <p:sp>
        <p:nvSpPr>
          <p:cNvPr id="66625" name="Line 65"/>
          <p:cNvSpPr>
            <a:spLocks noChangeShapeType="1"/>
          </p:cNvSpPr>
          <p:nvPr/>
        </p:nvSpPr>
        <p:spPr bwMode="auto">
          <a:xfrm>
            <a:off x="4343400" y="3200400"/>
            <a:ext cx="0" cy="3276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6626" name="Text Box 66"/>
          <p:cNvSpPr txBox="1">
            <a:spLocks noChangeArrowheads="1"/>
          </p:cNvSpPr>
          <p:nvPr/>
        </p:nvSpPr>
        <p:spPr bwMode="auto">
          <a:xfrm>
            <a:off x="6248400" y="2286000"/>
            <a:ext cx="22971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Only one side of the</a:t>
            </a:r>
          </a:p>
          <a:p>
            <a:r>
              <a:rPr lang="en-US" sz="2000"/>
              <a:t>(neural) network can</a:t>
            </a:r>
          </a:p>
          <a:p>
            <a:r>
              <a:rPr lang="en-US" sz="2000"/>
              <a:t>be active at a time.</a:t>
            </a:r>
            <a:endParaRPr lang="en-US"/>
          </a:p>
        </p:txBody>
      </p:sp>
      <p:sp>
        <p:nvSpPr>
          <p:cNvPr id="66627" name="Text Box 67"/>
          <p:cNvSpPr txBox="1">
            <a:spLocks noChangeArrowheads="1"/>
          </p:cNvSpPr>
          <p:nvPr/>
        </p:nvSpPr>
        <p:spPr bwMode="auto">
          <a:xfrm>
            <a:off x="152400" y="6400800"/>
            <a:ext cx="468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Steven Pinker (1997) “How the Mind Works”, pg. 107.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nb-NO" sz="3200"/>
              <a:t>What’s in a Link? </a:t>
            </a:r>
            <a:endParaRPr lang="en-GB" sz="3200"/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228600" y="1828800"/>
            <a:ext cx="3925888" cy="2119313"/>
            <a:chOff x="192" y="672"/>
            <a:chExt cx="2473" cy="1335"/>
          </a:xfrm>
        </p:grpSpPr>
        <p:sp>
          <p:nvSpPr>
            <p:cNvPr id="43053" name="AutoShape 45"/>
            <p:cNvSpPr>
              <a:spLocks noChangeArrowheads="1"/>
            </p:cNvSpPr>
            <p:nvPr/>
          </p:nvSpPr>
          <p:spPr bwMode="auto">
            <a:xfrm>
              <a:off x="288" y="1136"/>
              <a:ext cx="576" cy="601"/>
            </a:xfrm>
            <a:prstGeom prst="smileyFace">
              <a:avLst>
                <a:gd name="adj" fmla="val 6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54" name="Rectangle 46"/>
            <p:cNvSpPr>
              <a:spLocks noChangeArrowheads="1"/>
            </p:cNvSpPr>
            <p:nvPr/>
          </p:nvSpPr>
          <p:spPr bwMode="auto">
            <a:xfrm>
              <a:off x="432" y="1304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55" name="Rectangle 47"/>
            <p:cNvSpPr>
              <a:spLocks noChangeArrowheads="1"/>
            </p:cNvSpPr>
            <p:nvPr/>
          </p:nvSpPr>
          <p:spPr bwMode="auto">
            <a:xfrm>
              <a:off x="720" y="1472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56" name="Rectangle 48"/>
            <p:cNvSpPr>
              <a:spLocks noChangeArrowheads="1"/>
            </p:cNvSpPr>
            <p:nvPr/>
          </p:nvSpPr>
          <p:spPr bwMode="auto">
            <a:xfrm>
              <a:off x="528" y="1496"/>
              <a:ext cx="96" cy="9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57" name="Rectangle 49"/>
            <p:cNvSpPr>
              <a:spLocks noChangeArrowheads="1"/>
            </p:cNvSpPr>
            <p:nvPr/>
          </p:nvSpPr>
          <p:spPr bwMode="auto">
            <a:xfrm>
              <a:off x="528" y="1593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58" name="Rectangle 50"/>
            <p:cNvSpPr>
              <a:spLocks noChangeArrowheads="1"/>
            </p:cNvSpPr>
            <p:nvPr/>
          </p:nvSpPr>
          <p:spPr bwMode="auto">
            <a:xfrm>
              <a:off x="624" y="1304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59" name="Rectangle 51"/>
            <p:cNvSpPr>
              <a:spLocks noChangeArrowheads="1"/>
            </p:cNvSpPr>
            <p:nvPr/>
          </p:nvSpPr>
          <p:spPr bwMode="auto">
            <a:xfrm>
              <a:off x="192" y="1040"/>
              <a:ext cx="792" cy="81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0" name="Rectangle 52"/>
            <p:cNvSpPr>
              <a:spLocks noChangeArrowheads="1"/>
            </p:cNvSpPr>
            <p:nvPr/>
          </p:nvSpPr>
          <p:spPr bwMode="auto">
            <a:xfrm>
              <a:off x="192" y="1040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1" name="Rectangle 53"/>
            <p:cNvSpPr>
              <a:spLocks noChangeArrowheads="1"/>
            </p:cNvSpPr>
            <p:nvPr/>
          </p:nvSpPr>
          <p:spPr bwMode="auto">
            <a:xfrm>
              <a:off x="888" y="1040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2" name="Rectangle 54"/>
            <p:cNvSpPr>
              <a:spLocks noChangeArrowheads="1"/>
            </p:cNvSpPr>
            <p:nvPr/>
          </p:nvSpPr>
          <p:spPr bwMode="auto">
            <a:xfrm>
              <a:off x="192" y="1136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3" name="Rectangle 55"/>
            <p:cNvSpPr>
              <a:spLocks noChangeArrowheads="1"/>
            </p:cNvSpPr>
            <p:nvPr/>
          </p:nvSpPr>
          <p:spPr bwMode="auto">
            <a:xfrm>
              <a:off x="288" y="1040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4" name="AutoShape 56"/>
            <p:cNvSpPr>
              <a:spLocks noChangeArrowheads="1"/>
            </p:cNvSpPr>
            <p:nvPr/>
          </p:nvSpPr>
          <p:spPr bwMode="auto">
            <a:xfrm>
              <a:off x="2161" y="1376"/>
              <a:ext cx="240" cy="241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43065" name="AutoShape 57"/>
            <p:cNvSpPr>
              <a:spLocks noChangeArrowheads="1"/>
            </p:cNvSpPr>
            <p:nvPr/>
          </p:nvSpPr>
          <p:spPr bwMode="auto">
            <a:xfrm>
              <a:off x="2161" y="1040"/>
              <a:ext cx="240" cy="240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43066" name="AutoShape 58"/>
            <p:cNvSpPr>
              <a:spLocks noChangeArrowheads="1"/>
            </p:cNvSpPr>
            <p:nvPr/>
          </p:nvSpPr>
          <p:spPr bwMode="auto">
            <a:xfrm>
              <a:off x="2185" y="1737"/>
              <a:ext cx="240" cy="240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43067" name="Freeform 59"/>
            <p:cNvSpPr>
              <a:spLocks/>
            </p:cNvSpPr>
            <p:nvPr/>
          </p:nvSpPr>
          <p:spPr bwMode="auto">
            <a:xfrm>
              <a:off x="578" y="1608"/>
              <a:ext cx="1591" cy="231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231" y="289"/>
                </a:cxn>
                <a:cxn ang="0">
                  <a:pos x="357" y="328"/>
                </a:cxn>
                <a:cxn ang="0">
                  <a:pos x="424" y="366"/>
                </a:cxn>
                <a:cxn ang="0">
                  <a:pos x="598" y="424"/>
                </a:cxn>
                <a:cxn ang="0">
                  <a:pos x="723" y="463"/>
                </a:cxn>
                <a:cxn ang="0">
                  <a:pos x="1128" y="453"/>
                </a:cxn>
                <a:cxn ang="0">
                  <a:pos x="1426" y="415"/>
                </a:cxn>
                <a:cxn ang="0">
                  <a:pos x="1831" y="337"/>
                </a:cxn>
                <a:cxn ang="0">
                  <a:pos x="2323" y="222"/>
                </a:cxn>
                <a:cxn ang="0">
                  <a:pos x="2593" y="164"/>
                </a:cxn>
                <a:cxn ang="0">
                  <a:pos x="2776" y="116"/>
                </a:cxn>
                <a:cxn ang="0">
                  <a:pos x="3075" y="48"/>
                </a:cxn>
                <a:cxn ang="0">
                  <a:pos x="3181" y="0"/>
                </a:cxn>
              </a:cxnLst>
              <a:rect l="0" t="0" r="r" b="b"/>
              <a:pathLst>
                <a:path w="3181" h="463">
                  <a:moveTo>
                    <a:pt x="0" y="87"/>
                  </a:moveTo>
                  <a:cubicBezTo>
                    <a:pt x="33" y="183"/>
                    <a:pt x="136" y="256"/>
                    <a:pt x="231" y="289"/>
                  </a:cubicBezTo>
                  <a:cubicBezTo>
                    <a:pt x="271" y="302"/>
                    <a:pt x="318" y="311"/>
                    <a:pt x="357" y="328"/>
                  </a:cubicBezTo>
                  <a:cubicBezTo>
                    <a:pt x="380" y="338"/>
                    <a:pt x="400" y="355"/>
                    <a:pt x="424" y="366"/>
                  </a:cubicBezTo>
                  <a:cubicBezTo>
                    <a:pt x="478" y="389"/>
                    <a:pt x="540" y="406"/>
                    <a:pt x="598" y="424"/>
                  </a:cubicBezTo>
                  <a:cubicBezTo>
                    <a:pt x="636" y="450"/>
                    <a:pt x="678" y="451"/>
                    <a:pt x="723" y="463"/>
                  </a:cubicBezTo>
                  <a:cubicBezTo>
                    <a:pt x="858" y="459"/>
                    <a:pt x="993" y="458"/>
                    <a:pt x="1128" y="453"/>
                  </a:cubicBezTo>
                  <a:cubicBezTo>
                    <a:pt x="1227" y="448"/>
                    <a:pt x="1325" y="421"/>
                    <a:pt x="1426" y="415"/>
                  </a:cubicBezTo>
                  <a:cubicBezTo>
                    <a:pt x="1555" y="370"/>
                    <a:pt x="1700" y="377"/>
                    <a:pt x="1831" y="337"/>
                  </a:cubicBezTo>
                  <a:cubicBezTo>
                    <a:pt x="1993" y="286"/>
                    <a:pt x="2159" y="267"/>
                    <a:pt x="2323" y="222"/>
                  </a:cubicBezTo>
                  <a:cubicBezTo>
                    <a:pt x="2408" y="198"/>
                    <a:pt x="2513" y="195"/>
                    <a:pt x="2593" y="164"/>
                  </a:cubicBezTo>
                  <a:cubicBezTo>
                    <a:pt x="2654" y="139"/>
                    <a:pt x="2710" y="126"/>
                    <a:pt x="2776" y="116"/>
                  </a:cubicBezTo>
                  <a:cubicBezTo>
                    <a:pt x="2870" y="83"/>
                    <a:pt x="2976" y="63"/>
                    <a:pt x="3075" y="48"/>
                  </a:cubicBezTo>
                  <a:cubicBezTo>
                    <a:pt x="3112" y="22"/>
                    <a:pt x="3132" y="0"/>
                    <a:pt x="3181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8" name="Freeform 60"/>
            <p:cNvSpPr>
              <a:spLocks/>
            </p:cNvSpPr>
            <p:nvPr/>
          </p:nvSpPr>
          <p:spPr bwMode="auto">
            <a:xfrm>
              <a:off x="583" y="1530"/>
              <a:ext cx="1538" cy="152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15" y="87"/>
                </a:cxn>
                <a:cxn ang="0">
                  <a:pos x="356" y="173"/>
                </a:cxn>
                <a:cxn ang="0">
                  <a:pos x="414" y="202"/>
                </a:cxn>
                <a:cxn ang="0">
                  <a:pos x="723" y="212"/>
                </a:cxn>
                <a:cxn ang="0">
                  <a:pos x="1147" y="251"/>
                </a:cxn>
                <a:cxn ang="0">
                  <a:pos x="1715" y="241"/>
                </a:cxn>
                <a:cxn ang="0">
                  <a:pos x="1918" y="202"/>
                </a:cxn>
                <a:cxn ang="0">
                  <a:pos x="2236" y="116"/>
                </a:cxn>
                <a:cxn ang="0">
                  <a:pos x="2602" y="135"/>
                </a:cxn>
                <a:cxn ang="0">
                  <a:pos x="2804" y="87"/>
                </a:cxn>
                <a:cxn ang="0">
                  <a:pos x="2987" y="19"/>
                </a:cxn>
                <a:cxn ang="0">
                  <a:pos x="3074" y="0"/>
                </a:cxn>
              </a:cxnLst>
              <a:rect l="0" t="0" r="r" b="b"/>
              <a:pathLst>
                <a:path w="3074" h="303">
                  <a:moveTo>
                    <a:pt x="0" y="38"/>
                  </a:moveTo>
                  <a:cubicBezTo>
                    <a:pt x="41" y="52"/>
                    <a:pt x="74" y="73"/>
                    <a:pt x="115" y="87"/>
                  </a:cubicBezTo>
                  <a:cubicBezTo>
                    <a:pt x="161" y="131"/>
                    <a:pt x="291" y="151"/>
                    <a:pt x="356" y="173"/>
                  </a:cubicBezTo>
                  <a:cubicBezTo>
                    <a:pt x="376" y="179"/>
                    <a:pt x="392" y="200"/>
                    <a:pt x="414" y="202"/>
                  </a:cubicBezTo>
                  <a:cubicBezTo>
                    <a:pt x="516" y="210"/>
                    <a:pt x="620" y="208"/>
                    <a:pt x="723" y="212"/>
                  </a:cubicBezTo>
                  <a:cubicBezTo>
                    <a:pt x="864" y="230"/>
                    <a:pt x="1004" y="240"/>
                    <a:pt x="1147" y="251"/>
                  </a:cubicBezTo>
                  <a:cubicBezTo>
                    <a:pt x="1334" y="281"/>
                    <a:pt x="1532" y="303"/>
                    <a:pt x="1715" y="241"/>
                  </a:cubicBezTo>
                  <a:cubicBezTo>
                    <a:pt x="1771" y="187"/>
                    <a:pt x="1835" y="207"/>
                    <a:pt x="1918" y="202"/>
                  </a:cubicBezTo>
                  <a:cubicBezTo>
                    <a:pt x="2027" y="181"/>
                    <a:pt x="2124" y="130"/>
                    <a:pt x="2236" y="116"/>
                  </a:cubicBezTo>
                  <a:cubicBezTo>
                    <a:pt x="2292" y="119"/>
                    <a:pt x="2569" y="136"/>
                    <a:pt x="2602" y="135"/>
                  </a:cubicBezTo>
                  <a:cubicBezTo>
                    <a:pt x="2633" y="133"/>
                    <a:pt x="2768" y="98"/>
                    <a:pt x="2804" y="87"/>
                  </a:cubicBezTo>
                  <a:cubicBezTo>
                    <a:pt x="2866" y="66"/>
                    <a:pt x="2926" y="44"/>
                    <a:pt x="2987" y="19"/>
                  </a:cubicBezTo>
                  <a:cubicBezTo>
                    <a:pt x="3014" y="7"/>
                    <a:pt x="3074" y="0"/>
                    <a:pt x="3074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69" name="Freeform 61"/>
            <p:cNvSpPr>
              <a:spLocks/>
            </p:cNvSpPr>
            <p:nvPr/>
          </p:nvSpPr>
          <p:spPr bwMode="auto">
            <a:xfrm>
              <a:off x="752" y="1464"/>
              <a:ext cx="1378" cy="95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311" y="142"/>
                </a:cxn>
                <a:cxn ang="0">
                  <a:pos x="1985" y="103"/>
                </a:cxn>
                <a:cxn ang="0">
                  <a:pos x="2226" y="55"/>
                </a:cxn>
                <a:cxn ang="0">
                  <a:pos x="2294" y="45"/>
                </a:cxn>
                <a:cxn ang="0">
                  <a:pos x="2352" y="45"/>
                </a:cxn>
                <a:cxn ang="0">
                  <a:pos x="2438" y="36"/>
                </a:cxn>
                <a:cxn ang="0">
                  <a:pos x="2496" y="16"/>
                </a:cxn>
                <a:cxn ang="0">
                  <a:pos x="2525" y="36"/>
                </a:cxn>
                <a:cxn ang="0">
                  <a:pos x="2554" y="45"/>
                </a:cxn>
                <a:cxn ang="0">
                  <a:pos x="2756" y="36"/>
                </a:cxn>
              </a:cxnLst>
              <a:rect l="0" t="0" r="r" b="b"/>
              <a:pathLst>
                <a:path w="2756" h="190">
                  <a:moveTo>
                    <a:pt x="0" y="93"/>
                  </a:moveTo>
                  <a:cubicBezTo>
                    <a:pt x="432" y="149"/>
                    <a:pt x="875" y="131"/>
                    <a:pt x="1311" y="142"/>
                  </a:cubicBezTo>
                  <a:cubicBezTo>
                    <a:pt x="1695" y="135"/>
                    <a:pt x="1752" y="190"/>
                    <a:pt x="1985" y="103"/>
                  </a:cubicBezTo>
                  <a:cubicBezTo>
                    <a:pt x="2064" y="72"/>
                    <a:pt x="2139" y="66"/>
                    <a:pt x="2226" y="55"/>
                  </a:cubicBezTo>
                  <a:cubicBezTo>
                    <a:pt x="2248" y="51"/>
                    <a:pt x="2294" y="45"/>
                    <a:pt x="2294" y="45"/>
                  </a:cubicBezTo>
                  <a:cubicBezTo>
                    <a:pt x="2362" y="0"/>
                    <a:pt x="2283" y="39"/>
                    <a:pt x="2352" y="45"/>
                  </a:cubicBezTo>
                  <a:cubicBezTo>
                    <a:pt x="2380" y="47"/>
                    <a:pt x="2409" y="39"/>
                    <a:pt x="2438" y="36"/>
                  </a:cubicBezTo>
                  <a:cubicBezTo>
                    <a:pt x="2457" y="29"/>
                    <a:pt x="2475" y="16"/>
                    <a:pt x="2496" y="16"/>
                  </a:cubicBezTo>
                  <a:cubicBezTo>
                    <a:pt x="2507" y="16"/>
                    <a:pt x="2514" y="30"/>
                    <a:pt x="2525" y="36"/>
                  </a:cubicBezTo>
                  <a:cubicBezTo>
                    <a:pt x="2534" y="40"/>
                    <a:pt x="2544" y="42"/>
                    <a:pt x="2554" y="45"/>
                  </a:cubicBezTo>
                  <a:cubicBezTo>
                    <a:pt x="2749" y="35"/>
                    <a:pt x="2682" y="36"/>
                    <a:pt x="2756" y="3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70" name="Freeform 62"/>
            <p:cNvSpPr>
              <a:spLocks/>
            </p:cNvSpPr>
            <p:nvPr/>
          </p:nvSpPr>
          <p:spPr bwMode="auto">
            <a:xfrm>
              <a:off x="482" y="927"/>
              <a:ext cx="1706" cy="473"/>
            </a:xfrm>
            <a:custGeom>
              <a:avLst/>
              <a:gdLst/>
              <a:ahLst/>
              <a:cxnLst>
                <a:cxn ang="0">
                  <a:pos x="0" y="742"/>
                </a:cxn>
                <a:cxn ang="0">
                  <a:pos x="106" y="636"/>
                </a:cxn>
                <a:cxn ang="0">
                  <a:pos x="126" y="607"/>
                </a:cxn>
                <a:cxn ang="0">
                  <a:pos x="154" y="598"/>
                </a:cxn>
                <a:cxn ang="0">
                  <a:pos x="164" y="569"/>
                </a:cxn>
                <a:cxn ang="0">
                  <a:pos x="222" y="550"/>
                </a:cxn>
                <a:cxn ang="0">
                  <a:pos x="395" y="444"/>
                </a:cxn>
                <a:cxn ang="0">
                  <a:pos x="473" y="376"/>
                </a:cxn>
                <a:cxn ang="0">
                  <a:pos x="521" y="318"/>
                </a:cxn>
                <a:cxn ang="0">
                  <a:pos x="607" y="270"/>
                </a:cxn>
                <a:cxn ang="0">
                  <a:pos x="713" y="193"/>
                </a:cxn>
                <a:cxn ang="0">
                  <a:pos x="829" y="154"/>
                </a:cxn>
                <a:cxn ang="0">
                  <a:pos x="1032" y="77"/>
                </a:cxn>
                <a:cxn ang="0">
                  <a:pos x="1427" y="0"/>
                </a:cxn>
                <a:cxn ang="0">
                  <a:pos x="1716" y="10"/>
                </a:cxn>
                <a:cxn ang="0">
                  <a:pos x="1841" y="48"/>
                </a:cxn>
                <a:cxn ang="0">
                  <a:pos x="1947" y="77"/>
                </a:cxn>
                <a:cxn ang="0">
                  <a:pos x="2159" y="154"/>
                </a:cxn>
                <a:cxn ang="0">
                  <a:pos x="2304" y="212"/>
                </a:cxn>
                <a:cxn ang="0">
                  <a:pos x="2439" y="280"/>
                </a:cxn>
                <a:cxn ang="0">
                  <a:pos x="2535" y="328"/>
                </a:cxn>
                <a:cxn ang="0">
                  <a:pos x="2651" y="395"/>
                </a:cxn>
                <a:cxn ang="0">
                  <a:pos x="2805" y="501"/>
                </a:cxn>
                <a:cxn ang="0">
                  <a:pos x="2988" y="617"/>
                </a:cxn>
                <a:cxn ang="0">
                  <a:pos x="3017" y="627"/>
                </a:cxn>
                <a:cxn ang="0">
                  <a:pos x="3046" y="646"/>
                </a:cxn>
                <a:cxn ang="0">
                  <a:pos x="3056" y="685"/>
                </a:cxn>
                <a:cxn ang="0">
                  <a:pos x="3084" y="704"/>
                </a:cxn>
                <a:cxn ang="0">
                  <a:pos x="3133" y="752"/>
                </a:cxn>
                <a:cxn ang="0">
                  <a:pos x="3258" y="839"/>
                </a:cxn>
                <a:cxn ang="0">
                  <a:pos x="3316" y="877"/>
                </a:cxn>
                <a:cxn ang="0">
                  <a:pos x="3412" y="945"/>
                </a:cxn>
              </a:cxnLst>
              <a:rect l="0" t="0" r="r" b="b"/>
              <a:pathLst>
                <a:path w="3412" h="945">
                  <a:moveTo>
                    <a:pt x="0" y="742"/>
                  </a:moveTo>
                  <a:cubicBezTo>
                    <a:pt x="32" y="709"/>
                    <a:pt x="68" y="662"/>
                    <a:pt x="106" y="636"/>
                  </a:cubicBezTo>
                  <a:cubicBezTo>
                    <a:pt x="112" y="626"/>
                    <a:pt x="116" y="614"/>
                    <a:pt x="126" y="607"/>
                  </a:cubicBezTo>
                  <a:cubicBezTo>
                    <a:pt x="133" y="600"/>
                    <a:pt x="147" y="604"/>
                    <a:pt x="154" y="598"/>
                  </a:cubicBezTo>
                  <a:cubicBezTo>
                    <a:pt x="161" y="590"/>
                    <a:pt x="156" y="576"/>
                    <a:pt x="164" y="569"/>
                  </a:cubicBezTo>
                  <a:cubicBezTo>
                    <a:pt x="165" y="567"/>
                    <a:pt x="219" y="550"/>
                    <a:pt x="222" y="550"/>
                  </a:cubicBezTo>
                  <a:cubicBezTo>
                    <a:pt x="267" y="501"/>
                    <a:pt x="346" y="492"/>
                    <a:pt x="395" y="444"/>
                  </a:cubicBezTo>
                  <a:cubicBezTo>
                    <a:pt x="420" y="418"/>
                    <a:pt x="450" y="403"/>
                    <a:pt x="473" y="376"/>
                  </a:cubicBezTo>
                  <a:cubicBezTo>
                    <a:pt x="507" y="334"/>
                    <a:pt x="474" y="356"/>
                    <a:pt x="521" y="318"/>
                  </a:cubicBezTo>
                  <a:cubicBezTo>
                    <a:pt x="548" y="295"/>
                    <a:pt x="579" y="291"/>
                    <a:pt x="607" y="270"/>
                  </a:cubicBezTo>
                  <a:cubicBezTo>
                    <a:pt x="639" y="244"/>
                    <a:pt x="673" y="206"/>
                    <a:pt x="713" y="193"/>
                  </a:cubicBezTo>
                  <a:cubicBezTo>
                    <a:pt x="750" y="180"/>
                    <a:pt x="794" y="171"/>
                    <a:pt x="829" y="154"/>
                  </a:cubicBezTo>
                  <a:cubicBezTo>
                    <a:pt x="896" y="120"/>
                    <a:pt x="958" y="95"/>
                    <a:pt x="1032" y="77"/>
                  </a:cubicBezTo>
                  <a:cubicBezTo>
                    <a:pt x="1142" y="2"/>
                    <a:pt x="1301" y="8"/>
                    <a:pt x="1427" y="0"/>
                  </a:cubicBezTo>
                  <a:cubicBezTo>
                    <a:pt x="1523" y="3"/>
                    <a:pt x="1619" y="4"/>
                    <a:pt x="1716" y="10"/>
                  </a:cubicBezTo>
                  <a:cubicBezTo>
                    <a:pt x="1760" y="12"/>
                    <a:pt x="1799" y="34"/>
                    <a:pt x="1841" y="48"/>
                  </a:cubicBezTo>
                  <a:cubicBezTo>
                    <a:pt x="1875" y="59"/>
                    <a:pt x="1912" y="65"/>
                    <a:pt x="1947" y="77"/>
                  </a:cubicBezTo>
                  <a:cubicBezTo>
                    <a:pt x="2017" y="100"/>
                    <a:pt x="2086" y="136"/>
                    <a:pt x="2159" y="154"/>
                  </a:cubicBezTo>
                  <a:cubicBezTo>
                    <a:pt x="2206" y="178"/>
                    <a:pt x="2251" y="202"/>
                    <a:pt x="2304" y="212"/>
                  </a:cubicBezTo>
                  <a:cubicBezTo>
                    <a:pt x="2346" y="237"/>
                    <a:pt x="2392" y="263"/>
                    <a:pt x="2439" y="280"/>
                  </a:cubicBezTo>
                  <a:cubicBezTo>
                    <a:pt x="2475" y="316"/>
                    <a:pt x="2488" y="311"/>
                    <a:pt x="2535" y="328"/>
                  </a:cubicBezTo>
                  <a:cubicBezTo>
                    <a:pt x="2577" y="361"/>
                    <a:pt x="2599" y="383"/>
                    <a:pt x="2651" y="395"/>
                  </a:cubicBezTo>
                  <a:cubicBezTo>
                    <a:pt x="2684" y="412"/>
                    <a:pt x="2797" y="498"/>
                    <a:pt x="2805" y="501"/>
                  </a:cubicBezTo>
                  <a:cubicBezTo>
                    <a:pt x="2878" y="526"/>
                    <a:pt x="2922" y="578"/>
                    <a:pt x="2988" y="617"/>
                  </a:cubicBezTo>
                  <a:cubicBezTo>
                    <a:pt x="2996" y="622"/>
                    <a:pt x="3007" y="622"/>
                    <a:pt x="3017" y="627"/>
                  </a:cubicBezTo>
                  <a:cubicBezTo>
                    <a:pt x="3027" y="632"/>
                    <a:pt x="3036" y="639"/>
                    <a:pt x="3046" y="646"/>
                  </a:cubicBezTo>
                  <a:cubicBezTo>
                    <a:pt x="3049" y="659"/>
                    <a:pt x="3048" y="673"/>
                    <a:pt x="3056" y="685"/>
                  </a:cubicBezTo>
                  <a:cubicBezTo>
                    <a:pt x="3062" y="694"/>
                    <a:pt x="3075" y="696"/>
                    <a:pt x="3084" y="704"/>
                  </a:cubicBezTo>
                  <a:cubicBezTo>
                    <a:pt x="3101" y="719"/>
                    <a:pt x="3114" y="738"/>
                    <a:pt x="3133" y="752"/>
                  </a:cubicBezTo>
                  <a:cubicBezTo>
                    <a:pt x="3173" y="782"/>
                    <a:pt x="3215" y="810"/>
                    <a:pt x="3258" y="839"/>
                  </a:cubicBezTo>
                  <a:cubicBezTo>
                    <a:pt x="3277" y="851"/>
                    <a:pt x="3299" y="860"/>
                    <a:pt x="3316" y="877"/>
                  </a:cubicBezTo>
                  <a:cubicBezTo>
                    <a:pt x="3365" y="926"/>
                    <a:pt x="3360" y="917"/>
                    <a:pt x="3412" y="945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71" name="Freeform 63"/>
            <p:cNvSpPr>
              <a:spLocks/>
            </p:cNvSpPr>
            <p:nvPr/>
          </p:nvSpPr>
          <p:spPr bwMode="auto">
            <a:xfrm>
              <a:off x="699" y="1154"/>
              <a:ext cx="1441" cy="285"/>
            </a:xfrm>
            <a:custGeom>
              <a:avLst/>
              <a:gdLst/>
              <a:ahLst/>
              <a:cxnLst>
                <a:cxn ang="0">
                  <a:pos x="0" y="309"/>
                </a:cxn>
                <a:cxn ang="0">
                  <a:pos x="58" y="280"/>
                </a:cxn>
                <a:cxn ang="0">
                  <a:pos x="77" y="251"/>
                </a:cxn>
                <a:cxn ang="0">
                  <a:pos x="135" y="232"/>
                </a:cxn>
                <a:cxn ang="0">
                  <a:pos x="270" y="164"/>
                </a:cxn>
                <a:cxn ang="0">
                  <a:pos x="665" y="29"/>
                </a:cxn>
                <a:cxn ang="0">
                  <a:pos x="858" y="0"/>
                </a:cxn>
                <a:cxn ang="0">
                  <a:pos x="1147" y="19"/>
                </a:cxn>
                <a:cxn ang="0">
                  <a:pos x="1369" y="68"/>
                </a:cxn>
                <a:cxn ang="0">
                  <a:pos x="1552" y="97"/>
                </a:cxn>
                <a:cxn ang="0">
                  <a:pos x="1735" y="164"/>
                </a:cxn>
                <a:cxn ang="0">
                  <a:pos x="1947" y="183"/>
                </a:cxn>
                <a:cxn ang="0">
                  <a:pos x="2053" y="212"/>
                </a:cxn>
                <a:cxn ang="0">
                  <a:pos x="2169" y="260"/>
                </a:cxn>
                <a:cxn ang="0">
                  <a:pos x="2323" y="318"/>
                </a:cxn>
                <a:cxn ang="0">
                  <a:pos x="2409" y="366"/>
                </a:cxn>
                <a:cxn ang="0">
                  <a:pos x="2467" y="386"/>
                </a:cxn>
                <a:cxn ang="0">
                  <a:pos x="2573" y="424"/>
                </a:cxn>
                <a:cxn ang="0">
                  <a:pos x="2660" y="453"/>
                </a:cxn>
                <a:cxn ang="0">
                  <a:pos x="2882" y="569"/>
                </a:cxn>
              </a:cxnLst>
              <a:rect l="0" t="0" r="r" b="b"/>
              <a:pathLst>
                <a:path w="2882" h="569">
                  <a:moveTo>
                    <a:pt x="0" y="309"/>
                  </a:moveTo>
                  <a:cubicBezTo>
                    <a:pt x="22" y="301"/>
                    <a:pt x="40" y="297"/>
                    <a:pt x="58" y="280"/>
                  </a:cubicBezTo>
                  <a:cubicBezTo>
                    <a:pt x="66" y="271"/>
                    <a:pt x="68" y="258"/>
                    <a:pt x="77" y="251"/>
                  </a:cubicBezTo>
                  <a:cubicBezTo>
                    <a:pt x="79" y="248"/>
                    <a:pt x="131" y="232"/>
                    <a:pt x="135" y="232"/>
                  </a:cubicBezTo>
                  <a:cubicBezTo>
                    <a:pt x="173" y="191"/>
                    <a:pt x="218" y="181"/>
                    <a:pt x="270" y="164"/>
                  </a:cubicBezTo>
                  <a:cubicBezTo>
                    <a:pt x="362" y="71"/>
                    <a:pt x="538" y="42"/>
                    <a:pt x="665" y="29"/>
                  </a:cubicBezTo>
                  <a:cubicBezTo>
                    <a:pt x="729" y="12"/>
                    <a:pt x="791" y="6"/>
                    <a:pt x="858" y="0"/>
                  </a:cubicBezTo>
                  <a:cubicBezTo>
                    <a:pt x="954" y="6"/>
                    <a:pt x="1050" y="9"/>
                    <a:pt x="1147" y="19"/>
                  </a:cubicBezTo>
                  <a:cubicBezTo>
                    <a:pt x="1222" y="26"/>
                    <a:pt x="1295" y="53"/>
                    <a:pt x="1369" y="68"/>
                  </a:cubicBezTo>
                  <a:cubicBezTo>
                    <a:pt x="1481" y="89"/>
                    <a:pt x="1473" y="77"/>
                    <a:pt x="1552" y="97"/>
                  </a:cubicBezTo>
                  <a:cubicBezTo>
                    <a:pt x="1616" y="112"/>
                    <a:pt x="1667" y="154"/>
                    <a:pt x="1735" y="164"/>
                  </a:cubicBezTo>
                  <a:cubicBezTo>
                    <a:pt x="1760" y="167"/>
                    <a:pt x="1921" y="180"/>
                    <a:pt x="1947" y="183"/>
                  </a:cubicBezTo>
                  <a:cubicBezTo>
                    <a:pt x="2033" y="205"/>
                    <a:pt x="1998" y="195"/>
                    <a:pt x="2053" y="212"/>
                  </a:cubicBezTo>
                  <a:cubicBezTo>
                    <a:pt x="2088" y="236"/>
                    <a:pt x="2127" y="247"/>
                    <a:pt x="2169" y="260"/>
                  </a:cubicBezTo>
                  <a:cubicBezTo>
                    <a:pt x="2206" y="299"/>
                    <a:pt x="2271" y="302"/>
                    <a:pt x="2323" y="318"/>
                  </a:cubicBezTo>
                  <a:cubicBezTo>
                    <a:pt x="2351" y="348"/>
                    <a:pt x="2369" y="354"/>
                    <a:pt x="2409" y="366"/>
                  </a:cubicBezTo>
                  <a:cubicBezTo>
                    <a:pt x="2428" y="371"/>
                    <a:pt x="2467" y="386"/>
                    <a:pt x="2467" y="386"/>
                  </a:cubicBezTo>
                  <a:cubicBezTo>
                    <a:pt x="2498" y="415"/>
                    <a:pt x="2533" y="412"/>
                    <a:pt x="2573" y="424"/>
                  </a:cubicBezTo>
                  <a:cubicBezTo>
                    <a:pt x="2602" y="432"/>
                    <a:pt x="2630" y="443"/>
                    <a:pt x="2660" y="453"/>
                  </a:cubicBezTo>
                  <a:cubicBezTo>
                    <a:pt x="2730" y="499"/>
                    <a:pt x="2807" y="531"/>
                    <a:pt x="2882" y="56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72" name="Text Box 64"/>
            <p:cNvSpPr txBox="1">
              <a:spLocks noChangeArrowheads="1"/>
            </p:cNvSpPr>
            <p:nvPr/>
          </p:nvSpPr>
          <p:spPr bwMode="auto">
            <a:xfrm>
              <a:off x="1248" y="1776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+5</a:t>
              </a:r>
              <a:endParaRPr lang="en-US"/>
            </a:p>
          </p:txBody>
        </p:sp>
        <p:sp>
          <p:nvSpPr>
            <p:cNvPr id="43073" name="Text Box 65"/>
            <p:cNvSpPr txBox="1">
              <a:spLocks noChangeArrowheads="1"/>
            </p:cNvSpPr>
            <p:nvPr/>
          </p:nvSpPr>
          <p:spPr bwMode="auto">
            <a:xfrm>
              <a:off x="1104" y="163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-3</a:t>
              </a:r>
              <a:endParaRPr lang="en-US"/>
            </a:p>
          </p:txBody>
        </p:sp>
        <p:sp>
          <p:nvSpPr>
            <p:cNvPr id="43074" name="Text Box 66"/>
            <p:cNvSpPr txBox="1">
              <a:spLocks noChangeArrowheads="1"/>
            </p:cNvSpPr>
            <p:nvPr/>
          </p:nvSpPr>
          <p:spPr bwMode="auto">
            <a:xfrm>
              <a:off x="1200" y="1344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+7</a:t>
              </a:r>
              <a:endParaRPr lang="en-US"/>
            </a:p>
          </p:txBody>
        </p:sp>
        <p:sp>
          <p:nvSpPr>
            <p:cNvPr id="43075" name="Text Box 67"/>
            <p:cNvSpPr txBox="1">
              <a:spLocks noChangeArrowheads="1"/>
            </p:cNvSpPr>
            <p:nvPr/>
          </p:nvSpPr>
          <p:spPr bwMode="auto">
            <a:xfrm>
              <a:off x="1152" y="672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+2</a:t>
              </a:r>
              <a:endParaRPr lang="en-US"/>
            </a:p>
          </p:txBody>
        </p:sp>
        <p:sp>
          <p:nvSpPr>
            <p:cNvPr id="43076" name="Text Box 68"/>
            <p:cNvSpPr txBox="1">
              <a:spLocks noChangeArrowheads="1"/>
            </p:cNvSpPr>
            <p:nvPr/>
          </p:nvSpPr>
          <p:spPr bwMode="auto">
            <a:xfrm>
              <a:off x="1248" y="1008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+6</a:t>
              </a:r>
              <a:endParaRPr lang="en-US"/>
            </a:p>
          </p:txBody>
        </p:sp>
        <p:grpSp>
          <p:nvGrpSpPr>
            <p:cNvPr id="3" name="Group 69"/>
            <p:cNvGrpSpPr>
              <a:grpSpLocks/>
            </p:cNvGrpSpPr>
            <p:nvPr/>
          </p:nvGrpSpPr>
          <p:grpSpPr bwMode="auto">
            <a:xfrm>
              <a:off x="2425" y="1400"/>
              <a:ext cx="216" cy="193"/>
              <a:chOff x="4704" y="2400"/>
              <a:chExt cx="432" cy="384"/>
            </a:xfrm>
          </p:grpSpPr>
          <p:sp>
            <p:nvSpPr>
              <p:cNvPr id="43078" name="Line 70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079" name="Line 71"/>
              <p:cNvSpPr>
                <a:spLocks noChangeShapeType="1"/>
              </p:cNvSpPr>
              <p:nvPr/>
            </p:nvSpPr>
            <p:spPr bwMode="auto">
              <a:xfrm>
                <a:off x="4704" y="2640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080" name="Line 72"/>
              <p:cNvSpPr>
                <a:spLocks noChangeShapeType="1"/>
              </p:cNvSpPr>
              <p:nvPr/>
            </p:nvSpPr>
            <p:spPr bwMode="auto">
              <a:xfrm flipV="1">
                <a:off x="4704" y="2400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4" name="Group 73"/>
            <p:cNvGrpSpPr>
              <a:grpSpLocks/>
            </p:cNvGrpSpPr>
            <p:nvPr/>
          </p:nvGrpSpPr>
          <p:grpSpPr bwMode="auto">
            <a:xfrm>
              <a:off x="2449" y="1761"/>
              <a:ext cx="216" cy="192"/>
              <a:chOff x="4704" y="2400"/>
              <a:chExt cx="432" cy="384"/>
            </a:xfrm>
          </p:grpSpPr>
          <p:sp>
            <p:nvSpPr>
              <p:cNvPr id="43082" name="Line 74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083" name="Line 75"/>
              <p:cNvSpPr>
                <a:spLocks noChangeShapeType="1"/>
              </p:cNvSpPr>
              <p:nvPr/>
            </p:nvSpPr>
            <p:spPr bwMode="auto">
              <a:xfrm>
                <a:off x="4704" y="2640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084" name="Line 76"/>
              <p:cNvSpPr>
                <a:spLocks noChangeShapeType="1"/>
              </p:cNvSpPr>
              <p:nvPr/>
            </p:nvSpPr>
            <p:spPr bwMode="auto">
              <a:xfrm flipV="1">
                <a:off x="4704" y="2400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2425" y="1064"/>
              <a:ext cx="216" cy="192"/>
              <a:chOff x="4704" y="2400"/>
              <a:chExt cx="432" cy="384"/>
            </a:xfrm>
          </p:grpSpPr>
          <p:sp>
            <p:nvSpPr>
              <p:cNvPr id="43086" name="Line 78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087" name="Line 79"/>
              <p:cNvSpPr>
                <a:spLocks noChangeShapeType="1"/>
              </p:cNvSpPr>
              <p:nvPr/>
            </p:nvSpPr>
            <p:spPr bwMode="auto">
              <a:xfrm>
                <a:off x="4704" y="2640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088" name="Line 80"/>
              <p:cNvSpPr>
                <a:spLocks noChangeShapeType="1"/>
              </p:cNvSpPr>
              <p:nvPr/>
            </p:nvSpPr>
            <p:spPr bwMode="auto">
              <a:xfrm flipV="1">
                <a:off x="4704" y="2400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3089" name="Rectangle 81"/>
            <p:cNvSpPr>
              <a:spLocks noChangeArrowheads="1"/>
            </p:cNvSpPr>
            <p:nvPr/>
          </p:nvSpPr>
          <p:spPr bwMode="auto">
            <a:xfrm>
              <a:off x="523" y="1393"/>
              <a:ext cx="96" cy="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90" name="Freeform 82"/>
            <p:cNvSpPr>
              <a:spLocks/>
            </p:cNvSpPr>
            <p:nvPr/>
          </p:nvSpPr>
          <p:spPr bwMode="auto">
            <a:xfrm>
              <a:off x="612" y="1353"/>
              <a:ext cx="1436" cy="94"/>
            </a:xfrm>
            <a:custGeom>
              <a:avLst/>
              <a:gdLst/>
              <a:ahLst/>
              <a:cxnLst>
                <a:cxn ang="0">
                  <a:pos x="19" y="183"/>
                </a:cxn>
                <a:cxn ang="0">
                  <a:pos x="164" y="164"/>
                </a:cxn>
                <a:cxn ang="0">
                  <a:pos x="222" y="135"/>
                </a:cxn>
                <a:cxn ang="0">
                  <a:pos x="299" y="116"/>
                </a:cxn>
                <a:cxn ang="0">
                  <a:pos x="954" y="39"/>
                </a:cxn>
                <a:cxn ang="0">
                  <a:pos x="1629" y="39"/>
                </a:cxn>
                <a:cxn ang="0">
                  <a:pos x="1822" y="77"/>
                </a:cxn>
                <a:cxn ang="0">
                  <a:pos x="2439" y="135"/>
                </a:cxn>
                <a:cxn ang="0">
                  <a:pos x="2390" y="116"/>
                </a:cxn>
                <a:cxn ang="0">
                  <a:pos x="2429" y="125"/>
                </a:cxn>
                <a:cxn ang="0">
                  <a:pos x="2477" y="145"/>
                </a:cxn>
                <a:cxn ang="0">
                  <a:pos x="2573" y="164"/>
                </a:cxn>
                <a:cxn ang="0">
                  <a:pos x="2872" y="183"/>
                </a:cxn>
              </a:cxnLst>
              <a:rect l="0" t="0" r="r" b="b"/>
              <a:pathLst>
                <a:path w="2872" h="189">
                  <a:moveTo>
                    <a:pt x="19" y="183"/>
                  </a:moveTo>
                  <a:cubicBezTo>
                    <a:pt x="94" y="159"/>
                    <a:pt x="0" y="186"/>
                    <a:pt x="164" y="164"/>
                  </a:cubicBezTo>
                  <a:cubicBezTo>
                    <a:pt x="200" y="158"/>
                    <a:pt x="187" y="149"/>
                    <a:pt x="222" y="135"/>
                  </a:cubicBezTo>
                  <a:cubicBezTo>
                    <a:pt x="230" y="131"/>
                    <a:pt x="290" y="117"/>
                    <a:pt x="299" y="116"/>
                  </a:cubicBezTo>
                  <a:cubicBezTo>
                    <a:pt x="499" y="14"/>
                    <a:pt x="734" y="50"/>
                    <a:pt x="954" y="39"/>
                  </a:cubicBezTo>
                  <a:cubicBezTo>
                    <a:pt x="1217" y="0"/>
                    <a:pt x="1043" y="22"/>
                    <a:pt x="1629" y="39"/>
                  </a:cubicBezTo>
                  <a:cubicBezTo>
                    <a:pt x="1693" y="40"/>
                    <a:pt x="1757" y="70"/>
                    <a:pt x="1822" y="77"/>
                  </a:cubicBezTo>
                  <a:cubicBezTo>
                    <a:pt x="2028" y="97"/>
                    <a:pt x="2232" y="118"/>
                    <a:pt x="2439" y="135"/>
                  </a:cubicBezTo>
                  <a:cubicBezTo>
                    <a:pt x="2422" y="128"/>
                    <a:pt x="2402" y="128"/>
                    <a:pt x="2390" y="116"/>
                  </a:cubicBezTo>
                  <a:cubicBezTo>
                    <a:pt x="2380" y="106"/>
                    <a:pt x="2416" y="120"/>
                    <a:pt x="2429" y="125"/>
                  </a:cubicBezTo>
                  <a:cubicBezTo>
                    <a:pt x="2445" y="130"/>
                    <a:pt x="2460" y="139"/>
                    <a:pt x="2477" y="145"/>
                  </a:cubicBezTo>
                  <a:cubicBezTo>
                    <a:pt x="2508" y="154"/>
                    <a:pt x="2541" y="155"/>
                    <a:pt x="2573" y="164"/>
                  </a:cubicBezTo>
                  <a:cubicBezTo>
                    <a:pt x="2670" y="189"/>
                    <a:pt x="2771" y="183"/>
                    <a:pt x="2872" y="183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91" name="Text Box 83"/>
            <p:cNvSpPr txBox="1">
              <a:spLocks noChangeArrowheads="1"/>
            </p:cNvSpPr>
            <p:nvPr/>
          </p:nvSpPr>
          <p:spPr bwMode="auto">
            <a:xfrm>
              <a:off x="1152" y="1200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+1</a:t>
              </a:r>
              <a:endParaRPr lang="en-US"/>
            </a:p>
          </p:txBody>
        </p:sp>
      </p:grpSp>
      <p:sp>
        <p:nvSpPr>
          <p:cNvPr id="43093" name="Text Box 85"/>
          <p:cNvSpPr txBox="1">
            <a:spLocks noChangeArrowheads="1"/>
          </p:cNvSpPr>
          <p:nvPr/>
        </p:nvSpPr>
        <p:spPr bwMode="auto">
          <a:xfrm>
            <a:off x="0" y="838200"/>
            <a:ext cx="4421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/>
              <a:t>An implicit coding of the preferences that</a:t>
            </a:r>
          </a:p>
          <a:p>
            <a:r>
              <a:rPr lang="nb-NO" sz="2000"/>
              <a:t>a node has for upstream values.</a:t>
            </a:r>
            <a:endParaRPr lang="en-GB" sz="2000"/>
          </a:p>
        </p:txBody>
      </p: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304800" y="4267200"/>
            <a:ext cx="3429000" cy="2438400"/>
            <a:chOff x="1152" y="720"/>
            <a:chExt cx="2160" cy="1536"/>
          </a:xfrm>
        </p:grpSpPr>
        <p:sp>
          <p:nvSpPr>
            <p:cNvPr id="43095" name="Oval 87"/>
            <p:cNvSpPr>
              <a:spLocks noChangeArrowheads="1"/>
            </p:cNvSpPr>
            <p:nvPr/>
          </p:nvSpPr>
          <p:spPr bwMode="auto">
            <a:xfrm>
              <a:off x="1774" y="1232"/>
              <a:ext cx="262" cy="27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1800">
                  <a:latin typeface="Times New Roman" pitchFamily="18" charset="0"/>
                </a:rPr>
                <a:t>and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096" name="Oval 88"/>
            <p:cNvSpPr>
              <a:spLocks noChangeArrowheads="1"/>
            </p:cNvSpPr>
            <p:nvPr/>
          </p:nvSpPr>
          <p:spPr bwMode="auto">
            <a:xfrm>
              <a:off x="1839" y="720"/>
              <a:ext cx="197" cy="20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2000">
                  <a:latin typeface="Times New Roman" pitchFamily="18" charset="0"/>
                </a:rPr>
                <a:t>X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097" name="Oval 89"/>
            <p:cNvSpPr>
              <a:spLocks noChangeArrowheads="1"/>
            </p:cNvSpPr>
            <p:nvPr/>
          </p:nvSpPr>
          <p:spPr bwMode="auto">
            <a:xfrm>
              <a:off x="2363" y="720"/>
              <a:ext cx="196" cy="20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2000">
                  <a:latin typeface="Times New Roman" pitchFamily="18" charset="0"/>
                </a:rPr>
                <a:t>Y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098" name="Oval 90"/>
            <p:cNvSpPr>
              <a:spLocks noChangeArrowheads="1"/>
            </p:cNvSpPr>
            <p:nvPr/>
          </p:nvSpPr>
          <p:spPr bwMode="auto">
            <a:xfrm>
              <a:off x="1152" y="1027"/>
              <a:ext cx="196" cy="205"/>
            </a:xfrm>
            <a:prstGeom prst="ellipse">
              <a:avLst/>
            </a:prstGeom>
            <a:solidFill>
              <a:srgbClr val="772F19"/>
            </a:solidFill>
            <a:ln w="12700">
              <a:solidFill>
                <a:srgbClr val="772F1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2000">
                  <a:latin typeface="Times New Roman" pitchFamily="18" charset="0"/>
                </a:rPr>
                <a:t>1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099" name="Line 91"/>
            <p:cNvSpPr>
              <a:spLocks noChangeShapeType="1"/>
            </p:cNvSpPr>
            <p:nvPr/>
          </p:nvSpPr>
          <p:spPr bwMode="auto">
            <a:xfrm flipH="1">
              <a:off x="1905" y="925"/>
              <a:ext cx="32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00" name="Line 92"/>
            <p:cNvSpPr>
              <a:spLocks noChangeShapeType="1"/>
            </p:cNvSpPr>
            <p:nvPr/>
          </p:nvSpPr>
          <p:spPr bwMode="auto">
            <a:xfrm>
              <a:off x="1348" y="1164"/>
              <a:ext cx="393" cy="1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01" name="Line 93"/>
            <p:cNvSpPr>
              <a:spLocks noChangeShapeType="1"/>
            </p:cNvSpPr>
            <p:nvPr/>
          </p:nvSpPr>
          <p:spPr bwMode="auto">
            <a:xfrm flipH="1">
              <a:off x="2003" y="925"/>
              <a:ext cx="393" cy="3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02" name="Text Box 94"/>
            <p:cNvSpPr txBox="1">
              <a:spLocks noChangeArrowheads="1"/>
            </p:cNvSpPr>
            <p:nvPr/>
          </p:nvSpPr>
          <p:spPr bwMode="auto">
            <a:xfrm>
              <a:off x="2064" y="1056"/>
              <a:ext cx="28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-.5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03" name="Text Box 95"/>
            <p:cNvSpPr txBox="1">
              <a:spLocks noChangeArrowheads="1"/>
            </p:cNvSpPr>
            <p:nvPr/>
          </p:nvSpPr>
          <p:spPr bwMode="auto">
            <a:xfrm>
              <a:off x="1728" y="91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.5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04" name="Text Box 96"/>
            <p:cNvSpPr txBox="1">
              <a:spLocks noChangeArrowheads="1"/>
            </p:cNvSpPr>
            <p:nvPr/>
          </p:nvSpPr>
          <p:spPr bwMode="auto">
            <a:xfrm>
              <a:off x="1309" y="1249"/>
              <a:ext cx="2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-.8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05" name="Oval 97"/>
            <p:cNvSpPr>
              <a:spLocks noChangeArrowheads="1"/>
            </p:cNvSpPr>
            <p:nvPr/>
          </p:nvSpPr>
          <p:spPr bwMode="auto">
            <a:xfrm>
              <a:off x="2625" y="1232"/>
              <a:ext cx="262" cy="27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1800">
                  <a:latin typeface="Times New Roman" pitchFamily="18" charset="0"/>
                </a:rPr>
                <a:t>and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06" name="Oval 98"/>
            <p:cNvSpPr>
              <a:spLocks noChangeArrowheads="1"/>
            </p:cNvSpPr>
            <p:nvPr/>
          </p:nvSpPr>
          <p:spPr bwMode="auto">
            <a:xfrm>
              <a:off x="3116" y="993"/>
              <a:ext cx="196" cy="205"/>
            </a:xfrm>
            <a:prstGeom prst="ellipse">
              <a:avLst/>
            </a:prstGeom>
            <a:solidFill>
              <a:srgbClr val="772F19"/>
            </a:solidFill>
            <a:ln w="12700">
              <a:solidFill>
                <a:srgbClr val="772F1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2000">
                  <a:latin typeface="Times New Roman" pitchFamily="18" charset="0"/>
                </a:rPr>
                <a:t>1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07" name="Line 99"/>
            <p:cNvSpPr>
              <a:spLocks noChangeShapeType="1"/>
            </p:cNvSpPr>
            <p:nvPr/>
          </p:nvSpPr>
          <p:spPr bwMode="auto">
            <a:xfrm>
              <a:off x="2003" y="925"/>
              <a:ext cx="654" cy="3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08" name="Line 100"/>
            <p:cNvSpPr>
              <a:spLocks noChangeShapeType="1"/>
            </p:cNvSpPr>
            <p:nvPr/>
          </p:nvSpPr>
          <p:spPr bwMode="auto">
            <a:xfrm flipH="1">
              <a:off x="2854" y="1164"/>
              <a:ext cx="26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09" name="Line 101"/>
            <p:cNvSpPr>
              <a:spLocks noChangeShapeType="1"/>
            </p:cNvSpPr>
            <p:nvPr/>
          </p:nvSpPr>
          <p:spPr bwMode="auto">
            <a:xfrm>
              <a:off x="2494" y="925"/>
              <a:ext cx="229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10" name="Text Box 102"/>
            <p:cNvSpPr txBox="1">
              <a:spLocks noChangeArrowheads="1"/>
            </p:cNvSpPr>
            <p:nvPr/>
          </p:nvSpPr>
          <p:spPr bwMode="auto">
            <a:xfrm>
              <a:off x="2657" y="891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.5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1" name="Text Box 103"/>
            <p:cNvSpPr txBox="1">
              <a:spLocks noChangeArrowheads="1"/>
            </p:cNvSpPr>
            <p:nvPr/>
          </p:nvSpPr>
          <p:spPr bwMode="auto">
            <a:xfrm>
              <a:off x="2304" y="1104"/>
              <a:ext cx="28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-.5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2" name="Text Box 104"/>
            <p:cNvSpPr txBox="1">
              <a:spLocks noChangeArrowheads="1"/>
            </p:cNvSpPr>
            <p:nvPr/>
          </p:nvSpPr>
          <p:spPr bwMode="auto">
            <a:xfrm>
              <a:off x="2985" y="1232"/>
              <a:ext cx="2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-.8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3" name="Oval 105"/>
            <p:cNvSpPr>
              <a:spLocks noChangeArrowheads="1"/>
            </p:cNvSpPr>
            <p:nvPr/>
          </p:nvSpPr>
          <p:spPr bwMode="auto">
            <a:xfrm>
              <a:off x="2199" y="1710"/>
              <a:ext cx="262" cy="27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1800">
                  <a:latin typeface="Times New Roman" pitchFamily="18" charset="0"/>
                </a:rPr>
                <a:t>or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4" name="Line 106"/>
            <p:cNvSpPr>
              <a:spLocks noChangeShapeType="1"/>
            </p:cNvSpPr>
            <p:nvPr/>
          </p:nvSpPr>
          <p:spPr bwMode="auto">
            <a:xfrm>
              <a:off x="1937" y="1505"/>
              <a:ext cx="295" cy="2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15" name="Line 107"/>
            <p:cNvSpPr>
              <a:spLocks noChangeShapeType="1"/>
            </p:cNvSpPr>
            <p:nvPr/>
          </p:nvSpPr>
          <p:spPr bwMode="auto">
            <a:xfrm flipH="1">
              <a:off x="2428" y="1505"/>
              <a:ext cx="26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16" name="Text Box 108"/>
            <p:cNvSpPr txBox="1">
              <a:spLocks noChangeArrowheads="1"/>
            </p:cNvSpPr>
            <p:nvPr/>
          </p:nvSpPr>
          <p:spPr bwMode="auto">
            <a:xfrm>
              <a:off x="2352" y="139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.5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7" name="Text Box 109"/>
            <p:cNvSpPr txBox="1">
              <a:spLocks noChangeArrowheads="1"/>
            </p:cNvSpPr>
            <p:nvPr/>
          </p:nvSpPr>
          <p:spPr bwMode="auto">
            <a:xfrm>
              <a:off x="2112" y="139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.5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8" name="Oval 110"/>
            <p:cNvSpPr>
              <a:spLocks noChangeArrowheads="1"/>
            </p:cNvSpPr>
            <p:nvPr/>
          </p:nvSpPr>
          <p:spPr bwMode="auto">
            <a:xfrm>
              <a:off x="2690" y="1642"/>
              <a:ext cx="197" cy="204"/>
            </a:xfrm>
            <a:prstGeom prst="ellipse">
              <a:avLst/>
            </a:prstGeom>
            <a:solidFill>
              <a:srgbClr val="772F19"/>
            </a:solidFill>
            <a:ln w="12700">
              <a:solidFill>
                <a:srgbClr val="772F1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nb-NO" sz="2000">
                  <a:latin typeface="Times New Roman" pitchFamily="18" charset="0"/>
                </a:rPr>
                <a:t>1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19" name="Line 111"/>
            <p:cNvSpPr>
              <a:spLocks noChangeShapeType="1"/>
            </p:cNvSpPr>
            <p:nvPr/>
          </p:nvSpPr>
          <p:spPr bwMode="auto">
            <a:xfrm flipH="1">
              <a:off x="2461" y="1778"/>
              <a:ext cx="229" cy="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20" name="Text Box 112"/>
            <p:cNvSpPr txBox="1">
              <a:spLocks noChangeArrowheads="1"/>
            </p:cNvSpPr>
            <p:nvPr/>
          </p:nvSpPr>
          <p:spPr bwMode="auto">
            <a:xfrm>
              <a:off x="2496" y="1776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.3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3121" name="Line 113"/>
            <p:cNvSpPr>
              <a:spLocks noChangeShapeType="1"/>
            </p:cNvSpPr>
            <p:nvPr/>
          </p:nvSpPr>
          <p:spPr bwMode="auto">
            <a:xfrm>
              <a:off x="2330" y="2017"/>
              <a:ext cx="0" cy="2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3122" name="Text Box 114"/>
          <p:cNvSpPr txBox="1">
            <a:spLocks noChangeArrowheads="1"/>
          </p:cNvSpPr>
          <p:nvPr/>
        </p:nvSpPr>
        <p:spPr bwMode="auto">
          <a:xfrm>
            <a:off x="4876800" y="838200"/>
            <a:ext cx="40846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/>
              <a:t>An implicit coding of the correlation</a:t>
            </a:r>
          </a:p>
          <a:p>
            <a:r>
              <a:rPr lang="en-GB" sz="2000"/>
              <a:t>between the data elements represented</a:t>
            </a:r>
          </a:p>
          <a:p>
            <a:r>
              <a:rPr lang="en-GB" sz="2000"/>
              <a:t>by the two nodes.</a:t>
            </a:r>
          </a:p>
        </p:txBody>
      </p:sp>
      <p:graphicFrame>
        <p:nvGraphicFramePr>
          <p:cNvPr id="43123" name="Object 115"/>
          <p:cNvGraphicFramePr>
            <a:graphicFrameLocks noChangeAspect="1"/>
          </p:cNvGraphicFramePr>
          <p:nvPr/>
        </p:nvGraphicFramePr>
        <p:xfrm>
          <a:off x="5867400" y="2133600"/>
          <a:ext cx="1277938" cy="2794000"/>
        </p:xfrm>
        <a:graphic>
          <a:graphicData uri="http://schemas.openxmlformats.org/presentationml/2006/ole">
            <p:oleObj spid="_x0000_s3074" name="Utklipp" r:id="rId3" imgW="2765160" imgH="6043320" progId="">
              <p:embed/>
            </p:oleObj>
          </a:graphicData>
        </a:graphic>
      </p:graphicFrame>
      <p:sp>
        <p:nvSpPr>
          <p:cNvPr id="43124" name="Rectangle 116"/>
          <p:cNvSpPr>
            <a:spLocks noChangeArrowheads="1"/>
          </p:cNvSpPr>
          <p:nvPr/>
        </p:nvSpPr>
        <p:spPr bwMode="auto">
          <a:xfrm>
            <a:off x="6553200" y="29718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25" name="Rectangle 117"/>
          <p:cNvSpPr>
            <a:spLocks noChangeArrowheads="1"/>
          </p:cNvSpPr>
          <p:nvPr/>
        </p:nvSpPr>
        <p:spPr bwMode="auto">
          <a:xfrm>
            <a:off x="6477000" y="37338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26" name="Rectangle 118"/>
          <p:cNvSpPr>
            <a:spLocks noChangeArrowheads="1"/>
          </p:cNvSpPr>
          <p:nvPr/>
        </p:nvSpPr>
        <p:spPr bwMode="auto">
          <a:xfrm>
            <a:off x="6248400" y="25146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27" name="Rectangle 119"/>
          <p:cNvSpPr>
            <a:spLocks noChangeArrowheads="1"/>
          </p:cNvSpPr>
          <p:nvPr/>
        </p:nvSpPr>
        <p:spPr bwMode="auto">
          <a:xfrm>
            <a:off x="6096000" y="28194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28" name="Rectangle 120"/>
          <p:cNvSpPr>
            <a:spLocks noChangeArrowheads="1"/>
          </p:cNvSpPr>
          <p:nvPr/>
        </p:nvSpPr>
        <p:spPr bwMode="auto">
          <a:xfrm>
            <a:off x="6096000" y="26670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29" name="Rectangle 121"/>
          <p:cNvSpPr>
            <a:spLocks noChangeArrowheads="1"/>
          </p:cNvSpPr>
          <p:nvPr/>
        </p:nvSpPr>
        <p:spPr bwMode="auto">
          <a:xfrm>
            <a:off x="6096000" y="25146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0" name="Rectangle 122"/>
          <p:cNvSpPr>
            <a:spLocks noChangeArrowheads="1"/>
          </p:cNvSpPr>
          <p:nvPr/>
        </p:nvSpPr>
        <p:spPr bwMode="auto">
          <a:xfrm>
            <a:off x="6781800" y="27432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1" name="Rectangle 123"/>
          <p:cNvSpPr>
            <a:spLocks noChangeArrowheads="1"/>
          </p:cNvSpPr>
          <p:nvPr/>
        </p:nvSpPr>
        <p:spPr bwMode="auto">
          <a:xfrm>
            <a:off x="6248400" y="28194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2" name="Rectangle 124"/>
          <p:cNvSpPr>
            <a:spLocks noChangeArrowheads="1"/>
          </p:cNvSpPr>
          <p:nvPr/>
        </p:nvSpPr>
        <p:spPr bwMode="auto">
          <a:xfrm>
            <a:off x="6248400" y="2667000"/>
            <a:ext cx="152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3" name="Line 125"/>
          <p:cNvSpPr>
            <a:spLocks noChangeShapeType="1"/>
          </p:cNvSpPr>
          <p:nvPr/>
        </p:nvSpPr>
        <p:spPr bwMode="auto">
          <a:xfrm flipV="1">
            <a:off x="6629400" y="33528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4" name="Line 126"/>
          <p:cNvSpPr>
            <a:spLocks noChangeShapeType="1"/>
          </p:cNvSpPr>
          <p:nvPr/>
        </p:nvSpPr>
        <p:spPr bwMode="auto">
          <a:xfrm>
            <a:off x="6705600" y="3048000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5" name="Text Box 127"/>
          <p:cNvSpPr txBox="1">
            <a:spLocks noChangeArrowheads="1"/>
          </p:cNvSpPr>
          <p:nvPr/>
        </p:nvSpPr>
        <p:spPr bwMode="auto">
          <a:xfrm>
            <a:off x="5089525" y="27844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</a:rPr>
              <a:t>a</a:t>
            </a:r>
          </a:p>
        </p:txBody>
      </p:sp>
      <p:sp>
        <p:nvSpPr>
          <p:cNvPr id="43136" name="Line 128"/>
          <p:cNvSpPr>
            <a:spLocks noChangeShapeType="1"/>
          </p:cNvSpPr>
          <p:nvPr/>
        </p:nvSpPr>
        <p:spPr bwMode="auto">
          <a:xfrm>
            <a:off x="5334000" y="3048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7" name="Text Box 129"/>
          <p:cNvSpPr txBox="1">
            <a:spLocks noChangeArrowheads="1"/>
          </p:cNvSpPr>
          <p:nvPr/>
        </p:nvSpPr>
        <p:spPr bwMode="auto">
          <a:xfrm>
            <a:off x="5029200" y="3581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</a:rPr>
              <a:t>b</a:t>
            </a:r>
          </a:p>
        </p:txBody>
      </p:sp>
      <p:sp>
        <p:nvSpPr>
          <p:cNvPr id="43138" name="Line 130"/>
          <p:cNvSpPr>
            <a:spLocks noChangeShapeType="1"/>
          </p:cNvSpPr>
          <p:nvPr/>
        </p:nvSpPr>
        <p:spPr bwMode="auto">
          <a:xfrm>
            <a:off x="53340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139" name="Text Box 131"/>
          <p:cNvSpPr txBox="1">
            <a:spLocks noChangeArrowheads="1"/>
          </p:cNvSpPr>
          <p:nvPr/>
        </p:nvSpPr>
        <p:spPr bwMode="auto">
          <a:xfrm>
            <a:off x="7391400" y="31242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/>
              <a:t>Correlation</a:t>
            </a:r>
            <a:endParaRPr lang="en-GB" sz="1800"/>
          </a:p>
        </p:txBody>
      </p:sp>
      <p:grpSp>
        <p:nvGrpSpPr>
          <p:cNvPr id="7" name="Group 133"/>
          <p:cNvGrpSpPr>
            <a:grpSpLocks/>
          </p:cNvGrpSpPr>
          <p:nvPr/>
        </p:nvGrpSpPr>
        <p:grpSpPr bwMode="auto">
          <a:xfrm>
            <a:off x="6781800" y="4876800"/>
            <a:ext cx="1692275" cy="1708150"/>
            <a:chOff x="3600" y="1296"/>
            <a:chExt cx="1451" cy="1528"/>
          </a:xfrm>
        </p:grpSpPr>
        <p:sp>
          <p:nvSpPr>
            <p:cNvPr id="43142" name="Rectangle 134"/>
            <p:cNvSpPr>
              <a:spLocks noChangeArrowheads="1"/>
            </p:cNvSpPr>
            <p:nvPr/>
          </p:nvSpPr>
          <p:spPr bwMode="auto">
            <a:xfrm>
              <a:off x="3840" y="1872"/>
              <a:ext cx="624" cy="576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43" name="Rectangle 135"/>
            <p:cNvSpPr>
              <a:spLocks noChangeArrowheads="1"/>
            </p:cNvSpPr>
            <p:nvPr/>
          </p:nvSpPr>
          <p:spPr bwMode="auto">
            <a:xfrm>
              <a:off x="4080" y="1536"/>
              <a:ext cx="624" cy="576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44" name="Line 136"/>
            <p:cNvSpPr>
              <a:spLocks noChangeShapeType="1"/>
            </p:cNvSpPr>
            <p:nvPr/>
          </p:nvSpPr>
          <p:spPr bwMode="auto">
            <a:xfrm flipV="1">
              <a:off x="3840" y="2112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45" name="Line 137"/>
            <p:cNvSpPr>
              <a:spLocks noChangeShapeType="1"/>
            </p:cNvSpPr>
            <p:nvPr/>
          </p:nvSpPr>
          <p:spPr bwMode="auto">
            <a:xfrm flipH="1">
              <a:off x="4464" y="2112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46" name="Line 138"/>
            <p:cNvSpPr>
              <a:spLocks noChangeShapeType="1"/>
            </p:cNvSpPr>
            <p:nvPr/>
          </p:nvSpPr>
          <p:spPr bwMode="auto">
            <a:xfrm flipV="1">
              <a:off x="3840" y="1536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47" name="Line 139"/>
            <p:cNvSpPr>
              <a:spLocks noChangeShapeType="1"/>
            </p:cNvSpPr>
            <p:nvPr/>
          </p:nvSpPr>
          <p:spPr bwMode="auto">
            <a:xfrm flipV="1">
              <a:off x="4464" y="1536"/>
              <a:ext cx="24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148" name="Text Box 140"/>
            <p:cNvSpPr txBox="1">
              <a:spLocks noChangeArrowheads="1"/>
            </p:cNvSpPr>
            <p:nvPr/>
          </p:nvSpPr>
          <p:spPr bwMode="auto">
            <a:xfrm>
              <a:off x="3686" y="2480"/>
              <a:ext cx="288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B</a:t>
              </a:r>
            </a:p>
          </p:txBody>
        </p:sp>
        <p:sp>
          <p:nvSpPr>
            <p:cNvPr id="43149" name="Text Box 141"/>
            <p:cNvSpPr txBox="1">
              <a:spLocks noChangeArrowheads="1"/>
            </p:cNvSpPr>
            <p:nvPr/>
          </p:nvSpPr>
          <p:spPr bwMode="auto">
            <a:xfrm>
              <a:off x="4272" y="1633"/>
              <a:ext cx="300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G</a:t>
              </a:r>
            </a:p>
          </p:txBody>
        </p:sp>
        <p:sp>
          <p:nvSpPr>
            <p:cNvPr id="43150" name="Text Box 142"/>
            <p:cNvSpPr txBox="1">
              <a:spLocks noChangeArrowheads="1"/>
            </p:cNvSpPr>
            <p:nvPr/>
          </p:nvSpPr>
          <p:spPr bwMode="auto">
            <a:xfrm>
              <a:off x="4368" y="2496"/>
              <a:ext cx="288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C</a:t>
              </a:r>
            </a:p>
          </p:txBody>
        </p:sp>
        <p:sp>
          <p:nvSpPr>
            <p:cNvPr id="43151" name="Text Box 143"/>
            <p:cNvSpPr txBox="1">
              <a:spLocks noChangeArrowheads="1"/>
            </p:cNvSpPr>
            <p:nvPr/>
          </p:nvSpPr>
          <p:spPr bwMode="auto">
            <a:xfrm>
              <a:off x="4752" y="1296"/>
              <a:ext cx="299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H</a:t>
              </a:r>
            </a:p>
          </p:txBody>
        </p:sp>
        <p:sp>
          <p:nvSpPr>
            <p:cNvPr id="43152" name="Text Box 144"/>
            <p:cNvSpPr txBox="1">
              <a:spLocks noChangeArrowheads="1"/>
            </p:cNvSpPr>
            <p:nvPr/>
          </p:nvSpPr>
          <p:spPr bwMode="auto">
            <a:xfrm>
              <a:off x="4752" y="2064"/>
              <a:ext cx="299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D</a:t>
              </a:r>
            </a:p>
          </p:txBody>
        </p:sp>
        <p:sp>
          <p:nvSpPr>
            <p:cNvPr id="43153" name="Text Box 145"/>
            <p:cNvSpPr txBox="1">
              <a:spLocks noChangeArrowheads="1"/>
            </p:cNvSpPr>
            <p:nvPr/>
          </p:nvSpPr>
          <p:spPr bwMode="auto">
            <a:xfrm>
              <a:off x="3600" y="1776"/>
              <a:ext cx="267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F</a:t>
              </a:r>
            </a:p>
          </p:txBody>
        </p:sp>
        <p:sp>
          <p:nvSpPr>
            <p:cNvPr id="43154" name="Text Box 146"/>
            <p:cNvSpPr txBox="1">
              <a:spLocks noChangeArrowheads="1"/>
            </p:cNvSpPr>
            <p:nvPr/>
          </p:nvSpPr>
          <p:spPr bwMode="auto">
            <a:xfrm>
              <a:off x="3840" y="1344"/>
              <a:ext cx="277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E</a:t>
              </a:r>
            </a:p>
          </p:txBody>
        </p:sp>
        <p:sp>
          <p:nvSpPr>
            <p:cNvPr id="43155" name="Text Box 147"/>
            <p:cNvSpPr txBox="1">
              <a:spLocks noChangeArrowheads="1"/>
            </p:cNvSpPr>
            <p:nvPr/>
          </p:nvSpPr>
          <p:spPr bwMode="auto">
            <a:xfrm>
              <a:off x="4080" y="2112"/>
              <a:ext cx="300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A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nb-NO" sz="3200"/>
              <a:t>Architectures &amp; Node/Link Semantics</a:t>
            </a:r>
            <a:endParaRPr lang="en-GB" sz="32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1600"/>
              <a:t>Feedforward Networks &amp; Competitive Networks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Nodes = Semi-local or local coding of low-level and high-level </a:t>
            </a:r>
            <a:r>
              <a:rPr lang="en-GB" sz="1600" b="1"/>
              <a:t>concepts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Arcs = Preferred upstream values; I.e. preconditions for concept membership. (The inter-layer inhibitory arcs in competitive networks embody the </a:t>
            </a:r>
            <a:r>
              <a:rPr lang="en-GB" sz="1600" b="1"/>
              <a:t>control</a:t>
            </a:r>
            <a:r>
              <a:rPr lang="en-GB" sz="1600"/>
              <a:t> information that only one node can win/fire)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838200" y="3962400"/>
            <a:ext cx="777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nb-NO" sz="1800"/>
              <a:t>Hopfield Networks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GB" sz="1800"/>
              <a:t>Nodes = Semi-local or distributed coding for elements of the input pattern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GB" sz="1800"/>
              <a:t>Arcs = Average correlations (across many patterns) between the input elements represented by the arc’s 2 nodes.  The inter-layer nodes are just for transferring the inputs to the clique.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5791200"/>
            <a:ext cx="2279650" cy="927100"/>
            <a:chOff x="2784" y="2160"/>
            <a:chExt cx="1436" cy="58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160"/>
              <a:ext cx="768" cy="584"/>
              <a:chOff x="2880" y="2256"/>
              <a:chExt cx="768" cy="5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3264" y="2352"/>
                <a:ext cx="384" cy="336"/>
                <a:chOff x="4656" y="912"/>
                <a:chExt cx="384" cy="336"/>
              </a:xfrm>
            </p:grpSpPr>
            <p:sp>
              <p:nvSpPr>
                <p:cNvPr id="61448" name="Oval 8"/>
                <p:cNvSpPr>
                  <a:spLocks noChangeArrowheads="1"/>
                </p:cNvSpPr>
                <p:nvPr/>
              </p:nvSpPr>
              <p:spPr bwMode="auto">
                <a:xfrm>
                  <a:off x="4656" y="9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49" name="Oval 9"/>
                <p:cNvSpPr>
                  <a:spLocks noChangeArrowheads="1"/>
                </p:cNvSpPr>
                <p:nvPr/>
              </p:nvSpPr>
              <p:spPr bwMode="auto">
                <a:xfrm>
                  <a:off x="4656" y="110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0" name="Oval 10"/>
                <p:cNvSpPr>
                  <a:spLocks noChangeArrowheads="1"/>
                </p:cNvSpPr>
                <p:nvPr/>
              </p:nvSpPr>
              <p:spPr bwMode="auto">
                <a:xfrm>
                  <a:off x="4848" y="120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1" name="Oval 11"/>
                <p:cNvSpPr>
                  <a:spLocks noChangeArrowheads="1"/>
                </p:cNvSpPr>
                <p:nvPr/>
              </p:nvSpPr>
              <p:spPr bwMode="auto">
                <a:xfrm>
                  <a:off x="4992" y="110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2" name="Oval 12"/>
                <p:cNvSpPr>
                  <a:spLocks noChangeArrowheads="1"/>
                </p:cNvSpPr>
                <p:nvPr/>
              </p:nvSpPr>
              <p:spPr bwMode="auto">
                <a:xfrm>
                  <a:off x="4896" y="91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4896" y="960"/>
                  <a:ext cx="48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4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704" y="100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5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4704" y="960"/>
                  <a:ext cx="144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896" y="1104"/>
                  <a:ext cx="144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7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4944" y="960"/>
                  <a:ext cx="96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704" y="960"/>
                  <a:ext cx="192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704" y="96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0" name="Line 20"/>
                <p:cNvSpPr>
                  <a:spLocks noChangeShapeType="1"/>
                </p:cNvSpPr>
                <p:nvPr/>
              </p:nvSpPr>
              <p:spPr bwMode="auto">
                <a:xfrm>
                  <a:off x="4704" y="1104"/>
                  <a:ext cx="288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1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704" y="960"/>
                  <a:ext cx="336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2" name="Line 22"/>
                <p:cNvSpPr>
                  <a:spLocks noChangeShapeType="1"/>
                </p:cNvSpPr>
                <p:nvPr/>
              </p:nvSpPr>
              <p:spPr bwMode="auto">
                <a:xfrm flipH="1" flipV="1">
                  <a:off x="4704" y="1104"/>
                  <a:ext cx="144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5" name="Group 23"/>
              <p:cNvGrpSpPr>
                <a:grpSpLocks/>
              </p:cNvGrpSpPr>
              <p:nvPr/>
            </p:nvGrpSpPr>
            <p:grpSpPr bwMode="auto">
              <a:xfrm>
                <a:off x="2880" y="2256"/>
                <a:ext cx="144" cy="528"/>
                <a:chOff x="2832" y="2352"/>
                <a:chExt cx="144" cy="528"/>
              </a:xfrm>
            </p:grpSpPr>
            <p:sp>
              <p:nvSpPr>
                <p:cNvPr id="61464" name="Oval 2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880" y="2496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5" name="Oval 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880" y="259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6" name="Oval 2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880" y="278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7" name="AutoShape 2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640" y="2544"/>
                  <a:ext cx="528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8" name="Oval 2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880" y="240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9" name="Oval 2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880" y="268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61470" name="Line 30"/>
              <p:cNvSpPr>
                <a:spLocks noChangeShapeType="1"/>
              </p:cNvSpPr>
              <p:nvPr/>
            </p:nvSpPr>
            <p:spPr bwMode="auto">
              <a:xfrm>
                <a:off x="3024" y="2304"/>
                <a:ext cx="48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71" name="Freeform 31"/>
              <p:cNvSpPr>
                <a:spLocks/>
              </p:cNvSpPr>
              <p:nvPr/>
            </p:nvSpPr>
            <p:spPr bwMode="auto">
              <a:xfrm>
                <a:off x="2944" y="2640"/>
                <a:ext cx="656" cy="200"/>
              </a:xfrm>
              <a:custGeom>
                <a:avLst/>
                <a:gdLst/>
                <a:ahLst/>
                <a:cxnLst>
                  <a:cxn ang="0">
                    <a:pos x="32" y="48"/>
                  </a:cxn>
                  <a:cxn ang="0">
                    <a:pos x="80" y="48"/>
                  </a:cxn>
                  <a:cxn ang="0">
                    <a:pos x="512" y="192"/>
                  </a:cxn>
                  <a:cxn ang="0">
                    <a:pos x="656" y="0"/>
                  </a:cxn>
                </a:cxnLst>
                <a:rect l="0" t="0" r="r" b="b"/>
                <a:pathLst>
                  <a:path w="656" h="200">
                    <a:moveTo>
                      <a:pt x="32" y="48"/>
                    </a:moveTo>
                    <a:cubicBezTo>
                      <a:pt x="16" y="36"/>
                      <a:pt x="0" y="24"/>
                      <a:pt x="80" y="48"/>
                    </a:cubicBezTo>
                    <a:cubicBezTo>
                      <a:pt x="160" y="72"/>
                      <a:pt x="416" y="200"/>
                      <a:pt x="512" y="192"/>
                    </a:cubicBezTo>
                    <a:cubicBezTo>
                      <a:pt x="608" y="184"/>
                      <a:pt x="632" y="92"/>
                      <a:pt x="656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72" name="Line 32"/>
              <p:cNvSpPr>
                <a:spLocks noChangeShapeType="1"/>
              </p:cNvSpPr>
              <p:nvPr/>
            </p:nvSpPr>
            <p:spPr bwMode="auto">
              <a:xfrm>
                <a:off x="2976" y="2640"/>
                <a:ext cx="432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73" name="Line 33"/>
              <p:cNvSpPr>
                <a:spLocks noChangeShapeType="1"/>
              </p:cNvSpPr>
              <p:nvPr/>
            </p:nvSpPr>
            <p:spPr bwMode="auto">
              <a:xfrm>
                <a:off x="2976" y="2544"/>
                <a:ext cx="288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74" name="Line 34"/>
              <p:cNvSpPr>
                <a:spLocks noChangeShapeType="1"/>
              </p:cNvSpPr>
              <p:nvPr/>
            </p:nvSpPr>
            <p:spPr bwMode="auto">
              <a:xfrm>
                <a:off x="2976" y="2448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61475" name="Text Box 35"/>
            <p:cNvSpPr txBox="1">
              <a:spLocks noChangeArrowheads="1"/>
            </p:cNvSpPr>
            <p:nvPr/>
          </p:nvSpPr>
          <p:spPr bwMode="auto">
            <a:xfrm>
              <a:off x="2784" y="2304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In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61476" name="Text Box 36"/>
            <p:cNvSpPr txBox="1">
              <a:spLocks noChangeArrowheads="1"/>
            </p:cNvSpPr>
            <p:nvPr/>
          </p:nvSpPr>
          <p:spPr bwMode="auto">
            <a:xfrm>
              <a:off x="3888" y="2304"/>
              <a:ext cx="33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Out</a:t>
              </a:r>
              <a:endParaRPr lang="nb-NO">
                <a:latin typeface="Times New Roman" pitchFamily="18" charset="0"/>
              </a:endParaRP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38200" y="2819400"/>
            <a:ext cx="2644775" cy="685800"/>
            <a:chOff x="2784" y="624"/>
            <a:chExt cx="1666" cy="432"/>
          </a:xfrm>
        </p:grpSpPr>
        <p:grpSp>
          <p:nvGrpSpPr>
            <p:cNvPr id="7" name="Group 38"/>
            <p:cNvGrpSpPr>
              <a:grpSpLocks/>
            </p:cNvGrpSpPr>
            <p:nvPr/>
          </p:nvGrpSpPr>
          <p:grpSpPr bwMode="auto">
            <a:xfrm rot="-5287243">
              <a:off x="3360" y="384"/>
              <a:ext cx="432" cy="912"/>
              <a:chOff x="4944" y="1632"/>
              <a:chExt cx="432" cy="912"/>
            </a:xfrm>
          </p:grpSpPr>
          <p:sp>
            <p:nvSpPr>
              <p:cNvPr id="61479" name="Line 39"/>
              <p:cNvSpPr>
                <a:spLocks noChangeShapeType="1"/>
              </p:cNvSpPr>
              <p:nvPr/>
            </p:nvSpPr>
            <p:spPr bwMode="auto">
              <a:xfrm flipV="1">
                <a:off x="5040" y="1680"/>
                <a:ext cx="144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0" name="Line 40"/>
              <p:cNvSpPr>
                <a:spLocks noChangeShapeType="1"/>
              </p:cNvSpPr>
              <p:nvPr/>
            </p:nvSpPr>
            <p:spPr bwMode="auto">
              <a:xfrm flipV="1">
                <a:off x="5184" y="1680"/>
                <a:ext cx="96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1" name="Line 41"/>
              <p:cNvSpPr>
                <a:spLocks noChangeShapeType="1"/>
              </p:cNvSpPr>
              <p:nvPr/>
            </p:nvSpPr>
            <p:spPr bwMode="auto">
              <a:xfrm flipH="1" flipV="1">
                <a:off x="5040" y="1728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2" name="Line 42"/>
              <p:cNvSpPr>
                <a:spLocks noChangeShapeType="1"/>
              </p:cNvSpPr>
              <p:nvPr/>
            </p:nvSpPr>
            <p:spPr bwMode="auto">
              <a:xfrm flipH="1" flipV="1">
                <a:off x="4992" y="1728"/>
                <a:ext cx="1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3" name="Line 43"/>
              <p:cNvSpPr>
                <a:spLocks noChangeShapeType="1"/>
              </p:cNvSpPr>
              <p:nvPr/>
            </p:nvSpPr>
            <p:spPr bwMode="auto">
              <a:xfrm flipV="1">
                <a:off x="5040" y="1728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4" name="Line 44"/>
              <p:cNvSpPr>
                <a:spLocks noChangeShapeType="1"/>
              </p:cNvSpPr>
              <p:nvPr/>
            </p:nvSpPr>
            <p:spPr bwMode="auto">
              <a:xfrm>
                <a:off x="5184" y="1728"/>
                <a:ext cx="144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5" name="Line 45"/>
              <p:cNvSpPr>
                <a:spLocks noChangeShapeType="1"/>
              </p:cNvSpPr>
              <p:nvPr/>
            </p:nvSpPr>
            <p:spPr bwMode="auto">
              <a:xfrm>
                <a:off x="5184" y="1728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6" name="Line 46"/>
              <p:cNvSpPr>
                <a:spLocks noChangeShapeType="1"/>
              </p:cNvSpPr>
              <p:nvPr/>
            </p:nvSpPr>
            <p:spPr bwMode="auto">
              <a:xfrm flipV="1">
                <a:off x="4992" y="1680"/>
                <a:ext cx="4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87" name="Line 47"/>
              <p:cNvSpPr>
                <a:spLocks noChangeShapeType="1"/>
              </p:cNvSpPr>
              <p:nvPr/>
            </p:nvSpPr>
            <p:spPr bwMode="auto">
              <a:xfrm flipH="1" flipV="1">
                <a:off x="5280" y="1728"/>
                <a:ext cx="4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4944" y="1632"/>
                <a:ext cx="432" cy="144"/>
                <a:chOff x="4896" y="1776"/>
                <a:chExt cx="432" cy="144"/>
              </a:xfrm>
            </p:grpSpPr>
            <p:sp>
              <p:nvSpPr>
                <p:cNvPr id="61489" name="Oval 49"/>
                <p:cNvSpPr>
                  <a:spLocks noChangeArrowheads="1"/>
                </p:cNvSpPr>
                <p:nvPr/>
              </p:nvSpPr>
              <p:spPr bwMode="auto">
                <a:xfrm>
                  <a:off x="4944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0" name="Oval 50"/>
                <p:cNvSpPr>
                  <a:spLocks noChangeArrowheads="1"/>
                </p:cNvSpPr>
                <p:nvPr/>
              </p:nvSpPr>
              <p:spPr bwMode="auto">
                <a:xfrm>
                  <a:off x="5088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1" name="Oval 51"/>
                <p:cNvSpPr>
                  <a:spLocks noChangeArrowheads="1"/>
                </p:cNvSpPr>
                <p:nvPr/>
              </p:nvSpPr>
              <p:spPr bwMode="auto">
                <a:xfrm>
                  <a:off x="5232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2" name="AutoShape 52"/>
                <p:cNvSpPr>
                  <a:spLocks noChangeArrowheads="1"/>
                </p:cNvSpPr>
                <p:nvPr/>
              </p:nvSpPr>
              <p:spPr bwMode="auto">
                <a:xfrm>
                  <a:off x="4896" y="1776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9" name="Group 53"/>
              <p:cNvGrpSpPr>
                <a:grpSpLocks/>
              </p:cNvGrpSpPr>
              <p:nvPr/>
            </p:nvGrpSpPr>
            <p:grpSpPr bwMode="auto">
              <a:xfrm>
                <a:off x="4944" y="2016"/>
                <a:ext cx="432" cy="144"/>
                <a:chOff x="4896" y="2112"/>
                <a:chExt cx="432" cy="144"/>
              </a:xfrm>
            </p:grpSpPr>
            <p:sp>
              <p:nvSpPr>
                <p:cNvPr id="61494" name="Oval 54"/>
                <p:cNvSpPr>
                  <a:spLocks noChangeArrowheads="1"/>
                </p:cNvSpPr>
                <p:nvPr/>
              </p:nvSpPr>
              <p:spPr bwMode="auto">
                <a:xfrm>
                  <a:off x="4944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5" name="Oval 55"/>
                <p:cNvSpPr>
                  <a:spLocks noChangeArrowheads="1"/>
                </p:cNvSpPr>
                <p:nvPr/>
              </p:nvSpPr>
              <p:spPr bwMode="auto">
                <a:xfrm>
                  <a:off x="5088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6" name="Oval 56"/>
                <p:cNvSpPr>
                  <a:spLocks noChangeArrowheads="1"/>
                </p:cNvSpPr>
                <p:nvPr/>
              </p:nvSpPr>
              <p:spPr bwMode="auto">
                <a:xfrm>
                  <a:off x="5232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7" name="AutoShape 57"/>
                <p:cNvSpPr>
                  <a:spLocks noChangeArrowheads="1"/>
                </p:cNvSpPr>
                <p:nvPr/>
              </p:nvSpPr>
              <p:spPr bwMode="auto">
                <a:xfrm>
                  <a:off x="4896" y="2112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61498" name="Line 58"/>
              <p:cNvSpPr>
                <a:spLocks noChangeShapeType="1"/>
              </p:cNvSpPr>
              <p:nvPr/>
            </p:nvSpPr>
            <p:spPr bwMode="auto">
              <a:xfrm flipV="1">
                <a:off x="5040" y="2064"/>
                <a:ext cx="144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499" name="Line 59"/>
              <p:cNvSpPr>
                <a:spLocks noChangeShapeType="1"/>
              </p:cNvSpPr>
              <p:nvPr/>
            </p:nvSpPr>
            <p:spPr bwMode="auto">
              <a:xfrm flipV="1">
                <a:off x="5184" y="2064"/>
                <a:ext cx="96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0" name="Line 60"/>
              <p:cNvSpPr>
                <a:spLocks noChangeShapeType="1"/>
              </p:cNvSpPr>
              <p:nvPr/>
            </p:nvSpPr>
            <p:spPr bwMode="auto">
              <a:xfrm flipH="1" flipV="1">
                <a:off x="5040" y="2112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1" name="Line 61"/>
              <p:cNvSpPr>
                <a:spLocks noChangeShapeType="1"/>
              </p:cNvSpPr>
              <p:nvPr/>
            </p:nvSpPr>
            <p:spPr bwMode="auto">
              <a:xfrm flipH="1" flipV="1">
                <a:off x="4992" y="2112"/>
                <a:ext cx="1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2" name="Line 62"/>
              <p:cNvSpPr>
                <a:spLocks noChangeShapeType="1"/>
              </p:cNvSpPr>
              <p:nvPr/>
            </p:nvSpPr>
            <p:spPr bwMode="auto">
              <a:xfrm flipV="1">
                <a:off x="5040" y="2112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3" name="Line 63"/>
              <p:cNvSpPr>
                <a:spLocks noChangeShapeType="1"/>
              </p:cNvSpPr>
              <p:nvPr/>
            </p:nvSpPr>
            <p:spPr bwMode="auto">
              <a:xfrm>
                <a:off x="5184" y="2112"/>
                <a:ext cx="144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4" name="Line 64"/>
              <p:cNvSpPr>
                <a:spLocks noChangeShapeType="1"/>
              </p:cNvSpPr>
              <p:nvPr/>
            </p:nvSpPr>
            <p:spPr bwMode="auto">
              <a:xfrm>
                <a:off x="5184" y="2112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5" name="Line 65"/>
              <p:cNvSpPr>
                <a:spLocks noChangeShapeType="1"/>
              </p:cNvSpPr>
              <p:nvPr/>
            </p:nvSpPr>
            <p:spPr bwMode="auto">
              <a:xfrm flipV="1">
                <a:off x="4992" y="2064"/>
                <a:ext cx="4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06" name="Line 66"/>
              <p:cNvSpPr>
                <a:spLocks noChangeShapeType="1"/>
              </p:cNvSpPr>
              <p:nvPr/>
            </p:nvSpPr>
            <p:spPr bwMode="auto">
              <a:xfrm flipH="1" flipV="1">
                <a:off x="5280" y="2112"/>
                <a:ext cx="4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0" name="Group 67"/>
              <p:cNvGrpSpPr>
                <a:grpSpLocks/>
              </p:cNvGrpSpPr>
              <p:nvPr/>
            </p:nvGrpSpPr>
            <p:grpSpPr bwMode="auto">
              <a:xfrm>
                <a:off x="4944" y="2016"/>
                <a:ext cx="432" cy="144"/>
                <a:chOff x="4896" y="1776"/>
                <a:chExt cx="432" cy="144"/>
              </a:xfrm>
            </p:grpSpPr>
            <p:sp>
              <p:nvSpPr>
                <p:cNvPr id="61508" name="Oval 68"/>
                <p:cNvSpPr>
                  <a:spLocks noChangeArrowheads="1"/>
                </p:cNvSpPr>
                <p:nvPr/>
              </p:nvSpPr>
              <p:spPr bwMode="auto">
                <a:xfrm>
                  <a:off x="4944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509" name="Oval 69"/>
                <p:cNvSpPr>
                  <a:spLocks noChangeArrowheads="1"/>
                </p:cNvSpPr>
                <p:nvPr/>
              </p:nvSpPr>
              <p:spPr bwMode="auto">
                <a:xfrm>
                  <a:off x="5088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510" name="Oval 70"/>
                <p:cNvSpPr>
                  <a:spLocks noChangeArrowheads="1"/>
                </p:cNvSpPr>
                <p:nvPr/>
              </p:nvSpPr>
              <p:spPr bwMode="auto">
                <a:xfrm>
                  <a:off x="5232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511" name="AutoShape 71"/>
                <p:cNvSpPr>
                  <a:spLocks noChangeArrowheads="1"/>
                </p:cNvSpPr>
                <p:nvPr/>
              </p:nvSpPr>
              <p:spPr bwMode="auto">
                <a:xfrm>
                  <a:off x="4896" y="1776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72"/>
              <p:cNvGrpSpPr>
                <a:grpSpLocks/>
              </p:cNvGrpSpPr>
              <p:nvPr/>
            </p:nvGrpSpPr>
            <p:grpSpPr bwMode="auto">
              <a:xfrm>
                <a:off x="4944" y="2400"/>
                <a:ext cx="432" cy="144"/>
                <a:chOff x="4896" y="2112"/>
                <a:chExt cx="432" cy="144"/>
              </a:xfrm>
            </p:grpSpPr>
            <p:sp>
              <p:nvSpPr>
                <p:cNvPr id="61513" name="Oval 73"/>
                <p:cNvSpPr>
                  <a:spLocks noChangeArrowheads="1"/>
                </p:cNvSpPr>
                <p:nvPr/>
              </p:nvSpPr>
              <p:spPr bwMode="auto">
                <a:xfrm>
                  <a:off x="4944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514" name="Oval 74"/>
                <p:cNvSpPr>
                  <a:spLocks noChangeArrowheads="1"/>
                </p:cNvSpPr>
                <p:nvPr/>
              </p:nvSpPr>
              <p:spPr bwMode="auto">
                <a:xfrm>
                  <a:off x="5088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515" name="Oval 75"/>
                <p:cNvSpPr>
                  <a:spLocks noChangeArrowheads="1"/>
                </p:cNvSpPr>
                <p:nvPr/>
              </p:nvSpPr>
              <p:spPr bwMode="auto">
                <a:xfrm>
                  <a:off x="5232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516" name="AutoShape 76"/>
                <p:cNvSpPr>
                  <a:spLocks noChangeArrowheads="1"/>
                </p:cNvSpPr>
                <p:nvPr/>
              </p:nvSpPr>
              <p:spPr bwMode="auto">
                <a:xfrm>
                  <a:off x="4896" y="2112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1517" name="Text Box 77"/>
            <p:cNvSpPr txBox="1">
              <a:spLocks noChangeArrowheads="1"/>
            </p:cNvSpPr>
            <p:nvPr/>
          </p:nvSpPr>
          <p:spPr bwMode="auto">
            <a:xfrm>
              <a:off x="2784" y="720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In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61518" name="Text Box 78"/>
            <p:cNvSpPr txBox="1">
              <a:spLocks noChangeArrowheads="1"/>
            </p:cNvSpPr>
            <p:nvPr/>
          </p:nvSpPr>
          <p:spPr bwMode="auto">
            <a:xfrm>
              <a:off x="4118" y="744"/>
              <a:ext cx="33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Out</a:t>
              </a:r>
              <a:endParaRPr lang="nb-NO">
                <a:latin typeface="Times New Roman" pitchFamily="18" charset="0"/>
              </a:endParaRPr>
            </a:p>
          </p:txBody>
        </p:sp>
      </p:grpSp>
      <p:grpSp>
        <p:nvGrpSpPr>
          <p:cNvPr id="12" name="Group 79"/>
          <p:cNvGrpSpPr>
            <a:grpSpLocks/>
          </p:cNvGrpSpPr>
          <p:nvPr/>
        </p:nvGrpSpPr>
        <p:grpSpPr bwMode="auto">
          <a:xfrm>
            <a:off x="5867400" y="2819400"/>
            <a:ext cx="1752600" cy="914400"/>
            <a:chOff x="2928" y="3360"/>
            <a:chExt cx="1104" cy="576"/>
          </a:xfrm>
        </p:grpSpPr>
        <p:sp>
          <p:nvSpPr>
            <p:cNvPr id="61520" name="Oval 80"/>
            <p:cNvSpPr>
              <a:spLocks noChangeArrowheads="1"/>
            </p:cNvSpPr>
            <p:nvPr/>
          </p:nvSpPr>
          <p:spPr bwMode="auto">
            <a:xfrm rot="5400000">
              <a:off x="2975" y="3407"/>
              <a:ext cx="48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21" name="Oval 81"/>
            <p:cNvSpPr>
              <a:spLocks noChangeArrowheads="1"/>
            </p:cNvSpPr>
            <p:nvPr/>
          </p:nvSpPr>
          <p:spPr bwMode="auto">
            <a:xfrm rot="5400000">
              <a:off x="2976" y="3552"/>
              <a:ext cx="48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22" name="Oval 82"/>
            <p:cNvSpPr>
              <a:spLocks noChangeArrowheads="1"/>
            </p:cNvSpPr>
            <p:nvPr/>
          </p:nvSpPr>
          <p:spPr bwMode="auto">
            <a:xfrm rot="5400000">
              <a:off x="2975" y="3695"/>
              <a:ext cx="48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23" name="AutoShape 83"/>
            <p:cNvSpPr>
              <a:spLocks noChangeArrowheads="1"/>
            </p:cNvSpPr>
            <p:nvPr/>
          </p:nvSpPr>
          <p:spPr bwMode="auto">
            <a:xfrm rot="5400000">
              <a:off x="2712" y="3576"/>
              <a:ext cx="576" cy="144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24" name="Oval 84"/>
            <p:cNvSpPr>
              <a:spLocks noChangeArrowheads="1"/>
            </p:cNvSpPr>
            <p:nvPr/>
          </p:nvSpPr>
          <p:spPr bwMode="auto">
            <a:xfrm rot="5400000">
              <a:off x="2976" y="3840"/>
              <a:ext cx="48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" name="Group 85"/>
            <p:cNvGrpSpPr>
              <a:grpSpLocks/>
            </p:cNvGrpSpPr>
            <p:nvPr/>
          </p:nvGrpSpPr>
          <p:grpSpPr bwMode="auto">
            <a:xfrm>
              <a:off x="3648" y="3504"/>
              <a:ext cx="384" cy="288"/>
              <a:chOff x="1920" y="2976"/>
              <a:chExt cx="384" cy="288"/>
            </a:xfrm>
          </p:grpSpPr>
          <p:sp>
            <p:nvSpPr>
              <p:cNvPr id="61526" name="Line 86"/>
              <p:cNvSpPr>
                <a:spLocks noChangeShapeType="1"/>
              </p:cNvSpPr>
              <p:nvPr/>
            </p:nvSpPr>
            <p:spPr bwMode="auto">
              <a:xfrm flipV="1">
                <a:off x="2112" y="3024"/>
                <a:ext cx="48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27" name="Line 87"/>
              <p:cNvSpPr>
                <a:spLocks noChangeShapeType="1"/>
              </p:cNvSpPr>
              <p:nvPr/>
            </p:nvSpPr>
            <p:spPr bwMode="auto">
              <a:xfrm>
                <a:off x="1968" y="3072"/>
                <a:ext cx="288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28" name="Oval 88"/>
              <p:cNvSpPr>
                <a:spLocks noChangeArrowheads="1"/>
              </p:cNvSpPr>
              <p:nvPr/>
            </p:nvSpPr>
            <p:spPr bwMode="auto">
              <a:xfrm>
                <a:off x="1920" y="302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29" name="Oval 89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30" name="Oval 90"/>
              <p:cNvSpPr>
                <a:spLocks noChangeArrowheads="1"/>
              </p:cNvSpPr>
              <p:nvPr/>
            </p:nvSpPr>
            <p:spPr bwMode="auto">
              <a:xfrm>
                <a:off x="2256" y="316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31" name="Oval 91"/>
              <p:cNvSpPr>
                <a:spLocks noChangeArrowheads="1"/>
              </p:cNvSpPr>
              <p:nvPr/>
            </p:nvSpPr>
            <p:spPr bwMode="auto">
              <a:xfrm>
                <a:off x="2160" y="2976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32" name="Line 92"/>
              <p:cNvSpPr>
                <a:spLocks noChangeShapeType="1"/>
              </p:cNvSpPr>
              <p:nvPr/>
            </p:nvSpPr>
            <p:spPr bwMode="auto">
              <a:xfrm flipV="1">
                <a:off x="2112" y="3216"/>
                <a:ext cx="14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33" name="Line 93"/>
              <p:cNvSpPr>
                <a:spLocks noChangeShapeType="1"/>
              </p:cNvSpPr>
              <p:nvPr/>
            </p:nvSpPr>
            <p:spPr bwMode="auto">
              <a:xfrm flipH="1" flipV="1">
                <a:off x="2208" y="3024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34" name="Line 94"/>
              <p:cNvSpPr>
                <a:spLocks noChangeShapeType="1"/>
              </p:cNvSpPr>
              <p:nvPr/>
            </p:nvSpPr>
            <p:spPr bwMode="auto">
              <a:xfrm flipV="1">
                <a:off x="1968" y="302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35" name="Line 95"/>
              <p:cNvSpPr>
                <a:spLocks noChangeShapeType="1"/>
              </p:cNvSpPr>
              <p:nvPr/>
            </p:nvSpPr>
            <p:spPr bwMode="auto">
              <a:xfrm flipH="1" flipV="1">
                <a:off x="1920" y="3072"/>
                <a:ext cx="14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61536" name="Line 96"/>
            <p:cNvSpPr>
              <a:spLocks noChangeShapeType="1"/>
            </p:cNvSpPr>
            <p:nvPr/>
          </p:nvSpPr>
          <p:spPr bwMode="auto">
            <a:xfrm>
              <a:off x="3024" y="3408"/>
              <a:ext cx="62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1537" name="AutoShape 97"/>
            <p:cNvCxnSpPr>
              <a:cxnSpLocks noChangeShapeType="1"/>
              <a:stCxn id="61536" idx="0"/>
              <a:endCxn id="61531" idx="0"/>
            </p:cNvCxnSpPr>
            <p:nvPr/>
          </p:nvCxnSpPr>
          <p:spPr bwMode="auto">
            <a:xfrm rot="5400000" flipV="1">
              <a:off x="3420" y="3012"/>
              <a:ext cx="96" cy="888"/>
            </a:xfrm>
            <a:prstGeom prst="curvedConnector3">
              <a:avLst>
                <a:gd name="adj1" fmla="val -1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1538" name="Line 98"/>
            <p:cNvSpPr>
              <a:spLocks noChangeShapeType="1"/>
            </p:cNvSpPr>
            <p:nvPr/>
          </p:nvSpPr>
          <p:spPr bwMode="auto">
            <a:xfrm>
              <a:off x="3024" y="3552"/>
              <a:ext cx="624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39" name="Line 99"/>
            <p:cNvSpPr>
              <a:spLocks noChangeShapeType="1"/>
            </p:cNvSpPr>
            <p:nvPr/>
          </p:nvSpPr>
          <p:spPr bwMode="auto">
            <a:xfrm flipV="1">
              <a:off x="3024" y="3600"/>
              <a:ext cx="62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40" name="Line 100"/>
            <p:cNvSpPr>
              <a:spLocks noChangeShapeType="1"/>
            </p:cNvSpPr>
            <p:nvPr/>
          </p:nvSpPr>
          <p:spPr bwMode="auto">
            <a:xfrm flipV="1">
              <a:off x="3024" y="3648"/>
              <a:ext cx="62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1541" name="AutoShape 101"/>
            <p:cNvCxnSpPr>
              <a:cxnSpLocks noChangeShapeType="1"/>
              <a:stCxn id="61540" idx="0"/>
              <a:endCxn id="61530" idx="5"/>
            </p:cNvCxnSpPr>
            <p:nvPr/>
          </p:nvCxnSpPr>
          <p:spPr bwMode="auto">
            <a:xfrm rot="5400000" flipH="1" flipV="1">
              <a:off x="3473" y="3288"/>
              <a:ext cx="103" cy="1001"/>
            </a:xfrm>
            <a:prstGeom prst="curvedConnector3">
              <a:avLst>
                <a:gd name="adj1" fmla="val -13980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1542" name="Line 102"/>
            <p:cNvSpPr>
              <a:spLocks noChangeShapeType="1"/>
            </p:cNvSpPr>
            <p:nvPr/>
          </p:nvSpPr>
          <p:spPr bwMode="auto">
            <a:xfrm>
              <a:off x="3024" y="3456"/>
              <a:ext cx="72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43" name="Line 103"/>
            <p:cNvSpPr>
              <a:spLocks noChangeShapeType="1"/>
            </p:cNvSpPr>
            <p:nvPr/>
          </p:nvSpPr>
          <p:spPr bwMode="auto">
            <a:xfrm>
              <a:off x="3024" y="3600"/>
              <a:ext cx="72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44" name="Line 104"/>
            <p:cNvSpPr>
              <a:spLocks noChangeShapeType="1"/>
            </p:cNvSpPr>
            <p:nvPr/>
          </p:nvSpPr>
          <p:spPr bwMode="auto">
            <a:xfrm>
              <a:off x="3024" y="3744"/>
              <a:ext cx="76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45" name="Line 105"/>
            <p:cNvSpPr>
              <a:spLocks noChangeShapeType="1"/>
            </p:cNvSpPr>
            <p:nvPr/>
          </p:nvSpPr>
          <p:spPr bwMode="auto">
            <a:xfrm flipV="1">
              <a:off x="3072" y="3792"/>
              <a:ext cx="72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1546" name="AutoShape 106"/>
            <p:cNvCxnSpPr>
              <a:cxnSpLocks noChangeShapeType="1"/>
              <a:stCxn id="61544" idx="0"/>
              <a:endCxn id="61531" idx="0"/>
            </p:cNvCxnSpPr>
            <p:nvPr/>
          </p:nvCxnSpPr>
          <p:spPr bwMode="auto">
            <a:xfrm rot="16200000">
              <a:off x="3348" y="3180"/>
              <a:ext cx="240" cy="888"/>
            </a:xfrm>
            <a:prstGeom prst="curvedConnector3">
              <a:avLst>
                <a:gd name="adj1" fmla="val 16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61547" name="AutoShape 107"/>
            <p:cNvCxnSpPr>
              <a:cxnSpLocks noChangeShapeType="1"/>
              <a:stCxn id="61538" idx="0"/>
              <a:endCxn id="61531" idx="1"/>
            </p:cNvCxnSpPr>
            <p:nvPr/>
          </p:nvCxnSpPr>
          <p:spPr bwMode="auto">
            <a:xfrm rot="16200000">
              <a:off x="3439" y="3096"/>
              <a:ext cx="41" cy="871"/>
            </a:xfrm>
            <a:prstGeom prst="curvedConnector3">
              <a:avLst>
                <a:gd name="adj1" fmla="val 468292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61548" name="Freeform 108"/>
            <p:cNvSpPr>
              <a:spLocks/>
            </p:cNvSpPr>
            <p:nvPr/>
          </p:nvSpPr>
          <p:spPr bwMode="auto">
            <a:xfrm>
              <a:off x="3024" y="3744"/>
              <a:ext cx="96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4" y="192"/>
                </a:cxn>
                <a:cxn ang="0">
                  <a:pos x="960" y="0"/>
                </a:cxn>
              </a:cxnLst>
              <a:rect l="0" t="0" r="r" b="b"/>
              <a:pathLst>
                <a:path w="960" h="192">
                  <a:moveTo>
                    <a:pt x="0" y="0"/>
                  </a:moveTo>
                  <a:cubicBezTo>
                    <a:pt x="232" y="96"/>
                    <a:pt x="464" y="192"/>
                    <a:pt x="624" y="192"/>
                  </a:cubicBezTo>
                  <a:cubicBezTo>
                    <a:pt x="784" y="192"/>
                    <a:pt x="872" y="96"/>
                    <a:pt x="96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1549" name="Text Box 109"/>
          <p:cNvSpPr txBox="1">
            <a:spLocks noChangeArrowheads="1"/>
          </p:cNvSpPr>
          <p:nvPr/>
        </p:nvSpPr>
        <p:spPr bwMode="auto">
          <a:xfrm>
            <a:off x="5334000" y="3124200"/>
            <a:ext cx="374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In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61550" name="Text Box 110"/>
          <p:cNvSpPr txBox="1">
            <a:spLocks noChangeArrowheads="1"/>
          </p:cNvSpPr>
          <p:nvPr/>
        </p:nvSpPr>
        <p:spPr bwMode="auto">
          <a:xfrm>
            <a:off x="7772400" y="3124200"/>
            <a:ext cx="527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Out</a:t>
            </a:r>
            <a:endParaRPr lang="nb-NO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nb-NO" sz="3200"/>
              <a:t>Vector Coding</a:t>
            </a:r>
            <a:endParaRPr lang="nb-NO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772400" cy="3352800"/>
          </a:xfrm>
        </p:spPr>
        <p:txBody>
          <a:bodyPr/>
          <a:lstStyle/>
          <a:p>
            <a:r>
              <a:rPr lang="nb-NO" sz="1800"/>
              <a:t>An organism’s sensory apparatus uses vector coding as a representation of its inputs.  </a:t>
            </a:r>
          </a:p>
          <a:p>
            <a:r>
              <a:rPr lang="nb-NO" sz="1800"/>
              <a:t>Semi-local coding, since the components of a conjunctive concept are localized to individual neurons.</a:t>
            </a:r>
          </a:p>
          <a:p>
            <a:r>
              <a:rPr lang="nb-NO" sz="1800"/>
              <a:t>A particular color, flavor, sound, etc. =  a </a:t>
            </a:r>
            <a:r>
              <a:rPr lang="nb-NO" sz="1800" u="sng"/>
              <a:t>vector</a:t>
            </a:r>
            <a:r>
              <a:rPr lang="nb-NO" sz="1800"/>
              <a:t> of receptor states (not a single receptor state).</a:t>
            </a:r>
          </a:p>
          <a:p>
            <a:r>
              <a:rPr lang="nb-NO" sz="1800"/>
              <a:t>Combinatorics: n</a:t>
            </a:r>
            <a:r>
              <a:rPr lang="nb-NO" sz="1800" baseline="30000"/>
              <a:t>k</a:t>
            </a:r>
            <a:r>
              <a:rPr lang="nb-NO" sz="1800"/>
              <a:t> possible vector states, k = # receptors, n = # possible receptor states.  Note: n &gt; 2 in many cases.</a:t>
            </a:r>
          </a:p>
          <a:p>
            <a:r>
              <a:rPr lang="nb-NO" sz="1800"/>
              <a:t>The fact that humans are much better at </a:t>
            </a:r>
            <a:r>
              <a:rPr lang="nb-NO" sz="1800" u="sng"/>
              <a:t>disciminating</a:t>
            </a:r>
            <a:r>
              <a:rPr lang="nb-NO" sz="1800"/>
              <a:t> sensory inputs than actually </a:t>
            </a:r>
            <a:r>
              <a:rPr lang="nb-NO" sz="1800" u="sng"/>
              <a:t>describing</a:t>
            </a:r>
            <a:r>
              <a:rPr lang="nb-NO" sz="1800"/>
              <a:t> them illustrates the relative </a:t>
            </a:r>
            <a:r>
              <a:rPr lang="nb-NO" sz="1800" u="sng"/>
              <a:t>density</a:t>
            </a:r>
            <a:r>
              <a:rPr lang="nb-NO" sz="1800"/>
              <a:t> of sensory vector space -vs- the </a:t>
            </a:r>
            <a:r>
              <a:rPr lang="nb-NO" sz="1800" u="sng"/>
              <a:t>sparseness</a:t>
            </a:r>
            <a:r>
              <a:rPr lang="nb-NO" sz="1800"/>
              <a:t> of language.</a:t>
            </a:r>
            <a:endParaRPr lang="nb-NO" sz="2800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819400" y="4495800"/>
            <a:ext cx="152400" cy="381000"/>
          </a:xfrm>
          <a:prstGeom prst="can">
            <a:avLst>
              <a:gd name="adj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3276600" y="4495800"/>
            <a:ext cx="152400" cy="381000"/>
          </a:xfrm>
          <a:prstGeom prst="can">
            <a:avLst>
              <a:gd name="adj" fmla="val 6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733800" y="4495800"/>
            <a:ext cx="152400" cy="381000"/>
          </a:xfrm>
          <a:prstGeom prst="can">
            <a:avLst>
              <a:gd name="adj" fmla="val 62500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4267200" y="4495800"/>
            <a:ext cx="152400" cy="381000"/>
          </a:xfrm>
          <a:prstGeom prst="can">
            <a:avLst>
              <a:gd name="adj" fmla="val 62500"/>
            </a:avLst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 rot="-3343078">
            <a:off x="2174082" y="4988718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Sweet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 rot="-3343078">
            <a:off x="2770982" y="4849018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Sour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 rot="-3343078">
            <a:off x="3132932" y="4868068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1800">
                <a:latin typeface="Times New Roman" pitchFamily="18" charset="0"/>
              </a:rPr>
              <a:t>Salty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 rot="-3343078">
            <a:off x="3837782" y="4969668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Bitter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2247900" y="4876800"/>
            <a:ext cx="4533900" cy="1473200"/>
          </a:xfrm>
          <a:custGeom>
            <a:avLst/>
            <a:gdLst/>
            <a:ahLst/>
            <a:cxnLst>
              <a:cxn ang="0">
                <a:pos x="408" y="0"/>
              </a:cxn>
              <a:cxn ang="0">
                <a:pos x="408" y="864"/>
              </a:cxn>
              <a:cxn ang="0">
                <a:pos x="2856" y="384"/>
              </a:cxn>
            </a:cxnLst>
            <a:rect l="0" t="0" r="r" b="b"/>
            <a:pathLst>
              <a:path w="2856" h="928">
                <a:moveTo>
                  <a:pt x="408" y="0"/>
                </a:moveTo>
                <a:cubicBezTo>
                  <a:pt x="204" y="400"/>
                  <a:pt x="0" y="800"/>
                  <a:pt x="408" y="864"/>
                </a:cubicBezTo>
                <a:cubicBezTo>
                  <a:pt x="816" y="928"/>
                  <a:pt x="2448" y="464"/>
                  <a:pt x="2856" y="38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2794000" y="4876800"/>
            <a:ext cx="3911600" cy="1231900"/>
          </a:xfrm>
          <a:custGeom>
            <a:avLst/>
            <a:gdLst/>
            <a:ahLst/>
            <a:cxnLst>
              <a:cxn ang="0">
                <a:pos x="352" y="0"/>
              </a:cxn>
              <a:cxn ang="0">
                <a:pos x="352" y="720"/>
              </a:cxn>
              <a:cxn ang="0">
                <a:pos x="2464" y="336"/>
              </a:cxn>
            </a:cxnLst>
            <a:rect l="0" t="0" r="r" b="b"/>
            <a:pathLst>
              <a:path w="2464" h="776">
                <a:moveTo>
                  <a:pt x="352" y="0"/>
                </a:moveTo>
                <a:cubicBezTo>
                  <a:pt x="176" y="332"/>
                  <a:pt x="0" y="664"/>
                  <a:pt x="352" y="720"/>
                </a:cubicBezTo>
                <a:cubicBezTo>
                  <a:pt x="704" y="776"/>
                  <a:pt x="2112" y="400"/>
                  <a:pt x="2464" y="33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3340100" y="4876800"/>
            <a:ext cx="3289300" cy="990600"/>
          </a:xfrm>
          <a:custGeom>
            <a:avLst/>
            <a:gdLst/>
            <a:ahLst/>
            <a:cxnLst>
              <a:cxn ang="0">
                <a:pos x="296" y="0"/>
              </a:cxn>
              <a:cxn ang="0">
                <a:pos x="296" y="576"/>
              </a:cxn>
              <a:cxn ang="0">
                <a:pos x="2072" y="288"/>
              </a:cxn>
            </a:cxnLst>
            <a:rect l="0" t="0" r="r" b="b"/>
            <a:pathLst>
              <a:path w="2072" h="624">
                <a:moveTo>
                  <a:pt x="296" y="0"/>
                </a:moveTo>
                <a:cubicBezTo>
                  <a:pt x="148" y="264"/>
                  <a:pt x="0" y="528"/>
                  <a:pt x="296" y="576"/>
                </a:cubicBezTo>
                <a:cubicBezTo>
                  <a:pt x="592" y="624"/>
                  <a:pt x="1332" y="456"/>
                  <a:pt x="2072" y="28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4051300" y="4876800"/>
            <a:ext cx="2501900" cy="825500"/>
          </a:xfrm>
          <a:custGeom>
            <a:avLst/>
            <a:gdLst/>
            <a:ahLst/>
            <a:cxnLst>
              <a:cxn ang="0">
                <a:pos x="184" y="0"/>
              </a:cxn>
              <a:cxn ang="0">
                <a:pos x="232" y="480"/>
              </a:cxn>
              <a:cxn ang="0">
                <a:pos x="1576" y="240"/>
              </a:cxn>
            </a:cxnLst>
            <a:rect l="0" t="0" r="r" b="b"/>
            <a:pathLst>
              <a:path w="1576" h="520">
                <a:moveTo>
                  <a:pt x="184" y="0"/>
                </a:moveTo>
                <a:cubicBezTo>
                  <a:pt x="92" y="220"/>
                  <a:pt x="0" y="440"/>
                  <a:pt x="232" y="480"/>
                </a:cubicBezTo>
                <a:cubicBezTo>
                  <a:pt x="464" y="520"/>
                  <a:pt x="1020" y="380"/>
                  <a:pt x="1576" y="24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6994525" y="4433888"/>
            <a:ext cx="511175" cy="1320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0.1</a:t>
            </a:r>
          </a:p>
          <a:p>
            <a:r>
              <a:rPr lang="nb-NO" sz="2000">
                <a:latin typeface="Times New Roman" pitchFamily="18" charset="0"/>
              </a:rPr>
              <a:t>0.8</a:t>
            </a:r>
          </a:p>
          <a:p>
            <a:r>
              <a:rPr lang="nb-NO" sz="2000">
                <a:latin typeface="Times New Roman" pitchFamily="18" charset="0"/>
              </a:rPr>
              <a:t>0.2</a:t>
            </a:r>
          </a:p>
          <a:p>
            <a:r>
              <a:rPr lang="nb-NO" sz="2000">
                <a:latin typeface="Times New Roman" pitchFamily="18" charset="0"/>
              </a:rPr>
              <a:t>0.9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1143000" y="4114800"/>
            <a:ext cx="4876800" cy="24384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203325" y="4967288"/>
            <a:ext cx="96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Tongue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7543800" y="4800600"/>
            <a:ext cx="1204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``Tyrkisk </a:t>
            </a:r>
          </a:p>
          <a:p>
            <a:r>
              <a:rPr lang="nb-NO" sz="2000">
                <a:latin typeface="Times New Roman" pitchFamily="18" charset="0"/>
              </a:rPr>
              <a:t>   Pebel´´</a:t>
            </a:r>
            <a:endParaRPr lang="nb-NO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48600" cy="304800"/>
          </a:xfrm>
        </p:spPr>
        <p:txBody>
          <a:bodyPr>
            <a:normAutofit fontScale="90000"/>
          </a:bodyPr>
          <a:lstStyle/>
          <a:p>
            <a:r>
              <a:rPr lang="en-US" sz="3200"/>
              <a:t>Comparison of Coding Forms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772400" cy="601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u="sng" dirty="0"/>
              <a:t>Compact Representation:</a:t>
            </a:r>
            <a:r>
              <a:rPr lang="en-US" sz="2000" dirty="0"/>
              <a:t>  Local (NO!), Distributed (YES!)</a:t>
            </a:r>
          </a:p>
          <a:p>
            <a:pPr>
              <a:lnSpc>
                <a:spcPct val="90000"/>
              </a:lnSpc>
            </a:pPr>
            <a:r>
              <a:rPr lang="en-US" sz="2000" b="1" u="sng" dirty="0"/>
              <a:t>Graceful </a:t>
            </a:r>
            <a:r>
              <a:rPr lang="en-US" sz="2000" b="1" u="sng" dirty="0" err="1"/>
              <a:t>Degredation</a:t>
            </a:r>
            <a:r>
              <a:rPr lang="en-US" sz="2000" dirty="0"/>
              <a:t> (Code works when a few neurons are faulty): Local (NO!), Distributed (Yes- due to redundancy).</a:t>
            </a:r>
          </a:p>
          <a:p>
            <a:pPr>
              <a:lnSpc>
                <a:spcPct val="90000"/>
              </a:lnSpc>
            </a:pPr>
            <a:r>
              <a:rPr lang="en-US" sz="2000" b="1" u="sng" dirty="0"/>
              <a:t>Binding Problem</a:t>
            </a:r>
            <a:r>
              <a:rPr lang="en-US" sz="2000" dirty="0"/>
              <a:t> (How to represent two concepts that occur simultaneously): Local (EASY! - two active nodes), Distributed (HARD - but may be possible by quick shifts back and forth between the 2 activation patterns)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dirty="0" smtClean="0"/>
              <a:t>In </a:t>
            </a:r>
            <a:r>
              <a:rPr lang="en-US" sz="2000" dirty="0"/>
              <a:t>more complex animals, all 3 coding forms are probably present, with local for the </a:t>
            </a:r>
            <a:r>
              <a:rPr lang="en-US" sz="2000" b="1" i="1" dirty="0"/>
              <a:t>most salient concepts</a:t>
            </a:r>
            <a:r>
              <a:rPr lang="en-US" sz="2000" dirty="0"/>
              <a:t> for that organism.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nb-NO" sz="3200"/>
              <a:t>Species-Specific Saliency</a:t>
            </a:r>
            <a:endParaRPr lang="en-GB" sz="32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000"/>
              <a:t>The key stimuli for an organism are often locally or semi-locally encoded, with direct connections from the detector neuron(s) to a motor (action-inducing) neuron.</a:t>
            </a:r>
            <a:endParaRPr lang="en-GB" sz="2000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1066800" y="2438400"/>
            <a:ext cx="5810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/>
              <a:t>The movement of this simple pattern</a:t>
            </a:r>
          </a:p>
          <a:p>
            <a:r>
              <a:rPr lang="nb-NO"/>
              <a:t>ressembles a </a:t>
            </a:r>
            <a:r>
              <a:rPr lang="nb-NO" b="1"/>
              <a:t>hawk</a:t>
            </a:r>
            <a:r>
              <a:rPr lang="nb-NO"/>
              <a:t> and scares small chickens.</a:t>
            </a:r>
            <a:endParaRPr lang="en-GB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990600" y="5181600"/>
            <a:ext cx="5360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/>
              <a:t>The movement of the reverse pattern</a:t>
            </a:r>
          </a:p>
          <a:p>
            <a:r>
              <a:rPr lang="nb-NO"/>
              <a:t>ressembles a </a:t>
            </a:r>
            <a:r>
              <a:rPr lang="nb-NO" b="1"/>
              <a:t>goose</a:t>
            </a:r>
            <a:r>
              <a:rPr lang="nb-NO"/>
              <a:t> and elicits no response</a:t>
            </a:r>
          </a:p>
          <a:p>
            <a:r>
              <a:rPr lang="nb-NO"/>
              <a:t>from the chicks.</a:t>
            </a:r>
            <a:endParaRPr lang="en-GB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086600" y="4800600"/>
            <a:ext cx="1905000" cy="1828800"/>
            <a:chOff x="4464" y="3024"/>
            <a:chExt cx="1200" cy="1152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 rot="-10800000">
              <a:off x="4464" y="3024"/>
              <a:ext cx="1200" cy="1152"/>
              <a:chOff x="96" y="2112"/>
              <a:chExt cx="1200" cy="1152"/>
            </a:xfrm>
          </p:grpSpPr>
          <p:sp>
            <p:nvSpPr>
              <p:cNvPr id="37900" name="Oval 12"/>
              <p:cNvSpPr>
                <a:spLocks noChangeArrowheads="1"/>
              </p:cNvSpPr>
              <p:nvPr/>
            </p:nvSpPr>
            <p:spPr bwMode="auto">
              <a:xfrm>
                <a:off x="864" y="2112"/>
                <a:ext cx="240" cy="115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901" name="Oval 13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288" cy="24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902" name="Oval 14"/>
              <p:cNvSpPr>
                <a:spLocks noChangeArrowheads="1"/>
              </p:cNvSpPr>
              <p:nvPr/>
            </p:nvSpPr>
            <p:spPr bwMode="auto">
              <a:xfrm>
                <a:off x="96" y="2592"/>
                <a:ext cx="960" cy="14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903" name="Oval 15"/>
              <p:cNvSpPr>
                <a:spLocks noChangeArrowheads="1"/>
              </p:cNvSpPr>
              <p:nvPr/>
            </p:nvSpPr>
            <p:spPr bwMode="auto">
              <a:xfrm>
                <a:off x="96" y="2544"/>
                <a:ext cx="624" cy="24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904" name="Freeform 16"/>
              <p:cNvSpPr>
                <a:spLocks/>
              </p:cNvSpPr>
              <p:nvPr/>
            </p:nvSpPr>
            <p:spPr bwMode="auto">
              <a:xfrm>
                <a:off x="763" y="2554"/>
                <a:ext cx="175" cy="111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70" y="41"/>
                  </a:cxn>
                  <a:cxn ang="0">
                    <a:pos x="84" y="21"/>
                  </a:cxn>
                  <a:cxn ang="0">
                    <a:pos x="125" y="0"/>
                  </a:cxn>
                  <a:cxn ang="0">
                    <a:pos x="160" y="7"/>
                  </a:cxn>
                  <a:cxn ang="0">
                    <a:pos x="160" y="62"/>
                  </a:cxn>
                  <a:cxn ang="0">
                    <a:pos x="84" y="111"/>
                  </a:cxn>
                  <a:cxn ang="0">
                    <a:pos x="70" y="76"/>
                  </a:cxn>
                  <a:cxn ang="0">
                    <a:pos x="77" y="55"/>
                  </a:cxn>
                </a:cxnLst>
                <a:rect l="0" t="0" r="r" b="b"/>
                <a:pathLst>
                  <a:path w="175" h="111">
                    <a:moveTo>
                      <a:pt x="0" y="48"/>
                    </a:moveTo>
                    <a:cubicBezTo>
                      <a:pt x="23" y="46"/>
                      <a:pt x="48" y="48"/>
                      <a:pt x="70" y="41"/>
                    </a:cubicBezTo>
                    <a:cubicBezTo>
                      <a:pt x="78" y="39"/>
                      <a:pt x="78" y="27"/>
                      <a:pt x="84" y="21"/>
                    </a:cubicBezTo>
                    <a:cubicBezTo>
                      <a:pt x="98" y="7"/>
                      <a:pt x="107" y="6"/>
                      <a:pt x="125" y="0"/>
                    </a:cubicBezTo>
                    <a:cubicBezTo>
                      <a:pt x="137" y="2"/>
                      <a:pt x="150" y="0"/>
                      <a:pt x="160" y="7"/>
                    </a:cubicBezTo>
                    <a:cubicBezTo>
                      <a:pt x="175" y="17"/>
                      <a:pt x="162" y="56"/>
                      <a:pt x="160" y="62"/>
                    </a:cubicBezTo>
                    <a:cubicBezTo>
                      <a:pt x="150" y="88"/>
                      <a:pt x="109" y="102"/>
                      <a:pt x="84" y="111"/>
                    </a:cubicBezTo>
                    <a:cubicBezTo>
                      <a:pt x="61" y="103"/>
                      <a:pt x="23" y="92"/>
                      <a:pt x="70" y="76"/>
                    </a:cubicBezTo>
                    <a:cubicBezTo>
                      <a:pt x="72" y="69"/>
                      <a:pt x="77" y="55"/>
                      <a:pt x="77" y="55"/>
                    </a:cubicBezTo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5" name="Freeform 17"/>
              <p:cNvSpPr>
                <a:spLocks/>
              </p:cNvSpPr>
              <p:nvPr/>
            </p:nvSpPr>
            <p:spPr bwMode="auto">
              <a:xfrm>
                <a:off x="772" y="2665"/>
                <a:ext cx="165" cy="132"/>
              </a:xfrm>
              <a:custGeom>
                <a:avLst/>
                <a:gdLst/>
                <a:ahLst/>
                <a:cxnLst>
                  <a:cxn ang="0">
                    <a:pos x="26" y="62"/>
                  </a:cxn>
                  <a:cxn ang="0">
                    <a:pos x="68" y="76"/>
                  </a:cxn>
                  <a:cxn ang="0">
                    <a:pos x="95" y="118"/>
                  </a:cxn>
                  <a:cxn ang="0">
                    <a:pos x="123" y="132"/>
                  </a:cxn>
                  <a:cxn ang="0">
                    <a:pos x="165" y="76"/>
                  </a:cxn>
                  <a:cxn ang="0">
                    <a:pos x="82" y="0"/>
                  </a:cxn>
                  <a:cxn ang="0">
                    <a:pos x="33" y="7"/>
                  </a:cxn>
                  <a:cxn ang="0">
                    <a:pos x="47" y="42"/>
                  </a:cxn>
                  <a:cxn ang="0">
                    <a:pos x="26" y="62"/>
                  </a:cxn>
                </a:cxnLst>
                <a:rect l="0" t="0" r="r" b="b"/>
                <a:pathLst>
                  <a:path w="165" h="132">
                    <a:moveTo>
                      <a:pt x="26" y="62"/>
                    </a:moveTo>
                    <a:cubicBezTo>
                      <a:pt x="40" y="67"/>
                      <a:pt x="54" y="71"/>
                      <a:pt x="68" y="76"/>
                    </a:cubicBezTo>
                    <a:cubicBezTo>
                      <a:pt x="84" y="81"/>
                      <a:pt x="86" y="104"/>
                      <a:pt x="95" y="118"/>
                    </a:cubicBezTo>
                    <a:cubicBezTo>
                      <a:pt x="101" y="127"/>
                      <a:pt x="114" y="127"/>
                      <a:pt x="123" y="132"/>
                    </a:cubicBezTo>
                    <a:cubicBezTo>
                      <a:pt x="155" y="121"/>
                      <a:pt x="157" y="108"/>
                      <a:pt x="165" y="76"/>
                    </a:cubicBezTo>
                    <a:cubicBezTo>
                      <a:pt x="151" y="35"/>
                      <a:pt x="122" y="14"/>
                      <a:pt x="82" y="0"/>
                    </a:cubicBezTo>
                    <a:cubicBezTo>
                      <a:pt x="66" y="2"/>
                      <a:pt x="48" y="0"/>
                      <a:pt x="33" y="7"/>
                    </a:cubicBezTo>
                    <a:cubicBezTo>
                      <a:pt x="0" y="24"/>
                      <a:pt x="47" y="38"/>
                      <a:pt x="47" y="42"/>
                    </a:cubicBezTo>
                    <a:cubicBezTo>
                      <a:pt x="47" y="52"/>
                      <a:pt x="33" y="55"/>
                      <a:pt x="26" y="62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>
              <a:off x="5088" y="321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934200" y="1981200"/>
            <a:ext cx="1905000" cy="1828800"/>
            <a:chOff x="4368" y="1248"/>
            <a:chExt cx="1200" cy="1152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4368" y="1248"/>
              <a:ext cx="1200" cy="1152"/>
              <a:chOff x="96" y="2112"/>
              <a:chExt cx="1200" cy="1152"/>
            </a:xfrm>
          </p:grpSpPr>
          <p:sp>
            <p:nvSpPr>
              <p:cNvPr id="37892" name="Oval 4"/>
              <p:cNvSpPr>
                <a:spLocks noChangeArrowheads="1"/>
              </p:cNvSpPr>
              <p:nvPr/>
            </p:nvSpPr>
            <p:spPr bwMode="auto">
              <a:xfrm>
                <a:off x="864" y="2112"/>
                <a:ext cx="240" cy="115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93" name="Oval 5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288" cy="24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94" name="Oval 6"/>
              <p:cNvSpPr>
                <a:spLocks noChangeArrowheads="1"/>
              </p:cNvSpPr>
              <p:nvPr/>
            </p:nvSpPr>
            <p:spPr bwMode="auto">
              <a:xfrm>
                <a:off x="96" y="2592"/>
                <a:ext cx="960" cy="14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95" name="Oval 7"/>
              <p:cNvSpPr>
                <a:spLocks noChangeArrowheads="1"/>
              </p:cNvSpPr>
              <p:nvPr/>
            </p:nvSpPr>
            <p:spPr bwMode="auto">
              <a:xfrm>
                <a:off x="96" y="2544"/>
                <a:ext cx="624" cy="24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96" name="Freeform 8"/>
              <p:cNvSpPr>
                <a:spLocks/>
              </p:cNvSpPr>
              <p:nvPr/>
            </p:nvSpPr>
            <p:spPr bwMode="auto">
              <a:xfrm>
                <a:off x="763" y="2554"/>
                <a:ext cx="175" cy="111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70" y="41"/>
                  </a:cxn>
                  <a:cxn ang="0">
                    <a:pos x="84" y="21"/>
                  </a:cxn>
                  <a:cxn ang="0">
                    <a:pos x="125" y="0"/>
                  </a:cxn>
                  <a:cxn ang="0">
                    <a:pos x="160" y="7"/>
                  </a:cxn>
                  <a:cxn ang="0">
                    <a:pos x="160" y="62"/>
                  </a:cxn>
                  <a:cxn ang="0">
                    <a:pos x="84" y="111"/>
                  </a:cxn>
                  <a:cxn ang="0">
                    <a:pos x="70" y="76"/>
                  </a:cxn>
                  <a:cxn ang="0">
                    <a:pos x="77" y="55"/>
                  </a:cxn>
                </a:cxnLst>
                <a:rect l="0" t="0" r="r" b="b"/>
                <a:pathLst>
                  <a:path w="175" h="111">
                    <a:moveTo>
                      <a:pt x="0" y="48"/>
                    </a:moveTo>
                    <a:cubicBezTo>
                      <a:pt x="23" y="46"/>
                      <a:pt x="48" y="48"/>
                      <a:pt x="70" y="41"/>
                    </a:cubicBezTo>
                    <a:cubicBezTo>
                      <a:pt x="78" y="39"/>
                      <a:pt x="78" y="27"/>
                      <a:pt x="84" y="21"/>
                    </a:cubicBezTo>
                    <a:cubicBezTo>
                      <a:pt x="98" y="7"/>
                      <a:pt x="107" y="6"/>
                      <a:pt x="125" y="0"/>
                    </a:cubicBezTo>
                    <a:cubicBezTo>
                      <a:pt x="137" y="2"/>
                      <a:pt x="150" y="0"/>
                      <a:pt x="160" y="7"/>
                    </a:cubicBezTo>
                    <a:cubicBezTo>
                      <a:pt x="175" y="17"/>
                      <a:pt x="162" y="56"/>
                      <a:pt x="160" y="62"/>
                    </a:cubicBezTo>
                    <a:cubicBezTo>
                      <a:pt x="150" y="88"/>
                      <a:pt x="109" y="102"/>
                      <a:pt x="84" y="111"/>
                    </a:cubicBezTo>
                    <a:cubicBezTo>
                      <a:pt x="61" y="103"/>
                      <a:pt x="23" y="92"/>
                      <a:pt x="70" y="76"/>
                    </a:cubicBezTo>
                    <a:cubicBezTo>
                      <a:pt x="72" y="69"/>
                      <a:pt x="77" y="55"/>
                      <a:pt x="77" y="55"/>
                    </a:cubicBezTo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7" name="Freeform 9"/>
              <p:cNvSpPr>
                <a:spLocks/>
              </p:cNvSpPr>
              <p:nvPr/>
            </p:nvSpPr>
            <p:spPr bwMode="auto">
              <a:xfrm>
                <a:off x="772" y="2665"/>
                <a:ext cx="165" cy="132"/>
              </a:xfrm>
              <a:custGeom>
                <a:avLst/>
                <a:gdLst/>
                <a:ahLst/>
                <a:cxnLst>
                  <a:cxn ang="0">
                    <a:pos x="26" y="62"/>
                  </a:cxn>
                  <a:cxn ang="0">
                    <a:pos x="68" y="76"/>
                  </a:cxn>
                  <a:cxn ang="0">
                    <a:pos x="95" y="118"/>
                  </a:cxn>
                  <a:cxn ang="0">
                    <a:pos x="123" y="132"/>
                  </a:cxn>
                  <a:cxn ang="0">
                    <a:pos x="165" y="76"/>
                  </a:cxn>
                  <a:cxn ang="0">
                    <a:pos x="82" y="0"/>
                  </a:cxn>
                  <a:cxn ang="0">
                    <a:pos x="33" y="7"/>
                  </a:cxn>
                  <a:cxn ang="0">
                    <a:pos x="47" y="42"/>
                  </a:cxn>
                  <a:cxn ang="0">
                    <a:pos x="26" y="62"/>
                  </a:cxn>
                </a:cxnLst>
                <a:rect l="0" t="0" r="r" b="b"/>
                <a:pathLst>
                  <a:path w="165" h="132">
                    <a:moveTo>
                      <a:pt x="26" y="62"/>
                    </a:moveTo>
                    <a:cubicBezTo>
                      <a:pt x="40" y="67"/>
                      <a:pt x="54" y="71"/>
                      <a:pt x="68" y="76"/>
                    </a:cubicBezTo>
                    <a:cubicBezTo>
                      <a:pt x="84" y="81"/>
                      <a:pt x="86" y="104"/>
                      <a:pt x="95" y="118"/>
                    </a:cubicBezTo>
                    <a:cubicBezTo>
                      <a:pt x="101" y="127"/>
                      <a:pt x="114" y="127"/>
                      <a:pt x="123" y="132"/>
                    </a:cubicBezTo>
                    <a:cubicBezTo>
                      <a:pt x="155" y="121"/>
                      <a:pt x="157" y="108"/>
                      <a:pt x="165" y="76"/>
                    </a:cubicBezTo>
                    <a:cubicBezTo>
                      <a:pt x="151" y="35"/>
                      <a:pt x="122" y="14"/>
                      <a:pt x="82" y="0"/>
                    </a:cubicBezTo>
                    <a:cubicBezTo>
                      <a:pt x="66" y="2"/>
                      <a:pt x="48" y="0"/>
                      <a:pt x="33" y="7"/>
                    </a:cubicBezTo>
                    <a:cubicBezTo>
                      <a:pt x="0" y="24"/>
                      <a:pt x="47" y="38"/>
                      <a:pt x="47" y="42"/>
                    </a:cubicBezTo>
                    <a:cubicBezTo>
                      <a:pt x="47" y="52"/>
                      <a:pt x="33" y="55"/>
                      <a:pt x="26" y="62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7909" name="Line 21"/>
            <p:cNvSpPr>
              <a:spLocks noChangeShapeType="1"/>
            </p:cNvSpPr>
            <p:nvPr/>
          </p:nvSpPr>
          <p:spPr bwMode="auto">
            <a:xfrm>
              <a:off x="4512" y="13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6" grpId="0" build="p" autoUpdateAnimBg="0"/>
      <p:bldP spid="3790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nb-NO" sz="3200"/>
              <a:t>Fish Dinner</a:t>
            </a:r>
            <a:endParaRPr lang="en-GB" sz="32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57200"/>
          </a:xfrm>
        </p:spPr>
        <p:txBody>
          <a:bodyPr/>
          <a:lstStyle/>
          <a:p>
            <a:r>
              <a:rPr lang="nb-NO" sz="2400"/>
              <a:t>Three-spined sticklebacks respond to these simple stimuli:</a:t>
            </a:r>
            <a:endParaRPr lang="en-GB" sz="240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533400" y="3733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nb-NO"/>
              <a:t>But not these:</a:t>
            </a:r>
            <a:endParaRPr lang="en-GB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762000" y="6019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nb-NO"/>
              <a:t>Salient feature: Red belly!</a:t>
            </a:r>
            <a:endParaRPr lang="en-GB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657600" y="4724400"/>
            <a:ext cx="1066800" cy="838200"/>
            <a:chOff x="1104" y="2928"/>
            <a:chExt cx="672" cy="528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 rot="-7763762">
              <a:off x="1536" y="3216"/>
              <a:ext cx="144" cy="144"/>
              <a:chOff x="2736" y="2688"/>
              <a:chExt cx="144" cy="144"/>
            </a:xfrm>
          </p:grpSpPr>
          <p:sp>
            <p:nvSpPr>
              <p:cNvPr id="38921" name="Oval 9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22" name="Oval 10"/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8924" name="AutoShape 12"/>
            <p:cNvSpPr>
              <a:spLocks noChangeArrowheads="1"/>
            </p:cNvSpPr>
            <p:nvPr/>
          </p:nvSpPr>
          <p:spPr bwMode="auto">
            <a:xfrm rot="-13058654">
              <a:off x="1104" y="2928"/>
              <a:ext cx="672" cy="528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25" name="AutoShape 13"/>
            <p:cNvSpPr>
              <a:spLocks noChangeArrowheads="1"/>
            </p:cNvSpPr>
            <p:nvPr/>
          </p:nvSpPr>
          <p:spPr bwMode="auto">
            <a:xfrm rot="-23858654">
              <a:off x="1104" y="2928"/>
              <a:ext cx="672" cy="528"/>
            </a:xfrm>
            <a:prstGeom prst="rtTriangle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 rot="-10764830">
            <a:off x="1752600" y="2133600"/>
            <a:ext cx="1066800" cy="838200"/>
            <a:chOff x="1536" y="1392"/>
            <a:chExt cx="672" cy="528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 rot="-7763762">
              <a:off x="1968" y="1680"/>
              <a:ext cx="144" cy="144"/>
              <a:chOff x="2736" y="2688"/>
              <a:chExt cx="144" cy="144"/>
            </a:xfrm>
          </p:grpSpPr>
          <p:sp>
            <p:nvSpPr>
              <p:cNvPr id="38929" name="Oval 17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30" name="Oval 18"/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8931" name="AutoShape 19"/>
            <p:cNvSpPr>
              <a:spLocks noChangeArrowheads="1"/>
            </p:cNvSpPr>
            <p:nvPr/>
          </p:nvSpPr>
          <p:spPr bwMode="auto">
            <a:xfrm rot="-13058654">
              <a:off x="1536" y="1392"/>
              <a:ext cx="672" cy="528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32" name="AutoShape 20"/>
            <p:cNvSpPr>
              <a:spLocks noChangeArrowheads="1"/>
            </p:cNvSpPr>
            <p:nvPr/>
          </p:nvSpPr>
          <p:spPr bwMode="auto">
            <a:xfrm rot="-23858654">
              <a:off x="1536" y="1392"/>
              <a:ext cx="672" cy="528"/>
            </a:xfrm>
            <a:prstGeom prst="rtTriangle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419600" y="2133600"/>
            <a:ext cx="1066800" cy="838200"/>
            <a:chOff x="2448" y="1344"/>
            <a:chExt cx="672" cy="528"/>
          </a:xfrm>
        </p:grpSpPr>
        <p:grpSp>
          <p:nvGrpSpPr>
            <p:cNvPr id="7" name="Group 22"/>
            <p:cNvGrpSpPr>
              <a:grpSpLocks/>
            </p:cNvGrpSpPr>
            <p:nvPr/>
          </p:nvGrpSpPr>
          <p:grpSpPr bwMode="auto">
            <a:xfrm rot="-8135366">
              <a:off x="2880" y="1440"/>
              <a:ext cx="144" cy="144"/>
              <a:chOff x="2736" y="2688"/>
              <a:chExt cx="144" cy="144"/>
            </a:xfrm>
          </p:grpSpPr>
          <p:sp>
            <p:nvSpPr>
              <p:cNvPr id="38935" name="Oval 23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36" name="Oval 24"/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8937" name="AutoShape 25"/>
            <p:cNvSpPr>
              <a:spLocks noChangeArrowheads="1"/>
            </p:cNvSpPr>
            <p:nvPr/>
          </p:nvSpPr>
          <p:spPr bwMode="auto">
            <a:xfrm rot="-23823483">
              <a:off x="2448" y="1344"/>
              <a:ext cx="672" cy="528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38" name="AutoShape 26"/>
            <p:cNvSpPr>
              <a:spLocks noChangeArrowheads="1"/>
            </p:cNvSpPr>
            <p:nvPr/>
          </p:nvSpPr>
          <p:spPr bwMode="auto">
            <a:xfrm rot="-34623483">
              <a:off x="2448" y="1344"/>
              <a:ext cx="672" cy="528"/>
            </a:xfrm>
            <a:prstGeom prst="rtTriangle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6629400" y="2438400"/>
            <a:ext cx="2209800" cy="342900"/>
            <a:chOff x="3312" y="2784"/>
            <a:chExt cx="1392" cy="216"/>
          </a:xfrm>
        </p:grpSpPr>
        <p:sp>
          <p:nvSpPr>
            <p:cNvPr id="38940" name="Oval 28"/>
            <p:cNvSpPr>
              <a:spLocks noChangeArrowheads="1"/>
            </p:cNvSpPr>
            <p:nvPr/>
          </p:nvSpPr>
          <p:spPr bwMode="auto">
            <a:xfrm>
              <a:off x="3312" y="2784"/>
              <a:ext cx="13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41" name="Freeform 29"/>
            <p:cNvSpPr>
              <a:spLocks/>
            </p:cNvSpPr>
            <p:nvPr/>
          </p:nvSpPr>
          <p:spPr bwMode="auto">
            <a:xfrm>
              <a:off x="3321" y="2885"/>
              <a:ext cx="1354" cy="11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90" y="10"/>
                </a:cxn>
                <a:cxn ang="0">
                  <a:pos x="1235" y="2"/>
                </a:cxn>
                <a:cxn ang="0">
                  <a:pos x="1347" y="10"/>
                </a:cxn>
                <a:cxn ang="0">
                  <a:pos x="1339" y="32"/>
                </a:cxn>
                <a:cxn ang="0">
                  <a:pos x="1272" y="62"/>
                </a:cxn>
                <a:cxn ang="0">
                  <a:pos x="1115" y="107"/>
                </a:cxn>
                <a:cxn ang="0">
                  <a:pos x="1033" y="115"/>
                </a:cxn>
                <a:cxn ang="0">
                  <a:pos x="225" y="92"/>
                </a:cxn>
                <a:cxn ang="0">
                  <a:pos x="90" y="70"/>
                </a:cxn>
                <a:cxn ang="0">
                  <a:pos x="23" y="47"/>
                </a:cxn>
                <a:cxn ang="0">
                  <a:pos x="0" y="2"/>
                </a:cxn>
              </a:cxnLst>
              <a:rect l="0" t="0" r="r" b="b"/>
              <a:pathLst>
                <a:path w="1354" h="115">
                  <a:moveTo>
                    <a:pt x="0" y="2"/>
                  </a:moveTo>
                  <a:cubicBezTo>
                    <a:pt x="397" y="11"/>
                    <a:pt x="793" y="22"/>
                    <a:pt x="1190" y="10"/>
                  </a:cubicBezTo>
                  <a:cubicBezTo>
                    <a:pt x="1205" y="7"/>
                    <a:pt x="1220" y="2"/>
                    <a:pt x="1235" y="2"/>
                  </a:cubicBezTo>
                  <a:cubicBezTo>
                    <a:pt x="1272" y="2"/>
                    <a:pt x="1311" y="0"/>
                    <a:pt x="1347" y="10"/>
                  </a:cubicBezTo>
                  <a:cubicBezTo>
                    <a:pt x="1354" y="12"/>
                    <a:pt x="1345" y="26"/>
                    <a:pt x="1339" y="32"/>
                  </a:cubicBezTo>
                  <a:cubicBezTo>
                    <a:pt x="1326" y="45"/>
                    <a:pt x="1289" y="56"/>
                    <a:pt x="1272" y="62"/>
                  </a:cubicBezTo>
                  <a:cubicBezTo>
                    <a:pt x="1220" y="80"/>
                    <a:pt x="1169" y="101"/>
                    <a:pt x="1115" y="107"/>
                  </a:cubicBezTo>
                  <a:cubicBezTo>
                    <a:pt x="1088" y="110"/>
                    <a:pt x="1060" y="112"/>
                    <a:pt x="1033" y="115"/>
                  </a:cubicBezTo>
                  <a:cubicBezTo>
                    <a:pt x="370" y="98"/>
                    <a:pt x="639" y="107"/>
                    <a:pt x="225" y="92"/>
                  </a:cubicBezTo>
                  <a:cubicBezTo>
                    <a:pt x="180" y="85"/>
                    <a:pt x="135" y="77"/>
                    <a:pt x="90" y="70"/>
                  </a:cubicBezTo>
                  <a:cubicBezTo>
                    <a:pt x="68" y="62"/>
                    <a:pt x="45" y="55"/>
                    <a:pt x="23" y="47"/>
                  </a:cubicBezTo>
                  <a:cubicBezTo>
                    <a:pt x="3" y="18"/>
                    <a:pt x="11" y="33"/>
                    <a:pt x="0" y="2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grpSp>
          <p:nvGrpSpPr>
            <p:cNvPr id="9" name="Group 38"/>
            <p:cNvGrpSpPr>
              <a:grpSpLocks/>
            </p:cNvGrpSpPr>
            <p:nvPr/>
          </p:nvGrpSpPr>
          <p:grpSpPr bwMode="auto">
            <a:xfrm rot="-7763762">
              <a:off x="4416" y="2832"/>
              <a:ext cx="109" cy="109"/>
              <a:chOff x="2736" y="2688"/>
              <a:chExt cx="144" cy="144"/>
            </a:xfrm>
          </p:grpSpPr>
          <p:sp>
            <p:nvSpPr>
              <p:cNvPr id="38951" name="Oval 39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52" name="Oval 40"/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0" name="Group 42"/>
          <p:cNvGrpSpPr>
            <a:grpSpLocks/>
          </p:cNvGrpSpPr>
          <p:nvPr/>
        </p:nvGrpSpPr>
        <p:grpSpPr bwMode="auto">
          <a:xfrm flipV="1">
            <a:off x="6629400" y="5029200"/>
            <a:ext cx="2209800" cy="342900"/>
            <a:chOff x="3312" y="2784"/>
            <a:chExt cx="1392" cy="216"/>
          </a:xfrm>
        </p:grpSpPr>
        <p:sp>
          <p:nvSpPr>
            <p:cNvPr id="38955" name="Oval 43"/>
            <p:cNvSpPr>
              <a:spLocks noChangeArrowheads="1"/>
            </p:cNvSpPr>
            <p:nvPr/>
          </p:nvSpPr>
          <p:spPr bwMode="auto">
            <a:xfrm>
              <a:off x="3312" y="2784"/>
              <a:ext cx="13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56" name="Freeform 44"/>
            <p:cNvSpPr>
              <a:spLocks/>
            </p:cNvSpPr>
            <p:nvPr/>
          </p:nvSpPr>
          <p:spPr bwMode="auto">
            <a:xfrm>
              <a:off x="3321" y="2885"/>
              <a:ext cx="1354" cy="11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90" y="10"/>
                </a:cxn>
                <a:cxn ang="0">
                  <a:pos x="1235" y="2"/>
                </a:cxn>
                <a:cxn ang="0">
                  <a:pos x="1347" y="10"/>
                </a:cxn>
                <a:cxn ang="0">
                  <a:pos x="1339" y="32"/>
                </a:cxn>
                <a:cxn ang="0">
                  <a:pos x="1272" y="62"/>
                </a:cxn>
                <a:cxn ang="0">
                  <a:pos x="1115" y="107"/>
                </a:cxn>
                <a:cxn ang="0">
                  <a:pos x="1033" y="115"/>
                </a:cxn>
                <a:cxn ang="0">
                  <a:pos x="225" y="92"/>
                </a:cxn>
                <a:cxn ang="0">
                  <a:pos x="90" y="70"/>
                </a:cxn>
                <a:cxn ang="0">
                  <a:pos x="23" y="47"/>
                </a:cxn>
                <a:cxn ang="0">
                  <a:pos x="0" y="2"/>
                </a:cxn>
              </a:cxnLst>
              <a:rect l="0" t="0" r="r" b="b"/>
              <a:pathLst>
                <a:path w="1354" h="115">
                  <a:moveTo>
                    <a:pt x="0" y="2"/>
                  </a:moveTo>
                  <a:cubicBezTo>
                    <a:pt x="397" y="11"/>
                    <a:pt x="793" y="22"/>
                    <a:pt x="1190" y="10"/>
                  </a:cubicBezTo>
                  <a:cubicBezTo>
                    <a:pt x="1205" y="7"/>
                    <a:pt x="1220" y="2"/>
                    <a:pt x="1235" y="2"/>
                  </a:cubicBezTo>
                  <a:cubicBezTo>
                    <a:pt x="1272" y="2"/>
                    <a:pt x="1311" y="0"/>
                    <a:pt x="1347" y="10"/>
                  </a:cubicBezTo>
                  <a:cubicBezTo>
                    <a:pt x="1354" y="12"/>
                    <a:pt x="1345" y="26"/>
                    <a:pt x="1339" y="32"/>
                  </a:cubicBezTo>
                  <a:cubicBezTo>
                    <a:pt x="1326" y="45"/>
                    <a:pt x="1289" y="56"/>
                    <a:pt x="1272" y="62"/>
                  </a:cubicBezTo>
                  <a:cubicBezTo>
                    <a:pt x="1220" y="80"/>
                    <a:pt x="1169" y="101"/>
                    <a:pt x="1115" y="107"/>
                  </a:cubicBezTo>
                  <a:cubicBezTo>
                    <a:pt x="1088" y="110"/>
                    <a:pt x="1060" y="112"/>
                    <a:pt x="1033" y="115"/>
                  </a:cubicBezTo>
                  <a:cubicBezTo>
                    <a:pt x="370" y="98"/>
                    <a:pt x="639" y="107"/>
                    <a:pt x="225" y="92"/>
                  </a:cubicBezTo>
                  <a:cubicBezTo>
                    <a:pt x="180" y="85"/>
                    <a:pt x="135" y="77"/>
                    <a:pt x="90" y="70"/>
                  </a:cubicBezTo>
                  <a:cubicBezTo>
                    <a:pt x="68" y="62"/>
                    <a:pt x="45" y="55"/>
                    <a:pt x="23" y="47"/>
                  </a:cubicBezTo>
                  <a:cubicBezTo>
                    <a:pt x="3" y="18"/>
                    <a:pt x="11" y="33"/>
                    <a:pt x="0" y="2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" name="Group 45"/>
            <p:cNvGrpSpPr>
              <a:grpSpLocks/>
            </p:cNvGrpSpPr>
            <p:nvPr/>
          </p:nvGrpSpPr>
          <p:grpSpPr bwMode="auto">
            <a:xfrm rot="-7763762">
              <a:off x="4416" y="2832"/>
              <a:ext cx="109" cy="109"/>
              <a:chOff x="2736" y="2688"/>
              <a:chExt cx="144" cy="144"/>
            </a:xfrm>
          </p:grpSpPr>
          <p:sp>
            <p:nvSpPr>
              <p:cNvPr id="38958" name="Oval 46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59" name="Oval 47"/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16" grpId="0" autoUpdateAnimBg="0"/>
      <p:bldP spid="389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nb-NO" sz="2400"/>
              <a:t>Sensorimotor Coordination: Mapping Sensations to Actions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0"/>
            <a:ext cx="7772400" cy="2133600"/>
          </a:xfrm>
        </p:spPr>
        <p:txBody>
          <a:bodyPr/>
          <a:lstStyle/>
          <a:p>
            <a:r>
              <a:rPr lang="nb-NO" sz="1600" u="sng"/>
              <a:t>Intelligent Physical Behavior:</a:t>
            </a:r>
            <a:r>
              <a:rPr lang="nb-NO" sz="1600"/>
              <a:t> Performance of the proper motor movements in response to the current sensory stimuli.</a:t>
            </a:r>
          </a:p>
          <a:p>
            <a:pPr lvl="1"/>
            <a:r>
              <a:rPr lang="nb-NO" sz="1400" i="1"/>
              <a:t>A large and well-defined brain is just evolution’s latest and highest achievement in sensorimotor coordination, not its earliest or only example</a:t>
            </a:r>
            <a:r>
              <a:rPr lang="nb-NO" sz="1400"/>
              <a:t>…Churchland, pg. 95-6</a:t>
            </a:r>
          </a:p>
          <a:p>
            <a:r>
              <a:rPr lang="nb-NO" sz="1600" u="sng"/>
              <a:t>Vector processing:</a:t>
            </a:r>
            <a:r>
              <a:rPr lang="nb-NO" sz="1600"/>
              <a:t> Transformation of sensory input vectors into motor output vectors</a:t>
            </a:r>
          </a:p>
          <a:p>
            <a:r>
              <a:rPr lang="nb-NO" sz="1600" u="sng"/>
              <a:t>Coordinated Behavior:</a:t>
            </a:r>
            <a:r>
              <a:rPr lang="nb-NO" sz="1600"/>
              <a:t> Proper sequence of muscle-activations = proper trajectory in output-vector space.</a:t>
            </a:r>
            <a:endParaRPr lang="nb-NO" sz="2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914400"/>
            <a:ext cx="8148638" cy="2119313"/>
            <a:chOff x="374" y="1680"/>
            <a:chExt cx="5133" cy="133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00" y="2208"/>
              <a:ext cx="720" cy="192"/>
              <a:chOff x="864" y="3312"/>
              <a:chExt cx="720" cy="192"/>
            </a:xfrm>
          </p:grpSpPr>
          <p:sp>
            <p:nvSpPr>
              <p:cNvPr id="15366" name="Oval 6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67" name="Oval 7"/>
              <p:cNvSpPr>
                <a:spLocks noChangeArrowheads="1"/>
              </p:cNvSpPr>
              <p:nvPr/>
            </p:nvSpPr>
            <p:spPr bwMode="auto">
              <a:xfrm>
                <a:off x="960" y="336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68" name="Oval 8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69" name="Oval 9"/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70" name="AutoShap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720" cy="192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248" y="2784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Senses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2112" y="1680"/>
              <a:ext cx="672" cy="3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nb-NO">
                  <a:latin typeface="Times New Roman" pitchFamily="18" charset="0"/>
                </a:rPr>
                <a:t>Brain</a:t>
              </a: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3120" y="220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2976" y="2208"/>
              <a:ext cx="96" cy="9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3408" y="2208"/>
              <a:ext cx="96" cy="96"/>
            </a:xfrm>
            <a:prstGeom prst="ellipse">
              <a:avLst/>
            </a:prstGeom>
            <a:solidFill>
              <a:srgbClr val="CC0066"/>
            </a:solidFill>
            <a:ln w="9525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3264" y="2208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7" name="AutoShape 17"/>
            <p:cNvSpPr>
              <a:spLocks noChangeArrowheads="1"/>
            </p:cNvSpPr>
            <p:nvPr/>
          </p:nvSpPr>
          <p:spPr bwMode="auto">
            <a:xfrm>
              <a:off x="2880" y="2160"/>
              <a:ext cx="720" cy="19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2976" y="2736"/>
              <a:ext cx="5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Muscles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15379" name="Freeform 19"/>
            <p:cNvSpPr>
              <a:spLocks/>
            </p:cNvSpPr>
            <p:nvPr/>
          </p:nvSpPr>
          <p:spPr bwMode="auto">
            <a:xfrm>
              <a:off x="1496" y="1872"/>
              <a:ext cx="568" cy="288"/>
            </a:xfrm>
            <a:custGeom>
              <a:avLst/>
              <a:gdLst/>
              <a:ahLst/>
              <a:cxnLst>
                <a:cxn ang="0">
                  <a:pos x="40" y="288"/>
                </a:cxn>
                <a:cxn ang="0">
                  <a:pos x="88" y="48"/>
                </a:cxn>
                <a:cxn ang="0">
                  <a:pos x="568" y="0"/>
                </a:cxn>
              </a:cxnLst>
              <a:rect l="0" t="0" r="r" b="b"/>
              <a:pathLst>
                <a:path w="568" h="288">
                  <a:moveTo>
                    <a:pt x="40" y="288"/>
                  </a:moveTo>
                  <a:cubicBezTo>
                    <a:pt x="20" y="192"/>
                    <a:pt x="0" y="96"/>
                    <a:pt x="88" y="48"/>
                  </a:cubicBezTo>
                  <a:cubicBezTo>
                    <a:pt x="176" y="0"/>
                    <a:pt x="372" y="0"/>
                    <a:pt x="568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0" name="Freeform 20"/>
            <p:cNvSpPr>
              <a:spLocks/>
            </p:cNvSpPr>
            <p:nvPr/>
          </p:nvSpPr>
          <p:spPr bwMode="auto">
            <a:xfrm>
              <a:off x="2784" y="1776"/>
              <a:ext cx="512" cy="336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432" y="48"/>
                </a:cxn>
                <a:cxn ang="0">
                  <a:pos x="480" y="336"/>
                </a:cxn>
              </a:cxnLst>
              <a:rect l="0" t="0" r="r" b="b"/>
              <a:pathLst>
                <a:path w="512" h="336">
                  <a:moveTo>
                    <a:pt x="0" y="48"/>
                  </a:moveTo>
                  <a:cubicBezTo>
                    <a:pt x="176" y="24"/>
                    <a:pt x="352" y="0"/>
                    <a:pt x="432" y="48"/>
                  </a:cubicBezTo>
                  <a:cubicBezTo>
                    <a:pt x="512" y="96"/>
                    <a:pt x="496" y="216"/>
                    <a:pt x="480" y="33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1" name="Text Box 21"/>
            <p:cNvSpPr txBox="1">
              <a:spLocks noChangeArrowheads="1"/>
            </p:cNvSpPr>
            <p:nvPr/>
          </p:nvSpPr>
          <p:spPr bwMode="auto">
            <a:xfrm>
              <a:off x="374" y="2199"/>
              <a:ext cx="7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600">
                  <a:latin typeface="Times New Roman" pitchFamily="18" charset="0"/>
                </a:rPr>
                <a:t>Input vector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>
              <a:off x="3744" y="2160"/>
              <a:ext cx="176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600">
                  <a:latin typeface="Times New Roman" pitchFamily="18" charset="0"/>
                </a:rPr>
                <a:t>Output vector of desired muscle</a:t>
              </a:r>
            </a:p>
            <a:p>
              <a:r>
                <a:rPr lang="nb-NO" sz="1600">
                  <a:latin typeface="Times New Roman" pitchFamily="18" charset="0"/>
                </a:rPr>
                <a:t>activation levels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 flipH="1">
              <a:off x="2928" y="240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3120" y="240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>
              <a:off x="3264" y="240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3408" y="240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V="1">
              <a:off x="1200" y="2448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 flipH="1" flipV="1">
              <a:off x="177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9" name="Line 29"/>
            <p:cNvSpPr>
              <a:spLocks noChangeShapeType="1"/>
            </p:cNvSpPr>
            <p:nvPr/>
          </p:nvSpPr>
          <p:spPr bwMode="auto">
            <a:xfrm flipV="1">
              <a:off x="1392" y="244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0" name="Line 30"/>
            <p:cNvSpPr>
              <a:spLocks noChangeShapeType="1"/>
            </p:cNvSpPr>
            <p:nvPr/>
          </p:nvSpPr>
          <p:spPr bwMode="auto">
            <a:xfrm flipV="1">
              <a:off x="1584" y="2448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038600" y="5562600"/>
            <a:ext cx="1219200" cy="1143000"/>
            <a:chOff x="2256" y="3504"/>
            <a:chExt cx="768" cy="720"/>
          </a:xfrm>
        </p:grpSpPr>
        <p:sp>
          <p:nvSpPr>
            <p:cNvPr id="15392" name="Line 32"/>
            <p:cNvSpPr>
              <a:spLocks noChangeShapeType="1"/>
            </p:cNvSpPr>
            <p:nvPr/>
          </p:nvSpPr>
          <p:spPr bwMode="auto">
            <a:xfrm>
              <a:off x="2400" y="3504"/>
              <a:ext cx="0" cy="48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H="1">
              <a:off x="2256" y="3984"/>
              <a:ext cx="144" cy="24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>
              <a:off x="2400" y="3984"/>
              <a:ext cx="624" cy="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5" name="Freeform 35"/>
            <p:cNvSpPr>
              <a:spLocks/>
            </p:cNvSpPr>
            <p:nvPr/>
          </p:nvSpPr>
          <p:spPr bwMode="auto">
            <a:xfrm>
              <a:off x="2488" y="3560"/>
              <a:ext cx="496" cy="536"/>
            </a:xfrm>
            <a:custGeom>
              <a:avLst/>
              <a:gdLst/>
              <a:ahLst/>
              <a:cxnLst>
                <a:cxn ang="0">
                  <a:pos x="152" y="40"/>
                </a:cxn>
                <a:cxn ang="0">
                  <a:pos x="8" y="232"/>
                </a:cxn>
                <a:cxn ang="0">
                  <a:pos x="104" y="376"/>
                </a:cxn>
                <a:cxn ang="0">
                  <a:pos x="296" y="520"/>
                </a:cxn>
                <a:cxn ang="0">
                  <a:pos x="488" y="280"/>
                </a:cxn>
                <a:cxn ang="0">
                  <a:pos x="344" y="40"/>
                </a:cxn>
                <a:cxn ang="0">
                  <a:pos x="152" y="40"/>
                </a:cxn>
              </a:cxnLst>
              <a:rect l="0" t="0" r="r" b="b"/>
              <a:pathLst>
                <a:path w="496" h="536">
                  <a:moveTo>
                    <a:pt x="152" y="40"/>
                  </a:moveTo>
                  <a:cubicBezTo>
                    <a:pt x="96" y="72"/>
                    <a:pt x="16" y="176"/>
                    <a:pt x="8" y="232"/>
                  </a:cubicBezTo>
                  <a:cubicBezTo>
                    <a:pt x="0" y="288"/>
                    <a:pt x="56" y="328"/>
                    <a:pt x="104" y="376"/>
                  </a:cubicBezTo>
                  <a:cubicBezTo>
                    <a:pt x="152" y="424"/>
                    <a:pt x="232" y="536"/>
                    <a:pt x="296" y="520"/>
                  </a:cubicBezTo>
                  <a:cubicBezTo>
                    <a:pt x="360" y="504"/>
                    <a:pt x="480" y="360"/>
                    <a:pt x="488" y="280"/>
                  </a:cubicBezTo>
                  <a:cubicBezTo>
                    <a:pt x="496" y="200"/>
                    <a:pt x="400" y="80"/>
                    <a:pt x="344" y="40"/>
                  </a:cubicBezTo>
                  <a:cubicBezTo>
                    <a:pt x="288" y="0"/>
                    <a:pt x="208" y="8"/>
                    <a:pt x="152" y="40"/>
                  </a:cubicBezTo>
                  <a:close/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6" name="Line 36"/>
            <p:cNvSpPr>
              <a:spLocks noChangeShapeType="1"/>
            </p:cNvSpPr>
            <p:nvPr/>
          </p:nvSpPr>
          <p:spPr bwMode="auto">
            <a:xfrm flipH="1" flipV="1">
              <a:off x="2832" y="3600"/>
              <a:ext cx="48" cy="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2592" y="3936"/>
              <a:ext cx="144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8" name="Line 38"/>
            <p:cNvSpPr>
              <a:spLocks noChangeShapeType="1"/>
            </p:cNvSpPr>
            <p:nvPr/>
          </p:nvSpPr>
          <p:spPr bwMode="auto">
            <a:xfrm flipH="1">
              <a:off x="2592" y="3600"/>
              <a:ext cx="48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781800" y="5486400"/>
            <a:ext cx="1244600" cy="1143000"/>
            <a:chOff x="1008" y="3456"/>
            <a:chExt cx="784" cy="720"/>
          </a:xfrm>
        </p:grpSpPr>
        <p:sp>
          <p:nvSpPr>
            <p:cNvPr id="15400" name="Line 40"/>
            <p:cNvSpPr>
              <a:spLocks noChangeShapeType="1"/>
            </p:cNvSpPr>
            <p:nvPr/>
          </p:nvSpPr>
          <p:spPr bwMode="auto">
            <a:xfrm>
              <a:off x="1152" y="3456"/>
              <a:ext cx="0" cy="48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1" name="Line 41"/>
            <p:cNvSpPr>
              <a:spLocks noChangeShapeType="1"/>
            </p:cNvSpPr>
            <p:nvPr/>
          </p:nvSpPr>
          <p:spPr bwMode="auto">
            <a:xfrm flipH="1">
              <a:off x="1008" y="3936"/>
              <a:ext cx="144" cy="24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2" name="Line 42"/>
            <p:cNvSpPr>
              <a:spLocks noChangeShapeType="1"/>
            </p:cNvSpPr>
            <p:nvPr/>
          </p:nvSpPr>
          <p:spPr bwMode="auto">
            <a:xfrm>
              <a:off x="1152" y="3936"/>
              <a:ext cx="624" cy="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3" name="Freeform 43"/>
            <p:cNvSpPr>
              <a:spLocks/>
            </p:cNvSpPr>
            <p:nvPr/>
          </p:nvSpPr>
          <p:spPr bwMode="auto">
            <a:xfrm>
              <a:off x="1200" y="3544"/>
              <a:ext cx="592" cy="568"/>
            </a:xfrm>
            <a:custGeom>
              <a:avLst/>
              <a:gdLst/>
              <a:ahLst/>
              <a:cxnLst>
                <a:cxn ang="0">
                  <a:pos x="144" y="536"/>
                </a:cxn>
                <a:cxn ang="0">
                  <a:pos x="432" y="536"/>
                </a:cxn>
                <a:cxn ang="0">
                  <a:pos x="384" y="344"/>
                </a:cxn>
                <a:cxn ang="0">
                  <a:pos x="576" y="200"/>
                </a:cxn>
                <a:cxn ang="0">
                  <a:pos x="288" y="8"/>
                </a:cxn>
                <a:cxn ang="0">
                  <a:pos x="48" y="152"/>
                </a:cxn>
                <a:cxn ang="0">
                  <a:pos x="240" y="248"/>
                </a:cxn>
                <a:cxn ang="0">
                  <a:pos x="336" y="296"/>
                </a:cxn>
                <a:cxn ang="0">
                  <a:pos x="48" y="392"/>
                </a:cxn>
                <a:cxn ang="0">
                  <a:pos x="48" y="536"/>
                </a:cxn>
                <a:cxn ang="0">
                  <a:pos x="144" y="536"/>
                </a:cxn>
              </a:cxnLst>
              <a:rect l="0" t="0" r="r" b="b"/>
              <a:pathLst>
                <a:path w="592" h="568">
                  <a:moveTo>
                    <a:pt x="144" y="536"/>
                  </a:moveTo>
                  <a:cubicBezTo>
                    <a:pt x="208" y="536"/>
                    <a:pt x="392" y="568"/>
                    <a:pt x="432" y="536"/>
                  </a:cubicBezTo>
                  <a:cubicBezTo>
                    <a:pt x="472" y="504"/>
                    <a:pt x="360" y="400"/>
                    <a:pt x="384" y="344"/>
                  </a:cubicBezTo>
                  <a:cubicBezTo>
                    <a:pt x="408" y="288"/>
                    <a:pt x="592" y="256"/>
                    <a:pt x="576" y="200"/>
                  </a:cubicBezTo>
                  <a:cubicBezTo>
                    <a:pt x="560" y="144"/>
                    <a:pt x="376" y="16"/>
                    <a:pt x="288" y="8"/>
                  </a:cubicBezTo>
                  <a:cubicBezTo>
                    <a:pt x="200" y="0"/>
                    <a:pt x="56" y="112"/>
                    <a:pt x="48" y="152"/>
                  </a:cubicBezTo>
                  <a:cubicBezTo>
                    <a:pt x="40" y="192"/>
                    <a:pt x="192" y="224"/>
                    <a:pt x="240" y="248"/>
                  </a:cubicBezTo>
                  <a:cubicBezTo>
                    <a:pt x="288" y="272"/>
                    <a:pt x="368" y="272"/>
                    <a:pt x="336" y="296"/>
                  </a:cubicBezTo>
                  <a:cubicBezTo>
                    <a:pt x="304" y="320"/>
                    <a:pt x="96" y="352"/>
                    <a:pt x="48" y="392"/>
                  </a:cubicBezTo>
                  <a:cubicBezTo>
                    <a:pt x="0" y="432"/>
                    <a:pt x="32" y="512"/>
                    <a:pt x="48" y="536"/>
                  </a:cubicBezTo>
                  <a:cubicBezTo>
                    <a:pt x="64" y="560"/>
                    <a:pt x="80" y="536"/>
                    <a:pt x="144" y="536"/>
                  </a:cubicBezTo>
                  <a:close/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4" name="Line 44"/>
            <p:cNvSpPr>
              <a:spLocks noChangeShapeType="1"/>
            </p:cNvSpPr>
            <p:nvPr/>
          </p:nvSpPr>
          <p:spPr bwMode="auto">
            <a:xfrm flipH="1">
              <a:off x="1344" y="3552"/>
              <a:ext cx="96" cy="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5" name="Line 45"/>
            <p:cNvSpPr>
              <a:spLocks noChangeShapeType="1"/>
            </p:cNvSpPr>
            <p:nvPr/>
          </p:nvSpPr>
          <p:spPr bwMode="auto">
            <a:xfrm flipV="1">
              <a:off x="1632" y="3792"/>
              <a:ext cx="96" cy="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6" name="Line 46"/>
            <p:cNvSpPr>
              <a:spLocks noChangeShapeType="1"/>
            </p:cNvSpPr>
            <p:nvPr/>
          </p:nvSpPr>
          <p:spPr bwMode="auto">
            <a:xfrm>
              <a:off x="1392" y="4080"/>
              <a:ext cx="9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1447800" y="5562600"/>
            <a:ext cx="1219200" cy="1143000"/>
            <a:chOff x="3704" y="3448"/>
            <a:chExt cx="768" cy="720"/>
          </a:xfrm>
        </p:grpSpPr>
        <p:sp>
          <p:nvSpPr>
            <p:cNvPr id="15408" name="Line 48"/>
            <p:cNvSpPr>
              <a:spLocks noChangeShapeType="1"/>
            </p:cNvSpPr>
            <p:nvPr/>
          </p:nvSpPr>
          <p:spPr bwMode="auto">
            <a:xfrm>
              <a:off x="3848" y="3448"/>
              <a:ext cx="0" cy="48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9" name="Line 49"/>
            <p:cNvSpPr>
              <a:spLocks noChangeShapeType="1"/>
            </p:cNvSpPr>
            <p:nvPr/>
          </p:nvSpPr>
          <p:spPr bwMode="auto">
            <a:xfrm flipH="1">
              <a:off x="3704" y="3928"/>
              <a:ext cx="144" cy="24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10" name="Line 50"/>
            <p:cNvSpPr>
              <a:spLocks noChangeShapeType="1"/>
            </p:cNvSpPr>
            <p:nvPr/>
          </p:nvSpPr>
          <p:spPr bwMode="auto">
            <a:xfrm>
              <a:off x="3848" y="3928"/>
              <a:ext cx="624" cy="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" name="Group 51"/>
            <p:cNvGrpSpPr>
              <a:grpSpLocks/>
            </p:cNvGrpSpPr>
            <p:nvPr/>
          </p:nvGrpSpPr>
          <p:grpSpPr bwMode="auto">
            <a:xfrm>
              <a:off x="3984" y="3552"/>
              <a:ext cx="384" cy="224"/>
              <a:chOff x="4272" y="3360"/>
              <a:chExt cx="384" cy="224"/>
            </a:xfrm>
          </p:grpSpPr>
          <p:sp>
            <p:nvSpPr>
              <p:cNvPr id="15412" name="Line 52"/>
              <p:cNvSpPr>
                <a:spLocks noChangeShapeType="1"/>
              </p:cNvSpPr>
              <p:nvPr/>
            </p:nvSpPr>
            <p:spPr bwMode="auto">
              <a:xfrm>
                <a:off x="4368" y="3552"/>
                <a:ext cx="144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413" name="Freeform 53"/>
              <p:cNvSpPr>
                <a:spLocks/>
              </p:cNvSpPr>
              <p:nvPr/>
            </p:nvSpPr>
            <p:spPr bwMode="auto">
              <a:xfrm>
                <a:off x="4272" y="3360"/>
                <a:ext cx="384" cy="224"/>
              </a:xfrm>
              <a:custGeom>
                <a:avLst/>
                <a:gdLst/>
                <a:ahLst/>
                <a:cxnLst>
                  <a:cxn ang="0">
                    <a:pos x="280" y="200"/>
                  </a:cxn>
                  <a:cxn ang="0">
                    <a:pos x="376" y="104"/>
                  </a:cxn>
                  <a:cxn ang="0">
                    <a:pos x="232" y="8"/>
                  </a:cxn>
                  <a:cxn ang="0">
                    <a:pos x="40" y="56"/>
                  </a:cxn>
                  <a:cxn ang="0">
                    <a:pos x="40" y="200"/>
                  </a:cxn>
                  <a:cxn ang="0">
                    <a:pos x="280" y="200"/>
                  </a:cxn>
                </a:cxnLst>
                <a:rect l="0" t="0" r="r" b="b"/>
                <a:pathLst>
                  <a:path w="384" h="224">
                    <a:moveTo>
                      <a:pt x="280" y="200"/>
                    </a:moveTo>
                    <a:cubicBezTo>
                      <a:pt x="336" y="184"/>
                      <a:pt x="384" y="136"/>
                      <a:pt x="376" y="104"/>
                    </a:cubicBezTo>
                    <a:cubicBezTo>
                      <a:pt x="368" y="72"/>
                      <a:pt x="288" y="16"/>
                      <a:pt x="232" y="8"/>
                    </a:cubicBezTo>
                    <a:cubicBezTo>
                      <a:pt x="176" y="0"/>
                      <a:pt x="72" y="24"/>
                      <a:pt x="40" y="56"/>
                    </a:cubicBezTo>
                    <a:cubicBezTo>
                      <a:pt x="8" y="88"/>
                      <a:pt x="0" y="176"/>
                      <a:pt x="40" y="200"/>
                    </a:cubicBezTo>
                    <a:cubicBezTo>
                      <a:pt x="80" y="224"/>
                      <a:pt x="224" y="216"/>
                      <a:pt x="280" y="200"/>
                    </a:cubicBezTo>
                    <a:close/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441325" y="5729288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Walk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3413125" y="5729288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Run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5943600" y="5715000"/>
            <a:ext cx="93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XC Ski</a:t>
            </a:r>
            <a:endParaRPr lang="nb-NO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04800"/>
          </a:xfrm>
        </p:spPr>
        <p:txBody>
          <a:bodyPr>
            <a:normAutofit fontScale="90000"/>
          </a:bodyPr>
          <a:lstStyle/>
          <a:p>
            <a:r>
              <a:rPr lang="en-US" sz="2400"/>
              <a:t>Mapping Thoughts to Actions in the Brain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7772400" cy="1219200"/>
          </a:xfrm>
        </p:spPr>
        <p:txBody>
          <a:bodyPr/>
          <a:lstStyle/>
          <a:p>
            <a:r>
              <a:rPr lang="en-US" sz="1600"/>
              <a:t>The cerebellum, which controls a good deal of motor activity, has a feed-forward structure with few backward (i.e., recurrent) connections.</a:t>
            </a:r>
          </a:p>
          <a:p>
            <a:r>
              <a:rPr lang="en-US" sz="1600"/>
              <a:t>The cerebrum sends commands to initiate action, which are fed forward from mossy to granule to parallel to Purkinje and out to motor neurons.</a:t>
            </a: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25625" y="4846638"/>
            <a:ext cx="1616075" cy="323850"/>
            <a:chOff x="1177" y="2827"/>
            <a:chExt cx="1018" cy="204"/>
          </a:xfrm>
        </p:grpSpPr>
        <p:sp>
          <p:nvSpPr>
            <p:cNvPr id="58372" name="Freeform 4"/>
            <p:cNvSpPr>
              <a:spLocks/>
            </p:cNvSpPr>
            <p:nvPr/>
          </p:nvSpPr>
          <p:spPr bwMode="auto">
            <a:xfrm>
              <a:off x="1177" y="2883"/>
              <a:ext cx="1018" cy="12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98" y="66"/>
                </a:cxn>
                <a:cxn ang="0">
                  <a:pos x="304" y="106"/>
                </a:cxn>
                <a:cxn ang="0">
                  <a:pos x="410" y="125"/>
                </a:cxn>
                <a:cxn ang="0">
                  <a:pos x="701" y="119"/>
                </a:cxn>
                <a:cxn ang="0">
                  <a:pos x="833" y="72"/>
                </a:cxn>
                <a:cxn ang="0">
                  <a:pos x="932" y="53"/>
                </a:cxn>
                <a:cxn ang="0">
                  <a:pos x="945" y="39"/>
                </a:cxn>
                <a:cxn ang="0">
                  <a:pos x="991" y="13"/>
                </a:cxn>
                <a:cxn ang="0">
                  <a:pos x="1018" y="0"/>
                </a:cxn>
              </a:cxnLst>
              <a:rect l="0" t="0" r="r" b="b"/>
              <a:pathLst>
                <a:path w="1018" h="125">
                  <a:moveTo>
                    <a:pt x="0" y="72"/>
                  </a:moveTo>
                  <a:cubicBezTo>
                    <a:pt x="70" y="50"/>
                    <a:pt x="114" y="61"/>
                    <a:pt x="198" y="66"/>
                  </a:cubicBezTo>
                  <a:cubicBezTo>
                    <a:pt x="234" y="76"/>
                    <a:pt x="267" y="97"/>
                    <a:pt x="304" y="106"/>
                  </a:cubicBezTo>
                  <a:cubicBezTo>
                    <a:pt x="339" y="114"/>
                    <a:pt x="374" y="119"/>
                    <a:pt x="410" y="125"/>
                  </a:cubicBezTo>
                  <a:cubicBezTo>
                    <a:pt x="507" y="123"/>
                    <a:pt x="604" y="124"/>
                    <a:pt x="701" y="119"/>
                  </a:cubicBezTo>
                  <a:cubicBezTo>
                    <a:pt x="726" y="117"/>
                    <a:pt x="800" y="80"/>
                    <a:pt x="833" y="72"/>
                  </a:cubicBezTo>
                  <a:cubicBezTo>
                    <a:pt x="883" y="39"/>
                    <a:pt x="816" y="78"/>
                    <a:pt x="932" y="53"/>
                  </a:cubicBezTo>
                  <a:cubicBezTo>
                    <a:pt x="938" y="51"/>
                    <a:pt x="939" y="42"/>
                    <a:pt x="945" y="39"/>
                  </a:cubicBezTo>
                  <a:cubicBezTo>
                    <a:pt x="959" y="29"/>
                    <a:pt x="975" y="21"/>
                    <a:pt x="991" y="13"/>
                  </a:cubicBezTo>
                  <a:cubicBezTo>
                    <a:pt x="999" y="8"/>
                    <a:pt x="1018" y="0"/>
                    <a:pt x="1018" y="0"/>
                  </a:cubicBezTo>
                </a:path>
              </a:pathLst>
            </a:custGeom>
            <a:noFill/>
            <a:ln w="38100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373" name="Freeform 5"/>
            <p:cNvSpPr>
              <a:spLocks/>
            </p:cNvSpPr>
            <p:nvPr/>
          </p:nvSpPr>
          <p:spPr bwMode="auto">
            <a:xfrm>
              <a:off x="2010" y="2827"/>
              <a:ext cx="152" cy="115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73" y="49"/>
                </a:cxn>
                <a:cxn ang="0">
                  <a:pos x="125" y="16"/>
                </a:cxn>
                <a:cxn ang="0">
                  <a:pos x="152" y="3"/>
                </a:cxn>
              </a:cxnLst>
              <a:rect l="0" t="0" r="r" b="b"/>
              <a:pathLst>
                <a:path w="152" h="115">
                  <a:moveTo>
                    <a:pt x="0" y="115"/>
                  </a:moveTo>
                  <a:cubicBezTo>
                    <a:pt x="12" y="73"/>
                    <a:pt x="34" y="62"/>
                    <a:pt x="73" y="49"/>
                  </a:cubicBezTo>
                  <a:cubicBezTo>
                    <a:pt x="88" y="24"/>
                    <a:pt x="98" y="25"/>
                    <a:pt x="125" y="16"/>
                  </a:cubicBezTo>
                  <a:cubicBezTo>
                    <a:pt x="142" y="0"/>
                    <a:pt x="132" y="3"/>
                    <a:pt x="152" y="3"/>
                  </a:cubicBezTo>
                </a:path>
              </a:pathLst>
            </a:custGeom>
            <a:noFill/>
            <a:ln w="38100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374" name="Freeform 6"/>
            <p:cNvSpPr>
              <a:spLocks/>
            </p:cNvSpPr>
            <p:nvPr/>
          </p:nvSpPr>
          <p:spPr bwMode="auto">
            <a:xfrm>
              <a:off x="2016" y="2969"/>
              <a:ext cx="166" cy="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39"/>
                </a:cxn>
                <a:cxn ang="0">
                  <a:pos x="166" y="46"/>
                </a:cxn>
              </a:cxnLst>
              <a:rect l="0" t="0" r="r" b="b"/>
              <a:pathLst>
                <a:path w="166" h="62">
                  <a:moveTo>
                    <a:pt x="0" y="0"/>
                  </a:moveTo>
                  <a:cubicBezTo>
                    <a:pt x="14" y="42"/>
                    <a:pt x="40" y="34"/>
                    <a:pt x="86" y="39"/>
                  </a:cubicBezTo>
                  <a:cubicBezTo>
                    <a:pt x="115" y="59"/>
                    <a:pt x="132" y="62"/>
                    <a:pt x="166" y="46"/>
                  </a:cubicBezTo>
                </a:path>
              </a:pathLst>
            </a:custGeom>
            <a:noFill/>
            <a:ln w="38100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8376" name="Oval 8"/>
          <p:cNvSpPr>
            <a:spLocks noChangeArrowheads="1"/>
          </p:cNvSpPr>
          <p:nvPr/>
        </p:nvSpPr>
        <p:spPr bwMode="auto">
          <a:xfrm>
            <a:off x="682625" y="4694238"/>
            <a:ext cx="13716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Cerebral</a:t>
            </a:r>
          </a:p>
          <a:p>
            <a:pPr algn="ctr"/>
            <a:r>
              <a:rPr lang="en-US" sz="1800"/>
              <a:t>Neocortex</a:t>
            </a:r>
            <a:endParaRPr lang="en-US"/>
          </a:p>
        </p:txBody>
      </p:sp>
      <p:sp>
        <p:nvSpPr>
          <p:cNvPr id="58378" name="Freeform 10"/>
          <p:cNvSpPr>
            <a:spLocks/>
          </p:cNvSpPr>
          <p:nvPr/>
        </p:nvSpPr>
        <p:spPr bwMode="auto">
          <a:xfrm>
            <a:off x="3505200" y="3429000"/>
            <a:ext cx="819150" cy="1500188"/>
          </a:xfrm>
          <a:custGeom>
            <a:avLst/>
            <a:gdLst/>
            <a:ahLst/>
            <a:cxnLst>
              <a:cxn ang="0">
                <a:pos x="0" y="945"/>
              </a:cxn>
              <a:cxn ang="0">
                <a:pos x="59" y="926"/>
              </a:cxn>
              <a:cxn ang="0">
                <a:pos x="86" y="893"/>
              </a:cxn>
              <a:cxn ang="0">
                <a:pos x="125" y="873"/>
              </a:cxn>
              <a:cxn ang="0">
                <a:pos x="185" y="813"/>
              </a:cxn>
              <a:cxn ang="0">
                <a:pos x="225" y="760"/>
              </a:cxn>
              <a:cxn ang="0">
                <a:pos x="278" y="615"/>
              </a:cxn>
              <a:cxn ang="0">
                <a:pos x="311" y="542"/>
              </a:cxn>
              <a:cxn ang="0">
                <a:pos x="337" y="509"/>
              </a:cxn>
              <a:cxn ang="0">
                <a:pos x="357" y="469"/>
              </a:cxn>
              <a:cxn ang="0">
                <a:pos x="430" y="284"/>
              </a:cxn>
              <a:cxn ang="0">
                <a:pos x="449" y="225"/>
              </a:cxn>
              <a:cxn ang="0">
                <a:pos x="469" y="132"/>
              </a:cxn>
              <a:cxn ang="0">
                <a:pos x="476" y="46"/>
              </a:cxn>
              <a:cxn ang="0">
                <a:pos x="516" y="0"/>
              </a:cxn>
            </a:cxnLst>
            <a:rect l="0" t="0" r="r" b="b"/>
            <a:pathLst>
              <a:path w="516" h="945">
                <a:moveTo>
                  <a:pt x="0" y="945"/>
                </a:moveTo>
                <a:cubicBezTo>
                  <a:pt x="19" y="939"/>
                  <a:pt x="59" y="926"/>
                  <a:pt x="59" y="926"/>
                </a:cubicBezTo>
                <a:cubicBezTo>
                  <a:pt x="69" y="915"/>
                  <a:pt x="74" y="901"/>
                  <a:pt x="86" y="893"/>
                </a:cubicBezTo>
                <a:cubicBezTo>
                  <a:pt x="97" y="883"/>
                  <a:pt x="113" y="882"/>
                  <a:pt x="125" y="873"/>
                </a:cubicBezTo>
                <a:cubicBezTo>
                  <a:pt x="148" y="854"/>
                  <a:pt x="159" y="829"/>
                  <a:pt x="185" y="813"/>
                </a:cubicBezTo>
                <a:cubicBezTo>
                  <a:pt x="214" y="768"/>
                  <a:pt x="199" y="785"/>
                  <a:pt x="225" y="760"/>
                </a:cubicBezTo>
                <a:cubicBezTo>
                  <a:pt x="236" y="711"/>
                  <a:pt x="263" y="664"/>
                  <a:pt x="278" y="615"/>
                </a:cubicBezTo>
                <a:cubicBezTo>
                  <a:pt x="286" y="588"/>
                  <a:pt x="290" y="561"/>
                  <a:pt x="311" y="542"/>
                </a:cubicBezTo>
                <a:cubicBezTo>
                  <a:pt x="325" y="493"/>
                  <a:pt x="304" y="549"/>
                  <a:pt x="337" y="509"/>
                </a:cubicBezTo>
                <a:cubicBezTo>
                  <a:pt x="346" y="497"/>
                  <a:pt x="348" y="481"/>
                  <a:pt x="357" y="469"/>
                </a:cubicBezTo>
                <a:cubicBezTo>
                  <a:pt x="362" y="370"/>
                  <a:pt x="353" y="337"/>
                  <a:pt x="430" y="284"/>
                </a:cubicBezTo>
                <a:cubicBezTo>
                  <a:pt x="435" y="264"/>
                  <a:pt x="443" y="244"/>
                  <a:pt x="449" y="225"/>
                </a:cubicBezTo>
                <a:cubicBezTo>
                  <a:pt x="453" y="188"/>
                  <a:pt x="458" y="165"/>
                  <a:pt x="469" y="132"/>
                </a:cubicBezTo>
                <a:cubicBezTo>
                  <a:pt x="471" y="103"/>
                  <a:pt x="470" y="74"/>
                  <a:pt x="476" y="46"/>
                </a:cubicBezTo>
                <a:cubicBezTo>
                  <a:pt x="480" y="23"/>
                  <a:pt x="505" y="18"/>
                  <a:pt x="516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79" name="Oval 11"/>
          <p:cNvSpPr>
            <a:spLocks noChangeArrowheads="1"/>
          </p:cNvSpPr>
          <p:nvPr/>
        </p:nvSpPr>
        <p:spPr bwMode="auto">
          <a:xfrm>
            <a:off x="3959225" y="4084638"/>
            <a:ext cx="2286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0" name="Freeform 12"/>
          <p:cNvSpPr>
            <a:spLocks/>
          </p:cNvSpPr>
          <p:nvPr/>
        </p:nvSpPr>
        <p:spPr bwMode="auto">
          <a:xfrm>
            <a:off x="3409950" y="4814888"/>
            <a:ext cx="200025" cy="61912"/>
          </a:xfrm>
          <a:custGeom>
            <a:avLst/>
            <a:gdLst/>
            <a:ahLst/>
            <a:cxnLst>
              <a:cxn ang="0">
                <a:pos x="126" y="39"/>
              </a:cxn>
              <a:cxn ang="0">
                <a:pos x="86" y="0"/>
              </a:cxn>
              <a:cxn ang="0">
                <a:pos x="0" y="13"/>
              </a:cxn>
            </a:cxnLst>
            <a:rect l="0" t="0" r="r" b="b"/>
            <a:pathLst>
              <a:path w="126" h="39">
                <a:moveTo>
                  <a:pt x="126" y="39"/>
                </a:moveTo>
                <a:cubicBezTo>
                  <a:pt x="116" y="14"/>
                  <a:pt x="111" y="7"/>
                  <a:pt x="86" y="0"/>
                </a:cubicBezTo>
                <a:cubicBezTo>
                  <a:pt x="57" y="4"/>
                  <a:pt x="28" y="13"/>
                  <a:pt x="0" y="13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1" name="Freeform 13"/>
          <p:cNvSpPr>
            <a:spLocks/>
          </p:cNvSpPr>
          <p:nvPr/>
        </p:nvSpPr>
        <p:spPr bwMode="auto">
          <a:xfrm>
            <a:off x="3452813" y="4908550"/>
            <a:ext cx="177800" cy="220663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59" y="73"/>
              </a:cxn>
              <a:cxn ang="0">
                <a:pos x="0" y="139"/>
              </a:cxn>
            </a:cxnLst>
            <a:rect l="0" t="0" r="r" b="b"/>
            <a:pathLst>
              <a:path w="112" h="139">
                <a:moveTo>
                  <a:pt x="112" y="0"/>
                </a:moveTo>
                <a:cubicBezTo>
                  <a:pt x="105" y="34"/>
                  <a:pt x="93" y="60"/>
                  <a:pt x="59" y="73"/>
                </a:cubicBezTo>
                <a:cubicBezTo>
                  <a:pt x="37" y="94"/>
                  <a:pt x="26" y="124"/>
                  <a:pt x="0" y="139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1901825" y="3475038"/>
            <a:ext cx="487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2130425" y="3322638"/>
            <a:ext cx="487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2359025" y="3170238"/>
            <a:ext cx="487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2587625" y="3017838"/>
            <a:ext cx="487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2892425" y="2865438"/>
            <a:ext cx="487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2190750" y="5280025"/>
            <a:ext cx="85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Mossy </a:t>
            </a:r>
          </a:p>
          <a:p>
            <a:r>
              <a:rPr lang="en-US" sz="1800"/>
              <a:t>Fiber</a:t>
            </a:r>
            <a:endParaRPr lang="en-US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2968625" y="3779838"/>
            <a:ext cx="92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Granule</a:t>
            </a:r>
          </a:p>
          <a:p>
            <a:r>
              <a:rPr lang="en-US" sz="1800"/>
              <a:t>Cell</a:t>
            </a:r>
            <a:endParaRPr lang="en-US"/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943350" y="2460625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Parallel Fibers</a:t>
            </a:r>
            <a:endParaRPr lang="en-US"/>
          </a:p>
        </p:txBody>
      </p:sp>
      <p:sp>
        <p:nvSpPr>
          <p:cNvPr id="58390" name="Freeform 22"/>
          <p:cNvSpPr>
            <a:spLocks/>
          </p:cNvSpPr>
          <p:nvPr/>
        </p:nvSpPr>
        <p:spPr bwMode="auto">
          <a:xfrm>
            <a:off x="5897563" y="3481388"/>
            <a:ext cx="398462" cy="461962"/>
          </a:xfrm>
          <a:custGeom>
            <a:avLst/>
            <a:gdLst/>
            <a:ahLst/>
            <a:cxnLst>
              <a:cxn ang="0">
                <a:pos x="0" y="291"/>
              </a:cxn>
              <a:cxn ang="0">
                <a:pos x="7" y="218"/>
              </a:cxn>
              <a:cxn ang="0">
                <a:pos x="13" y="198"/>
              </a:cxn>
              <a:cxn ang="0">
                <a:pos x="139" y="165"/>
              </a:cxn>
              <a:cxn ang="0">
                <a:pos x="179" y="79"/>
              </a:cxn>
              <a:cxn ang="0">
                <a:pos x="218" y="66"/>
              </a:cxn>
              <a:cxn ang="0">
                <a:pos x="251" y="0"/>
              </a:cxn>
            </a:cxnLst>
            <a:rect l="0" t="0" r="r" b="b"/>
            <a:pathLst>
              <a:path w="251" h="291">
                <a:moveTo>
                  <a:pt x="0" y="291"/>
                </a:moveTo>
                <a:cubicBezTo>
                  <a:pt x="2" y="266"/>
                  <a:pt x="3" y="242"/>
                  <a:pt x="7" y="218"/>
                </a:cubicBezTo>
                <a:cubicBezTo>
                  <a:pt x="7" y="211"/>
                  <a:pt x="6" y="201"/>
                  <a:pt x="13" y="198"/>
                </a:cubicBezTo>
                <a:cubicBezTo>
                  <a:pt x="26" y="190"/>
                  <a:pt x="120" y="169"/>
                  <a:pt x="139" y="165"/>
                </a:cubicBezTo>
                <a:cubicBezTo>
                  <a:pt x="198" y="135"/>
                  <a:pt x="152" y="137"/>
                  <a:pt x="179" y="79"/>
                </a:cubicBezTo>
                <a:cubicBezTo>
                  <a:pt x="184" y="66"/>
                  <a:pt x="205" y="70"/>
                  <a:pt x="218" y="66"/>
                </a:cubicBezTo>
                <a:cubicBezTo>
                  <a:pt x="238" y="46"/>
                  <a:pt x="251" y="28"/>
                  <a:pt x="251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1" name="Freeform 23"/>
          <p:cNvSpPr>
            <a:spLocks/>
          </p:cNvSpPr>
          <p:nvPr/>
        </p:nvSpPr>
        <p:spPr bwMode="auto">
          <a:xfrm>
            <a:off x="6045200" y="3513138"/>
            <a:ext cx="52388" cy="241300"/>
          </a:xfrm>
          <a:custGeom>
            <a:avLst/>
            <a:gdLst/>
            <a:ahLst/>
            <a:cxnLst>
              <a:cxn ang="0">
                <a:pos x="33" y="152"/>
              </a:cxn>
              <a:cxn ang="0">
                <a:pos x="0" y="92"/>
              </a:cxn>
              <a:cxn ang="0">
                <a:pos x="13" y="0"/>
              </a:cxn>
            </a:cxnLst>
            <a:rect l="0" t="0" r="r" b="b"/>
            <a:pathLst>
              <a:path w="33" h="152">
                <a:moveTo>
                  <a:pt x="33" y="152"/>
                </a:moveTo>
                <a:cubicBezTo>
                  <a:pt x="24" y="128"/>
                  <a:pt x="16" y="110"/>
                  <a:pt x="0" y="92"/>
                </a:cubicBezTo>
                <a:cubicBezTo>
                  <a:pt x="6" y="61"/>
                  <a:pt x="13" y="31"/>
                  <a:pt x="13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2" name="Freeform 24"/>
          <p:cNvSpPr>
            <a:spLocks/>
          </p:cNvSpPr>
          <p:nvPr/>
        </p:nvSpPr>
        <p:spPr bwMode="auto">
          <a:xfrm>
            <a:off x="5943600" y="3502025"/>
            <a:ext cx="63500" cy="293688"/>
          </a:xfrm>
          <a:custGeom>
            <a:avLst/>
            <a:gdLst/>
            <a:ahLst/>
            <a:cxnLst>
              <a:cxn ang="0">
                <a:pos x="37" y="185"/>
              </a:cxn>
              <a:cxn ang="0">
                <a:pos x="4" y="133"/>
              </a:cxn>
              <a:cxn ang="0">
                <a:pos x="11" y="20"/>
              </a:cxn>
              <a:cxn ang="0">
                <a:pos x="37" y="13"/>
              </a:cxn>
              <a:cxn ang="0">
                <a:pos x="37" y="0"/>
              </a:cxn>
            </a:cxnLst>
            <a:rect l="0" t="0" r="r" b="b"/>
            <a:pathLst>
              <a:path w="40" h="185">
                <a:moveTo>
                  <a:pt x="37" y="185"/>
                </a:moveTo>
                <a:cubicBezTo>
                  <a:pt x="24" y="166"/>
                  <a:pt x="11" y="154"/>
                  <a:pt x="4" y="133"/>
                </a:cubicBezTo>
                <a:cubicBezTo>
                  <a:pt x="6" y="95"/>
                  <a:pt x="0" y="56"/>
                  <a:pt x="11" y="20"/>
                </a:cubicBezTo>
                <a:cubicBezTo>
                  <a:pt x="13" y="11"/>
                  <a:pt x="29" y="18"/>
                  <a:pt x="37" y="13"/>
                </a:cubicBezTo>
                <a:cubicBezTo>
                  <a:pt x="40" y="10"/>
                  <a:pt x="37" y="4"/>
                  <a:pt x="37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3" name="Freeform 25"/>
          <p:cNvSpPr>
            <a:spLocks/>
          </p:cNvSpPr>
          <p:nvPr/>
        </p:nvSpPr>
        <p:spPr bwMode="auto">
          <a:xfrm>
            <a:off x="5961063" y="3292475"/>
            <a:ext cx="693737" cy="965200"/>
          </a:xfrm>
          <a:custGeom>
            <a:avLst/>
            <a:gdLst/>
            <a:ahLst/>
            <a:cxnLst>
              <a:cxn ang="0">
                <a:pos x="0" y="608"/>
              </a:cxn>
              <a:cxn ang="0">
                <a:pos x="79" y="582"/>
              </a:cxn>
              <a:cxn ang="0">
                <a:pos x="132" y="529"/>
              </a:cxn>
              <a:cxn ang="0">
                <a:pos x="152" y="456"/>
              </a:cxn>
              <a:cxn ang="0">
                <a:pos x="231" y="423"/>
              </a:cxn>
              <a:cxn ang="0">
                <a:pos x="278" y="370"/>
              </a:cxn>
              <a:cxn ang="0">
                <a:pos x="284" y="350"/>
              </a:cxn>
              <a:cxn ang="0">
                <a:pos x="344" y="324"/>
              </a:cxn>
              <a:cxn ang="0">
                <a:pos x="403" y="251"/>
              </a:cxn>
              <a:cxn ang="0">
                <a:pos x="430" y="198"/>
              </a:cxn>
              <a:cxn ang="0">
                <a:pos x="423" y="139"/>
              </a:cxn>
              <a:cxn ang="0">
                <a:pos x="416" y="66"/>
              </a:cxn>
              <a:cxn ang="0">
                <a:pos x="403" y="40"/>
              </a:cxn>
            </a:cxnLst>
            <a:rect l="0" t="0" r="r" b="b"/>
            <a:pathLst>
              <a:path w="437" h="608">
                <a:moveTo>
                  <a:pt x="0" y="608"/>
                </a:moveTo>
                <a:cubicBezTo>
                  <a:pt x="28" y="599"/>
                  <a:pt x="49" y="587"/>
                  <a:pt x="79" y="582"/>
                </a:cubicBezTo>
                <a:cubicBezTo>
                  <a:pt x="98" y="562"/>
                  <a:pt x="117" y="551"/>
                  <a:pt x="132" y="529"/>
                </a:cubicBezTo>
                <a:cubicBezTo>
                  <a:pt x="136" y="511"/>
                  <a:pt x="141" y="470"/>
                  <a:pt x="152" y="456"/>
                </a:cubicBezTo>
                <a:cubicBezTo>
                  <a:pt x="166" y="434"/>
                  <a:pt x="207" y="431"/>
                  <a:pt x="231" y="423"/>
                </a:cubicBezTo>
                <a:cubicBezTo>
                  <a:pt x="240" y="396"/>
                  <a:pt x="258" y="389"/>
                  <a:pt x="278" y="370"/>
                </a:cubicBezTo>
                <a:cubicBezTo>
                  <a:pt x="280" y="363"/>
                  <a:pt x="279" y="354"/>
                  <a:pt x="284" y="350"/>
                </a:cubicBezTo>
                <a:cubicBezTo>
                  <a:pt x="287" y="346"/>
                  <a:pt x="336" y="326"/>
                  <a:pt x="344" y="324"/>
                </a:cubicBezTo>
                <a:cubicBezTo>
                  <a:pt x="364" y="292"/>
                  <a:pt x="373" y="271"/>
                  <a:pt x="403" y="251"/>
                </a:cubicBezTo>
                <a:cubicBezTo>
                  <a:pt x="410" y="228"/>
                  <a:pt x="413" y="214"/>
                  <a:pt x="430" y="198"/>
                </a:cubicBezTo>
                <a:cubicBezTo>
                  <a:pt x="437" y="173"/>
                  <a:pt x="431" y="162"/>
                  <a:pt x="423" y="139"/>
                </a:cubicBezTo>
                <a:cubicBezTo>
                  <a:pt x="420" y="114"/>
                  <a:pt x="421" y="89"/>
                  <a:pt x="416" y="66"/>
                </a:cubicBezTo>
                <a:cubicBezTo>
                  <a:pt x="401" y="0"/>
                  <a:pt x="403" y="64"/>
                  <a:pt x="403" y="4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4" name="Freeform 26"/>
          <p:cNvSpPr>
            <a:spLocks/>
          </p:cNvSpPr>
          <p:nvPr/>
        </p:nvSpPr>
        <p:spPr bwMode="auto">
          <a:xfrm>
            <a:off x="6559550" y="3344863"/>
            <a:ext cx="30321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112" y="198"/>
              </a:cxn>
              <a:cxn ang="0">
                <a:pos x="165" y="119"/>
              </a:cxn>
              <a:cxn ang="0">
                <a:pos x="191" y="79"/>
              </a:cxn>
              <a:cxn ang="0">
                <a:pos x="158" y="27"/>
              </a:cxn>
              <a:cxn ang="0">
                <a:pos x="132" y="0"/>
              </a:cxn>
            </a:cxnLst>
            <a:rect l="0" t="0" r="r" b="b"/>
            <a:pathLst>
              <a:path w="191" h="278">
                <a:moveTo>
                  <a:pt x="0" y="278"/>
                </a:moveTo>
                <a:cubicBezTo>
                  <a:pt x="16" y="223"/>
                  <a:pt x="61" y="208"/>
                  <a:pt x="112" y="198"/>
                </a:cubicBezTo>
                <a:cubicBezTo>
                  <a:pt x="154" y="177"/>
                  <a:pt x="143" y="157"/>
                  <a:pt x="165" y="119"/>
                </a:cubicBezTo>
                <a:cubicBezTo>
                  <a:pt x="172" y="105"/>
                  <a:pt x="191" y="79"/>
                  <a:pt x="191" y="79"/>
                </a:cubicBezTo>
                <a:cubicBezTo>
                  <a:pt x="181" y="48"/>
                  <a:pt x="191" y="36"/>
                  <a:pt x="158" y="27"/>
                </a:cubicBezTo>
                <a:cubicBezTo>
                  <a:pt x="140" y="8"/>
                  <a:pt x="149" y="17"/>
                  <a:pt x="132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5" name="Freeform 27"/>
          <p:cNvSpPr>
            <a:spLocks/>
          </p:cNvSpPr>
          <p:nvPr/>
        </p:nvSpPr>
        <p:spPr bwMode="auto">
          <a:xfrm>
            <a:off x="6810375" y="3355975"/>
            <a:ext cx="127000" cy="241300"/>
          </a:xfrm>
          <a:custGeom>
            <a:avLst/>
            <a:gdLst/>
            <a:ahLst/>
            <a:cxnLst>
              <a:cxn ang="0">
                <a:pos x="0" y="152"/>
              </a:cxn>
              <a:cxn ang="0">
                <a:pos x="80" y="119"/>
              </a:cxn>
              <a:cxn ang="0">
                <a:pos x="47" y="0"/>
              </a:cxn>
            </a:cxnLst>
            <a:rect l="0" t="0" r="r" b="b"/>
            <a:pathLst>
              <a:path w="80" h="152">
                <a:moveTo>
                  <a:pt x="0" y="152"/>
                </a:moveTo>
                <a:cubicBezTo>
                  <a:pt x="28" y="142"/>
                  <a:pt x="54" y="135"/>
                  <a:pt x="80" y="119"/>
                </a:cubicBezTo>
                <a:cubicBezTo>
                  <a:pt x="74" y="75"/>
                  <a:pt x="79" y="32"/>
                  <a:pt x="47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6" name="Freeform 28"/>
          <p:cNvSpPr>
            <a:spLocks/>
          </p:cNvSpPr>
          <p:nvPr/>
        </p:nvSpPr>
        <p:spPr bwMode="auto">
          <a:xfrm>
            <a:off x="6243638" y="3170238"/>
            <a:ext cx="187325" cy="720725"/>
          </a:xfrm>
          <a:custGeom>
            <a:avLst/>
            <a:gdLst/>
            <a:ahLst/>
            <a:cxnLst>
              <a:cxn ang="0">
                <a:pos x="93" y="454"/>
              </a:cxn>
              <a:cxn ang="0">
                <a:pos x="113" y="229"/>
              </a:cxn>
              <a:cxn ang="0">
                <a:pos x="93" y="70"/>
              </a:cxn>
              <a:cxn ang="0">
                <a:pos x="80" y="24"/>
              </a:cxn>
              <a:cxn ang="0">
                <a:pos x="0" y="4"/>
              </a:cxn>
            </a:cxnLst>
            <a:rect l="0" t="0" r="r" b="b"/>
            <a:pathLst>
              <a:path w="118" h="454">
                <a:moveTo>
                  <a:pt x="93" y="454"/>
                </a:moveTo>
                <a:cubicBezTo>
                  <a:pt x="86" y="373"/>
                  <a:pt x="86" y="304"/>
                  <a:pt x="113" y="229"/>
                </a:cubicBezTo>
                <a:cubicBezTo>
                  <a:pt x="81" y="49"/>
                  <a:pt x="118" y="271"/>
                  <a:pt x="93" y="70"/>
                </a:cubicBezTo>
                <a:cubicBezTo>
                  <a:pt x="91" y="54"/>
                  <a:pt x="93" y="32"/>
                  <a:pt x="80" y="24"/>
                </a:cubicBezTo>
                <a:cubicBezTo>
                  <a:pt x="45" y="0"/>
                  <a:pt x="32" y="4"/>
                  <a:pt x="0" y="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8" name="Freeform 30"/>
          <p:cNvSpPr>
            <a:spLocks/>
          </p:cNvSpPr>
          <p:nvPr/>
        </p:nvSpPr>
        <p:spPr bwMode="auto">
          <a:xfrm>
            <a:off x="6391275" y="3176588"/>
            <a:ext cx="147638" cy="220662"/>
          </a:xfrm>
          <a:custGeom>
            <a:avLst/>
            <a:gdLst/>
            <a:ahLst/>
            <a:cxnLst>
              <a:cxn ang="0">
                <a:pos x="0" y="139"/>
              </a:cxn>
              <a:cxn ang="0">
                <a:pos x="46" y="93"/>
              </a:cxn>
              <a:cxn ang="0">
                <a:pos x="53" y="73"/>
              </a:cxn>
              <a:cxn ang="0">
                <a:pos x="73" y="53"/>
              </a:cxn>
              <a:cxn ang="0">
                <a:pos x="86" y="33"/>
              </a:cxn>
              <a:cxn ang="0">
                <a:pos x="92" y="0"/>
              </a:cxn>
            </a:cxnLst>
            <a:rect l="0" t="0" r="r" b="b"/>
            <a:pathLst>
              <a:path w="93" h="139">
                <a:moveTo>
                  <a:pt x="0" y="139"/>
                </a:moveTo>
                <a:cubicBezTo>
                  <a:pt x="48" y="107"/>
                  <a:pt x="34" y="128"/>
                  <a:pt x="46" y="93"/>
                </a:cubicBezTo>
                <a:cubicBezTo>
                  <a:pt x="48" y="86"/>
                  <a:pt x="49" y="78"/>
                  <a:pt x="53" y="73"/>
                </a:cubicBezTo>
                <a:cubicBezTo>
                  <a:pt x="58" y="65"/>
                  <a:pt x="67" y="60"/>
                  <a:pt x="73" y="53"/>
                </a:cubicBezTo>
                <a:cubicBezTo>
                  <a:pt x="78" y="46"/>
                  <a:pt x="81" y="39"/>
                  <a:pt x="86" y="33"/>
                </a:cubicBezTo>
                <a:cubicBezTo>
                  <a:pt x="93" y="9"/>
                  <a:pt x="92" y="20"/>
                  <a:pt x="92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399" name="Freeform 31"/>
          <p:cNvSpPr>
            <a:spLocks/>
          </p:cNvSpPr>
          <p:nvPr/>
        </p:nvSpPr>
        <p:spPr bwMode="auto">
          <a:xfrm>
            <a:off x="5876925" y="3932238"/>
            <a:ext cx="1395413" cy="2225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" y="80"/>
              </a:cxn>
              <a:cxn ang="0">
                <a:pos x="53" y="139"/>
              </a:cxn>
              <a:cxn ang="0">
                <a:pos x="59" y="212"/>
              </a:cxn>
              <a:cxn ang="0">
                <a:pos x="73" y="304"/>
              </a:cxn>
              <a:cxn ang="0">
                <a:pos x="106" y="675"/>
              </a:cxn>
              <a:cxn ang="0">
                <a:pos x="152" y="754"/>
              </a:cxn>
              <a:cxn ang="0">
                <a:pos x="192" y="820"/>
              </a:cxn>
              <a:cxn ang="0">
                <a:pos x="218" y="880"/>
              </a:cxn>
              <a:cxn ang="0">
                <a:pos x="304" y="1071"/>
              </a:cxn>
              <a:cxn ang="0">
                <a:pos x="317" y="1111"/>
              </a:cxn>
              <a:cxn ang="0">
                <a:pos x="383" y="1157"/>
              </a:cxn>
              <a:cxn ang="0">
                <a:pos x="635" y="1303"/>
              </a:cxn>
              <a:cxn ang="0">
                <a:pos x="780" y="1369"/>
              </a:cxn>
              <a:cxn ang="0">
                <a:pos x="879" y="1402"/>
              </a:cxn>
            </a:cxnLst>
            <a:rect l="0" t="0" r="r" b="b"/>
            <a:pathLst>
              <a:path w="879" h="1402">
                <a:moveTo>
                  <a:pt x="0" y="0"/>
                </a:moveTo>
                <a:cubicBezTo>
                  <a:pt x="6" y="42"/>
                  <a:pt x="6" y="51"/>
                  <a:pt x="33" y="80"/>
                </a:cubicBezTo>
                <a:cubicBezTo>
                  <a:pt x="39" y="99"/>
                  <a:pt x="53" y="139"/>
                  <a:pt x="53" y="139"/>
                </a:cubicBezTo>
                <a:cubicBezTo>
                  <a:pt x="55" y="163"/>
                  <a:pt x="56" y="187"/>
                  <a:pt x="59" y="212"/>
                </a:cubicBezTo>
                <a:cubicBezTo>
                  <a:pt x="62" y="242"/>
                  <a:pt x="73" y="304"/>
                  <a:pt x="73" y="304"/>
                </a:cubicBezTo>
                <a:cubicBezTo>
                  <a:pt x="65" y="426"/>
                  <a:pt x="51" y="561"/>
                  <a:pt x="106" y="675"/>
                </a:cubicBezTo>
                <a:cubicBezTo>
                  <a:pt x="113" y="707"/>
                  <a:pt x="131" y="728"/>
                  <a:pt x="152" y="754"/>
                </a:cubicBezTo>
                <a:cubicBezTo>
                  <a:pt x="168" y="773"/>
                  <a:pt x="177" y="798"/>
                  <a:pt x="192" y="820"/>
                </a:cubicBezTo>
                <a:cubicBezTo>
                  <a:pt x="198" y="842"/>
                  <a:pt x="204" y="859"/>
                  <a:pt x="218" y="880"/>
                </a:cubicBezTo>
                <a:cubicBezTo>
                  <a:pt x="227" y="972"/>
                  <a:pt x="236" y="1007"/>
                  <a:pt x="304" y="1071"/>
                </a:cubicBezTo>
                <a:cubicBezTo>
                  <a:pt x="308" y="1084"/>
                  <a:pt x="308" y="1099"/>
                  <a:pt x="317" y="1111"/>
                </a:cubicBezTo>
                <a:cubicBezTo>
                  <a:pt x="326" y="1123"/>
                  <a:pt x="367" y="1152"/>
                  <a:pt x="383" y="1157"/>
                </a:cubicBezTo>
                <a:cubicBezTo>
                  <a:pt x="462" y="1212"/>
                  <a:pt x="543" y="1270"/>
                  <a:pt x="635" y="1303"/>
                </a:cubicBezTo>
                <a:cubicBezTo>
                  <a:pt x="676" y="1335"/>
                  <a:pt x="727" y="1357"/>
                  <a:pt x="780" y="1369"/>
                </a:cubicBezTo>
                <a:cubicBezTo>
                  <a:pt x="803" y="1384"/>
                  <a:pt x="849" y="1402"/>
                  <a:pt x="879" y="140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0" name="Oval 32"/>
          <p:cNvSpPr>
            <a:spLocks noChangeArrowheads="1"/>
          </p:cNvSpPr>
          <p:nvPr/>
        </p:nvSpPr>
        <p:spPr bwMode="auto">
          <a:xfrm>
            <a:off x="5864225" y="4541838"/>
            <a:ext cx="304800" cy="457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6245225" y="4084638"/>
            <a:ext cx="95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Purkinje</a:t>
            </a:r>
          </a:p>
          <a:p>
            <a:r>
              <a:rPr lang="en-US" sz="1800"/>
              <a:t>Cell</a:t>
            </a:r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2359025" y="47704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 flipV="1">
            <a:off x="4340225" y="37036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>
            <a:off x="5788025" y="36274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5" name="Freeform 37"/>
          <p:cNvSpPr>
            <a:spLocks/>
          </p:cNvSpPr>
          <p:nvPr/>
        </p:nvSpPr>
        <p:spPr bwMode="auto">
          <a:xfrm>
            <a:off x="5770563" y="3513138"/>
            <a:ext cx="581025" cy="2886075"/>
          </a:xfrm>
          <a:custGeom>
            <a:avLst/>
            <a:gdLst/>
            <a:ahLst/>
            <a:cxnLst>
              <a:cxn ang="0">
                <a:pos x="67" y="1818"/>
              </a:cxn>
              <a:cxn ang="0">
                <a:pos x="74" y="1798"/>
              </a:cxn>
              <a:cxn ang="0">
                <a:pos x="100" y="1759"/>
              </a:cxn>
              <a:cxn ang="0">
                <a:pos x="126" y="1699"/>
              </a:cxn>
              <a:cxn ang="0">
                <a:pos x="153" y="1593"/>
              </a:cxn>
              <a:cxn ang="0">
                <a:pos x="212" y="1560"/>
              </a:cxn>
              <a:cxn ang="0">
                <a:pos x="272" y="1329"/>
              </a:cxn>
              <a:cxn ang="0">
                <a:pos x="305" y="1302"/>
              </a:cxn>
              <a:cxn ang="0">
                <a:pos x="345" y="1250"/>
              </a:cxn>
              <a:cxn ang="0">
                <a:pos x="325" y="1084"/>
              </a:cxn>
              <a:cxn ang="0">
                <a:pos x="245" y="1058"/>
              </a:cxn>
              <a:cxn ang="0">
                <a:pos x="193" y="1031"/>
              </a:cxn>
              <a:cxn ang="0">
                <a:pos x="133" y="978"/>
              </a:cxn>
              <a:cxn ang="0">
                <a:pos x="120" y="952"/>
              </a:cxn>
              <a:cxn ang="0">
                <a:pos x="47" y="906"/>
              </a:cxn>
              <a:cxn ang="0">
                <a:pos x="21" y="853"/>
              </a:cxn>
              <a:cxn ang="0">
                <a:pos x="80" y="641"/>
              </a:cxn>
              <a:cxn ang="0">
                <a:pos x="140" y="575"/>
              </a:cxn>
              <a:cxn ang="0">
                <a:pos x="160" y="542"/>
              </a:cxn>
              <a:cxn ang="0">
                <a:pos x="193" y="489"/>
              </a:cxn>
              <a:cxn ang="0">
                <a:pos x="186" y="397"/>
              </a:cxn>
              <a:cxn ang="0">
                <a:pos x="279" y="238"/>
              </a:cxn>
              <a:cxn ang="0">
                <a:pos x="312" y="178"/>
              </a:cxn>
              <a:cxn ang="0">
                <a:pos x="239" y="59"/>
              </a:cxn>
              <a:cxn ang="0">
                <a:pos x="219" y="0"/>
              </a:cxn>
            </a:cxnLst>
            <a:rect l="0" t="0" r="r" b="b"/>
            <a:pathLst>
              <a:path w="366" h="1818">
                <a:moveTo>
                  <a:pt x="67" y="1818"/>
                </a:moveTo>
                <a:cubicBezTo>
                  <a:pt x="69" y="1811"/>
                  <a:pt x="70" y="1804"/>
                  <a:pt x="74" y="1798"/>
                </a:cubicBezTo>
                <a:cubicBezTo>
                  <a:pt x="81" y="1784"/>
                  <a:pt x="94" y="1773"/>
                  <a:pt x="100" y="1759"/>
                </a:cubicBezTo>
                <a:cubicBezTo>
                  <a:pt x="116" y="1716"/>
                  <a:pt x="107" y="1736"/>
                  <a:pt x="126" y="1699"/>
                </a:cubicBezTo>
                <a:cubicBezTo>
                  <a:pt x="130" y="1679"/>
                  <a:pt x="143" y="1608"/>
                  <a:pt x="153" y="1593"/>
                </a:cubicBezTo>
                <a:cubicBezTo>
                  <a:pt x="161" y="1579"/>
                  <a:pt x="198" y="1569"/>
                  <a:pt x="212" y="1560"/>
                </a:cubicBezTo>
                <a:cubicBezTo>
                  <a:pt x="262" y="1487"/>
                  <a:pt x="172" y="1393"/>
                  <a:pt x="272" y="1329"/>
                </a:cubicBezTo>
                <a:cubicBezTo>
                  <a:pt x="306" y="1275"/>
                  <a:pt x="261" y="1336"/>
                  <a:pt x="305" y="1302"/>
                </a:cubicBezTo>
                <a:cubicBezTo>
                  <a:pt x="318" y="1291"/>
                  <a:pt x="334" y="1263"/>
                  <a:pt x="345" y="1250"/>
                </a:cubicBezTo>
                <a:cubicBezTo>
                  <a:pt x="356" y="1198"/>
                  <a:pt x="366" y="1125"/>
                  <a:pt x="325" y="1084"/>
                </a:cubicBezTo>
                <a:cubicBezTo>
                  <a:pt x="304" y="1063"/>
                  <a:pt x="271" y="1061"/>
                  <a:pt x="245" y="1058"/>
                </a:cubicBezTo>
                <a:cubicBezTo>
                  <a:pt x="224" y="1050"/>
                  <a:pt x="213" y="1038"/>
                  <a:pt x="193" y="1031"/>
                </a:cubicBezTo>
                <a:cubicBezTo>
                  <a:pt x="173" y="1013"/>
                  <a:pt x="147" y="1000"/>
                  <a:pt x="133" y="978"/>
                </a:cubicBezTo>
                <a:cubicBezTo>
                  <a:pt x="127" y="969"/>
                  <a:pt x="126" y="958"/>
                  <a:pt x="120" y="952"/>
                </a:cubicBezTo>
                <a:cubicBezTo>
                  <a:pt x="108" y="940"/>
                  <a:pt x="65" y="911"/>
                  <a:pt x="47" y="906"/>
                </a:cubicBezTo>
                <a:cubicBezTo>
                  <a:pt x="31" y="889"/>
                  <a:pt x="27" y="874"/>
                  <a:pt x="21" y="853"/>
                </a:cubicBezTo>
                <a:cubicBezTo>
                  <a:pt x="25" y="726"/>
                  <a:pt x="0" y="702"/>
                  <a:pt x="80" y="641"/>
                </a:cubicBezTo>
                <a:cubicBezTo>
                  <a:pt x="90" y="611"/>
                  <a:pt x="113" y="591"/>
                  <a:pt x="140" y="575"/>
                </a:cubicBezTo>
                <a:cubicBezTo>
                  <a:pt x="156" y="519"/>
                  <a:pt x="132" y="587"/>
                  <a:pt x="160" y="542"/>
                </a:cubicBezTo>
                <a:cubicBezTo>
                  <a:pt x="172" y="521"/>
                  <a:pt x="174" y="506"/>
                  <a:pt x="193" y="489"/>
                </a:cubicBezTo>
                <a:cubicBezTo>
                  <a:pt x="202" y="457"/>
                  <a:pt x="197" y="427"/>
                  <a:pt x="186" y="397"/>
                </a:cubicBezTo>
                <a:cubicBezTo>
                  <a:pt x="193" y="318"/>
                  <a:pt x="197" y="266"/>
                  <a:pt x="279" y="238"/>
                </a:cubicBezTo>
                <a:cubicBezTo>
                  <a:pt x="308" y="192"/>
                  <a:pt x="299" y="213"/>
                  <a:pt x="312" y="178"/>
                </a:cubicBezTo>
                <a:cubicBezTo>
                  <a:pt x="304" y="90"/>
                  <a:pt x="314" y="85"/>
                  <a:pt x="239" y="59"/>
                </a:cubicBezTo>
                <a:cubicBezTo>
                  <a:pt x="224" y="37"/>
                  <a:pt x="219" y="25"/>
                  <a:pt x="219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6" name="Freeform 38"/>
          <p:cNvSpPr>
            <a:spLocks/>
          </p:cNvSpPr>
          <p:nvPr/>
        </p:nvSpPr>
        <p:spPr bwMode="auto">
          <a:xfrm>
            <a:off x="6265863" y="3355975"/>
            <a:ext cx="333375" cy="366713"/>
          </a:xfrm>
          <a:custGeom>
            <a:avLst/>
            <a:gdLst/>
            <a:ahLst/>
            <a:cxnLst>
              <a:cxn ang="0">
                <a:pos x="0" y="231"/>
              </a:cxn>
              <a:cxn ang="0">
                <a:pos x="33" y="205"/>
              </a:cxn>
              <a:cxn ang="0">
                <a:pos x="66" y="152"/>
              </a:cxn>
              <a:cxn ang="0">
                <a:pos x="165" y="125"/>
              </a:cxn>
              <a:cxn ang="0">
                <a:pos x="158" y="33"/>
              </a:cxn>
              <a:cxn ang="0">
                <a:pos x="145" y="0"/>
              </a:cxn>
            </a:cxnLst>
            <a:rect l="0" t="0" r="r" b="b"/>
            <a:pathLst>
              <a:path w="210" h="231">
                <a:moveTo>
                  <a:pt x="0" y="231"/>
                </a:moveTo>
                <a:cubicBezTo>
                  <a:pt x="6" y="226"/>
                  <a:pt x="28" y="213"/>
                  <a:pt x="33" y="205"/>
                </a:cubicBezTo>
                <a:cubicBezTo>
                  <a:pt x="43" y="187"/>
                  <a:pt x="43" y="162"/>
                  <a:pt x="66" y="152"/>
                </a:cubicBezTo>
                <a:cubicBezTo>
                  <a:pt x="88" y="140"/>
                  <a:pt x="145" y="129"/>
                  <a:pt x="165" y="125"/>
                </a:cubicBezTo>
                <a:cubicBezTo>
                  <a:pt x="198" y="91"/>
                  <a:pt x="210" y="58"/>
                  <a:pt x="158" y="33"/>
                </a:cubicBezTo>
                <a:cubicBezTo>
                  <a:pt x="142" y="9"/>
                  <a:pt x="145" y="20"/>
                  <a:pt x="14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7" name="Freeform 39"/>
          <p:cNvSpPr>
            <a:spLocks/>
          </p:cNvSpPr>
          <p:nvPr/>
        </p:nvSpPr>
        <p:spPr bwMode="auto">
          <a:xfrm>
            <a:off x="6243638" y="3397250"/>
            <a:ext cx="747712" cy="592138"/>
          </a:xfrm>
          <a:custGeom>
            <a:avLst/>
            <a:gdLst/>
            <a:ahLst/>
            <a:cxnLst>
              <a:cxn ang="0">
                <a:pos x="0" y="298"/>
              </a:cxn>
              <a:cxn ang="0">
                <a:pos x="199" y="357"/>
              </a:cxn>
              <a:cxn ang="0">
                <a:pos x="371" y="311"/>
              </a:cxn>
              <a:cxn ang="0">
                <a:pos x="437" y="152"/>
              </a:cxn>
              <a:cxn ang="0">
                <a:pos x="457" y="0"/>
              </a:cxn>
            </a:cxnLst>
            <a:rect l="0" t="0" r="r" b="b"/>
            <a:pathLst>
              <a:path w="471" h="373">
                <a:moveTo>
                  <a:pt x="0" y="298"/>
                </a:moveTo>
                <a:cubicBezTo>
                  <a:pt x="72" y="345"/>
                  <a:pt x="108" y="345"/>
                  <a:pt x="199" y="357"/>
                </a:cubicBezTo>
                <a:cubicBezTo>
                  <a:pt x="334" y="350"/>
                  <a:pt x="303" y="373"/>
                  <a:pt x="371" y="311"/>
                </a:cubicBezTo>
                <a:cubicBezTo>
                  <a:pt x="379" y="142"/>
                  <a:pt x="350" y="208"/>
                  <a:pt x="437" y="152"/>
                </a:cubicBezTo>
                <a:cubicBezTo>
                  <a:pt x="471" y="98"/>
                  <a:pt x="457" y="83"/>
                  <a:pt x="457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5026025" y="5456238"/>
            <a:ext cx="104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Climbing</a:t>
            </a:r>
          </a:p>
          <a:p>
            <a:r>
              <a:rPr lang="en-US" sz="1800">
                <a:solidFill>
                  <a:srgbClr val="FF0000"/>
                </a:solidFill>
              </a:rPr>
              <a:t>Fiber</a:t>
            </a:r>
            <a:endParaRPr lang="en-US"/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7315200" y="6019800"/>
            <a:ext cx="166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To motor</a:t>
            </a:r>
          </a:p>
          <a:p>
            <a:r>
              <a:rPr lang="en-US" sz="1800"/>
              <a:t>cortex (</a:t>
            </a:r>
            <a:r>
              <a:rPr lang="en-US" sz="1800">
                <a:solidFill>
                  <a:srgbClr val="FF0000"/>
                </a:solidFill>
              </a:rPr>
              <a:t>Action</a:t>
            </a:r>
            <a:r>
              <a:rPr lang="en-US" sz="1800"/>
              <a:t>!)</a:t>
            </a:r>
            <a:endParaRPr lang="en-US"/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4495800" y="6172200"/>
            <a:ext cx="142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From inferior</a:t>
            </a:r>
          </a:p>
          <a:p>
            <a:r>
              <a:rPr lang="en-US" sz="1800"/>
              <a:t>olive</a:t>
            </a:r>
            <a:endParaRPr lang="en-US"/>
          </a:p>
        </p:txBody>
      </p:sp>
      <p:sp>
        <p:nvSpPr>
          <p:cNvPr id="58411" name="Line 43"/>
          <p:cNvSpPr>
            <a:spLocks noChangeShapeType="1"/>
          </p:cNvSpPr>
          <p:nvPr/>
        </p:nvSpPr>
        <p:spPr bwMode="auto">
          <a:xfrm flipV="1">
            <a:off x="6016625" y="59896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228600" y="3276600"/>
            <a:ext cx="1489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*Arrows denote</a:t>
            </a:r>
          </a:p>
          <a:p>
            <a:r>
              <a:rPr lang="en-US" sz="1600"/>
              <a:t>signal direction</a:t>
            </a:r>
            <a:endParaRPr lang="en-US"/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228600" y="42672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Thought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04800"/>
          </a:xfrm>
        </p:spPr>
        <p:txBody>
          <a:bodyPr>
            <a:normAutofit fontScale="90000"/>
          </a:bodyPr>
          <a:lstStyle/>
          <a:p>
            <a:r>
              <a:rPr lang="en-US" sz="2400"/>
              <a:t>Distributed Coding in the Motor Cortex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sz="2000"/>
              <a:t>Cortical area # 4 = The Motor Cortex (M1)</a:t>
            </a:r>
          </a:p>
          <a:p>
            <a:r>
              <a:rPr lang="en-US" sz="2000"/>
              <a:t>Pyramidal cells in M1 get inputs from the cortex &amp; thalamus; they send outputs to motor neurons.</a:t>
            </a:r>
          </a:p>
          <a:p>
            <a:r>
              <a:rPr lang="en-US" sz="2000"/>
              <a:t>But pyramidals =&gt; motor neurons is an N-N mapping.</a:t>
            </a:r>
          </a:p>
          <a:p>
            <a:r>
              <a:rPr lang="en-US" sz="2000"/>
              <a:t>So during any particular movement, MANY pyramidal and motor neurons are firing. I.e. Movement coding is DISTRIBUTED across the pyramidal cells.</a:t>
            </a:r>
            <a:endParaRPr 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943600" y="29718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H="1">
            <a:off x="5943600" y="4267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6248400" y="4343400"/>
            <a:ext cx="147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Motion Angle</a:t>
            </a:r>
            <a:endParaRPr lang="en-US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 rot="-5400000">
            <a:off x="4983957" y="3398043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Firing Rate</a:t>
            </a:r>
            <a:endParaRPr lang="en-US"/>
          </a:p>
        </p:txBody>
      </p:sp>
      <p:sp>
        <p:nvSpPr>
          <p:cNvPr id="59405" name="Freeform 13"/>
          <p:cNvSpPr>
            <a:spLocks/>
          </p:cNvSpPr>
          <p:nvPr/>
        </p:nvSpPr>
        <p:spPr bwMode="auto">
          <a:xfrm>
            <a:off x="6024563" y="2960688"/>
            <a:ext cx="2319337" cy="1069975"/>
          </a:xfrm>
          <a:custGeom>
            <a:avLst/>
            <a:gdLst/>
            <a:ahLst/>
            <a:cxnLst>
              <a:cxn ang="0">
                <a:pos x="0" y="674"/>
              </a:cxn>
              <a:cxn ang="0">
                <a:pos x="99" y="667"/>
              </a:cxn>
              <a:cxn ang="0">
                <a:pos x="158" y="641"/>
              </a:cxn>
              <a:cxn ang="0">
                <a:pos x="218" y="621"/>
              </a:cxn>
              <a:cxn ang="0">
                <a:pos x="344" y="522"/>
              </a:cxn>
              <a:cxn ang="0">
                <a:pos x="396" y="449"/>
              </a:cxn>
              <a:cxn ang="0">
                <a:pos x="410" y="429"/>
              </a:cxn>
              <a:cxn ang="0">
                <a:pos x="449" y="357"/>
              </a:cxn>
              <a:cxn ang="0">
                <a:pos x="463" y="317"/>
              </a:cxn>
              <a:cxn ang="0">
                <a:pos x="515" y="238"/>
              </a:cxn>
              <a:cxn ang="0">
                <a:pos x="522" y="218"/>
              </a:cxn>
              <a:cxn ang="0">
                <a:pos x="555" y="191"/>
              </a:cxn>
              <a:cxn ang="0">
                <a:pos x="582" y="112"/>
              </a:cxn>
              <a:cxn ang="0">
                <a:pos x="608" y="72"/>
              </a:cxn>
              <a:cxn ang="0">
                <a:pos x="641" y="19"/>
              </a:cxn>
              <a:cxn ang="0">
                <a:pos x="701" y="0"/>
              </a:cxn>
              <a:cxn ang="0">
                <a:pos x="793" y="19"/>
              </a:cxn>
              <a:cxn ang="0">
                <a:pos x="886" y="112"/>
              </a:cxn>
              <a:cxn ang="0">
                <a:pos x="919" y="185"/>
              </a:cxn>
              <a:cxn ang="0">
                <a:pos x="952" y="257"/>
              </a:cxn>
              <a:cxn ang="0">
                <a:pos x="1130" y="548"/>
              </a:cxn>
              <a:cxn ang="0">
                <a:pos x="1210" y="568"/>
              </a:cxn>
              <a:cxn ang="0">
                <a:pos x="1461" y="614"/>
              </a:cxn>
            </a:cxnLst>
            <a:rect l="0" t="0" r="r" b="b"/>
            <a:pathLst>
              <a:path w="1461" h="674">
                <a:moveTo>
                  <a:pt x="0" y="674"/>
                </a:moveTo>
                <a:cubicBezTo>
                  <a:pt x="33" y="671"/>
                  <a:pt x="66" y="670"/>
                  <a:pt x="99" y="667"/>
                </a:cubicBezTo>
                <a:cubicBezTo>
                  <a:pt x="122" y="664"/>
                  <a:pt x="138" y="650"/>
                  <a:pt x="158" y="641"/>
                </a:cubicBezTo>
                <a:cubicBezTo>
                  <a:pt x="176" y="631"/>
                  <a:pt x="198" y="627"/>
                  <a:pt x="218" y="621"/>
                </a:cubicBezTo>
                <a:cubicBezTo>
                  <a:pt x="246" y="577"/>
                  <a:pt x="306" y="559"/>
                  <a:pt x="344" y="522"/>
                </a:cubicBezTo>
                <a:cubicBezTo>
                  <a:pt x="375" y="490"/>
                  <a:pt x="361" y="502"/>
                  <a:pt x="396" y="449"/>
                </a:cubicBezTo>
                <a:cubicBezTo>
                  <a:pt x="400" y="442"/>
                  <a:pt x="410" y="429"/>
                  <a:pt x="410" y="429"/>
                </a:cubicBezTo>
                <a:cubicBezTo>
                  <a:pt x="418" y="402"/>
                  <a:pt x="437" y="382"/>
                  <a:pt x="449" y="357"/>
                </a:cubicBezTo>
                <a:cubicBezTo>
                  <a:pt x="454" y="344"/>
                  <a:pt x="455" y="328"/>
                  <a:pt x="463" y="317"/>
                </a:cubicBezTo>
                <a:cubicBezTo>
                  <a:pt x="474" y="298"/>
                  <a:pt x="506" y="261"/>
                  <a:pt x="515" y="238"/>
                </a:cubicBezTo>
                <a:cubicBezTo>
                  <a:pt x="517" y="231"/>
                  <a:pt x="517" y="223"/>
                  <a:pt x="522" y="218"/>
                </a:cubicBezTo>
                <a:cubicBezTo>
                  <a:pt x="531" y="207"/>
                  <a:pt x="545" y="201"/>
                  <a:pt x="555" y="191"/>
                </a:cubicBezTo>
                <a:cubicBezTo>
                  <a:pt x="563" y="166"/>
                  <a:pt x="567" y="133"/>
                  <a:pt x="582" y="112"/>
                </a:cubicBezTo>
                <a:cubicBezTo>
                  <a:pt x="590" y="98"/>
                  <a:pt x="602" y="87"/>
                  <a:pt x="608" y="72"/>
                </a:cubicBezTo>
                <a:cubicBezTo>
                  <a:pt x="614" y="53"/>
                  <a:pt x="623" y="29"/>
                  <a:pt x="641" y="19"/>
                </a:cubicBezTo>
                <a:cubicBezTo>
                  <a:pt x="656" y="9"/>
                  <a:pt x="683" y="5"/>
                  <a:pt x="701" y="0"/>
                </a:cubicBezTo>
                <a:cubicBezTo>
                  <a:pt x="734" y="4"/>
                  <a:pt x="761" y="9"/>
                  <a:pt x="793" y="19"/>
                </a:cubicBezTo>
                <a:cubicBezTo>
                  <a:pt x="822" y="50"/>
                  <a:pt x="850" y="88"/>
                  <a:pt x="886" y="112"/>
                </a:cubicBezTo>
                <a:cubicBezTo>
                  <a:pt x="894" y="139"/>
                  <a:pt x="899" y="163"/>
                  <a:pt x="919" y="185"/>
                </a:cubicBezTo>
                <a:cubicBezTo>
                  <a:pt x="926" y="210"/>
                  <a:pt x="942" y="228"/>
                  <a:pt x="952" y="257"/>
                </a:cubicBezTo>
                <a:cubicBezTo>
                  <a:pt x="988" y="367"/>
                  <a:pt x="1018" y="490"/>
                  <a:pt x="1130" y="548"/>
                </a:cubicBezTo>
                <a:cubicBezTo>
                  <a:pt x="1153" y="560"/>
                  <a:pt x="1184" y="563"/>
                  <a:pt x="1210" y="568"/>
                </a:cubicBezTo>
                <a:cubicBezTo>
                  <a:pt x="1283" y="604"/>
                  <a:pt x="1379" y="614"/>
                  <a:pt x="1461" y="614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9407" name="Freeform 15"/>
          <p:cNvSpPr>
            <a:spLocks/>
          </p:cNvSpPr>
          <p:nvPr/>
        </p:nvSpPr>
        <p:spPr bwMode="auto">
          <a:xfrm>
            <a:off x="6065838" y="2994025"/>
            <a:ext cx="2152650" cy="1027113"/>
          </a:xfrm>
          <a:custGeom>
            <a:avLst/>
            <a:gdLst/>
            <a:ahLst/>
            <a:cxnLst>
              <a:cxn ang="0">
                <a:pos x="0" y="620"/>
              </a:cxn>
              <a:cxn ang="0">
                <a:pos x="113" y="541"/>
              </a:cxn>
              <a:cxn ang="0">
                <a:pos x="185" y="362"/>
              </a:cxn>
              <a:cxn ang="0">
                <a:pos x="225" y="269"/>
              </a:cxn>
              <a:cxn ang="0">
                <a:pos x="311" y="137"/>
              </a:cxn>
              <a:cxn ang="0">
                <a:pos x="404" y="12"/>
              </a:cxn>
              <a:cxn ang="0">
                <a:pos x="509" y="25"/>
              </a:cxn>
              <a:cxn ang="0">
                <a:pos x="536" y="64"/>
              </a:cxn>
              <a:cxn ang="0">
                <a:pos x="556" y="98"/>
              </a:cxn>
              <a:cxn ang="0">
                <a:pos x="595" y="217"/>
              </a:cxn>
              <a:cxn ang="0">
                <a:pos x="635" y="342"/>
              </a:cxn>
              <a:cxn ang="0">
                <a:pos x="688" y="441"/>
              </a:cxn>
              <a:cxn ang="0">
                <a:pos x="721" y="488"/>
              </a:cxn>
              <a:cxn ang="0">
                <a:pos x="926" y="593"/>
              </a:cxn>
              <a:cxn ang="0">
                <a:pos x="1157" y="626"/>
              </a:cxn>
              <a:cxn ang="0">
                <a:pos x="1356" y="633"/>
              </a:cxn>
            </a:cxnLst>
            <a:rect l="0" t="0" r="r" b="b"/>
            <a:pathLst>
              <a:path w="1356" h="647">
                <a:moveTo>
                  <a:pt x="0" y="620"/>
                </a:moveTo>
                <a:cubicBezTo>
                  <a:pt x="52" y="606"/>
                  <a:pt x="80" y="584"/>
                  <a:pt x="113" y="541"/>
                </a:cubicBezTo>
                <a:cubicBezTo>
                  <a:pt x="132" y="477"/>
                  <a:pt x="158" y="421"/>
                  <a:pt x="185" y="362"/>
                </a:cubicBezTo>
                <a:cubicBezTo>
                  <a:pt x="199" y="329"/>
                  <a:pt x="200" y="295"/>
                  <a:pt x="225" y="269"/>
                </a:cubicBezTo>
                <a:cubicBezTo>
                  <a:pt x="238" y="231"/>
                  <a:pt x="277" y="158"/>
                  <a:pt x="311" y="137"/>
                </a:cubicBezTo>
                <a:cubicBezTo>
                  <a:pt x="331" y="77"/>
                  <a:pt x="335" y="32"/>
                  <a:pt x="404" y="12"/>
                </a:cubicBezTo>
                <a:cubicBezTo>
                  <a:pt x="439" y="14"/>
                  <a:pt x="483" y="0"/>
                  <a:pt x="509" y="25"/>
                </a:cubicBezTo>
                <a:cubicBezTo>
                  <a:pt x="520" y="36"/>
                  <a:pt x="536" y="64"/>
                  <a:pt x="536" y="64"/>
                </a:cubicBezTo>
                <a:cubicBezTo>
                  <a:pt x="551" y="116"/>
                  <a:pt x="529" y="54"/>
                  <a:pt x="556" y="98"/>
                </a:cubicBezTo>
                <a:cubicBezTo>
                  <a:pt x="576" y="132"/>
                  <a:pt x="584" y="178"/>
                  <a:pt x="595" y="217"/>
                </a:cubicBezTo>
                <a:cubicBezTo>
                  <a:pt x="606" y="258"/>
                  <a:pt x="624" y="299"/>
                  <a:pt x="635" y="342"/>
                </a:cubicBezTo>
                <a:cubicBezTo>
                  <a:pt x="645" y="384"/>
                  <a:pt x="650" y="416"/>
                  <a:pt x="688" y="441"/>
                </a:cubicBezTo>
                <a:cubicBezTo>
                  <a:pt x="694" y="464"/>
                  <a:pt x="704" y="470"/>
                  <a:pt x="721" y="488"/>
                </a:cubicBezTo>
                <a:cubicBezTo>
                  <a:pt x="752" y="586"/>
                  <a:pt x="843" y="580"/>
                  <a:pt x="926" y="593"/>
                </a:cubicBezTo>
                <a:cubicBezTo>
                  <a:pt x="999" y="618"/>
                  <a:pt x="1080" y="620"/>
                  <a:pt x="1157" y="626"/>
                </a:cubicBezTo>
                <a:cubicBezTo>
                  <a:pt x="1239" y="647"/>
                  <a:pt x="1174" y="633"/>
                  <a:pt x="1356" y="63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6172200" y="29718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</a:t>
            </a:r>
            <a:endParaRPr lang="en-US"/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7620000" y="3048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B</a:t>
            </a:r>
            <a:endParaRPr lang="en-US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676400" y="3352800"/>
            <a:ext cx="2667000" cy="3200400"/>
            <a:chOff x="1680" y="2304"/>
            <a:chExt cx="1680" cy="2016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auto">
            <a:xfrm flipV="1">
              <a:off x="2160" y="2688"/>
              <a:ext cx="288" cy="28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33CC33"/>
                </a:solidFill>
              </a:endParaRPr>
            </a:p>
          </p:txBody>
        </p:sp>
        <p:sp>
          <p:nvSpPr>
            <p:cNvPr id="59398" name="AutoShape 6"/>
            <p:cNvSpPr>
              <a:spLocks noChangeArrowheads="1"/>
            </p:cNvSpPr>
            <p:nvPr/>
          </p:nvSpPr>
          <p:spPr bwMode="auto">
            <a:xfrm flipV="1">
              <a:off x="2976" y="2688"/>
              <a:ext cx="288" cy="28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33CC33"/>
                </a:solidFill>
              </a:endParaRPr>
            </a:p>
          </p:txBody>
        </p:sp>
        <p:sp>
          <p:nvSpPr>
            <p:cNvPr id="59400" name="AutoShape 8"/>
            <p:cNvSpPr>
              <a:spLocks noChangeArrowheads="1"/>
            </p:cNvSpPr>
            <p:nvPr/>
          </p:nvSpPr>
          <p:spPr bwMode="auto">
            <a:xfrm flipV="1">
              <a:off x="2544" y="2688"/>
              <a:ext cx="288" cy="28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33CC33"/>
                </a:solidFill>
              </a:endParaRPr>
            </a:p>
          </p:txBody>
        </p:sp>
        <p:sp>
          <p:nvSpPr>
            <p:cNvPr id="59406" name="AutoShape 14"/>
            <p:cNvSpPr>
              <a:spLocks noChangeArrowheads="1"/>
            </p:cNvSpPr>
            <p:nvPr/>
          </p:nvSpPr>
          <p:spPr bwMode="auto">
            <a:xfrm flipV="1">
              <a:off x="1776" y="2688"/>
              <a:ext cx="288" cy="28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33CC33"/>
                </a:solidFill>
              </a:endParaRPr>
            </a:p>
          </p:txBody>
        </p:sp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1968" y="2304"/>
              <a:ext cx="11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Pyramidal Cells</a:t>
              </a:r>
              <a:endParaRPr lang="en-US"/>
            </a:p>
          </p:txBody>
        </p:sp>
        <p:sp>
          <p:nvSpPr>
            <p:cNvPr id="59409" name="Text Box 17"/>
            <p:cNvSpPr txBox="1">
              <a:spLocks noChangeArrowheads="1"/>
            </p:cNvSpPr>
            <p:nvPr/>
          </p:nvSpPr>
          <p:spPr bwMode="auto">
            <a:xfrm>
              <a:off x="2198" y="2721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A</a:t>
              </a:r>
              <a:endParaRPr lang="en-US"/>
            </a:p>
          </p:txBody>
        </p:sp>
        <p:sp>
          <p:nvSpPr>
            <p:cNvPr id="59410" name="Text Box 18"/>
            <p:cNvSpPr txBox="1">
              <a:spLocks noChangeArrowheads="1"/>
            </p:cNvSpPr>
            <p:nvPr/>
          </p:nvSpPr>
          <p:spPr bwMode="auto">
            <a:xfrm>
              <a:off x="3024" y="2736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B</a:t>
              </a:r>
              <a:endParaRPr lang="en-US"/>
            </a:p>
          </p:txBody>
        </p:sp>
        <p:sp>
          <p:nvSpPr>
            <p:cNvPr id="59414" name="AutoShape 22"/>
            <p:cNvSpPr>
              <a:spLocks noChangeArrowheads="1"/>
            </p:cNvSpPr>
            <p:nvPr/>
          </p:nvSpPr>
          <p:spPr bwMode="auto">
            <a:xfrm>
              <a:off x="1680" y="3552"/>
              <a:ext cx="336" cy="336"/>
            </a:xfrm>
            <a:prstGeom prst="irregularSeal2">
              <a:avLst/>
            </a:prstGeom>
            <a:solidFill>
              <a:srgbClr val="FF46F5"/>
            </a:solidFill>
            <a:ln w="9525">
              <a:solidFill>
                <a:srgbClr val="FF46F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15" name="AutoShape 23"/>
            <p:cNvSpPr>
              <a:spLocks noChangeArrowheads="1"/>
            </p:cNvSpPr>
            <p:nvPr/>
          </p:nvSpPr>
          <p:spPr bwMode="auto">
            <a:xfrm>
              <a:off x="2064" y="3552"/>
              <a:ext cx="336" cy="336"/>
            </a:xfrm>
            <a:prstGeom prst="irregularSeal2">
              <a:avLst/>
            </a:prstGeom>
            <a:solidFill>
              <a:srgbClr val="FF46F5"/>
            </a:solidFill>
            <a:ln w="9525">
              <a:solidFill>
                <a:srgbClr val="FF46F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16" name="AutoShape 24"/>
            <p:cNvSpPr>
              <a:spLocks noChangeArrowheads="1"/>
            </p:cNvSpPr>
            <p:nvPr/>
          </p:nvSpPr>
          <p:spPr bwMode="auto">
            <a:xfrm>
              <a:off x="2496" y="3504"/>
              <a:ext cx="336" cy="336"/>
            </a:xfrm>
            <a:prstGeom prst="irregularSeal2">
              <a:avLst/>
            </a:prstGeom>
            <a:solidFill>
              <a:srgbClr val="FF46F5"/>
            </a:solidFill>
            <a:ln w="9525">
              <a:solidFill>
                <a:srgbClr val="FF46F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17" name="AutoShape 25"/>
            <p:cNvSpPr>
              <a:spLocks noChangeArrowheads="1"/>
            </p:cNvSpPr>
            <p:nvPr/>
          </p:nvSpPr>
          <p:spPr bwMode="auto">
            <a:xfrm>
              <a:off x="3024" y="3456"/>
              <a:ext cx="336" cy="336"/>
            </a:xfrm>
            <a:prstGeom prst="irregularSeal2">
              <a:avLst/>
            </a:prstGeom>
            <a:solidFill>
              <a:srgbClr val="FF46F5"/>
            </a:solidFill>
            <a:ln w="9525">
              <a:solidFill>
                <a:srgbClr val="FF46F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18" name="AutoShape 26"/>
            <p:cNvSpPr>
              <a:spLocks noChangeArrowheads="1"/>
            </p:cNvSpPr>
            <p:nvPr/>
          </p:nvSpPr>
          <p:spPr bwMode="auto">
            <a:xfrm>
              <a:off x="2256" y="3792"/>
              <a:ext cx="336" cy="336"/>
            </a:xfrm>
            <a:prstGeom prst="irregularSeal2">
              <a:avLst/>
            </a:prstGeom>
            <a:solidFill>
              <a:srgbClr val="FF46F5"/>
            </a:solidFill>
            <a:ln w="9525">
              <a:solidFill>
                <a:srgbClr val="FF46F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19" name="AutoShape 27"/>
            <p:cNvSpPr>
              <a:spLocks noChangeArrowheads="1"/>
            </p:cNvSpPr>
            <p:nvPr/>
          </p:nvSpPr>
          <p:spPr bwMode="auto">
            <a:xfrm>
              <a:off x="2736" y="3696"/>
              <a:ext cx="336" cy="336"/>
            </a:xfrm>
            <a:prstGeom prst="irregularSeal2">
              <a:avLst/>
            </a:prstGeom>
            <a:solidFill>
              <a:srgbClr val="FF46F5"/>
            </a:solidFill>
            <a:ln w="9525">
              <a:solidFill>
                <a:srgbClr val="FF46F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0" name="Line 28"/>
            <p:cNvSpPr>
              <a:spLocks noChangeShapeType="1"/>
            </p:cNvSpPr>
            <p:nvPr/>
          </p:nvSpPr>
          <p:spPr bwMode="auto">
            <a:xfrm flipH="1">
              <a:off x="1872" y="3024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1" name="Line 29"/>
            <p:cNvSpPr>
              <a:spLocks noChangeShapeType="1"/>
            </p:cNvSpPr>
            <p:nvPr/>
          </p:nvSpPr>
          <p:spPr bwMode="auto">
            <a:xfrm flipH="1">
              <a:off x="2160" y="2976"/>
              <a:ext cx="19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2" name="Line 30"/>
            <p:cNvSpPr>
              <a:spLocks noChangeShapeType="1"/>
            </p:cNvSpPr>
            <p:nvPr/>
          </p:nvSpPr>
          <p:spPr bwMode="auto">
            <a:xfrm flipH="1">
              <a:off x="2304" y="2976"/>
              <a:ext cx="3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3" name="Line 31"/>
            <p:cNvSpPr>
              <a:spLocks noChangeShapeType="1"/>
            </p:cNvSpPr>
            <p:nvPr/>
          </p:nvSpPr>
          <p:spPr bwMode="auto">
            <a:xfrm flipH="1">
              <a:off x="1824" y="3024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4" name="Text Box 32"/>
            <p:cNvSpPr txBox="1">
              <a:spLocks noChangeArrowheads="1"/>
            </p:cNvSpPr>
            <p:nvPr/>
          </p:nvSpPr>
          <p:spPr bwMode="auto">
            <a:xfrm>
              <a:off x="1920" y="4070"/>
              <a:ext cx="10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Motor Neurons</a:t>
              </a:r>
              <a:endParaRPr lang="en-US"/>
            </a:p>
          </p:txBody>
        </p:sp>
        <p:sp>
          <p:nvSpPr>
            <p:cNvPr id="59425" name="Line 33"/>
            <p:cNvSpPr>
              <a:spLocks noChangeShapeType="1"/>
            </p:cNvSpPr>
            <p:nvPr/>
          </p:nvSpPr>
          <p:spPr bwMode="auto">
            <a:xfrm flipH="1">
              <a:off x="2880" y="2976"/>
              <a:ext cx="33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6" name="Line 34"/>
            <p:cNvSpPr>
              <a:spLocks noChangeShapeType="1"/>
            </p:cNvSpPr>
            <p:nvPr/>
          </p:nvSpPr>
          <p:spPr bwMode="auto">
            <a:xfrm flipH="1">
              <a:off x="2688" y="2976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7" name="Line 35"/>
            <p:cNvSpPr>
              <a:spLocks noChangeShapeType="1"/>
            </p:cNvSpPr>
            <p:nvPr/>
          </p:nvSpPr>
          <p:spPr bwMode="auto">
            <a:xfrm flipH="1">
              <a:off x="2784" y="3024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8" name="Line 36"/>
            <p:cNvSpPr>
              <a:spLocks noChangeShapeType="1"/>
            </p:cNvSpPr>
            <p:nvPr/>
          </p:nvSpPr>
          <p:spPr bwMode="auto">
            <a:xfrm flipH="1">
              <a:off x="2448" y="2976"/>
              <a:ext cx="24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200"/>
              <a:t>Associative-Memory Networks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2514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/>
              <a:t>Input: Pattern (often noisy/corrupted)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/>
              <a:t>Output: Corresponding pattern (complete / relatively noise-free)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/>
              <a:t>Process</a:t>
            </a:r>
          </a:p>
          <a:p>
            <a:pPr marL="990600" lvl="1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/>
              <a:t>Load input pattern onto core group of highly-interconnected neurons.</a:t>
            </a:r>
          </a:p>
          <a:p>
            <a:pPr marL="990600" lvl="1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/>
              <a:t>Run core neurons until they reach a steady state.</a:t>
            </a:r>
          </a:p>
          <a:p>
            <a:pPr marL="990600" lvl="1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/>
              <a:t>Read output off of the states of the core neurons.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90800" y="3581400"/>
            <a:ext cx="3651250" cy="762000"/>
            <a:chOff x="1296" y="2448"/>
            <a:chExt cx="2300" cy="4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208" y="2448"/>
              <a:ext cx="384" cy="336"/>
              <a:chOff x="4656" y="912"/>
              <a:chExt cx="384" cy="336"/>
            </a:xfrm>
          </p:grpSpPr>
          <p:sp>
            <p:nvSpPr>
              <p:cNvPr id="52230" name="Oval 6"/>
              <p:cNvSpPr>
                <a:spLocks noChangeArrowheads="1"/>
              </p:cNvSpPr>
              <p:nvPr/>
            </p:nvSpPr>
            <p:spPr bwMode="auto">
              <a:xfrm>
                <a:off x="4656" y="96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1" name="Oval 7"/>
              <p:cNvSpPr>
                <a:spLocks noChangeArrowheads="1"/>
              </p:cNvSpPr>
              <p:nvPr/>
            </p:nvSpPr>
            <p:spPr bwMode="auto">
              <a:xfrm>
                <a:off x="4656" y="110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2" name="Oval 8"/>
              <p:cNvSpPr>
                <a:spLocks noChangeArrowheads="1"/>
              </p:cNvSpPr>
              <p:nvPr/>
            </p:nvSpPr>
            <p:spPr bwMode="auto">
              <a:xfrm>
                <a:off x="4848" y="120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3" name="Oval 9"/>
              <p:cNvSpPr>
                <a:spLocks noChangeArrowheads="1"/>
              </p:cNvSpPr>
              <p:nvPr/>
            </p:nvSpPr>
            <p:spPr bwMode="auto">
              <a:xfrm>
                <a:off x="4992" y="110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4" name="Oval 10"/>
              <p:cNvSpPr>
                <a:spLocks noChangeArrowheads="1"/>
              </p:cNvSpPr>
              <p:nvPr/>
            </p:nvSpPr>
            <p:spPr bwMode="auto">
              <a:xfrm>
                <a:off x="4896" y="9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5" name="Line 11"/>
              <p:cNvSpPr>
                <a:spLocks noChangeShapeType="1"/>
              </p:cNvSpPr>
              <p:nvPr/>
            </p:nvSpPr>
            <p:spPr bwMode="auto">
              <a:xfrm flipV="1">
                <a:off x="4896" y="960"/>
                <a:ext cx="48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6" name="Line 12"/>
              <p:cNvSpPr>
                <a:spLocks noChangeShapeType="1"/>
              </p:cNvSpPr>
              <p:nvPr/>
            </p:nvSpPr>
            <p:spPr bwMode="auto">
              <a:xfrm flipV="1">
                <a:off x="4704" y="100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7" name="Line 13"/>
              <p:cNvSpPr>
                <a:spLocks noChangeShapeType="1"/>
              </p:cNvSpPr>
              <p:nvPr/>
            </p:nvSpPr>
            <p:spPr bwMode="auto">
              <a:xfrm flipH="1" flipV="1">
                <a:off x="4704" y="960"/>
                <a:ext cx="144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8" name="Line 14"/>
              <p:cNvSpPr>
                <a:spLocks noChangeShapeType="1"/>
              </p:cNvSpPr>
              <p:nvPr/>
            </p:nvSpPr>
            <p:spPr bwMode="auto">
              <a:xfrm flipV="1">
                <a:off x="4896" y="1104"/>
                <a:ext cx="144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39" name="Line 15"/>
              <p:cNvSpPr>
                <a:spLocks noChangeShapeType="1"/>
              </p:cNvSpPr>
              <p:nvPr/>
            </p:nvSpPr>
            <p:spPr bwMode="auto">
              <a:xfrm flipH="1" flipV="1">
                <a:off x="4944" y="960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40" name="Line 16"/>
              <p:cNvSpPr>
                <a:spLocks noChangeShapeType="1"/>
              </p:cNvSpPr>
              <p:nvPr/>
            </p:nvSpPr>
            <p:spPr bwMode="auto">
              <a:xfrm flipV="1">
                <a:off x="4704" y="960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41" name="Line 17"/>
              <p:cNvSpPr>
                <a:spLocks noChangeShapeType="1"/>
              </p:cNvSpPr>
              <p:nvPr/>
            </p:nvSpPr>
            <p:spPr bwMode="auto">
              <a:xfrm flipV="1">
                <a:off x="4704" y="96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42" name="Line 18"/>
              <p:cNvSpPr>
                <a:spLocks noChangeShapeType="1"/>
              </p:cNvSpPr>
              <p:nvPr/>
            </p:nvSpPr>
            <p:spPr bwMode="auto">
              <a:xfrm>
                <a:off x="4704" y="1104"/>
                <a:ext cx="288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43" name="Line 19"/>
              <p:cNvSpPr>
                <a:spLocks noChangeShapeType="1"/>
              </p:cNvSpPr>
              <p:nvPr/>
            </p:nvSpPr>
            <p:spPr bwMode="auto">
              <a:xfrm flipH="1" flipV="1">
                <a:off x="4704" y="960"/>
                <a:ext cx="336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244" name="Line 20"/>
              <p:cNvSpPr>
                <a:spLocks noChangeShapeType="1"/>
              </p:cNvSpPr>
              <p:nvPr/>
            </p:nvSpPr>
            <p:spPr bwMode="auto">
              <a:xfrm flipH="1" flipV="1">
                <a:off x="4704" y="1104"/>
                <a:ext cx="14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2245" name="Text Box 21"/>
            <p:cNvSpPr txBox="1">
              <a:spLocks noChangeArrowheads="1"/>
            </p:cNvSpPr>
            <p:nvPr/>
          </p:nvSpPr>
          <p:spPr bwMode="auto">
            <a:xfrm>
              <a:off x="1296" y="2448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Times New Roman" pitchFamily="18" charset="0"/>
                </a:rPr>
                <a:t>Inputs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52246" name="Text Box 22"/>
            <p:cNvSpPr txBox="1">
              <a:spLocks noChangeArrowheads="1"/>
            </p:cNvSpPr>
            <p:nvPr/>
          </p:nvSpPr>
          <p:spPr bwMode="auto">
            <a:xfrm>
              <a:off x="3024" y="2448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Times New Roman" pitchFamily="18" charset="0"/>
                </a:rPr>
                <a:t>Outputs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52247" name="Line 23"/>
            <p:cNvSpPr>
              <a:spLocks noChangeShapeType="1"/>
            </p:cNvSpPr>
            <p:nvPr/>
          </p:nvSpPr>
          <p:spPr bwMode="auto">
            <a:xfrm>
              <a:off x="1824" y="259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2640" y="259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49" name="Freeform 25"/>
            <p:cNvSpPr>
              <a:spLocks/>
            </p:cNvSpPr>
            <p:nvPr/>
          </p:nvSpPr>
          <p:spPr bwMode="auto">
            <a:xfrm>
              <a:off x="2496" y="2784"/>
              <a:ext cx="240" cy="144"/>
            </a:xfrm>
            <a:custGeom>
              <a:avLst/>
              <a:gdLst/>
              <a:ahLst/>
              <a:cxnLst>
                <a:cxn ang="0">
                  <a:pos x="51" y="11"/>
                </a:cxn>
                <a:cxn ang="0">
                  <a:pos x="27" y="27"/>
                </a:cxn>
                <a:cxn ang="0">
                  <a:pos x="59" y="179"/>
                </a:cxn>
                <a:cxn ang="0">
                  <a:pos x="123" y="211"/>
                </a:cxn>
                <a:cxn ang="0">
                  <a:pos x="171" y="227"/>
                </a:cxn>
                <a:cxn ang="0">
                  <a:pos x="307" y="195"/>
                </a:cxn>
                <a:cxn ang="0">
                  <a:pos x="347" y="123"/>
                </a:cxn>
                <a:cxn ang="0">
                  <a:pos x="283" y="3"/>
                </a:cxn>
                <a:cxn ang="0">
                  <a:pos x="131" y="35"/>
                </a:cxn>
                <a:cxn ang="0">
                  <a:pos x="115" y="83"/>
                </a:cxn>
                <a:cxn ang="0">
                  <a:pos x="195" y="155"/>
                </a:cxn>
                <a:cxn ang="0">
                  <a:pos x="259" y="139"/>
                </a:cxn>
                <a:cxn ang="0">
                  <a:pos x="275" y="91"/>
                </a:cxn>
                <a:cxn ang="0">
                  <a:pos x="235" y="75"/>
                </a:cxn>
              </a:cxnLst>
              <a:rect l="0" t="0" r="r" b="b"/>
              <a:pathLst>
                <a:path w="347" h="227">
                  <a:moveTo>
                    <a:pt x="51" y="11"/>
                  </a:moveTo>
                  <a:cubicBezTo>
                    <a:pt x="43" y="16"/>
                    <a:pt x="33" y="19"/>
                    <a:pt x="27" y="27"/>
                  </a:cubicBezTo>
                  <a:cubicBezTo>
                    <a:pt x="0" y="59"/>
                    <a:pt x="23" y="154"/>
                    <a:pt x="59" y="179"/>
                  </a:cubicBezTo>
                  <a:cubicBezTo>
                    <a:pt x="78" y="192"/>
                    <a:pt x="100" y="203"/>
                    <a:pt x="123" y="211"/>
                  </a:cubicBezTo>
                  <a:cubicBezTo>
                    <a:pt x="139" y="216"/>
                    <a:pt x="171" y="227"/>
                    <a:pt x="171" y="227"/>
                  </a:cubicBezTo>
                  <a:cubicBezTo>
                    <a:pt x="236" y="221"/>
                    <a:pt x="259" y="226"/>
                    <a:pt x="307" y="195"/>
                  </a:cubicBezTo>
                  <a:cubicBezTo>
                    <a:pt x="343" y="139"/>
                    <a:pt x="332" y="165"/>
                    <a:pt x="347" y="123"/>
                  </a:cubicBezTo>
                  <a:cubicBezTo>
                    <a:pt x="334" y="53"/>
                    <a:pt x="347" y="19"/>
                    <a:pt x="283" y="3"/>
                  </a:cubicBezTo>
                  <a:cubicBezTo>
                    <a:pt x="208" y="8"/>
                    <a:pt x="183" y="0"/>
                    <a:pt x="131" y="35"/>
                  </a:cubicBezTo>
                  <a:cubicBezTo>
                    <a:pt x="125" y="51"/>
                    <a:pt x="110" y="66"/>
                    <a:pt x="115" y="83"/>
                  </a:cubicBezTo>
                  <a:cubicBezTo>
                    <a:pt x="127" y="132"/>
                    <a:pt x="151" y="140"/>
                    <a:pt x="195" y="155"/>
                  </a:cubicBezTo>
                  <a:cubicBezTo>
                    <a:pt x="202" y="153"/>
                    <a:pt x="255" y="144"/>
                    <a:pt x="259" y="139"/>
                  </a:cubicBezTo>
                  <a:cubicBezTo>
                    <a:pt x="268" y="125"/>
                    <a:pt x="275" y="91"/>
                    <a:pt x="275" y="91"/>
                  </a:cubicBezTo>
                  <a:cubicBezTo>
                    <a:pt x="246" y="72"/>
                    <a:pt x="260" y="75"/>
                    <a:pt x="235" y="75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09600" y="5257800"/>
            <a:ext cx="1295400" cy="1371600"/>
            <a:chOff x="912" y="3168"/>
            <a:chExt cx="816" cy="864"/>
          </a:xfrm>
        </p:grpSpPr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960" y="3216"/>
              <a:ext cx="720" cy="768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2" name="Line 28"/>
            <p:cNvSpPr>
              <a:spLocks noChangeShapeType="1"/>
            </p:cNvSpPr>
            <p:nvPr/>
          </p:nvSpPr>
          <p:spPr bwMode="auto">
            <a:xfrm flipV="1">
              <a:off x="1104" y="3216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 flipH="1" flipV="1">
              <a:off x="960" y="35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>
              <a:off x="960" y="350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5" name="Line 31"/>
            <p:cNvSpPr>
              <a:spLocks noChangeShapeType="1"/>
            </p:cNvSpPr>
            <p:nvPr/>
          </p:nvSpPr>
          <p:spPr bwMode="auto">
            <a:xfrm flipH="1">
              <a:off x="1104" y="35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6" name="Line 32"/>
            <p:cNvSpPr>
              <a:spLocks noChangeShapeType="1"/>
            </p:cNvSpPr>
            <p:nvPr/>
          </p:nvSpPr>
          <p:spPr bwMode="auto">
            <a:xfrm>
              <a:off x="1296" y="3216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7" name="Oval 33"/>
            <p:cNvSpPr>
              <a:spLocks noChangeArrowheads="1"/>
            </p:cNvSpPr>
            <p:nvPr/>
          </p:nvSpPr>
          <p:spPr bwMode="auto">
            <a:xfrm>
              <a:off x="1248" y="3168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8" name="Oval 34"/>
            <p:cNvSpPr>
              <a:spLocks noChangeArrowheads="1"/>
            </p:cNvSpPr>
            <p:nvPr/>
          </p:nvSpPr>
          <p:spPr bwMode="auto">
            <a:xfrm>
              <a:off x="15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9" name="Oval 35"/>
            <p:cNvSpPr>
              <a:spLocks noChangeArrowheads="1"/>
            </p:cNvSpPr>
            <p:nvPr/>
          </p:nvSpPr>
          <p:spPr bwMode="auto">
            <a:xfrm>
              <a:off x="1488" y="3888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0" name="Oval 36"/>
            <p:cNvSpPr>
              <a:spLocks noChangeArrowheads="1"/>
            </p:cNvSpPr>
            <p:nvPr/>
          </p:nvSpPr>
          <p:spPr bwMode="auto">
            <a:xfrm>
              <a:off x="1008" y="388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1" name="Oval 37"/>
            <p:cNvSpPr>
              <a:spLocks noChangeArrowheads="1"/>
            </p:cNvSpPr>
            <p:nvPr/>
          </p:nvSpPr>
          <p:spPr bwMode="auto">
            <a:xfrm>
              <a:off x="912" y="345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4876800" y="5257800"/>
            <a:ext cx="1295400" cy="1371600"/>
            <a:chOff x="3072" y="3168"/>
            <a:chExt cx="816" cy="864"/>
          </a:xfrm>
        </p:grpSpPr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3120" y="3216"/>
              <a:ext cx="720" cy="768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4" name="Line 40"/>
            <p:cNvSpPr>
              <a:spLocks noChangeShapeType="1"/>
            </p:cNvSpPr>
            <p:nvPr/>
          </p:nvSpPr>
          <p:spPr bwMode="auto">
            <a:xfrm flipV="1">
              <a:off x="3264" y="3216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 flipH="1" flipV="1">
              <a:off x="3120" y="35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>
              <a:off x="3120" y="350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7" name="Line 43"/>
            <p:cNvSpPr>
              <a:spLocks noChangeShapeType="1"/>
            </p:cNvSpPr>
            <p:nvPr/>
          </p:nvSpPr>
          <p:spPr bwMode="auto">
            <a:xfrm flipH="1">
              <a:off x="3264" y="35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8" name="Line 44"/>
            <p:cNvSpPr>
              <a:spLocks noChangeShapeType="1"/>
            </p:cNvSpPr>
            <p:nvPr/>
          </p:nvSpPr>
          <p:spPr bwMode="auto">
            <a:xfrm>
              <a:off x="3456" y="3216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69" name="Oval 45"/>
            <p:cNvSpPr>
              <a:spLocks noChangeArrowheads="1"/>
            </p:cNvSpPr>
            <p:nvPr/>
          </p:nvSpPr>
          <p:spPr bwMode="auto">
            <a:xfrm>
              <a:off x="3408" y="3168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0" name="Oval 46"/>
            <p:cNvSpPr>
              <a:spLocks noChangeArrowheads="1"/>
            </p:cNvSpPr>
            <p:nvPr/>
          </p:nvSpPr>
          <p:spPr bwMode="auto">
            <a:xfrm>
              <a:off x="3168" y="388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1" name="Oval 47"/>
            <p:cNvSpPr>
              <a:spLocks noChangeArrowheads="1"/>
            </p:cNvSpPr>
            <p:nvPr/>
          </p:nvSpPr>
          <p:spPr bwMode="auto">
            <a:xfrm>
              <a:off x="3072" y="345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2" name="Oval 48"/>
            <p:cNvSpPr>
              <a:spLocks noChangeArrowheads="1"/>
            </p:cNvSpPr>
            <p:nvPr/>
          </p:nvSpPr>
          <p:spPr bwMode="auto">
            <a:xfrm>
              <a:off x="3744" y="345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3" name="Oval 49"/>
            <p:cNvSpPr>
              <a:spLocks noChangeArrowheads="1"/>
            </p:cNvSpPr>
            <p:nvPr/>
          </p:nvSpPr>
          <p:spPr bwMode="auto">
            <a:xfrm>
              <a:off x="3648" y="388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6934200" y="5257800"/>
            <a:ext cx="1295400" cy="1371600"/>
            <a:chOff x="4368" y="3312"/>
            <a:chExt cx="816" cy="864"/>
          </a:xfrm>
        </p:grpSpPr>
        <p:sp>
          <p:nvSpPr>
            <p:cNvPr id="52275" name="AutoShape 51"/>
            <p:cNvSpPr>
              <a:spLocks noChangeArrowheads="1"/>
            </p:cNvSpPr>
            <p:nvPr/>
          </p:nvSpPr>
          <p:spPr bwMode="auto">
            <a:xfrm>
              <a:off x="4416" y="3360"/>
              <a:ext cx="720" cy="768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6" name="Line 52"/>
            <p:cNvSpPr>
              <a:spLocks noChangeShapeType="1"/>
            </p:cNvSpPr>
            <p:nvPr/>
          </p:nvSpPr>
          <p:spPr bwMode="auto">
            <a:xfrm flipV="1">
              <a:off x="4560" y="3360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7" name="Line 53"/>
            <p:cNvSpPr>
              <a:spLocks noChangeShapeType="1"/>
            </p:cNvSpPr>
            <p:nvPr/>
          </p:nvSpPr>
          <p:spPr bwMode="auto">
            <a:xfrm flipH="1" flipV="1">
              <a:off x="4416" y="3648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8" name="Line 54"/>
            <p:cNvSpPr>
              <a:spLocks noChangeShapeType="1"/>
            </p:cNvSpPr>
            <p:nvPr/>
          </p:nvSpPr>
          <p:spPr bwMode="auto">
            <a:xfrm>
              <a:off x="4416" y="3648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9" name="Line 55"/>
            <p:cNvSpPr>
              <a:spLocks noChangeShapeType="1"/>
            </p:cNvSpPr>
            <p:nvPr/>
          </p:nvSpPr>
          <p:spPr bwMode="auto">
            <a:xfrm flipH="1">
              <a:off x="4560" y="3648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0" name="Line 56"/>
            <p:cNvSpPr>
              <a:spLocks noChangeShapeType="1"/>
            </p:cNvSpPr>
            <p:nvPr/>
          </p:nvSpPr>
          <p:spPr bwMode="auto">
            <a:xfrm>
              <a:off x="4752" y="3360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1" name="Oval 57"/>
            <p:cNvSpPr>
              <a:spLocks noChangeArrowheads="1"/>
            </p:cNvSpPr>
            <p:nvPr/>
          </p:nvSpPr>
          <p:spPr bwMode="auto">
            <a:xfrm>
              <a:off x="4704" y="3312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2" name="Oval 58"/>
            <p:cNvSpPr>
              <a:spLocks noChangeArrowheads="1"/>
            </p:cNvSpPr>
            <p:nvPr/>
          </p:nvSpPr>
          <p:spPr bwMode="auto">
            <a:xfrm>
              <a:off x="4944" y="4032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3" name="Oval 59"/>
            <p:cNvSpPr>
              <a:spLocks noChangeArrowheads="1"/>
            </p:cNvSpPr>
            <p:nvPr/>
          </p:nvSpPr>
          <p:spPr bwMode="auto">
            <a:xfrm>
              <a:off x="5040" y="360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4" name="Oval 60"/>
            <p:cNvSpPr>
              <a:spLocks noChangeArrowheads="1"/>
            </p:cNvSpPr>
            <p:nvPr/>
          </p:nvSpPr>
          <p:spPr bwMode="auto">
            <a:xfrm>
              <a:off x="4368" y="360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5" name="Oval 61"/>
            <p:cNvSpPr>
              <a:spLocks noChangeArrowheads="1"/>
            </p:cNvSpPr>
            <p:nvPr/>
          </p:nvSpPr>
          <p:spPr bwMode="auto">
            <a:xfrm>
              <a:off x="4512" y="403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2743200" y="5257800"/>
            <a:ext cx="1295400" cy="1371600"/>
            <a:chOff x="2160" y="3168"/>
            <a:chExt cx="816" cy="864"/>
          </a:xfrm>
        </p:grpSpPr>
        <p:sp>
          <p:nvSpPr>
            <p:cNvPr id="52287" name="AutoShape 63"/>
            <p:cNvSpPr>
              <a:spLocks noChangeArrowheads="1"/>
            </p:cNvSpPr>
            <p:nvPr/>
          </p:nvSpPr>
          <p:spPr bwMode="auto">
            <a:xfrm>
              <a:off x="2208" y="3216"/>
              <a:ext cx="720" cy="768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8" name="Line 64"/>
            <p:cNvSpPr>
              <a:spLocks noChangeShapeType="1"/>
            </p:cNvSpPr>
            <p:nvPr/>
          </p:nvSpPr>
          <p:spPr bwMode="auto">
            <a:xfrm flipV="1">
              <a:off x="2352" y="3216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89" name="Line 65"/>
            <p:cNvSpPr>
              <a:spLocks noChangeShapeType="1"/>
            </p:cNvSpPr>
            <p:nvPr/>
          </p:nvSpPr>
          <p:spPr bwMode="auto">
            <a:xfrm flipH="1" flipV="1">
              <a:off x="2208" y="35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0" name="Line 66"/>
            <p:cNvSpPr>
              <a:spLocks noChangeShapeType="1"/>
            </p:cNvSpPr>
            <p:nvPr/>
          </p:nvSpPr>
          <p:spPr bwMode="auto">
            <a:xfrm>
              <a:off x="2208" y="350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1" name="Line 67"/>
            <p:cNvSpPr>
              <a:spLocks noChangeShapeType="1"/>
            </p:cNvSpPr>
            <p:nvPr/>
          </p:nvSpPr>
          <p:spPr bwMode="auto">
            <a:xfrm flipH="1">
              <a:off x="2352" y="35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2" name="Line 68"/>
            <p:cNvSpPr>
              <a:spLocks noChangeShapeType="1"/>
            </p:cNvSpPr>
            <p:nvPr/>
          </p:nvSpPr>
          <p:spPr bwMode="auto">
            <a:xfrm>
              <a:off x="2544" y="3216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3" name="Oval 69"/>
            <p:cNvSpPr>
              <a:spLocks noChangeArrowheads="1"/>
            </p:cNvSpPr>
            <p:nvPr/>
          </p:nvSpPr>
          <p:spPr bwMode="auto">
            <a:xfrm>
              <a:off x="2832" y="345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4" name="Oval 70"/>
            <p:cNvSpPr>
              <a:spLocks noChangeArrowheads="1"/>
            </p:cNvSpPr>
            <p:nvPr/>
          </p:nvSpPr>
          <p:spPr bwMode="auto">
            <a:xfrm>
              <a:off x="2496" y="316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5" name="Oval 71"/>
            <p:cNvSpPr>
              <a:spLocks noChangeArrowheads="1"/>
            </p:cNvSpPr>
            <p:nvPr/>
          </p:nvSpPr>
          <p:spPr bwMode="auto">
            <a:xfrm>
              <a:off x="2736" y="388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6" name="Oval 72"/>
            <p:cNvSpPr>
              <a:spLocks noChangeArrowheads="1"/>
            </p:cNvSpPr>
            <p:nvPr/>
          </p:nvSpPr>
          <p:spPr bwMode="auto">
            <a:xfrm>
              <a:off x="2160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7" name="Oval 73"/>
            <p:cNvSpPr>
              <a:spLocks noChangeArrowheads="1"/>
            </p:cNvSpPr>
            <p:nvPr/>
          </p:nvSpPr>
          <p:spPr bwMode="auto">
            <a:xfrm>
              <a:off x="2256" y="388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2298" name="Line 74"/>
          <p:cNvSpPr>
            <a:spLocks noChangeShapeType="1"/>
          </p:cNvSpPr>
          <p:nvPr/>
        </p:nvSpPr>
        <p:spPr bwMode="auto">
          <a:xfrm>
            <a:off x="1981200" y="6172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299" name="Line 75"/>
          <p:cNvSpPr>
            <a:spLocks noChangeShapeType="1"/>
          </p:cNvSpPr>
          <p:nvPr/>
        </p:nvSpPr>
        <p:spPr bwMode="auto">
          <a:xfrm>
            <a:off x="4114800" y="6172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300" name="Line 76"/>
          <p:cNvSpPr>
            <a:spLocks noChangeShapeType="1"/>
          </p:cNvSpPr>
          <p:nvPr/>
        </p:nvSpPr>
        <p:spPr bwMode="auto">
          <a:xfrm>
            <a:off x="6248400" y="6172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301" name="Text Box 77"/>
          <p:cNvSpPr txBox="1">
            <a:spLocks noChangeArrowheads="1"/>
          </p:cNvSpPr>
          <p:nvPr/>
        </p:nvSpPr>
        <p:spPr bwMode="auto">
          <a:xfrm>
            <a:off x="457200" y="434340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Input: (1 0 1 -1 -1)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302" name="Line 78"/>
          <p:cNvSpPr>
            <a:spLocks noChangeShapeType="1"/>
          </p:cNvSpPr>
          <p:nvPr/>
        </p:nvSpPr>
        <p:spPr bwMode="auto">
          <a:xfrm>
            <a:off x="1219200" y="4724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303" name="Text Box 79"/>
          <p:cNvSpPr txBox="1">
            <a:spLocks noChangeArrowheads="1"/>
          </p:cNvSpPr>
          <p:nvPr/>
        </p:nvSpPr>
        <p:spPr bwMode="auto">
          <a:xfrm>
            <a:off x="6629400" y="4267200"/>
            <a:ext cx="212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Output: (1 -1 1 -1 -1)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304" name="Line 80"/>
          <p:cNvSpPr>
            <a:spLocks noChangeShapeType="1"/>
          </p:cNvSpPr>
          <p:nvPr/>
        </p:nvSpPr>
        <p:spPr bwMode="auto">
          <a:xfrm flipV="1">
            <a:off x="7620000" y="4724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1219</Words>
  <Application>Microsoft Office PowerPoint</Application>
  <PresentationFormat>On-screen Show (4:3)</PresentationFormat>
  <Paragraphs>217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Utklipp</vt:lpstr>
      <vt:lpstr>Neural Coding (contd.)</vt:lpstr>
      <vt:lpstr>Vector Coding</vt:lpstr>
      <vt:lpstr>Comparison of Coding Forms</vt:lpstr>
      <vt:lpstr>Species-Specific Saliency</vt:lpstr>
      <vt:lpstr>Fish Dinner</vt:lpstr>
      <vt:lpstr>Sensorimotor Coordination: Mapping Sensations to Actions</vt:lpstr>
      <vt:lpstr>Mapping Thoughts to Actions in the Brain</vt:lpstr>
      <vt:lpstr>Distributed Coding in the Motor Cortex</vt:lpstr>
      <vt:lpstr>Associative-Memory Networks</vt:lpstr>
      <vt:lpstr>Distributed Information Storage &amp; Processing</vt:lpstr>
      <vt:lpstr>Hebb’s Rule</vt:lpstr>
      <vt:lpstr>Correlated Field Components</vt:lpstr>
      <vt:lpstr>Hopfield Nets in the Brain</vt:lpstr>
      <vt:lpstr>The Necker Cube</vt:lpstr>
      <vt:lpstr>What’s in a Link? </vt:lpstr>
      <vt:lpstr>Architectures &amp; Node/Link Semantics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Coding (contd.)</dc:title>
  <dc:creator>nisheeth</dc:creator>
  <cp:lastModifiedBy>nisheeth</cp:lastModifiedBy>
  <cp:revision>1</cp:revision>
  <dcterms:created xsi:type="dcterms:W3CDTF">2022-01-21T03:24:51Z</dcterms:created>
  <dcterms:modified xsi:type="dcterms:W3CDTF">2022-01-21T03:25:24Z</dcterms:modified>
</cp:coreProperties>
</file>