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310" r:id="rId3"/>
    <p:sldId id="311" r:id="rId4"/>
    <p:sldId id="298" r:id="rId5"/>
    <p:sldId id="259" r:id="rId6"/>
    <p:sldId id="281" r:id="rId7"/>
    <p:sldId id="288" r:id="rId8"/>
    <p:sldId id="290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7B787F"/>
    <a:srgbClr val="5AFF43"/>
    <a:srgbClr val="FF46F5"/>
    <a:srgbClr val="7F7F7F"/>
    <a:srgbClr val="3333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30" autoAdjust="0"/>
    <p:restoredTop sz="90929"/>
  </p:normalViewPr>
  <p:slideViewPr>
    <p:cSldViewPr>
      <p:cViewPr varScale="1">
        <p:scale>
          <a:sx n="105" d="100"/>
          <a:sy n="105" d="100"/>
        </p:scale>
        <p:origin x="-20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E04C6-9BDF-4B6F-A902-177BFE481A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09127-CFBF-4372-8406-41954CC2B3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28CAB-AE83-4D0E-8A52-E500060613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81CA3-BF9D-468B-9D42-6BC238963F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02E9B-8E2C-4D02-8FD2-EA7BC0DB58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2432E-A03E-406B-925B-12B78AA106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C5DB7-BF40-45FA-8ED5-CC67D52B24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FD208-1715-464C-83F9-14407889B4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F132F-A2AF-4045-B8B2-5AC2D8F77A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DF0FE-4AFD-4DBC-A104-B8F5F937FD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05568-CF12-4828-9EBE-50A4B25284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D240E80-B0CC-4825-B4A0-86BCDF5827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Neural Coding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CS786</a:t>
            </a:r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January 20</a:t>
            </a:r>
            <a:r>
              <a:rPr lang="en-US" sz="2400" baseline="30000" dirty="0" smtClean="0">
                <a:solidFill>
                  <a:schemeClr val="accent3">
                    <a:lumMod val="50000"/>
                  </a:schemeClr>
                </a:solidFill>
              </a:rPr>
              <a:t>th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2022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772400" cy="533400"/>
          </a:xfrm>
        </p:spPr>
        <p:txBody>
          <a:bodyPr/>
          <a:lstStyle/>
          <a:p>
            <a:r>
              <a:rPr lang="nb-NO" dirty="0" smtClean="0"/>
              <a:t>Neurophysiology Summary</a:t>
            </a:r>
            <a:endParaRPr lang="nb-NO" dirty="0"/>
          </a:p>
        </p:txBody>
      </p:sp>
      <p:sp>
        <p:nvSpPr>
          <p:cNvPr id="62467" name="AutoShape 1027"/>
          <p:cNvSpPr>
            <a:spLocks noChangeArrowheads="1"/>
          </p:cNvSpPr>
          <p:nvPr/>
        </p:nvSpPr>
        <p:spPr bwMode="auto">
          <a:xfrm>
            <a:off x="838200" y="1828800"/>
            <a:ext cx="990600" cy="9906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nb-NO" sz="1800">
                <a:latin typeface="Times New Roman" pitchFamily="18" charset="0"/>
              </a:rPr>
              <a:t>Nucleus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62468" name="Freeform 1028"/>
          <p:cNvSpPr>
            <a:spLocks/>
          </p:cNvSpPr>
          <p:nvPr/>
        </p:nvSpPr>
        <p:spPr bwMode="auto">
          <a:xfrm>
            <a:off x="1752600" y="1524000"/>
            <a:ext cx="2986088" cy="838200"/>
          </a:xfrm>
          <a:custGeom>
            <a:avLst/>
            <a:gdLst/>
            <a:ahLst/>
            <a:cxnLst>
              <a:cxn ang="0">
                <a:pos x="0" y="506"/>
              </a:cxn>
              <a:cxn ang="0">
                <a:pos x="125" y="467"/>
              </a:cxn>
              <a:cxn ang="0">
                <a:pos x="172" y="436"/>
              </a:cxn>
              <a:cxn ang="0">
                <a:pos x="219" y="420"/>
              </a:cxn>
              <a:cxn ang="0">
                <a:pos x="460" y="459"/>
              </a:cxn>
              <a:cxn ang="0">
                <a:pos x="577" y="491"/>
              </a:cxn>
              <a:cxn ang="0">
                <a:pos x="842" y="467"/>
              </a:cxn>
              <a:cxn ang="0">
                <a:pos x="1169" y="475"/>
              </a:cxn>
              <a:cxn ang="0">
                <a:pos x="1341" y="413"/>
              </a:cxn>
              <a:cxn ang="0">
                <a:pos x="1356" y="389"/>
              </a:cxn>
              <a:cxn ang="0">
                <a:pos x="1380" y="366"/>
              </a:cxn>
              <a:cxn ang="0">
                <a:pos x="1403" y="319"/>
              </a:cxn>
              <a:cxn ang="0">
                <a:pos x="1450" y="288"/>
              </a:cxn>
              <a:cxn ang="0">
                <a:pos x="1465" y="265"/>
              </a:cxn>
              <a:cxn ang="0">
                <a:pos x="1512" y="233"/>
              </a:cxn>
              <a:cxn ang="0">
                <a:pos x="1684" y="70"/>
              </a:cxn>
              <a:cxn ang="0">
                <a:pos x="1785" y="0"/>
              </a:cxn>
            </a:cxnLst>
            <a:rect l="0" t="0" r="r" b="b"/>
            <a:pathLst>
              <a:path w="1785" h="506">
                <a:moveTo>
                  <a:pt x="0" y="506"/>
                </a:moveTo>
                <a:cubicBezTo>
                  <a:pt x="46" y="498"/>
                  <a:pt x="84" y="490"/>
                  <a:pt x="125" y="467"/>
                </a:cubicBezTo>
                <a:cubicBezTo>
                  <a:pt x="141" y="458"/>
                  <a:pt x="156" y="446"/>
                  <a:pt x="172" y="436"/>
                </a:cubicBezTo>
                <a:cubicBezTo>
                  <a:pt x="186" y="427"/>
                  <a:pt x="219" y="420"/>
                  <a:pt x="219" y="420"/>
                </a:cubicBezTo>
                <a:cubicBezTo>
                  <a:pt x="302" y="426"/>
                  <a:pt x="380" y="435"/>
                  <a:pt x="460" y="459"/>
                </a:cubicBezTo>
                <a:cubicBezTo>
                  <a:pt x="499" y="485"/>
                  <a:pt x="530" y="485"/>
                  <a:pt x="577" y="491"/>
                </a:cubicBezTo>
                <a:cubicBezTo>
                  <a:pt x="677" y="487"/>
                  <a:pt x="752" y="490"/>
                  <a:pt x="842" y="467"/>
                </a:cubicBezTo>
                <a:cubicBezTo>
                  <a:pt x="991" y="478"/>
                  <a:pt x="992" y="482"/>
                  <a:pt x="1169" y="475"/>
                </a:cubicBezTo>
                <a:cubicBezTo>
                  <a:pt x="1227" y="460"/>
                  <a:pt x="1290" y="445"/>
                  <a:pt x="1341" y="413"/>
                </a:cubicBezTo>
                <a:cubicBezTo>
                  <a:pt x="1346" y="405"/>
                  <a:pt x="1350" y="396"/>
                  <a:pt x="1356" y="389"/>
                </a:cubicBezTo>
                <a:cubicBezTo>
                  <a:pt x="1363" y="380"/>
                  <a:pt x="1374" y="375"/>
                  <a:pt x="1380" y="366"/>
                </a:cubicBezTo>
                <a:cubicBezTo>
                  <a:pt x="1408" y="325"/>
                  <a:pt x="1365" y="358"/>
                  <a:pt x="1403" y="319"/>
                </a:cubicBezTo>
                <a:cubicBezTo>
                  <a:pt x="1408" y="313"/>
                  <a:pt x="1444" y="292"/>
                  <a:pt x="1450" y="288"/>
                </a:cubicBezTo>
                <a:cubicBezTo>
                  <a:pt x="1455" y="280"/>
                  <a:pt x="1458" y="271"/>
                  <a:pt x="1465" y="265"/>
                </a:cubicBezTo>
                <a:cubicBezTo>
                  <a:pt x="1479" y="252"/>
                  <a:pt x="1512" y="233"/>
                  <a:pt x="1512" y="233"/>
                </a:cubicBezTo>
                <a:cubicBezTo>
                  <a:pt x="1557" y="169"/>
                  <a:pt x="1628" y="126"/>
                  <a:pt x="1684" y="70"/>
                </a:cubicBezTo>
                <a:cubicBezTo>
                  <a:pt x="1708" y="46"/>
                  <a:pt x="1752" y="0"/>
                  <a:pt x="1785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69" name="Freeform 1029"/>
          <p:cNvSpPr>
            <a:spLocks/>
          </p:cNvSpPr>
          <p:nvPr/>
        </p:nvSpPr>
        <p:spPr bwMode="auto">
          <a:xfrm>
            <a:off x="4087813" y="1868488"/>
            <a:ext cx="828675" cy="309562"/>
          </a:xfrm>
          <a:custGeom>
            <a:avLst/>
            <a:gdLst/>
            <a:ahLst/>
            <a:cxnLst>
              <a:cxn ang="0">
                <a:pos x="0" y="195"/>
              </a:cxn>
              <a:cxn ang="0">
                <a:pos x="55" y="179"/>
              </a:cxn>
              <a:cxn ang="0">
                <a:pos x="117" y="117"/>
              </a:cxn>
              <a:cxn ang="0">
                <a:pos x="304" y="78"/>
              </a:cxn>
              <a:cxn ang="0">
                <a:pos x="328" y="70"/>
              </a:cxn>
              <a:cxn ang="0">
                <a:pos x="351" y="54"/>
              </a:cxn>
              <a:cxn ang="0">
                <a:pos x="398" y="39"/>
              </a:cxn>
              <a:cxn ang="0">
                <a:pos x="468" y="0"/>
              </a:cxn>
              <a:cxn ang="0">
                <a:pos x="522" y="15"/>
              </a:cxn>
            </a:cxnLst>
            <a:rect l="0" t="0" r="r" b="b"/>
            <a:pathLst>
              <a:path w="522" h="195">
                <a:moveTo>
                  <a:pt x="0" y="195"/>
                </a:moveTo>
                <a:cubicBezTo>
                  <a:pt x="5" y="194"/>
                  <a:pt x="47" y="184"/>
                  <a:pt x="55" y="179"/>
                </a:cubicBezTo>
                <a:cubicBezTo>
                  <a:pt x="82" y="161"/>
                  <a:pt x="88" y="134"/>
                  <a:pt x="117" y="117"/>
                </a:cubicBezTo>
                <a:cubicBezTo>
                  <a:pt x="183" y="79"/>
                  <a:pt x="225" y="83"/>
                  <a:pt x="304" y="78"/>
                </a:cubicBezTo>
                <a:cubicBezTo>
                  <a:pt x="312" y="75"/>
                  <a:pt x="320" y="74"/>
                  <a:pt x="328" y="70"/>
                </a:cubicBezTo>
                <a:cubicBezTo>
                  <a:pt x="336" y="66"/>
                  <a:pt x="342" y="58"/>
                  <a:pt x="351" y="54"/>
                </a:cubicBezTo>
                <a:cubicBezTo>
                  <a:pt x="366" y="47"/>
                  <a:pt x="398" y="39"/>
                  <a:pt x="398" y="39"/>
                </a:cubicBezTo>
                <a:cubicBezTo>
                  <a:pt x="423" y="13"/>
                  <a:pt x="435" y="11"/>
                  <a:pt x="468" y="0"/>
                </a:cubicBezTo>
                <a:cubicBezTo>
                  <a:pt x="512" y="9"/>
                  <a:pt x="495" y="2"/>
                  <a:pt x="522" y="15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70" name="Freeform 1030"/>
          <p:cNvSpPr>
            <a:spLocks/>
          </p:cNvSpPr>
          <p:nvPr/>
        </p:nvSpPr>
        <p:spPr bwMode="auto">
          <a:xfrm>
            <a:off x="4076700" y="2173288"/>
            <a:ext cx="839788" cy="177800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62" y="49"/>
              </a:cxn>
              <a:cxn ang="0">
                <a:pos x="109" y="65"/>
              </a:cxn>
              <a:cxn ang="0">
                <a:pos x="226" y="42"/>
              </a:cxn>
              <a:cxn ang="0">
                <a:pos x="397" y="26"/>
              </a:cxn>
              <a:cxn ang="0">
                <a:pos x="467" y="65"/>
              </a:cxn>
              <a:cxn ang="0">
                <a:pos x="506" y="104"/>
              </a:cxn>
              <a:cxn ang="0">
                <a:pos x="529" y="112"/>
              </a:cxn>
            </a:cxnLst>
            <a:rect l="0" t="0" r="r" b="b"/>
            <a:pathLst>
              <a:path w="529" h="112">
                <a:moveTo>
                  <a:pt x="0" y="18"/>
                </a:moveTo>
                <a:cubicBezTo>
                  <a:pt x="47" y="55"/>
                  <a:pt x="12" y="34"/>
                  <a:pt x="62" y="49"/>
                </a:cubicBezTo>
                <a:cubicBezTo>
                  <a:pt x="78" y="54"/>
                  <a:pt x="109" y="65"/>
                  <a:pt x="109" y="65"/>
                </a:cubicBezTo>
                <a:cubicBezTo>
                  <a:pt x="151" y="60"/>
                  <a:pt x="186" y="54"/>
                  <a:pt x="226" y="42"/>
                </a:cubicBezTo>
                <a:cubicBezTo>
                  <a:pt x="286" y="0"/>
                  <a:pt x="303" y="20"/>
                  <a:pt x="397" y="26"/>
                </a:cubicBezTo>
                <a:cubicBezTo>
                  <a:pt x="424" y="35"/>
                  <a:pt x="444" y="49"/>
                  <a:pt x="467" y="65"/>
                </a:cubicBezTo>
                <a:cubicBezTo>
                  <a:pt x="483" y="87"/>
                  <a:pt x="481" y="91"/>
                  <a:pt x="506" y="104"/>
                </a:cubicBezTo>
                <a:cubicBezTo>
                  <a:pt x="513" y="108"/>
                  <a:pt x="529" y="112"/>
                  <a:pt x="529" y="112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71" name="Freeform 1031"/>
          <p:cNvSpPr>
            <a:spLocks/>
          </p:cNvSpPr>
          <p:nvPr/>
        </p:nvSpPr>
        <p:spPr bwMode="auto">
          <a:xfrm>
            <a:off x="4076700" y="2276475"/>
            <a:ext cx="927100" cy="5572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" y="70"/>
              </a:cxn>
              <a:cxn ang="0">
                <a:pos x="62" y="93"/>
              </a:cxn>
              <a:cxn ang="0">
                <a:pos x="272" y="125"/>
              </a:cxn>
              <a:cxn ang="0">
                <a:pos x="366" y="171"/>
              </a:cxn>
              <a:cxn ang="0">
                <a:pos x="529" y="288"/>
              </a:cxn>
              <a:cxn ang="0">
                <a:pos x="561" y="335"/>
              </a:cxn>
              <a:cxn ang="0">
                <a:pos x="584" y="351"/>
              </a:cxn>
            </a:cxnLst>
            <a:rect l="0" t="0" r="r" b="b"/>
            <a:pathLst>
              <a:path w="584" h="351">
                <a:moveTo>
                  <a:pt x="0" y="0"/>
                </a:moveTo>
                <a:cubicBezTo>
                  <a:pt x="1" y="4"/>
                  <a:pt x="10" y="63"/>
                  <a:pt x="15" y="70"/>
                </a:cubicBezTo>
                <a:cubicBezTo>
                  <a:pt x="25" y="85"/>
                  <a:pt x="47" y="88"/>
                  <a:pt x="62" y="93"/>
                </a:cubicBezTo>
                <a:cubicBezTo>
                  <a:pt x="141" y="119"/>
                  <a:pt x="173" y="119"/>
                  <a:pt x="272" y="125"/>
                </a:cubicBezTo>
                <a:cubicBezTo>
                  <a:pt x="309" y="136"/>
                  <a:pt x="334" y="151"/>
                  <a:pt x="366" y="171"/>
                </a:cubicBezTo>
                <a:cubicBezTo>
                  <a:pt x="416" y="252"/>
                  <a:pt x="437" y="269"/>
                  <a:pt x="529" y="288"/>
                </a:cubicBezTo>
                <a:cubicBezTo>
                  <a:pt x="539" y="318"/>
                  <a:pt x="533" y="312"/>
                  <a:pt x="561" y="335"/>
                </a:cubicBezTo>
                <a:cubicBezTo>
                  <a:pt x="568" y="341"/>
                  <a:pt x="584" y="351"/>
                  <a:pt x="584" y="351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72" name="Freeform 1032"/>
          <p:cNvSpPr>
            <a:spLocks/>
          </p:cNvSpPr>
          <p:nvPr/>
        </p:nvSpPr>
        <p:spPr bwMode="auto">
          <a:xfrm>
            <a:off x="381000" y="1587500"/>
            <a:ext cx="631825" cy="420688"/>
          </a:xfrm>
          <a:custGeom>
            <a:avLst/>
            <a:gdLst/>
            <a:ahLst/>
            <a:cxnLst>
              <a:cxn ang="0">
                <a:pos x="0" y="23"/>
              </a:cxn>
              <a:cxn ang="0">
                <a:pos x="70" y="0"/>
              </a:cxn>
              <a:cxn ang="0">
                <a:pos x="133" y="8"/>
              </a:cxn>
              <a:cxn ang="0">
                <a:pos x="219" y="179"/>
              </a:cxn>
              <a:cxn ang="0">
                <a:pos x="289" y="203"/>
              </a:cxn>
              <a:cxn ang="0">
                <a:pos x="312" y="210"/>
              </a:cxn>
              <a:cxn ang="0">
                <a:pos x="335" y="226"/>
              </a:cxn>
              <a:cxn ang="0">
                <a:pos x="351" y="249"/>
              </a:cxn>
              <a:cxn ang="0">
                <a:pos x="398" y="265"/>
              </a:cxn>
            </a:cxnLst>
            <a:rect l="0" t="0" r="r" b="b"/>
            <a:pathLst>
              <a:path w="398" h="265">
                <a:moveTo>
                  <a:pt x="0" y="23"/>
                </a:moveTo>
                <a:cubicBezTo>
                  <a:pt x="24" y="16"/>
                  <a:pt x="70" y="0"/>
                  <a:pt x="70" y="0"/>
                </a:cubicBezTo>
                <a:cubicBezTo>
                  <a:pt x="91" y="3"/>
                  <a:pt x="113" y="3"/>
                  <a:pt x="133" y="8"/>
                </a:cubicBezTo>
                <a:cubicBezTo>
                  <a:pt x="203" y="27"/>
                  <a:pt x="171" y="149"/>
                  <a:pt x="219" y="179"/>
                </a:cubicBezTo>
                <a:cubicBezTo>
                  <a:pt x="221" y="180"/>
                  <a:pt x="277" y="199"/>
                  <a:pt x="289" y="203"/>
                </a:cubicBezTo>
                <a:cubicBezTo>
                  <a:pt x="297" y="205"/>
                  <a:pt x="312" y="210"/>
                  <a:pt x="312" y="210"/>
                </a:cubicBezTo>
                <a:cubicBezTo>
                  <a:pt x="320" y="215"/>
                  <a:pt x="328" y="219"/>
                  <a:pt x="335" y="226"/>
                </a:cubicBezTo>
                <a:cubicBezTo>
                  <a:pt x="342" y="233"/>
                  <a:pt x="343" y="244"/>
                  <a:pt x="351" y="249"/>
                </a:cubicBezTo>
                <a:cubicBezTo>
                  <a:pt x="365" y="258"/>
                  <a:pt x="398" y="265"/>
                  <a:pt x="398" y="265"/>
                </a:cubicBezTo>
              </a:path>
            </a:pathLst>
          </a:custGeom>
          <a:noFill/>
          <a:ln w="3810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73" name="Freeform 1033"/>
          <p:cNvSpPr>
            <a:spLocks/>
          </p:cNvSpPr>
          <p:nvPr/>
        </p:nvSpPr>
        <p:spPr bwMode="auto">
          <a:xfrm>
            <a:off x="282575" y="2087563"/>
            <a:ext cx="642938" cy="180975"/>
          </a:xfrm>
          <a:custGeom>
            <a:avLst/>
            <a:gdLst/>
            <a:ahLst/>
            <a:cxnLst>
              <a:cxn ang="0">
                <a:pos x="0" y="28"/>
              </a:cxn>
              <a:cxn ang="0">
                <a:pos x="109" y="43"/>
              </a:cxn>
              <a:cxn ang="0">
                <a:pos x="164" y="90"/>
              </a:cxn>
              <a:cxn ang="0">
                <a:pos x="319" y="90"/>
              </a:cxn>
              <a:cxn ang="0">
                <a:pos x="405" y="114"/>
              </a:cxn>
            </a:cxnLst>
            <a:rect l="0" t="0" r="r" b="b"/>
            <a:pathLst>
              <a:path w="405" h="114">
                <a:moveTo>
                  <a:pt x="0" y="28"/>
                </a:moveTo>
                <a:cubicBezTo>
                  <a:pt x="40" y="0"/>
                  <a:pt x="72" y="19"/>
                  <a:pt x="109" y="43"/>
                </a:cubicBezTo>
                <a:cubicBezTo>
                  <a:pt x="120" y="75"/>
                  <a:pt x="133" y="80"/>
                  <a:pt x="164" y="90"/>
                </a:cubicBezTo>
                <a:cubicBezTo>
                  <a:pt x="235" y="81"/>
                  <a:pt x="238" y="76"/>
                  <a:pt x="319" y="90"/>
                </a:cubicBezTo>
                <a:cubicBezTo>
                  <a:pt x="350" y="95"/>
                  <a:pt x="374" y="114"/>
                  <a:pt x="405" y="114"/>
                </a:cubicBezTo>
              </a:path>
            </a:pathLst>
          </a:custGeom>
          <a:noFill/>
          <a:ln w="3810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74" name="Freeform 1034"/>
          <p:cNvSpPr>
            <a:spLocks/>
          </p:cNvSpPr>
          <p:nvPr/>
        </p:nvSpPr>
        <p:spPr bwMode="auto">
          <a:xfrm>
            <a:off x="207963" y="2524125"/>
            <a:ext cx="730250" cy="325438"/>
          </a:xfrm>
          <a:custGeom>
            <a:avLst/>
            <a:gdLst/>
            <a:ahLst/>
            <a:cxnLst>
              <a:cxn ang="0">
                <a:pos x="0" y="205"/>
              </a:cxn>
              <a:cxn ang="0">
                <a:pos x="102" y="127"/>
              </a:cxn>
              <a:cxn ang="0">
                <a:pos x="140" y="72"/>
              </a:cxn>
              <a:cxn ang="0">
                <a:pos x="437" y="26"/>
              </a:cxn>
              <a:cxn ang="0">
                <a:pos x="460" y="2"/>
              </a:cxn>
            </a:cxnLst>
            <a:rect l="0" t="0" r="r" b="b"/>
            <a:pathLst>
              <a:path w="460" h="205">
                <a:moveTo>
                  <a:pt x="0" y="205"/>
                </a:moveTo>
                <a:cubicBezTo>
                  <a:pt x="38" y="185"/>
                  <a:pt x="71" y="157"/>
                  <a:pt x="102" y="127"/>
                </a:cubicBezTo>
                <a:cubicBezTo>
                  <a:pt x="119" y="72"/>
                  <a:pt x="101" y="85"/>
                  <a:pt x="140" y="72"/>
                </a:cubicBezTo>
                <a:cubicBezTo>
                  <a:pt x="245" y="80"/>
                  <a:pt x="345" y="83"/>
                  <a:pt x="437" y="26"/>
                </a:cubicBezTo>
                <a:cubicBezTo>
                  <a:pt x="453" y="0"/>
                  <a:pt x="443" y="2"/>
                  <a:pt x="460" y="2"/>
                </a:cubicBezTo>
              </a:path>
            </a:pathLst>
          </a:custGeom>
          <a:noFill/>
          <a:ln w="3810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75" name="Freeform 1035"/>
          <p:cNvSpPr>
            <a:spLocks/>
          </p:cNvSpPr>
          <p:nvPr/>
        </p:nvSpPr>
        <p:spPr bwMode="auto">
          <a:xfrm>
            <a:off x="481013" y="2700338"/>
            <a:ext cx="666750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187" y="281"/>
              </a:cxn>
              <a:cxn ang="0">
                <a:pos x="226" y="211"/>
              </a:cxn>
              <a:cxn ang="0">
                <a:pos x="241" y="141"/>
              </a:cxn>
              <a:cxn ang="0">
                <a:pos x="358" y="71"/>
              </a:cxn>
              <a:cxn ang="0">
                <a:pos x="420" y="0"/>
              </a:cxn>
            </a:cxnLst>
            <a:rect l="0" t="0" r="r" b="b"/>
            <a:pathLst>
              <a:path w="420" h="304">
                <a:moveTo>
                  <a:pt x="0" y="304"/>
                </a:moveTo>
                <a:cubicBezTo>
                  <a:pt x="97" y="299"/>
                  <a:pt x="114" y="300"/>
                  <a:pt x="187" y="281"/>
                </a:cubicBezTo>
                <a:cubicBezTo>
                  <a:pt x="220" y="258"/>
                  <a:pt x="213" y="247"/>
                  <a:pt x="226" y="211"/>
                </a:cubicBezTo>
                <a:cubicBezTo>
                  <a:pt x="227" y="202"/>
                  <a:pt x="231" y="155"/>
                  <a:pt x="241" y="141"/>
                </a:cubicBezTo>
                <a:cubicBezTo>
                  <a:pt x="259" y="115"/>
                  <a:pt x="326" y="81"/>
                  <a:pt x="358" y="71"/>
                </a:cubicBezTo>
                <a:cubicBezTo>
                  <a:pt x="387" y="52"/>
                  <a:pt x="398" y="25"/>
                  <a:pt x="420" y="0"/>
                </a:cubicBezTo>
              </a:path>
            </a:pathLst>
          </a:custGeom>
          <a:noFill/>
          <a:ln w="3810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76" name="AutoShape 1036"/>
          <p:cNvSpPr>
            <a:spLocks noChangeArrowheads="1"/>
          </p:cNvSpPr>
          <p:nvPr/>
        </p:nvSpPr>
        <p:spPr bwMode="auto">
          <a:xfrm>
            <a:off x="7010400" y="990600"/>
            <a:ext cx="990600" cy="9906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77" name="Freeform 1037"/>
          <p:cNvSpPr>
            <a:spLocks/>
          </p:cNvSpPr>
          <p:nvPr/>
        </p:nvSpPr>
        <p:spPr bwMode="auto">
          <a:xfrm>
            <a:off x="4810125" y="1389063"/>
            <a:ext cx="2239963" cy="166687"/>
          </a:xfrm>
          <a:custGeom>
            <a:avLst/>
            <a:gdLst/>
            <a:ahLst/>
            <a:cxnLst>
              <a:cxn ang="0">
                <a:pos x="0" y="102"/>
              </a:cxn>
              <a:cxn ang="0">
                <a:pos x="55" y="55"/>
              </a:cxn>
              <a:cxn ang="0">
                <a:pos x="226" y="70"/>
              </a:cxn>
              <a:cxn ang="0">
                <a:pos x="296" y="94"/>
              </a:cxn>
              <a:cxn ang="0">
                <a:pos x="320" y="102"/>
              </a:cxn>
              <a:cxn ang="0">
                <a:pos x="701" y="55"/>
              </a:cxn>
              <a:cxn ang="0">
                <a:pos x="1013" y="63"/>
              </a:cxn>
              <a:cxn ang="0">
                <a:pos x="1122" y="16"/>
              </a:cxn>
              <a:cxn ang="0">
                <a:pos x="1169" y="0"/>
              </a:cxn>
              <a:cxn ang="0">
                <a:pos x="1255" y="8"/>
              </a:cxn>
              <a:cxn ang="0">
                <a:pos x="1411" y="55"/>
              </a:cxn>
            </a:cxnLst>
            <a:rect l="0" t="0" r="r" b="b"/>
            <a:pathLst>
              <a:path w="1411" h="105">
                <a:moveTo>
                  <a:pt x="0" y="102"/>
                </a:moveTo>
                <a:cubicBezTo>
                  <a:pt x="11" y="70"/>
                  <a:pt x="24" y="65"/>
                  <a:pt x="55" y="55"/>
                </a:cubicBezTo>
                <a:cubicBezTo>
                  <a:pt x="173" y="61"/>
                  <a:pt x="162" y="49"/>
                  <a:pt x="226" y="70"/>
                </a:cubicBezTo>
                <a:cubicBezTo>
                  <a:pt x="275" y="86"/>
                  <a:pt x="260" y="82"/>
                  <a:pt x="296" y="94"/>
                </a:cubicBezTo>
                <a:cubicBezTo>
                  <a:pt x="304" y="97"/>
                  <a:pt x="320" y="102"/>
                  <a:pt x="320" y="102"/>
                </a:cubicBezTo>
                <a:cubicBezTo>
                  <a:pt x="521" y="96"/>
                  <a:pt x="556" y="105"/>
                  <a:pt x="701" y="55"/>
                </a:cubicBezTo>
                <a:cubicBezTo>
                  <a:pt x="827" y="67"/>
                  <a:pt x="863" y="68"/>
                  <a:pt x="1013" y="63"/>
                </a:cubicBezTo>
                <a:cubicBezTo>
                  <a:pt x="1048" y="45"/>
                  <a:pt x="1086" y="31"/>
                  <a:pt x="1122" y="16"/>
                </a:cubicBezTo>
                <a:cubicBezTo>
                  <a:pt x="1137" y="10"/>
                  <a:pt x="1169" y="0"/>
                  <a:pt x="1169" y="0"/>
                </a:cubicBezTo>
                <a:cubicBezTo>
                  <a:pt x="1198" y="3"/>
                  <a:pt x="1227" y="3"/>
                  <a:pt x="1255" y="8"/>
                </a:cubicBezTo>
                <a:cubicBezTo>
                  <a:pt x="1307" y="17"/>
                  <a:pt x="1357" y="55"/>
                  <a:pt x="1411" y="55"/>
                </a:cubicBezTo>
              </a:path>
            </a:pathLst>
          </a:custGeom>
          <a:noFill/>
          <a:ln w="3810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78" name="Freeform 1038"/>
          <p:cNvSpPr>
            <a:spLocks/>
          </p:cNvSpPr>
          <p:nvPr/>
        </p:nvSpPr>
        <p:spPr bwMode="auto">
          <a:xfrm>
            <a:off x="4959350" y="1871663"/>
            <a:ext cx="2965450" cy="719137"/>
          </a:xfrm>
          <a:custGeom>
            <a:avLst/>
            <a:gdLst/>
            <a:ahLst/>
            <a:cxnLst>
              <a:cxn ang="0">
                <a:pos x="0" y="55"/>
              </a:cxn>
              <a:cxn ang="0">
                <a:pos x="39" y="24"/>
              </a:cxn>
              <a:cxn ang="0">
                <a:pos x="85" y="8"/>
              </a:cxn>
              <a:cxn ang="0">
                <a:pos x="210" y="31"/>
              </a:cxn>
              <a:cxn ang="0">
                <a:pos x="272" y="47"/>
              </a:cxn>
              <a:cxn ang="0">
                <a:pos x="374" y="0"/>
              </a:cxn>
              <a:cxn ang="0">
                <a:pos x="623" y="39"/>
              </a:cxn>
              <a:cxn ang="0">
                <a:pos x="716" y="109"/>
              </a:cxn>
              <a:cxn ang="0">
                <a:pos x="935" y="156"/>
              </a:cxn>
              <a:cxn ang="0">
                <a:pos x="1036" y="187"/>
              </a:cxn>
              <a:cxn ang="0">
                <a:pos x="1059" y="211"/>
              </a:cxn>
              <a:cxn ang="0">
                <a:pos x="1083" y="218"/>
              </a:cxn>
              <a:cxn ang="0">
                <a:pos x="1122" y="265"/>
              </a:cxn>
              <a:cxn ang="0">
                <a:pos x="1153" y="312"/>
              </a:cxn>
              <a:cxn ang="0">
                <a:pos x="1480" y="398"/>
              </a:cxn>
            </a:cxnLst>
            <a:rect l="0" t="0" r="r" b="b"/>
            <a:pathLst>
              <a:path w="1480" h="413">
                <a:moveTo>
                  <a:pt x="0" y="55"/>
                </a:moveTo>
                <a:cubicBezTo>
                  <a:pt x="21" y="22"/>
                  <a:pt x="5" y="35"/>
                  <a:pt x="39" y="24"/>
                </a:cubicBezTo>
                <a:cubicBezTo>
                  <a:pt x="54" y="19"/>
                  <a:pt x="85" y="8"/>
                  <a:pt x="85" y="8"/>
                </a:cubicBezTo>
                <a:cubicBezTo>
                  <a:pt x="132" y="13"/>
                  <a:pt x="166" y="19"/>
                  <a:pt x="210" y="31"/>
                </a:cubicBezTo>
                <a:cubicBezTo>
                  <a:pt x="231" y="37"/>
                  <a:pt x="272" y="47"/>
                  <a:pt x="272" y="47"/>
                </a:cubicBezTo>
                <a:cubicBezTo>
                  <a:pt x="343" y="37"/>
                  <a:pt x="323" y="34"/>
                  <a:pt x="374" y="0"/>
                </a:cubicBezTo>
                <a:cubicBezTo>
                  <a:pt x="446" y="4"/>
                  <a:pt x="551" y="2"/>
                  <a:pt x="623" y="39"/>
                </a:cubicBezTo>
                <a:cubicBezTo>
                  <a:pt x="658" y="57"/>
                  <a:pt x="685" y="87"/>
                  <a:pt x="716" y="109"/>
                </a:cubicBezTo>
                <a:cubicBezTo>
                  <a:pt x="775" y="151"/>
                  <a:pt x="869" y="151"/>
                  <a:pt x="935" y="156"/>
                </a:cubicBezTo>
                <a:cubicBezTo>
                  <a:pt x="969" y="165"/>
                  <a:pt x="1003" y="175"/>
                  <a:pt x="1036" y="187"/>
                </a:cubicBezTo>
                <a:cubicBezTo>
                  <a:pt x="1044" y="195"/>
                  <a:pt x="1050" y="205"/>
                  <a:pt x="1059" y="211"/>
                </a:cubicBezTo>
                <a:cubicBezTo>
                  <a:pt x="1066" y="216"/>
                  <a:pt x="1076" y="213"/>
                  <a:pt x="1083" y="218"/>
                </a:cubicBezTo>
                <a:cubicBezTo>
                  <a:pt x="1099" y="231"/>
                  <a:pt x="1107" y="251"/>
                  <a:pt x="1122" y="265"/>
                </a:cubicBezTo>
                <a:cubicBezTo>
                  <a:pt x="1134" y="307"/>
                  <a:pt x="1120" y="273"/>
                  <a:pt x="1153" y="312"/>
                </a:cubicBezTo>
                <a:cubicBezTo>
                  <a:pt x="1239" y="413"/>
                  <a:pt x="1355" y="398"/>
                  <a:pt x="1480" y="398"/>
                </a:cubicBezTo>
              </a:path>
            </a:pathLst>
          </a:custGeom>
          <a:noFill/>
          <a:ln w="3810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79" name="AutoShape 1039"/>
          <p:cNvSpPr>
            <a:spLocks noChangeArrowheads="1"/>
          </p:cNvSpPr>
          <p:nvPr/>
        </p:nvSpPr>
        <p:spPr bwMode="auto">
          <a:xfrm>
            <a:off x="7924800" y="2057400"/>
            <a:ext cx="990600" cy="9906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80" name="Freeform 1040"/>
          <p:cNvSpPr>
            <a:spLocks/>
          </p:cNvSpPr>
          <p:nvPr/>
        </p:nvSpPr>
        <p:spPr bwMode="auto">
          <a:xfrm>
            <a:off x="7927975" y="1352550"/>
            <a:ext cx="976313" cy="85725"/>
          </a:xfrm>
          <a:custGeom>
            <a:avLst/>
            <a:gdLst/>
            <a:ahLst/>
            <a:cxnLst>
              <a:cxn ang="0">
                <a:pos x="0" y="54"/>
              </a:cxn>
              <a:cxn ang="0">
                <a:pos x="78" y="16"/>
              </a:cxn>
              <a:cxn ang="0">
                <a:pos x="124" y="0"/>
              </a:cxn>
              <a:cxn ang="0">
                <a:pos x="311" y="23"/>
              </a:cxn>
              <a:cxn ang="0">
                <a:pos x="436" y="8"/>
              </a:cxn>
              <a:cxn ang="0">
                <a:pos x="615" y="16"/>
              </a:cxn>
            </a:cxnLst>
            <a:rect l="0" t="0" r="r" b="b"/>
            <a:pathLst>
              <a:path w="615" h="54">
                <a:moveTo>
                  <a:pt x="0" y="54"/>
                </a:moveTo>
                <a:cubicBezTo>
                  <a:pt x="73" y="6"/>
                  <a:pt x="19" y="34"/>
                  <a:pt x="78" y="16"/>
                </a:cubicBezTo>
                <a:cubicBezTo>
                  <a:pt x="94" y="11"/>
                  <a:pt x="124" y="0"/>
                  <a:pt x="124" y="0"/>
                </a:cubicBezTo>
                <a:cubicBezTo>
                  <a:pt x="191" y="5"/>
                  <a:pt x="246" y="15"/>
                  <a:pt x="311" y="23"/>
                </a:cubicBezTo>
                <a:cubicBezTo>
                  <a:pt x="353" y="20"/>
                  <a:pt x="394" y="8"/>
                  <a:pt x="436" y="8"/>
                </a:cubicBezTo>
                <a:cubicBezTo>
                  <a:pt x="496" y="8"/>
                  <a:pt x="555" y="16"/>
                  <a:pt x="615" y="16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81" name="Freeform 1041"/>
          <p:cNvSpPr>
            <a:spLocks/>
          </p:cNvSpPr>
          <p:nvPr/>
        </p:nvSpPr>
        <p:spPr bwMode="auto">
          <a:xfrm>
            <a:off x="5070475" y="2852738"/>
            <a:ext cx="3128963" cy="850900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233" y="6"/>
              </a:cxn>
              <a:cxn ang="0">
                <a:pos x="327" y="37"/>
              </a:cxn>
              <a:cxn ang="0">
                <a:pos x="452" y="84"/>
              </a:cxn>
              <a:cxn ang="0">
                <a:pos x="732" y="91"/>
              </a:cxn>
              <a:cxn ang="0">
                <a:pos x="966" y="115"/>
              </a:cxn>
              <a:cxn ang="0">
                <a:pos x="1239" y="239"/>
              </a:cxn>
              <a:cxn ang="0">
                <a:pos x="1504" y="263"/>
              </a:cxn>
              <a:cxn ang="0">
                <a:pos x="1621" y="310"/>
              </a:cxn>
              <a:cxn ang="0">
                <a:pos x="1675" y="333"/>
              </a:cxn>
              <a:cxn ang="0">
                <a:pos x="1722" y="364"/>
              </a:cxn>
              <a:cxn ang="0">
                <a:pos x="1745" y="380"/>
              </a:cxn>
              <a:cxn ang="0">
                <a:pos x="1753" y="403"/>
              </a:cxn>
              <a:cxn ang="0">
                <a:pos x="1776" y="411"/>
              </a:cxn>
              <a:cxn ang="0">
                <a:pos x="1800" y="427"/>
              </a:cxn>
              <a:cxn ang="0">
                <a:pos x="1831" y="497"/>
              </a:cxn>
              <a:cxn ang="0">
                <a:pos x="1854" y="512"/>
              </a:cxn>
              <a:cxn ang="0">
                <a:pos x="1971" y="536"/>
              </a:cxn>
            </a:cxnLst>
            <a:rect l="0" t="0" r="r" b="b"/>
            <a:pathLst>
              <a:path w="1971" h="536">
                <a:moveTo>
                  <a:pt x="0" y="13"/>
                </a:moveTo>
                <a:cubicBezTo>
                  <a:pt x="87" y="3"/>
                  <a:pt x="140" y="0"/>
                  <a:pt x="233" y="6"/>
                </a:cubicBezTo>
                <a:cubicBezTo>
                  <a:pt x="263" y="18"/>
                  <a:pt x="298" y="25"/>
                  <a:pt x="327" y="37"/>
                </a:cubicBezTo>
                <a:cubicBezTo>
                  <a:pt x="370" y="55"/>
                  <a:pt x="404" y="82"/>
                  <a:pt x="452" y="84"/>
                </a:cubicBezTo>
                <a:cubicBezTo>
                  <a:pt x="545" y="88"/>
                  <a:pt x="639" y="89"/>
                  <a:pt x="732" y="91"/>
                </a:cubicBezTo>
                <a:cubicBezTo>
                  <a:pt x="798" y="95"/>
                  <a:pt x="902" y="88"/>
                  <a:pt x="966" y="115"/>
                </a:cubicBezTo>
                <a:cubicBezTo>
                  <a:pt x="1055" y="152"/>
                  <a:pt x="1143" y="222"/>
                  <a:pt x="1239" y="239"/>
                </a:cubicBezTo>
                <a:cubicBezTo>
                  <a:pt x="1365" y="261"/>
                  <a:pt x="1360" y="256"/>
                  <a:pt x="1504" y="263"/>
                </a:cubicBezTo>
                <a:cubicBezTo>
                  <a:pt x="1549" y="272"/>
                  <a:pt x="1581" y="290"/>
                  <a:pt x="1621" y="310"/>
                </a:cubicBezTo>
                <a:cubicBezTo>
                  <a:pt x="1659" y="329"/>
                  <a:pt x="1631" y="301"/>
                  <a:pt x="1675" y="333"/>
                </a:cubicBezTo>
                <a:cubicBezTo>
                  <a:pt x="1725" y="369"/>
                  <a:pt x="1672" y="347"/>
                  <a:pt x="1722" y="364"/>
                </a:cubicBezTo>
                <a:cubicBezTo>
                  <a:pt x="1730" y="369"/>
                  <a:pt x="1739" y="373"/>
                  <a:pt x="1745" y="380"/>
                </a:cubicBezTo>
                <a:cubicBezTo>
                  <a:pt x="1750" y="386"/>
                  <a:pt x="1747" y="397"/>
                  <a:pt x="1753" y="403"/>
                </a:cubicBezTo>
                <a:cubicBezTo>
                  <a:pt x="1759" y="409"/>
                  <a:pt x="1769" y="407"/>
                  <a:pt x="1776" y="411"/>
                </a:cubicBezTo>
                <a:cubicBezTo>
                  <a:pt x="1785" y="415"/>
                  <a:pt x="1792" y="422"/>
                  <a:pt x="1800" y="427"/>
                </a:cubicBezTo>
                <a:cubicBezTo>
                  <a:pt x="1824" y="464"/>
                  <a:pt x="1812" y="441"/>
                  <a:pt x="1831" y="497"/>
                </a:cubicBezTo>
                <a:cubicBezTo>
                  <a:pt x="1834" y="506"/>
                  <a:pt x="1846" y="508"/>
                  <a:pt x="1854" y="512"/>
                </a:cubicBezTo>
                <a:cubicBezTo>
                  <a:pt x="1900" y="532"/>
                  <a:pt x="1923" y="536"/>
                  <a:pt x="1971" y="536"/>
                </a:cubicBezTo>
              </a:path>
            </a:pathLst>
          </a:custGeom>
          <a:noFill/>
          <a:ln w="3810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82" name="AutoShape 1042"/>
          <p:cNvSpPr>
            <a:spLocks noChangeArrowheads="1"/>
          </p:cNvSpPr>
          <p:nvPr/>
        </p:nvSpPr>
        <p:spPr bwMode="auto">
          <a:xfrm>
            <a:off x="7924800" y="3200400"/>
            <a:ext cx="990600" cy="9906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83" name="Freeform 1043"/>
          <p:cNvSpPr>
            <a:spLocks/>
          </p:cNvSpPr>
          <p:nvPr/>
        </p:nvSpPr>
        <p:spPr bwMode="auto">
          <a:xfrm>
            <a:off x="4983163" y="1809750"/>
            <a:ext cx="2178050" cy="606425"/>
          </a:xfrm>
          <a:custGeom>
            <a:avLst/>
            <a:gdLst/>
            <a:ahLst/>
            <a:cxnLst>
              <a:cxn ang="0">
                <a:pos x="0" y="367"/>
              </a:cxn>
              <a:cxn ang="0">
                <a:pos x="203" y="359"/>
              </a:cxn>
              <a:cxn ang="0">
                <a:pos x="242" y="320"/>
              </a:cxn>
              <a:cxn ang="0">
                <a:pos x="296" y="304"/>
              </a:cxn>
              <a:cxn ang="0">
                <a:pos x="468" y="312"/>
              </a:cxn>
              <a:cxn ang="0">
                <a:pos x="616" y="351"/>
              </a:cxn>
              <a:cxn ang="0">
                <a:pos x="943" y="382"/>
              </a:cxn>
              <a:cxn ang="0">
                <a:pos x="1013" y="328"/>
              </a:cxn>
              <a:cxn ang="0">
                <a:pos x="1037" y="304"/>
              </a:cxn>
              <a:cxn ang="0">
                <a:pos x="1060" y="257"/>
              </a:cxn>
              <a:cxn ang="0">
                <a:pos x="1107" y="141"/>
              </a:cxn>
              <a:cxn ang="0">
                <a:pos x="1153" y="109"/>
              </a:cxn>
              <a:cxn ang="0">
                <a:pos x="1200" y="102"/>
              </a:cxn>
              <a:cxn ang="0">
                <a:pos x="1317" y="55"/>
              </a:cxn>
              <a:cxn ang="0">
                <a:pos x="1372" y="0"/>
              </a:cxn>
            </a:cxnLst>
            <a:rect l="0" t="0" r="r" b="b"/>
            <a:pathLst>
              <a:path w="1372" h="382">
                <a:moveTo>
                  <a:pt x="0" y="367"/>
                </a:moveTo>
                <a:cubicBezTo>
                  <a:pt x="68" y="364"/>
                  <a:pt x="136" y="366"/>
                  <a:pt x="203" y="359"/>
                </a:cubicBezTo>
                <a:cubicBezTo>
                  <a:pt x="227" y="356"/>
                  <a:pt x="227" y="332"/>
                  <a:pt x="242" y="320"/>
                </a:cubicBezTo>
                <a:cubicBezTo>
                  <a:pt x="248" y="316"/>
                  <a:pt x="293" y="305"/>
                  <a:pt x="296" y="304"/>
                </a:cubicBezTo>
                <a:cubicBezTo>
                  <a:pt x="353" y="307"/>
                  <a:pt x="411" y="306"/>
                  <a:pt x="468" y="312"/>
                </a:cubicBezTo>
                <a:cubicBezTo>
                  <a:pt x="511" y="317"/>
                  <a:pt x="571" y="339"/>
                  <a:pt x="616" y="351"/>
                </a:cubicBezTo>
                <a:cubicBezTo>
                  <a:pt x="735" y="339"/>
                  <a:pt x="832" y="344"/>
                  <a:pt x="943" y="382"/>
                </a:cubicBezTo>
                <a:cubicBezTo>
                  <a:pt x="986" y="367"/>
                  <a:pt x="961" y="379"/>
                  <a:pt x="1013" y="328"/>
                </a:cubicBezTo>
                <a:cubicBezTo>
                  <a:pt x="1021" y="320"/>
                  <a:pt x="1037" y="304"/>
                  <a:pt x="1037" y="304"/>
                </a:cubicBezTo>
                <a:cubicBezTo>
                  <a:pt x="1057" y="237"/>
                  <a:pt x="1027" y="330"/>
                  <a:pt x="1060" y="257"/>
                </a:cubicBezTo>
                <a:cubicBezTo>
                  <a:pt x="1075" y="224"/>
                  <a:pt x="1078" y="167"/>
                  <a:pt x="1107" y="141"/>
                </a:cubicBezTo>
                <a:cubicBezTo>
                  <a:pt x="1121" y="129"/>
                  <a:pt x="1138" y="120"/>
                  <a:pt x="1153" y="109"/>
                </a:cubicBezTo>
                <a:cubicBezTo>
                  <a:pt x="1166" y="100"/>
                  <a:pt x="1184" y="104"/>
                  <a:pt x="1200" y="102"/>
                </a:cubicBezTo>
                <a:cubicBezTo>
                  <a:pt x="1241" y="88"/>
                  <a:pt x="1277" y="69"/>
                  <a:pt x="1317" y="55"/>
                </a:cubicBezTo>
                <a:cubicBezTo>
                  <a:pt x="1333" y="31"/>
                  <a:pt x="1352" y="20"/>
                  <a:pt x="1372" y="0"/>
                </a:cubicBezTo>
              </a:path>
            </a:pathLst>
          </a:custGeom>
          <a:noFill/>
          <a:ln w="3810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84" name="Line 1044"/>
          <p:cNvSpPr>
            <a:spLocks noChangeShapeType="1"/>
          </p:cNvSpPr>
          <p:nvPr/>
        </p:nvSpPr>
        <p:spPr bwMode="auto">
          <a:xfrm>
            <a:off x="2590800" y="20574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85" name="Line 1045"/>
          <p:cNvSpPr>
            <a:spLocks noChangeShapeType="1"/>
          </p:cNvSpPr>
          <p:nvPr/>
        </p:nvSpPr>
        <p:spPr bwMode="auto">
          <a:xfrm>
            <a:off x="5562600" y="1371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86" name="Line 1046"/>
          <p:cNvSpPr>
            <a:spLocks noChangeShapeType="1"/>
          </p:cNvSpPr>
          <p:nvPr/>
        </p:nvSpPr>
        <p:spPr bwMode="auto">
          <a:xfrm>
            <a:off x="5867400" y="3124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87" name="Text Box 1047"/>
          <p:cNvSpPr txBox="1">
            <a:spLocks noChangeArrowheads="1"/>
          </p:cNvSpPr>
          <p:nvPr/>
        </p:nvSpPr>
        <p:spPr bwMode="auto">
          <a:xfrm>
            <a:off x="2346325" y="2400300"/>
            <a:ext cx="692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nb-NO" sz="1800">
                <a:latin typeface="Times New Roman" pitchFamily="18" charset="0"/>
              </a:rPr>
              <a:t>Axon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62488" name="Text Box 1048"/>
          <p:cNvSpPr txBox="1">
            <a:spLocks noChangeArrowheads="1"/>
          </p:cNvSpPr>
          <p:nvPr/>
        </p:nvSpPr>
        <p:spPr bwMode="auto">
          <a:xfrm>
            <a:off x="5486400" y="2438400"/>
            <a:ext cx="1073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nb-NO" sz="1800">
                <a:latin typeface="Times New Roman" pitchFamily="18" charset="0"/>
              </a:rPr>
              <a:t>Dendrites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62489" name="Text Box 1049"/>
          <p:cNvSpPr txBox="1">
            <a:spLocks noChangeArrowheads="1"/>
          </p:cNvSpPr>
          <p:nvPr/>
        </p:nvSpPr>
        <p:spPr bwMode="auto">
          <a:xfrm>
            <a:off x="4267200" y="990600"/>
            <a:ext cx="10350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nb-NO" sz="1800">
                <a:latin typeface="Times New Roman" pitchFamily="18" charset="0"/>
              </a:rPr>
              <a:t>Synapses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62490" name="Text Box 1050"/>
          <p:cNvSpPr txBox="1">
            <a:spLocks noChangeArrowheads="1"/>
          </p:cNvSpPr>
          <p:nvPr/>
        </p:nvSpPr>
        <p:spPr bwMode="auto">
          <a:xfrm>
            <a:off x="381000" y="838200"/>
            <a:ext cx="10445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nb-NO" sz="2000">
                <a:latin typeface="Times New Roman" pitchFamily="18" charset="0"/>
              </a:rPr>
              <a:t>Neurons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62491" name="Freeform 1051"/>
          <p:cNvSpPr>
            <a:spLocks/>
          </p:cNvSpPr>
          <p:nvPr/>
        </p:nvSpPr>
        <p:spPr bwMode="auto">
          <a:xfrm>
            <a:off x="8832850" y="2476500"/>
            <a:ext cx="333375" cy="71438"/>
          </a:xfrm>
          <a:custGeom>
            <a:avLst/>
            <a:gdLst/>
            <a:ahLst/>
            <a:cxnLst>
              <a:cxn ang="0">
                <a:pos x="0" y="45"/>
              </a:cxn>
              <a:cxn ang="0">
                <a:pos x="210" y="22"/>
              </a:cxn>
            </a:cxnLst>
            <a:rect l="0" t="0" r="r" b="b"/>
            <a:pathLst>
              <a:path w="210" h="45">
                <a:moveTo>
                  <a:pt x="0" y="45"/>
                </a:moveTo>
                <a:cubicBezTo>
                  <a:pt x="69" y="0"/>
                  <a:pt x="105" y="22"/>
                  <a:pt x="210" y="22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92" name="Freeform 1052"/>
          <p:cNvSpPr>
            <a:spLocks/>
          </p:cNvSpPr>
          <p:nvPr/>
        </p:nvSpPr>
        <p:spPr bwMode="auto">
          <a:xfrm>
            <a:off x="8839200" y="3657600"/>
            <a:ext cx="333375" cy="71438"/>
          </a:xfrm>
          <a:custGeom>
            <a:avLst/>
            <a:gdLst/>
            <a:ahLst/>
            <a:cxnLst>
              <a:cxn ang="0">
                <a:pos x="0" y="45"/>
              </a:cxn>
              <a:cxn ang="0">
                <a:pos x="210" y="22"/>
              </a:cxn>
            </a:cxnLst>
            <a:rect l="0" t="0" r="r" b="b"/>
            <a:pathLst>
              <a:path w="210" h="45">
                <a:moveTo>
                  <a:pt x="0" y="45"/>
                </a:moveTo>
                <a:cubicBezTo>
                  <a:pt x="69" y="0"/>
                  <a:pt x="105" y="22"/>
                  <a:pt x="210" y="22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93" name="AutoShape 1053"/>
          <p:cNvSpPr>
            <a:spLocks noChangeArrowheads="1"/>
          </p:cNvSpPr>
          <p:nvPr/>
        </p:nvSpPr>
        <p:spPr bwMode="auto">
          <a:xfrm>
            <a:off x="1828800" y="762000"/>
            <a:ext cx="990600" cy="9906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94" name="Freeform 1054"/>
          <p:cNvSpPr>
            <a:spLocks/>
          </p:cNvSpPr>
          <p:nvPr/>
        </p:nvSpPr>
        <p:spPr bwMode="auto">
          <a:xfrm>
            <a:off x="2784475" y="1379538"/>
            <a:ext cx="2295525" cy="390525"/>
          </a:xfrm>
          <a:custGeom>
            <a:avLst/>
            <a:gdLst/>
            <a:ahLst/>
            <a:cxnLst>
              <a:cxn ang="0">
                <a:pos x="0" y="37"/>
              </a:cxn>
              <a:cxn ang="0">
                <a:pos x="289" y="18"/>
              </a:cxn>
              <a:cxn ang="0">
                <a:pos x="386" y="56"/>
              </a:cxn>
              <a:cxn ang="0">
                <a:pos x="443" y="75"/>
              </a:cxn>
              <a:cxn ang="0">
                <a:pos x="501" y="114"/>
              </a:cxn>
              <a:cxn ang="0">
                <a:pos x="550" y="153"/>
              </a:cxn>
              <a:cxn ang="0">
                <a:pos x="636" y="191"/>
              </a:cxn>
              <a:cxn ang="0">
                <a:pos x="800" y="181"/>
              </a:cxn>
              <a:cxn ang="0">
                <a:pos x="848" y="220"/>
              </a:cxn>
              <a:cxn ang="0">
                <a:pos x="974" y="239"/>
              </a:cxn>
              <a:cxn ang="0">
                <a:pos x="1166" y="230"/>
              </a:cxn>
              <a:cxn ang="0">
                <a:pos x="1369" y="162"/>
              </a:cxn>
              <a:cxn ang="0">
                <a:pos x="1446" y="181"/>
              </a:cxn>
            </a:cxnLst>
            <a:rect l="0" t="0" r="r" b="b"/>
            <a:pathLst>
              <a:path w="1446" h="246">
                <a:moveTo>
                  <a:pt x="0" y="37"/>
                </a:moveTo>
                <a:cubicBezTo>
                  <a:pt x="131" y="0"/>
                  <a:pt x="102" y="8"/>
                  <a:pt x="289" y="18"/>
                </a:cubicBezTo>
                <a:cubicBezTo>
                  <a:pt x="351" y="29"/>
                  <a:pt x="334" y="39"/>
                  <a:pt x="386" y="56"/>
                </a:cubicBezTo>
                <a:cubicBezTo>
                  <a:pt x="405" y="62"/>
                  <a:pt x="443" y="75"/>
                  <a:pt x="443" y="75"/>
                </a:cubicBezTo>
                <a:cubicBezTo>
                  <a:pt x="459" y="91"/>
                  <a:pt x="484" y="97"/>
                  <a:pt x="501" y="114"/>
                </a:cubicBezTo>
                <a:cubicBezTo>
                  <a:pt x="552" y="165"/>
                  <a:pt x="452" y="128"/>
                  <a:pt x="550" y="153"/>
                </a:cubicBezTo>
                <a:cubicBezTo>
                  <a:pt x="578" y="172"/>
                  <a:pt x="603" y="179"/>
                  <a:pt x="636" y="191"/>
                </a:cubicBezTo>
                <a:cubicBezTo>
                  <a:pt x="707" y="178"/>
                  <a:pt x="723" y="172"/>
                  <a:pt x="800" y="181"/>
                </a:cubicBezTo>
                <a:cubicBezTo>
                  <a:pt x="873" y="206"/>
                  <a:pt x="785" y="169"/>
                  <a:pt x="848" y="220"/>
                </a:cubicBezTo>
                <a:cubicBezTo>
                  <a:pt x="880" y="246"/>
                  <a:pt x="931" y="235"/>
                  <a:pt x="974" y="239"/>
                </a:cubicBezTo>
                <a:cubicBezTo>
                  <a:pt x="1038" y="236"/>
                  <a:pt x="1102" y="237"/>
                  <a:pt x="1166" y="230"/>
                </a:cubicBezTo>
                <a:cubicBezTo>
                  <a:pt x="1225" y="223"/>
                  <a:pt x="1309" y="182"/>
                  <a:pt x="1369" y="162"/>
                </a:cubicBezTo>
                <a:cubicBezTo>
                  <a:pt x="1395" y="170"/>
                  <a:pt x="1418" y="181"/>
                  <a:pt x="1446" y="181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95" name="Freeform 1055"/>
          <p:cNvSpPr>
            <a:spLocks/>
          </p:cNvSpPr>
          <p:nvPr/>
        </p:nvSpPr>
        <p:spPr bwMode="auto">
          <a:xfrm>
            <a:off x="2724150" y="1468438"/>
            <a:ext cx="2584450" cy="12525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6" y="48"/>
              </a:cxn>
              <a:cxn ang="0">
                <a:pos x="154" y="97"/>
              </a:cxn>
              <a:cxn ang="0">
                <a:pos x="231" y="203"/>
              </a:cxn>
              <a:cxn ang="0">
                <a:pos x="385" y="260"/>
              </a:cxn>
              <a:cxn ang="0">
                <a:pos x="501" y="318"/>
              </a:cxn>
              <a:cxn ang="0">
                <a:pos x="578" y="415"/>
              </a:cxn>
              <a:cxn ang="0">
                <a:pos x="665" y="540"/>
              </a:cxn>
              <a:cxn ang="0">
                <a:pos x="780" y="636"/>
              </a:cxn>
              <a:cxn ang="0">
                <a:pos x="800" y="656"/>
              </a:cxn>
              <a:cxn ang="0">
                <a:pos x="886" y="684"/>
              </a:cxn>
              <a:cxn ang="0">
                <a:pos x="954" y="713"/>
              </a:cxn>
              <a:cxn ang="0">
                <a:pos x="1301" y="684"/>
              </a:cxn>
              <a:cxn ang="0">
                <a:pos x="1561" y="684"/>
              </a:cxn>
              <a:cxn ang="0">
                <a:pos x="1628" y="704"/>
              </a:cxn>
            </a:cxnLst>
            <a:rect l="0" t="0" r="r" b="b"/>
            <a:pathLst>
              <a:path w="1628" h="789">
                <a:moveTo>
                  <a:pt x="0" y="0"/>
                </a:moveTo>
                <a:cubicBezTo>
                  <a:pt x="65" y="44"/>
                  <a:pt x="35" y="32"/>
                  <a:pt x="86" y="48"/>
                </a:cubicBezTo>
                <a:cubicBezTo>
                  <a:pt x="108" y="70"/>
                  <a:pt x="136" y="70"/>
                  <a:pt x="154" y="97"/>
                </a:cubicBezTo>
                <a:cubicBezTo>
                  <a:pt x="178" y="133"/>
                  <a:pt x="192" y="176"/>
                  <a:pt x="231" y="203"/>
                </a:cubicBezTo>
                <a:cubicBezTo>
                  <a:pt x="275" y="233"/>
                  <a:pt x="334" y="243"/>
                  <a:pt x="385" y="260"/>
                </a:cubicBezTo>
                <a:cubicBezTo>
                  <a:pt x="424" y="273"/>
                  <a:pt x="465" y="295"/>
                  <a:pt x="501" y="318"/>
                </a:cubicBezTo>
                <a:cubicBezTo>
                  <a:pt x="530" y="362"/>
                  <a:pt x="544" y="379"/>
                  <a:pt x="578" y="415"/>
                </a:cubicBezTo>
                <a:cubicBezTo>
                  <a:pt x="595" y="464"/>
                  <a:pt x="631" y="500"/>
                  <a:pt x="665" y="540"/>
                </a:cubicBezTo>
                <a:cubicBezTo>
                  <a:pt x="701" y="582"/>
                  <a:pt x="723" y="618"/>
                  <a:pt x="780" y="636"/>
                </a:cubicBezTo>
                <a:cubicBezTo>
                  <a:pt x="786" y="642"/>
                  <a:pt x="791" y="651"/>
                  <a:pt x="800" y="656"/>
                </a:cubicBezTo>
                <a:cubicBezTo>
                  <a:pt x="860" y="686"/>
                  <a:pt x="840" y="664"/>
                  <a:pt x="886" y="684"/>
                </a:cubicBezTo>
                <a:cubicBezTo>
                  <a:pt x="969" y="719"/>
                  <a:pt x="886" y="691"/>
                  <a:pt x="954" y="713"/>
                </a:cubicBezTo>
                <a:cubicBezTo>
                  <a:pt x="1065" y="789"/>
                  <a:pt x="1188" y="703"/>
                  <a:pt x="1301" y="684"/>
                </a:cubicBezTo>
                <a:cubicBezTo>
                  <a:pt x="1382" y="643"/>
                  <a:pt x="1473" y="672"/>
                  <a:pt x="1561" y="684"/>
                </a:cubicBezTo>
                <a:cubicBezTo>
                  <a:pt x="1621" y="704"/>
                  <a:pt x="1598" y="704"/>
                  <a:pt x="1628" y="704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96" name="Freeform 1056"/>
          <p:cNvSpPr>
            <a:spLocks/>
          </p:cNvSpPr>
          <p:nvPr/>
        </p:nvSpPr>
        <p:spPr bwMode="auto">
          <a:xfrm>
            <a:off x="2754313" y="1484313"/>
            <a:ext cx="2355850" cy="698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0" y="48"/>
              </a:cxn>
              <a:cxn ang="0">
                <a:pos x="414" y="106"/>
              </a:cxn>
              <a:cxn ang="0">
                <a:pos x="617" y="221"/>
              </a:cxn>
              <a:cxn ang="0">
                <a:pos x="694" y="270"/>
              </a:cxn>
              <a:cxn ang="0">
                <a:pos x="848" y="356"/>
              </a:cxn>
              <a:cxn ang="0">
                <a:pos x="964" y="395"/>
              </a:cxn>
              <a:cxn ang="0">
                <a:pos x="1368" y="414"/>
              </a:cxn>
              <a:cxn ang="0">
                <a:pos x="1484" y="434"/>
              </a:cxn>
            </a:cxnLst>
            <a:rect l="0" t="0" r="r" b="b"/>
            <a:pathLst>
              <a:path w="1484" h="440">
                <a:moveTo>
                  <a:pt x="0" y="0"/>
                </a:moveTo>
                <a:cubicBezTo>
                  <a:pt x="106" y="7"/>
                  <a:pt x="158" y="15"/>
                  <a:pt x="250" y="48"/>
                </a:cubicBezTo>
                <a:cubicBezTo>
                  <a:pt x="295" y="91"/>
                  <a:pt x="359" y="78"/>
                  <a:pt x="414" y="106"/>
                </a:cubicBezTo>
                <a:cubicBezTo>
                  <a:pt x="483" y="140"/>
                  <a:pt x="547" y="186"/>
                  <a:pt x="617" y="221"/>
                </a:cubicBezTo>
                <a:cubicBezTo>
                  <a:pt x="640" y="245"/>
                  <a:pt x="665" y="250"/>
                  <a:pt x="694" y="270"/>
                </a:cubicBezTo>
                <a:cubicBezTo>
                  <a:pt x="725" y="317"/>
                  <a:pt x="793" y="339"/>
                  <a:pt x="848" y="356"/>
                </a:cubicBezTo>
                <a:cubicBezTo>
                  <a:pt x="876" y="385"/>
                  <a:pt x="923" y="390"/>
                  <a:pt x="964" y="395"/>
                </a:cubicBezTo>
                <a:cubicBezTo>
                  <a:pt x="1075" y="407"/>
                  <a:pt x="1277" y="410"/>
                  <a:pt x="1368" y="414"/>
                </a:cubicBezTo>
                <a:cubicBezTo>
                  <a:pt x="1444" y="440"/>
                  <a:pt x="1405" y="434"/>
                  <a:pt x="1484" y="434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97" name="Freeform 1057"/>
          <p:cNvSpPr>
            <a:spLocks/>
          </p:cNvSpPr>
          <p:nvPr/>
        </p:nvSpPr>
        <p:spPr bwMode="auto">
          <a:xfrm>
            <a:off x="5126038" y="1544638"/>
            <a:ext cx="534987" cy="153987"/>
          </a:xfrm>
          <a:custGeom>
            <a:avLst/>
            <a:gdLst/>
            <a:ahLst/>
            <a:cxnLst>
              <a:cxn ang="0">
                <a:pos x="337" y="0"/>
              </a:cxn>
              <a:cxn ang="0">
                <a:pos x="279" y="29"/>
              </a:cxn>
              <a:cxn ang="0">
                <a:pos x="241" y="68"/>
              </a:cxn>
              <a:cxn ang="0">
                <a:pos x="0" y="97"/>
              </a:cxn>
            </a:cxnLst>
            <a:rect l="0" t="0" r="r" b="b"/>
            <a:pathLst>
              <a:path w="337" h="97">
                <a:moveTo>
                  <a:pt x="337" y="0"/>
                </a:moveTo>
                <a:cubicBezTo>
                  <a:pt x="319" y="6"/>
                  <a:pt x="291" y="12"/>
                  <a:pt x="279" y="29"/>
                </a:cubicBezTo>
                <a:cubicBezTo>
                  <a:pt x="247" y="68"/>
                  <a:pt x="299" y="53"/>
                  <a:pt x="241" y="68"/>
                </a:cubicBezTo>
                <a:cubicBezTo>
                  <a:pt x="161" y="87"/>
                  <a:pt x="72" y="58"/>
                  <a:pt x="0" y="97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98" name="Freeform 1058"/>
          <p:cNvSpPr>
            <a:spLocks/>
          </p:cNvSpPr>
          <p:nvPr/>
        </p:nvSpPr>
        <p:spPr bwMode="auto">
          <a:xfrm>
            <a:off x="5156200" y="2143125"/>
            <a:ext cx="534988" cy="182563"/>
          </a:xfrm>
          <a:custGeom>
            <a:avLst/>
            <a:gdLst/>
            <a:ahLst/>
            <a:cxnLst>
              <a:cxn ang="0">
                <a:pos x="337" y="115"/>
              </a:cxn>
              <a:cxn ang="0">
                <a:pos x="77" y="28"/>
              </a:cxn>
              <a:cxn ang="0">
                <a:pos x="0" y="28"/>
              </a:cxn>
            </a:cxnLst>
            <a:rect l="0" t="0" r="r" b="b"/>
            <a:pathLst>
              <a:path w="337" h="115">
                <a:moveTo>
                  <a:pt x="337" y="115"/>
                </a:moveTo>
                <a:cubicBezTo>
                  <a:pt x="262" y="40"/>
                  <a:pt x="178" y="38"/>
                  <a:pt x="77" y="28"/>
                </a:cubicBezTo>
                <a:cubicBezTo>
                  <a:pt x="47" y="8"/>
                  <a:pt x="30" y="0"/>
                  <a:pt x="0" y="28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499" name="Freeform 1059"/>
          <p:cNvSpPr>
            <a:spLocks/>
          </p:cNvSpPr>
          <p:nvPr/>
        </p:nvSpPr>
        <p:spPr bwMode="auto">
          <a:xfrm>
            <a:off x="5299075" y="2586038"/>
            <a:ext cx="514350" cy="396875"/>
          </a:xfrm>
          <a:custGeom>
            <a:avLst/>
            <a:gdLst/>
            <a:ahLst/>
            <a:cxnLst>
              <a:cxn ang="0">
                <a:pos x="324" y="250"/>
              </a:cxn>
              <a:cxn ang="0">
                <a:pos x="286" y="164"/>
              </a:cxn>
              <a:cxn ang="0">
                <a:pos x="247" y="154"/>
              </a:cxn>
              <a:cxn ang="0">
                <a:pos x="74" y="96"/>
              </a:cxn>
              <a:cxn ang="0">
                <a:pos x="45" y="67"/>
              </a:cxn>
              <a:cxn ang="0">
                <a:pos x="26" y="29"/>
              </a:cxn>
            </a:cxnLst>
            <a:rect l="0" t="0" r="r" b="b"/>
            <a:pathLst>
              <a:path w="324" h="250">
                <a:moveTo>
                  <a:pt x="324" y="250"/>
                </a:moveTo>
                <a:cubicBezTo>
                  <a:pt x="316" y="225"/>
                  <a:pt x="309" y="179"/>
                  <a:pt x="286" y="164"/>
                </a:cubicBezTo>
                <a:cubicBezTo>
                  <a:pt x="274" y="156"/>
                  <a:pt x="259" y="157"/>
                  <a:pt x="247" y="154"/>
                </a:cubicBezTo>
                <a:cubicBezTo>
                  <a:pt x="189" y="136"/>
                  <a:pt x="131" y="115"/>
                  <a:pt x="74" y="96"/>
                </a:cubicBezTo>
                <a:cubicBezTo>
                  <a:pt x="64" y="86"/>
                  <a:pt x="52" y="78"/>
                  <a:pt x="45" y="67"/>
                </a:cubicBezTo>
                <a:cubicBezTo>
                  <a:pt x="0" y="0"/>
                  <a:pt x="55" y="58"/>
                  <a:pt x="26" y="29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2500" name="Text Box 1060"/>
          <p:cNvSpPr txBox="1">
            <a:spLocks noChangeArrowheads="1"/>
          </p:cNvSpPr>
          <p:nvPr/>
        </p:nvSpPr>
        <p:spPr bwMode="auto">
          <a:xfrm>
            <a:off x="533400" y="3657600"/>
            <a:ext cx="6864350" cy="2560701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b-NO" sz="2000" dirty="0">
                <a:latin typeface="Times New Roman" pitchFamily="18" charset="0"/>
              </a:rPr>
              <a:t> </a:t>
            </a:r>
            <a:r>
              <a:rPr lang="nb-NO" sz="1800" dirty="0">
                <a:latin typeface="Times New Roman" pitchFamily="18" charset="0"/>
              </a:rPr>
              <a:t>Dense:  Human brain has 10</a:t>
            </a:r>
            <a:r>
              <a:rPr lang="nb-NO" sz="1800" baseline="30000" dirty="0">
                <a:latin typeface="Times New Roman" pitchFamily="18" charset="0"/>
              </a:rPr>
              <a:t>11</a:t>
            </a:r>
            <a:r>
              <a:rPr lang="nb-NO" sz="1800" dirty="0">
                <a:latin typeface="Times New Roman" pitchFamily="18" charset="0"/>
              </a:rPr>
              <a:t> neurons</a:t>
            </a:r>
          </a:p>
          <a:p>
            <a:pPr>
              <a:buFontTx/>
              <a:buChar char="•"/>
            </a:pPr>
            <a:r>
              <a:rPr lang="nb-NO" sz="1800" dirty="0">
                <a:latin typeface="Times New Roman" pitchFamily="18" charset="0"/>
              </a:rPr>
              <a:t> Highly Interconnected:  Human neurons have 10</a:t>
            </a:r>
            <a:r>
              <a:rPr lang="nb-NO" sz="1800" baseline="30000" dirty="0">
                <a:latin typeface="Times New Roman" pitchFamily="18" charset="0"/>
              </a:rPr>
              <a:t>4</a:t>
            </a:r>
            <a:r>
              <a:rPr lang="nb-NO" sz="1800" dirty="0">
                <a:latin typeface="Times New Roman" pitchFamily="18" charset="0"/>
              </a:rPr>
              <a:t> fan-in.</a:t>
            </a:r>
          </a:p>
          <a:p>
            <a:pPr>
              <a:buFontTx/>
              <a:buChar char="•"/>
            </a:pPr>
            <a:r>
              <a:rPr lang="nb-NO" sz="1800" dirty="0">
                <a:latin typeface="Times New Roman" pitchFamily="18" charset="0"/>
              </a:rPr>
              <a:t> Neurons firing: send action potentials  (APs) down the axons when </a:t>
            </a:r>
          </a:p>
          <a:p>
            <a:r>
              <a:rPr lang="nb-NO" sz="1800" dirty="0">
                <a:latin typeface="Times New Roman" pitchFamily="18" charset="0"/>
              </a:rPr>
              <a:t>    sufficiently stimulated by  SUM of incoming APs along the dendrites.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nb-NO" sz="1800" dirty="0">
                <a:latin typeface="Times New Roman" pitchFamily="18" charset="0"/>
              </a:rPr>
              <a:t>Neurons can either stimulate or inhibit other neurons. 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nb-NO" sz="1800" dirty="0">
                <a:latin typeface="Times New Roman" pitchFamily="18" charset="0"/>
              </a:rPr>
              <a:t>Synapses vary in transmission efficiency</a:t>
            </a:r>
          </a:p>
          <a:p>
            <a:pPr>
              <a:spcBef>
                <a:spcPct val="20000"/>
              </a:spcBef>
            </a:pPr>
            <a:r>
              <a:rPr lang="nb-NO" sz="1800" b="1" u="sng" dirty="0">
                <a:latin typeface="Times New Roman" pitchFamily="18" charset="0"/>
              </a:rPr>
              <a:t>Development:</a:t>
            </a:r>
            <a:r>
              <a:rPr lang="nb-NO" sz="1800" dirty="0">
                <a:latin typeface="Times New Roman" pitchFamily="18" charset="0"/>
              </a:rPr>
              <a:t> Formation of basic connection topology</a:t>
            </a:r>
          </a:p>
          <a:p>
            <a:pPr>
              <a:spcBef>
                <a:spcPct val="20000"/>
              </a:spcBef>
            </a:pPr>
            <a:r>
              <a:rPr lang="nb-NO" sz="1800" b="1" u="sng" dirty="0">
                <a:latin typeface="Times New Roman" pitchFamily="18" charset="0"/>
              </a:rPr>
              <a:t>Learning:</a:t>
            </a:r>
            <a:r>
              <a:rPr lang="nb-NO" sz="1800" dirty="0">
                <a:latin typeface="Times New Roman" pitchFamily="18" charset="0"/>
              </a:rPr>
              <a:t> Fine-tuning of topology + Major synaptic-efficiency changes</a:t>
            </a:r>
            <a:r>
              <a:rPr lang="nb-NO" sz="1800" dirty="0" smtClean="0">
                <a:latin typeface="Times New Roman" pitchFamily="18" charset="0"/>
              </a:rPr>
              <a:t>.</a:t>
            </a:r>
            <a:endParaRPr lang="nb-NO" sz="1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772400" cy="457200"/>
          </a:xfrm>
        </p:spPr>
        <p:txBody>
          <a:bodyPr/>
          <a:lstStyle/>
          <a:p>
            <a:r>
              <a:rPr lang="nb-NO" sz="3600"/>
              <a:t>NeuroComputing</a:t>
            </a:r>
            <a:endParaRPr lang="nb-NO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3200400"/>
            <a:ext cx="7772400" cy="3429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b-NO" sz="2000"/>
              <a:t>Nodes fire when sum (weighted inputs) &gt; threshold.</a:t>
            </a:r>
          </a:p>
          <a:p>
            <a:pPr lvl="1">
              <a:lnSpc>
                <a:spcPct val="90000"/>
              </a:lnSpc>
            </a:pPr>
            <a:r>
              <a:rPr lang="nb-NO" sz="1800"/>
              <a:t>Other varieties common: unthresholded linear, sigmoidal, etc.</a:t>
            </a:r>
          </a:p>
          <a:p>
            <a:pPr>
              <a:lnSpc>
                <a:spcPct val="90000"/>
              </a:lnSpc>
            </a:pPr>
            <a:r>
              <a:rPr lang="nb-NO" sz="2000"/>
              <a:t>Connection topologies vary widely across applications</a:t>
            </a:r>
          </a:p>
          <a:p>
            <a:pPr>
              <a:lnSpc>
                <a:spcPct val="90000"/>
              </a:lnSpc>
            </a:pPr>
            <a:r>
              <a:rPr lang="nb-NO" sz="2000"/>
              <a:t>Weights vary in magnitude &amp; sign (stimulate or inhibit)</a:t>
            </a:r>
          </a:p>
          <a:p>
            <a:pPr>
              <a:lnSpc>
                <a:spcPct val="90000"/>
              </a:lnSpc>
            </a:pPr>
            <a:r>
              <a:rPr lang="nb-NO" sz="2000"/>
              <a:t>Learning = Finding proper topology &amp; weights</a:t>
            </a:r>
          </a:p>
          <a:p>
            <a:pPr lvl="1">
              <a:lnSpc>
                <a:spcPct val="90000"/>
              </a:lnSpc>
            </a:pPr>
            <a:r>
              <a:rPr lang="nb-NO" sz="1800"/>
              <a:t>Search process in the space of possible topologies &amp; weights</a:t>
            </a:r>
          </a:p>
          <a:p>
            <a:pPr lvl="1">
              <a:lnSpc>
                <a:spcPct val="90000"/>
              </a:lnSpc>
            </a:pPr>
            <a:r>
              <a:rPr lang="nb-NO" sz="1800"/>
              <a:t>Most ANN applications assume a fixed topology.</a:t>
            </a:r>
            <a:r>
              <a:rPr lang="nb-NO" sz="2400"/>
              <a:t> </a:t>
            </a:r>
          </a:p>
          <a:p>
            <a:pPr>
              <a:lnSpc>
                <a:spcPct val="90000"/>
              </a:lnSpc>
            </a:pPr>
            <a:r>
              <a:rPr lang="nb-NO" sz="2000"/>
              <a:t>The matrix </a:t>
            </a:r>
            <a:r>
              <a:rPr lang="nb-NO" sz="2000" b="1"/>
              <a:t>IS</a:t>
            </a:r>
            <a:r>
              <a:rPr lang="nb-NO" sz="2000"/>
              <a:t> the learning machine!</a:t>
            </a:r>
            <a:endParaRPr lang="nb-NO" sz="2800"/>
          </a:p>
          <a:p>
            <a:pPr lvl="1">
              <a:lnSpc>
                <a:spcPct val="90000"/>
              </a:lnSpc>
            </a:pPr>
            <a:endParaRPr lang="nb-NO" sz="1800"/>
          </a:p>
        </p:txBody>
      </p:sp>
      <p:grpSp>
        <p:nvGrpSpPr>
          <p:cNvPr id="63492" name="Group 4"/>
          <p:cNvGrpSpPr>
            <a:grpSpLocks/>
          </p:cNvGrpSpPr>
          <p:nvPr/>
        </p:nvGrpSpPr>
        <p:grpSpPr bwMode="auto">
          <a:xfrm>
            <a:off x="3429000" y="990600"/>
            <a:ext cx="2743200" cy="1905000"/>
            <a:chOff x="1728" y="2016"/>
            <a:chExt cx="1728" cy="1200"/>
          </a:xfrm>
        </p:grpSpPr>
        <p:sp>
          <p:nvSpPr>
            <p:cNvPr id="63493" name="Text Box 5"/>
            <p:cNvSpPr txBox="1">
              <a:spLocks noChangeArrowheads="1"/>
            </p:cNvSpPr>
            <p:nvPr/>
          </p:nvSpPr>
          <p:spPr bwMode="auto">
            <a:xfrm>
              <a:off x="2448" y="2016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w</a:t>
              </a:r>
              <a:r>
                <a:rPr lang="nb-NO" baseline="-25000">
                  <a:latin typeface="Times New Roman" pitchFamily="18" charset="0"/>
                </a:rPr>
                <a:t>i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63494" name="Oval 6"/>
            <p:cNvSpPr>
              <a:spLocks noChangeArrowheads="1"/>
            </p:cNvSpPr>
            <p:nvPr/>
          </p:nvSpPr>
          <p:spPr bwMode="auto">
            <a:xfrm>
              <a:off x="1728" y="2688"/>
              <a:ext cx="144" cy="144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495" name="Oval 7"/>
            <p:cNvSpPr>
              <a:spLocks noChangeArrowheads="1"/>
            </p:cNvSpPr>
            <p:nvPr/>
          </p:nvSpPr>
          <p:spPr bwMode="auto">
            <a:xfrm>
              <a:off x="2304" y="2640"/>
              <a:ext cx="144" cy="144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496" name="Oval 8"/>
            <p:cNvSpPr>
              <a:spLocks noChangeArrowheads="1"/>
            </p:cNvSpPr>
            <p:nvPr/>
          </p:nvSpPr>
          <p:spPr bwMode="auto">
            <a:xfrm>
              <a:off x="2640" y="2400"/>
              <a:ext cx="144" cy="144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497" name="Oval 9"/>
            <p:cNvSpPr>
              <a:spLocks noChangeArrowheads="1"/>
            </p:cNvSpPr>
            <p:nvPr/>
          </p:nvSpPr>
          <p:spPr bwMode="auto">
            <a:xfrm>
              <a:off x="2352" y="3072"/>
              <a:ext cx="144" cy="144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498" name="Oval 10"/>
            <p:cNvSpPr>
              <a:spLocks noChangeArrowheads="1"/>
            </p:cNvSpPr>
            <p:nvPr/>
          </p:nvSpPr>
          <p:spPr bwMode="auto">
            <a:xfrm>
              <a:off x="2016" y="2208"/>
              <a:ext cx="144" cy="144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499" name="Oval 11"/>
            <p:cNvSpPr>
              <a:spLocks noChangeArrowheads="1"/>
            </p:cNvSpPr>
            <p:nvPr/>
          </p:nvSpPr>
          <p:spPr bwMode="auto">
            <a:xfrm>
              <a:off x="3072" y="2640"/>
              <a:ext cx="144" cy="144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500" name="Oval 12"/>
            <p:cNvSpPr>
              <a:spLocks noChangeArrowheads="1"/>
            </p:cNvSpPr>
            <p:nvPr/>
          </p:nvSpPr>
          <p:spPr bwMode="auto">
            <a:xfrm>
              <a:off x="3024" y="2208"/>
              <a:ext cx="144" cy="144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501" name="Oval 13"/>
            <p:cNvSpPr>
              <a:spLocks noChangeArrowheads="1"/>
            </p:cNvSpPr>
            <p:nvPr/>
          </p:nvSpPr>
          <p:spPr bwMode="auto">
            <a:xfrm>
              <a:off x="2832" y="2928"/>
              <a:ext cx="144" cy="144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502" name="Line 14"/>
            <p:cNvSpPr>
              <a:spLocks noChangeShapeType="1"/>
            </p:cNvSpPr>
            <p:nvPr/>
          </p:nvSpPr>
          <p:spPr bwMode="auto">
            <a:xfrm flipV="1">
              <a:off x="1824" y="2352"/>
              <a:ext cx="24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503" name="Line 15"/>
            <p:cNvSpPr>
              <a:spLocks noChangeShapeType="1"/>
            </p:cNvSpPr>
            <p:nvPr/>
          </p:nvSpPr>
          <p:spPr bwMode="auto">
            <a:xfrm flipV="1">
              <a:off x="2160" y="2256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504" name="Line 16"/>
            <p:cNvSpPr>
              <a:spLocks noChangeShapeType="1"/>
            </p:cNvSpPr>
            <p:nvPr/>
          </p:nvSpPr>
          <p:spPr bwMode="auto">
            <a:xfrm flipH="1" flipV="1">
              <a:off x="2160" y="2352"/>
              <a:ext cx="192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505" name="Line 17"/>
            <p:cNvSpPr>
              <a:spLocks noChangeShapeType="1"/>
            </p:cNvSpPr>
            <p:nvPr/>
          </p:nvSpPr>
          <p:spPr bwMode="auto">
            <a:xfrm flipH="1" flipV="1">
              <a:off x="2400" y="2784"/>
              <a:ext cx="4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506" name="Line 18"/>
            <p:cNvSpPr>
              <a:spLocks noChangeShapeType="1"/>
            </p:cNvSpPr>
            <p:nvPr/>
          </p:nvSpPr>
          <p:spPr bwMode="auto">
            <a:xfrm flipV="1">
              <a:off x="2448" y="2544"/>
              <a:ext cx="24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507" name="Line 19"/>
            <p:cNvSpPr>
              <a:spLocks noChangeShapeType="1"/>
            </p:cNvSpPr>
            <p:nvPr/>
          </p:nvSpPr>
          <p:spPr bwMode="auto">
            <a:xfrm flipH="1" flipV="1">
              <a:off x="1872" y="2784"/>
              <a:ext cx="57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508" name="Line 20"/>
            <p:cNvSpPr>
              <a:spLocks noChangeShapeType="1"/>
            </p:cNvSpPr>
            <p:nvPr/>
          </p:nvSpPr>
          <p:spPr bwMode="auto">
            <a:xfrm flipH="1" flipV="1">
              <a:off x="3120" y="2352"/>
              <a:ext cx="4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509" name="Line 21"/>
            <p:cNvSpPr>
              <a:spLocks noChangeShapeType="1"/>
            </p:cNvSpPr>
            <p:nvPr/>
          </p:nvSpPr>
          <p:spPr bwMode="auto">
            <a:xfrm flipV="1">
              <a:off x="2880" y="2352"/>
              <a:ext cx="19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510" name="Line 22"/>
            <p:cNvSpPr>
              <a:spLocks noChangeShapeType="1"/>
            </p:cNvSpPr>
            <p:nvPr/>
          </p:nvSpPr>
          <p:spPr bwMode="auto">
            <a:xfrm flipV="1">
              <a:off x="2736" y="2304"/>
              <a:ext cx="28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511" name="Line 23"/>
            <p:cNvSpPr>
              <a:spLocks noChangeShapeType="1"/>
            </p:cNvSpPr>
            <p:nvPr/>
          </p:nvSpPr>
          <p:spPr bwMode="auto">
            <a:xfrm flipV="1">
              <a:off x="2400" y="2496"/>
              <a:ext cx="192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512" name="Line 24"/>
            <p:cNvSpPr>
              <a:spLocks noChangeShapeType="1"/>
            </p:cNvSpPr>
            <p:nvPr/>
          </p:nvSpPr>
          <p:spPr bwMode="auto">
            <a:xfrm flipH="1" flipV="1">
              <a:off x="2736" y="2544"/>
              <a:ext cx="144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513" name="Line 25"/>
            <p:cNvSpPr>
              <a:spLocks noChangeShapeType="1"/>
            </p:cNvSpPr>
            <p:nvPr/>
          </p:nvSpPr>
          <p:spPr bwMode="auto">
            <a:xfrm flipV="1">
              <a:off x="1872" y="2736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514" name="Line 26"/>
            <p:cNvSpPr>
              <a:spLocks noChangeShapeType="1"/>
            </p:cNvSpPr>
            <p:nvPr/>
          </p:nvSpPr>
          <p:spPr bwMode="auto">
            <a:xfrm flipV="1">
              <a:off x="3168" y="2112"/>
              <a:ext cx="28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515" name="Text Box 27"/>
            <p:cNvSpPr txBox="1">
              <a:spLocks noChangeArrowheads="1"/>
            </p:cNvSpPr>
            <p:nvPr/>
          </p:nvSpPr>
          <p:spPr bwMode="auto">
            <a:xfrm>
              <a:off x="1968" y="2496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w</a:t>
              </a:r>
              <a:r>
                <a:rPr lang="nb-NO" baseline="-25000">
                  <a:latin typeface="Times New Roman" pitchFamily="18" charset="0"/>
                </a:rPr>
                <a:t>j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63516" name="Text Box 28"/>
            <p:cNvSpPr txBox="1">
              <a:spLocks noChangeArrowheads="1"/>
            </p:cNvSpPr>
            <p:nvPr/>
          </p:nvSpPr>
          <p:spPr bwMode="auto">
            <a:xfrm>
              <a:off x="2592" y="2736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w</a:t>
              </a:r>
              <a:r>
                <a:rPr lang="nb-NO" baseline="-25000">
                  <a:latin typeface="Times New Roman" pitchFamily="18" charset="0"/>
                </a:rPr>
                <a:t>k</a:t>
              </a:r>
              <a:endParaRPr lang="nb-NO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533400"/>
          </a:xfrm>
        </p:spPr>
        <p:txBody>
          <a:bodyPr/>
          <a:lstStyle/>
          <a:p>
            <a:r>
              <a:rPr lang="nb-NO" sz="3600"/>
              <a:t>Tasks &amp; Architectures</a:t>
            </a:r>
            <a:endParaRPr lang="nb-NO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10600" cy="5486400"/>
          </a:xfrm>
        </p:spPr>
        <p:txBody>
          <a:bodyPr/>
          <a:lstStyle/>
          <a:p>
            <a:r>
              <a:rPr lang="nb-NO" sz="2400"/>
              <a:t>Supervised Learning</a:t>
            </a:r>
            <a:endParaRPr lang="nb-NO"/>
          </a:p>
          <a:p>
            <a:pPr lvl="1"/>
            <a:r>
              <a:rPr lang="nb-NO" sz="2000"/>
              <a:t>Feed-Forward networks </a:t>
            </a:r>
            <a:endParaRPr lang="nb-NO"/>
          </a:p>
          <a:p>
            <a:pPr lvl="2"/>
            <a:r>
              <a:rPr lang="nb-NO" sz="1800"/>
              <a:t>Concept Learning: Inputs = properties, Outputs = classification</a:t>
            </a:r>
            <a:endParaRPr lang="nb-NO"/>
          </a:p>
          <a:p>
            <a:pPr lvl="2"/>
            <a:r>
              <a:rPr lang="nb-NO" sz="1800"/>
              <a:t>Controller Design: Inputs = sensor readings, Outputs = effector actions</a:t>
            </a:r>
          </a:p>
          <a:p>
            <a:pPr lvl="2"/>
            <a:r>
              <a:rPr lang="nb-NO" sz="1800"/>
              <a:t>Prediction: Inputs = previous X values, Outputs = predicted future X value</a:t>
            </a:r>
          </a:p>
          <a:p>
            <a:pPr lvl="1"/>
            <a:r>
              <a:rPr lang="nb-NO" sz="2000"/>
              <a:t>Learn proper weights via back-propagation</a:t>
            </a:r>
          </a:p>
          <a:p>
            <a:pPr lvl="1">
              <a:buFontTx/>
              <a:buNone/>
            </a:pPr>
            <a:endParaRPr lang="nb-NO" sz="2000"/>
          </a:p>
          <a:p>
            <a:r>
              <a:rPr lang="nb-NO" sz="2400"/>
              <a:t>Unsupervised Learning</a:t>
            </a:r>
            <a:endParaRPr lang="nb-NO"/>
          </a:p>
          <a:p>
            <a:pPr lvl="1"/>
            <a:r>
              <a:rPr lang="nb-NO"/>
              <a:t> </a:t>
            </a:r>
            <a:r>
              <a:rPr lang="nb-NO" sz="2000"/>
              <a:t>Pattern Recognition</a:t>
            </a:r>
          </a:p>
          <a:p>
            <a:pPr lvl="2"/>
            <a:r>
              <a:rPr lang="nb-NO" sz="1800"/>
              <a:t>Hopfield Networks</a:t>
            </a:r>
          </a:p>
          <a:p>
            <a:pPr lvl="1"/>
            <a:endParaRPr lang="nb-NO"/>
          </a:p>
          <a:p>
            <a:pPr lvl="1"/>
            <a:r>
              <a:rPr lang="nb-NO" sz="2000"/>
              <a:t>Data Clustering</a:t>
            </a:r>
            <a:endParaRPr lang="nb-NO"/>
          </a:p>
          <a:p>
            <a:pPr lvl="2"/>
            <a:r>
              <a:rPr lang="nb-NO" sz="1800"/>
              <a:t>Competitive Networks</a:t>
            </a:r>
            <a:endParaRPr lang="nb-NO"/>
          </a:p>
        </p:txBody>
      </p:sp>
      <p:grpSp>
        <p:nvGrpSpPr>
          <p:cNvPr id="48132" name="Group 4"/>
          <p:cNvGrpSpPr>
            <a:grpSpLocks/>
          </p:cNvGrpSpPr>
          <p:nvPr/>
        </p:nvGrpSpPr>
        <p:grpSpPr bwMode="auto">
          <a:xfrm>
            <a:off x="4419600" y="1066800"/>
            <a:ext cx="2644775" cy="685800"/>
            <a:chOff x="2784" y="624"/>
            <a:chExt cx="1666" cy="432"/>
          </a:xfrm>
        </p:grpSpPr>
        <p:grpSp>
          <p:nvGrpSpPr>
            <p:cNvPr id="48133" name="Group 5"/>
            <p:cNvGrpSpPr>
              <a:grpSpLocks/>
            </p:cNvGrpSpPr>
            <p:nvPr/>
          </p:nvGrpSpPr>
          <p:grpSpPr bwMode="auto">
            <a:xfrm rot="-5287243">
              <a:off x="3360" y="384"/>
              <a:ext cx="432" cy="912"/>
              <a:chOff x="4944" y="1632"/>
              <a:chExt cx="432" cy="912"/>
            </a:xfrm>
          </p:grpSpPr>
          <p:sp>
            <p:nvSpPr>
              <p:cNvPr id="48134" name="Line 6"/>
              <p:cNvSpPr>
                <a:spLocks noChangeShapeType="1"/>
              </p:cNvSpPr>
              <p:nvPr/>
            </p:nvSpPr>
            <p:spPr bwMode="auto">
              <a:xfrm flipV="1">
                <a:off x="5040" y="1680"/>
                <a:ext cx="144" cy="3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135" name="Line 7"/>
              <p:cNvSpPr>
                <a:spLocks noChangeShapeType="1"/>
              </p:cNvSpPr>
              <p:nvPr/>
            </p:nvSpPr>
            <p:spPr bwMode="auto">
              <a:xfrm flipV="1">
                <a:off x="5184" y="1680"/>
                <a:ext cx="96" cy="3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136" name="Line 8"/>
              <p:cNvSpPr>
                <a:spLocks noChangeShapeType="1"/>
              </p:cNvSpPr>
              <p:nvPr/>
            </p:nvSpPr>
            <p:spPr bwMode="auto">
              <a:xfrm flipH="1" flipV="1">
                <a:off x="5040" y="1728"/>
                <a:ext cx="288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137" name="Line 9"/>
              <p:cNvSpPr>
                <a:spLocks noChangeShapeType="1"/>
              </p:cNvSpPr>
              <p:nvPr/>
            </p:nvSpPr>
            <p:spPr bwMode="auto">
              <a:xfrm flipH="1" flipV="1">
                <a:off x="4992" y="1728"/>
                <a:ext cx="192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138" name="Line 10"/>
              <p:cNvSpPr>
                <a:spLocks noChangeShapeType="1"/>
              </p:cNvSpPr>
              <p:nvPr/>
            </p:nvSpPr>
            <p:spPr bwMode="auto">
              <a:xfrm flipV="1">
                <a:off x="5040" y="1728"/>
                <a:ext cx="288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139" name="Line 11"/>
              <p:cNvSpPr>
                <a:spLocks noChangeShapeType="1"/>
              </p:cNvSpPr>
              <p:nvPr/>
            </p:nvSpPr>
            <p:spPr bwMode="auto">
              <a:xfrm>
                <a:off x="5184" y="1728"/>
                <a:ext cx="144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140" name="Line 12"/>
              <p:cNvSpPr>
                <a:spLocks noChangeShapeType="1"/>
              </p:cNvSpPr>
              <p:nvPr/>
            </p:nvSpPr>
            <p:spPr bwMode="auto">
              <a:xfrm>
                <a:off x="5184" y="1728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141" name="Line 13"/>
              <p:cNvSpPr>
                <a:spLocks noChangeShapeType="1"/>
              </p:cNvSpPr>
              <p:nvPr/>
            </p:nvSpPr>
            <p:spPr bwMode="auto">
              <a:xfrm flipV="1">
                <a:off x="4992" y="1680"/>
                <a:ext cx="48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142" name="Line 14"/>
              <p:cNvSpPr>
                <a:spLocks noChangeShapeType="1"/>
              </p:cNvSpPr>
              <p:nvPr/>
            </p:nvSpPr>
            <p:spPr bwMode="auto">
              <a:xfrm flipH="1" flipV="1">
                <a:off x="5280" y="1728"/>
                <a:ext cx="4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48143" name="Group 15"/>
              <p:cNvGrpSpPr>
                <a:grpSpLocks/>
              </p:cNvGrpSpPr>
              <p:nvPr/>
            </p:nvGrpSpPr>
            <p:grpSpPr bwMode="auto">
              <a:xfrm>
                <a:off x="4944" y="1632"/>
                <a:ext cx="432" cy="144"/>
                <a:chOff x="4896" y="1776"/>
                <a:chExt cx="432" cy="144"/>
              </a:xfrm>
            </p:grpSpPr>
            <p:sp>
              <p:nvSpPr>
                <p:cNvPr id="48144" name="Oval 16"/>
                <p:cNvSpPr>
                  <a:spLocks noChangeArrowheads="1"/>
                </p:cNvSpPr>
                <p:nvPr/>
              </p:nvSpPr>
              <p:spPr bwMode="auto">
                <a:xfrm>
                  <a:off x="4944" y="1824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145" name="Oval 17"/>
                <p:cNvSpPr>
                  <a:spLocks noChangeArrowheads="1"/>
                </p:cNvSpPr>
                <p:nvPr/>
              </p:nvSpPr>
              <p:spPr bwMode="auto">
                <a:xfrm>
                  <a:off x="5088" y="1824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146" name="Oval 18"/>
                <p:cNvSpPr>
                  <a:spLocks noChangeArrowheads="1"/>
                </p:cNvSpPr>
                <p:nvPr/>
              </p:nvSpPr>
              <p:spPr bwMode="auto">
                <a:xfrm>
                  <a:off x="5232" y="1824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147" name="AutoShape 19"/>
                <p:cNvSpPr>
                  <a:spLocks noChangeArrowheads="1"/>
                </p:cNvSpPr>
                <p:nvPr/>
              </p:nvSpPr>
              <p:spPr bwMode="auto">
                <a:xfrm>
                  <a:off x="4896" y="1776"/>
                  <a:ext cx="432" cy="144"/>
                </a:xfrm>
                <a:prstGeom prst="roundRect">
                  <a:avLst>
                    <a:gd name="adj" fmla="val 16667"/>
                  </a:avLst>
                </a:prstGeom>
                <a:noFill/>
                <a:ln w="127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48148" name="Group 20"/>
              <p:cNvGrpSpPr>
                <a:grpSpLocks/>
              </p:cNvGrpSpPr>
              <p:nvPr/>
            </p:nvGrpSpPr>
            <p:grpSpPr bwMode="auto">
              <a:xfrm>
                <a:off x="4944" y="2016"/>
                <a:ext cx="432" cy="144"/>
                <a:chOff x="4896" y="2112"/>
                <a:chExt cx="432" cy="144"/>
              </a:xfrm>
            </p:grpSpPr>
            <p:sp>
              <p:nvSpPr>
                <p:cNvPr id="48149" name="Oval 21"/>
                <p:cNvSpPr>
                  <a:spLocks noChangeArrowheads="1"/>
                </p:cNvSpPr>
                <p:nvPr/>
              </p:nvSpPr>
              <p:spPr bwMode="auto">
                <a:xfrm>
                  <a:off x="4944" y="2160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150" name="Oval 22"/>
                <p:cNvSpPr>
                  <a:spLocks noChangeArrowheads="1"/>
                </p:cNvSpPr>
                <p:nvPr/>
              </p:nvSpPr>
              <p:spPr bwMode="auto">
                <a:xfrm>
                  <a:off x="5088" y="2160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151" name="Oval 23"/>
                <p:cNvSpPr>
                  <a:spLocks noChangeArrowheads="1"/>
                </p:cNvSpPr>
                <p:nvPr/>
              </p:nvSpPr>
              <p:spPr bwMode="auto">
                <a:xfrm>
                  <a:off x="5232" y="2160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152" name="AutoShape 24"/>
                <p:cNvSpPr>
                  <a:spLocks noChangeArrowheads="1"/>
                </p:cNvSpPr>
                <p:nvPr/>
              </p:nvSpPr>
              <p:spPr bwMode="auto">
                <a:xfrm>
                  <a:off x="4896" y="2112"/>
                  <a:ext cx="432" cy="144"/>
                </a:xfrm>
                <a:prstGeom prst="roundRect">
                  <a:avLst>
                    <a:gd name="adj" fmla="val 16667"/>
                  </a:avLst>
                </a:prstGeom>
                <a:noFill/>
                <a:ln w="127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48153" name="Line 25"/>
              <p:cNvSpPr>
                <a:spLocks noChangeShapeType="1"/>
              </p:cNvSpPr>
              <p:nvPr/>
            </p:nvSpPr>
            <p:spPr bwMode="auto">
              <a:xfrm flipV="1">
                <a:off x="5040" y="2064"/>
                <a:ext cx="144" cy="3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154" name="Line 26"/>
              <p:cNvSpPr>
                <a:spLocks noChangeShapeType="1"/>
              </p:cNvSpPr>
              <p:nvPr/>
            </p:nvSpPr>
            <p:spPr bwMode="auto">
              <a:xfrm flipV="1">
                <a:off x="5184" y="2064"/>
                <a:ext cx="96" cy="3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155" name="Line 27"/>
              <p:cNvSpPr>
                <a:spLocks noChangeShapeType="1"/>
              </p:cNvSpPr>
              <p:nvPr/>
            </p:nvSpPr>
            <p:spPr bwMode="auto">
              <a:xfrm flipH="1" flipV="1">
                <a:off x="5040" y="2112"/>
                <a:ext cx="288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156" name="Line 28"/>
              <p:cNvSpPr>
                <a:spLocks noChangeShapeType="1"/>
              </p:cNvSpPr>
              <p:nvPr/>
            </p:nvSpPr>
            <p:spPr bwMode="auto">
              <a:xfrm flipH="1" flipV="1">
                <a:off x="4992" y="2112"/>
                <a:ext cx="192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157" name="Line 29"/>
              <p:cNvSpPr>
                <a:spLocks noChangeShapeType="1"/>
              </p:cNvSpPr>
              <p:nvPr/>
            </p:nvSpPr>
            <p:spPr bwMode="auto">
              <a:xfrm flipV="1">
                <a:off x="5040" y="2112"/>
                <a:ext cx="288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158" name="Line 30"/>
              <p:cNvSpPr>
                <a:spLocks noChangeShapeType="1"/>
              </p:cNvSpPr>
              <p:nvPr/>
            </p:nvSpPr>
            <p:spPr bwMode="auto">
              <a:xfrm>
                <a:off x="5184" y="2112"/>
                <a:ext cx="144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159" name="Line 31"/>
              <p:cNvSpPr>
                <a:spLocks noChangeShapeType="1"/>
              </p:cNvSpPr>
              <p:nvPr/>
            </p:nvSpPr>
            <p:spPr bwMode="auto">
              <a:xfrm>
                <a:off x="5184" y="2112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160" name="Line 32"/>
              <p:cNvSpPr>
                <a:spLocks noChangeShapeType="1"/>
              </p:cNvSpPr>
              <p:nvPr/>
            </p:nvSpPr>
            <p:spPr bwMode="auto">
              <a:xfrm flipV="1">
                <a:off x="4992" y="2064"/>
                <a:ext cx="48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161" name="Line 33"/>
              <p:cNvSpPr>
                <a:spLocks noChangeShapeType="1"/>
              </p:cNvSpPr>
              <p:nvPr/>
            </p:nvSpPr>
            <p:spPr bwMode="auto">
              <a:xfrm flipH="1" flipV="1">
                <a:off x="5280" y="2112"/>
                <a:ext cx="4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48162" name="Group 34"/>
              <p:cNvGrpSpPr>
                <a:grpSpLocks/>
              </p:cNvGrpSpPr>
              <p:nvPr/>
            </p:nvGrpSpPr>
            <p:grpSpPr bwMode="auto">
              <a:xfrm>
                <a:off x="4944" y="2016"/>
                <a:ext cx="432" cy="144"/>
                <a:chOff x="4896" y="1776"/>
                <a:chExt cx="432" cy="144"/>
              </a:xfrm>
            </p:grpSpPr>
            <p:sp>
              <p:nvSpPr>
                <p:cNvPr id="48163" name="Oval 35"/>
                <p:cNvSpPr>
                  <a:spLocks noChangeArrowheads="1"/>
                </p:cNvSpPr>
                <p:nvPr/>
              </p:nvSpPr>
              <p:spPr bwMode="auto">
                <a:xfrm>
                  <a:off x="4944" y="1824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164" name="Oval 36"/>
                <p:cNvSpPr>
                  <a:spLocks noChangeArrowheads="1"/>
                </p:cNvSpPr>
                <p:nvPr/>
              </p:nvSpPr>
              <p:spPr bwMode="auto">
                <a:xfrm>
                  <a:off x="5088" y="1824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165" name="Oval 37"/>
                <p:cNvSpPr>
                  <a:spLocks noChangeArrowheads="1"/>
                </p:cNvSpPr>
                <p:nvPr/>
              </p:nvSpPr>
              <p:spPr bwMode="auto">
                <a:xfrm>
                  <a:off x="5232" y="1824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166" name="AutoShape 38"/>
                <p:cNvSpPr>
                  <a:spLocks noChangeArrowheads="1"/>
                </p:cNvSpPr>
                <p:nvPr/>
              </p:nvSpPr>
              <p:spPr bwMode="auto">
                <a:xfrm>
                  <a:off x="4896" y="1776"/>
                  <a:ext cx="432" cy="144"/>
                </a:xfrm>
                <a:prstGeom prst="roundRect">
                  <a:avLst>
                    <a:gd name="adj" fmla="val 16667"/>
                  </a:avLst>
                </a:prstGeom>
                <a:noFill/>
                <a:ln w="127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48167" name="Group 39"/>
              <p:cNvGrpSpPr>
                <a:grpSpLocks/>
              </p:cNvGrpSpPr>
              <p:nvPr/>
            </p:nvGrpSpPr>
            <p:grpSpPr bwMode="auto">
              <a:xfrm>
                <a:off x="4944" y="2400"/>
                <a:ext cx="432" cy="144"/>
                <a:chOff x="4896" y="2112"/>
                <a:chExt cx="432" cy="144"/>
              </a:xfrm>
            </p:grpSpPr>
            <p:sp>
              <p:nvSpPr>
                <p:cNvPr id="48168" name="Oval 40"/>
                <p:cNvSpPr>
                  <a:spLocks noChangeArrowheads="1"/>
                </p:cNvSpPr>
                <p:nvPr/>
              </p:nvSpPr>
              <p:spPr bwMode="auto">
                <a:xfrm>
                  <a:off x="4944" y="2160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169" name="Oval 41"/>
                <p:cNvSpPr>
                  <a:spLocks noChangeArrowheads="1"/>
                </p:cNvSpPr>
                <p:nvPr/>
              </p:nvSpPr>
              <p:spPr bwMode="auto">
                <a:xfrm>
                  <a:off x="5088" y="2160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170" name="Oval 42"/>
                <p:cNvSpPr>
                  <a:spLocks noChangeArrowheads="1"/>
                </p:cNvSpPr>
                <p:nvPr/>
              </p:nvSpPr>
              <p:spPr bwMode="auto">
                <a:xfrm>
                  <a:off x="5232" y="2160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171" name="AutoShape 43"/>
                <p:cNvSpPr>
                  <a:spLocks noChangeArrowheads="1"/>
                </p:cNvSpPr>
                <p:nvPr/>
              </p:nvSpPr>
              <p:spPr bwMode="auto">
                <a:xfrm>
                  <a:off x="4896" y="2112"/>
                  <a:ext cx="432" cy="144"/>
                </a:xfrm>
                <a:prstGeom prst="roundRect">
                  <a:avLst>
                    <a:gd name="adj" fmla="val 16667"/>
                  </a:avLst>
                </a:prstGeom>
                <a:noFill/>
                <a:ln w="127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sp>
          <p:nvSpPr>
            <p:cNvPr id="48172" name="Text Box 44"/>
            <p:cNvSpPr txBox="1">
              <a:spLocks noChangeArrowheads="1"/>
            </p:cNvSpPr>
            <p:nvPr/>
          </p:nvSpPr>
          <p:spPr bwMode="auto">
            <a:xfrm>
              <a:off x="2784" y="720"/>
              <a:ext cx="23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In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48173" name="Text Box 45"/>
            <p:cNvSpPr txBox="1">
              <a:spLocks noChangeArrowheads="1"/>
            </p:cNvSpPr>
            <p:nvPr/>
          </p:nvSpPr>
          <p:spPr bwMode="auto">
            <a:xfrm>
              <a:off x="4118" y="744"/>
              <a:ext cx="33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Out</a:t>
              </a:r>
              <a:endParaRPr lang="nb-NO">
                <a:latin typeface="Times New Roman" pitchFamily="18" charset="0"/>
              </a:endParaRPr>
            </a:p>
          </p:txBody>
        </p:sp>
      </p:grpSp>
      <p:grpSp>
        <p:nvGrpSpPr>
          <p:cNvPr id="48174" name="Group 46"/>
          <p:cNvGrpSpPr>
            <a:grpSpLocks/>
          </p:cNvGrpSpPr>
          <p:nvPr/>
        </p:nvGrpSpPr>
        <p:grpSpPr bwMode="auto">
          <a:xfrm>
            <a:off x="3886200" y="4038600"/>
            <a:ext cx="5178425" cy="927100"/>
            <a:chOff x="2448" y="2448"/>
            <a:chExt cx="3262" cy="584"/>
          </a:xfrm>
        </p:grpSpPr>
        <p:grpSp>
          <p:nvGrpSpPr>
            <p:cNvPr id="48175" name="Group 47"/>
            <p:cNvGrpSpPr>
              <a:grpSpLocks/>
            </p:cNvGrpSpPr>
            <p:nvPr/>
          </p:nvGrpSpPr>
          <p:grpSpPr bwMode="auto">
            <a:xfrm>
              <a:off x="2448" y="2448"/>
              <a:ext cx="1436" cy="584"/>
              <a:chOff x="2784" y="2160"/>
              <a:chExt cx="1436" cy="584"/>
            </a:xfrm>
          </p:grpSpPr>
          <p:grpSp>
            <p:nvGrpSpPr>
              <p:cNvPr id="48176" name="Group 48"/>
              <p:cNvGrpSpPr>
                <a:grpSpLocks/>
              </p:cNvGrpSpPr>
              <p:nvPr/>
            </p:nvGrpSpPr>
            <p:grpSpPr bwMode="auto">
              <a:xfrm>
                <a:off x="3072" y="2160"/>
                <a:ext cx="768" cy="584"/>
                <a:chOff x="2880" y="2256"/>
                <a:chExt cx="768" cy="584"/>
              </a:xfrm>
            </p:grpSpPr>
            <p:grpSp>
              <p:nvGrpSpPr>
                <p:cNvPr id="48177" name="Group 49"/>
                <p:cNvGrpSpPr>
                  <a:grpSpLocks/>
                </p:cNvGrpSpPr>
                <p:nvPr/>
              </p:nvGrpSpPr>
              <p:grpSpPr bwMode="auto">
                <a:xfrm>
                  <a:off x="3264" y="2352"/>
                  <a:ext cx="384" cy="336"/>
                  <a:chOff x="4656" y="912"/>
                  <a:chExt cx="384" cy="336"/>
                </a:xfrm>
              </p:grpSpPr>
              <p:sp>
                <p:nvSpPr>
                  <p:cNvPr id="48178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960"/>
                    <a:ext cx="48" cy="4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rgbClr val="FF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8179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1104"/>
                    <a:ext cx="48" cy="4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rgbClr val="FF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8180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1200"/>
                    <a:ext cx="48" cy="4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rgbClr val="FF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8181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4992" y="1104"/>
                    <a:ext cx="48" cy="4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rgbClr val="FF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8182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4896" y="912"/>
                    <a:ext cx="48" cy="4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rgbClr val="FF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8183" name="Line 5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896" y="960"/>
                    <a:ext cx="48" cy="24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8184" name="Line 5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04" y="1008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8185" name="Line 57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704" y="960"/>
                    <a:ext cx="144" cy="24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8186" name="Line 5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896" y="1104"/>
                    <a:ext cx="144" cy="9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8187" name="Line 5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944" y="960"/>
                    <a:ext cx="96" cy="14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8188" name="Line 6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04" y="960"/>
                    <a:ext cx="192" cy="14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8189" name="Line 6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04" y="96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8190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4704" y="1104"/>
                    <a:ext cx="288" cy="4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8191" name="Line 63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704" y="960"/>
                    <a:ext cx="336" cy="19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8192" name="Line 64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704" y="1104"/>
                    <a:ext cx="144" cy="14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48193" name="Group 65"/>
                <p:cNvGrpSpPr>
                  <a:grpSpLocks/>
                </p:cNvGrpSpPr>
                <p:nvPr/>
              </p:nvGrpSpPr>
              <p:grpSpPr bwMode="auto">
                <a:xfrm>
                  <a:off x="2880" y="2256"/>
                  <a:ext cx="144" cy="528"/>
                  <a:chOff x="2832" y="2352"/>
                  <a:chExt cx="144" cy="528"/>
                </a:xfrm>
              </p:grpSpPr>
              <p:sp>
                <p:nvSpPr>
                  <p:cNvPr id="48194" name="Oval 6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2880" y="2496"/>
                    <a:ext cx="48" cy="4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rgbClr val="FF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8195" name="Oval 6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2880" y="2592"/>
                    <a:ext cx="48" cy="4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rgbClr val="FF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8196" name="Oval 6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2880" y="2784"/>
                    <a:ext cx="48" cy="4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rgbClr val="FF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8197" name="AutoShape 6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2640" y="2544"/>
                    <a:ext cx="528" cy="144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2700">
                    <a:solidFill>
                      <a:schemeClr val="tx2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8198" name="Oval 7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2880" y="2400"/>
                    <a:ext cx="48" cy="4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rgbClr val="FF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8199" name="Oval 7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2880" y="2688"/>
                    <a:ext cx="48" cy="4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rgbClr val="FF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48200" name="Line 72"/>
                <p:cNvSpPr>
                  <a:spLocks noChangeShapeType="1"/>
                </p:cNvSpPr>
                <p:nvPr/>
              </p:nvSpPr>
              <p:spPr bwMode="auto">
                <a:xfrm>
                  <a:off x="3024" y="2304"/>
                  <a:ext cx="480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201" name="Freeform 73"/>
                <p:cNvSpPr>
                  <a:spLocks/>
                </p:cNvSpPr>
                <p:nvPr/>
              </p:nvSpPr>
              <p:spPr bwMode="auto">
                <a:xfrm>
                  <a:off x="2944" y="2640"/>
                  <a:ext cx="656" cy="200"/>
                </a:xfrm>
                <a:custGeom>
                  <a:avLst/>
                  <a:gdLst/>
                  <a:ahLst/>
                  <a:cxnLst>
                    <a:cxn ang="0">
                      <a:pos x="32" y="48"/>
                    </a:cxn>
                    <a:cxn ang="0">
                      <a:pos x="80" y="48"/>
                    </a:cxn>
                    <a:cxn ang="0">
                      <a:pos x="512" y="192"/>
                    </a:cxn>
                    <a:cxn ang="0">
                      <a:pos x="656" y="0"/>
                    </a:cxn>
                  </a:cxnLst>
                  <a:rect l="0" t="0" r="r" b="b"/>
                  <a:pathLst>
                    <a:path w="656" h="200">
                      <a:moveTo>
                        <a:pt x="32" y="48"/>
                      </a:moveTo>
                      <a:cubicBezTo>
                        <a:pt x="16" y="36"/>
                        <a:pt x="0" y="24"/>
                        <a:pt x="80" y="48"/>
                      </a:cubicBezTo>
                      <a:cubicBezTo>
                        <a:pt x="160" y="72"/>
                        <a:pt x="416" y="200"/>
                        <a:pt x="512" y="192"/>
                      </a:cubicBezTo>
                      <a:cubicBezTo>
                        <a:pt x="608" y="184"/>
                        <a:pt x="632" y="92"/>
                        <a:pt x="656" y="0"/>
                      </a:cubicBezTo>
                    </a:path>
                  </a:pathLst>
                </a:custGeom>
                <a:noFill/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202" name="Line 74"/>
                <p:cNvSpPr>
                  <a:spLocks noChangeShapeType="1"/>
                </p:cNvSpPr>
                <p:nvPr/>
              </p:nvSpPr>
              <p:spPr bwMode="auto">
                <a:xfrm>
                  <a:off x="2976" y="2640"/>
                  <a:ext cx="432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203" name="Line 75"/>
                <p:cNvSpPr>
                  <a:spLocks noChangeShapeType="1"/>
                </p:cNvSpPr>
                <p:nvPr/>
              </p:nvSpPr>
              <p:spPr bwMode="auto">
                <a:xfrm>
                  <a:off x="2976" y="2544"/>
                  <a:ext cx="288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204" name="Line 76"/>
                <p:cNvSpPr>
                  <a:spLocks noChangeShapeType="1"/>
                </p:cNvSpPr>
                <p:nvPr/>
              </p:nvSpPr>
              <p:spPr bwMode="auto">
                <a:xfrm>
                  <a:off x="2976" y="2448"/>
                  <a:ext cx="24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48205" name="Text Box 77"/>
              <p:cNvSpPr txBox="1">
                <a:spLocks noChangeArrowheads="1"/>
              </p:cNvSpPr>
              <p:nvPr/>
            </p:nvSpPr>
            <p:spPr bwMode="auto">
              <a:xfrm>
                <a:off x="2784" y="2304"/>
                <a:ext cx="2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nb-NO" sz="1800">
                    <a:latin typeface="Times New Roman" pitchFamily="18" charset="0"/>
                  </a:rPr>
                  <a:t>In</a:t>
                </a:r>
                <a:endParaRPr lang="nb-NO">
                  <a:latin typeface="Times New Roman" pitchFamily="18" charset="0"/>
                </a:endParaRPr>
              </a:p>
            </p:txBody>
          </p:sp>
          <p:sp>
            <p:nvSpPr>
              <p:cNvPr id="48206" name="Text Box 78"/>
              <p:cNvSpPr txBox="1">
                <a:spLocks noChangeArrowheads="1"/>
              </p:cNvSpPr>
              <p:nvPr/>
            </p:nvSpPr>
            <p:spPr bwMode="auto">
              <a:xfrm>
                <a:off x="3888" y="2304"/>
                <a:ext cx="33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nb-NO" sz="1800">
                    <a:latin typeface="Times New Roman" pitchFamily="18" charset="0"/>
                  </a:rPr>
                  <a:t>Out</a:t>
                </a:r>
                <a:endParaRPr lang="nb-NO">
                  <a:latin typeface="Times New Roman" pitchFamily="18" charset="0"/>
                </a:endParaRPr>
              </a:p>
            </p:txBody>
          </p:sp>
        </p:grpSp>
        <p:sp>
          <p:nvSpPr>
            <p:cNvPr id="48207" name="Text Box 79"/>
            <p:cNvSpPr txBox="1">
              <a:spLocks noChangeArrowheads="1"/>
            </p:cNvSpPr>
            <p:nvPr/>
          </p:nvSpPr>
          <p:spPr bwMode="auto">
            <a:xfrm>
              <a:off x="3926" y="2520"/>
              <a:ext cx="1784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Excitatory &amp; Inhibitory Arcs</a:t>
              </a:r>
            </a:p>
            <a:p>
              <a:r>
                <a:rPr lang="nb-NO" sz="1800">
                  <a:latin typeface="Times New Roman" pitchFamily="18" charset="0"/>
                </a:rPr>
                <a:t>in the Clique</a:t>
              </a:r>
              <a:endParaRPr lang="nb-NO">
                <a:latin typeface="Times New Roman" pitchFamily="18" charset="0"/>
              </a:endParaRPr>
            </a:p>
          </p:txBody>
        </p:sp>
      </p:grpSp>
      <p:grpSp>
        <p:nvGrpSpPr>
          <p:cNvPr id="48208" name="Group 80"/>
          <p:cNvGrpSpPr>
            <a:grpSpLocks/>
          </p:cNvGrpSpPr>
          <p:nvPr/>
        </p:nvGrpSpPr>
        <p:grpSpPr bwMode="auto">
          <a:xfrm>
            <a:off x="3810000" y="5486400"/>
            <a:ext cx="5099050" cy="914400"/>
            <a:chOff x="2400" y="3216"/>
            <a:chExt cx="3212" cy="576"/>
          </a:xfrm>
        </p:grpSpPr>
        <p:sp>
          <p:nvSpPr>
            <p:cNvPr id="48209" name="Text Box 81"/>
            <p:cNvSpPr txBox="1">
              <a:spLocks noChangeArrowheads="1"/>
            </p:cNvSpPr>
            <p:nvPr/>
          </p:nvSpPr>
          <p:spPr bwMode="auto">
            <a:xfrm>
              <a:off x="4368" y="3264"/>
              <a:ext cx="1244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Maxnet: Clique = </a:t>
              </a:r>
            </a:p>
            <a:p>
              <a:r>
                <a:rPr lang="nb-NO" sz="1800">
                  <a:latin typeface="Times New Roman" pitchFamily="18" charset="0"/>
                </a:rPr>
                <a:t>only inhibitory arcs</a:t>
              </a:r>
              <a:endParaRPr lang="nb-NO">
                <a:latin typeface="Times New Roman" pitchFamily="18" charset="0"/>
              </a:endParaRPr>
            </a:p>
          </p:txBody>
        </p:sp>
        <p:grpSp>
          <p:nvGrpSpPr>
            <p:cNvPr id="48210" name="Group 82"/>
            <p:cNvGrpSpPr>
              <a:grpSpLocks/>
            </p:cNvGrpSpPr>
            <p:nvPr/>
          </p:nvGrpSpPr>
          <p:grpSpPr bwMode="auto">
            <a:xfrm>
              <a:off x="2736" y="3216"/>
              <a:ext cx="1104" cy="576"/>
              <a:chOff x="2928" y="3360"/>
              <a:chExt cx="1104" cy="576"/>
            </a:xfrm>
          </p:grpSpPr>
          <p:sp>
            <p:nvSpPr>
              <p:cNvPr id="48211" name="Oval 83"/>
              <p:cNvSpPr>
                <a:spLocks noChangeArrowheads="1"/>
              </p:cNvSpPr>
              <p:nvPr/>
            </p:nvSpPr>
            <p:spPr bwMode="auto">
              <a:xfrm rot="5400000">
                <a:off x="2975" y="3407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212" name="Oval 84"/>
              <p:cNvSpPr>
                <a:spLocks noChangeArrowheads="1"/>
              </p:cNvSpPr>
              <p:nvPr/>
            </p:nvSpPr>
            <p:spPr bwMode="auto">
              <a:xfrm rot="5400000">
                <a:off x="2976" y="35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213" name="Oval 85"/>
              <p:cNvSpPr>
                <a:spLocks noChangeArrowheads="1"/>
              </p:cNvSpPr>
              <p:nvPr/>
            </p:nvSpPr>
            <p:spPr bwMode="auto">
              <a:xfrm rot="5400000">
                <a:off x="2975" y="3695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214" name="AutoShape 86"/>
              <p:cNvSpPr>
                <a:spLocks noChangeArrowheads="1"/>
              </p:cNvSpPr>
              <p:nvPr/>
            </p:nvSpPr>
            <p:spPr bwMode="auto">
              <a:xfrm rot="5400000">
                <a:off x="2712" y="3576"/>
                <a:ext cx="576" cy="144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215" name="Oval 87"/>
              <p:cNvSpPr>
                <a:spLocks noChangeArrowheads="1"/>
              </p:cNvSpPr>
              <p:nvPr/>
            </p:nvSpPr>
            <p:spPr bwMode="auto">
              <a:xfrm rot="5400000">
                <a:off x="2976" y="3840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48216" name="Group 88"/>
              <p:cNvGrpSpPr>
                <a:grpSpLocks/>
              </p:cNvGrpSpPr>
              <p:nvPr/>
            </p:nvGrpSpPr>
            <p:grpSpPr bwMode="auto">
              <a:xfrm>
                <a:off x="3648" y="3504"/>
                <a:ext cx="384" cy="288"/>
                <a:chOff x="1920" y="2976"/>
                <a:chExt cx="384" cy="288"/>
              </a:xfrm>
            </p:grpSpPr>
            <p:sp>
              <p:nvSpPr>
                <p:cNvPr id="48217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2112" y="3024"/>
                  <a:ext cx="48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218" name="Line 90"/>
                <p:cNvSpPr>
                  <a:spLocks noChangeShapeType="1"/>
                </p:cNvSpPr>
                <p:nvPr/>
              </p:nvSpPr>
              <p:spPr bwMode="auto">
                <a:xfrm>
                  <a:off x="1968" y="3072"/>
                  <a:ext cx="288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219" name="Oval 91"/>
                <p:cNvSpPr>
                  <a:spLocks noChangeArrowheads="1"/>
                </p:cNvSpPr>
                <p:nvPr/>
              </p:nvSpPr>
              <p:spPr bwMode="auto">
                <a:xfrm>
                  <a:off x="1920" y="3024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220" name="Oval 92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221" name="Oval 93"/>
                <p:cNvSpPr>
                  <a:spLocks noChangeArrowheads="1"/>
                </p:cNvSpPr>
                <p:nvPr/>
              </p:nvSpPr>
              <p:spPr bwMode="auto">
                <a:xfrm>
                  <a:off x="2256" y="316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222" name="Oval 94"/>
                <p:cNvSpPr>
                  <a:spLocks noChangeArrowheads="1"/>
                </p:cNvSpPr>
                <p:nvPr/>
              </p:nvSpPr>
              <p:spPr bwMode="auto">
                <a:xfrm>
                  <a:off x="2160" y="2976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223" name="Line 95"/>
                <p:cNvSpPr>
                  <a:spLocks noChangeShapeType="1"/>
                </p:cNvSpPr>
                <p:nvPr/>
              </p:nvSpPr>
              <p:spPr bwMode="auto">
                <a:xfrm flipV="1">
                  <a:off x="2112" y="3216"/>
                  <a:ext cx="144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224" name="Line 96"/>
                <p:cNvSpPr>
                  <a:spLocks noChangeShapeType="1"/>
                </p:cNvSpPr>
                <p:nvPr/>
              </p:nvSpPr>
              <p:spPr bwMode="auto">
                <a:xfrm flipH="1" flipV="1">
                  <a:off x="2208" y="3024"/>
                  <a:ext cx="96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225" name="Line 97"/>
                <p:cNvSpPr>
                  <a:spLocks noChangeShapeType="1"/>
                </p:cNvSpPr>
                <p:nvPr/>
              </p:nvSpPr>
              <p:spPr bwMode="auto">
                <a:xfrm flipV="1">
                  <a:off x="1968" y="302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226" name="Line 98"/>
                <p:cNvSpPr>
                  <a:spLocks noChangeShapeType="1"/>
                </p:cNvSpPr>
                <p:nvPr/>
              </p:nvSpPr>
              <p:spPr bwMode="auto">
                <a:xfrm flipH="1" flipV="1">
                  <a:off x="1920" y="3072"/>
                  <a:ext cx="144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48227" name="Line 99"/>
              <p:cNvSpPr>
                <a:spLocks noChangeShapeType="1"/>
              </p:cNvSpPr>
              <p:nvPr/>
            </p:nvSpPr>
            <p:spPr bwMode="auto">
              <a:xfrm>
                <a:off x="3024" y="3408"/>
                <a:ext cx="624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cxnSp>
            <p:nvCxnSpPr>
              <p:cNvPr id="48228" name="AutoShape 100"/>
              <p:cNvCxnSpPr>
                <a:cxnSpLocks noChangeShapeType="1"/>
                <a:stCxn id="48227" idx="0"/>
                <a:endCxn id="48222" idx="0"/>
              </p:cNvCxnSpPr>
              <p:nvPr/>
            </p:nvCxnSpPr>
            <p:spPr bwMode="auto">
              <a:xfrm rot="5400000" flipV="1">
                <a:off x="3420" y="3012"/>
                <a:ext cx="96" cy="888"/>
              </a:xfrm>
              <a:prstGeom prst="curvedConnector3">
                <a:avLst>
                  <a:gd name="adj1" fmla="val -150000"/>
                </a:avLst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  <p:sp>
            <p:nvSpPr>
              <p:cNvPr id="48229" name="Line 101"/>
              <p:cNvSpPr>
                <a:spLocks noChangeShapeType="1"/>
              </p:cNvSpPr>
              <p:nvPr/>
            </p:nvSpPr>
            <p:spPr bwMode="auto">
              <a:xfrm>
                <a:off x="3024" y="3552"/>
                <a:ext cx="624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230" name="Line 102"/>
              <p:cNvSpPr>
                <a:spLocks noChangeShapeType="1"/>
              </p:cNvSpPr>
              <p:nvPr/>
            </p:nvSpPr>
            <p:spPr bwMode="auto">
              <a:xfrm flipV="1">
                <a:off x="3024" y="3600"/>
                <a:ext cx="624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231" name="Line 103"/>
              <p:cNvSpPr>
                <a:spLocks noChangeShapeType="1"/>
              </p:cNvSpPr>
              <p:nvPr/>
            </p:nvSpPr>
            <p:spPr bwMode="auto">
              <a:xfrm flipV="1">
                <a:off x="3024" y="3648"/>
                <a:ext cx="624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cxnSp>
            <p:nvCxnSpPr>
              <p:cNvPr id="48232" name="AutoShape 104"/>
              <p:cNvCxnSpPr>
                <a:cxnSpLocks noChangeShapeType="1"/>
                <a:stCxn id="48231" idx="0"/>
                <a:endCxn id="48221" idx="5"/>
              </p:cNvCxnSpPr>
              <p:nvPr/>
            </p:nvCxnSpPr>
            <p:spPr bwMode="auto">
              <a:xfrm rot="5400000" flipH="1" flipV="1">
                <a:off x="3473" y="3288"/>
                <a:ext cx="103" cy="1001"/>
              </a:xfrm>
              <a:prstGeom prst="curvedConnector3">
                <a:avLst>
                  <a:gd name="adj1" fmla="val -139806"/>
                </a:avLst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  <p:sp>
            <p:nvSpPr>
              <p:cNvPr id="48233" name="Line 105"/>
              <p:cNvSpPr>
                <a:spLocks noChangeShapeType="1"/>
              </p:cNvSpPr>
              <p:nvPr/>
            </p:nvSpPr>
            <p:spPr bwMode="auto">
              <a:xfrm>
                <a:off x="3024" y="3456"/>
                <a:ext cx="72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234" name="Line 106"/>
              <p:cNvSpPr>
                <a:spLocks noChangeShapeType="1"/>
              </p:cNvSpPr>
              <p:nvPr/>
            </p:nvSpPr>
            <p:spPr bwMode="auto">
              <a:xfrm>
                <a:off x="3024" y="3600"/>
                <a:ext cx="72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235" name="Line 107"/>
              <p:cNvSpPr>
                <a:spLocks noChangeShapeType="1"/>
              </p:cNvSpPr>
              <p:nvPr/>
            </p:nvSpPr>
            <p:spPr bwMode="auto">
              <a:xfrm>
                <a:off x="3024" y="3744"/>
                <a:ext cx="768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236" name="Line 108"/>
              <p:cNvSpPr>
                <a:spLocks noChangeShapeType="1"/>
              </p:cNvSpPr>
              <p:nvPr/>
            </p:nvSpPr>
            <p:spPr bwMode="auto">
              <a:xfrm flipV="1">
                <a:off x="3072" y="3792"/>
                <a:ext cx="72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cxnSp>
            <p:nvCxnSpPr>
              <p:cNvPr id="48237" name="AutoShape 109"/>
              <p:cNvCxnSpPr>
                <a:cxnSpLocks noChangeShapeType="1"/>
                <a:stCxn id="48235" idx="0"/>
                <a:endCxn id="48222" idx="0"/>
              </p:cNvCxnSpPr>
              <p:nvPr/>
            </p:nvCxnSpPr>
            <p:spPr bwMode="auto">
              <a:xfrm rot="16200000">
                <a:off x="3348" y="3180"/>
                <a:ext cx="240" cy="888"/>
              </a:xfrm>
              <a:prstGeom prst="curvedConnector3">
                <a:avLst>
                  <a:gd name="adj1" fmla="val 160000"/>
                </a:avLst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</p:cxnSp>
          <p:cxnSp>
            <p:nvCxnSpPr>
              <p:cNvPr id="48238" name="AutoShape 110"/>
              <p:cNvCxnSpPr>
                <a:cxnSpLocks noChangeShapeType="1"/>
                <a:stCxn id="48229" idx="0"/>
                <a:endCxn id="48222" idx="1"/>
              </p:cNvCxnSpPr>
              <p:nvPr/>
            </p:nvCxnSpPr>
            <p:spPr bwMode="auto">
              <a:xfrm rot="16200000">
                <a:off x="3439" y="3096"/>
                <a:ext cx="41" cy="871"/>
              </a:xfrm>
              <a:prstGeom prst="curvedConnector3">
                <a:avLst>
                  <a:gd name="adj1" fmla="val 468292"/>
                </a:avLst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</p:cxnSp>
          <p:sp>
            <p:nvSpPr>
              <p:cNvPr id="48239" name="Freeform 111"/>
              <p:cNvSpPr>
                <a:spLocks/>
              </p:cNvSpPr>
              <p:nvPr/>
            </p:nvSpPr>
            <p:spPr bwMode="auto">
              <a:xfrm>
                <a:off x="3024" y="3744"/>
                <a:ext cx="960" cy="19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24" y="192"/>
                  </a:cxn>
                  <a:cxn ang="0">
                    <a:pos x="960" y="0"/>
                  </a:cxn>
                </a:cxnLst>
                <a:rect l="0" t="0" r="r" b="b"/>
                <a:pathLst>
                  <a:path w="960" h="192">
                    <a:moveTo>
                      <a:pt x="0" y="0"/>
                    </a:moveTo>
                    <a:cubicBezTo>
                      <a:pt x="232" y="96"/>
                      <a:pt x="464" y="192"/>
                      <a:pt x="624" y="192"/>
                    </a:cubicBezTo>
                    <a:cubicBezTo>
                      <a:pt x="784" y="192"/>
                      <a:pt x="872" y="96"/>
                      <a:pt x="960" y="0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48240" name="Text Box 112"/>
            <p:cNvSpPr txBox="1">
              <a:spLocks noChangeArrowheads="1"/>
            </p:cNvSpPr>
            <p:nvPr/>
          </p:nvSpPr>
          <p:spPr bwMode="auto">
            <a:xfrm>
              <a:off x="2400" y="3360"/>
              <a:ext cx="23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In</a:t>
              </a:r>
              <a:endParaRPr lang="nb-NO">
                <a:latin typeface="Times New Roman" pitchFamily="18" charset="0"/>
              </a:endParaRPr>
            </a:p>
          </p:txBody>
        </p:sp>
        <p:sp>
          <p:nvSpPr>
            <p:cNvPr id="48241" name="Text Box 113"/>
            <p:cNvSpPr txBox="1">
              <a:spLocks noChangeArrowheads="1"/>
            </p:cNvSpPr>
            <p:nvPr/>
          </p:nvSpPr>
          <p:spPr bwMode="auto">
            <a:xfrm>
              <a:off x="3888" y="3408"/>
              <a:ext cx="33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nb-NO" sz="1800">
                  <a:latin typeface="Times New Roman" pitchFamily="18" charset="0"/>
                </a:rPr>
                <a:t>Out</a:t>
              </a:r>
              <a:endParaRPr lang="nb-NO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304800"/>
            <a:ext cx="5334000" cy="685800"/>
          </a:xfrm>
        </p:spPr>
        <p:txBody>
          <a:bodyPr/>
          <a:lstStyle/>
          <a:p>
            <a:r>
              <a:rPr lang="en-US" sz="3200"/>
              <a:t>Learning = Weight Adjustment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3581400"/>
            <a:ext cx="7772400" cy="3124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Generalized </a:t>
            </a:r>
            <a:r>
              <a:rPr lang="en-US" sz="2000" dirty="0" err="1"/>
              <a:t>Hebbian</a:t>
            </a:r>
            <a:r>
              <a:rPr lang="en-US" sz="2000" dirty="0"/>
              <a:t> Weight Adjustment: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sign of the weight change = the sign of the correlation between x</a:t>
            </a:r>
            <a:r>
              <a:rPr lang="en-US" sz="2000" baseline="-25000" dirty="0"/>
              <a:t>i </a:t>
            </a:r>
            <a:r>
              <a:rPr lang="en-US" sz="2000" dirty="0"/>
              <a:t>and </a:t>
            </a:r>
            <a:r>
              <a:rPr lang="en-US" sz="2000" dirty="0" err="1"/>
              <a:t>z</a:t>
            </a:r>
            <a:r>
              <a:rPr lang="en-US" sz="2000" baseline="-25000" dirty="0" err="1"/>
              <a:t>j</a:t>
            </a:r>
            <a:r>
              <a:rPr lang="en-US" sz="2000" dirty="0"/>
              <a:t>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dirty="0"/>
              <a:t>	∆</a:t>
            </a:r>
            <a:r>
              <a:rPr lang="en-US" sz="2000" dirty="0" err="1"/>
              <a:t>w</a:t>
            </a:r>
            <a:r>
              <a:rPr lang="en-US" sz="2000" baseline="-25000" dirty="0" err="1"/>
              <a:t>ji</a:t>
            </a:r>
            <a:r>
              <a:rPr lang="en-US" sz="2000" dirty="0"/>
              <a:t>       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z</a:t>
            </a:r>
            <a:r>
              <a:rPr lang="en-US" sz="2000" baseline="-25000" dirty="0" err="1" smtClean="0"/>
              <a:t>j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 err="1"/>
              <a:t>z</a:t>
            </a:r>
            <a:r>
              <a:rPr lang="en-US" sz="2000" baseline="-25000" dirty="0" err="1"/>
              <a:t>j</a:t>
            </a:r>
            <a:r>
              <a:rPr lang="en-US" sz="2000" dirty="0"/>
              <a:t> is:</a:t>
            </a:r>
          </a:p>
          <a:p>
            <a:pPr lvl="2">
              <a:lnSpc>
                <a:spcPct val="90000"/>
              </a:lnSpc>
            </a:pPr>
            <a:r>
              <a:rPr lang="en-US" sz="2000" dirty="0" err="1"/>
              <a:t>x</a:t>
            </a:r>
            <a:r>
              <a:rPr lang="en-US" sz="2000" baseline="-25000" dirty="0" err="1"/>
              <a:t>j</a:t>
            </a:r>
            <a:r>
              <a:rPr lang="en-US" sz="2000" dirty="0"/>
              <a:t>			Hopfield networks</a:t>
            </a:r>
          </a:p>
          <a:p>
            <a:pPr lvl="2">
              <a:lnSpc>
                <a:spcPct val="90000"/>
              </a:lnSpc>
            </a:pPr>
            <a:r>
              <a:rPr lang="en-US" sz="2000" dirty="0" err="1"/>
              <a:t>d</a:t>
            </a:r>
            <a:r>
              <a:rPr lang="en-US" sz="2000" baseline="-25000" dirty="0" err="1"/>
              <a:t>j</a:t>
            </a:r>
            <a:r>
              <a:rPr lang="en-US" sz="2000" dirty="0"/>
              <a:t> - </a:t>
            </a:r>
            <a:r>
              <a:rPr lang="en-US" sz="2000" dirty="0" err="1"/>
              <a:t>x</a:t>
            </a:r>
            <a:r>
              <a:rPr lang="en-US" sz="2000" baseline="-25000" dirty="0" err="1"/>
              <a:t>j</a:t>
            </a:r>
            <a:r>
              <a:rPr lang="en-US" sz="2000" baseline="-25000" dirty="0"/>
              <a:t> </a:t>
            </a:r>
            <a:r>
              <a:rPr lang="en-US" sz="2000" dirty="0"/>
              <a:t>			</a:t>
            </a:r>
            <a:r>
              <a:rPr lang="en-US" sz="2000" dirty="0" err="1"/>
              <a:t>Perceptrons</a:t>
            </a:r>
            <a:r>
              <a:rPr lang="en-US" sz="2000" dirty="0"/>
              <a:t> (</a:t>
            </a:r>
            <a:r>
              <a:rPr lang="en-US" sz="2000" dirty="0" err="1"/>
              <a:t>d</a:t>
            </a:r>
            <a:r>
              <a:rPr lang="en-US" sz="2000" baseline="-25000" dirty="0" err="1"/>
              <a:t>j</a:t>
            </a:r>
            <a:r>
              <a:rPr lang="en-US" sz="2000" dirty="0"/>
              <a:t> = desired output)</a:t>
            </a:r>
          </a:p>
          <a:p>
            <a:pPr lvl="2">
              <a:lnSpc>
                <a:spcPct val="90000"/>
              </a:lnSpc>
            </a:pPr>
            <a:r>
              <a:rPr lang="en-US" sz="2000" dirty="0" err="1"/>
              <a:t>d</a:t>
            </a:r>
            <a:r>
              <a:rPr lang="en-US" sz="2000" baseline="-25000" dirty="0" err="1"/>
              <a:t>j</a:t>
            </a:r>
            <a:r>
              <a:rPr lang="en-US" sz="2000" dirty="0"/>
              <a:t> - ∑</a:t>
            </a:r>
            <a:r>
              <a:rPr lang="en-US" sz="2000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w</a:t>
            </a:r>
            <a:r>
              <a:rPr lang="en-US" sz="2000" baseline="-25000" dirty="0" err="1"/>
              <a:t>ji</a:t>
            </a:r>
            <a:r>
              <a:rPr lang="en-US" sz="2000" dirty="0"/>
              <a:t> 		ADALINES  “          “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dirty="0"/>
              <a:t>        </a:t>
            </a:r>
          </a:p>
        </p:txBody>
      </p:sp>
      <p:sp>
        <p:nvSpPr>
          <p:cNvPr id="5124" name="Freeform 4"/>
          <p:cNvSpPr>
            <a:spLocks/>
          </p:cNvSpPr>
          <p:nvPr/>
        </p:nvSpPr>
        <p:spPr bwMode="auto">
          <a:xfrm>
            <a:off x="2971800" y="4648200"/>
            <a:ext cx="255588" cy="119063"/>
          </a:xfrm>
          <a:custGeom>
            <a:avLst/>
            <a:gdLst/>
            <a:ahLst/>
            <a:cxnLst>
              <a:cxn ang="0">
                <a:pos x="180" y="0"/>
              </a:cxn>
              <a:cxn ang="0">
                <a:pos x="87" y="43"/>
              </a:cxn>
              <a:cxn ang="0">
                <a:pos x="32" y="73"/>
              </a:cxn>
              <a:cxn ang="0">
                <a:pos x="38" y="0"/>
              </a:cxn>
              <a:cxn ang="0">
                <a:pos x="106" y="55"/>
              </a:cxn>
              <a:cxn ang="0">
                <a:pos x="192" y="92"/>
              </a:cxn>
            </a:cxnLst>
            <a:rect l="0" t="0" r="r" b="b"/>
            <a:pathLst>
              <a:path w="192" h="92">
                <a:moveTo>
                  <a:pt x="180" y="0"/>
                </a:moveTo>
                <a:cubicBezTo>
                  <a:pt x="145" y="10"/>
                  <a:pt x="121" y="32"/>
                  <a:pt x="87" y="43"/>
                </a:cubicBezTo>
                <a:cubicBezTo>
                  <a:pt x="45" y="70"/>
                  <a:pt x="64" y="62"/>
                  <a:pt x="32" y="73"/>
                </a:cubicBezTo>
                <a:cubicBezTo>
                  <a:pt x="1" y="52"/>
                  <a:pt x="0" y="12"/>
                  <a:pt x="38" y="0"/>
                </a:cubicBezTo>
                <a:cubicBezTo>
                  <a:pt x="86" y="9"/>
                  <a:pt x="75" y="24"/>
                  <a:pt x="106" y="55"/>
                </a:cubicBezTo>
                <a:cubicBezTo>
                  <a:pt x="129" y="78"/>
                  <a:pt x="158" y="92"/>
                  <a:pt x="192" y="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743200" y="6172200"/>
            <a:ext cx="2476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18" charset="0"/>
              </a:rPr>
              <a:t>i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943600" y="1752600"/>
            <a:ext cx="4286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</a:rPr>
              <a:t>x</a:t>
            </a:r>
            <a:r>
              <a:rPr lang="en-US" sz="2800" baseline="-25000">
                <a:latin typeface="Times New Roman" pitchFamily="18" charset="0"/>
              </a:rPr>
              <a:t>j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1600200" y="1066800"/>
            <a:ext cx="838200" cy="838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828800" y="1219200"/>
            <a:ext cx="4286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</a:rPr>
              <a:t>x</a:t>
            </a:r>
            <a:r>
              <a:rPr lang="en-US" sz="2800" baseline="-25000">
                <a:latin typeface="Times New Roman" pitchFamily="18" charset="0"/>
              </a:rPr>
              <a:t>i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2743200" y="1524000"/>
            <a:ext cx="28194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114800" y="1066800"/>
            <a:ext cx="685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nb-NO">
                <a:latin typeface="Times New Roman" pitchFamily="18" charset="0"/>
              </a:rPr>
              <a:t>w</a:t>
            </a:r>
            <a:r>
              <a:rPr lang="nb-NO" baseline="-25000">
                <a:latin typeface="Times New Roman" pitchFamily="18" charset="0"/>
              </a:rPr>
              <a:t>j,i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6781800" y="20574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7086600" y="1447800"/>
            <a:ext cx="685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nb-NO">
                <a:latin typeface="Times New Roman" pitchFamily="18" charset="0"/>
              </a:rPr>
              <a:t>z</a:t>
            </a:r>
            <a:r>
              <a:rPr lang="nb-NO" baseline="-25000">
                <a:latin typeface="Times New Roman" pitchFamily="18" charset="0"/>
              </a:rPr>
              <a:t>j</a:t>
            </a:r>
            <a:endParaRPr lang="nb-NO">
              <a:latin typeface="Times New Roman" pitchFamily="18" charset="0"/>
            </a:endParaRP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V="1">
            <a:off x="2514600" y="2362200"/>
            <a:ext cx="3048000" cy="3810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34" name="Oval 14"/>
          <p:cNvSpPr>
            <a:spLocks noChangeArrowheads="1"/>
          </p:cNvSpPr>
          <p:nvPr/>
        </p:nvSpPr>
        <p:spPr bwMode="auto">
          <a:xfrm>
            <a:off x="5715000" y="1676400"/>
            <a:ext cx="838200" cy="838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35" name="Oval 15"/>
          <p:cNvSpPr>
            <a:spLocks noChangeArrowheads="1"/>
          </p:cNvSpPr>
          <p:nvPr/>
        </p:nvSpPr>
        <p:spPr bwMode="auto">
          <a:xfrm>
            <a:off x="1600200" y="2514600"/>
            <a:ext cx="838200" cy="838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36" name="Oval 16"/>
          <p:cNvSpPr>
            <a:spLocks noChangeArrowheads="1"/>
          </p:cNvSpPr>
          <p:nvPr/>
        </p:nvSpPr>
        <p:spPr bwMode="auto">
          <a:xfrm>
            <a:off x="1981200" y="1981200"/>
            <a:ext cx="76200" cy="7620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37" name="Oval 17"/>
          <p:cNvSpPr>
            <a:spLocks noChangeArrowheads="1"/>
          </p:cNvSpPr>
          <p:nvPr/>
        </p:nvSpPr>
        <p:spPr bwMode="auto">
          <a:xfrm>
            <a:off x="1981200" y="2133600"/>
            <a:ext cx="76200" cy="7620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38" name="Oval 18"/>
          <p:cNvSpPr>
            <a:spLocks noChangeArrowheads="1"/>
          </p:cNvSpPr>
          <p:nvPr/>
        </p:nvSpPr>
        <p:spPr bwMode="auto">
          <a:xfrm>
            <a:off x="1981200" y="2286000"/>
            <a:ext cx="76200" cy="7620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en-US" sz="3200"/>
              <a:t>Local -vs- Distributed Representations</a:t>
            </a: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1447800"/>
          </a:xfrm>
        </p:spPr>
        <p:txBody>
          <a:bodyPr/>
          <a:lstStyle/>
          <a:p>
            <a:r>
              <a:rPr lang="en-US" sz="2000" dirty="0"/>
              <a:t>Assume examples/concepts have 3 features:</a:t>
            </a:r>
          </a:p>
          <a:p>
            <a:pPr lvl="1"/>
            <a:r>
              <a:rPr lang="en-US" sz="2000" dirty="0"/>
              <a:t>Age : {Young, Middle, Old}</a:t>
            </a:r>
          </a:p>
          <a:p>
            <a:pPr lvl="1"/>
            <a:r>
              <a:rPr lang="en-US" sz="2000" dirty="0"/>
              <a:t>Sex: {Male, Female}</a:t>
            </a:r>
          </a:p>
          <a:p>
            <a:pPr lvl="1"/>
            <a:r>
              <a:rPr lang="en-US" sz="2000" dirty="0"/>
              <a:t>Marital Status: {Single, </a:t>
            </a:r>
            <a:r>
              <a:rPr lang="en-US" sz="2000" dirty="0" smtClean="0"/>
              <a:t>Dancer</a:t>
            </a:r>
            <a:r>
              <a:rPr lang="en-US" sz="2000" dirty="0"/>
              <a:t>, Married}</a:t>
            </a:r>
            <a:endParaRPr lang="en-US" dirty="0"/>
          </a:p>
        </p:txBody>
      </p:sp>
      <p:grpSp>
        <p:nvGrpSpPr>
          <p:cNvPr id="27662" name="Group 14"/>
          <p:cNvGrpSpPr>
            <a:grpSpLocks/>
          </p:cNvGrpSpPr>
          <p:nvPr/>
        </p:nvGrpSpPr>
        <p:grpSpPr bwMode="auto">
          <a:xfrm>
            <a:off x="381000" y="4343400"/>
            <a:ext cx="809625" cy="812800"/>
            <a:chOff x="562" y="2769"/>
            <a:chExt cx="510" cy="512"/>
          </a:xfrm>
        </p:grpSpPr>
        <p:sp>
          <p:nvSpPr>
            <p:cNvPr id="27653" name="AutoShape 5"/>
            <p:cNvSpPr>
              <a:spLocks noChangeArrowheads="1"/>
            </p:cNvSpPr>
            <p:nvPr/>
          </p:nvSpPr>
          <p:spPr bwMode="auto">
            <a:xfrm rot="-5205667">
              <a:off x="653" y="2766"/>
              <a:ext cx="310" cy="315"/>
            </a:xfrm>
            <a:prstGeom prst="star16">
              <a:avLst>
                <a:gd name="adj" fmla="val 37500"/>
              </a:avLst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pPr algn="ctr"/>
              <a:endParaRPr lang="nb-NO">
                <a:latin typeface="Times New Roman" pitchFamily="18" charset="0"/>
              </a:endParaRPr>
            </a:p>
          </p:txBody>
        </p:sp>
        <p:sp>
          <p:nvSpPr>
            <p:cNvPr id="27658" name="Freeform 10"/>
            <p:cNvSpPr>
              <a:spLocks/>
            </p:cNvSpPr>
            <p:nvPr/>
          </p:nvSpPr>
          <p:spPr bwMode="auto">
            <a:xfrm rot="-5205667">
              <a:off x="530" y="3047"/>
              <a:ext cx="198" cy="13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70" y="0"/>
                </a:cxn>
                <a:cxn ang="0">
                  <a:pos x="133" y="8"/>
                </a:cxn>
                <a:cxn ang="0">
                  <a:pos x="219" y="179"/>
                </a:cxn>
                <a:cxn ang="0">
                  <a:pos x="289" y="203"/>
                </a:cxn>
                <a:cxn ang="0">
                  <a:pos x="312" y="210"/>
                </a:cxn>
                <a:cxn ang="0">
                  <a:pos x="335" y="226"/>
                </a:cxn>
                <a:cxn ang="0">
                  <a:pos x="351" y="249"/>
                </a:cxn>
                <a:cxn ang="0">
                  <a:pos x="398" y="265"/>
                </a:cxn>
              </a:cxnLst>
              <a:rect l="0" t="0" r="r" b="b"/>
              <a:pathLst>
                <a:path w="398" h="265">
                  <a:moveTo>
                    <a:pt x="0" y="23"/>
                  </a:moveTo>
                  <a:cubicBezTo>
                    <a:pt x="24" y="16"/>
                    <a:pt x="70" y="0"/>
                    <a:pt x="70" y="0"/>
                  </a:cubicBezTo>
                  <a:cubicBezTo>
                    <a:pt x="91" y="3"/>
                    <a:pt x="113" y="3"/>
                    <a:pt x="133" y="8"/>
                  </a:cubicBezTo>
                  <a:cubicBezTo>
                    <a:pt x="203" y="27"/>
                    <a:pt x="171" y="149"/>
                    <a:pt x="219" y="179"/>
                  </a:cubicBezTo>
                  <a:cubicBezTo>
                    <a:pt x="221" y="180"/>
                    <a:pt x="277" y="199"/>
                    <a:pt x="289" y="203"/>
                  </a:cubicBezTo>
                  <a:cubicBezTo>
                    <a:pt x="297" y="205"/>
                    <a:pt x="312" y="210"/>
                    <a:pt x="312" y="210"/>
                  </a:cubicBezTo>
                  <a:cubicBezTo>
                    <a:pt x="320" y="215"/>
                    <a:pt x="328" y="219"/>
                    <a:pt x="335" y="226"/>
                  </a:cubicBezTo>
                  <a:cubicBezTo>
                    <a:pt x="342" y="233"/>
                    <a:pt x="343" y="244"/>
                    <a:pt x="351" y="249"/>
                  </a:cubicBezTo>
                  <a:cubicBezTo>
                    <a:pt x="365" y="258"/>
                    <a:pt x="398" y="265"/>
                    <a:pt x="398" y="265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59" name="Freeform 11"/>
            <p:cNvSpPr>
              <a:spLocks/>
            </p:cNvSpPr>
            <p:nvPr/>
          </p:nvSpPr>
          <p:spPr bwMode="auto">
            <a:xfrm rot="-5205667">
              <a:off x="647" y="3120"/>
              <a:ext cx="202" cy="5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9" y="43"/>
                </a:cxn>
                <a:cxn ang="0">
                  <a:pos x="164" y="90"/>
                </a:cxn>
                <a:cxn ang="0">
                  <a:pos x="319" y="90"/>
                </a:cxn>
                <a:cxn ang="0">
                  <a:pos x="405" y="114"/>
                </a:cxn>
              </a:cxnLst>
              <a:rect l="0" t="0" r="r" b="b"/>
              <a:pathLst>
                <a:path w="405" h="114">
                  <a:moveTo>
                    <a:pt x="0" y="28"/>
                  </a:moveTo>
                  <a:cubicBezTo>
                    <a:pt x="40" y="0"/>
                    <a:pt x="72" y="19"/>
                    <a:pt x="109" y="43"/>
                  </a:cubicBezTo>
                  <a:cubicBezTo>
                    <a:pt x="120" y="75"/>
                    <a:pt x="133" y="80"/>
                    <a:pt x="164" y="90"/>
                  </a:cubicBezTo>
                  <a:cubicBezTo>
                    <a:pt x="235" y="81"/>
                    <a:pt x="238" y="76"/>
                    <a:pt x="319" y="90"/>
                  </a:cubicBezTo>
                  <a:cubicBezTo>
                    <a:pt x="350" y="95"/>
                    <a:pt x="374" y="114"/>
                    <a:pt x="405" y="114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60" name="Freeform 12"/>
            <p:cNvSpPr>
              <a:spLocks/>
            </p:cNvSpPr>
            <p:nvPr/>
          </p:nvSpPr>
          <p:spPr bwMode="auto">
            <a:xfrm rot="-5205667">
              <a:off x="794" y="3115"/>
              <a:ext cx="229" cy="104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2" y="127"/>
                </a:cxn>
                <a:cxn ang="0">
                  <a:pos x="140" y="72"/>
                </a:cxn>
                <a:cxn ang="0">
                  <a:pos x="437" y="26"/>
                </a:cxn>
                <a:cxn ang="0">
                  <a:pos x="460" y="2"/>
                </a:cxn>
              </a:cxnLst>
              <a:rect l="0" t="0" r="r" b="b"/>
              <a:pathLst>
                <a:path w="460" h="205">
                  <a:moveTo>
                    <a:pt x="0" y="205"/>
                  </a:moveTo>
                  <a:cubicBezTo>
                    <a:pt x="38" y="185"/>
                    <a:pt x="71" y="157"/>
                    <a:pt x="102" y="127"/>
                  </a:cubicBezTo>
                  <a:cubicBezTo>
                    <a:pt x="119" y="72"/>
                    <a:pt x="101" y="85"/>
                    <a:pt x="140" y="72"/>
                  </a:cubicBezTo>
                  <a:cubicBezTo>
                    <a:pt x="245" y="80"/>
                    <a:pt x="345" y="83"/>
                    <a:pt x="437" y="26"/>
                  </a:cubicBezTo>
                  <a:cubicBezTo>
                    <a:pt x="453" y="0"/>
                    <a:pt x="443" y="2"/>
                    <a:pt x="460" y="2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61" name="Freeform 13"/>
            <p:cNvSpPr>
              <a:spLocks/>
            </p:cNvSpPr>
            <p:nvPr/>
          </p:nvSpPr>
          <p:spPr bwMode="auto">
            <a:xfrm rot="-5205667">
              <a:off x="890" y="3020"/>
              <a:ext cx="209" cy="1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87" y="281"/>
                </a:cxn>
                <a:cxn ang="0">
                  <a:pos x="226" y="211"/>
                </a:cxn>
                <a:cxn ang="0">
                  <a:pos x="241" y="141"/>
                </a:cxn>
                <a:cxn ang="0">
                  <a:pos x="358" y="71"/>
                </a:cxn>
                <a:cxn ang="0">
                  <a:pos x="420" y="0"/>
                </a:cxn>
              </a:cxnLst>
              <a:rect l="0" t="0" r="r" b="b"/>
              <a:pathLst>
                <a:path w="420" h="304">
                  <a:moveTo>
                    <a:pt x="0" y="304"/>
                  </a:moveTo>
                  <a:cubicBezTo>
                    <a:pt x="97" y="299"/>
                    <a:pt x="114" y="300"/>
                    <a:pt x="187" y="281"/>
                  </a:cubicBezTo>
                  <a:cubicBezTo>
                    <a:pt x="220" y="258"/>
                    <a:pt x="213" y="247"/>
                    <a:pt x="226" y="211"/>
                  </a:cubicBezTo>
                  <a:cubicBezTo>
                    <a:pt x="227" y="202"/>
                    <a:pt x="231" y="155"/>
                    <a:pt x="241" y="141"/>
                  </a:cubicBezTo>
                  <a:cubicBezTo>
                    <a:pt x="259" y="115"/>
                    <a:pt x="326" y="81"/>
                    <a:pt x="358" y="71"/>
                  </a:cubicBezTo>
                  <a:cubicBezTo>
                    <a:pt x="387" y="52"/>
                    <a:pt x="398" y="25"/>
                    <a:pt x="42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7663" name="Group 15"/>
          <p:cNvGrpSpPr>
            <a:grpSpLocks/>
          </p:cNvGrpSpPr>
          <p:nvPr/>
        </p:nvGrpSpPr>
        <p:grpSpPr bwMode="auto">
          <a:xfrm>
            <a:off x="2590800" y="4419600"/>
            <a:ext cx="809625" cy="812800"/>
            <a:chOff x="562" y="2769"/>
            <a:chExt cx="510" cy="512"/>
          </a:xfrm>
        </p:grpSpPr>
        <p:sp>
          <p:nvSpPr>
            <p:cNvPr id="27664" name="AutoShape 16"/>
            <p:cNvSpPr>
              <a:spLocks noChangeArrowheads="1"/>
            </p:cNvSpPr>
            <p:nvPr/>
          </p:nvSpPr>
          <p:spPr bwMode="auto">
            <a:xfrm rot="-5205667">
              <a:off x="653" y="2766"/>
              <a:ext cx="310" cy="315"/>
            </a:xfrm>
            <a:prstGeom prst="star16">
              <a:avLst>
                <a:gd name="adj" fmla="val 37500"/>
              </a:avLst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pPr algn="ctr"/>
              <a:endParaRPr lang="nb-NO">
                <a:latin typeface="Times New Roman" pitchFamily="18" charset="0"/>
              </a:endParaRPr>
            </a:p>
          </p:txBody>
        </p:sp>
        <p:sp>
          <p:nvSpPr>
            <p:cNvPr id="27665" name="Freeform 17"/>
            <p:cNvSpPr>
              <a:spLocks/>
            </p:cNvSpPr>
            <p:nvPr/>
          </p:nvSpPr>
          <p:spPr bwMode="auto">
            <a:xfrm rot="-5205667">
              <a:off x="530" y="3047"/>
              <a:ext cx="198" cy="13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70" y="0"/>
                </a:cxn>
                <a:cxn ang="0">
                  <a:pos x="133" y="8"/>
                </a:cxn>
                <a:cxn ang="0">
                  <a:pos x="219" y="179"/>
                </a:cxn>
                <a:cxn ang="0">
                  <a:pos x="289" y="203"/>
                </a:cxn>
                <a:cxn ang="0">
                  <a:pos x="312" y="210"/>
                </a:cxn>
                <a:cxn ang="0">
                  <a:pos x="335" y="226"/>
                </a:cxn>
                <a:cxn ang="0">
                  <a:pos x="351" y="249"/>
                </a:cxn>
                <a:cxn ang="0">
                  <a:pos x="398" y="265"/>
                </a:cxn>
              </a:cxnLst>
              <a:rect l="0" t="0" r="r" b="b"/>
              <a:pathLst>
                <a:path w="398" h="265">
                  <a:moveTo>
                    <a:pt x="0" y="23"/>
                  </a:moveTo>
                  <a:cubicBezTo>
                    <a:pt x="24" y="16"/>
                    <a:pt x="70" y="0"/>
                    <a:pt x="70" y="0"/>
                  </a:cubicBezTo>
                  <a:cubicBezTo>
                    <a:pt x="91" y="3"/>
                    <a:pt x="113" y="3"/>
                    <a:pt x="133" y="8"/>
                  </a:cubicBezTo>
                  <a:cubicBezTo>
                    <a:pt x="203" y="27"/>
                    <a:pt x="171" y="149"/>
                    <a:pt x="219" y="179"/>
                  </a:cubicBezTo>
                  <a:cubicBezTo>
                    <a:pt x="221" y="180"/>
                    <a:pt x="277" y="199"/>
                    <a:pt x="289" y="203"/>
                  </a:cubicBezTo>
                  <a:cubicBezTo>
                    <a:pt x="297" y="205"/>
                    <a:pt x="312" y="210"/>
                    <a:pt x="312" y="210"/>
                  </a:cubicBezTo>
                  <a:cubicBezTo>
                    <a:pt x="320" y="215"/>
                    <a:pt x="328" y="219"/>
                    <a:pt x="335" y="226"/>
                  </a:cubicBezTo>
                  <a:cubicBezTo>
                    <a:pt x="342" y="233"/>
                    <a:pt x="343" y="244"/>
                    <a:pt x="351" y="249"/>
                  </a:cubicBezTo>
                  <a:cubicBezTo>
                    <a:pt x="365" y="258"/>
                    <a:pt x="398" y="265"/>
                    <a:pt x="398" y="265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66" name="Freeform 18"/>
            <p:cNvSpPr>
              <a:spLocks/>
            </p:cNvSpPr>
            <p:nvPr/>
          </p:nvSpPr>
          <p:spPr bwMode="auto">
            <a:xfrm rot="-5205667">
              <a:off x="647" y="3120"/>
              <a:ext cx="202" cy="5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9" y="43"/>
                </a:cxn>
                <a:cxn ang="0">
                  <a:pos x="164" y="90"/>
                </a:cxn>
                <a:cxn ang="0">
                  <a:pos x="319" y="90"/>
                </a:cxn>
                <a:cxn ang="0">
                  <a:pos x="405" y="114"/>
                </a:cxn>
              </a:cxnLst>
              <a:rect l="0" t="0" r="r" b="b"/>
              <a:pathLst>
                <a:path w="405" h="114">
                  <a:moveTo>
                    <a:pt x="0" y="28"/>
                  </a:moveTo>
                  <a:cubicBezTo>
                    <a:pt x="40" y="0"/>
                    <a:pt x="72" y="19"/>
                    <a:pt x="109" y="43"/>
                  </a:cubicBezTo>
                  <a:cubicBezTo>
                    <a:pt x="120" y="75"/>
                    <a:pt x="133" y="80"/>
                    <a:pt x="164" y="90"/>
                  </a:cubicBezTo>
                  <a:cubicBezTo>
                    <a:pt x="235" y="81"/>
                    <a:pt x="238" y="76"/>
                    <a:pt x="319" y="90"/>
                  </a:cubicBezTo>
                  <a:cubicBezTo>
                    <a:pt x="350" y="95"/>
                    <a:pt x="374" y="114"/>
                    <a:pt x="405" y="114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67" name="Freeform 19"/>
            <p:cNvSpPr>
              <a:spLocks/>
            </p:cNvSpPr>
            <p:nvPr/>
          </p:nvSpPr>
          <p:spPr bwMode="auto">
            <a:xfrm rot="-5205667">
              <a:off x="794" y="3115"/>
              <a:ext cx="229" cy="104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2" y="127"/>
                </a:cxn>
                <a:cxn ang="0">
                  <a:pos x="140" y="72"/>
                </a:cxn>
                <a:cxn ang="0">
                  <a:pos x="437" y="26"/>
                </a:cxn>
                <a:cxn ang="0">
                  <a:pos x="460" y="2"/>
                </a:cxn>
              </a:cxnLst>
              <a:rect l="0" t="0" r="r" b="b"/>
              <a:pathLst>
                <a:path w="460" h="205">
                  <a:moveTo>
                    <a:pt x="0" y="205"/>
                  </a:moveTo>
                  <a:cubicBezTo>
                    <a:pt x="38" y="185"/>
                    <a:pt x="71" y="157"/>
                    <a:pt x="102" y="127"/>
                  </a:cubicBezTo>
                  <a:cubicBezTo>
                    <a:pt x="119" y="72"/>
                    <a:pt x="101" y="85"/>
                    <a:pt x="140" y="72"/>
                  </a:cubicBezTo>
                  <a:cubicBezTo>
                    <a:pt x="245" y="80"/>
                    <a:pt x="345" y="83"/>
                    <a:pt x="437" y="26"/>
                  </a:cubicBezTo>
                  <a:cubicBezTo>
                    <a:pt x="453" y="0"/>
                    <a:pt x="443" y="2"/>
                    <a:pt x="460" y="2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68" name="Freeform 20"/>
            <p:cNvSpPr>
              <a:spLocks/>
            </p:cNvSpPr>
            <p:nvPr/>
          </p:nvSpPr>
          <p:spPr bwMode="auto">
            <a:xfrm rot="-5205667">
              <a:off x="890" y="3020"/>
              <a:ext cx="209" cy="1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87" y="281"/>
                </a:cxn>
                <a:cxn ang="0">
                  <a:pos x="226" y="211"/>
                </a:cxn>
                <a:cxn ang="0">
                  <a:pos x="241" y="141"/>
                </a:cxn>
                <a:cxn ang="0">
                  <a:pos x="358" y="71"/>
                </a:cxn>
                <a:cxn ang="0">
                  <a:pos x="420" y="0"/>
                </a:cxn>
              </a:cxnLst>
              <a:rect l="0" t="0" r="r" b="b"/>
              <a:pathLst>
                <a:path w="420" h="304">
                  <a:moveTo>
                    <a:pt x="0" y="304"/>
                  </a:moveTo>
                  <a:cubicBezTo>
                    <a:pt x="97" y="299"/>
                    <a:pt x="114" y="300"/>
                    <a:pt x="187" y="281"/>
                  </a:cubicBezTo>
                  <a:cubicBezTo>
                    <a:pt x="220" y="258"/>
                    <a:pt x="213" y="247"/>
                    <a:pt x="226" y="211"/>
                  </a:cubicBezTo>
                  <a:cubicBezTo>
                    <a:pt x="227" y="202"/>
                    <a:pt x="231" y="155"/>
                    <a:pt x="241" y="141"/>
                  </a:cubicBezTo>
                  <a:cubicBezTo>
                    <a:pt x="259" y="115"/>
                    <a:pt x="326" y="81"/>
                    <a:pt x="358" y="71"/>
                  </a:cubicBezTo>
                  <a:cubicBezTo>
                    <a:pt x="387" y="52"/>
                    <a:pt x="398" y="25"/>
                    <a:pt x="42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7669" name="Group 21"/>
          <p:cNvGrpSpPr>
            <a:grpSpLocks/>
          </p:cNvGrpSpPr>
          <p:nvPr/>
        </p:nvGrpSpPr>
        <p:grpSpPr bwMode="auto">
          <a:xfrm>
            <a:off x="6324600" y="4267200"/>
            <a:ext cx="809625" cy="812800"/>
            <a:chOff x="562" y="2769"/>
            <a:chExt cx="510" cy="512"/>
          </a:xfrm>
        </p:grpSpPr>
        <p:sp>
          <p:nvSpPr>
            <p:cNvPr id="27670" name="AutoShape 22"/>
            <p:cNvSpPr>
              <a:spLocks noChangeArrowheads="1"/>
            </p:cNvSpPr>
            <p:nvPr/>
          </p:nvSpPr>
          <p:spPr bwMode="auto">
            <a:xfrm rot="-5205667">
              <a:off x="653" y="2766"/>
              <a:ext cx="310" cy="315"/>
            </a:xfrm>
            <a:prstGeom prst="star16">
              <a:avLst>
                <a:gd name="adj" fmla="val 37500"/>
              </a:avLst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pPr algn="ctr"/>
              <a:endParaRPr lang="nb-NO">
                <a:latin typeface="Times New Roman" pitchFamily="18" charset="0"/>
              </a:endParaRPr>
            </a:p>
          </p:txBody>
        </p:sp>
        <p:sp>
          <p:nvSpPr>
            <p:cNvPr id="27671" name="Freeform 23"/>
            <p:cNvSpPr>
              <a:spLocks/>
            </p:cNvSpPr>
            <p:nvPr/>
          </p:nvSpPr>
          <p:spPr bwMode="auto">
            <a:xfrm rot="-5205667">
              <a:off x="530" y="3047"/>
              <a:ext cx="198" cy="13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70" y="0"/>
                </a:cxn>
                <a:cxn ang="0">
                  <a:pos x="133" y="8"/>
                </a:cxn>
                <a:cxn ang="0">
                  <a:pos x="219" y="179"/>
                </a:cxn>
                <a:cxn ang="0">
                  <a:pos x="289" y="203"/>
                </a:cxn>
                <a:cxn ang="0">
                  <a:pos x="312" y="210"/>
                </a:cxn>
                <a:cxn ang="0">
                  <a:pos x="335" y="226"/>
                </a:cxn>
                <a:cxn ang="0">
                  <a:pos x="351" y="249"/>
                </a:cxn>
                <a:cxn ang="0">
                  <a:pos x="398" y="265"/>
                </a:cxn>
              </a:cxnLst>
              <a:rect l="0" t="0" r="r" b="b"/>
              <a:pathLst>
                <a:path w="398" h="265">
                  <a:moveTo>
                    <a:pt x="0" y="23"/>
                  </a:moveTo>
                  <a:cubicBezTo>
                    <a:pt x="24" y="16"/>
                    <a:pt x="70" y="0"/>
                    <a:pt x="70" y="0"/>
                  </a:cubicBezTo>
                  <a:cubicBezTo>
                    <a:pt x="91" y="3"/>
                    <a:pt x="113" y="3"/>
                    <a:pt x="133" y="8"/>
                  </a:cubicBezTo>
                  <a:cubicBezTo>
                    <a:pt x="203" y="27"/>
                    <a:pt x="171" y="149"/>
                    <a:pt x="219" y="179"/>
                  </a:cubicBezTo>
                  <a:cubicBezTo>
                    <a:pt x="221" y="180"/>
                    <a:pt x="277" y="199"/>
                    <a:pt x="289" y="203"/>
                  </a:cubicBezTo>
                  <a:cubicBezTo>
                    <a:pt x="297" y="205"/>
                    <a:pt x="312" y="210"/>
                    <a:pt x="312" y="210"/>
                  </a:cubicBezTo>
                  <a:cubicBezTo>
                    <a:pt x="320" y="215"/>
                    <a:pt x="328" y="219"/>
                    <a:pt x="335" y="226"/>
                  </a:cubicBezTo>
                  <a:cubicBezTo>
                    <a:pt x="342" y="233"/>
                    <a:pt x="343" y="244"/>
                    <a:pt x="351" y="249"/>
                  </a:cubicBezTo>
                  <a:cubicBezTo>
                    <a:pt x="365" y="258"/>
                    <a:pt x="398" y="265"/>
                    <a:pt x="398" y="265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72" name="Freeform 24"/>
            <p:cNvSpPr>
              <a:spLocks/>
            </p:cNvSpPr>
            <p:nvPr/>
          </p:nvSpPr>
          <p:spPr bwMode="auto">
            <a:xfrm rot="-5205667">
              <a:off x="647" y="3120"/>
              <a:ext cx="202" cy="5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9" y="43"/>
                </a:cxn>
                <a:cxn ang="0">
                  <a:pos x="164" y="90"/>
                </a:cxn>
                <a:cxn ang="0">
                  <a:pos x="319" y="90"/>
                </a:cxn>
                <a:cxn ang="0">
                  <a:pos x="405" y="114"/>
                </a:cxn>
              </a:cxnLst>
              <a:rect l="0" t="0" r="r" b="b"/>
              <a:pathLst>
                <a:path w="405" h="114">
                  <a:moveTo>
                    <a:pt x="0" y="28"/>
                  </a:moveTo>
                  <a:cubicBezTo>
                    <a:pt x="40" y="0"/>
                    <a:pt x="72" y="19"/>
                    <a:pt x="109" y="43"/>
                  </a:cubicBezTo>
                  <a:cubicBezTo>
                    <a:pt x="120" y="75"/>
                    <a:pt x="133" y="80"/>
                    <a:pt x="164" y="90"/>
                  </a:cubicBezTo>
                  <a:cubicBezTo>
                    <a:pt x="235" y="81"/>
                    <a:pt x="238" y="76"/>
                    <a:pt x="319" y="90"/>
                  </a:cubicBezTo>
                  <a:cubicBezTo>
                    <a:pt x="350" y="95"/>
                    <a:pt x="374" y="114"/>
                    <a:pt x="405" y="114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73" name="Freeform 25"/>
            <p:cNvSpPr>
              <a:spLocks/>
            </p:cNvSpPr>
            <p:nvPr/>
          </p:nvSpPr>
          <p:spPr bwMode="auto">
            <a:xfrm rot="-5205667">
              <a:off x="794" y="3115"/>
              <a:ext cx="229" cy="104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2" y="127"/>
                </a:cxn>
                <a:cxn ang="0">
                  <a:pos x="140" y="72"/>
                </a:cxn>
                <a:cxn ang="0">
                  <a:pos x="437" y="26"/>
                </a:cxn>
                <a:cxn ang="0">
                  <a:pos x="460" y="2"/>
                </a:cxn>
              </a:cxnLst>
              <a:rect l="0" t="0" r="r" b="b"/>
              <a:pathLst>
                <a:path w="460" h="205">
                  <a:moveTo>
                    <a:pt x="0" y="205"/>
                  </a:moveTo>
                  <a:cubicBezTo>
                    <a:pt x="38" y="185"/>
                    <a:pt x="71" y="157"/>
                    <a:pt x="102" y="127"/>
                  </a:cubicBezTo>
                  <a:cubicBezTo>
                    <a:pt x="119" y="72"/>
                    <a:pt x="101" y="85"/>
                    <a:pt x="140" y="72"/>
                  </a:cubicBezTo>
                  <a:cubicBezTo>
                    <a:pt x="245" y="80"/>
                    <a:pt x="345" y="83"/>
                    <a:pt x="437" y="26"/>
                  </a:cubicBezTo>
                  <a:cubicBezTo>
                    <a:pt x="453" y="0"/>
                    <a:pt x="443" y="2"/>
                    <a:pt x="460" y="2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74" name="Freeform 26"/>
            <p:cNvSpPr>
              <a:spLocks/>
            </p:cNvSpPr>
            <p:nvPr/>
          </p:nvSpPr>
          <p:spPr bwMode="auto">
            <a:xfrm rot="-5205667">
              <a:off x="890" y="3020"/>
              <a:ext cx="209" cy="1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87" y="281"/>
                </a:cxn>
                <a:cxn ang="0">
                  <a:pos x="226" y="211"/>
                </a:cxn>
                <a:cxn ang="0">
                  <a:pos x="241" y="141"/>
                </a:cxn>
                <a:cxn ang="0">
                  <a:pos x="358" y="71"/>
                </a:cxn>
                <a:cxn ang="0">
                  <a:pos x="420" y="0"/>
                </a:cxn>
              </a:cxnLst>
              <a:rect l="0" t="0" r="r" b="b"/>
              <a:pathLst>
                <a:path w="420" h="304">
                  <a:moveTo>
                    <a:pt x="0" y="304"/>
                  </a:moveTo>
                  <a:cubicBezTo>
                    <a:pt x="97" y="299"/>
                    <a:pt x="114" y="300"/>
                    <a:pt x="187" y="281"/>
                  </a:cubicBezTo>
                  <a:cubicBezTo>
                    <a:pt x="220" y="258"/>
                    <a:pt x="213" y="247"/>
                    <a:pt x="226" y="211"/>
                  </a:cubicBezTo>
                  <a:cubicBezTo>
                    <a:pt x="227" y="202"/>
                    <a:pt x="231" y="155"/>
                    <a:pt x="241" y="141"/>
                  </a:cubicBezTo>
                  <a:cubicBezTo>
                    <a:pt x="259" y="115"/>
                    <a:pt x="326" y="81"/>
                    <a:pt x="358" y="71"/>
                  </a:cubicBezTo>
                  <a:cubicBezTo>
                    <a:pt x="387" y="52"/>
                    <a:pt x="398" y="25"/>
                    <a:pt x="42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7675" name="AutoShape 27"/>
          <p:cNvSpPr>
            <a:spLocks noChangeArrowheads="1"/>
          </p:cNvSpPr>
          <p:nvPr/>
        </p:nvSpPr>
        <p:spPr bwMode="auto">
          <a:xfrm>
            <a:off x="0" y="2362200"/>
            <a:ext cx="1905000" cy="838200"/>
          </a:xfrm>
          <a:prstGeom prst="cloudCallout">
            <a:avLst>
              <a:gd name="adj1" fmla="val -8250"/>
              <a:gd name="adj2" fmla="val 17367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Young, Single,</a:t>
            </a:r>
          </a:p>
          <a:p>
            <a:pPr algn="ctr"/>
            <a:r>
              <a:rPr lang="en-US" sz="1800"/>
              <a:t>Male!</a:t>
            </a:r>
            <a:endParaRPr lang="en-US"/>
          </a:p>
        </p:txBody>
      </p:sp>
      <p:sp>
        <p:nvSpPr>
          <p:cNvPr id="27676" name="AutoShape 28"/>
          <p:cNvSpPr>
            <a:spLocks noChangeArrowheads="1"/>
          </p:cNvSpPr>
          <p:nvPr/>
        </p:nvSpPr>
        <p:spPr bwMode="auto">
          <a:xfrm>
            <a:off x="2286000" y="3657600"/>
            <a:ext cx="1600200" cy="609600"/>
          </a:xfrm>
          <a:prstGeom prst="cloudCallout">
            <a:avLst>
              <a:gd name="adj1" fmla="val -5259"/>
              <a:gd name="adj2" fmla="val 73699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 Old Female!</a:t>
            </a:r>
            <a:endParaRPr lang="en-US"/>
          </a:p>
        </p:txBody>
      </p:sp>
      <p:grpSp>
        <p:nvGrpSpPr>
          <p:cNvPr id="27677" name="Group 29"/>
          <p:cNvGrpSpPr>
            <a:grpSpLocks/>
          </p:cNvGrpSpPr>
          <p:nvPr/>
        </p:nvGrpSpPr>
        <p:grpSpPr bwMode="auto">
          <a:xfrm>
            <a:off x="3962400" y="4343400"/>
            <a:ext cx="809625" cy="812800"/>
            <a:chOff x="562" y="2769"/>
            <a:chExt cx="510" cy="512"/>
          </a:xfrm>
        </p:grpSpPr>
        <p:sp>
          <p:nvSpPr>
            <p:cNvPr id="27678" name="AutoShape 30"/>
            <p:cNvSpPr>
              <a:spLocks noChangeArrowheads="1"/>
            </p:cNvSpPr>
            <p:nvPr/>
          </p:nvSpPr>
          <p:spPr bwMode="auto">
            <a:xfrm rot="-5205667">
              <a:off x="653" y="2766"/>
              <a:ext cx="310" cy="315"/>
            </a:xfrm>
            <a:prstGeom prst="star16">
              <a:avLst>
                <a:gd name="adj" fmla="val 37500"/>
              </a:avLst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pPr algn="ctr"/>
              <a:endParaRPr lang="nb-NO">
                <a:latin typeface="Times New Roman" pitchFamily="18" charset="0"/>
              </a:endParaRPr>
            </a:p>
          </p:txBody>
        </p:sp>
        <p:sp>
          <p:nvSpPr>
            <p:cNvPr id="27679" name="Freeform 31"/>
            <p:cNvSpPr>
              <a:spLocks/>
            </p:cNvSpPr>
            <p:nvPr/>
          </p:nvSpPr>
          <p:spPr bwMode="auto">
            <a:xfrm rot="-5205667">
              <a:off x="530" y="3047"/>
              <a:ext cx="198" cy="13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70" y="0"/>
                </a:cxn>
                <a:cxn ang="0">
                  <a:pos x="133" y="8"/>
                </a:cxn>
                <a:cxn ang="0">
                  <a:pos x="219" y="179"/>
                </a:cxn>
                <a:cxn ang="0">
                  <a:pos x="289" y="203"/>
                </a:cxn>
                <a:cxn ang="0">
                  <a:pos x="312" y="210"/>
                </a:cxn>
                <a:cxn ang="0">
                  <a:pos x="335" y="226"/>
                </a:cxn>
                <a:cxn ang="0">
                  <a:pos x="351" y="249"/>
                </a:cxn>
                <a:cxn ang="0">
                  <a:pos x="398" y="265"/>
                </a:cxn>
              </a:cxnLst>
              <a:rect l="0" t="0" r="r" b="b"/>
              <a:pathLst>
                <a:path w="398" h="265">
                  <a:moveTo>
                    <a:pt x="0" y="23"/>
                  </a:moveTo>
                  <a:cubicBezTo>
                    <a:pt x="24" y="16"/>
                    <a:pt x="70" y="0"/>
                    <a:pt x="70" y="0"/>
                  </a:cubicBezTo>
                  <a:cubicBezTo>
                    <a:pt x="91" y="3"/>
                    <a:pt x="113" y="3"/>
                    <a:pt x="133" y="8"/>
                  </a:cubicBezTo>
                  <a:cubicBezTo>
                    <a:pt x="203" y="27"/>
                    <a:pt x="171" y="149"/>
                    <a:pt x="219" y="179"/>
                  </a:cubicBezTo>
                  <a:cubicBezTo>
                    <a:pt x="221" y="180"/>
                    <a:pt x="277" y="199"/>
                    <a:pt x="289" y="203"/>
                  </a:cubicBezTo>
                  <a:cubicBezTo>
                    <a:pt x="297" y="205"/>
                    <a:pt x="312" y="210"/>
                    <a:pt x="312" y="210"/>
                  </a:cubicBezTo>
                  <a:cubicBezTo>
                    <a:pt x="320" y="215"/>
                    <a:pt x="328" y="219"/>
                    <a:pt x="335" y="226"/>
                  </a:cubicBezTo>
                  <a:cubicBezTo>
                    <a:pt x="342" y="233"/>
                    <a:pt x="343" y="244"/>
                    <a:pt x="351" y="249"/>
                  </a:cubicBezTo>
                  <a:cubicBezTo>
                    <a:pt x="365" y="258"/>
                    <a:pt x="398" y="265"/>
                    <a:pt x="398" y="265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80" name="Freeform 32"/>
            <p:cNvSpPr>
              <a:spLocks/>
            </p:cNvSpPr>
            <p:nvPr/>
          </p:nvSpPr>
          <p:spPr bwMode="auto">
            <a:xfrm rot="-5205667">
              <a:off x="647" y="3120"/>
              <a:ext cx="202" cy="5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9" y="43"/>
                </a:cxn>
                <a:cxn ang="0">
                  <a:pos x="164" y="90"/>
                </a:cxn>
                <a:cxn ang="0">
                  <a:pos x="319" y="90"/>
                </a:cxn>
                <a:cxn ang="0">
                  <a:pos x="405" y="114"/>
                </a:cxn>
              </a:cxnLst>
              <a:rect l="0" t="0" r="r" b="b"/>
              <a:pathLst>
                <a:path w="405" h="114">
                  <a:moveTo>
                    <a:pt x="0" y="28"/>
                  </a:moveTo>
                  <a:cubicBezTo>
                    <a:pt x="40" y="0"/>
                    <a:pt x="72" y="19"/>
                    <a:pt x="109" y="43"/>
                  </a:cubicBezTo>
                  <a:cubicBezTo>
                    <a:pt x="120" y="75"/>
                    <a:pt x="133" y="80"/>
                    <a:pt x="164" y="90"/>
                  </a:cubicBezTo>
                  <a:cubicBezTo>
                    <a:pt x="235" y="81"/>
                    <a:pt x="238" y="76"/>
                    <a:pt x="319" y="90"/>
                  </a:cubicBezTo>
                  <a:cubicBezTo>
                    <a:pt x="350" y="95"/>
                    <a:pt x="374" y="114"/>
                    <a:pt x="405" y="114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81" name="Freeform 33"/>
            <p:cNvSpPr>
              <a:spLocks/>
            </p:cNvSpPr>
            <p:nvPr/>
          </p:nvSpPr>
          <p:spPr bwMode="auto">
            <a:xfrm rot="-5205667">
              <a:off x="794" y="3115"/>
              <a:ext cx="229" cy="104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2" y="127"/>
                </a:cxn>
                <a:cxn ang="0">
                  <a:pos x="140" y="72"/>
                </a:cxn>
                <a:cxn ang="0">
                  <a:pos x="437" y="26"/>
                </a:cxn>
                <a:cxn ang="0">
                  <a:pos x="460" y="2"/>
                </a:cxn>
              </a:cxnLst>
              <a:rect l="0" t="0" r="r" b="b"/>
              <a:pathLst>
                <a:path w="460" h="205">
                  <a:moveTo>
                    <a:pt x="0" y="205"/>
                  </a:moveTo>
                  <a:cubicBezTo>
                    <a:pt x="38" y="185"/>
                    <a:pt x="71" y="157"/>
                    <a:pt x="102" y="127"/>
                  </a:cubicBezTo>
                  <a:cubicBezTo>
                    <a:pt x="119" y="72"/>
                    <a:pt x="101" y="85"/>
                    <a:pt x="140" y="72"/>
                  </a:cubicBezTo>
                  <a:cubicBezTo>
                    <a:pt x="245" y="80"/>
                    <a:pt x="345" y="83"/>
                    <a:pt x="437" y="26"/>
                  </a:cubicBezTo>
                  <a:cubicBezTo>
                    <a:pt x="453" y="0"/>
                    <a:pt x="443" y="2"/>
                    <a:pt x="460" y="2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82" name="Freeform 34"/>
            <p:cNvSpPr>
              <a:spLocks/>
            </p:cNvSpPr>
            <p:nvPr/>
          </p:nvSpPr>
          <p:spPr bwMode="auto">
            <a:xfrm rot="-5205667">
              <a:off x="890" y="3020"/>
              <a:ext cx="209" cy="1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87" y="281"/>
                </a:cxn>
                <a:cxn ang="0">
                  <a:pos x="226" y="211"/>
                </a:cxn>
                <a:cxn ang="0">
                  <a:pos x="241" y="141"/>
                </a:cxn>
                <a:cxn ang="0">
                  <a:pos x="358" y="71"/>
                </a:cxn>
                <a:cxn ang="0">
                  <a:pos x="420" y="0"/>
                </a:cxn>
              </a:cxnLst>
              <a:rect l="0" t="0" r="r" b="b"/>
              <a:pathLst>
                <a:path w="420" h="304">
                  <a:moveTo>
                    <a:pt x="0" y="304"/>
                  </a:moveTo>
                  <a:cubicBezTo>
                    <a:pt x="97" y="299"/>
                    <a:pt x="114" y="300"/>
                    <a:pt x="187" y="281"/>
                  </a:cubicBezTo>
                  <a:cubicBezTo>
                    <a:pt x="220" y="258"/>
                    <a:pt x="213" y="247"/>
                    <a:pt x="226" y="211"/>
                  </a:cubicBezTo>
                  <a:cubicBezTo>
                    <a:pt x="227" y="202"/>
                    <a:pt x="231" y="155"/>
                    <a:pt x="241" y="141"/>
                  </a:cubicBezTo>
                  <a:cubicBezTo>
                    <a:pt x="259" y="115"/>
                    <a:pt x="326" y="81"/>
                    <a:pt x="358" y="71"/>
                  </a:cubicBezTo>
                  <a:cubicBezTo>
                    <a:pt x="387" y="52"/>
                    <a:pt x="398" y="25"/>
                    <a:pt x="42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7683" name="AutoShape 35"/>
          <p:cNvSpPr>
            <a:spLocks noChangeArrowheads="1"/>
          </p:cNvSpPr>
          <p:nvPr/>
        </p:nvSpPr>
        <p:spPr bwMode="auto">
          <a:xfrm>
            <a:off x="4191000" y="3657600"/>
            <a:ext cx="1143000" cy="609600"/>
          </a:xfrm>
          <a:prstGeom prst="cloudCallout">
            <a:avLst>
              <a:gd name="adj1" fmla="val -19861"/>
              <a:gd name="adj2" fmla="val 70051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 Samboer!</a:t>
            </a:r>
            <a:endParaRPr lang="en-US"/>
          </a:p>
        </p:txBody>
      </p:sp>
      <p:grpSp>
        <p:nvGrpSpPr>
          <p:cNvPr id="27684" name="Group 36"/>
          <p:cNvGrpSpPr>
            <a:grpSpLocks/>
          </p:cNvGrpSpPr>
          <p:nvPr/>
        </p:nvGrpSpPr>
        <p:grpSpPr bwMode="auto">
          <a:xfrm>
            <a:off x="7315200" y="4267200"/>
            <a:ext cx="809625" cy="812800"/>
            <a:chOff x="562" y="2769"/>
            <a:chExt cx="510" cy="512"/>
          </a:xfrm>
        </p:grpSpPr>
        <p:sp>
          <p:nvSpPr>
            <p:cNvPr id="27685" name="AutoShape 37"/>
            <p:cNvSpPr>
              <a:spLocks noChangeArrowheads="1"/>
            </p:cNvSpPr>
            <p:nvPr/>
          </p:nvSpPr>
          <p:spPr bwMode="auto">
            <a:xfrm rot="-5205667">
              <a:off x="653" y="2766"/>
              <a:ext cx="310" cy="315"/>
            </a:xfrm>
            <a:prstGeom prst="star16">
              <a:avLst>
                <a:gd name="adj" fmla="val 37500"/>
              </a:avLst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pPr algn="ctr"/>
              <a:endParaRPr lang="nb-NO">
                <a:latin typeface="Times New Roman" pitchFamily="18" charset="0"/>
              </a:endParaRPr>
            </a:p>
          </p:txBody>
        </p:sp>
        <p:sp>
          <p:nvSpPr>
            <p:cNvPr id="27686" name="Freeform 38"/>
            <p:cNvSpPr>
              <a:spLocks/>
            </p:cNvSpPr>
            <p:nvPr/>
          </p:nvSpPr>
          <p:spPr bwMode="auto">
            <a:xfrm rot="-5205667">
              <a:off x="530" y="3047"/>
              <a:ext cx="198" cy="13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70" y="0"/>
                </a:cxn>
                <a:cxn ang="0">
                  <a:pos x="133" y="8"/>
                </a:cxn>
                <a:cxn ang="0">
                  <a:pos x="219" y="179"/>
                </a:cxn>
                <a:cxn ang="0">
                  <a:pos x="289" y="203"/>
                </a:cxn>
                <a:cxn ang="0">
                  <a:pos x="312" y="210"/>
                </a:cxn>
                <a:cxn ang="0">
                  <a:pos x="335" y="226"/>
                </a:cxn>
                <a:cxn ang="0">
                  <a:pos x="351" y="249"/>
                </a:cxn>
                <a:cxn ang="0">
                  <a:pos x="398" y="265"/>
                </a:cxn>
              </a:cxnLst>
              <a:rect l="0" t="0" r="r" b="b"/>
              <a:pathLst>
                <a:path w="398" h="265">
                  <a:moveTo>
                    <a:pt x="0" y="23"/>
                  </a:moveTo>
                  <a:cubicBezTo>
                    <a:pt x="24" y="16"/>
                    <a:pt x="70" y="0"/>
                    <a:pt x="70" y="0"/>
                  </a:cubicBezTo>
                  <a:cubicBezTo>
                    <a:pt x="91" y="3"/>
                    <a:pt x="113" y="3"/>
                    <a:pt x="133" y="8"/>
                  </a:cubicBezTo>
                  <a:cubicBezTo>
                    <a:pt x="203" y="27"/>
                    <a:pt x="171" y="149"/>
                    <a:pt x="219" y="179"/>
                  </a:cubicBezTo>
                  <a:cubicBezTo>
                    <a:pt x="221" y="180"/>
                    <a:pt x="277" y="199"/>
                    <a:pt x="289" y="203"/>
                  </a:cubicBezTo>
                  <a:cubicBezTo>
                    <a:pt x="297" y="205"/>
                    <a:pt x="312" y="210"/>
                    <a:pt x="312" y="210"/>
                  </a:cubicBezTo>
                  <a:cubicBezTo>
                    <a:pt x="320" y="215"/>
                    <a:pt x="328" y="219"/>
                    <a:pt x="335" y="226"/>
                  </a:cubicBezTo>
                  <a:cubicBezTo>
                    <a:pt x="342" y="233"/>
                    <a:pt x="343" y="244"/>
                    <a:pt x="351" y="249"/>
                  </a:cubicBezTo>
                  <a:cubicBezTo>
                    <a:pt x="365" y="258"/>
                    <a:pt x="398" y="265"/>
                    <a:pt x="398" y="265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87" name="Freeform 39"/>
            <p:cNvSpPr>
              <a:spLocks/>
            </p:cNvSpPr>
            <p:nvPr/>
          </p:nvSpPr>
          <p:spPr bwMode="auto">
            <a:xfrm rot="-5205667">
              <a:off x="647" y="3120"/>
              <a:ext cx="202" cy="5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9" y="43"/>
                </a:cxn>
                <a:cxn ang="0">
                  <a:pos x="164" y="90"/>
                </a:cxn>
                <a:cxn ang="0">
                  <a:pos x="319" y="90"/>
                </a:cxn>
                <a:cxn ang="0">
                  <a:pos x="405" y="114"/>
                </a:cxn>
              </a:cxnLst>
              <a:rect l="0" t="0" r="r" b="b"/>
              <a:pathLst>
                <a:path w="405" h="114">
                  <a:moveTo>
                    <a:pt x="0" y="28"/>
                  </a:moveTo>
                  <a:cubicBezTo>
                    <a:pt x="40" y="0"/>
                    <a:pt x="72" y="19"/>
                    <a:pt x="109" y="43"/>
                  </a:cubicBezTo>
                  <a:cubicBezTo>
                    <a:pt x="120" y="75"/>
                    <a:pt x="133" y="80"/>
                    <a:pt x="164" y="90"/>
                  </a:cubicBezTo>
                  <a:cubicBezTo>
                    <a:pt x="235" y="81"/>
                    <a:pt x="238" y="76"/>
                    <a:pt x="319" y="90"/>
                  </a:cubicBezTo>
                  <a:cubicBezTo>
                    <a:pt x="350" y="95"/>
                    <a:pt x="374" y="114"/>
                    <a:pt x="405" y="114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88" name="Freeform 40"/>
            <p:cNvSpPr>
              <a:spLocks/>
            </p:cNvSpPr>
            <p:nvPr/>
          </p:nvSpPr>
          <p:spPr bwMode="auto">
            <a:xfrm rot="-5205667">
              <a:off x="794" y="3115"/>
              <a:ext cx="229" cy="104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2" y="127"/>
                </a:cxn>
                <a:cxn ang="0">
                  <a:pos x="140" y="72"/>
                </a:cxn>
                <a:cxn ang="0">
                  <a:pos x="437" y="26"/>
                </a:cxn>
                <a:cxn ang="0">
                  <a:pos x="460" y="2"/>
                </a:cxn>
              </a:cxnLst>
              <a:rect l="0" t="0" r="r" b="b"/>
              <a:pathLst>
                <a:path w="460" h="205">
                  <a:moveTo>
                    <a:pt x="0" y="205"/>
                  </a:moveTo>
                  <a:cubicBezTo>
                    <a:pt x="38" y="185"/>
                    <a:pt x="71" y="157"/>
                    <a:pt x="102" y="127"/>
                  </a:cubicBezTo>
                  <a:cubicBezTo>
                    <a:pt x="119" y="72"/>
                    <a:pt x="101" y="85"/>
                    <a:pt x="140" y="72"/>
                  </a:cubicBezTo>
                  <a:cubicBezTo>
                    <a:pt x="245" y="80"/>
                    <a:pt x="345" y="83"/>
                    <a:pt x="437" y="26"/>
                  </a:cubicBezTo>
                  <a:cubicBezTo>
                    <a:pt x="453" y="0"/>
                    <a:pt x="443" y="2"/>
                    <a:pt x="460" y="2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89" name="Freeform 41"/>
            <p:cNvSpPr>
              <a:spLocks/>
            </p:cNvSpPr>
            <p:nvPr/>
          </p:nvSpPr>
          <p:spPr bwMode="auto">
            <a:xfrm rot="-5205667">
              <a:off x="890" y="3020"/>
              <a:ext cx="209" cy="1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87" y="281"/>
                </a:cxn>
                <a:cxn ang="0">
                  <a:pos x="226" y="211"/>
                </a:cxn>
                <a:cxn ang="0">
                  <a:pos x="241" y="141"/>
                </a:cxn>
                <a:cxn ang="0">
                  <a:pos x="358" y="71"/>
                </a:cxn>
                <a:cxn ang="0">
                  <a:pos x="420" y="0"/>
                </a:cxn>
              </a:cxnLst>
              <a:rect l="0" t="0" r="r" b="b"/>
              <a:pathLst>
                <a:path w="420" h="304">
                  <a:moveTo>
                    <a:pt x="0" y="304"/>
                  </a:moveTo>
                  <a:cubicBezTo>
                    <a:pt x="97" y="299"/>
                    <a:pt x="114" y="300"/>
                    <a:pt x="187" y="281"/>
                  </a:cubicBezTo>
                  <a:cubicBezTo>
                    <a:pt x="220" y="258"/>
                    <a:pt x="213" y="247"/>
                    <a:pt x="226" y="211"/>
                  </a:cubicBezTo>
                  <a:cubicBezTo>
                    <a:pt x="227" y="202"/>
                    <a:pt x="231" y="155"/>
                    <a:pt x="241" y="141"/>
                  </a:cubicBezTo>
                  <a:cubicBezTo>
                    <a:pt x="259" y="115"/>
                    <a:pt x="326" y="81"/>
                    <a:pt x="358" y="71"/>
                  </a:cubicBezTo>
                  <a:cubicBezTo>
                    <a:pt x="387" y="52"/>
                    <a:pt x="398" y="25"/>
                    <a:pt x="42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7690" name="Group 42"/>
          <p:cNvGrpSpPr>
            <a:grpSpLocks/>
          </p:cNvGrpSpPr>
          <p:nvPr/>
        </p:nvGrpSpPr>
        <p:grpSpPr bwMode="auto">
          <a:xfrm>
            <a:off x="8153400" y="4267200"/>
            <a:ext cx="809625" cy="812800"/>
            <a:chOff x="562" y="2769"/>
            <a:chExt cx="510" cy="512"/>
          </a:xfrm>
        </p:grpSpPr>
        <p:sp>
          <p:nvSpPr>
            <p:cNvPr id="27691" name="AutoShape 43"/>
            <p:cNvSpPr>
              <a:spLocks noChangeArrowheads="1"/>
            </p:cNvSpPr>
            <p:nvPr/>
          </p:nvSpPr>
          <p:spPr bwMode="auto">
            <a:xfrm rot="-5205667">
              <a:off x="653" y="2766"/>
              <a:ext cx="310" cy="315"/>
            </a:xfrm>
            <a:prstGeom prst="star16">
              <a:avLst>
                <a:gd name="adj" fmla="val 37500"/>
              </a:avLst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pPr algn="ctr"/>
              <a:endParaRPr lang="nb-NO">
                <a:latin typeface="Times New Roman" pitchFamily="18" charset="0"/>
              </a:endParaRPr>
            </a:p>
          </p:txBody>
        </p:sp>
        <p:sp>
          <p:nvSpPr>
            <p:cNvPr id="27692" name="Freeform 44"/>
            <p:cNvSpPr>
              <a:spLocks/>
            </p:cNvSpPr>
            <p:nvPr/>
          </p:nvSpPr>
          <p:spPr bwMode="auto">
            <a:xfrm rot="-5205667">
              <a:off x="530" y="3047"/>
              <a:ext cx="198" cy="13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70" y="0"/>
                </a:cxn>
                <a:cxn ang="0">
                  <a:pos x="133" y="8"/>
                </a:cxn>
                <a:cxn ang="0">
                  <a:pos x="219" y="179"/>
                </a:cxn>
                <a:cxn ang="0">
                  <a:pos x="289" y="203"/>
                </a:cxn>
                <a:cxn ang="0">
                  <a:pos x="312" y="210"/>
                </a:cxn>
                <a:cxn ang="0">
                  <a:pos x="335" y="226"/>
                </a:cxn>
                <a:cxn ang="0">
                  <a:pos x="351" y="249"/>
                </a:cxn>
                <a:cxn ang="0">
                  <a:pos x="398" y="265"/>
                </a:cxn>
              </a:cxnLst>
              <a:rect l="0" t="0" r="r" b="b"/>
              <a:pathLst>
                <a:path w="398" h="265">
                  <a:moveTo>
                    <a:pt x="0" y="23"/>
                  </a:moveTo>
                  <a:cubicBezTo>
                    <a:pt x="24" y="16"/>
                    <a:pt x="70" y="0"/>
                    <a:pt x="70" y="0"/>
                  </a:cubicBezTo>
                  <a:cubicBezTo>
                    <a:pt x="91" y="3"/>
                    <a:pt x="113" y="3"/>
                    <a:pt x="133" y="8"/>
                  </a:cubicBezTo>
                  <a:cubicBezTo>
                    <a:pt x="203" y="27"/>
                    <a:pt x="171" y="149"/>
                    <a:pt x="219" y="179"/>
                  </a:cubicBezTo>
                  <a:cubicBezTo>
                    <a:pt x="221" y="180"/>
                    <a:pt x="277" y="199"/>
                    <a:pt x="289" y="203"/>
                  </a:cubicBezTo>
                  <a:cubicBezTo>
                    <a:pt x="297" y="205"/>
                    <a:pt x="312" y="210"/>
                    <a:pt x="312" y="210"/>
                  </a:cubicBezTo>
                  <a:cubicBezTo>
                    <a:pt x="320" y="215"/>
                    <a:pt x="328" y="219"/>
                    <a:pt x="335" y="226"/>
                  </a:cubicBezTo>
                  <a:cubicBezTo>
                    <a:pt x="342" y="233"/>
                    <a:pt x="343" y="244"/>
                    <a:pt x="351" y="249"/>
                  </a:cubicBezTo>
                  <a:cubicBezTo>
                    <a:pt x="365" y="258"/>
                    <a:pt x="398" y="265"/>
                    <a:pt x="398" y="265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93" name="Freeform 45"/>
            <p:cNvSpPr>
              <a:spLocks/>
            </p:cNvSpPr>
            <p:nvPr/>
          </p:nvSpPr>
          <p:spPr bwMode="auto">
            <a:xfrm rot="-5205667">
              <a:off x="647" y="3120"/>
              <a:ext cx="202" cy="5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9" y="43"/>
                </a:cxn>
                <a:cxn ang="0">
                  <a:pos x="164" y="90"/>
                </a:cxn>
                <a:cxn ang="0">
                  <a:pos x="319" y="90"/>
                </a:cxn>
                <a:cxn ang="0">
                  <a:pos x="405" y="114"/>
                </a:cxn>
              </a:cxnLst>
              <a:rect l="0" t="0" r="r" b="b"/>
              <a:pathLst>
                <a:path w="405" h="114">
                  <a:moveTo>
                    <a:pt x="0" y="28"/>
                  </a:moveTo>
                  <a:cubicBezTo>
                    <a:pt x="40" y="0"/>
                    <a:pt x="72" y="19"/>
                    <a:pt x="109" y="43"/>
                  </a:cubicBezTo>
                  <a:cubicBezTo>
                    <a:pt x="120" y="75"/>
                    <a:pt x="133" y="80"/>
                    <a:pt x="164" y="90"/>
                  </a:cubicBezTo>
                  <a:cubicBezTo>
                    <a:pt x="235" y="81"/>
                    <a:pt x="238" y="76"/>
                    <a:pt x="319" y="90"/>
                  </a:cubicBezTo>
                  <a:cubicBezTo>
                    <a:pt x="350" y="95"/>
                    <a:pt x="374" y="114"/>
                    <a:pt x="405" y="114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94" name="Freeform 46"/>
            <p:cNvSpPr>
              <a:spLocks/>
            </p:cNvSpPr>
            <p:nvPr/>
          </p:nvSpPr>
          <p:spPr bwMode="auto">
            <a:xfrm rot="-5205667">
              <a:off x="794" y="3115"/>
              <a:ext cx="229" cy="104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2" y="127"/>
                </a:cxn>
                <a:cxn ang="0">
                  <a:pos x="140" y="72"/>
                </a:cxn>
                <a:cxn ang="0">
                  <a:pos x="437" y="26"/>
                </a:cxn>
                <a:cxn ang="0">
                  <a:pos x="460" y="2"/>
                </a:cxn>
              </a:cxnLst>
              <a:rect l="0" t="0" r="r" b="b"/>
              <a:pathLst>
                <a:path w="460" h="205">
                  <a:moveTo>
                    <a:pt x="0" y="205"/>
                  </a:moveTo>
                  <a:cubicBezTo>
                    <a:pt x="38" y="185"/>
                    <a:pt x="71" y="157"/>
                    <a:pt x="102" y="127"/>
                  </a:cubicBezTo>
                  <a:cubicBezTo>
                    <a:pt x="119" y="72"/>
                    <a:pt x="101" y="85"/>
                    <a:pt x="140" y="72"/>
                  </a:cubicBezTo>
                  <a:cubicBezTo>
                    <a:pt x="245" y="80"/>
                    <a:pt x="345" y="83"/>
                    <a:pt x="437" y="26"/>
                  </a:cubicBezTo>
                  <a:cubicBezTo>
                    <a:pt x="453" y="0"/>
                    <a:pt x="443" y="2"/>
                    <a:pt x="460" y="2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95" name="Freeform 47"/>
            <p:cNvSpPr>
              <a:spLocks/>
            </p:cNvSpPr>
            <p:nvPr/>
          </p:nvSpPr>
          <p:spPr bwMode="auto">
            <a:xfrm rot="-5205667">
              <a:off x="890" y="3020"/>
              <a:ext cx="209" cy="1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87" y="281"/>
                </a:cxn>
                <a:cxn ang="0">
                  <a:pos x="226" y="211"/>
                </a:cxn>
                <a:cxn ang="0">
                  <a:pos x="241" y="141"/>
                </a:cxn>
                <a:cxn ang="0">
                  <a:pos x="358" y="71"/>
                </a:cxn>
                <a:cxn ang="0">
                  <a:pos x="420" y="0"/>
                </a:cxn>
              </a:cxnLst>
              <a:rect l="0" t="0" r="r" b="b"/>
              <a:pathLst>
                <a:path w="420" h="304">
                  <a:moveTo>
                    <a:pt x="0" y="304"/>
                  </a:moveTo>
                  <a:cubicBezTo>
                    <a:pt x="97" y="299"/>
                    <a:pt x="114" y="300"/>
                    <a:pt x="187" y="281"/>
                  </a:cubicBezTo>
                  <a:cubicBezTo>
                    <a:pt x="220" y="258"/>
                    <a:pt x="213" y="247"/>
                    <a:pt x="226" y="211"/>
                  </a:cubicBezTo>
                  <a:cubicBezTo>
                    <a:pt x="227" y="202"/>
                    <a:pt x="231" y="155"/>
                    <a:pt x="241" y="141"/>
                  </a:cubicBezTo>
                  <a:cubicBezTo>
                    <a:pt x="259" y="115"/>
                    <a:pt x="326" y="81"/>
                    <a:pt x="358" y="71"/>
                  </a:cubicBezTo>
                  <a:cubicBezTo>
                    <a:pt x="387" y="52"/>
                    <a:pt x="398" y="25"/>
                    <a:pt x="42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7696" name="AutoShape 48"/>
          <p:cNvSpPr>
            <a:spLocks noChangeArrowheads="1"/>
          </p:cNvSpPr>
          <p:nvPr/>
        </p:nvSpPr>
        <p:spPr bwMode="auto">
          <a:xfrm>
            <a:off x="3124200" y="2362200"/>
            <a:ext cx="1752600" cy="685800"/>
          </a:xfrm>
          <a:prstGeom prst="cloudCallout">
            <a:avLst>
              <a:gd name="adj1" fmla="val -4708"/>
              <a:gd name="adj2" fmla="val 11759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Old, Female</a:t>
            </a:r>
          </a:p>
          <a:p>
            <a:pPr algn="ctr"/>
            <a:r>
              <a:rPr lang="en-US" sz="1800" dirty="0"/>
              <a:t> </a:t>
            </a:r>
            <a:r>
              <a:rPr lang="en-US" sz="1800" dirty="0" smtClean="0"/>
              <a:t>Dancer</a:t>
            </a:r>
            <a:r>
              <a:rPr lang="en-US" sz="1800" dirty="0"/>
              <a:t>!</a:t>
            </a:r>
            <a:endParaRPr lang="en-US" dirty="0"/>
          </a:p>
        </p:txBody>
      </p:sp>
      <p:sp>
        <p:nvSpPr>
          <p:cNvPr id="27697" name="AutoShape 49"/>
          <p:cNvSpPr>
            <a:spLocks noChangeArrowheads="1"/>
          </p:cNvSpPr>
          <p:nvPr/>
        </p:nvSpPr>
        <p:spPr bwMode="auto">
          <a:xfrm>
            <a:off x="6705600" y="2286000"/>
            <a:ext cx="2209800" cy="838200"/>
          </a:xfrm>
          <a:prstGeom prst="cloudCallout">
            <a:avLst>
              <a:gd name="adj1" fmla="val -1579"/>
              <a:gd name="adj2" fmla="val 13598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Young, Married</a:t>
            </a:r>
          </a:p>
          <a:p>
            <a:pPr algn="ctr"/>
            <a:r>
              <a:rPr lang="en-US" sz="1800"/>
              <a:t>Female!</a:t>
            </a:r>
            <a:endParaRPr lang="en-US"/>
          </a:p>
        </p:txBody>
      </p:sp>
      <p:sp>
        <p:nvSpPr>
          <p:cNvPr id="27698" name="Oval 50"/>
          <p:cNvSpPr>
            <a:spLocks noChangeArrowheads="1"/>
          </p:cNvSpPr>
          <p:nvPr/>
        </p:nvSpPr>
        <p:spPr bwMode="auto">
          <a:xfrm>
            <a:off x="8382000" y="3810000"/>
            <a:ext cx="1524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699" name="Oval 51"/>
          <p:cNvSpPr>
            <a:spLocks noChangeArrowheads="1"/>
          </p:cNvSpPr>
          <p:nvPr/>
        </p:nvSpPr>
        <p:spPr bwMode="auto">
          <a:xfrm>
            <a:off x="6934200" y="3810000"/>
            <a:ext cx="1524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700" name="Oval 52"/>
          <p:cNvSpPr>
            <a:spLocks noChangeArrowheads="1"/>
          </p:cNvSpPr>
          <p:nvPr/>
        </p:nvSpPr>
        <p:spPr bwMode="auto">
          <a:xfrm>
            <a:off x="8077200" y="3657600"/>
            <a:ext cx="2286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701" name="Oval 53"/>
          <p:cNvSpPr>
            <a:spLocks noChangeArrowheads="1"/>
          </p:cNvSpPr>
          <p:nvPr/>
        </p:nvSpPr>
        <p:spPr bwMode="auto">
          <a:xfrm>
            <a:off x="7162800" y="3733800"/>
            <a:ext cx="2286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702" name="Text Box 54"/>
          <p:cNvSpPr txBox="1">
            <a:spLocks noChangeArrowheads="1"/>
          </p:cNvSpPr>
          <p:nvPr/>
        </p:nvSpPr>
        <p:spPr bwMode="auto">
          <a:xfrm>
            <a:off x="6102350" y="5334000"/>
            <a:ext cx="30607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u="sng"/>
              <a:t>Distributed:</a:t>
            </a:r>
            <a:r>
              <a:rPr lang="en-US" sz="1800"/>
              <a:t> Together they rep</a:t>
            </a:r>
          </a:p>
          <a:p>
            <a:r>
              <a:rPr lang="en-US" sz="1800"/>
              <a:t>a conjunctive concept, but the</a:t>
            </a:r>
          </a:p>
          <a:p>
            <a:r>
              <a:rPr lang="en-US" sz="1800"/>
              <a:t>individual conjuncts cannot </a:t>
            </a:r>
          </a:p>
          <a:p>
            <a:r>
              <a:rPr lang="en-US" sz="1800"/>
              <a:t>necessarily be localized</a:t>
            </a:r>
          </a:p>
          <a:p>
            <a:r>
              <a:rPr lang="en-US" sz="1800"/>
              <a:t> to single neurons</a:t>
            </a:r>
            <a:endParaRPr lang="en-US"/>
          </a:p>
        </p:txBody>
      </p:sp>
      <p:sp>
        <p:nvSpPr>
          <p:cNvPr id="27703" name="Oval 55"/>
          <p:cNvSpPr>
            <a:spLocks noChangeArrowheads="1"/>
          </p:cNvSpPr>
          <p:nvPr/>
        </p:nvSpPr>
        <p:spPr bwMode="auto">
          <a:xfrm>
            <a:off x="3276600" y="3429000"/>
            <a:ext cx="1524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704" name="Oval 56"/>
          <p:cNvSpPr>
            <a:spLocks noChangeArrowheads="1"/>
          </p:cNvSpPr>
          <p:nvPr/>
        </p:nvSpPr>
        <p:spPr bwMode="auto">
          <a:xfrm>
            <a:off x="3505200" y="3352800"/>
            <a:ext cx="2286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705" name="Oval 57"/>
          <p:cNvSpPr>
            <a:spLocks noChangeArrowheads="1"/>
          </p:cNvSpPr>
          <p:nvPr/>
        </p:nvSpPr>
        <p:spPr bwMode="auto">
          <a:xfrm>
            <a:off x="4419600" y="3505200"/>
            <a:ext cx="1524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706" name="Oval 58"/>
          <p:cNvSpPr>
            <a:spLocks noChangeArrowheads="1"/>
          </p:cNvSpPr>
          <p:nvPr/>
        </p:nvSpPr>
        <p:spPr bwMode="auto">
          <a:xfrm>
            <a:off x="4114800" y="3352800"/>
            <a:ext cx="2286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707" name="Text Box 59"/>
          <p:cNvSpPr txBox="1">
            <a:spLocks noChangeArrowheads="1"/>
          </p:cNvSpPr>
          <p:nvPr/>
        </p:nvSpPr>
        <p:spPr bwMode="auto">
          <a:xfrm>
            <a:off x="152400" y="5562600"/>
            <a:ext cx="19939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u="sng"/>
              <a:t>Local:</a:t>
            </a:r>
            <a:r>
              <a:rPr lang="en-US" sz="1800"/>
              <a:t> One neuron </a:t>
            </a:r>
          </a:p>
          <a:p>
            <a:r>
              <a:rPr lang="en-US" sz="1800"/>
              <a:t>represents an entire</a:t>
            </a:r>
          </a:p>
          <a:p>
            <a:r>
              <a:rPr lang="en-US" sz="1800"/>
              <a:t>conjuctive concept.</a:t>
            </a:r>
            <a:endParaRPr lang="en-US"/>
          </a:p>
        </p:txBody>
      </p:sp>
      <p:sp>
        <p:nvSpPr>
          <p:cNvPr id="27708" name="Text Box 60"/>
          <p:cNvSpPr txBox="1">
            <a:spLocks noChangeArrowheads="1"/>
          </p:cNvSpPr>
          <p:nvPr/>
        </p:nvSpPr>
        <p:spPr bwMode="auto">
          <a:xfrm>
            <a:off x="2438400" y="5486400"/>
            <a:ext cx="35623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u="sng"/>
              <a:t>Semi-Local:</a:t>
            </a:r>
            <a:r>
              <a:rPr lang="en-US" sz="1800"/>
              <a:t> Together they rep</a:t>
            </a:r>
          </a:p>
          <a:p>
            <a:r>
              <a:rPr lang="en-US" sz="1800"/>
              <a:t>a conjunctive concept, and each</a:t>
            </a:r>
          </a:p>
          <a:p>
            <a:r>
              <a:rPr lang="en-US" sz="1800"/>
              <a:t>neuron reps one or a few conjuncts -</a:t>
            </a:r>
          </a:p>
          <a:p>
            <a:r>
              <a:rPr lang="en-US" sz="1800"/>
              <a:t>i.e. concept broken into clean pieces.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en-US" sz="3200"/>
              <a:t>Local -vs- Distributed (2)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4191000"/>
          </a:xfrm>
        </p:spPr>
        <p:txBody>
          <a:bodyPr/>
          <a:lstStyle/>
          <a:p>
            <a:r>
              <a:rPr lang="en-US" sz="2000" dirty="0"/>
              <a:t>Size requirements to represent the whole set of 18 3-feature concepts - assuming binary neurons (on/off)</a:t>
            </a:r>
          </a:p>
          <a:p>
            <a:pPr lvl="1"/>
            <a:r>
              <a:rPr lang="en-US" sz="2000" dirty="0"/>
              <a:t>Local: 3x3x2 = 18</a:t>
            </a:r>
          </a:p>
          <a:p>
            <a:pPr lvl="2"/>
            <a:r>
              <a:rPr lang="en-US" sz="2000" dirty="0"/>
              <a:t>Instance is EXACTLY 1 of 18 neurons being on.</a:t>
            </a:r>
          </a:p>
          <a:p>
            <a:pPr lvl="1"/>
            <a:r>
              <a:rPr lang="en-US" sz="2000" dirty="0"/>
              <a:t>Semi-Local: 3+3+2 = 8 (Assume one feature value per neuron)</a:t>
            </a:r>
          </a:p>
          <a:p>
            <a:pPr lvl="2"/>
            <a:r>
              <a:rPr lang="en-US" sz="2000" dirty="0"/>
              <a:t>Instance is EXACTLY 3 of </a:t>
            </a:r>
            <a:r>
              <a:rPr lang="en-US" sz="2000" dirty="0" smtClean="0"/>
              <a:t>8 </a:t>
            </a:r>
            <a:r>
              <a:rPr lang="en-US" sz="2000" dirty="0"/>
              <a:t>neurons being on.</a:t>
            </a:r>
          </a:p>
          <a:p>
            <a:pPr lvl="1"/>
            <a:r>
              <a:rPr lang="en-US" sz="2000" dirty="0"/>
              <a:t>Distributed: log</a:t>
            </a:r>
            <a:r>
              <a:rPr lang="en-US" sz="2000" baseline="-25000" dirty="0"/>
              <a:t>2</a:t>
            </a:r>
            <a:r>
              <a:rPr lang="en-US" sz="2000" dirty="0"/>
              <a:t> 18 = 5</a:t>
            </a:r>
          </a:p>
          <a:p>
            <a:pPr lvl="2"/>
            <a:r>
              <a:rPr lang="en-US" sz="2000" dirty="0"/>
              <a:t>Instance is any combination of on/off neurons</a:t>
            </a:r>
          </a:p>
          <a:p>
            <a:pPr lvl="2"/>
            <a:r>
              <a:rPr lang="en-US" sz="2000" dirty="0"/>
              <a:t>Add 1 bit and DOUBLE the representational capacity, so each concept can be represented by 2 different codes (redundancy).</a:t>
            </a:r>
          </a:p>
          <a:p>
            <a:r>
              <a:rPr lang="en-US" sz="2000" dirty="0"/>
              <a:t>The same neural network (artificial or real) may have different types of coding in different regions of the network.</a:t>
            </a:r>
            <a:endParaRPr lang="en-US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447800" y="4953000"/>
            <a:ext cx="9207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Young</a:t>
            </a:r>
          </a:p>
          <a:p>
            <a:r>
              <a:rPr lang="en-US" sz="1800"/>
              <a:t>Old</a:t>
            </a:r>
          </a:p>
          <a:p>
            <a:r>
              <a:rPr lang="en-US" sz="1800"/>
              <a:t>Single</a:t>
            </a:r>
          </a:p>
          <a:p>
            <a:r>
              <a:rPr lang="en-US" sz="1800"/>
              <a:t>Married</a:t>
            </a:r>
          </a:p>
          <a:p>
            <a:r>
              <a:rPr lang="en-US" sz="1800"/>
              <a:t>Male</a:t>
            </a:r>
          </a:p>
          <a:p>
            <a:r>
              <a:rPr lang="en-US" sz="1800"/>
              <a:t>Female</a:t>
            </a:r>
            <a:endParaRPr lang="en-US"/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2667000" y="5029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4823" name="Oval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4824" name="Oval 8"/>
          <p:cNvSpPr>
            <a:spLocks noChangeArrowheads="1"/>
          </p:cNvSpPr>
          <p:nvPr/>
        </p:nvSpPr>
        <p:spPr bwMode="auto">
          <a:xfrm>
            <a:off x="2667000" y="5562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4825" name="Oval 9"/>
          <p:cNvSpPr>
            <a:spLocks noChangeArrowheads="1"/>
          </p:cNvSpPr>
          <p:nvPr/>
        </p:nvSpPr>
        <p:spPr bwMode="auto">
          <a:xfrm>
            <a:off x="2667000" y="5867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4826" name="Oval 10"/>
          <p:cNvSpPr>
            <a:spLocks noChangeArrowheads="1"/>
          </p:cNvSpPr>
          <p:nvPr/>
        </p:nvSpPr>
        <p:spPr bwMode="auto">
          <a:xfrm>
            <a:off x="2667000" y="6172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4827" name="Oval 11"/>
          <p:cNvSpPr>
            <a:spLocks noChangeArrowheads="1"/>
          </p:cNvSpPr>
          <p:nvPr/>
        </p:nvSpPr>
        <p:spPr bwMode="auto">
          <a:xfrm>
            <a:off x="2667000" y="6477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4828" name="Oval 12"/>
          <p:cNvSpPr>
            <a:spLocks noChangeArrowheads="1"/>
          </p:cNvSpPr>
          <p:nvPr/>
        </p:nvSpPr>
        <p:spPr bwMode="auto">
          <a:xfrm>
            <a:off x="4572000" y="5562600"/>
            <a:ext cx="381000" cy="3810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2209800" y="51816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1981200" y="5410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>
            <a:off x="22098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2286000" y="59436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>
            <a:off x="2286000" y="6553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>
            <a:off x="2057400" y="6248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>
            <a:off x="2895600" y="5105400"/>
            <a:ext cx="1600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4836" name="Line 20"/>
          <p:cNvSpPr>
            <a:spLocks noChangeShapeType="1"/>
          </p:cNvSpPr>
          <p:nvPr/>
        </p:nvSpPr>
        <p:spPr bwMode="auto">
          <a:xfrm flipV="1">
            <a:off x="2971800" y="5791200"/>
            <a:ext cx="1600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4837" name="Line 21"/>
          <p:cNvSpPr>
            <a:spLocks noChangeShapeType="1"/>
          </p:cNvSpPr>
          <p:nvPr/>
        </p:nvSpPr>
        <p:spPr bwMode="auto">
          <a:xfrm flipV="1">
            <a:off x="2971800" y="5943600"/>
            <a:ext cx="16002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4838" name="AutoShape 22"/>
          <p:cNvSpPr>
            <a:spLocks noChangeArrowheads="1"/>
          </p:cNvSpPr>
          <p:nvPr/>
        </p:nvSpPr>
        <p:spPr bwMode="auto">
          <a:xfrm>
            <a:off x="5638800" y="4953000"/>
            <a:ext cx="2209800" cy="838200"/>
          </a:xfrm>
          <a:prstGeom prst="cloudCallout">
            <a:avLst>
              <a:gd name="adj1" fmla="val -79454"/>
              <a:gd name="adj2" fmla="val 2840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Young, Married</a:t>
            </a:r>
          </a:p>
          <a:p>
            <a:pPr algn="ctr"/>
            <a:r>
              <a:rPr lang="en-US" sz="1800"/>
              <a:t>Female!</a:t>
            </a:r>
            <a:endParaRPr lang="en-US"/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3489325" y="5005388"/>
            <a:ext cx="427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+5</a:t>
            </a:r>
            <a:endParaRPr lang="en-US"/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3352800" y="5943600"/>
            <a:ext cx="427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+3</a:t>
            </a:r>
            <a:endParaRPr lang="en-US"/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3352800" y="5486400"/>
            <a:ext cx="427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+1</a:t>
            </a:r>
            <a:endParaRPr lang="en-US"/>
          </a:p>
        </p:txBody>
      </p:sp>
      <p:sp>
        <p:nvSpPr>
          <p:cNvPr id="34842" name="Line 26"/>
          <p:cNvSpPr>
            <a:spLocks noChangeShapeType="1"/>
          </p:cNvSpPr>
          <p:nvPr/>
        </p:nvSpPr>
        <p:spPr bwMode="auto">
          <a:xfrm>
            <a:off x="5029200" y="5791200"/>
            <a:ext cx="990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4114800" y="6248400"/>
            <a:ext cx="2420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Semi-Local  =&gt; Local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381000"/>
          </a:xfrm>
        </p:spPr>
        <p:txBody>
          <a:bodyPr/>
          <a:lstStyle/>
          <a:p>
            <a:r>
              <a:rPr lang="en-US" sz="3200"/>
              <a:t>Representational Hierarchies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1752600"/>
          </a:xfrm>
        </p:spPr>
        <p:txBody>
          <a:bodyPr/>
          <a:lstStyle/>
          <a:p>
            <a:r>
              <a:rPr lang="en-US" sz="2000"/>
              <a:t>In the brain, neurons involved in early processing are often semi-local, while neurons occuring later along the processing path (i.e. higher level neurons), are often local.</a:t>
            </a:r>
          </a:p>
          <a:p>
            <a:r>
              <a:rPr lang="en-US" sz="2000"/>
              <a:t>In simpler animals, there appears to be a lot of local coding.  In humans, it is still debatable.</a:t>
            </a:r>
            <a:r>
              <a:rPr lang="en-US"/>
              <a:t> </a:t>
            </a:r>
          </a:p>
        </p:txBody>
      </p:sp>
      <p:grpSp>
        <p:nvGrpSpPr>
          <p:cNvPr id="36868" name="Group 4"/>
          <p:cNvGrpSpPr>
            <a:grpSpLocks/>
          </p:cNvGrpSpPr>
          <p:nvPr/>
        </p:nvGrpSpPr>
        <p:grpSpPr bwMode="auto">
          <a:xfrm>
            <a:off x="1981200" y="5257800"/>
            <a:ext cx="381000" cy="533400"/>
            <a:chOff x="562" y="2769"/>
            <a:chExt cx="510" cy="512"/>
          </a:xfrm>
        </p:grpSpPr>
        <p:sp>
          <p:nvSpPr>
            <p:cNvPr id="36869" name="AutoShape 5"/>
            <p:cNvSpPr>
              <a:spLocks noChangeArrowheads="1"/>
            </p:cNvSpPr>
            <p:nvPr/>
          </p:nvSpPr>
          <p:spPr bwMode="auto">
            <a:xfrm rot="-5205667">
              <a:off x="653" y="2766"/>
              <a:ext cx="310" cy="315"/>
            </a:xfrm>
            <a:prstGeom prst="star16">
              <a:avLst>
                <a:gd name="adj" fmla="val 37500"/>
              </a:avLst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pPr algn="ctr"/>
              <a:endParaRPr lang="nb-NO">
                <a:latin typeface="Times New Roman" pitchFamily="18" charset="0"/>
              </a:endParaRPr>
            </a:p>
          </p:txBody>
        </p:sp>
        <p:sp>
          <p:nvSpPr>
            <p:cNvPr id="36870" name="Freeform 6"/>
            <p:cNvSpPr>
              <a:spLocks/>
            </p:cNvSpPr>
            <p:nvPr/>
          </p:nvSpPr>
          <p:spPr bwMode="auto">
            <a:xfrm rot="-5205667">
              <a:off x="530" y="3047"/>
              <a:ext cx="198" cy="13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70" y="0"/>
                </a:cxn>
                <a:cxn ang="0">
                  <a:pos x="133" y="8"/>
                </a:cxn>
                <a:cxn ang="0">
                  <a:pos x="219" y="179"/>
                </a:cxn>
                <a:cxn ang="0">
                  <a:pos x="289" y="203"/>
                </a:cxn>
                <a:cxn ang="0">
                  <a:pos x="312" y="210"/>
                </a:cxn>
                <a:cxn ang="0">
                  <a:pos x="335" y="226"/>
                </a:cxn>
                <a:cxn ang="0">
                  <a:pos x="351" y="249"/>
                </a:cxn>
                <a:cxn ang="0">
                  <a:pos x="398" y="265"/>
                </a:cxn>
              </a:cxnLst>
              <a:rect l="0" t="0" r="r" b="b"/>
              <a:pathLst>
                <a:path w="398" h="265">
                  <a:moveTo>
                    <a:pt x="0" y="23"/>
                  </a:moveTo>
                  <a:cubicBezTo>
                    <a:pt x="24" y="16"/>
                    <a:pt x="70" y="0"/>
                    <a:pt x="70" y="0"/>
                  </a:cubicBezTo>
                  <a:cubicBezTo>
                    <a:pt x="91" y="3"/>
                    <a:pt x="113" y="3"/>
                    <a:pt x="133" y="8"/>
                  </a:cubicBezTo>
                  <a:cubicBezTo>
                    <a:pt x="203" y="27"/>
                    <a:pt x="171" y="149"/>
                    <a:pt x="219" y="179"/>
                  </a:cubicBezTo>
                  <a:cubicBezTo>
                    <a:pt x="221" y="180"/>
                    <a:pt x="277" y="199"/>
                    <a:pt x="289" y="203"/>
                  </a:cubicBezTo>
                  <a:cubicBezTo>
                    <a:pt x="297" y="205"/>
                    <a:pt x="312" y="210"/>
                    <a:pt x="312" y="210"/>
                  </a:cubicBezTo>
                  <a:cubicBezTo>
                    <a:pt x="320" y="215"/>
                    <a:pt x="328" y="219"/>
                    <a:pt x="335" y="226"/>
                  </a:cubicBezTo>
                  <a:cubicBezTo>
                    <a:pt x="342" y="233"/>
                    <a:pt x="343" y="244"/>
                    <a:pt x="351" y="249"/>
                  </a:cubicBezTo>
                  <a:cubicBezTo>
                    <a:pt x="365" y="258"/>
                    <a:pt x="398" y="265"/>
                    <a:pt x="398" y="265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871" name="Freeform 7"/>
            <p:cNvSpPr>
              <a:spLocks/>
            </p:cNvSpPr>
            <p:nvPr/>
          </p:nvSpPr>
          <p:spPr bwMode="auto">
            <a:xfrm rot="-5205667">
              <a:off x="647" y="3120"/>
              <a:ext cx="202" cy="5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9" y="43"/>
                </a:cxn>
                <a:cxn ang="0">
                  <a:pos x="164" y="90"/>
                </a:cxn>
                <a:cxn ang="0">
                  <a:pos x="319" y="90"/>
                </a:cxn>
                <a:cxn ang="0">
                  <a:pos x="405" y="114"/>
                </a:cxn>
              </a:cxnLst>
              <a:rect l="0" t="0" r="r" b="b"/>
              <a:pathLst>
                <a:path w="405" h="114">
                  <a:moveTo>
                    <a:pt x="0" y="28"/>
                  </a:moveTo>
                  <a:cubicBezTo>
                    <a:pt x="40" y="0"/>
                    <a:pt x="72" y="19"/>
                    <a:pt x="109" y="43"/>
                  </a:cubicBezTo>
                  <a:cubicBezTo>
                    <a:pt x="120" y="75"/>
                    <a:pt x="133" y="80"/>
                    <a:pt x="164" y="90"/>
                  </a:cubicBezTo>
                  <a:cubicBezTo>
                    <a:pt x="235" y="81"/>
                    <a:pt x="238" y="76"/>
                    <a:pt x="319" y="90"/>
                  </a:cubicBezTo>
                  <a:cubicBezTo>
                    <a:pt x="350" y="95"/>
                    <a:pt x="374" y="114"/>
                    <a:pt x="405" y="114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872" name="Freeform 8"/>
            <p:cNvSpPr>
              <a:spLocks/>
            </p:cNvSpPr>
            <p:nvPr/>
          </p:nvSpPr>
          <p:spPr bwMode="auto">
            <a:xfrm rot="-5205667">
              <a:off x="794" y="3115"/>
              <a:ext cx="229" cy="104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2" y="127"/>
                </a:cxn>
                <a:cxn ang="0">
                  <a:pos x="140" y="72"/>
                </a:cxn>
                <a:cxn ang="0">
                  <a:pos x="437" y="26"/>
                </a:cxn>
                <a:cxn ang="0">
                  <a:pos x="460" y="2"/>
                </a:cxn>
              </a:cxnLst>
              <a:rect l="0" t="0" r="r" b="b"/>
              <a:pathLst>
                <a:path w="460" h="205">
                  <a:moveTo>
                    <a:pt x="0" y="205"/>
                  </a:moveTo>
                  <a:cubicBezTo>
                    <a:pt x="38" y="185"/>
                    <a:pt x="71" y="157"/>
                    <a:pt x="102" y="127"/>
                  </a:cubicBezTo>
                  <a:cubicBezTo>
                    <a:pt x="119" y="72"/>
                    <a:pt x="101" y="85"/>
                    <a:pt x="140" y="72"/>
                  </a:cubicBezTo>
                  <a:cubicBezTo>
                    <a:pt x="245" y="80"/>
                    <a:pt x="345" y="83"/>
                    <a:pt x="437" y="26"/>
                  </a:cubicBezTo>
                  <a:cubicBezTo>
                    <a:pt x="453" y="0"/>
                    <a:pt x="443" y="2"/>
                    <a:pt x="460" y="2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873" name="Freeform 9"/>
            <p:cNvSpPr>
              <a:spLocks/>
            </p:cNvSpPr>
            <p:nvPr/>
          </p:nvSpPr>
          <p:spPr bwMode="auto">
            <a:xfrm rot="-5205667">
              <a:off x="890" y="3020"/>
              <a:ext cx="209" cy="1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87" y="281"/>
                </a:cxn>
                <a:cxn ang="0">
                  <a:pos x="226" y="211"/>
                </a:cxn>
                <a:cxn ang="0">
                  <a:pos x="241" y="141"/>
                </a:cxn>
                <a:cxn ang="0">
                  <a:pos x="358" y="71"/>
                </a:cxn>
                <a:cxn ang="0">
                  <a:pos x="420" y="0"/>
                </a:cxn>
              </a:cxnLst>
              <a:rect l="0" t="0" r="r" b="b"/>
              <a:pathLst>
                <a:path w="420" h="304">
                  <a:moveTo>
                    <a:pt x="0" y="304"/>
                  </a:moveTo>
                  <a:cubicBezTo>
                    <a:pt x="97" y="299"/>
                    <a:pt x="114" y="300"/>
                    <a:pt x="187" y="281"/>
                  </a:cubicBezTo>
                  <a:cubicBezTo>
                    <a:pt x="220" y="258"/>
                    <a:pt x="213" y="247"/>
                    <a:pt x="226" y="211"/>
                  </a:cubicBezTo>
                  <a:cubicBezTo>
                    <a:pt x="227" y="202"/>
                    <a:pt x="231" y="155"/>
                    <a:pt x="241" y="141"/>
                  </a:cubicBezTo>
                  <a:cubicBezTo>
                    <a:pt x="259" y="115"/>
                    <a:pt x="326" y="81"/>
                    <a:pt x="358" y="71"/>
                  </a:cubicBezTo>
                  <a:cubicBezTo>
                    <a:pt x="387" y="52"/>
                    <a:pt x="398" y="25"/>
                    <a:pt x="42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6874" name="Group 10"/>
          <p:cNvGrpSpPr>
            <a:grpSpLocks/>
          </p:cNvGrpSpPr>
          <p:nvPr/>
        </p:nvGrpSpPr>
        <p:grpSpPr bwMode="auto">
          <a:xfrm rot="-5400000">
            <a:off x="190500" y="5372100"/>
            <a:ext cx="1143000" cy="762000"/>
            <a:chOff x="4368" y="2208"/>
            <a:chExt cx="720" cy="480"/>
          </a:xfrm>
        </p:grpSpPr>
        <p:sp>
          <p:nvSpPr>
            <p:cNvPr id="36875" name="Oval 11"/>
            <p:cNvSpPr>
              <a:spLocks noChangeArrowheads="1"/>
            </p:cNvSpPr>
            <p:nvPr/>
          </p:nvSpPr>
          <p:spPr bwMode="auto">
            <a:xfrm>
              <a:off x="4368" y="2208"/>
              <a:ext cx="720" cy="4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876" name="Oval 12"/>
            <p:cNvSpPr>
              <a:spLocks noChangeArrowheads="1"/>
            </p:cNvSpPr>
            <p:nvPr/>
          </p:nvSpPr>
          <p:spPr bwMode="auto">
            <a:xfrm>
              <a:off x="4512" y="2208"/>
              <a:ext cx="450" cy="28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877" name="Oval 13"/>
            <p:cNvSpPr>
              <a:spLocks noChangeArrowheads="1"/>
            </p:cNvSpPr>
            <p:nvPr/>
          </p:nvSpPr>
          <p:spPr bwMode="auto">
            <a:xfrm>
              <a:off x="4608" y="2208"/>
              <a:ext cx="270" cy="12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6920" name="Group 56"/>
          <p:cNvGrpSpPr>
            <a:grpSpLocks/>
          </p:cNvGrpSpPr>
          <p:nvPr/>
        </p:nvGrpSpPr>
        <p:grpSpPr bwMode="auto">
          <a:xfrm>
            <a:off x="3505200" y="4343400"/>
            <a:ext cx="685800" cy="685800"/>
            <a:chOff x="2352" y="3312"/>
            <a:chExt cx="510" cy="512"/>
          </a:xfrm>
        </p:grpSpPr>
        <p:sp>
          <p:nvSpPr>
            <p:cNvPr id="36879" name="AutoShape 15"/>
            <p:cNvSpPr>
              <a:spLocks noChangeArrowheads="1"/>
            </p:cNvSpPr>
            <p:nvPr/>
          </p:nvSpPr>
          <p:spPr bwMode="auto">
            <a:xfrm rot="-5205667">
              <a:off x="2443" y="3309"/>
              <a:ext cx="310" cy="315"/>
            </a:xfrm>
            <a:prstGeom prst="star16">
              <a:avLst>
                <a:gd name="adj" fmla="val 37500"/>
              </a:avLst>
            </a:prstGeom>
            <a:solidFill>
              <a:schemeClr val="accent2"/>
            </a:solidFill>
            <a:ln w="127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pPr algn="ctr"/>
              <a:endParaRPr lang="nb-NO">
                <a:latin typeface="Times New Roman" pitchFamily="18" charset="0"/>
              </a:endParaRPr>
            </a:p>
          </p:txBody>
        </p:sp>
        <p:sp>
          <p:nvSpPr>
            <p:cNvPr id="36880" name="Freeform 16"/>
            <p:cNvSpPr>
              <a:spLocks/>
            </p:cNvSpPr>
            <p:nvPr/>
          </p:nvSpPr>
          <p:spPr bwMode="auto">
            <a:xfrm rot="-5205667">
              <a:off x="2320" y="3590"/>
              <a:ext cx="198" cy="13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70" y="0"/>
                </a:cxn>
                <a:cxn ang="0">
                  <a:pos x="133" y="8"/>
                </a:cxn>
                <a:cxn ang="0">
                  <a:pos x="219" y="179"/>
                </a:cxn>
                <a:cxn ang="0">
                  <a:pos x="289" y="203"/>
                </a:cxn>
                <a:cxn ang="0">
                  <a:pos x="312" y="210"/>
                </a:cxn>
                <a:cxn ang="0">
                  <a:pos x="335" y="226"/>
                </a:cxn>
                <a:cxn ang="0">
                  <a:pos x="351" y="249"/>
                </a:cxn>
                <a:cxn ang="0">
                  <a:pos x="398" y="265"/>
                </a:cxn>
              </a:cxnLst>
              <a:rect l="0" t="0" r="r" b="b"/>
              <a:pathLst>
                <a:path w="398" h="265">
                  <a:moveTo>
                    <a:pt x="0" y="23"/>
                  </a:moveTo>
                  <a:cubicBezTo>
                    <a:pt x="24" y="16"/>
                    <a:pt x="70" y="0"/>
                    <a:pt x="70" y="0"/>
                  </a:cubicBezTo>
                  <a:cubicBezTo>
                    <a:pt x="91" y="3"/>
                    <a:pt x="113" y="3"/>
                    <a:pt x="133" y="8"/>
                  </a:cubicBezTo>
                  <a:cubicBezTo>
                    <a:pt x="203" y="27"/>
                    <a:pt x="171" y="149"/>
                    <a:pt x="219" y="179"/>
                  </a:cubicBezTo>
                  <a:cubicBezTo>
                    <a:pt x="221" y="180"/>
                    <a:pt x="277" y="199"/>
                    <a:pt x="289" y="203"/>
                  </a:cubicBezTo>
                  <a:cubicBezTo>
                    <a:pt x="297" y="205"/>
                    <a:pt x="312" y="210"/>
                    <a:pt x="312" y="210"/>
                  </a:cubicBezTo>
                  <a:cubicBezTo>
                    <a:pt x="320" y="215"/>
                    <a:pt x="328" y="219"/>
                    <a:pt x="335" y="226"/>
                  </a:cubicBezTo>
                  <a:cubicBezTo>
                    <a:pt x="342" y="233"/>
                    <a:pt x="343" y="244"/>
                    <a:pt x="351" y="249"/>
                  </a:cubicBezTo>
                  <a:cubicBezTo>
                    <a:pt x="365" y="258"/>
                    <a:pt x="398" y="265"/>
                    <a:pt x="398" y="265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881" name="Freeform 17"/>
            <p:cNvSpPr>
              <a:spLocks/>
            </p:cNvSpPr>
            <p:nvPr/>
          </p:nvSpPr>
          <p:spPr bwMode="auto">
            <a:xfrm rot="-5205667">
              <a:off x="2437" y="3663"/>
              <a:ext cx="202" cy="5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9" y="43"/>
                </a:cxn>
                <a:cxn ang="0">
                  <a:pos x="164" y="90"/>
                </a:cxn>
                <a:cxn ang="0">
                  <a:pos x="319" y="90"/>
                </a:cxn>
                <a:cxn ang="0">
                  <a:pos x="405" y="114"/>
                </a:cxn>
              </a:cxnLst>
              <a:rect l="0" t="0" r="r" b="b"/>
              <a:pathLst>
                <a:path w="405" h="114">
                  <a:moveTo>
                    <a:pt x="0" y="28"/>
                  </a:moveTo>
                  <a:cubicBezTo>
                    <a:pt x="40" y="0"/>
                    <a:pt x="72" y="19"/>
                    <a:pt x="109" y="43"/>
                  </a:cubicBezTo>
                  <a:cubicBezTo>
                    <a:pt x="120" y="75"/>
                    <a:pt x="133" y="80"/>
                    <a:pt x="164" y="90"/>
                  </a:cubicBezTo>
                  <a:cubicBezTo>
                    <a:pt x="235" y="81"/>
                    <a:pt x="238" y="76"/>
                    <a:pt x="319" y="90"/>
                  </a:cubicBezTo>
                  <a:cubicBezTo>
                    <a:pt x="350" y="95"/>
                    <a:pt x="374" y="114"/>
                    <a:pt x="405" y="114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882" name="Freeform 18"/>
            <p:cNvSpPr>
              <a:spLocks/>
            </p:cNvSpPr>
            <p:nvPr/>
          </p:nvSpPr>
          <p:spPr bwMode="auto">
            <a:xfrm rot="-5205667">
              <a:off x="2584" y="3658"/>
              <a:ext cx="229" cy="104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2" y="127"/>
                </a:cxn>
                <a:cxn ang="0">
                  <a:pos x="140" y="72"/>
                </a:cxn>
                <a:cxn ang="0">
                  <a:pos x="437" y="26"/>
                </a:cxn>
                <a:cxn ang="0">
                  <a:pos x="460" y="2"/>
                </a:cxn>
              </a:cxnLst>
              <a:rect l="0" t="0" r="r" b="b"/>
              <a:pathLst>
                <a:path w="460" h="205">
                  <a:moveTo>
                    <a:pt x="0" y="205"/>
                  </a:moveTo>
                  <a:cubicBezTo>
                    <a:pt x="38" y="185"/>
                    <a:pt x="71" y="157"/>
                    <a:pt x="102" y="127"/>
                  </a:cubicBezTo>
                  <a:cubicBezTo>
                    <a:pt x="119" y="72"/>
                    <a:pt x="101" y="85"/>
                    <a:pt x="140" y="72"/>
                  </a:cubicBezTo>
                  <a:cubicBezTo>
                    <a:pt x="245" y="80"/>
                    <a:pt x="345" y="83"/>
                    <a:pt x="437" y="26"/>
                  </a:cubicBezTo>
                  <a:cubicBezTo>
                    <a:pt x="453" y="0"/>
                    <a:pt x="443" y="2"/>
                    <a:pt x="460" y="2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883" name="Freeform 19"/>
            <p:cNvSpPr>
              <a:spLocks/>
            </p:cNvSpPr>
            <p:nvPr/>
          </p:nvSpPr>
          <p:spPr bwMode="auto">
            <a:xfrm rot="-5205667">
              <a:off x="2680" y="3563"/>
              <a:ext cx="209" cy="1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87" y="281"/>
                </a:cxn>
                <a:cxn ang="0">
                  <a:pos x="226" y="211"/>
                </a:cxn>
                <a:cxn ang="0">
                  <a:pos x="241" y="141"/>
                </a:cxn>
                <a:cxn ang="0">
                  <a:pos x="358" y="71"/>
                </a:cxn>
                <a:cxn ang="0">
                  <a:pos x="420" y="0"/>
                </a:cxn>
              </a:cxnLst>
              <a:rect l="0" t="0" r="r" b="b"/>
              <a:pathLst>
                <a:path w="420" h="304">
                  <a:moveTo>
                    <a:pt x="0" y="304"/>
                  </a:moveTo>
                  <a:cubicBezTo>
                    <a:pt x="97" y="299"/>
                    <a:pt x="114" y="300"/>
                    <a:pt x="187" y="281"/>
                  </a:cubicBezTo>
                  <a:cubicBezTo>
                    <a:pt x="220" y="258"/>
                    <a:pt x="213" y="247"/>
                    <a:pt x="226" y="211"/>
                  </a:cubicBezTo>
                  <a:cubicBezTo>
                    <a:pt x="227" y="202"/>
                    <a:pt x="231" y="155"/>
                    <a:pt x="241" y="141"/>
                  </a:cubicBezTo>
                  <a:cubicBezTo>
                    <a:pt x="259" y="115"/>
                    <a:pt x="326" y="81"/>
                    <a:pt x="358" y="71"/>
                  </a:cubicBezTo>
                  <a:cubicBezTo>
                    <a:pt x="387" y="52"/>
                    <a:pt x="398" y="25"/>
                    <a:pt x="42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6939" name="Group 75"/>
          <p:cNvGrpSpPr>
            <a:grpSpLocks/>
          </p:cNvGrpSpPr>
          <p:nvPr/>
        </p:nvGrpSpPr>
        <p:grpSpPr bwMode="auto">
          <a:xfrm>
            <a:off x="5638800" y="2971800"/>
            <a:ext cx="809625" cy="812800"/>
            <a:chOff x="4896" y="3072"/>
            <a:chExt cx="510" cy="512"/>
          </a:xfrm>
        </p:grpSpPr>
        <p:sp>
          <p:nvSpPr>
            <p:cNvPr id="36885" name="AutoShape 21"/>
            <p:cNvSpPr>
              <a:spLocks noChangeArrowheads="1"/>
            </p:cNvSpPr>
            <p:nvPr/>
          </p:nvSpPr>
          <p:spPr bwMode="auto">
            <a:xfrm rot="-5205667">
              <a:off x="4987" y="3069"/>
              <a:ext cx="310" cy="315"/>
            </a:xfrm>
            <a:prstGeom prst="star16">
              <a:avLst>
                <a:gd name="adj" fmla="val 37500"/>
              </a:avLst>
            </a:prstGeom>
            <a:solidFill>
              <a:srgbClr val="FF46F5"/>
            </a:solidFill>
            <a:ln w="12700">
              <a:solidFill>
                <a:srgbClr val="FF46F5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pPr algn="ctr"/>
              <a:endParaRPr lang="nb-NO">
                <a:latin typeface="Times New Roman" pitchFamily="18" charset="0"/>
              </a:endParaRPr>
            </a:p>
          </p:txBody>
        </p:sp>
        <p:sp>
          <p:nvSpPr>
            <p:cNvPr id="36886" name="Freeform 22"/>
            <p:cNvSpPr>
              <a:spLocks/>
            </p:cNvSpPr>
            <p:nvPr/>
          </p:nvSpPr>
          <p:spPr bwMode="auto">
            <a:xfrm rot="-5205667">
              <a:off x="4864" y="3350"/>
              <a:ext cx="198" cy="13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70" y="0"/>
                </a:cxn>
                <a:cxn ang="0">
                  <a:pos x="133" y="8"/>
                </a:cxn>
                <a:cxn ang="0">
                  <a:pos x="219" y="179"/>
                </a:cxn>
                <a:cxn ang="0">
                  <a:pos x="289" y="203"/>
                </a:cxn>
                <a:cxn ang="0">
                  <a:pos x="312" y="210"/>
                </a:cxn>
                <a:cxn ang="0">
                  <a:pos x="335" y="226"/>
                </a:cxn>
                <a:cxn ang="0">
                  <a:pos x="351" y="249"/>
                </a:cxn>
                <a:cxn ang="0">
                  <a:pos x="398" y="265"/>
                </a:cxn>
              </a:cxnLst>
              <a:rect l="0" t="0" r="r" b="b"/>
              <a:pathLst>
                <a:path w="398" h="265">
                  <a:moveTo>
                    <a:pt x="0" y="23"/>
                  </a:moveTo>
                  <a:cubicBezTo>
                    <a:pt x="24" y="16"/>
                    <a:pt x="70" y="0"/>
                    <a:pt x="70" y="0"/>
                  </a:cubicBezTo>
                  <a:cubicBezTo>
                    <a:pt x="91" y="3"/>
                    <a:pt x="113" y="3"/>
                    <a:pt x="133" y="8"/>
                  </a:cubicBezTo>
                  <a:cubicBezTo>
                    <a:pt x="203" y="27"/>
                    <a:pt x="171" y="149"/>
                    <a:pt x="219" y="179"/>
                  </a:cubicBezTo>
                  <a:cubicBezTo>
                    <a:pt x="221" y="180"/>
                    <a:pt x="277" y="199"/>
                    <a:pt x="289" y="203"/>
                  </a:cubicBezTo>
                  <a:cubicBezTo>
                    <a:pt x="297" y="205"/>
                    <a:pt x="312" y="210"/>
                    <a:pt x="312" y="210"/>
                  </a:cubicBezTo>
                  <a:cubicBezTo>
                    <a:pt x="320" y="215"/>
                    <a:pt x="328" y="219"/>
                    <a:pt x="335" y="226"/>
                  </a:cubicBezTo>
                  <a:cubicBezTo>
                    <a:pt x="342" y="233"/>
                    <a:pt x="343" y="244"/>
                    <a:pt x="351" y="249"/>
                  </a:cubicBezTo>
                  <a:cubicBezTo>
                    <a:pt x="365" y="258"/>
                    <a:pt x="398" y="265"/>
                    <a:pt x="398" y="265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887" name="Freeform 23"/>
            <p:cNvSpPr>
              <a:spLocks/>
            </p:cNvSpPr>
            <p:nvPr/>
          </p:nvSpPr>
          <p:spPr bwMode="auto">
            <a:xfrm rot="-5205667">
              <a:off x="4981" y="3423"/>
              <a:ext cx="202" cy="5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9" y="43"/>
                </a:cxn>
                <a:cxn ang="0">
                  <a:pos x="164" y="90"/>
                </a:cxn>
                <a:cxn ang="0">
                  <a:pos x="319" y="90"/>
                </a:cxn>
                <a:cxn ang="0">
                  <a:pos x="405" y="114"/>
                </a:cxn>
              </a:cxnLst>
              <a:rect l="0" t="0" r="r" b="b"/>
              <a:pathLst>
                <a:path w="405" h="114">
                  <a:moveTo>
                    <a:pt x="0" y="28"/>
                  </a:moveTo>
                  <a:cubicBezTo>
                    <a:pt x="40" y="0"/>
                    <a:pt x="72" y="19"/>
                    <a:pt x="109" y="43"/>
                  </a:cubicBezTo>
                  <a:cubicBezTo>
                    <a:pt x="120" y="75"/>
                    <a:pt x="133" y="80"/>
                    <a:pt x="164" y="90"/>
                  </a:cubicBezTo>
                  <a:cubicBezTo>
                    <a:pt x="235" y="81"/>
                    <a:pt x="238" y="76"/>
                    <a:pt x="319" y="90"/>
                  </a:cubicBezTo>
                  <a:cubicBezTo>
                    <a:pt x="350" y="95"/>
                    <a:pt x="374" y="114"/>
                    <a:pt x="405" y="114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888" name="Freeform 24"/>
            <p:cNvSpPr>
              <a:spLocks/>
            </p:cNvSpPr>
            <p:nvPr/>
          </p:nvSpPr>
          <p:spPr bwMode="auto">
            <a:xfrm rot="-5205667">
              <a:off x="5128" y="3418"/>
              <a:ext cx="229" cy="104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2" y="127"/>
                </a:cxn>
                <a:cxn ang="0">
                  <a:pos x="140" y="72"/>
                </a:cxn>
                <a:cxn ang="0">
                  <a:pos x="437" y="26"/>
                </a:cxn>
                <a:cxn ang="0">
                  <a:pos x="460" y="2"/>
                </a:cxn>
              </a:cxnLst>
              <a:rect l="0" t="0" r="r" b="b"/>
              <a:pathLst>
                <a:path w="460" h="205">
                  <a:moveTo>
                    <a:pt x="0" y="205"/>
                  </a:moveTo>
                  <a:cubicBezTo>
                    <a:pt x="38" y="185"/>
                    <a:pt x="71" y="157"/>
                    <a:pt x="102" y="127"/>
                  </a:cubicBezTo>
                  <a:cubicBezTo>
                    <a:pt x="119" y="72"/>
                    <a:pt x="101" y="85"/>
                    <a:pt x="140" y="72"/>
                  </a:cubicBezTo>
                  <a:cubicBezTo>
                    <a:pt x="245" y="80"/>
                    <a:pt x="345" y="83"/>
                    <a:pt x="437" y="26"/>
                  </a:cubicBezTo>
                  <a:cubicBezTo>
                    <a:pt x="453" y="0"/>
                    <a:pt x="443" y="2"/>
                    <a:pt x="460" y="2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889" name="Freeform 25"/>
            <p:cNvSpPr>
              <a:spLocks/>
            </p:cNvSpPr>
            <p:nvPr/>
          </p:nvSpPr>
          <p:spPr bwMode="auto">
            <a:xfrm rot="-5205667">
              <a:off x="5224" y="3323"/>
              <a:ext cx="209" cy="1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87" y="281"/>
                </a:cxn>
                <a:cxn ang="0">
                  <a:pos x="226" y="211"/>
                </a:cxn>
                <a:cxn ang="0">
                  <a:pos x="241" y="141"/>
                </a:cxn>
                <a:cxn ang="0">
                  <a:pos x="358" y="71"/>
                </a:cxn>
                <a:cxn ang="0">
                  <a:pos x="420" y="0"/>
                </a:cxn>
              </a:cxnLst>
              <a:rect l="0" t="0" r="r" b="b"/>
              <a:pathLst>
                <a:path w="420" h="304">
                  <a:moveTo>
                    <a:pt x="0" y="304"/>
                  </a:moveTo>
                  <a:cubicBezTo>
                    <a:pt x="97" y="299"/>
                    <a:pt x="114" y="300"/>
                    <a:pt x="187" y="281"/>
                  </a:cubicBezTo>
                  <a:cubicBezTo>
                    <a:pt x="220" y="258"/>
                    <a:pt x="213" y="247"/>
                    <a:pt x="226" y="211"/>
                  </a:cubicBezTo>
                  <a:cubicBezTo>
                    <a:pt x="227" y="202"/>
                    <a:pt x="231" y="155"/>
                    <a:pt x="241" y="141"/>
                  </a:cubicBezTo>
                  <a:cubicBezTo>
                    <a:pt x="259" y="115"/>
                    <a:pt x="326" y="81"/>
                    <a:pt x="358" y="71"/>
                  </a:cubicBezTo>
                  <a:cubicBezTo>
                    <a:pt x="387" y="52"/>
                    <a:pt x="398" y="25"/>
                    <a:pt x="42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6890" name="Group 26"/>
          <p:cNvGrpSpPr>
            <a:grpSpLocks/>
          </p:cNvGrpSpPr>
          <p:nvPr/>
        </p:nvGrpSpPr>
        <p:grpSpPr bwMode="auto">
          <a:xfrm>
            <a:off x="2514600" y="4648200"/>
            <a:ext cx="381000" cy="533400"/>
            <a:chOff x="562" y="2769"/>
            <a:chExt cx="510" cy="512"/>
          </a:xfrm>
        </p:grpSpPr>
        <p:sp>
          <p:nvSpPr>
            <p:cNvPr id="36891" name="AutoShape 27"/>
            <p:cNvSpPr>
              <a:spLocks noChangeArrowheads="1"/>
            </p:cNvSpPr>
            <p:nvPr/>
          </p:nvSpPr>
          <p:spPr bwMode="auto">
            <a:xfrm rot="-5205667">
              <a:off x="653" y="2766"/>
              <a:ext cx="310" cy="315"/>
            </a:xfrm>
            <a:prstGeom prst="star16">
              <a:avLst>
                <a:gd name="adj" fmla="val 37500"/>
              </a:avLst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pPr algn="ctr"/>
              <a:endParaRPr lang="nb-NO">
                <a:latin typeface="Times New Roman" pitchFamily="18" charset="0"/>
              </a:endParaRPr>
            </a:p>
          </p:txBody>
        </p:sp>
        <p:sp>
          <p:nvSpPr>
            <p:cNvPr id="36892" name="Freeform 28"/>
            <p:cNvSpPr>
              <a:spLocks/>
            </p:cNvSpPr>
            <p:nvPr/>
          </p:nvSpPr>
          <p:spPr bwMode="auto">
            <a:xfrm rot="-5205667">
              <a:off x="530" y="3047"/>
              <a:ext cx="198" cy="13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70" y="0"/>
                </a:cxn>
                <a:cxn ang="0">
                  <a:pos x="133" y="8"/>
                </a:cxn>
                <a:cxn ang="0">
                  <a:pos x="219" y="179"/>
                </a:cxn>
                <a:cxn ang="0">
                  <a:pos x="289" y="203"/>
                </a:cxn>
                <a:cxn ang="0">
                  <a:pos x="312" y="210"/>
                </a:cxn>
                <a:cxn ang="0">
                  <a:pos x="335" y="226"/>
                </a:cxn>
                <a:cxn ang="0">
                  <a:pos x="351" y="249"/>
                </a:cxn>
                <a:cxn ang="0">
                  <a:pos x="398" y="265"/>
                </a:cxn>
              </a:cxnLst>
              <a:rect l="0" t="0" r="r" b="b"/>
              <a:pathLst>
                <a:path w="398" h="265">
                  <a:moveTo>
                    <a:pt x="0" y="23"/>
                  </a:moveTo>
                  <a:cubicBezTo>
                    <a:pt x="24" y="16"/>
                    <a:pt x="70" y="0"/>
                    <a:pt x="70" y="0"/>
                  </a:cubicBezTo>
                  <a:cubicBezTo>
                    <a:pt x="91" y="3"/>
                    <a:pt x="113" y="3"/>
                    <a:pt x="133" y="8"/>
                  </a:cubicBezTo>
                  <a:cubicBezTo>
                    <a:pt x="203" y="27"/>
                    <a:pt x="171" y="149"/>
                    <a:pt x="219" y="179"/>
                  </a:cubicBezTo>
                  <a:cubicBezTo>
                    <a:pt x="221" y="180"/>
                    <a:pt x="277" y="199"/>
                    <a:pt x="289" y="203"/>
                  </a:cubicBezTo>
                  <a:cubicBezTo>
                    <a:pt x="297" y="205"/>
                    <a:pt x="312" y="210"/>
                    <a:pt x="312" y="210"/>
                  </a:cubicBezTo>
                  <a:cubicBezTo>
                    <a:pt x="320" y="215"/>
                    <a:pt x="328" y="219"/>
                    <a:pt x="335" y="226"/>
                  </a:cubicBezTo>
                  <a:cubicBezTo>
                    <a:pt x="342" y="233"/>
                    <a:pt x="343" y="244"/>
                    <a:pt x="351" y="249"/>
                  </a:cubicBezTo>
                  <a:cubicBezTo>
                    <a:pt x="365" y="258"/>
                    <a:pt x="398" y="265"/>
                    <a:pt x="398" y="265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893" name="Freeform 29"/>
            <p:cNvSpPr>
              <a:spLocks/>
            </p:cNvSpPr>
            <p:nvPr/>
          </p:nvSpPr>
          <p:spPr bwMode="auto">
            <a:xfrm rot="-5205667">
              <a:off x="647" y="3120"/>
              <a:ext cx="202" cy="5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9" y="43"/>
                </a:cxn>
                <a:cxn ang="0">
                  <a:pos x="164" y="90"/>
                </a:cxn>
                <a:cxn ang="0">
                  <a:pos x="319" y="90"/>
                </a:cxn>
                <a:cxn ang="0">
                  <a:pos x="405" y="114"/>
                </a:cxn>
              </a:cxnLst>
              <a:rect l="0" t="0" r="r" b="b"/>
              <a:pathLst>
                <a:path w="405" h="114">
                  <a:moveTo>
                    <a:pt x="0" y="28"/>
                  </a:moveTo>
                  <a:cubicBezTo>
                    <a:pt x="40" y="0"/>
                    <a:pt x="72" y="19"/>
                    <a:pt x="109" y="43"/>
                  </a:cubicBezTo>
                  <a:cubicBezTo>
                    <a:pt x="120" y="75"/>
                    <a:pt x="133" y="80"/>
                    <a:pt x="164" y="90"/>
                  </a:cubicBezTo>
                  <a:cubicBezTo>
                    <a:pt x="235" y="81"/>
                    <a:pt x="238" y="76"/>
                    <a:pt x="319" y="90"/>
                  </a:cubicBezTo>
                  <a:cubicBezTo>
                    <a:pt x="350" y="95"/>
                    <a:pt x="374" y="114"/>
                    <a:pt x="405" y="114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894" name="Freeform 30"/>
            <p:cNvSpPr>
              <a:spLocks/>
            </p:cNvSpPr>
            <p:nvPr/>
          </p:nvSpPr>
          <p:spPr bwMode="auto">
            <a:xfrm rot="-5205667">
              <a:off x="794" y="3115"/>
              <a:ext cx="229" cy="104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2" y="127"/>
                </a:cxn>
                <a:cxn ang="0">
                  <a:pos x="140" y="72"/>
                </a:cxn>
                <a:cxn ang="0">
                  <a:pos x="437" y="26"/>
                </a:cxn>
                <a:cxn ang="0">
                  <a:pos x="460" y="2"/>
                </a:cxn>
              </a:cxnLst>
              <a:rect l="0" t="0" r="r" b="b"/>
              <a:pathLst>
                <a:path w="460" h="205">
                  <a:moveTo>
                    <a:pt x="0" y="205"/>
                  </a:moveTo>
                  <a:cubicBezTo>
                    <a:pt x="38" y="185"/>
                    <a:pt x="71" y="157"/>
                    <a:pt x="102" y="127"/>
                  </a:cubicBezTo>
                  <a:cubicBezTo>
                    <a:pt x="119" y="72"/>
                    <a:pt x="101" y="85"/>
                    <a:pt x="140" y="72"/>
                  </a:cubicBezTo>
                  <a:cubicBezTo>
                    <a:pt x="245" y="80"/>
                    <a:pt x="345" y="83"/>
                    <a:pt x="437" y="26"/>
                  </a:cubicBezTo>
                  <a:cubicBezTo>
                    <a:pt x="453" y="0"/>
                    <a:pt x="443" y="2"/>
                    <a:pt x="460" y="2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895" name="Freeform 31"/>
            <p:cNvSpPr>
              <a:spLocks/>
            </p:cNvSpPr>
            <p:nvPr/>
          </p:nvSpPr>
          <p:spPr bwMode="auto">
            <a:xfrm rot="-5205667">
              <a:off x="890" y="3020"/>
              <a:ext cx="209" cy="1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87" y="281"/>
                </a:cxn>
                <a:cxn ang="0">
                  <a:pos x="226" y="211"/>
                </a:cxn>
                <a:cxn ang="0">
                  <a:pos x="241" y="141"/>
                </a:cxn>
                <a:cxn ang="0">
                  <a:pos x="358" y="71"/>
                </a:cxn>
                <a:cxn ang="0">
                  <a:pos x="420" y="0"/>
                </a:cxn>
              </a:cxnLst>
              <a:rect l="0" t="0" r="r" b="b"/>
              <a:pathLst>
                <a:path w="420" h="304">
                  <a:moveTo>
                    <a:pt x="0" y="304"/>
                  </a:moveTo>
                  <a:cubicBezTo>
                    <a:pt x="97" y="299"/>
                    <a:pt x="114" y="300"/>
                    <a:pt x="187" y="281"/>
                  </a:cubicBezTo>
                  <a:cubicBezTo>
                    <a:pt x="220" y="258"/>
                    <a:pt x="213" y="247"/>
                    <a:pt x="226" y="211"/>
                  </a:cubicBezTo>
                  <a:cubicBezTo>
                    <a:pt x="227" y="202"/>
                    <a:pt x="231" y="155"/>
                    <a:pt x="241" y="141"/>
                  </a:cubicBezTo>
                  <a:cubicBezTo>
                    <a:pt x="259" y="115"/>
                    <a:pt x="326" y="81"/>
                    <a:pt x="358" y="71"/>
                  </a:cubicBezTo>
                  <a:cubicBezTo>
                    <a:pt x="387" y="52"/>
                    <a:pt x="398" y="25"/>
                    <a:pt x="42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6896" name="Group 32"/>
          <p:cNvGrpSpPr>
            <a:grpSpLocks/>
          </p:cNvGrpSpPr>
          <p:nvPr/>
        </p:nvGrpSpPr>
        <p:grpSpPr bwMode="auto">
          <a:xfrm>
            <a:off x="2514600" y="5486400"/>
            <a:ext cx="381000" cy="533400"/>
            <a:chOff x="562" y="2769"/>
            <a:chExt cx="510" cy="512"/>
          </a:xfrm>
        </p:grpSpPr>
        <p:sp>
          <p:nvSpPr>
            <p:cNvPr id="36897" name="AutoShape 33"/>
            <p:cNvSpPr>
              <a:spLocks noChangeArrowheads="1"/>
            </p:cNvSpPr>
            <p:nvPr/>
          </p:nvSpPr>
          <p:spPr bwMode="auto">
            <a:xfrm rot="-5205667">
              <a:off x="653" y="2766"/>
              <a:ext cx="310" cy="315"/>
            </a:xfrm>
            <a:prstGeom prst="star16">
              <a:avLst>
                <a:gd name="adj" fmla="val 37500"/>
              </a:avLst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pPr algn="ctr"/>
              <a:endParaRPr lang="nb-NO">
                <a:latin typeface="Times New Roman" pitchFamily="18" charset="0"/>
              </a:endParaRPr>
            </a:p>
          </p:txBody>
        </p:sp>
        <p:sp>
          <p:nvSpPr>
            <p:cNvPr id="36898" name="Freeform 34"/>
            <p:cNvSpPr>
              <a:spLocks/>
            </p:cNvSpPr>
            <p:nvPr/>
          </p:nvSpPr>
          <p:spPr bwMode="auto">
            <a:xfrm rot="-5205667">
              <a:off x="530" y="3047"/>
              <a:ext cx="198" cy="13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70" y="0"/>
                </a:cxn>
                <a:cxn ang="0">
                  <a:pos x="133" y="8"/>
                </a:cxn>
                <a:cxn ang="0">
                  <a:pos x="219" y="179"/>
                </a:cxn>
                <a:cxn ang="0">
                  <a:pos x="289" y="203"/>
                </a:cxn>
                <a:cxn ang="0">
                  <a:pos x="312" y="210"/>
                </a:cxn>
                <a:cxn ang="0">
                  <a:pos x="335" y="226"/>
                </a:cxn>
                <a:cxn ang="0">
                  <a:pos x="351" y="249"/>
                </a:cxn>
                <a:cxn ang="0">
                  <a:pos x="398" y="265"/>
                </a:cxn>
              </a:cxnLst>
              <a:rect l="0" t="0" r="r" b="b"/>
              <a:pathLst>
                <a:path w="398" h="265">
                  <a:moveTo>
                    <a:pt x="0" y="23"/>
                  </a:moveTo>
                  <a:cubicBezTo>
                    <a:pt x="24" y="16"/>
                    <a:pt x="70" y="0"/>
                    <a:pt x="70" y="0"/>
                  </a:cubicBezTo>
                  <a:cubicBezTo>
                    <a:pt x="91" y="3"/>
                    <a:pt x="113" y="3"/>
                    <a:pt x="133" y="8"/>
                  </a:cubicBezTo>
                  <a:cubicBezTo>
                    <a:pt x="203" y="27"/>
                    <a:pt x="171" y="149"/>
                    <a:pt x="219" y="179"/>
                  </a:cubicBezTo>
                  <a:cubicBezTo>
                    <a:pt x="221" y="180"/>
                    <a:pt x="277" y="199"/>
                    <a:pt x="289" y="203"/>
                  </a:cubicBezTo>
                  <a:cubicBezTo>
                    <a:pt x="297" y="205"/>
                    <a:pt x="312" y="210"/>
                    <a:pt x="312" y="210"/>
                  </a:cubicBezTo>
                  <a:cubicBezTo>
                    <a:pt x="320" y="215"/>
                    <a:pt x="328" y="219"/>
                    <a:pt x="335" y="226"/>
                  </a:cubicBezTo>
                  <a:cubicBezTo>
                    <a:pt x="342" y="233"/>
                    <a:pt x="343" y="244"/>
                    <a:pt x="351" y="249"/>
                  </a:cubicBezTo>
                  <a:cubicBezTo>
                    <a:pt x="365" y="258"/>
                    <a:pt x="398" y="265"/>
                    <a:pt x="398" y="265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899" name="Freeform 35"/>
            <p:cNvSpPr>
              <a:spLocks/>
            </p:cNvSpPr>
            <p:nvPr/>
          </p:nvSpPr>
          <p:spPr bwMode="auto">
            <a:xfrm rot="-5205667">
              <a:off x="647" y="3120"/>
              <a:ext cx="202" cy="5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9" y="43"/>
                </a:cxn>
                <a:cxn ang="0">
                  <a:pos x="164" y="90"/>
                </a:cxn>
                <a:cxn ang="0">
                  <a:pos x="319" y="90"/>
                </a:cxn>
                <a:cxn ang="0">
                  <a:pos x="405" y="114"/>
                </a:cxn>
              </a:cxnLst>
              <a:rect l="0" t="0" r="r" b="b"/>
              <a:pathLst>
                <a:path w="405" h="114">
                  <a:moveTo>
                    <a:pt x="0" y="28"/>
                  </a:moveTo>
                  <a:cubicBezTo>
                    <a:pt x="40" y="0"/>
                    <a:pt x="72" y="19"/>
                    <a:pt x="109" y="43"/>
                  </a:cubicBezTo>
                  <a:cubicBezTo>
                    <a:pt x="120" y="75"/>
                    <a:pt x="133" y="80"/>
                    <a:pt x="164" y="90"/>
                  </a:cubicBezTo>
                  <a:cubicBezTo>
                    <a:pt x="235" y="81"/>
                    <a:pt x="238" y="76"/>
                    <a:pt x="319" y="90"/>
                  </a:cubicBezTo>
                  <a:cubicBezTo>
                    <a:pt x="350" y="95"/>
                    <a:pt x="374" y="114"/>
                    <a:pt x="405" y="114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00" name="Freeform 36"/>
            <p:cNvSpPr>
              <a:spLocks/>
            </p:cNvSpPr>
            <p:nvPr/>
          </p:nvSpPr>
          <p:spPr bwMode="auto">
            <a:xfrm rot="-5205667">
              <a:off x="794" y="3115"/>
              <a:ext cx="229" cy="104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2" y="127"/>
                </a:cxn>
                <a:cxn ang="0">
                  <a:pos x="140" y="72"/>
                </a:cxn>
                <a:cxn ang="0">
                  <a:pos x="437" y="26"/>
                </a:cxn>
                <a:cxn ang="0">
                  <a:pos x="460" y="2"/>
                </a:cxn>
              </a:cxnLst>
              <a:rect l="0" t="0" r="r" b="b"/>
              <a:pathLst>
                <a:path w="460" h="205">
                  <a:moveTo>
                    <a:pt x="0" y="205"/>
                  </a:moveTo>
                  <a:cubicBezTo>
                    <a:pt x="38" y="185"/>
                    <a:pt x="71" y="157"/>
                    <a:pt x="102" y="127"/>
                  </a:cubicBezTo>
                  <a:cubicBezTo>
                    <a:pt x="119" y="72"/>
                    <a:pt x="101" y="85"/>
                    <a:pt x="140" y="72"/>
                  </a:cubicBezTo>
                  <a:cubicBezTo>
                    <a:pt x="245" y="80"/>
                    <a:pt x="345" y="83"/>
                    <a:pt x="437" y="26"/>
                  </a:cubicBezTo>
                  <a:cubicBezTo>
                    <a:pt x="453" y="0"/>
                    <a:pt x="443" y="2"/>
                    <a:pt x="460" y="2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01" name="Freeform 37"/>
            <p:cNvSpPr>
              <a:spLocks/>
            </p:cNvSpPr>
            <p:nvPr/>
          </p:nvSpPr>
          <p:spPr bwMode="auto">
            <a:xfrm rot="-5205667">
              <a:off x="890" y="3020"/>
              <a:ext cx="209" cy="1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87" y="281"/>
                </a:cxn>
                <a:cxn ang="0">
                  <a:pos x="226" y="211"/>
                </a:cxn>
                <a:cxn ang="0">
                  <a:pos x="241" y="141"/>
                </a:cxn>
                <a:cxn ang="0">
                  <a:pos x="358" y="71"/>
                </a:cxn>
                <a:cxn ang="0">
                  <a:pos x="420" y="0"/>
                </a:cxn>
              </a:cxnLst>
              <a:rect l="0" t="0" r="r" b="b"/>
              <a:pathLst>
                <a:path w="420" h="304">
                  <a:moveTo>
                    <a:pt x="0" y="304"/>
                  </a:moveTo>
                  <a:cubicBezTo>
                    <a:pt x="97" y="299"/>
                    <a:pt x="114" y="300"/>
                    <a:pt x="187" y="281"/>
                  </a:cubicBezTo>
                  <a:cubicBezTo>
                    <a:pt x="220" y="258"/>
                    <a:pt x="213" y="247"/>
                    <a:pt x="226" y="211"/>
                  </a:cubicBezTo>
                  <a:cubicBezTo>
                    <a:pt x="227" y="202"/>
                    <a:pt x="231" y="155"/>
                    <a:pt x="241" y="141"/>
                  </a:cubicBezTo>
                  <a:cubicBezTo>
                    <a:pt x="259" y="115"/>
                    <a:pt x="326" y="81"/>
                    <a:pt x="358" y="71"/>
                  </a:cubicBezTo>
                  <a:cubicBezTo>
                    <a:pt x="387" y="52"/>
                    <a:pt x="398" y="25"/>
                    <a:pt x="42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6902" name="Group 38"/>
          <p:cNvGrpSpPr>
            <a:grpSpLocks/>
          </p:cNvGrpSpPr>
          <p:nvPr/>
        </p:nvGrpSpPr>
        <p:grpSpPr bwMode="auto">
          <a:xfrm>
            <a:off x="2438400" y="6096000"/>
            <a:ext cx="381000" cy="533400"/>
            <a:chOff x="562" y="2769"/>
            <a:chExt cx="510" cy="512"/>
          </a:xfrm>
        </p:grpSpPr>
        <p:sp>
          <p:nvSpPr>
            <p:cNvPr id="36903" name="AutoShape 39"/>
            <p:cNvSpPr>
              <a:spLocks noChangeArrowheads="1"/>
            </p:cNvSpPr>
            <p:nvPr/>
          </p:nvSpPr>
          <p:spPr bwMode="auto">
            <a:xfrm rot="-5205667">
              <a:off x="653" y="2766"/>
              <a:ext cx="310" cy="315"/>
            </a:xfrm>
            <a:prstGeom prst="star16">
              <a:avLst>
                <a:gd name="adj" fmla="val 37500"/>
              </a:avLst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pPr algn="ctr"/>
              <a:endParaRPr lang="nb-NO">
                <a:latin typeface="Times New Roman" pitchFamily="18" charset="0"/>
              </a:endParaRPr>
            </a:p>
          </p:txBody>
        </p:sp>
        <p:sp>
          <p:nvSpPr>
            <p:cNvPr id="36904" name="Freeform 40"/>
            <p:cNvSpPr>
              <a:spLocks/>
            </p:cNvSpPr>
            <p:nvPr/>
          </p:nvSpPr>
          <p:spPr bwMode="auto">
            <a:xfrm rot="-5205667">
              <a:off x="530" y="3047"/>
              <a:ext cx="198" cy="13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70" y="0"/>
                </a:cxn>
                <a:cxn ang="0">
                  <a:pos x="133" y="8"/>
                </a:cxn>
                <a:cxn ang="0">
                  <a:pos x="219" y="179"/>
                </a:cxn>
                <a:cxn ang="0">
                  <a:pos x="289" y="203"/>
                </a:cxn>
                <a:cxn ang="0">
                  <a:pos x="312" y="210"/>
                </a:cxn>
                <a:cxn ang="0">
                  <a:pos x="335" y="226"/>
                </a:cxn>
                <a:cxn ang="0">
                  <a:pos x="351" y="249"/>
                </a:cxn>
                <a:cxn ang="0">
                  <a:pos x="398" y="265"/>
                </a:cxn>
              </a:cxnLst>
              <a:rect l="0" t="0" r="r" b="b"/>
              <a:pathLst>
                <a:path w="398" h="265">
                  <a:moveTo>
                    <a:pt x="0" y="23"/>
                  </a:moveTo>
                  <a:cubicBezTo>
                    <a:pt x="24" y="16"/>
                    <a:pt x="70" y="0"/>
                    <a:pt x="70" y="0"/>
                  </a:cubicBezTo>
                  <a:cubicBezTo>
                    <a:pt x="91" y="3"/>
                    <a:pt x="113" y="3"/>
                    <a:pt x="133" y="8"/>
                  </a:cubicBezTo>
                  <a:cubicBezTo>
                    <a:pt x="203" y="27"/>
                    <a:pt x="171" y="149"/>
                    <a:pt x="219" y="179"/>
                  </a:cubicBezTo>
                  <a:cubicBezTo>
                    <a:pt x="221" y="180"/>
                    <a:pt x="277" y="199"/>
                    <a:pt x="289" y="203"/>
                  </a:cubicBezTo>
                  <a:cubicBezTo>
                    <a:pt x="297" y="205"/>
                    <a:pt x="312" y="210"/>
                    <a:pt x="312" y="210"/>
                  </a:cubicBezTo>
                  <a:cubicBezTo>
                    <a:pt x="320" y="215"/>
                    <a:pt x="328" y="219"/>
                    <a:pt x="335" y="226"/>
                  </a:cubicBezTo>
                  <a:cubicBezTo>
                    <a:pt x="342" y="233"/>
                    <a:pt x="343" y="244"/>
                    <a:pt x="351" y="249"/>
                  </a:cubicBezTo>
                  <a:cubicBezTo>
                    <a:pt x="365" y="258"/>
                    <a:pt x="398" y="265"/>
                    <a:pt x="398" y="265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05" name="Freeform 41"/>
            <p:cNvSpPr>
              <a:spLocks/>
            </p:cNvSpPr>
            <p:nvPr/>
          </p:nvSpPr>
          <p:spPr bwMode="auto">
            <a:xfrm rot="-5205667">
              <a:off x="647" y="3120"/>
              <a:ext cx="202" cy="5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9" y="43"/>
                </a:cxn>
                <a:cxn ang="0">
                  <a:pos x="164" y="90"/>
                </a:cxn>
                <a:cxn ang="0">
                  <a:pos x="319" y="90"/>
                </a:cxn>
                <a:cxn ang="0">
                  <a:pos x="405" y="114"/>
                </a:cxn>
              </a:cxnLst>
              <a:rect l="0" t="0" r="r" b="b"/>
              <a:pathLst>
                <a:path w="405" h="114">
                  <a:moveTo>
                    <a:pt x="0" y="28"/>
                  </a:moveTo>
                  <a:cubicBezTo>
                    <a:pt x="40" y="0"/>
                    <a:pt x="72" y="19"/>
                    <a:pt x="109" y="43"/>
                  </a:cubicBezTo>
                  <a:cubicBezTo>
                    <a:pt x="120" y="75"/>
                    <a:pt x="133" y="80"/>
                    <a:pt x="164" y="90"/>
                  </a:cubicBezTo>
                  <a:cubicBezTo>
                    <a:pt x="235" y="81"/>
                    <a:pt x="238" y="76"/>
                    <a:pt x="319" y="90"/>
                  </a:cubicBezTo>
                  <a:cubicBezTo>
                    <a:pt x="350" y="95"/>
                    <a:pt x="374" y="114"/>
                    <a:pt x="405" y="114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06" name="Freeform 42"/>
            <p:cNvSpPr>
              <a:spLocks/>
            </p:cNvSpPr>
            <p:nvPr/>
          </p:nvSpPr>
          <p:spPr bwMode="auto">
            <a:xfrm rot="-5205667">
              <a:off x="794" y="3115"/>
              <a:ext cx="229" cy="104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2" y="127"/>
                </a:cxn>
                <a:cxn ang="0">
                  <a:pos x="140" y="72"/>
                </a:cxn>
                <a:cxn ang="0">
                  <a:pos x="437" y="26"/>
                </a:cxn>
                <a:cxn ang="0">
                  <a:pos x="460" y="2"/>
                </a:cxn>
              </a:cxnLst>
              <a:rect l="0" t="0" r="r" b="b"/>
              <a:pathLst>
                <a:path w="460" h="205">
                  <a:moveTo>
                    <a:pt x="0" y="205"/>
                  </a:moveTo>
                  <a:cubicBezTo>
                    <a:pt x="38" y="185"/>
                    <a:pt x="71" y="157"/>
                    <a:pt x="102" y="127"/>
                  </a:cubicBezTo>
                  <a:cubicBezTo>
                    <a:pt x="119" y="72"/>
                    <a:pt x="101" y="85"/>
                    <a:pt x="140" y="72"/>
                  </a:cubicBezTo>
                  <a:cubicBezTo>
                    <a:pt x="245" y="80"/>
                    <a:pt x="345" y="83"/>
                    <a:pt x="437" y="26"/>
                  </a:cubicBezTo>
                  <a:cubicBezTo>
                    <a:pt x="453" y="0"/>
                    <a:pt x="443" y="2"/>
                    <a:pt x="460" y="2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07" name="Freeform 43"/>
            <p:cNvSpPr>
              <a:spLocks/>
            </p:cNvSpPr>
            <p:nvPr/>
          </p:nvSpPr>
          <p:spPr bwMode="auto">
            <a:xfrm rot="-5205667">
              <a:off x="890" y="3020"/>
              <a:ext cx="209" cy="1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87" y="281"/>
                </a:cxn>
                <a:cxn ang="0">
                  <a:pos x="226" y="211"/>
                </a:cxn>
                <a:cxn ang="0">
                  <a:pos x="241" y="141"/>
                </a:cxn>
                <a:cxn ang="0">
                  <a:pos x="358" y="71"/>
                </a:cxn>
                <a:cxn ang="0">
                  <a:pos x="420" y="0"/>
                </a:cxn>
              </a:cxnLst>
              <a:rect l="0" t="0" r="r" b="b"/>
              <a:pathLst>
                <a:path w="420" h="304">
                  <a:moveTo>
                    <a:pt x="0" y="304"/>
                  </a:moveTo>
                  <a:cubicBezTo>
                    <a:pt x="97" y="299"/>
                    <a:pt x="114" y="300"/>
                    <a:pt x="187" y="281"/>
                  </a:cubicBezTo>
                  <a:cubicBezTo>
                    <a:pt x="220" y="258"/>
                    <a:pt x="213" y="247"/>
                    <a:pt x="226" y="211"/>
                  </a:cubicBezTo>
                  <a:cubicBezTo>
                    <a:pt x="227" y="202"/>
                    <a:pt x="231" y="155"/>
                    <a:pt x="241" y="141"/>
                  </a:cubicBezTo>
                  <a:cubicBezTo>
                    <a:pt x="259" y="115"/>
                    <a:pt x="326" y="81"/>
                    <a:pt x="358" y="71"/>
                  </a:cubicBezTo>
                  <a:cubicBezTo>
                    <a:pt x="387" y="52"/>
                    <a:pt x="398" y="25"/>
                    <a:pt x="42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6908" name="Group 44"/>
          <p:cNvGrpSpPr>
            <a:grpSpLocks/>
          </p:cNvGrpSpPr>
          <p:nvPr/>
        </p:nvGrpSpPr>
        <p:grpSpPr bwMode="auto">
          <a:xfrm>
            <a:off x="1752600" y="6019800"/>
            <a:ext cx="381000" cy="533400"/>
            <a:chOff x="562" y="2769"/>
            <a:chExt cx="510" cy="512"/>
          </a:xfrm>
        </p:grpSpPr>
        <p:sp>
          <p:nvSpPr>
            <p:cNvPr id="36909" name="AutoShape 45"/>
            <p:cNvSpPr>
              <a:spLocks noChangeArrowheads="1"/>
            </p:cNvSpPr>
            <p:nvPr/>
          </p:nvSpPr>
          <p:spPr bwMode="auto">
            <a:xfrm rot="-5205667">
              <a:off x="653" y="2766"/>
              <a:ext cx="310" cy="315"/>
            </a:xfrm>
            <a:prstGeom prst="star16">
              <a:avLst>
                <a:gd name="adj" fmla="val 37500"/>
              </a:avLst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pPr algn="ctr"/>
              <a:endParaRPr lang="nb-NO">
                <a:latin typeface="Times New Roman" pitchFamily="18" charset="0"/>
              </a:endParaRPr>
            </a:p>
          </p:txBody>
        </p:sp>
        <p:sp>
          <p:nvSpPr>
            <p:cNvPr id="36910" name="Freeform 46"/>
            <p:cNvSpPr>
              <a:spLocks/>
            </p:cNvSpPr>
            <p:nvPr/>
          </p:nvSpPr>
          <p:spPr bwMode="auto">
            <a:xfrm rot="-5205667">
              <a:off x="530" y="3047"/>
              <a:ext cx="198" cy="13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70" y="0"/>
                </a:cxn>
                <a:cxn ang="0">
                  <a:pos x="133" y="8"/>
                </a:cxn>
                <a:cxn ang="0">
                  <a:pos x="219" y="179"/>
                </a:cxn>
                <a:cxn ang="0">
                  <a:pos x="289" y="203"/>
                </a:cxn>
                <a:cxn ang="0">
                  <a:pos x="312" y="210"/>
                </a:cxn>
                <a:cxn ang="0">
                  <a:pos x="335" y="226"/>
                </a:cxn>
                <a:cxn ang="0">
                  <a:pos x="351" y="249"/>
                </a:cxn>
                <a:cxn ang="0">
                  <a:pos x="398" y="265"/>
                </a:cxn>
              </a:cxnLst>
              <a:rect l="0" t="0" r="r" b="b"/>
              <a:pathLst>
                <a:path w="398" h="265">
                  <a:moveTo>
                    <a:pt x="0" y="23"/>
                  </a:moveTo>
                  <a:cubicBezTo>
                    <a:pt x="24" y="16"/>
                    <a:pt x="70" y="0"/>
                    <a:pt x="70" y="0"/>
                  </a:cubicBezTo>
                  <a:cubicBezTo>
                    <a:pt x="91" y="3"/>
                    <a:pt x="113" y="3"/>
                    <a:pt x="133" y="8"/>
                  </a:cubicBezTo>
                  <a:cubicBezTo>
                    <a:pt x="203" y="27"/>
                    <a:pt x="171" y="149"/>
                    <a:pt x="219" y="179"/>
                  </a:cubicBezTo>
                  <a:cubicBezTo>
                    <a:pt x="221" y="180"/>
                    <a:pt x="277" y="199"/>
                    <a:pt x="289" y="203"/>
                  </a:cubicBezTo>
                  <a:cubicBezTo>
                    <a:pt x="297" y="205"/>
                    <a:pt x="312" y="210"/>
                    <a:pt x="312" y="210"/>
                  </a:cubicBezTo>
                  <a:cubicBezTo>
                    <a:pt x="320" y="215"/>
                    <a:pt x="328" y="219"/>
                    <a:pt x="335" y="226"/>
                  </a:cubicBezTo>
                  <a:cubicBezTo>
                    <a:pt x="342" y="233"/>
                    <a:pt x="343" y="244"/>
                    <a:pt x="351" y="249"/>
                  </a:cubicBezTo>
                  <a:cubicBezTo>
                    <a:pt x="365" y="258"/>
                    <a:pt x="398" y="265"/>
                    <a:pt x="398" y="265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11" name="Freeform 47"/>
            <p:cNvSpPr>
              <a:spLocks/>
            </p:cNvSpPr>
            <p:nvPr/>
          </p:nvSpPr>
          <p:spPr bwMode="auto">
            <a:xfrm rot="-5205667">
              <a:off x="647" y="3120"/>
              <a:ext cx="202" cy="5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9" y="43"/>
                </a:cxn>
                <a:cxn ang="0">
                  <a:pos x="164" y="90"/>
                </a:cxn>
                <a:cxn ang="0">
                  <a:pos x="319" y="90"/>
                </a:cxn>
                <a:cxn ang="0">
                  <a:pos x="405" y="114"/>
                </a:cxn>
              </a:cxnLst>
              <a:rect l="0" t="0" r="r" b="b"/>
              <a:pathLst>
                <a:path w="405" h="114">
                  <a:moveTo>
                    <a:pt x="0" y="28"/>
                  </a:moveTo>
                  <a:cubicBezTo>
                    <a:pt x="40" y="0"/>
                    <a:pt x="72" y="19"/>
                    <a:pt x="109" y="43"/>
                  </a:cubicBezTo>
                  <a:cubicBezTo>
                    <a:pt x="120" y="75"/>
                    <a:pt x="133" y="80"/>
                    <a:pt x="164" y="90"/>
                  </a:cubicBezTo>
                  <a:cubicBezTo>
                    <a:pt x="235" y="81"/>
                    <a:pt x="238" y="76"/>
                    <a:pt x="319" y="90"/>
                  </a:cubicBezTo>
                  <a:cubicBezTo>
                    <a:pt x="350" y="95"/>
                    <a:pt x="374" y="114"/>
                    <a:pt x="405" y="114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12" name="Freeform 48"/>
            <p:cNvSpPr>
              <a:spLocks/>
            </p:cNvSpPr>
            <p:nvPr/>
          </p:nvSpPr>
          <p:spPr bwMode="auto">
            <a:xfrm rot="-5205667">
              <a:off x="794" y="3115"/>
              <a:ext cx="229" cy="104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2" y="127"/>
                </a:cxn>
                <a:cxn ang="0">
                  <a:pos x="140" y="72"/>
                </a:cxn>
                <a:cxn ang="0">
                  <a:pos x="437" y="26"/>
                </a:cxn>
                <a:cxn ang="0">
                  <a:pos x="460" y="2"/>
                </a:cxn>
              </a:cxnLst>
              <a:rect l="0" t="0" r="r" b="b"/>
              <a:pathLst>
                <a:path w="460" h="205">
                  <a:moveTo>
                    <a:pt x="0" y="205"/>
                  </a:moveTo>
                  <a:cubicBezTo>
                    <a:pt x="38" y="185"/>
                    <a:pt x="71" y="157"/>
                    <a:pt x="102" y="127"/>
                  </a:cubicBezTo>
                  <a:cubicBezTo>
                    <a:pt x="119" y="72"/>
                    <a:pt x="101" y="85"/>
                    <a:pt x="140" y="72"/>
                  </a:cubicBezTo>
                  <a:cubicBezTo>
                    <a:pt x="245" y="80"/>
                    <a:pt x="345" y="83"/>
                    <a:pt x="437" y="26"/>
                  </a:cubicBezTo>
                  <a:cubicBezTo>
                    <a:pt x="453" y="0"/>
                    <a:pt x="443" y="2"/>
                    <a:pt x="460" y="2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13" name="Freeform 49"/>
            <p:cNvSpPr>
              <a:spLocks/>
            </p:cNvSpPr>
            <p:nvPr/>
          </p:nvSpPr>
          <p:spPr bwMode="auto">
            <a:xfrm rot="-5205667">
              <a:off x="890" y="3020"/>
              <a:ext cx="209" cy="1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87" y="281"/>
                </a:cxn>
                <a:cxn ang="0">
                  <a:pos x="226" y="211"/>
                </a:cxn>
                <a:cxn ang="0">
                  <a:pos x="241" y="141"/>
                </a:cxn>
                <a:cxn ang="0">
                  <a:pos x="358" y="71"/>
                </a:cxn>
                <a:cxn ang="0">
                  <a:pos x="420" y="0"/>
                </a:cxn>
              </a:cxnLst>
              <a:rect l="0" t="0" r="r" b="b"/>
              <a:pathLst>
                <a:path w="420" h="304">
                  <a:moveTo>
                    <a:pt x="0" y="304"/>
                  </a:moveTo>
                  <a:cubicBezTo>
                    <a:pt x="97" y="299"/>
                    <a:pt x="114" y="300"/>
                    <a:pt x="187" y="281"/>
                  </a:cubicBezTo>
                  <a:cubicBezTo>
                    <a:pt x="220" y="258"/>
                    <a:pt x="213" y="247"/>
                    <a:pt x="226" y="211"/>
                  </a:cubicBezTo>
                  <a:cubicBezTo>
                    <a:pt x="227" y="202"/>
                    <a:pt x="231" y="155"/>
                    <a:pt x="241" y="141"/>
                  </a:cubicBezTo>
                  <a:cubicBezTo>
                    <a:pt x="259" y="115"/>
                    <a:pt x="326" y="81"/>
                    <a:pt x="358" y="71"/>
                  </a:cubicBezTo>
                  <a:cubicBezTo>
                    <a:pt x="387" y="52"/>
                    <a:pt x="398" y="25"/>
                    <a:pt x="42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6914" name="Group 50"/>
          <p:cNvGrpSpPr>
            <a:grpSpLocks/>
          </p:cNvGrpSpPr>
          <p:nvPr/>
        </p:nvGrpSpPr>
        <p:grpSpPr bwMode="auto">
          <a:xfrm>
            <a:off x="1981200" y="4419600"/>
            <a:ext cx="381000" cy="533400"/>
            <a:chOff x="562" y="2769"/>
            <a:chExt cx="510" cy="512"/>
          </a:xfrm>
        </p:grpSpPr>
        <p:sp>
          <p:nvSpPr>
            <p:cNvPr id="36915" name="AutoShape 51"/>
            <p:cNvSpPr>
              <a:spLocks noChangeArrowheads="1"/>
            </p:cNvSpPr>
            <p:nvPr/>
          </p:nvSpPr>
          <p:spPr bwMode="auto">
            <a:xfrm rot="-5205667">
              <a:off x="653" y="2766"/>
              <a:ext cx="310" cy="315"/>
            </a:xfrm>
            <a:prstGeom prst="star16">
              <a:avLst>
                <a:gd name="adj" fmla="val 37500"/>
              </a:avLst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pPr algn="ctr"/>
              <a:endParaRPr lang="nb-NO">
                <a:latin typeface="Times New Roman" pitchFamily="18" charset="0"/>
              </a:endParaRPr>
            </a:p>
          </p:txBody>
        </p:sp>
        <p:sp>
          <p:nvSpPr>
            <p:cNvPr id="36916" name="Freeform 52"/>
            <p:cNvSpPr>
              <a:spLocks/>
            </p:cNvSpPr>
            <p:nvPr/>
          </p:nvSpPr>
          <p:spPr bwMode="auto">
            <a:xfrm rot="-5205667">
              <a:off x="530" y="3047"/>
              <a:ext cx="198" cy="13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70" y="0"/>
                </a:cxn>
                <a:cxn ang="0">
                  <a:pos x="133" y="8"/>
                </a:cxn>
                <a:cxn ang="0">
                  <a:pos x="219" y="179"/>
                </a:cxn>
                <a:cxn ang="0">
                  <a:pos x="289" y="203"/>
                </a:cxn>
                <a:cxn ang="0">
                  <a:pos x="312" y="210"/>
                </a:cxn>
                <a:cxn ang="0">
                  <a:pos x="335" y="226"/>
                </a:cxn>
                <a:cxn ang="0">
                  <a:pos x="351" y="249"/>
                </a:cxn>
                <a:cxn ang="0">
                  <a:pos x="398" y="265"/>
                </a:cxn>
              </a:cxnLst>
              <a:rect l="0" t="0" r="r" b="b"/>
              <a:pathLst>
                <a:path w="398" h="265">
                  <a:moveTo>
                    <a:pt x="0" y="23"/>
                  </a:moveTo>
                  <a:cubicBezTo>
                    <a:pt x="24" y="16"/>
                    <a:pt x="70" y="0"/>
                    <a:pt x="70" y="0"/>
                  </a:cubicBezTo>
                  <a:cubicBezTo>
                    <a:pt x="91" y="3"/>
                    <a:pt x="113" y="3"/>
                    <a:pt x="133" y="8"/>
                  </a:cubicBezTo>
                  <a:cubicBezTo>
                    <a:pt x="203" y="27"/>
                    <a:pt x="171" y="149"/>
                    <a:pt x="219" y="179"/>
                  </a:cubicBezTo>
                  <a:cubicBezTo>
                    <a:pt x="221" y="180"/>
                    <a:pt x="277" y="199"/>
                    <a:pt x="289" y="203"/>
                  </a:cubicBezTo>
                  <a:cubicBezTo>
                    <a:pt x="297" y="205"/>
                    <a:pt x="312" y="210"/>
                    <a:pt x="312" y="210"/>
                  </a:cubicBezTo>
                  <a:cubicBezTo>
                    <a:pt x="320" y="215"/>
                    <a:pt x="328" y="219"/>
                    <a:pt x="335" y="226"/>
                  </a:cubicBezTo>
                  <a:cubicBezTo>
                    <a:pt x="342" y="233"/>
                    <a:pt x="343" y="244"/>
                    <a:pt x="351" y="249"/>
                  </a:cubicBezTo>
                  <a:cubicBezTo>
                    <a:pt x="365" y="258"/>
                    <a:pt x="398" y="265"/>
                    <a:pt x="398" y="265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17" name="Freeform 53"/>
            <p:cNvSpPr>
              <a:spLocks/>
            </p:cNvSpPr>
            <p:nvPr/>
          </p:nvSpPr>
          <p:spPr bwMode="auto">
            <a:xfrm rot="-5205667">
              <a:off x="647" y="3120"/>
              <a:ext cx="202" cy="5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9" y="43"/>
                </a:cxn>
                <a:cxn ang="0">
                  <a:pos x="164" y="90"/>
                </a:cxn>
                <a:cxn ang="0">
                  <a:pos x="319" y="90"/>
                </a:cxn>
                <a:cxn ang="0">
                  <a:pos x="405" y="114"/>
                </a:cxn>
              </a:cxnLst>
              <a:rect l="0" t="0" r="r" b="b"/>
              <a:pathLst>
                <a:path w="405" h="114">
                  <a:moveTo>
                    <a:pt x="0" y="28"/>
                  </a:moveTo>
                  <a:cubicBezTo>
                    <a:pt x="40" y="0"/>
                    <a:pt x="72" y="19"/>
                    <a:pt x="109" y="43"/>
                  </a:cubicBezTo>
                  <a:cubicBezTo>
                    <a:pt x="120" y="75"/>
                    <a:pt x="133" y="80"/>
                    <a:pt x="164" y="90"/>
                  </a:cubicBezTo>
                  <a:cubicBezTo>
                    <a:pt x="235" y="81"/>
                    <a:pt x="238" y="76"/>
                    <a:pt x="319" y="90"/>
                  </a:cubicBezTo>
                  <a:cubicBezTo>
                    <a:pt x="350" y="95"/>
                    <a:pt x="374" y="114"/>
                    <a:pt x="405" y="114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18" name="Freeform 54"/>
            <p:cNvSpPr>
              <a:spLocks/>
            </p:cNvSpPr>
            <p:nvPr/>
          </p:nvSpPr>
          <p:spPr bwMode="auto">
            <a:xfrm rot="-5205667">
              <a:off x="794" y="3115"/>
              <a:ext cx="229" cy="104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2" y="127"/>
                </a:cxn>
                <a:cxn ang="0">
                  <a:pos x="140" y="72"/>
                </a:cxn>
                <a:cxn ang="0">
                  <a:pos x="437" y="26"/>
                </a:cxn>
                <a:cxn ang="0">
                  <a:pos x="460" y="2"/>
                </a:cxn>
              </a:cxnLst>
              <a:rect l="0" t="0" r="r" b="b"/>
              <a:pathLst>
                <a:path w="460" h="205">
                  <a:moveTo>
                    <a:pt x="0" y="205"/>
                  </a:moveTo>
                  <a:cubicBezTo>
                    <a:pt x="38" y="185"/>
                    <a:pt x="71" y="157"/>
                    <a:pt x="102" y="127"/>
                  </a:cubicBezTo>
                  <a:cubicBezTo>
                    <a:pt x="119" y="72"/>
                    <a:pt x="101" y="85"/>
                    <a:pt x="140" y="72"/>
                  </a:cubicBezTo>
                  <a:cubicBezTo>
                    <a:pt x="245" y="80"/>
                    <a:pt x="345" y="83"/>
                    <a:pt x="437" y="26"/>
                  </a:cubicBezTo>
                  <a:cubicBezTo>
                    <a:pt x="453" y="0"/>
                    <a:pt x="443" y="2"/>
                    <a:pt x="460" y="2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19" name="Freeform 55"/>
            <p:cNvSpPr>
              <a:spLocks/>
            </p:cNvSpPr>
            <p:nvPr/>
          </p:nvSpPr>
          <p:spPr bwMode="auto">
            <a:xfrm rot="-5205667">
              <a:off x="890" y="3020"/>
              <a:ext cx="209" cy="1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87" y="281"/>
                </a:cxn>
                <a:cxn ang="0">
                  <a:pos x="226" y="211"/>
                </a:cxn>
                <a:cxn ang="0">
                  <a:pos x="241" y="141"/>
                </a:cxn>
                <a:cxn ang="0">
                  <a:pos x="358" y="71"/>
                </a:cxn>
                <a:cxn ang="0">
                  <a:pos x="420" y="0"/>
                </a:cxn>
              </a:cxnLst>
              <a:rect l="0" t="0" r="r" b="b"/>
              <a:pathLst>
                <a:path w="420" h="304">
                  <a:moveTo>
                    <a:pt x="0" y="304"/>
                  </a:moveTo>
                  <a:cubicBezTo>
                    <a:pt x="97" y="299"/>
                    <a:pt x="114" y="300"/>
                    <a:pt x="187" y="281"/>
                  </a:cubicBezTo>
                  <a:cubicBezTo>
                    <a:pt x="220" y="258"/>
                    <a:pt x="213" y="247"/>
                    <a:pt x="226" y="211"/>
                  </a:cubicBezTo>
                  <a:cubicBezTo>
                    <a:pt x="227" y="202"/>
                    <a:pt x="231" y="155"/>
                    <a:pt x="241" y="141"/>
                  </a:cubicBezTo>
                  <a:cubicBezTo>
                    <a:pt x="259" y="115"/>
                    <a:pt x="326" y="81"/>
                    <a:pt x="358" y="71"/>
                  </a:cubicBezTo>
                  <a:cubicBezTo>
                    <a:pt x="387" y="52"/>
                    <a:pt x="398" y="25"/>
                    <a:pt x="42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6921" name="Group 57"/>
          <p:cNvGrpSpPr>
            <a:grpSpLocks/>
          </p:cNvGrpSpPr>
          <p:nvPr/>
        </p:nvGrpSpPr>
        <p:grpSpPr bwMode="auto">
          <a:xfrm>
            <a:off x="4343400" y="4419600"/>
            <a:ext cx="685800" cy="685800"/>
            <a:chOff x="2352" y="3312"/>
            <a:chExt cx="510" cy="512"/>
          </a:xfrm>
        </p:grpSpPr>
        <p:sp>
          <p:nvSpPr>
            <p:cNvPr id="36922" name="AutoShape 58"/>
            <p:cNvSpPr>
              <a:spLocks noChangeArrowheads="1"/>
            </p:cNvSpPr>
            <p:nvPr/>
          </p:nvSpPr>
          <p:spPr bwMode="auto">
            <a:xfrm rot="-5205667">
              <a:off x="2443" y="3309"/>
              <a:ext cx="310" cy="315"/>
            </a:xfrm>
            <a:prstGeom prst="star16">
              <a:avLst>
                <a:gd name="adj" fmla="val 37500"/>
              </a:avLst>
            </a:prstGeom>
            <a:solidFill>
              <a:schemeClr val="accent2"/>
            </a:solidFill>
            <a:ln w="127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pPr algn="ctr"/>
              <a:endParaRPr lang="nb-NO">
                <a:latin typeface="Times New Roman" pitchFamily="18" charset="0"/>
              </a:endParaRPr>
            </a:p>
          </p:txBody>
        </p:sp>
        <p:sp>
          <p:nvSpPr>
            <p:cNvPr id="36923" name="Freeform 59"/>
            <p:cNvSpPr>
              <a:spLocks/>
            </p:cNvSpPr>
            <p:nvPr/>
          </p:nvSpPr>
          <p:spPr bwMode="auto">
            <a:xfrm rot="-5205667">
              <a:off x="2320" y="3590"/>
              <a:ext cx="198" cy="13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70" y="0"/>
                </a:cxn>
                <a:cxn ang="0">
                  <a:pos x="133" y="8"/>
                </a:cxn>
                <a:cxn ang="0">
                  <a:pos x="219" y="179"/>
                </a:cxn>
                <a:cxn ang="0">
                  <a:pos x="289" y="203"/>
                </a:cxn>
                <a:cxn ang="0">
                  <a:pos x="312" y="210"/>
                </a:cxn>
                <a:cxn ang="0">
                  <a:pos x="335" y="226"/>
                </a:cxn>
                <a:cxn ang="0">
                  <a:pos x="351" y="249"/>
                </a:cxn>
                <a:cxn ang="0">
                  <a:pos x="398" y="265"/>
                </a:cxn>
              </a:cxnLst>
              <a:rect l="0" t="0" r="r" b="b"/>
              <a:pathLst>
                <a:path w="398" h="265">
                  <a:moveTo>
                    <a:pt x="0" y="23"/>
                  </a:moveTo>
                  <a:cubicBezTo>
                    <a:pt x="24" y="16"/>
                    <a:pt x="70" y="0"/>
                    <a:pt x="70" y="0"/>
                  </a:cubicBezTo>
                  <a:cubicBezTo>
                    <a:pt x="91" y="3"/>
                    <a:pt x="113" y="3"/>
                    <a:pt x="133" y="8"/>
                  </a:cubicBezTo>
                  <a:cubicBezTo>
                    <a:pt x="203" y="27"/>
                    <a:pt x="171" y="149"/>
                    <a:pt x="219" y="179"/>
                  </a:cubicBezTo>
                  <a:cubicBezTo>
                    <a:pt x="221" y="180"/>
                    <a:pt x="277" y="199"/>
                    <a:pt x="289" y="203"/>
                  </a:cubicBezTo>
                  <a:cubicBezTo>
                    <a:pt x="297" y="205"/>
                    <a:pt x="312" y="210"/>
                    <a:pt x="312" y="210"/>
                  </a:cubicBezTo>
                  <a:cubicBezTo>
                    <a:pt x="320" y="215"/>
                    <a:pt x="328" y="219"/>
                    <a:pt x="335" y="226"/>
                  </a:cubicBezTo>
                  <a:cubicBezTo>
                    <a:pt x="342" y="233"/>
                    <a:pt x="343" y="244"/>
                    <a:pt x="351" y="249"/>
                  </a:cubicBezTo>
                  <a:cubicBezTo>
                    <a:pt x="365" y="258"/>
                    <a:pt x="398" y="265"/>
                    <a:pt x="398" y="265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24" name="Freeform 60"/>
            <p:cNvSpPr>
              <a:spLocks/>
            </p:cNvSpPr>
            <p:nvPr/>
          </p:nvSpPr>
          <p:spPr bwMode="auto">
            <a:xfrm rot="-5205667">
              <a:off x="2437" y="3663"/>
              <a:ext cx="202" cy="5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9" y="43"/>
                </a:cxn>
                <a:cxn ang="0">
                  <a:pos x="164" y="90"/>
                </a:cxn>
                <a:cxn ang="0">
                  <a:pos x="319" y="90"/>
                </a:cxn>
                <a:cxn ang="0">
                  <a:pos x="405" y="114"/>
                </a:cxn>
              </a:cxnLst>
              <a:rect l="0" t="0" r="r" b="b"/>
              <a:pathLst>
                <a:path w="405" h="114">
                  <a:moveTo>
                    <a:pt x="0" y="28"/>
                  </a:moveTo>
                  <a:cubicBezTo>
                    <a:pt x="40" y="0"/>
                    <a:pt x="72" y="19"/>
                    <a:pt x="109" y="43"/>
                  </a:cubicBezTo>
                  <a:cubicBezTo>
                    <a:pt x="120" y="75"/>
                    <a:pt x="133" y="80"/>
                    <a:pt x="164" y="90"/>
                  </a:cubicBezTo>
                  <a:cubicBezTo>
                    <a:pt x="235" y="81"/>
                    <a:pt x="238" y="76"/>
                    <a:pt x="319" y="90"/>
                  </a:cubicBezTo>
                  <a:cubicBezTo>
                    <a:pt x="350" y="95"/>
                    <a:pt x="374" y="114"/>
                    <a:pt x="405" y="114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25" name="Freeform 61"/>
            <p:cNvSpPr>
              <a:spLocks/>
            </p:cNvSpPr>
            <p:nvPr/>
          </p:nvSpPr>
          <p:spPr bwMode="auto">
            <a:xfrm rot="-5205667">
              <a:off x="2584" y="3658"/>
              <a:ext cx="229" cy="104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2" y="127"/>
                </a:cxn>
                <a:cxn ang="0">
                  <a:pos x="140" y="72"/>
                </a:cxn>
                <a:cxn ang="0">
                  <a:pos x="437" y="26"/>
                </a:cxn>
                <a:cxn ang="0">
                  <a:pos x="460" y="2"/>
                </a:cxn>
              </a:cxnLst>
              <a:rect l="0" t="0" r="r" b="b"/>
              <a:pathLst>
                <a:path w="460" h="205">
                  <a:moveTo>
                    <a:pt x="0" y="205"/>
                  </a:moveTo>
                  <a:cubicBezTo>
                    <a:pt x="38" y="185"/>
                    <a:pt x="71" y="157"/>
                    <a:pt x="102" y="127"/>
                  </a:cubicBezTo>
                  <a:cubicBezTo>
                    <a:pt x="119" y="72"/>
                    <a:pt x="101" y="85"/>
                    <a:pt x="140" y="72"/>
                  </a:cubicBezTo>
                  <a:cubicBezTo>
                    <a:pt x="245" y="80"/>
                    <a:pt x="345" y="83"/>
                    <a:pt x="437" y="26"/>
                  </a:cubicBezTo>
                  <a:cubicBezTo>
                    <a:pt x="453" y="0"/>
                    <a:pt x="443" y="2"/>
                    <a:pt x="460" y="2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26" name="Freeform 62"/>
            <p:cNvSpPr>
              <a:spLocks/>
            </p:cNvSpPr>
            <p:nvPr/>
          </p:nvSpPr>
          <p:spPr bwMode="auto">
            <a:xfrm rot="-5205667">
              <a:off x="2680" y="3563"/>
              <a:ext cx="209" cy="1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87" y="281"/>
                </a:cxn>
                <a:cxn ang="0">
                  <a:pos x="226" y="211"/>
                </a:cxn>
                <a:cxn ang="0">
                  <a:pos x="241" y="141"/>
                </a:cxn>
                <a:cxn ang="0">
                  <a:pos x="358" y="71"/>
                </a:cxn>
                <a:cxn ang="0">
                  <a:pos x="420" y="0"/>
                </a:cxn>
              </a:cxnLst>
              <a:rect l="0" t="0" r="r" b="b"/>
              <a:pathLst>
                <a:path w="420" h="304">
                  <a:moveTo>
                    <a:pt x="0" y="304"/>
                  </a:moveTo>
                  <a:cubicBezTo>
                    <a:pt x="97" y="299"/>
                    <a:pt x="114" y="300"/>
                    <a:pt x="187" y="281"/>
                  </a:cubicBezTo>
                  <a:cubicBezTo>
                    <a:pt x="220" y="258"/>
                    <a:pt x="213" y="247"/>
                    <a:pt x="226" y="211"/>
                  </a:cubicBezTo>
                  <a:cubicBezTo>
                    <a:pt x="227" y="202"/>
                    <a:pt x="231" y="155"/>
                    <a:pt x="241" y="141"/>
                  </a:cubicBezTo>
                  <a:cubicBezTo>
                    <a:pt x="259" y="115"/>
                    <a:pt x="326" y="81"/>
                    <a:pt x="358" y="71"/>
                  </a:cubicBezTo>
                  <a:cubicBezTo>
                    <a:pt x="387" y="52"/>
                    <a:pt x="398" y="25"/>
                    <a:pt x="42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6927" name="Group 63"/>
          <p:cNvGrpSpPr>
            <a:grpSpLocks/>
          </p:cNvGrpSpPr>
          <p:nvPr/>
        </p:nvGrpSpPr>
        <p:grpSpPr bwMode="auto">
          <a:xfrm>
            <a:off x="3886200" y="5181600"/>
            <a:ext cx="685800" cy="685800"/>
            <a:chOff x="2352" y="3312"/>
            <a:chExt cx="510" cy="512"/>
          </a:xfrm>
        </p:grpSpPr>
        <p:sp>
          <p:nvSpPr>
            <p:cNvPr id="36928" name="AutoShape 64"/>
            <p:cNvSpPr>
              <a:spLocks noChangeArrowheads="1"/>
            </p:cNvSpPr>
            <p:nvPr/>
          </p:nvSpPr>
          <p:spPr bwMode="auto">
            <a:xfrm rot="-5205667">
              <a:off x="2443" y="3309"/>
              <a:ext cx="310" cy="315"/>
            </a:xfrm>
            <a:prstGeom prst="star16">
              <a:avLst>
                <a:gd name="adj" fmla="val 37500"/>
              </a:avLst>
            </a:prstGeom>
            <a:solidFill>
              <a:schemeClr val="accent2"/>
            </a:solidFill>
            <a:ln w="127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pPr algn="ctr"/>
              <a:endParaRPr lang="nb-NO">
                <a:latin typeface="Times New Roman" pitchFamily="18" charset="0"/>
              </a:endParaRPr>
            </a:p>
          </p:txBody>
        </p:sp>
        <p:sp>
          <p:nvSpPr>
            <p:cNvPr id="36929" name="Freeform 65"/>
            <p:cNvSpPr>
              <a:spLocks/>
            </p:cNvSpPr>
            <p:nvPr/>
          </p:nvSpPr>
          <p:spPr bwMode="auto">
            <a:xfrm rot="-5205667">
              <a:off x="2320" y="3590"/>
              <a:ext cx="198" cy="13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70" y="0"/>
                </a:cxn>
                <a:cxn ang="0">
                  <a:pos x="133" y="8"/>
                </a:cxn>
                <a:cxn ang="0">
                  <a:pos x="219" y="179"/>
                </a:cxn>
                <a:cxn ang="0">
                  <a:pos x="289" y="203"/>
                </a:cxn>
                <a:cxn ang="0">
                  <a:pos x="312" y="210"/>
                </a:cxn>
                <a:cxn ang="0">
                  <a:pos x="335" y="226"/>
                </a:cxn>
                <a:cxn ang="0">
                  <a:pos x="351" y="249"/>
                </a:cxn>
                <a:cxn ang="0">
                  <a:pos x="398" y="265"/>
                </a:cxn>
              </a:cxnLst>
              <a:rect l="0" t="0" r="r" b="b"/>
              <a:pathLst>
                <a:path w="398" h="265">
                  <a:moveTo>
                    <a:pt x="0" y="23"/>
                  </a:moveTo>
                  <a:cubicBezTo>
                    <a:pt x="24" y="16"/>
                    <a:pt x="70" y="0"/>
                    <a:pt x="70" y="0"/>
                  </a:cubicBezTo>
                  <a:cubicBezTo>
                    <a:pt x="91" y="3"/>
                    <a:pt x="113" y="3"/>
                    <a:pt x="133" y="8"/>
                  </a:cubicBezTo>
                  <a:cubicBezTo>
                    <a:pt x="203" y="27"/>
                    <a:pt x="171" y="149"/>
                    <a:pt x="219" y="179"/>
                  </a:cubicBezTo>
                  <a:cubicBezTo>
                    <a:pt x="221" y="180"/>
                    <a:pt x="277" y="199"/>
                    <a:pt x="289" y="203"/>
                  </a:cubicBezTo>
                  <a:cubicBezTo>
                    <a:pt x="297" y="205"/>
                    <a:pt x="312" y="210"/>
                    <a:pt x="312" y="210"/>
                  </a:cubicBezTo>
                  <a:cubicBezTo>
                    <a:pt x="320" y="215"/>
                    <a:pt x="328" y="219"/>
                    <a:pt x="335" y="226"/>
                  </a:cubicBezTo>
                  <a:cubicBezTo>
                    <a:pt x="342" y="233"/>
                    <a:pt x="343" y="244"/>
                    <a:pt x="351" y="249"/>
                  </a:cubicBezTo>
                  <a:cubicBezTo>
                    <a:pt x="365" y="258"/>
                    <a:pt x="398" y="265"/>
                    <a:pt x="398" y="265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30" name="Freeform 66"/>
            <p:cNvSpPr>
              <a:spLocks/>
            </p:cNvSpPr>
            <p:nvPr/>
          </p:nvSpPr>
          <p:spPr bwMode="auto">
            <a:xfrm rot="-5205667">
              <a:off x="2437" y="3663"/>
              <a:ext cx="202" cy="5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9" y="43"/>
                </a:cxn>
                <a:cxn ang="0">
                  <a:pos x="164" y="90"/>
                </a:cxn>
                <a:cxn ang="0">
                  <a:pos x="319" y="90"/>
                </a:cxn>
                <a:cxn ang="0">
                  <a:pos x="405" y="114"/>
                </a:cxn>
              </a:cxnLst>
              <a:rect l="0" t="0" r="r" b="b"/>
              <a:pathLst>
                <a:path w="405" h="114">
                  <a:moveTo>
                    <a:pt x="0" y="28"/>
                  </a:moveTo>
                  <a:cubicBezTo>
                    <a:pt x="40" y="0"/>
                    <a:pt x="72" y="19"/>
                    <a:pt x="109" y="43"/>
                  </a:cubicBezTo>
                  <a:cubicBezTo>
                    <a:pt x="120" y="75"/>
                    <a:pt x="133" y="80"/>
                    <a:pt x="164" y="90"/>
                  </a:cubicBezTo>
                  <a:cubicBezTo>
                    <a:pt x="235" y="81"/>
                    <a:pt x="238" y="76"/>
                    <a:pt x="319" y="90"/>
                  </a:cubicBezTo>
                  <a:cubicBezTo>
                    <a:pt x="350" y="95"/>
                    <a:pt x="374" y="114"/>
                    <a:pt x="405" y="114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31" name="Freeform 67"/>
            <p:cNvSpPr>
              <a:spLocks/>
            </p:cNvSpPr>
            <p:nvPr/>
          </p:nvSpPr>
          <p:spPr bwMode="auto">
            <a:xfrm rot="-5205667">
              <a:off x="2584" y="3658"/>
              <a:ext cx="229" cy="104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2" y="127"/>
                </a:cxn>
                <a:cxn ang="0">
                  <a:pos x="140" y="72"/>
                </a:cxn>
                <a:cxn ang="0">
                  <a:pos x="437" y="26"/>
                </a:cxn>
                <a:cxn ang="0">
                  <a:pos x="460" y="2"/>
                </a:cxn>
              </a:cxnLst>
              <a:rect l="0" t="0" r="r" b="b"/>
              <a:pathLst>
                <a:path w="460" h="205">
                  <a:moveTo>
                    <a:pt x="0" y="205"/>
                  </a:moveTo>
                  <a:cubicBezTo>
                    <a:pt x="38" y="185"/>
                    <a:pt x="71" y="157"/>
                    <a:pt x="102" y="127"/>
                  </a:cubicBezTo>
                  <a:cubicBezTo>
                    <a:pt x="119" y="72"/>
                    <a:pt x="101" y="85"/>
                    <a:pt x="140" y="72"/>
                  </a:cubicBezTo>
                  <a:cubicBezTo>
                    <a:pt x="245" y="80"/>
                    <a:pt x="345" y="83"/>
                    <a:pt x="437" y="26"/>
                  </a:cubicBezTo>
                  <a:cubicBezTo>
                    <a:pt x="453" y="0"/>
                    <a:pt x="443" y="2"/>
                    <a:pt x="460" y="2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32" name="Freeform 68"/>
            <p:cNvSpPr>
              <a:spLocks/>
            </p:cNvSpPr>
            <p:nvPr/>
          </p:nvSpPr>
          <p:spPr bwMode="auto">
            <a:xfrm rot="-5205667">
              <a:off x="2680" y="3563"/>
              <a:ext cx="209" cy="1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87" y="281"/>
                </a:cxn>
                <a:cxn ang="0">
                  <a:pos x="226" y="211"/>
                </a:cxn>
                <a:cxn ang="0">
                  <a:pos x="241" y="141"/>
                </a:cxn>
                <a:cxn ang="0">
                  <a:pos x="358" y="71"/>
                </a:cxn>
                <a:cxn ang="0">
                  <a:pos x="420" y="0"/>
                </a:cxn>
              </a:cxnLst>
              <a:rect l="0" t="0" r="r" b="b"/>
              <a:pathLst>
                <a:path w="420" h="304">
                  <a:moveTo>
                    <a:pt x="0" y="304"/>
                  </a:moveTo>
                  <a:cubicBezTo>
                    <a:pt x="97" y="299"/>
                    <a:pt x="114" y="300"/>
                    <a:pt x="187" y="281"/>
                  </a:cubicBezTo>
                  <a:cubicBezTo>
                    <a:pt x="220" y="258"/>
                    <a:pt x="213" y="247"/>
                    <a:pt x="226" y="211"/>
                  </a:cubicBezTo>
                  <a:cubicBezTo>
                    <a:pt x="227" y="202"/>
                    <a:pt x="231" y="155"/>
                    <a:pt x="241" y="141"/>
                  </a:cubicBezTo>
                  <a:cubicBezTo>
                    <a:pt x="259" y="115"/>
                    <a:pt x="326" y="81"/>
                    <a:pt x="358" y="71"/>
                  </a:cubicBezTo>
                  <a:cubicBezTo>
                    <a:pt x="387" y="52"/>
                    <a:pt x="398" y="25"/>
                    <a:pt x="42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6933" name="Group 69"/>
          <p:cNvGrpSpPr>
            <a:grpSpLocks/>
          </p:cNvGrpSpPr>
          <p:nvPr/>
        </p:nvGrpSpPr>
        <p:grpSpPr bwMode="auto">
          <a:xfrm>
            <a:off x="3810000" y="3505200"/>
            <a:ext cx="685800" cy="685800"/>
            <a:chOff x="2352" y="3312"/>
            <a:chExt cx="510" cy="512"/>
          </a:xfrm>
        </p:grpSpPr>
        <p:sp>
          <p:nvSpPr>
            <p:cNvPr id="36934" name="AutoShape 70"/>
            <p:cNvSpPr>
              <a:spLocks noChangeArrowheads="1"/>
            </p:cNvSpPr>
            <p:nvPr/>
          </p:nvSpPr>
          <p:spPr bwMode="auto">
            <a:xfrm rot="-5205667">
              <a:off x="2443" y="3309"/>
              <a:ext cx="310" cy="315"/>
            </a:xfrm>
            <a:prstGeom prst="star16">
              <a:avLst>
                <a:gd name="adj" fmla="val 37500"/>
              </a:avLst>
            </a:prstGeom>
            <a:solidFill>
              <a:schemeClr val="accent2"/>
            </a:solidFill>
            <a:ln w="127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pPr algn="ctr"/>
              <a:endParaRPr lang="nb-NO">
                <a:latin typeface="Times New Roman" pitchFamily="18" charset="0"/>
              </a:endParaRPr>
            </a:p>
          </p:txBody>
        </p:sp>
        <p:sp>
          <p:nvSpPr>
            <p:cNvPr id="36935" name="Freeform 71"/>
            <p:cNvSpPr>
              <a:spLocks/>
            </p:cNvSpPr>
            <p:nvPr/>
          </p:nvSpPr>
          <p:spPr bwMode="auto">
            <a:xfrm rot="-5205667">
              <a:off x="2320" y="3590"/>
              <a:ext cx="198" cy="13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70" y="0"/>
                </a:cxn>
                <a:cxn ang="0">
                  <a:pos x="133" y="8"/>
                </a:cxn>
                <a:cxn ang="0">
                  <a:pos x="219" y="179"/>
                </a:cxn>
                <a:cxn ang="0">
                  <a:pos x="289" y="203"/>
                </a:cxn>
                <a:cxn ang="0">
                  <a:pos x="312" y="210"/>
                </a:cxn>
                <a:cxn ang="0">
                  <a:pos x="335" y="226"/>
                </a:cxn>
                <a:cxn ang="0">
                  <a:pos x="351" y="249"/>
                </a:cxn>
                <a:cxn ang="0">
                  <a:pos x="398" y="265"/>
                </a:cxn>
              </a:cxnLst>
              <a:rect l="0" t="0" r="r" b="b"/>
              <a:pathLst>
                <a:path w="398" h="265">
                  <a:moveTo>
                    <a:pt x="0" y="23"/>
                  </a:moveTo>
                  <a:cubicBezTo>
                    <a:pt x="24" y="16"/>
                    <a:pt x="70" y="0"/>
                    <a:pt x="70" y="0"/>
                  </a:cubicBezTo>
                  <a:cubicBezTo>
                    <a:pt x="91" y="3"/>
                    <a:pt x="113" y="3"/>
                    <a:pt x="133" y="8"/>
                  </a:cubicBezTo>
                  <a:cubicBezTo>
                    <a:pt x="203" y="27"/>
                    <a:pt x="171" y="149"/>
                    <a:pt x="219" y="179"/>
                  </a:cubicBezTo>
                  <a:cubicBezTo>
                    <a:pt x="221" y="180"/>
                    <a:pt x="277" y="199"/>
                    <a:pt x="289" y="203"/>
                  </a:cubicBezTo>
                  <a:cubicBezTo>
                    <a:pt x="297" y="205"/>
                    <a:pt x="312" y="210"/>
                    <a:pt x="312" y="210"/>
                  </a:cubicBezTo>
                  <a:cubicBezTo>
                    <a:pt x="320" y="215"/>
                    <a:pt x="328" y="219"/>
                    <a:pt x="335" y="226"/>
                  </a:cubicBezTo>
                  <a:cubicBezTo>
                    <a:pt x="342" y="233"/>
                    <a:pt x="343" y="244"/>
                    <a:pt x="351" y="249"/>
                  </a:cubicBezTo>
                  <a:cubicBezTo>
                    <a:pt x="365" y="258"/>
                    <a:pt x="398" y="265"/>
                    <a:pt x="398" y="265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36" name="Freeform 72"/>
            <p:cNvSpPr>
              <a:spLocks/>
            </p:cNvSpPr>
            <p:nvPr/>
          </p:nvSpPr>
          <p:spPr bwMode="auto">
            <a:xfrm rot="-5205667">
              <a:off x="2437" y="3663"/>
              <a:ext cx="202" cy="5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9" y="43"/>
                </a:cxn>
                <a:cxn ang="0">
                  <a:pos x="164" y="90"/>
                </a:cxn>
                <a:cxn ang="0">
                  <a:pos x="319" y="90"/>
                </a:cxn>
                <a:cxn ang="0">
                  <a:pos x="405" y="114"/>
                </a:cxn>
              </a:cxnLst>
              <a:rect l="0" t="0" r="r" b="b"/>
              <a:pathLst>
                <a:path w="405" h="114">
                  <a:moveTo>
                    <a:pt x="0" y="28"/>
                  </a:moveTo>
                  <a:cubicBezTo>
                    <a:pt x="40" y="0"/>
                    <a:pt x="72" y="19"/>
                    <a:pt x="109" y="43"/>
                  </a:cubicBezTo>
                  <a:cubicBezTo>
                    <a:pt x="120" y="75"/>
                    <a:pt x="133" y="80"/>
                    <a:pt x="164" y="90"/>
                  </a:cubicBezTo>
                  <a:cubicBezTo>
                    <a:pt x="235" y="81"/>
                    <a:pt x="238" y="76"/>
                    <a:pt x="319" y="90"/>
                  </a:cubicBezTo>
                  <a:cubicBezTo>
                    <a:pt x="350" y="95"/>
                    <a:pt x="374" y="114"/>
                    <a:pt x="405" y="114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37" name="Freeform 73"/>
            <p:cNvSpPr>
              <a:spLocks/>
            </p:cNvSpPr>
            <p:nvPr/>
          </p:nvSpPr>
          <p:spPr bwMode="auto">
            <a:xfrm rot="-5205667">
              <a:off x="2584" y="3658"/>
              <a:ext cx="229" cy="104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2" y="127"/>
                </a:cxn>
                <a:cxn ang="0">
                  <a:pos x="140" y="72"/>
                </a:cxn>
                <a:cxn ang="0">
                  <a:pos x="437" y="26"/>
                </a:cxn>
                <a:cxn ang="0">
                  <a:pos x="460" y="2"/>
                </a:cxn>
              </a:cxnLst>
              <a:rect l="0" t="0" r="r" b="b"/>
              <a:pathLst>
                <a:path w="460" h="205">
                  <a:moveTo>
                    <a:pt x="0" y="205"/>
                  </a:moveTo>
                  <a:cubicBezTo>
                    <a:pt x="38" y="185"/>
                    <a:pt x="71" y="157"/>
                    <a:pt x="102" y="127"/>
                  </a:cubicBezTo>
                  <a:cubicBezTo>
                    <a:pt x="119" y="72"/>
                    <a:pt x="101" y="85"/>
                    <a:pt x="140" y="72"/>
                  </a:cubicBezTo>
                  <a:cubicBezTo>
                    <a:pt x="245" y="80"/>
                    <a:pt x="345" y="83"/>
                    <a:pt x="437" y="26"/>
                  </a:cubicBezTo>
                  <a:cubicBezTo>
                    <a:pt x="453" y="0"/>
                    <a:pt x="443" y="2"/>
                    <a:pt x="460" y="2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38" name="Freeform 74"/>
            <p:cNvSpPr>
              <a:spLocks/>
            </p:cNvSpPr>
            <p:nvPr/>
          </p:nvSpPr>
          <p:spPr bwMode="auto">
            <a:xfrm rot="-5205667">
              <a:off x="2680" y="3563"/>
              <a:ext cx="209" cy="1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87" y="281"/>
                </a:cxn>
                <a:cxn ang="0">
                  <a:pos x="226" y="211"/>
                </a:cxn>
                <a:cxn ang="0">
                  <a:pos x="241" y="141"/>
                </a:cxn>
                <a:cxn ang="0">
                  <a:pos x="358" y="71"/>
                </a:cxn>
                <a:cxn ang="0">
                  <a:pos x="420" y="0"/>
                </a:cxn>
              </a:cxnLst>
              <a:rect l="0" t="0" r="r" b="b"/>
              <a:pathLst>
                <a:path w="420" h="304">
                  <a:moveTo>
                    <a:pt x="0" y="304"/>
                  </a:moveTo>
                  <a:cubicBezTo>
                    <a:pt x="97" y="299"/>
                    <a:pt x="114" y="300"/>
                    <a:pt x="187" y="281"/>
                  </a:cubicBezTo>
                  <a:cubicBezTo>
                    <a:pt x="220" y="258"/>
                    <a:pt x="213" y="247"/>
                    <a:pt x="226" y="211"/>
                  </a:cubicBezTo>
                  <a:cubicBezTo>
                    <a:pt x="227" y="202"/>
                    <a:pt x="231" y="155"/>
                    <a:pt x="241" y="141"/>
                  </a:cubicBezTo>
                  <a:cubicBezTo>
                    <a:pt x="259" y="115"/>
                    <a:pt x="326" y="81"/>
                    <a:pt x="358" y="71"/>
                  </a:cubicBezTo>
                  <a:cubicBezTo>
                    <a:pt x="387" y="52"/>
                    <a:pt x="398" y="25"/>
                    <a:pt x="42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6940" name="Group 76"/>
          <p:cNvGrpSpPr>
            <a:grpSpLocks/>
          </p:cNvGrpSpPr>
          <p:nvPr/>
        </p:nvGrpSpPr>
        <p:grpSpPr bwMode="auto">
          <a:xfrm>
            <a:off x="5715000" y="4114800"/>
            <a:ext cx="809625" cy="812800"/>
            <a:chOff x="4896" y="3072"/>
            <a:chExt cx="510" cy="512"/>
          </a:xfrm>
        </p:grpSpPr>
        <p:sp>
          <p:nvSpPr>
            <p:cNvPr id="36941" name="AutoShape 77"/>
            <p:cNvSpPr>
              <a:spLocks noChangeArrowheads="1"/>
            </p:cNvSpPr>
            <p:nvPr/>
          </p:nvSpPr>
          <p:spPr bwMode="auto">
            <a:xfrm rot="-5205667">
              <a:off x="4987" y="3069"/>
              <a:ext cx="310" cy="315"/>
            </a:xfrm>
            <a:prstGeom prst="star16">
              <a:avLst>
                <a:gd name="adj" fmla="val 37500"/>
              </a:avLst>
            </a:prstGeom>
            <a:solidFill>
              <a:srgbClr val="FF46F5"/>
            </a:solidFill>
            <a:ln w="12700">
              <a:solidFill>
                <a:srgbClr val="FF46F5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pPr algn="ctr"/>
              <a:endParaRPr lang="nb-NO">
                <a:latin typeface="Times New Roman" pitchFamily="18" charset="0"/>
              </a:endParaRPr>
            </a:p>
          </p:txBody>
        </p:sp>
        <p:sp>
          <p:nvSpPr>
            <p:cNvPr id="36942" name="Freeform 78"/>
            <p:cNvSpPr>
              <a:spLocks/>
            </p:cNvSpPr>
            <p:nvPr/>
          </p:nvSpPr>
          <p:spPr bwMode="auto">
            <a:xfrm rot="-5205667">
              <a:off x="4864" y="3350"/>
              <a:ext cx="198" cy="13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70" y="0"/>
                </a:cxn>
                <a:cxn ang="0">
                  <a:pos x="133" y="8"/>
                </a:cxn>
                <a:cxn ang="0">
                  <a:pos x="219" y="179"/>
                </a:cxn>
                <a:cxn ang="0">
                  <a:pos x="289" y="203"/>
                </a:cxn>
                <a:cxn ang="0">
                  <a:pos x="312" y="210"/>
                </a:cxn>
                <a:cxn ang="0">
                  <a:pos x="335" y="226"/>
                </a:cxn>
                <a:cxn ang="0">
                  <a:pos x="351" y="249"/>
                </a:cxn>
                <a:cxn ang="0">
                  <a:pos x="398" y="265"/>
                </a:cxn>
              </a:cxnLst>
              <a:rect l="0" t="0" r="r" b="b"/>
              <a:pathLst>
                <a:path w="398" h="265">
                  <a:moveTo>
                    <a:pt x="0" y="23"/>
                  </a:moveTo>
                  <a:cubicBezTo>
                    <a:pt x="24" y="16"/>
                    <a:pt x="70" y="0"/>
                    <a:pt x="70" y="0"/>
                  </a:cubicBezTo>
                  <a:cubicBezTo>
                    <a:pt x="91" y="3"/>
                    <a:pt x="113" y="3"/>
                    <a:pt x="133" y="8"/>
                  </a:cubicBezTo>
                  <a:cubicBezTo>
                    <a:pt x="203" y="27"/>
                    <a:pt x="171" y="149"/>
                    <a:pt x="219" y="179"/>
                  </a:cubicBezTo>
                  <a:cubicBezTo>
                    <a:pt x="221" y="180"/>
                    <a:pt x="277" y="199"/>
                    <a:pt x="289" y="203"/>
                  </a:cubicBezTo>
                  <a:cubicBezTo>
                    <a:pt x="297" y="205"/>
                    <a:pt x="312" y="210"/>
                    <a:pt x="312" y="210"/>
                  </a:cubicBezTo>
                  <a:cubicBezTo>
                    <a:pt x="320" y="215"/>
                    <a:pt x="328" y="219"/>
                    <a:pt x="335" y="226"/>
                  </a:cubicBezTo>
                  <a:cubicBezTo>
                    <a:pt x="342" y="233"/>
                    <a:pt x="343" y="244"/>
                    <a:pt x="351" y="249"/>
                  </a:cubicBezTo>
                  <a:cubicBezTo>
                    <a:pt x="365" y="258"/>
                    <a:pt x="398" y="265"/>
                    <a:pt x="398" y="265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43" name="Freeform 79"/>
            <p:cNvSpPr>
              <a:spLocks/>
            </p:cNvSpPr>
            <p:nvPr/>
          </p:nvSpPr>
          <p:spPr bwMode="auto">
            <a:xfrm rot="-5205667">
              <a:off x="4981" y="3423"/>
              <a:ext cx="202" cy="5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9" y="43"/>
                </a:cxn>
                <a:cxn ang="0">
                  <a:pos x="164" y="90"/>
                </a:cxn>
                <a:cxn ang="0">
                  <a:pos x="319" y="90"/>
                </a:cxn>
                <a:cxn ang="0">
                  <a:pos x="405" y="114"/>
                </a:cxn>
              </a:cxnLst>
              <a:rect l="0" t="0" r="r" b="b"/>
              <a:pathLst>
                <a:path w="405" h="114">
                  <a:moveTo>
                    <a:pt x="0" y="28"/>
                  </a:moveTo>
                  <a:cubicBezTo>
                    <a:pt x="40" y="0"/>
                    <a:pt x="72" y="19"/>
                    <a:pt x="109" y="43"/>
                  </a:cubicBezTo>
                  <a:cubicBezTo>
                    <a:pt x="120" y="75"/>
                    <a:pt x="133" y="80"/>
                    <a:pt x="164" y="90"/>
                  </a:cubicBezTo>
                  <a:cubicBezTo>
                    <a:pt x="235" y="81"/>
                    <a:pt x="238" y="76"/>
                    <a:pt x="319" y="90"/>
                  </a:cubicBezTo>
                  <a:cubicBezTo>
                    <a:pt x="350" y="95"/>
                    <a:pt x="374" y="114"/>
                    <a:pt x="405" y="114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44" name="Freeform 80"/>
            <p:cNvSpPr>
              <a:spLocks/>
            </p:cNvSpPr>
            <p:nvPr/>
          </p:nvSpPr>
          <p:spPr bwMode="auto">
            <a:xfrm rot="-5205667">
              <a:off x="5128" y="3418"/>
              <a:ext cx="229" cy="104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2" y="127"/>
                </a:cxn>
                <a:cxn ang="0">
                  <a:pos x="140" y="72"/>
                </a:cxn>
                <a:cxn ang="0">
                  <a:pos x="437" y="26"/>
                </a:cxn>
                <a:cxn ang="0">
                  <a:pos x="460" y="2"/>
                </a:cxn>
              </a:cxnLst>
              <a:rect l="0" t="0" r="r" b="b"/>
              <a:pathLst>
                <a:path w="460" h="205">
                  <a:moveTo>
                    <a:pt x="0" y="205"/>
                  </a:moveTo>
                  <a:cubicBezTo>
                    <a:pt x="38" y="185"/>
                    <a:pt x="71" y="157"/>
                    <a:pt x="102" y="127"/>
                  </a:cubicBezTo>
                  <a:cubicBezTo>
                    <a:pt x="119" y="72"/>
                    <a:pt x="101" y="85"/>
                    <a:pt x="140" y="72"/>
                  </a:cubicBezTo>
                  <a:cubicBezTo>
                    <a:pt x="245" y="80"/>
                    <a:pt x="345" y="83"/>
                    <a:pt x="437" y="26"/>
                  </a:cubicBezTo>
                  <a:cubicBezTo>
                    <a:pt x="453" y="0"/>
                    <a:pt x="443" y="2"/>
                    <a:pt x="460" y="2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45" name="Freeform 81"/>
            <p:cNvSpPr>
              <a:spLocks/>
            </p:cNvSpPr>
            <p:nvPr/>
          </p:nvSpPr>
          <p:spPr bwMode="auto">
            <a:xfrm rot="-5205667">
              <a:off x="5224" y="3323"/>
              <a:ext cx="209" cy="1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87" y="281"/>
                </a:cxn>
                <a:cxn ang="0">
                  <a:pos x="226" y="211"/>
                </a:cxn>
                <a:cxn ang="0">
                  <a:pos x="241" y="141"/>
                </a:cxn>
                <a:cxn ang="0">
                  <a:pos x="358" y="71"/>
                </a:cxn>
                <a:cxn ang="0">
                  <a:pos x="420" y="0"/>
                </a:cxn>
              </a:cxnLst>
              <a:rect l="0" t="0" r="r" b="b"/>
              <a:pathLst>
                <a:path w="420" h="304">
                  <a:moveTo>
                    <a:pt x="0" y="304"/>
                  </a:moveTo>
                  <a:cubicBezTo>
                    <a:pt x="97" y="299"/>
                    <a:pt x="114" y="300"/>
                    <a:pt x="187" y="281"/>
                  </a:cubicBezTo>
                  <a:cubicBezTo>
                    <a:pt x="220" y="258"/>
                    <a:pt x="213" y="247"/>
                    <a:pt x="226" y="211"/>
                  </a:cubicBezTo>
                  <a:cubicBezTo>
                    <a:pt x="227" y="202"/>
                    <a:pt x="231" y="155"/>
                    <a:pt x="241" y="141"/>
                  </a:cubicBezTo>
                  <a:cubicBezTo>
                    <a:pt x="259" y="115"/>
                    <a:pt x="326" y="81"/>
                    <a:pt x="358" y="71"/>
                  </a:cubicBezTo>
                  <a:cubicBezTo>
                    <a:pt x="387" y="52"/>
                    <a:pt x="398" y="25"/>
                    <a:pt x="42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6952" name="Group 88"/>
          <p:cNvGrpSpPr>
            <a:grpSpLocks/>
          </p:cNvGrpSpPr>
          <p:nvPr/>
        </p:nvGrpSpPr>
        <p:grpSpPr bwMode="auto">
          <a:xfrm>
            <a:off x="7391400" y="2819400"/>
            <a:ext cx="1219200" cy="1143000"/>
            <a:chOff x="4848" y="2784"/>
            <a:chExt cx="768" cy="720"/>
          </a:xfrm>
        </p:grpSpPr>
        <p:sp>
          <p:nvSpPr>
            <p:cNvPr id="36947" name="AutoShape 83"/>
            <p:cNvSpPr>
              <a:spLocks noChangeArrowheads="1"/>
            </p:cNvSpPr>
            <p:nvPr/>
          </p:nvSpPr>
          <p:spPr bwMode="auto">
            <a:xfrm rot="-5205667">
              <a:off x="5000" y="2765"/>
              <a:ext cx="436" cy="474"/>
            </a:xfrm>
            <a:prstGeom prst="star16">
              <a:avLst>
                <a:gd name="adj" fmla="val 37500"/>
              </a:avLst>
            </a:prstGeom>
            <a:solidFill>
              <a:srgbClr val="5AFF43"/>
            </a:solidFill>
            <a:ln w="12700">
              <a:solidFill>
                <a:srgbClr val="5AFF43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pPr algn="ctr"/>
              <a:endParaRPr lang="nb-NO">
                <a:latin typeface="Times New Roman" pitchFamily="18" charset="0"/>
              </a:endParaRPr>
            </a:p>
          </p:txBody>
        </p:sp>
        <p:sp>
          <p:nvSpPr>
            <p:cNvPr id="36948" name="Freeform 84"/>
            <p:cNvSpPr>
              <a:spLocks/>
            </p:cNvSpPr>
            <p:nvPr/>
          </p:nvSpPr>
          <p:spPr bwMode="auto">
            <a:xfrm rot="-5205667">
              <a:off x="4810" y="3168"/>
              <a:ext cx="278" cy="202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70" y="0"/>
                </a:cxn>
                <a:cxn ang="0">
                  <a:pos x="133" y="8"/>
                </a:cxn>
                <a:cxn ang="0">
                  <a:pos x="219" y="179"/>
                </a:cxn>
                <a:cxn ang="0">
                  <a:pos x="289" y="203"/>
                </a:cxn>
                <a:cxn ang="0">
                  <a:pos x="312" y="210"/>
                </a:cxn>
                <a:cxn ang="0">
                  <a:pos x="335" y="226"/>
                </a:cxn>
                <a:cxn ang="0">
                  <a:pos x="351" y="249"/>
                </a:cxn>
                <a:cxn ang="0">
                  <a:pos x="398" y="265"/>
                </a:cxn>
              </a:cxnLst>
              <a:rect l="0" t="0" r="r" b="b"/>
              <a:pathLst>
                <a:path w="398" h="265">
                  <a:moveTo>
                    <a:pt x="0" y="23"/>
                  </a:moveTo>
                  <a:cubicBezTo>
                    <a:pt x="24" y="16"/>
                    <a:pt x="70" y="0"/>
                    <a:pt x="70" y="0"/>
                  </a:cubicBezTo>
                  <a:cubicBezTo>
                    <a:pt x="91" y="3"/>
                    <a:pt x="113" y="3"/>
                    <a:pt x="133" y="8"/>
                  </a:cubicBezTo>
                  <a:cubicBezTo>
                    <a:pt x="203" y="27"/>
                    <a:pt x="171" y="149"/>
                    <a:pt x="219" y="179"/>
                  </a:cubicBezTo>
                  <a:cubicBezTo>
                    <a:pt x="221" y="180"/>
                    <a:pt x="277" y="199"/>
                    <a:pt x="289" y="203"/>
                  </a:cubicBezTo>
                  <a:cubicBezTo>
                    <a:pt x="297" y="205"/>
                    <a:pt x="312" y="210"/>
                    <a:pt x="312" y="210"/>
                  </a:cubicBezTo>
                  <a:cubicBezTo>
                    <a:pt x="320" y="215"/>
                    <a:pt x="328" y="219"/>
                    <a:pt x="335" y="226"/>
                  </a:cubicBezTo>
                  <a:cubicBezTo>
                    <a:pt x="342" y="233"/>
                    <a:pt x="343" y="244"/>
                    <a:pt x="351" y="249"/>
                  </a:cubicBezTo>
                  <a:cubicBezTo>
                    <a:pt x="365" y="258"/>
                    <a:pt x="398" y="265"/>
                    <a:pt x="398" y="265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49" name="Freeform 85"/>
            <p:cNvSpPr>
              <a:spLocks/>
            </p:cNvSpPr>
            <p:nvPr/>
          </p:nvSpPr>
          <p:spPr bwMode="auto">
            <a:xfrm rot="-5205667">
              <a:off x="4986" y="3274"/>
              <a:ext cx="284" cy="8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9" y="43"/>
                </a:cxn>
                <a:cxn ang="0">
                  <a:pos x="164" y="90"/>
                </a:cxn>
                <a:cxn ang="0">
                  <a:pos x="319" y="90"/>
                </a:cxn>
                <a:cxn ang="0">
                  <a:pos x="405" y="114"/>
                </a:cxn>
              </a:cxnLst>
              <a:rect l="0" t="0" r="r" b="b"/>
              <a:pathLst>
                <a:path w="405" h="114">
                  <a:moveTo>
                    <a:pt x="0" y="28"/>
                  </a:moveTo>
                  <a:cubicBezTo>
                    <a:pt x="40" y="0"/>
                    <a:pt x="72" y="19"/>
                    <a:pt x="109" y="43"/>
                  </a:cubicBezTo>
                  <a:cubicBezTo>
                    <a:pt x="120" y="75"/>
                    <a:pt x="133" y="80"/>
                    <a:pt x="164" y="90"/>
                  </a:cubicBezTo>
                  <a:cubicBezTo>
                    <a:pt x="235" y="81"/>
                    <a:pt x="238" y="76"/>
                    <a:pt x="319" y="90"/>
                  </a:cubicBezTo>
                  <a:cubicBezTo>
                    <a:pt x="350" y="95"/>
                    <a:pt x="374" y="114"/>
                    <a:pt x="405" y="114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50" name="Freeform 86"/>
            <p:cNvSpPr>
              <a:spLocks/>
            </p:cNvSpPr>
            <p:nvPr/>
          </p:nvSpPr>
          <p:spPr bwMode="auto">
            <a:xfrm rot="-5205667">
              <a:off x="5210" y="3264"/>
              <a:ext cx="322" cy="157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2" y="127"/>
                </a:cxn>
                <a:cxn ang="0">
                  <a:pos x="140" y="72"/>
                </a:cxn>
                <a:cxn ang="0">
                  <a:pos x="437" y="26"/>
                </a:cxn>
                <a:cxn ang="0">
                  <a:pos x="460" y="2"/>
                </a:cxn>
              </a:cxnLst>
              <a:rect l="0" t="0" r="r" b="b"/>
              <a:pathLst>
                <a:path w="460" h="205">
                  <a:moveTo>
                    <a:pt x="0" y="205"/>
                  </a:moveTo>
                  <a:cubicBezTo>
                    <a:pt x="38" y="185"/>
                    <a:pt x="71" y="157"/>
                    <a:pt x="102" y="127"/>
                  </a:cubicBezTo>
                  <a:cubicBezTo>
                    <a:pt x="119" y="72"/>
                    <a:pt x="101" y="85"/>
                    <a:pt x="140" y="72"/>
                  </a:cubicBezTo>
                  <a:cubicBezTo>
                    <a:pt x="245" y="80"/>
                    <a:pt x="345" y="83"/>
                    <a:pt x="437" y="26"/>
                  </a:cubicBezTo>
                  <a:cubicBezTo>
                    <a:pt x="453" y="0"/>
                    <a:pt x="443" y="2"/>
                    <a:pt x="460" y="2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951" name="Freeform 87"/>
            <p:cNvSpPr>
              <a:spLocks/>
            </p:cNvSpPr>
            <p:nvPr/>
          </p:nvSpPr>
          <p:spPr bwMode="auto">
            <a:xfrm rot="-5205667">
              <a:off x="5353" y="3129"/>
              <a:ext cx="294" cy="232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87" y="281"/>
                </a:cxn>
                <a:cxn ang="0">
                  <a:pos x="226" y="211"/>
                </a:cxn>
                <a:cxn ang="0">
                  <a:pos x="241" y="141"/>
                </a:cxn>
                <a:cxn ang="0">
                  <a:pos x="358" y="71"/>
                </a:cxn>
                <a:cxn ang="0">
                  <a:pos x="420" y="0"/>
                </a:cxn>
              </a:cxnLst>
              <a:rect l="0" t="0" r="r" b="b"/>
              <a:pathLst>
                <a:path w="420" h="304">
                  <a:moveTo>
                    <a:pt x="0" y="304"/>
                  </a:moveTo>
                  <a:cubicBezTo>
                    <a:pt x="97" y="299"/>
                    <a:pt x="114" y="300"/>
                    <a:pt x="187" y="281"/>
                  </a:cubicBezTo>
                  <a:cubicBezTo>
                    <a:pt x="220" y="258"/>
                    <a:pt x="213" y="247"/>
                    <a:pt x="226" y="211"/>
                  </a:cubicBezTo>
                  <a:cubicBezTo>
                    <a:pt x="227" y="202"/>
                    <a:pt x="231" y="155"/>
                    <a:pt x="241" y="141"/>
                  </a:cubicBezTo>
                  <a:cubicBezTo>
                    <a:pt x="259" y="115"/>
                    <a:pt x="326" y="81"/>
                    <a:pt x="358" y="71"/>
                  </a:cubicBezTo>
                  <a:cubicBezTo>
                    <a:pt x="387" y="52"/>
                    <a:pt x="398" y="25"/>
                    <a:pt x="42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6953" name="AutoShape 89"/>
          <p:cNvSpPr>
            <a:spLocks noChangeArrowheads="1"/>
          </p:cNvSpPr>
          <p:nvPr/>
        </p:nvSpPr>
        <p:spPr bwMode="auto">
          <a:xfrm>
            <a:off x="685800" y="3276600"/>
            <a:ext cx="1295400" cy="990600"/>
          </a:xfrm>
          <a:prstGeom prst="wedgeRoundRectCallout">
            <a:avLst>
              <a:gd name="adj1" fmla="val 52204"/>
              <a:gd name="adj2" fmla="val 6378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6954" name="Text Box 90"/>
          <p:cNvSpPr txBox="1">
            <a:spLocks noChangeArrowheads="1"/>
          </p:cNvSpPr>
          <p:nvPr/>
        </p:nvSpPr>
        <p:spPr bwMode="auto">
          <a:xfrm>
            <a:off x="762000" y="3429000"/>
            <a:ext cx="1387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/>
              <a:t>Dark dot</a:t>
            </a:r>
          </a:p>
          <a:p>
            <a:r>
              <a:rPr lang="en-US" sz="1800"/>
              <a:t>@ {3</a:t>
            </a:r>
            <a:r>
              <a:rPr lang="en-US" sz="1800" baseline="30000"/>
              <a:t>o</a:t>
            </a:r>
            <a:r>
              <a:rPr lang="en-US" sz="1800"/>
              <a:t>,28</a:t>
            </a:r>
            <a:r>
              <a:rPr lang="en-US" sz="1800" baseline="30000"/>
              <a:t>o</a:t>
            </a:r>
            <a:r>
              <a:rPr lang="en-US" sz="1800"/>
              <a:t>}</a:t>
            </a:r>
            <a:endParaRPr lang="en-US"/>
          </a:p>
        </p:txBody>
      </p:sp>
      <p:sp>
        <p:nvSpPr>
          <p:cNvPr id="36955" name="Line 91"/>
          <p:cNvSpPr>
            <a:spLocks noChangeShapeType="1"/>
          </p:cNvSpPr>
          <p:nvPr/>
        </p:nvSpPr>
        <p:spPr bwMode="auto">
          <a:xfrm flipV="1">
            <a:off x="2971800" y="5105400"/>
            <a:ext cx="53340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6956" name="Line 92"/>
          <p:cNvSpPr>
            <a:spLocks noChangeShapeType="1"/>
          </p:cNvSpPr>
          <p:nvPr/>
        </p:nvSpPr>
        <p:spPr bwMode="auto">
          <a:xfrm flipV="1">
            <a:off x="4648200" y="3962400"/>
            <a:ext cx="914400" cy="30480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6957" name="Line 93"/>
          <p:cNvSpPr>
            <a:spLocks noChangeShapeType="1"/>
          </p:cNvSpPr>
          <p:nvPr/>
        </p:nvSpPr>
        <p:spPr bwMode="auto">
          <a:xfrm flipV="1">
            <a:off x="6477000" y="3657600"/>
            <a:ext cx="685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6958" name="AutoShape 94"/>
          <p:cNvSpPr>
            <a:spLocks noChangeArrowheads="1"/>
          </p:cNvSpPr>
          <p:nvPr/>
        </p:nvSpPr>
        <p:spPr bwMode="auto">
          <a:xfrm>
            <a:off x="2209800" y="2743200"/>
            <a:ext cx="1752600" cy="762000"/>
          </a:xfrm>
          <a:prstGeom prst="wedgeRoundRectCallout">
            <a:avLst>
              <a:gd name="adj1" fmla="val 52176"/>
              <a:gd name="adj2" fmla="val 6645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6959" name="Text Box 95"/>
          <p:cNvSpPr txBox="1">
            <a:spLocks noChangeArrowheads="1"/>
          </p:cNvSpPr>
          <p:nvPr/>
        </p:nvSpPr>
        <p:spPr bwMode="auto">
          <a:xfrm>
            <a:off x="2362200" y="2819400"/>
            <a:ext cx="1492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Line tilted 45</a:t>
            </a:r>
            <a:r>
              <a:rPr lang="en-US" sz="1800" baseline="30000"/>
              <a:t>o</a:t>
            </a:r>
          </a:p>
          <a:p>
            <a:r>
              <a:rPr lang="en-US" sz="1800"/>
              <a:t>@ {3</a:t>
            </a:r>
            <a:r>
              <a:rPr lang="en-US" sz="1800" baseline="30000"/>
              <a:t>o</a:t>
            </a:r>
            <a:r>
              <a:rPr lang="en-US" sz="1800"/>
              <a:t>,28</a:t>
            </a:r>
            <a:r>
              <a:rPr lang="en-US" sz="1800" baseline="30000"/>
              <a:t>o</a:t>
            </a:r>
            <a:r>
              <a:rPr lang="en-US" sz="1800"/>
              <a:t>}</a:t>
            </a:r>
          </a:p>
        </p:txBody>
      </p:sp>
      <p:sp>
        <p:nvSpPr>
          <p:cNvPr id="36960" name="AutoShape 96"/>
          <p:cNvSpPr>
            <a:spLocks noChangeArrowheads="1"/>
          </p:cNvSpPr>
          <p:nvPr/>
        </p:nvSpPr>
        <p:spPr bwMode="auto">
          <a:xfrm>
            <a:off x="5486400" y="5562600"/>
            <a:ext cx="1524000" cy="381000"/>
          </a:xfrm>
          <a:prstGeom prst="wedgeRoundRectCallout">
            <a:avLst>
              <a:gd name="adj1" fmla="val -7394"/>
              <a:gd name="adj2" fmla="val -29625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Human Face</a:t>
            </a:r>
            <a:endParaRPr lang="en-US"/>
          </a:p>
        </p:txBody>
      </p:sp>
      <p:sp>
        <p:nvSpPr>
          <p:cNvPr id="36961" name="AutoShape 97"/>
          <p:cNvSpPr>
            <a:spLocks noChangeArrowheads="1"/>
          </p:cNvSpPr>
          <p:nvPr/>
        </p:nvSpPr>
        <p:spPr bwMode="auto">
          <a:xfrm>
            <a:off x="7391400" y="4419600"/>
            <a:ext cx="1524000" cy="381000"/>
          </a:xfrm>
          <a:prstGeom prst="wedgeRoundRectCallout">
            <a:avLst>
              <a:gd name="adj1" fmla="val -7394"/>
              <a:gd name="adj2" fmla="val -29625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Grandma!!</a:t>
            </a:r>
            <a:endParaRPr lang="en-US"/>
          </a:p>
        </p:txBody>
      </p:sp>
      <p:sp>
        <p:nvSpPr>
          <p:cNvPr id="36962" name="Line 98"/>
          <p:cNvSpPr>
            <a:spLocks noChangeShapeType="1"/>
          </p:cNvSpPr>
          <p:nvPr/>
        </p:nvSpPr>
        <p:spPr bwMode="auto">
          <a:xfrm flipV="1">
            <a:off x="1295400" y="5638800"/>
            <a:ext cx="5334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2245</TotalTime>
  <Words>605</Words>
  <Application>Microsoft Office PowerPoint</Application>
  <PresentationFormat>On-screen Show (4:3)</PresentationFormat>
  <Paragraphs>123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 Presentation</vt:lpstr>
      <vt:lpstr>Neural Coding</vt:lpstr>
      <vt:lpstr>Neurophysiology Summary</vt:lpstr>
      <vt:lpstr>NeuroComputing</vt:lpstr>
      <vt:lpstr>Tasks &amp; Architectures</vt:lpstr>
      <vt:lpstr>Learning = Weight Adjustment</vt:lpstr>
      <vt:lpstr>Local -vs- Distributed Representations</vt:lpstr>
      <vt:lpstr>Local -vs- Distributed (2)</vt:lpstr>
      <vt:lpstr>Representational Hierarchies</vt:lpstr>
    </vt:vector>
  </TitlesOfParts>
  <Company>NTNU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Neural Coding</dc:title>
  <dc:creator>Nisheeth</dc:creator>
  <cp:lastModifiedBy>nisheeth</cp:lastModifiedBy>
  <cp:revision>55</cp:revision>
  <dcterms:created xsi:type="dcterms:W3CDTF">2003-01-24T15:10:38Z</dcterms:created>
  <dcterms:modified xsi:type="dcterms:W3CDTF">2022-01-21T03:24:46Z</dcterms:modified>
</cp:coreProperties>
</file>