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6" r:id="rId2"/>
    <p:sldId id="335" r:id="rId3"/>
    <p:sldId id="319" r:id="rId4"/>
    <p:sldId id="320" r:id="rId5"/>
    <p:sldId id="324" r:id="rId6"/>
    <p:sldId id="323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6" r:id="rId17"/>
    <p:sldId id="334" r:id="rId18"/>
    <p:sldId id="260" r:id="rId19"/>
    <p:sldId id="262" r:id="rId20"/>
    <p:sldId id="264" r:id="rId21"/>
    <p:sldId id="265" r:id="rId22"/>
    <p:sldId id="266" r:id="rId23"/>
    <p:sldId id="267" r:id="rId24"/>
    <p:sldId id="268" r:id="rId25"/>
    <p:sldId id="310" r:id="rId26"/>
    <p:sldId id="311" r:id="rId27"/>
    <p:sldId id="313" r:id="rId28"/>
    <p:sldId id="318" r:id="rId29"/>
    <p:sldId id="314" r:id="rId30"/>
    <p:sldId id="316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8" r:id="rId39"/>
    <p:sldId id="279" r:id="rId40"/>
    <p:sldId id="280" r:id="rId41"/>
    <p:sldId id="317" r:id="rId42"/>
    <p:sldId id="28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EBBE8-8113-42B7-BEE0-765A073650F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1FA6C-69F0-4D6E-8211-B9719E0BAC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D05E8-517E-4D76-81AD-12AEE8A22EA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C2A94-23ED-4DAF-8A33-28B68EAB52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C9DB9-87AA-40DE-826E-0D66708CDB3F}" type="slidenum">
              <a:rPr lang="en-US"/>
              <a:pPr/>
              <a:t>25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Interaction Between Neurons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7327FA-598F-4CF5-8F0C-E359FE2E0B44}" type="slidenum">
              <a:rPr lang="en-US" altLang="en-US">
                <a:latin typeface="Times New Roman" pitchFamily="18" charset="0"/>
              </a:rPr>
              <a:pPr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7AAED0-C270-489B-B159-9A2EA3D36BB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43BD2-12F3-4D6F-881C-D10DF00CB48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88AA86-F83A-4200-B070-4A49136FD45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B79CC-59DC-4A9D-82E0-389A0204C78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63524-105C-40E3-8818-1F95B8C80E2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066800"/>
            <a:ext cx="39243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066800"/>
            <a:ext cx="39243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105-DAAF-4C97-A213-B88AD108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Neurons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CS786</a:t>
            </a:r>
          </a:p>
          <a:p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January 2021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3 activation is </a:t>
            </a:r>
            <a:r>
              <a:rPr lang="en-US" sz="2400">
                <a:sym typeface="Symbol" pitchFamily="18" charset="2"/>
              </a:rPr>
              <a:t>(5.1  0 - 5.2  0 - 3.2)=  0.0392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5062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3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5065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6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5069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0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5072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3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Input (0,0)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Node 4 activation is </a:t>
            </a:r>
            <a:r>
              <a:rPr lang="en-US" sz="1800" dirty="0">
                <a:sym typeface="Symbol" pitchFamily="18" charset="2"/>
              </a:rPr>
              <a:t>(5.9  0.069 + 5.2  </a:t>
            </a:r>
            <a:r>
              <a:rPr lang="en-US" sz="1800" dirty="0" smtClean="0">
                <a:sym typeface="Symbol" pitchFamily="18" charset="2"/>
              </a:rPr>
              <a:t>0.04 </a:t>
            </a:r>
            <a:r>
              <a:rPr lang="en-US" sz="1800" dirty="0">
                <a:sym typeface="Symbol" pitchFamily="18" charset="2"/>
              </a:rPr>
              <a:t>– 2.7)=  0.110227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87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6089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0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6093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6096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7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(0,1)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2 activation is </a:t>
            </a:r>
            <a:r>
              <a:rPr lang="en-US" sz="2400">
                <a:sym typeface="Symbol" pitchFamily="18" charset="2"/>
              </a:rPr>
              <a:t>(4.6 -2.6)=  0.153269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7110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1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7113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4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7117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8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7120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21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Input (0,1)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Node 3 activation is </a:t>
            </a:r>
            <a:r>
              <a:rPr lang="en-US" sz="2400">
                <a:sym typeface="Symbol" pitchFamily="18" charset="2"/>
              </a:rPr>
              <a:t>(-5.2 -3.2)=  0.000224817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5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8137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8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8141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42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8144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45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Input (0,1)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Node 4 activation is </a:t>
            </a:r>
            <a:r>
              <a:rPr lang="en-US" sz="1800">
                <a:sym typeface="Symbol" pitchFamily="18" charset="2"/>
              </a:rPr>
              <a:t>(5.9  0.153269 + 5.2  0.000224817 -2.7 )=   0.923992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59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9161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2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9165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9168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69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can learn a non-linearly separated set of outputs.</a:t>
            </a:r>
          </a:p>
          <a:p>
            <a:r>
              <a:rPr lang="en-US"/>
              <a:t>Need to map output (real value) into binary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 neurons</a:t>
            </a:r>
            <a:endParaRPr lang="en-GB" dirty="0"/>
          </a:p>
        </p:txBody>
      </p:sp>
      <p:pic>
        <p:nvPicPr>
          <p:cNvPr id="32770" name="Picture 2" descr="https://upload.wikimedia.org/wikipedia/commons/thumb/a/a9/Complete_neuron_cell_diagram_en.svg/1280px-Complete_neuron_cell_diagram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848600" cy="5708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euron_new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600200" y="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Let’s Review!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The Neuron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3810000" cy="5791200"/>
          </a:xfrm>
        </p:spPr>
        <p:txBody>
          <a:bodyPr/>
          <a:lstStyle/>
          <a:p>
            <a:pPr marL="609600" indent="-609600" eaLnBrk="1" hangingPunct="1">
              <a:buClrTx/>
              <a:buSzPct val="70000"/>
              <a:buFont typeface="Wingdings" pitchFamily="2" charset="2"/>
              <a:buAutoNum type="arabicPeriod" startAt="2"/>
            </a:pPr>
            <a:r>
              <a:rPr lang="en-US" sz="3600" i="1" u="sng" smtClean="0"/>
              <a:t>The Cell body </a:t>
            </a:r>
            <a:r>
              <a:rPr lang="en-US" sz="3600" smtClean="0"/>
              <a:t>contains the cell nucleus </a:t>
            </a:r>
            <a:endParaRPr lang="en-US" sz="3600" b="1" smtClean="0"/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endParaRPr lang="en-US" sz="3600" b="1" smtClean="0"/>
          </a:p>
          <a:p>
            <a:pPr marL="609600" indent="-609600" eaLnBrk="1" hangingPunct="1"/>
            <a:r>
              <a:rPr lang="en-US" sz="3600" smtClean="0"/>
              <a:t>The cell body relays the information down to the axon</a:t>
            </a:r>
            <a:endParaRPr lang="en-US" sz="3600" b="1" u="sng" smtClean="0"/>
          </a:p>
          <a:p>
            <a:pPr marL="609600" indent="-609600" eaLnBrk="1" hangingPunct="1"/>
            <a:endParaRPr lang="en-US" sz="2800" smtClean="0"/>
          </a:p>
        </p:txBody>
      </p:sp>
      <p:sp>
        <p:nvSpPr>
          <p:cNvPr id="10244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649221" name="Picture 5" descr="neur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1066800"/>
            <a:ext cx="3971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9224" name="Line 8"/>
          <p:cNvSpPr>
            <a:spLocks noChangeShapeType="1"/>
          </p:cNvSpPr>
          <p:nvPr/>
        </p:nvSpPr>
        <p:spPr bwMode="auto">
          <a:xfrm>
            <a:off x="4648200" y="1143000"/>
            <a:ext cx="1905000" cy="1447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1219200" y="2895600"/>
            <a:ext cx="2209800" cy="3581400"/>
          </a:xfrm>
        </p:spPr>
        <p:txBody>
          <a:bodyPr/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The cell body is covered with Axon Terminals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neuron_new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09600"/>
            <a:ext cx="525938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neurons do – the ML version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neuron </a:t>
            </a:r>
            <a:r>
              <a:rPr lang="en-US" sz="2800" dirty="0"/>
              <a:t>collects signals from </a:t>
            </a:r>
            <a:r>
              <a:rPr lang="en-US" sz="2800" i="1" dirty="0" smtClean="0"/>
              <a:t>dendrites </a:t>
            </a:r>
            <a:r>
              <a:rPr lang="en-US" sz="2800" i="1" dirty="0" smtClean="0">
                <a:solidFill>
                  <a:schemeClr val="accent2"/>
                </a:solidFill>
              </a:rPr>
              <a:t>(not quite)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Sends out spikes of electrical activity through an </a:t>
            </a:r>
            <a:r>
              <a:rPr lang="en-US" sz="2800" i="1" dirty="0"/>
              <a:t>axon</a:t>
            </a:r>
            <a:r>
              <a:rPr lang="en-US" sz="2800" dirty="0"/>
              <a:t>, which splits into thousands of branches.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 </a:t>
            </a:r>
            <a:r>
              <a:rPr lang="en-US" sz="2800" dirty="0" smtClean="0"/>
              <a:t>the end </a:t>
            </a:r>
            <a:r>
              <a:rPr lang="en-US" sz="2800" dirty="0"/>
              <a:t>of each </a:t>
            </a:r>
            <a:r>
              <a:rPr lang="en-US" sz="2800" dirty="0" smtClean="0"/>
              <a:t>branch, </a:t>
            </a:r>
            <a:r>
              <a:rPr lang="en-US" sz="2800" dirty="0"/>
              <a:t>a </a:t>
            </a:r>
            <a:r>
              <a:rPr lang="en-US" sz="2800" i="1" dirty="0" smtClean="0"/>
              <a:t>synapse</a:t>
            </a:r>
            <a:r>
              <a:rPr lang="en-US" sz="2800" dirty="0" smtClean="0"/>
              <a:t> </a:t>
            </a:r>
            <a:r>
              <a:rPr lang="en-US" sz="2800" dirty="0"/>
              <a:t>converts activity into either exciting or inhibiting activity of a dendrite at another </a:t>
            </a:r>
            <a:r>
              <a:rPr lang="en-US" sz="2800" dirty="0" smtClean="0"/>
              <a:t>neuron </a:t>
            </a:r>
            <a:r>
              <a:rPr lang="en-US" sz="2800" i="1" dirty="0" smtClean="0">
                <a:solidFill>
                  <a:schemeClr val="accent2"/>
                </a:solidFill>
              </a:rPr>
              <a:t>(more complicated than this)</a:t>
            </a:r>
            <a:endParaRPr lang="en-US" sz="2800" i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Neuron </a:t>
            </a:r>
            <a:r>
              <a:rPr lang="en-US" sz="2800" i="1" dirty="0"/>
              <a:t>fires</a:t>
            </a:r>
            <a:r>
              <a:rPr lang="en-US" sz="2800" dirty="0"/>
              <a:t> when exciting activity surpasses inhibitory </a:t>
            </a:r>
            <a:r>
              <a:rPr lang="en-US" sz="2800" dirty="0" smtClean="0"/>
              <a:t>activity above some threshold </a:t>
            </a:r>
            <a:r>
              <a:rPr lang="en-US" sz="2800" i="1" dirty="0" smtClean="0">
                <a:solidFill>
                  <a:srgbClr val="FF0000"/>
                </a:solidFill>
              </a:rPr>
              <a:t>(neurotransmitters govern the threshold and activity rate)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Learning changes the </a:t>
            </a:r>
            <a:r>
              <a:rPr lang="en-US" sz="2800" dirty="0" smtClean="0"/>
              <a:t>strength </a:t>
            </a:r>
            <a:r>
              <a:rPr lang="en-US" sz="2800" dirty="0"/>
              <a:t>of </a:t>
            </a:r>
            <a:r>
              <a:rPr lang="en-US" sz="2800" dirty="0" smtClean="0"/>
              <a:t>synapses (</a:t>
            </a:r>
            <a:r>
              <a:rPr lang="en-US" sz="2800" i="1" dirty="0" smtClean="0">
                <a:solidFill>
                  <a:schemeClr val="accent2"/>
                </a:solidFill>
              </a:rPr>
              <a:t>but what sort of learning?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4114800"/>
            <a:ext cx="7010400" cy="17526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-Electrical Communication</a:t>
            </a:r>
            <a:br>
              <a:rPr lang="en-US" sz="3600" smtClean="0"/>
            </a:br>
            <a:r>
              <a:rPr lang="en-US" sz="3600" smtClean="0"/>
              <a:t>-Chemical Communication</a:t>
            </a:r>
          </a:p>
        </p:txBody>
      </p:sp>
      <p:sp>
        <p:nvSpPr>
          <p:cNvPr id="64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00200"/>
            <a:ext cx="6934200" cy="1219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800" smtClean="0"/>
              <a:t>How do Neurons Communicate?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/>
      <p:bldP spid="6451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The Electrical Part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7391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b="1" u="sng" smtClean="0">
                <a:cs typeface="Times New Roman" pitchFamily="18" charset="0"/>
              </a:rPr>
              <a:t>Action potential </a:t>
            </a:r>
            <a:r>
              <a:rPr lang="en-US" smtClean="0">
                <a:cs typeface="Times New Roman" pitchFamily="18" charset="0"/>
              </a:rPr>
              <a:t>is an electrical current sent down the axon.</a:t>
            </a:r>
          </a:p>
          <a:p>
            <a:pPr eaLnBrk="1" hangingPunct="1">
              <a:lnSpc>
                <a:spcPct val="90000"/>
              </a:lnSpc>
              <a:buSzPct val="85000"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85000"/>
            </a:pPr>
            <a:r>
              <a:rPr lang="en-US" smtClean="0"/>
              <a:t>The activity </a:t>
            </a:r>
            <a:r>
              <a:rPr lang="en-US" b="1" u="sng" smtClean="0"/>
              <a:t>within</a:t>
            </a:r>
            <a:r>
              <a:rPr lang="en-US" smtClean="0"/>
              <a:t> the neurons is </a:t>
            </a:r>
            <a:r>
              <a:rPr lang="en-US" u="sng" smtClean="0"/>
              <a:t>electrical.</a:t>
            </a:r>
            <a:r>
              <a:rPr lang="en-US" smtClean="0"/>
              <a:t> This current causes the neuron to “</a:t>
            </a:r>
            <a:r>
              <a:rPr lang="en-US" smtClean="0">
                <a:solidFill>
                  <a:srgbClr val="FF3300"/>
                </a:solidFill>
              </a:rPr>
              <a:t>fire</a:t>
            </a:r>
            <a:r>
              <a:rPr lang="en-US" smtClean="0"/>
              <a:t>”</a:t>
            </a:r>
          </a:p>
          <a:p>
            <a:pPr eaLnBrk="1" hangingPunct="1">
              <a:lnSpc>
                <a:spcPct val="90000"/>
              </a:lnSpc>
              <a:buSzPct val="85000"/>
            </a:pPr>
            <a:endParaRPr lang="en-US" smtClean="0"/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smtClean="0"/>
              <a:t>This is an “all-or-none” process</a:t>
            </a:r>
          </a:p>
          <a:p>
            <a:pPr eaLnBrk="1" hangingPunct="1">
              <a:lnSpc>
                <a:spcPct val="90000"/>
              </a:lnSpc>
              <a:buSzPct val="85000"/>
              <a:buFont typeface="Wingdings" pitchFamily="2" charset="2"/>
              <a:buNone/>
            </a:pPr>
            <a:endParaRPr lang="en-US" u="sng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cdn-images-1.medium.com/max/800/0*PIqpsqhTjCsaY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600700" cy="5905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sz="4000" u="sng" smtClean="0"/>
              <a:t>Synaptic transmission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066800"/>
            <a:ext cx="7391400" cy="514985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The</a:t>
            </a:r>
            <a:r>
              <a:rPr lang="en-US" i="1" u="sng" smtClean="0">
                <a:cs typeface="Times New Roman" pitchFamily="18" charset="0"/>
              </a:rPr>
              <a:t> Synapse </a:t>
            </a:r>
            <a:r>
              <a:rPr lang="en-US" smtClean="0">
                <a:cs typeface="Times New Roman" pitchFamily="18" charset="0"/>
              </a:rPr>
              <a:t>is the space </a:t>
            </a:r>
            <a:r>
              <a:rPr lang="en-US" smtClean="0"/>
              <a:t>between neurons</a:t>
            </a:r>
          </a:p>
          <a:p>
            <a:pPr lvl="1" eaLnBrk="1" hangingPunct="1"/>
            <a:r>
              <a:rPr lang="en-US" smtClean="0"/>
              <a:t>The synaptic gap or cleft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Information must be transmitted across the synapse to other neurons via the </a:t>
            </a:r>
            <a:r>
              <a:rPr lang="en-US" i="1" smtClean="0"/>
              <a:t>neurotransmitters</a:t>
            </a:r>
            <a:r>
              <a:rPr lang="en-US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This is an </a:t>
            </a:r>
            <a:r>
              <a:rPr lang="en-US" i="1" u="sng" smtClean="0"/>
              <a:t>electrochemical process</a:t>
            </a:r>
            <a:endParaRPr lang="en-US" i="1" u="sng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75450" y="1968500"/>
            <a:ext cx="2008188" cy="1736725"/>
            <a:chOff x="4268" y="1240"/>
            <a:chExt cx="1265" cy="1094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268" y="1716"/>
              <a:ext cx="1265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ts val="3500"/>
                </a:lnSpc>
              </a:pPr>
              <a:r>
                <a:rPr lang="en-US" sz="3400">
                  <a:solidFill>
                    <a:srgbClr val="000000"/>
                  </a:solidFill>
                </a:rPr>
                <a:t>sensory receptors</a:t>
              </a: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 flipV="1">
              <a:off x="5118" y="1282"/>
              <a:ext cx="189" cy="47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 flipV="1">
              <a:off x="4887" y="1240"/>
              <a:ext cx="224" cy="50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78300" y="1406525"/>
            <a:ext cx="2576513" cy="981075"/>
            <a:chOff x="2632" y="901"/>
            <a:chExt cx="1421" cy="608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3037" y="901"/>
              <a:ext cx="1016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sz="3400">
                  <a:solidFill>
                    <a:srgbClr val="000000"/>
                  </a:solidFill>
                </a:rPr>
                <a:t>sensory neuron</a:t>
              </a: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2632" y="1204"/>
              <a:ext cx="437" cy="1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62125" y="2711450"/>
            <a:ext cx="3589338" cy="546100"/>
            <a:chOff x="1110" y="1708"/>
            <a:chExt cx="2119" cy="438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1747" y="1716"/>
              <a:ext cx="148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sz="3400">
                  <a:solidFill>
                    <a:srgbClr val="000000"/>
                  </a:solidFill>
                </a:rPr>
                <a:t>interneuron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1110" y="1708"/>
              <a:ext cx="661" cy="17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579813" y="5214938"/>
            <a:ext cx="2605087" cy="981075"/>
            <a:chOff x="2255" y="3285"/>
            <a:chExt cx="1641" cy="618"/>
          </a:xfrm>
        </p:grpSpPr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880" y="3285"/>
              <a:ext cx="1016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3500"/>
                </a:lnSpc>
              </a:pPr>
              <a:r>
                <a:rPr lang="en-US" sz="3400">
                  <a:solidFill>
                    <a:srgbClr val="000000"/>
                  </a:solidFill>
                </a:rPr>
                <a:t>motor neuron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255" y="3311"/>
              <a:ext cx="670" cy="26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659563" y="3813175"/>
            <a:ext cx="17907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</a:pPr>
            <a:r>
              <a:rPr lang="en-US" sz="3400">
                <a:solidFill>
                  <a:srgbClr val="000000"/>
                </a:solidFill>
              </a:rPr>
              <a:t>effector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656513" y="4302125"/>
            <a:ext cx="522287" cy="11572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The perception-action circuit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69875" y="2286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</a:pPr>
            <a:r>
              <a:rPr lang="en-US" sz="3200">
                <a:solidFill>
                  <a:srgbClr val="000000"/>
                </a:solidFill>
              </a:rPr>
              <a:t>A Simple Nerve Circuit – the Reflex Arc.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reflex</a:t>
            </a:r>
            <a:r>
              <a:rPr lang="en-US" sz="2800">
                <a:solidFill>
                  <a:srgbClr val="000000"/>
                </a:solidFill>
              </a:rPr>
              <a:t> is an autonomic response.</a:t>
            </a:r>
          </a:p>
        </p:txBody>
      </p:sp>
      <p:pic>
        <p:nvPicPr>
          <p:cNvPr id="8195" name="Picture 3" descr="48-03-KneeJerkReflex-L.gif                                     00004D01KARL's Pocketrans              B81D7FDE:"/>
          <p:cNvPicPr>
            <a:picLocks noChangeAspect="1" noChangeArrowheads="1"/>
          </p:cNvPicPr>
          <p:nvPr/>
        </p:nvPicPr>
        <p:blipFill>
          <a:blip r:embed="rId2" cstate="print"/>
          <a:srcRect b="4715"/>
          <a:stretch>
            <a:fillRect/>
          </a:stretch>
        </p:blipFill>
        <p:spPr bwMode="auto">
          <a:xfrm>
            <a:off x="381000" y="1417638"/>
            <a:ext cx="7848600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48-07-MembranePotential-L.gif                                  00004D01KARL's Pocketrans              B81D7FDE:"/>
          <p:cNvPicPr>
            <a:picLocks noChangeAspect="1" noChangeArrowheads="1"/>
          </p:cNvPicPr>
          <p:nvPr/>
        </p:nvPicPr>
        <p:blipFill>
          <a:blip r:embed="rId2" cstate="print"/>
          <a:srcRect b="4471"/>
          <a:stretch>
            <a:fillRect/>
          </a:stretch>
        </p:blipFill>
        <p:spPr bwMode="auto">
          <a:xfrm>
            <a:off x="0" y="2286000"/>
            <a:ext cx="9144000" cy="42799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Neuron electrochemistry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Neuron electrochemistry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At rest, the neuron has a higher concentration of K than Na</a:t>
            </a:r>
          </a:p>
          <a:p>
            <a:r>
              <a:rPr lang="en-GB" dirty="0" smtClean="0"/>
              <a:t>Channels</a:t>
            </a:r>
          </a:p>
          <a:p>
            <a:pPr lvl="1"/>
            <a:r>
              <a:rPr lang="en-GB" dirty="0" smtClean="0"/>
              <a:t>Na channels are quick-responding</a:t>
            </a:r>
          </a:p>
          <a:p>
            <a:pPr lvl="1"/>
            <a:r>
              <a:rPr lang="en-GB" dirty="0" smtClean="0"/>
              <a:t>K channels are slow-responding</a:t>
            </a:r>
          </a:p>
          <a:p>
            <a:r>
              <a:rPr lang="en-GB" dirty="0" smtClean="0"/>
              <a:t>Impulse from neurotransmitters opens ion channels locally in neuron</a:t>
            </a:r>
          </a:p>
          <a:p>
            <a:r>
              <a:rPr lang="en-GB" dirty="0" smtClean="0"/>
              <a:t>Na rushes into neuron cell body quickly</a:t>
            </a:r>
          </a:p>
          <a:p>
            <a:r>
              <a:rPr lang="en-GB" dirty="0" smtClean="0"/>
              <a:t>K takes time, because channels are slower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102402" name="Picture 2" descr="https://faculty.washington.edu/chudler/ap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39624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Image_Library\JPEG_IL\11_IL_jpeg\11-15_RefractryPds_1.jpg"/>
          <p:cNvPicPr>
            <a:picLocks noChangeAspect="1" noChangeArrowheads="1"/>
          </p:cNvPicPr>
          <p:nvPr/>
        </p:nvPicPr>
        <p:blipFill>
          <a:blip r:embed="rId2" cstate="print"/>
          <a:srcRect b="3600"/>
          <a:stretch>
            <a:fillRect/>
          </a:stretch>
        </p:blipFill>
        <p:spPr bwMode="auto">
          <a:xfrm>
            <a:off x="1143000" y="990600"/>
            <a:ext cx="6858000" cy="581501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Action potential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abstraction of natural neurons to perform these functions 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2789238"/>
            <a:ext cx="73199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48-10-PropagatActionPot-L.gif                                  00004D01KARL's Pocketrans              B81D7FDE:"/>
          <p:cNvPicPr>
            <a:picLocks noChangeAspect="1" noChangeArrowheads="1"/>
          </p:cNvPicPr>
          <p:nvPr/>
        </p:nvPicPr>
        <p:blipFill>
          <a:blip r:embed="rId2" cstate="print"/>
          <a:srcRect b="3246"/>
          <a:stretch>
            <a:fillRect/>
          </a:stretch>
        </p:blipFill>
        <p:spPr bwMode="auto">
          <a:xfrm>
            <a:off x="2894013" y="76200"/>
            <a:ext cx="4098925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Three Steps for firing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Resting potential: voltage is about -70mV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Dendrites receive incoming signals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If sufficient, cell goes into firing mode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Action potential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Voltage changes from -70mV to +40mV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Ions exchange places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Repeats itself rapidly down axon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Only in places where myelin sheath doesn’t cover: Nodes of </a:t>
            </a:r>
            <a:r>
              <a:rPr lang="en-US" sz="1600" dirty="0" err="1" smtClean="0"/>
              <a:t>Ranvier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Refractory Period: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below resting or lower than -70mV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Cell recovers from firing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Absolute refractor period: Brief time period when cannot fire again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Relative refractory period: Brief time period when difficult for it to fire again.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Neuron 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40750" cy="44227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Action potential causes nearby Na+ channels to open, so another action potential is triggered right next to first one, and this continues all the way down the axon</a:t>
            </a:r>
          </a:p>
          <a:p>
            <a:pPr lvl="1" eaLnBrk="1" hangingPunct="1">
              <a:defRPr/>
            </a:pPr>
            <a:r>
              <a:rPr lang="en-US" dirty="0" smtClean="0"/>
              <a:t>Chain reaction</a:t>
            </a:r>
          </a:p>
          <a:p>
            <a:pPr lvl="1" eaLnBrk="1" hangingPunct="1">
              <a:defRPr/>
            </a:pPr>
            <a:r>
              <a:rPr lang="en-US" dirty="0" smtClean="0"/>
              <a:t>Like a bunch of dominoes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Action potential ≠ local potential in several important ways:</a:t>
            </a:r>
          </a:p>
          <a:p>
            <a:pPr lvl="1" eaLnBrk="1" hangingPunct="1">
              <a:defRPr/>
            </a:pPr>
            <a:r>
              <a:rPr lang="en-US" dirty="0" smtClean="0"/>
              <a:t>Local potential = graded potential- it varies in magnitude depending on strength of stimulus that produced it; action potential is ungraded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Action potential obeys all or none law: occurs at full strength or not at all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Action potential is nondecremental: does NOT lose strength at each successive point (local potentials do degrade)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The Neurotransmitter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Neurotransmitter is chemical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Several specific kinds- each act on certain neurons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Most neurons respond to and release one kind of neurotransmitter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Neurotransmitter stored in synaptic vesicles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The synaptic vesicles move to and fuse to end of membrane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Action potential opens channels that allow Ca+ ions to enter terminals from extracellular fluid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Ca+ ions cause vesicles nearest the membrane to fuse with membrane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Membrane then opens and transmitter is dumped into synapse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Diffuses across synapse to postsynaptic neuron and attaches to chemical receptor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521700" cy="622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638"/>
            <a:ext cx="6172200" cy="6011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Action in the Synapse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95400"/>
            <a:ext cx="8382000" cy="5562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Neurotransmitter is released into the synapse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diffuses across synapse to next neuron’s dendrite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This “next dendrite” is post-synaptic   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 smtClean="0"/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Neurotransmitter is attracted to the POST-synaptic side: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  receptor sites on the next neurons dendrites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/>
              <a:t>  neurotransmitter must match molecular shape of receptor site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Activation of receptor causes ion channels in membrane to open</a:t>
            </a:r>
          </a:p>
          <a:p>
            <a:pPr marL="590550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Two kinds of Receptor Action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95400"/>
            <a:ext cx="8382000" cy="5562600"/>
          </a:xfrm>
        </p:spPr>
        <p:txBody>
          <a:bodyPr rtlCol="0">
            <a:normAutofit lnSpcReduction="10000"/>
          </a:bodyPr>
          <a:lstStyle/>
          <a:p>
            <a:pPr marL="590550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Ionotropic receptors </a:t>
            </a:r>
            <a:r>
              <a:rPr lang="en-US" dirty="0" smtClean="0"/>
              <a:t>open channels directly to produce immediate reactions required for motor and sensory processing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1400" dirty="0" smtClean="0"/>
          </a:p>
          <a:p>
            <a:pPr marL="590550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Metabotropic receptors </a:t>
            </a:r>
            <a:r>
              <a:rPr lang="en-US" dirty="0" smtClean="0"/>
              <a:t>open channels indirectly 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slower: but produce longer-lasting effects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Sets off graded potentials for next action potential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marL="590550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Movement across the synapse is relatively slow: several milliseconds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Excitation and Inhibition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NT opens ion channels on dendrites and soma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Two effects on </a:t>
            </a:r>
            <a:r>
              <a:rPr lang="en-US" b="1" dirty="0" smtClean="0"/>
              <a:t>local membrane </a:t>
            </a:r>
            <a:r>
              <a:rPr lang="en-US" dirty="0" smtClean="0"/>
              <a:t>potential: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shifts in positive direction (towards 0), partially depolarizing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Shifts in negative direction (away from 0): hyperpolarization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Thus two effects: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dirty="0" smtClean="0"/>
              <a:t>Excitatory</a:t>
            </a:r>
            <a:r>
              <a:rPr lang="en-US" dirty="0" smtClean="0"/>
              <a:t>: depolarization (moves toward and past 0)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dirty="0" smtClean="0"/>
              <a:t>Inhibitory</a:t>
            </a:r>
            <a:r>
              <a:rPr lang="en-US" dirty="0" smtClean="0"/>
              <a:t>: hyperpolarization (moves away from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kinds of postsynaptic potentials: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EPSPs: excitatory postsynaptic potentials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Excitatory effect: increases likelihood of action potential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Opens  Na+ channels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IPSPs: inhibitory postsynaptic potentials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Inhibitory effect: decreases likelihood of action potential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Opens K+ channels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Thus: bidirectional effects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Summative effects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Overall change must be sufficient to produce action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2179638"/>
            <a:ext cx="7513637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Postsynaptic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Summation across all the IPSPs and EPSPs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Summates algebraically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Adds both positive and negatives together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Two kinds: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dirty="0" smtClean="0"/>
              <a:t>Spatial summation: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Sum of all IPSPs and EPSPs occurring simultaneously at different locations along dendrites and cell body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Must be sufficient number of “hits”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b="1" dirty="0" smtClean="0"/>
              <a:t>Temporal summation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Sum of all IPSPs and EPSPs occurring within a short time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Must occur within a few milliseconds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Must get sufficient number of “hits” within certain time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Neuron is an information integrator!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A decision maker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Small microprocessor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Temporal dynamics of synaptic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Spike-timing dependent plasticity has been experimentally documented</a:t>
            </a:r>
            <a:endParaRPr lang="en-GB" dirty="0"/>
          </a:p>
        </p:txBody>
      </p:sp>
      <p:pic>
        <p:nvPicPr>
          <p:cNvPr id="101378" name="Picture 2" descr="Image result for stdp neu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3990975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Picture 2" descr="https://classconnection.s3.amazonaws.com/1615/flashcards/596052/png/screen-shot-2011-01-19-at-10.10.47-p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5263"/>
            <a:ext cx="7086600" cy="6662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00513"/>
          </a:xfrm>
        </p:spPr>
        <p:txBody>
          <a:bodyPr/>
          <a:lstStyle/>
          <a:p>
            <a:r>
              <a:rPr lang="en-US" sz="2800" dirty="0"/>
              <a:t>Apply input vector </a:t>
            </a:r>
            <a:r>
              <a:rPr lang="en-US" sz="2800" b="1" dirty="0"/>
              <a:t>X</a:t>
            </a:r>
            <a:r>
              <a:rPr lang="en-US" sz="2800" dirty="0"/>
              <a:t> to layer of neurons.</a:t>
            </a:r>
          </a:p>
          <a:p>
            <a:r>
              <a:rPr lang="en-US" sz="2800" dirty="0"/>
              <a:t>Calculate</a:t>
            </a:r>
          </a:p>
          <a:p>
            <a:endParaRPr lang="en-US" sz="2800" dirty="0"/>
          </a:p>
          <a:p>
            <a:pPr lvl="1"/>
            <a:r>
              <a:rPr lang="en-US" sz="2400" dirty="0"/>
              <a:t>where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is the activation of previous layer neuron </a:t>
            </a:r>
            <a:r>
              <a:rPr lang="en-US" sz="2400" dirty="0" err="1"/>
              <a:t>i</a:t>
            </a:r>
            <a:endParaRPr lang="en-US" sz="2400" dirty="0"/>
          </a:p>
          <a:p>
            <a:pPr lvl="1"/>
            <a:r>
              <a:rPr lang="en-US" sz="2400" dirty="0" err="1" smtClean="0"/>
              <a:t>w</a:t>
            </a:r>
            <a:r>
              <a:rPr lang="en-US" sz="2400" baseline="-25000" dirty="0" err="1" smtClean="0"/>
              <a:t>ji</a:t>
            </a:r>
            <a:r>
              <a:rPr lang="en-US" sz="2400" dirty="0" smtClean="0"/>
              <a:t> </a:t>
            </a:r>
            <a:r>
              <a:rPr lang="en-US" sz="2400" dirty="0"/>
              <a:t>is the weight of going from node </a:t>
            </a:r>
            <a:r>
              <a:rPr lang="en-US" sz="2400" dirty="0" err="1"/>
              <a:t>i</a:t>
            </a:r>
            <a:r>
              <a:rPr lang="en-US" sz="2400" dirty="0"/>
              <a:t> to node j</a:t>
            </a:r>
          </a:p>
          <a:p>
            <a:pPr lvl="1"/>
            <a:r>
              <a:rPr lang="en-US" sz="2400" dirty="0"/>
              <a:t>p is the number of neurons in the previous layer</a:t>
            </a:r>
          </a:p>
          <a:p>
            <a:r>
              <a:rPr lang="en-US" sz="2800" dirty="0"/>
              <a:t>Calculate output activation</a:t>
            </a:r>
          </a:p>
          <a:p>
            <a:pPr lvl="1"/>
            <a:endParaRPr lang="en-US" sz="2400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186113" y="5324475"/>
          <a:ext cx="2770187" cy="842963"/>
        </p:xfrm>
        <a:graphic>
          <a:graphicData uri="http://schemas.openxmlformats.org/presentationml/2006/ole">
            <p:oleObj spid="_x0000_s3074" name="Equation" r:id="rId3" imgW="1460160" imgH="444240" progId="">
              <p:embed/>
            </p:oleObj>
          </a:graphicData>
        </a:graphic>
      </p:graphicFrame>
      <p:sp>
        <p:nvSpPr>
          <p:cNvPr id="35847" name="AutoShape 7" descr="https://latex.codecogs.com/svg.latex?%5Clarge%20V_j%28n%29%20%3D%20%5Csum_%7Bi%3D1%7D%5Ep%20%7Bw_%7Bij%7Dx_i%20&amp;plus;%20w_%7B0%7D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9" name="Picture 9" descr="https://latex.codecogs.com/png.latex?%5Cdpi%7B300%7D%20V_j%28n%29%20%3D%20%5Csum_%7Bi%3D1%7D%5Ep%20%7Bw_%7Bij%7Dx_i%20&amp;plus;%20w_%7B0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25143"/>
            <a:ext cx="3124200" cy="90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firing rules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92425"/>
          </a:xfrm>
        </p:spPr>
        <p:txBody>
          <a:bodyPr/>
          <a:lstStyle/>
          <a:p>
            <a:r>
              <a:rPr lang="en-US"/>
              <a:t>Firing Rules: Sigmoid functions:</a:t>
            </a:r>
          </a:p>
          <a:p>
            <a:pPr lvl="1"/>
            <a:r>
              <a:rPr lang="en-US"/>
              <a:t>Hyperbolic tangent function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Logistic activation function	</a:t>
            </a:r>
          </a:p>
          <a:p>
            <a:pPr lvl="2"/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374775" y="3154363"/>
          <a:ext cx="3509963" cy="757237"/>
        </p:xfrm>
        <a:graphic>
          <a:graphicData uri="http://schemas.openxmlformats.org/presentationml/2006/ole">
            <p:oleObj spid="_x0000_s2050" name="Equation" r:id="rId3" imgW="1942920" imgH="419040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547813" y="4649788"/>
          <a:ext cx="2308225" cy="819150"/>
        </p:xfrm>
        <a:graphic>
          <a:graphicData uri="http://schemas.openxmlformats.org/presentationml/2006/ole">
            <p:oleObj spid="_x0000_s2051" name="Equation" r:id="rId4" imgW="1180800" imgH="419040" progId="">
              <p:embed/>
            </p:oleObj>
          </a:graphicData>
        </a:graphic>
      </p:graphicFrame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650" y="4643438"/>
            <a:ext cx="22844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Example: Three layer network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Calculates xor of inputs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30725" name="Oval 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6" name="Text Box 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30728" name="Oval 8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29" name="Text Box 9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30735" name="Oval 1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36" name="Text Box 1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30745" name="Oval 25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46" name="Text Box 26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930275"/>
          </a:xfrm>
        </p:spPr>
        <p:txBody>
          <a:bodyPr/>
          <a:lstStyle/>
          <a:p>
            <a:r>
              <a:rPr lang="en-US"/>
              <a:t>Input (0,0)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35846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4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35856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 Forward Propagation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1919288"/>
            <a:ext cx="8229600" cy="820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Input (0,0)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Node 2 activation is </a:t>
            </a:r>
            <a:r>
              <a:rPr lang="en-US" sz="2400">
                <a:sym typeface="Symbol" pitchFamily="18" charset="2"/>
              </a:rPr>
              <a:t>(-4.8  0+4.6  0 - 2.6)=  0.0691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3106738"/>
            <a:ext cx="641350" cy="1795462"/>
            <a:chOff x="392" y="1957"/>
            <a:chExt cx="404" cy="113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92" y="1957"/>
              <a:ext cx="403" cy="403"/>
              <a:chOff x="990" y="1896"/>
              <a:chExt cx="403" cy="403"/>
            </a:xfrm>
          </p:grpSpPr>
          <p:sp>
            <p:nvSpPr>
              <p:cNvPr id="44038" name="Oval 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39" name="Text Box 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93" y="2685"/>
              <a:ext cx="403" cy="403"/>
              <a:chOff x="990" y="1896"/>
              <a:chExt cx="403" cy="403"/>
            </a:xfrm>
          </p:grpSpPr>
          <p:sp>
            <p:nvSpPr>
              <p:cNvPr id="44041" name="Oval 9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2" name="Text Box 10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2763" y="3106738"/>
            <a:ext cx="639762" cy="1795462"/>
            <a:chOff x="1485" y="1957"/>
            <a:chExt cx="403" cy="11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485" y="1957"/>
              <a:ext cx="403" cy="403"/>
              <a:chOff x="990" y="1896"/>
              <a:chExt cx="403" cy="403"/>
            </a:xfrm>
          </p:grpSpPr>
          <p:sp>
            <p:nvSpPr>
              <p:cNvPr id="44045" name="Oval 13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6" name="Text Box 14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485" y="2685"/>
              <a:ext cx="403" cy="403"/>
              <a:chOff x="990" y="1896"/>
              <a:chExt cx="403" cy="403"/>
            </a:xfrm>
          </p:grpSpPr>
          <p:sp>
            <p:nvSpPr>
              <p:cNvPr id="44048" name="Oval 16"/>
              <p:cNvSpPr>
                <a:spLocks noChangeArrowheads="1"/>
              </p:cNvSpPr>
              <p:nvPr/>
            </p:nvSpPr>
            <p:spPr bwMode="auto">
              <a:xfrm>
                <a:off x="990" y="1896"/>
                <a:ext cx="403" cy="4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049" name="Text Box 17"/>
              <p:cNvSpPr txBox="1">
                <a:spLocks noChangeArrowheads="1"/>
              </p:cNvSpPr>
              <p:nvPr/>
            </p:nvSpPr>
            <p:spPr bwMode="auto">
              <a:xfrm>
                <a:off x="1046" y="1952"/>
                <a:ext cx="2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481638" y="3721100"/>
            <a:ext cx="639762" cy="639763"/>
            <a:chOff x="990" y="1896"/>
            <a:chExt cx="403" cy="403"/>
          </a:xfrm>
        </p:grpSpPr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990" y="1896"/>
              <a:ext cx="403" cy="4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1046" y="1952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1517650" y="33829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447800" y="4581525"/>
            <a:ext cx="141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1366838" y="3595688"/>
            <a:ext cx="1455737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535113" y="3524250"/>
            <a:ext cx="1235075" cy="86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3906838" y="3363913"/>
            <a:ext cx="141128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V="1">
            <a:off x="3870325" y="4146550"/>
            <a:ext cx="1438275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555750" y="3024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-4.8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1574800" y="4629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-5.2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1066800" y="3994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4.6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303338" y="3486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5.1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186238" y="31988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5.9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208463" y="439420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5.2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4967288" y="50053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-2.7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052888" y="49974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-2.6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947988" y="5027613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-3.2</a:t>
            </a: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H="1" flipV="1">
            <a:off x="3562350" y="4933950"/>
            <a:ext cx="8032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 flipV="1">
            <a:off x="3562350" y="3752850"/>
            <a:ext cx="1009650" cy="210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4683125" y="4424363"/>
            <a:ext cx="928688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4144963" y="5884863"/>
            <a:ext cx="123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1293</Words>
  <Application>Microsoft Office PowerPoint</Application>
  <PresentationFormat>On-screen Show (4:3)</PresentationFormat>
  <Paragraphs>323</Paragraphs>
  <Slides>42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Neurons</vt:lpstr>
      <vt:lpstr>What neurons do – the ML version</vt:lpstr>
      <vt:lpstr>Artificial neurons</vt:lpstr>
      <vt:lpstr>ANN Forward Propagation</vt:lpstr>
      <vt:lpstr>ANN Forward Propagation</vt:lpstr>
      <vt:lpstr>Possible firing rules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ANN Forward Propagation</vt:lpstr>
      <vt:lpstr>Real neurons</vt:lpstr>
      <vt:lpstr>Slide 17</vt:lpstr>
      <vt:lpstr>The Neuron</vt:lpstr>
      <vt:lpstr>The cell body is covered with Axon Terminals</vt:lpstr>
      <vt:lpstr>-Electrical Communication -Chemical Communication</vt:lpstr>
      <vt:lpstr>Slide 21</vt:lpstr>
      <vt:lpstr>The Electrical Part</vt:lpstr>
      <vt:lpstr>Slide 23</vt:lpstr>
      <vt:lpstr>Synaptic transmission</vt:lpstr>
      <vt:lpstr>The perception-action circuit</vt:lpstr>
      <vt:lpstr>Slide 26</vt:lpstr>
      <vt:lpstr>Neuron electrochemistry</vt:lpstr>
      <vt:lpstr>Neuron electrochemistry</vt:lpstr>
      <vt:lpstr>Action potential</vt:lpstr>
      <vt:lpstr>Slide 30</vt:lpstr>
      <vt:lpstr>Three Steps for firing</vt:lpstr>
      <vt:lpstr>The Neuron Fires</vt:lpstr>
      <vt:lpstr>The Neurotransmitter</vt:lpstr>
      <vt:lpstr>Slide 34</vt:lpstr>
      <vt:lpstr>Slide 35</vt:lpstr>
      <vt:lpstr>Action in the Synapse</vt:lpstr>
      <vt:lpstr>Two kinds of Receptor Action</vt:lpstr>
      <vt:lpstr>Excitation and Inhibition</vt:lpstr>
      <vt:lpstr>Two kinds of postsynaptic potentials:</vt:lpstr>
      <vt:lpstr>Postsynaptic integration</vt:lpstr>
      <vt:lpstr>Temporal dynamics of synaptic response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neurons</dc:title>
  <dc:creator>Nisheeth Srivastava</dc:creator>
  <cp:lastModifiedBy>nisheeth</cp:lastModifiedBy>
  <cp:revision>30</cp:revision>
  <dcterms:created xsi:type="dcterms:W3CDTF">2006-08-16T00:00:00Z</dcterms:created>
  <dcterms:modified xsi:type="dcterms:W3CDTF">2022-01-18T03:28:44Z</dcterms:modified>
</cp:coreProperties>
</file>