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57" r:id="rId12"/>
    <p:sldId id="258" r:id="rId13"/>
    <p:sldId id="259" r:id="rId14"/>
    <p:sldId id="260" r:id="rId15"/>
    <p:sldId id="261" r:id="rId16"/>
    <p:sldId id="299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7C078-690A-477E-8A7A-C49548622EB4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85B79-E42C-4625-BAF0-2106D196A1C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0EF4-3E01-47D0-B8ED-A3E55C3A9C42}" type="datetimeFigureOut">
              <a:rPr lang="en-GB" smtClean="0"/>
              <a:pPr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0D7F-0970-488A-967C-169EB17053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to associate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CS786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January </a:t>
            </a:r>
            <a:r>
              <a:rPr lang="en-US" dirty="0" smtClean="0"/>
              <a:t>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mind learns by association</a:t>
            </a:r>
          </a:p>
          <a:p>
            <a:pPr lvl="1"/>
            <a:r>
              <a:rPr lang="en-US" dirty="0" smtClean="0"/>
              <a:t>Associates novel with known, based on a number of ways of relation</a:t>
            </a:r>
          </a:p>
          <a:p>
            <a:r>
              <a:rPr lang="en-US" dirty="0" smtClean="0"/>
              <a:t>Association of novel to known causes generalization</a:t>
            </a:r>
          </a:p>
          <a:p>
            <a:r>
              <a:rPr lang="en-US" dirty="0" smtClean="0"/>
              <a:t>Association of known with known causes reinforcement</a:t>
            </a:r>
          </a:p>
          <a:p>
            <a:r>
              <a:rPr lang="en-US" dirty="0" smtClean="0"/>
              <a:t>Important question: why is the mind associative?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associativity</a:t>
            </a:r>
            <a:endParaRPr lang="en-GB" dirty="0"/>
          </a:p>
        </p:txBody>
      </p:sp>
      <p:pic>
        <p:nvPicPr>
          <p:cNvPr id="1026" name="Picture 2" descr="Image result for hebbian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4" y="2514600"/>
            <a:ext cx="845819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Hebbian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information processing units are activated simultaneously, their activity will become correlated, such that activity in one will make activity in the other more likely</a:t>
            </a:r>
          </a:p>
          <a:p>
            <a:r>
              <a:rPr lang="en-US" dirty="0" smtClean="0"/>
              <a:t>We will see</a:t>
            </a:r>
          </a:p>
          <a:p>
            <a:pPr lvl="1"/>
            <a:r>
              <a:rPr lang="en-US" dirty="0" smtClean="0"/>
              <a:t>How Hebbian learning works in artificial neurons</a:t>
            </a:r>
          </a:p>
          <a:p>
            <a:pPr lvl="1"/>
            <a:r>
              <a:rPr lang="en-US" dirty="0" smtClean="0"/>
              <a:t>How Hebbian learning works in real neurons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Hebbian learning</a:t>
            </a:r>
            <a:endParaRPr lang="en-GB" dirty="0"/>
          </a:p>
        </p:txBody>
      </p:sp>
      <p:grpSp>
        <p:nvGrpSpPr>
          <p:cNvPr id="3" name="Group 24"/>
          <p:cNvGrpSpPr/>
          <p:nvPr/>
        </p:nvGrpSpPr>
        <p:grpSpPr>
          <a:xfrm>
            <a:off x="1524000" y="1981200"/>
            <a:ext cx="5791200" cy="3352800"/>
            <a:chOff x="1524000" y="2286000"/>
            <a:chExt cx="5791200" cy="3352800"/>
          </a:xfrm>
        </p:grpSpPr>
        <p:sp>
          <p:nvSpPr>
            <p:cNvPr id="4" name="Oval 3"/>
            <p:cNvSpPr/>
            <p:nvPr/>
          </p:nvSpPr>
          <p:spPr>
            <a:xfrm>
              <a:off x="1981200" y="4953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962400" y="3276600"/>
              <a:ext cx="533400" cy="6096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2362200"/>
              <a:ext cx="5334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2286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50292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3810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781800" y="3962400"/>
              <a:ext cx="5334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>
              <a:stCxn id="6" idx="5"/>
            </p:cNvCxnSpPr>
            <p:nvPr/>
          </p:nvCxnSpPr>
          <p:spPr>
            <a:xfrm>
              <a:off x="2665085" y="2882526"/>
              <a:ext cx="1144915" cy="546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286000" y="3810000"/>
              <a:ext cx="1524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743200" y="3962400"/>
              <a:ext cx="12192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419600" y="4038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800600" y="3657600"/>
              <a:ext cx="1905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724400" y="2743200"/>
              <a:ext cx="1143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6" name="Picture 4" descr="https://latex.codecogs.com/gif.latex?%5Cdpi%7B300%7D%20%5CDelta%20w_%7Bij%7D%20%3D%20x_i%20x_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943600"/>
            <a:ext cx="2409825" cy="4762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200400" y="252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ij</a:t>
            </a:r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Hebb’s rule in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variant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No way to weaken weights</a:t>
            </a:r>
          </a:p>
          <a:p>
            <a:pPr lvl="1"/>
            <a:r>
              <a:rPr lang="en-US" dirty="0" smtClean="0"/>
              <a:t>Weights can climb up without bound</a:t>
            </a:r>
          </a:p>
          <a:p>
            <a:pPr lvl="1"/>
            <a:r>
              <a:rPr lang="en-US" dirty="0" smtClean="0"/>
              <a:t>Solution: normalization?</a:t>
            </a:r>
            <a:endParaRPr lang="en-GB" dirty="0"/>
          </a:p>
        </p:txBody>
      </p:sp>
      <p:pic>
        <p:nvPicPr>
          <p:cNvPr id="30722" name="Picture 2" descr="https://latex.codecogs.com/gif.latex?%5Cdpi%7B300%7D%20%5CDelta%20%7B%5Cbf%20w%7D_%7Bt%7D%20%3D%20%5Ceta%20%7B%5Cbf%20x%7D_t%2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2428875" cy="447675"/>
          </a:xfrm>
          <a:prstGeom prst="rect">
            <a:avLst/>
          </a:prstGeom>
          <a:noFill/>
        </p:spPr>
      </p:pic>
      <p:pic>
        <p:nvPicPr>
          <p:cNvPr id="30724" name="Picture 4" descr="https://latex.codecogs.com/gif.latex?%5Cdpi%7B300%7D%20y%20%3D%20%5Csum_j%20w_%7Bij%7D%20x_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3048000"/>
            <a:ext cx="26479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Hebb’s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Oja’s rule can be derived as an approximate normalized version of Hebb’s rule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formulations are also possible, e.g. BCM, generalized Hebb</a:t>
            </a:r>
          </a:p>
          <a:p>
            <a:r>
              <a:rPr lang="en-US" dirty="0" smtClean="0"/>
              <a:t>Hebbian learning partially explains how neurons can encode new information</a:t>
            </a:r>
          </a:p>
          <a:p>
            <a:pPr lvl="1"/>
            <a:r>
              <a:rPr lang="en-US" dirty="0" smtClean="0"/>
              <a:t>And explains how this learning is fundamentally associative</a:t>
            </a:r>
            <a:endParaRPr lang="en-GB" dirty="0"/>
          </a:p>
        </p:txBody>
      </p:sp>
      <p:pic>
        <p:nvPicPr>
          <p:cNvPr id="31746" name="Picture 2" descr="https://latex.codecogs.com/gif.latex?%5Cdpi%7B300%7D%20%5CDelta%20%7B%5Cbf%20w%7D_n%20%3D%20%5Ceta%20y_n%20%28%7B%5Cbf%20x_n%7D%20-%20y_n%7B%5Cbf%20w%7D_n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7815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neurons do – the ML version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neuron </a:t>
            </a:r>
            <a:r>
              <a:rPr lang="en-US" sz="2800" dirty="0"/>
              <a:t>collects signals from </a:t>
            </a:r>
            <a:r>
              <a:rPr lang="en-US" sz="2800" i="1" dirty="0" smtClean="0"/>
              <a:t>dendrites </a:t>
            </a:r>
            <a:r>
              <a:rPr lang="en-US" sz="2800" i="1" dirty="0" smtClean="0">
                <a:solidFill>
                  <a:schemeClr val="accent2"/>
                </a:solidFill>
              </a:rPr>
              <a:t>(not quite)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Sends out spikes of electrical activity through an </a:t>
            </a:r>
            <a:r>
              <a:rPr lang="en-US" sz="2800" i="1" dirty="0"/>
              <a:t>axon</a:t>
            </a:r>
            <a:r>
              <a:rPr lang="en-US" sz="2800" dirty="0"/>
              <a:t>, which splits into thousands of branches.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 </a:t>
            </a:r>
            <a:r>
              <a:rPr lang="en-US" sz="2800" dirty="0" smtClean="0"/>
              <a:t>the end </a:t>
            </a:r>
            <a:r>
              <a:rPr lang="en-US" sz="2800" dirty="0"/>
              <a:t>of each </a:t>
            </a:r>
            <a:r>
              <a:rPr lang="en-US" sz="2800" dirty="0" smtClean="0"/>
              <a:t>branch, </a:t>
            </a:r>
            <a:r>
              <a:rPr lang="en-US" sz="2800" dirty="0"/>
              <a:t>a </a:t>
            </a:r>
            <a:r>
              <a:rPr lang="en-US" sz="2800" i="1" dirty="0" smtClean="0"/>
              <a:t>synapse</a:t>
            </a:r>
            <a:r>
              <a:rPr lang="en-US" sz="2800" dirty="0" smtClean="0"/>
              <a:t> </a:t>
            </a:r>
            <a:r>
              <a:rPr lang="en-US" sz="2800" dirty="0"/>
              <a:t>converts activity into either exciting or inhibiting activity of a dendrite at another </a:t>
            </a:r>
            <a:r>
              <a:rPr lang="en-US" sz="2800" dirty="0" smtClean="0"/>
              <a:t>neuron </a:t>
            </a:r>
            <a:r>
              <a:rPr lang="en-US" sz="2800" i="1" dirty="0" smtClean="0">
                <a:solidFill>
                  <a:schemeClr val="accent2"/>
                </a:solidFill>
              </a:rPr>
              <a:t>(more complicated than this)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Neuron </a:t>
            </a:r>
            <a:r>
              <a:rPr lang="en-US" sz="2800" i="1" dirty="0"/>
              <a:t>fires</a:t>
            </a:r>
            <a:r>
              <a:rPr lang="en-US" sz="2800" dirty="0"/>
              <a:t> when exciting activity surpasses inhibitory </a:t>
            </a:r>
            <a:r>
              <a:rPr lang="en-US" sz="2800" dirty="0" smtClean="0"/>
              <a:t>activity above some threshold </a:t>
            </a:r>
            <a:r>
              <a:rPr lang="en-US" sz="2800" i="1" dirty="0" smtClean="0">
                <a:solidFill>
                  <a:srgbClr val="FF0000"/>
                </a:solidFill>
              </a:rPr>
              <a:t>(neurotransmitters govern the threshold and activity rate)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Learning changes the </a:t>
            </a:r>
            <a:r>
              <a:rPr lang="en-US" sz="2800" dirty="0" smtClean="0"/>
              <a:t>strength </a:t>
            </a:r>
            <a:r>
              <a:rPr lang="en-US" sz="2800" dirty="0"/>
              <a:t>of </a:t>
            </a:r>
            <a:r>
              <a:rPr lang="en-US" sz="2800" dirty="0" smtClean="0"/>
              <a:t>synapses (</a:t>
            </a:r>
            <a:r>
              <a:rPr lang="en-US" sz="2800" i="1" dirty="0" smtClean="0">
                <a:solidFill>
                  <a:schemeClr val="accent2"/>
                </a:solidFill>
              </a:rPr>
              <a:t>but what sort of learning?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 neurons</a:t>
            </a:r>
            <a:endParaRPr lang="en-GB" dirty="0"/>
          </a:p>
        </p:txBody>
      </p:sp>
      <p:pic>
        <p:nvPicPr>
          <p:cNvPr id="32770" name="Picture 2" descr="https://upload.wikimedia.org/wikipedia/commons/thumb/a/a9/Complete_neuron_cell_diagram_en.svg/1280px-Complete_neuron_cell_diagram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848600" cy="570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61215" y="1576100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989602" y="1659054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386688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RW could explain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68928" y="1410195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185532" y="1493149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49964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31776" y="1327243"/>
            <a:ext cx="2073600" cy="15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7353" y="2920980"/>
            <a:ext cx="1328396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Pre-exposed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747928" y="2964090"/>
            <a:ext cx="3389928" cy="2728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17760" y="5889642"/>
            <a:ext cx="2159136" cy="3773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000" b="1" dirty="0">
                <a:solidFill>
                  <a:srgbClr val="FF3333"/>
                </a:solidFill>
                <a:latin typeface="Arial" pitchFamily="18"/>
                <a:ea typeface="Droid Sans Fallback" pitchFamily="2"/>
                <a:cs typeface="Lohit Hindi" pitchFamily="2"/>
              </a:rPr>
              <a:t>Latent inhibition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couldn’t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Latent cause modeling of conditioning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2000" y="44196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4600" y="44196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1676400" y="48006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Rescorla Wagner model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334000" y="44958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086600" y="44958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6324600" y="2895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3"/>
            <a:endCxn id="15" idx="0"/>
          </p:cNvCxnSpPr>
          <p:nvPr/>
        </p:nvCxnSpPr>
        <p:spPr>
          <a:xfrm flipH="1">
            <a:off x="5791200" y="3480967"/>
            <a:ext cx="633833" cy="1014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5"/>
            <a:endCxn id="16" idx="0"/>
          </p:cNvCxnSpPr>
          <p:nvPr/>
        </p:nvCxnSpPr>
        <p:spPr>
          <a:xfrm>
            <a:off x="6909967" y="3480967"/>
            <a:ext cx="633833" cy="1014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88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Latent cause model*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61076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See Courville, Daw &amp; Touretzky (2005) for a formal description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3551" y="746574"/>
            <a:ext cx="7630848" cy="539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63246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https://link.springer.com/article/10.3758/s13420-012-0080-8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4720" y="82985"/>
            <a:ext cx="8496535" cy="677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101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Bayes theorem is a simple consequence of conditional probability factoring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Lends itself easily to sequential updates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 fit for cognitive modeling</a:t>
            </a:r>
          </a:p>
          <a:p>
            <a:pPr lvl="1"/>
            <a:r>
              <a:rPr lang="en-US" dirty="0" smtClean="0"/>
              <a:t>Models interaction of already known with new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2819400"/>
          <a:ext cx="3405188" cy="381000"/>
        </p:xfrm>
        <a:graphic>
          <a:graphicData uri="http://schemas.openxmlformats.org/presentationml/2006/ole">
            <p:oleObj spid="_x0000_s4098" name="Equation" r:id="rId3" imgW="1815840" imgH="20304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752600" y="3810000"/>
          <a:ext cx="4810125" cy="1000125"/>
        </p:xfrm>
        <a:graphic>
          <a:graphicData uri="http://schemas.openxmlformats.org/presentationml/2006/ole">
            <p:oleObj spid="_x0000_s4099" name="Equation" r:id="rId4" imgW="2565360" imgH="533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13" y="165906"/>
            <a:ext cx="7075711" cy="6470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RW failures explained by latent cause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Spontaneous recovery from extinction</a:t>
            </a:r>
          </a:p>
          <a:p>
            <a:r>
              <a:rPr lang="en-US" dirty="0" smtClean="0"/>
              <a:t>Facilitated reacquisition</a:t>
            </a:r>
          </a:p>
          <a:p>
            <a:r>
              <a:rPr lang="en-US" dirty="0" smtClean="0"/>
              <a:t>Conditioned inhibitor pairing</a:t>
            </a:r>
          </a:p>
          <a:p>
            <a:r>
              <a:rPr lang="en-US" dirty="0" smtClean="0"/>
              <a:t>Pre-exposure effect</a:t>
            </a:r>
          </a:p>
          <a:p>
            <a:r>
              <a:rPr lang="en-US" dirty="0" smtClean="0"/>
              <a:t>Higher order conditioning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366</Words>
  <Application>Microsoft Office PowerPoint</Application>
  <PresentationFormat>On-screen Show (4:3)</PresentationFormat>
  <Paragraphs>70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Learning to associate</vt:lpstr>
      <vt:lpstr>What RW could explain</vt:lpstr>
      <vt:lpstr>What it couldn’t</vt:lpstr>
      <vt:lpstr>Latent cause modeling of conditioning</vt:lpstr>
      <vt:lpstr>Slide 5</vt:lpstr>
      <vt:lpstr>Slide 6</vt:lpstr>
      <vt:lpstr>Bayes 101</vt:lpstr>
      <vt:lpstr>Slide 8</vt:lpstr>
      <vt:lpstr>Some RW failures explained by latent cause model</vt:lpstr>
      <vt:lpstr>Summary</vt:lpstr>
      <vt:lpstr>Explaining associativity</vt:lpstr>
      <vt:lpstr>Hebbian learning</vt:lpstr>
      <vt:lpstr>Hebbian learning</vt:lpstr>
      <vt:lpstr>Hebb’s rule in action</vt:lpstr>
      <vt:lpstr>Normalizing Hebb’s rule</vt:lpstr>
      <vt:lpstr>What neurons do – the ML version</vt:lpstr>
      <vt:lpstr>Real neurons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associativity</dc:title>
  <dc:creator>nisheeth</dc:creator>
  <cp:lastModifiedBy>nisheeth</cp:lastModifiedBy>
  <cp:revision>5</cp:revision>
  <dcterms:created xsi:type="dcterms:W3CDTF">2021-01-19T09:23:26Z</dcterms:created>
  <dcterms:modified xsi:type="dcterms:W3CDTF">2022-01-14T03:23:43Z</dcterms:modified>
</cp:coreProperties>
</file>