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0" r:id="rId3"/>
    <p:sldId id="301" r:id="rId4"/>
    <p:sldId id="264" r:id="rId5"/>
    <p:sldId id="267" r:id="rId6"/>
    <p:sldId id="265" r:id="rId7"/>
    <p:sldId id="271" r:id="rId8"/>
    <p:sldId id="272" r:id="rId9"/>
    <p:sldId id="273" r:id="rId10"/>
    <p:sldId id="276" r:id="rId11"/>
    <p:sldId id="277" r:id="rId12"/>
    <p:sldId id="299" r:id="rId13"/>
    <p:sldId id="270" r:id="rId14"/>
    <p:sldId id="281" r:id="rId15"/>
    <p:sldId id="282" r:id="rId16"/>
    <p:sldId id="283" r:id="rId17"/>
    <p:sldId id="280" r:id="rId18"/>
    <p:sldId id="284" r:id="rId19"/>
    <p:sldId id="285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7174B-DF0C-4409-937C-1E864CC732D9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EEE75-79D0-47C7-93E9-06BF02EAB9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10236" y="694171"/>
            <a:ext cx="4437529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CFEF-94A2-415D-BEF5-BEF3A47869EB}" type="datetimeFigureOut">
              <a:rPr lang="en-GB" smtClean="0"/>
              <a:pPr/>
              <a:t>13/01/2022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320-BC2D-4A22-860F-73EDE53E13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wmf"/><Relationship Id="rId2" Type="http://schemas.openxmlformats.org/officeDocument/2006/relationships/audio" Target="file:///C:\Documents%20and%20Settings\isumaya\Local%20Settings\Temporary%20Internet%20Files\Content.IE5\SX2B05AN\MSj03719780000%5b1%5d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hijais@iitk.ac.in" TargetMode="External"/><Relationship Id="rId2" Type="http://schemas.openxmlformats.org/officeDocument/2006/relationships/hyperlink" Target="mailto:pragyaa20@iitk.ac.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itaml20@iitk.ac.in" TargetMode="External"/><Relationship Id="rId4" Type="http://schemas.openxmlformats.org/officeDocument/2006/relationships/hyperlink" Target="mailto:samarthm20@iitk.ac.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iitk.ac.in/users/nsrivast/cc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Nisheeth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January 2022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01000" cy="4889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/>
              <a:t>Real-Life Examples of Classical Conditioning</a:t>
            </a:r>
            <a:endParaRPr lang="en-US" sz="3600">
              <a:latin typeface="Comic Sans MS" pitchFamily="6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305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 </a:t>
            </a:r>
            <a:r>
              <a:rPr lang="en-US">
                <a:latin typeface="Comic Sans MS" pitchFamily="66" charset="0"/>
              </a:rPr>
              <a:t>Coyotes killing sheep – problem to sheep farmers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Study conditioned coyotes not to eat the sheep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Sheep meat (CS) sprinkled with a chemical (UCS) that would produce a stomachache (UCR) 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After coyotes ate the treated meat, </a:t>
            </a:r>
          </a:p>
          <a:p>
            <a:r>
              <a:rPr lang="en-US">
                <a:latin typeface="Comic Sans MS" pitchFamily="66" charset="0"/>
              </a:rPr>
              <a:t>they avoided the live sheep (CR) 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This humane application of </a:t>
            </a:r>
            <a:r>
              <a:rPr lang="en-US" u="sng">
                <a:latin typeface="Comic Sans MS" pitchFamily="66" charset="0"/>
              </a:rPr>
              <a:t>conditioned taste aversion</a:t>
            </a:r>
            <a:r>
              <a:rPr lang="en-US">
                <a:latin typeface="Comic Sans MS" pitchFamily="66" charset="0"/>
              </a:rPr>
              <a:t> might be used to control other predators as well </a:t>
            </a:r>
            <a:br>
              <a:rPr lang="en-US">
                <a:latin typeface="Comic Sans MS" pitchFamily="66" charset="0"/>
              </a:rPr>
            </a:br>
            <a:endParaRPr lang="en-US">
              <a:latin typeface="Comic Sans MS" pitchFamily="66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31763" y="1219200"/>
            <a:ext cx="9012237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Gustavson and Gustavson (1985) – Conditioned Taste Aversion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  <p:pic>
        <p:nvPicPr>
          <p:cNvPr id="66567" name="Picture 7" descr="MPj02628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5526" y="1676400"/>
            <a:ext cx="1059873" cy="1371600"/>
          </a:xfrm>
          <a:prstGeom prst="rect">
            <a:avLst/>
          </a:prstGeom>
          <a:noFill/>
        </p:spPr>
      </p:pic>
      <p:pic>
        <p:nvPicPr>
          <p:cNvPr id="66568" name="Picture 8" descr="MPj02277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05400"/>
            <a:ext cx="1981200" cy="131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001000" cy="48895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600" b="1"/>
              <a:t>Real-Life Examples of Classical Conditioning</a:t>
            </a:r>
            <a:endParaRPr lang="en-US" sz="3600">
              <a:latin typeface="Comic Sans MS" pitchFamily="66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305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 </a:t>
            </a:r>
            <a:r>
              <a:rPr lang="en-US" dirty="0">
                <a:latin typeface="Comic Sans MS" pitchFamily="66" charset="0"/>
              </a:rPr>
              <a:t>Injected Guinea Pigs with Foreign agents (non lethal)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antibodies  boost their immune system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Then paired injections with Lights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Lights + Injections = better immunity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Lights alone = better immunity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Later Injected Cholera: animals with prior conditioning</a:t>
            </a:r>
          </a:p>
          <a:p>
            <a:r>
              <a:rPr lang="en-US" dirty="0">
                <a:latin typeface="Comic Sans MS" pitchFamily="66" charset="0"/>
              </a:rPr>
              <a:t> better survival vs controls with no conditioning</a:t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1143000"/>
            <a:ext cx="7797800" cy="457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Metalmikov &amp; Chorine (1926, 1928) – Immune System</a:t>
            </a:r>
            <a:r>
              <a:rPr lang="en-US" sz="1800">
                <a:latin typeface="Comic Sans MS" pitchFamily="66" charset="0"/>
              </a:rPr>
              <a:t> </a:t>
            </a:r>
          </a:p>
        </p:txBody>
      </p:sp>
      <p:pic>
        <p:nvPicPr>
          <p:cNvPr id="67589" name="MSj03719780000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8194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67590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2971800"/>
          <a:ext cx="609600" cy="609600"/>
        </p:xfrm>
        <a:graphic>
          <a:graphicData uri="http://schemas.openxmlformats.org/presentationml/2006/ole">
            <p:oleObj spid="_x0000_s27652" name="Sound Recorder Document" r:id="rId5" imgW="609600" imgH="609600" progId="Package">
              <p:embed/>
            </p:oleObj>
          </a:graphicData>
        </a:graphic>
      </p:graphicFrame>
      <p:pic>
        <p:nvPicPr>
          <p:cNvPr id="67591" name="Picture 7" descr="MCj029507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657600"/>
            <a:ext cx="1143000" cy="1030288"/>
          </a:xfrm>
          <a:prstGeom prst="rect">
            <a:avLst/>
          </a:prstGeom>
          <a:noFill/>
        </p:spPr>
      </p:pic>
      <p:pic>
        <p:nvPicPr>
          <p:cNvPr id="67592" name="Picture 8" descr="MCj029094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3505200"/>
            <a:ext cx="1122363" cy="145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0" fill="hold"/>
                                        <p:tgtEl>
                                          <p:spTgt spid="67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home …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average person picks up their phone 80+ times a day</a:t>
            </a:r>
          </a:p>
          <a:p>
            <a:r>
              <a:rPr lang="en-US" dirty="0"/>
              <a:t>More than 2k interactions per day </a:t>
            </a:r>
            <a:endParaRPr lang="en-GB" dirty="0"/>
          </a:p>
        </p:txBody>
      </p:sp>
      <p:pic>
        <p:nvPicPr>
          <p:cNvPr id="81922" name="Picture 2" descr="Pavlov's Phone (@PavlovsPhone) | 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classical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popular approach for years was the Rescorla-Wagner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reproduce a number of empirical observations in classical conditioning experiments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http://users.ipfw.edu/abbott/314/Rescorla2.htm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2971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versions replace V</a:t>
            </a:r>
            <a:r>
              <a:rPr lang="en-US" baseline="-25000" dirty="0"/>
              <a:t>tot</a:t>
            </a:r>
            <a:r>
              <a:rPr lang="en-US" dirty="0"/>
              <a:t> with V</a:t>
            </a:r>
            <a:r>
              <a:rPr lang="en-US" baseline="-25000" dirty="0"/>
              <a:t>x</a:t>
            </a:r>
            <a:r>
              <a:rPr lang="en-US" dirty="0"/>
              <a:t>; what is the difference?</a:t>
            </a:r>
            <a:endParaRPr lang="en-GB" dirty="0"/>
          </a:p>
        </p:txBody>
      </p:sp>
      <p:sp>
        <p:nvSpPr>
          <p:cNvPr id="81922" name="AutoShape 2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24" name="AutoShape 4" descr="https://latex.codecogs.com/svg.latex?%5Cdpi%7B300%7D%20%5CLARGE%20%5CDelta%20V_X%5E%7Bt&amp;plus;1%7D%20%3D%20%5Calpha_X%7E%5Cbeta%20%28%5Clambda%20-%20V_%7Btot%7D%29%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28" name="Picture 8" descr="https://latex.codecogs.com/png.latex?%5Cdpi%7B300%7D%20%5CDelta%20V_X%5E%7Bt&amp;plus;1%7D%20%3D%20%5Calpha_X%7E%5Cbeta%20%28%5Clambda%20-%20V_%7Btot%7D%29%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5000625" cy="533400"/>
          </a:xfrm>
          <a:prstGeom prst="rect">
            <a:avLst/>
          </a:prstGeom>
          <a:noFill/>
        </p:spPr>
      </p:pic>
      <p:pic>
        <p:nvPicPr>
          <p:cNvPr id="81930" name="Picture 10" descr="https://latex.codecogs.com/png.latex?%5Cdpi%7B300%7D%20V_X%5E%7Bt&amp;plus;1%7D%20%3D%20V_X%5Et%20&amp;plus;%20%5CDelta%20V_X%5E%7Bt&amp;plus;1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57600"/>
            <a:ext cx="40005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lideplayer.com/3127707/11/images/11/4.3+Conditioning+and+extinction+in+the+Rescorla-Wagner+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61215" y="1576100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989602" y="1659054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386688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RW could explain</a:t>
            </a: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68928" y="1410195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185532" y="1493149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549964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31776" y="1327243"/>
            <a:ext cx="2073600" cy="15761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37353" y="2920980"/>
            <a:ext cx="1328396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Pre-exposed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747928" y="2964090"/>
            <a:ext cx="3389928" cy="2728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317760" y="5889642"/>
            <a:ext cx="2159136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2000" b="1" dirty="0">
                <a:solidFill>
                  <a:srgbClr val="FF3333"/>
                </a:solidFill>
                <a:latin typeface="Arial" pitchFamily="18"/>
                <a:ea typeface="Droid Sans Fallback" pitchFamily="2"/>
                <a:cs typeface="Lohit Hindi" pitchFamily="2"/>
              </a:rPr>
              <a:t>Latent inhibition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couldn’t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270" y="754412"/>
            <a:ext cx="8973626" cy="54830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6400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https://en.wikipedia.org/wiki/Rescorla%E2%80%93Wagner_model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888" y="1410196"/>
            <a:ext cx="8626176" cy="5143067"/>
          </a:xfr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57200" y="122863"/>
            <a:ext cx="8229600" cy="144655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Bayesian models of classical conditioning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800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3551" y="746574"/>
            <a:ext cx="7630848" cy="5391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6324600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https://link.springer.com/article/10.3758/s13420-012-0080-8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Pragya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pragyaa20@iitk.ac.in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Abhishek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abhijais@iitk.ac.in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Samarth (</a:t>
            </a:r>
            <a:r>
              <a:rPr lang="en-US" dirty="0" smtClean="0">
                <a:hlinkClick r:id="rId4"/>
              </a:rPr>
              <a:t>samarthm20@iitk.ac.in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Pritam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pritaml20@iitk.ac.in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4720" y="82953"/>
            <a:ext cx="8496535" cy="677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mind learns by association</a:t>
            </a:r>
          </a:p>
          <a:p>
            <a:pPr lvl="1"/>
            <a:r>
              <a:rPr lang="en-US" dirty="0"/>
              <a:t>Associates novel with known, based on a number of ways of relation</a:t>
            </a:r>
          </a:p>
          <a:p>
            <a:r>
              <a:rPr lang="en-US" dirty="0"/>
              <a:t>Association of novel to known causes generalization</a:t>
            </a:r>
          </a:p>
          <a:p>
            <a:r>
              <a:rPr lang="en-US" dirty="0"/>
              <a:t>Association of known with known causes reinforcement</a:t>
            </a:r>
          </a:p>
          <a:p>
            <a:r>
              <a:rPr lang="en-US" dirty="0"/>
              <a:t>We will talk more about reinforcement soon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stores information randomly. A mind contains concepts associatively</a:t>
            </a:r>
            <a:endParaRPr lang="en-GB" dirty="0"/>
          </a:p>
        </p:txBody>
      </p:sp>
      <p:pic>
        <p:nvPicPr>
          <p:cNvPr id="1026" name="Picture 2" descr="http://i.dailymail.co.uk/i/pix/2016/04/07/11/32EE31C400000578-0-image-a-8_1460026045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03885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relatedness?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Co-occurrence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Among the first behavior invariants discovered</a:t>
            </a:r>
          </a:p>
          <a:p>
            <a:r>
              <a:rPr lang="en-US" dirty="0"/>
              <a:t>Functionally unrelated concepts become related when they are presented together</a:t>
            </a:r>
          </a:p>
          <a:p>
            <a:r>
              <a:rPr lang="en-US" dirty="0"/>
              <a:t>Pavlov’s dogs learned to </a:t>
            </a:r>
            <a:r>
              <a:rPr lang="en-US" i="1" dirty="0"/>
              <a:t>associate</a:t>
            </a:r>
            <a:r>
              <a:rPr lang="en-US" dirty="0"/>
              <a:t> sound with food.</a:t>
            </a:r>
            <a:endParaRPr lang="en-GB" dirty="0"/>
          </a:p>
        </p:txBody>
      </p:sp>
      <p:pic>
        <p:nvPicPr>
          <p:cNvPr id="24578" name="Picture 2" descr="http://peer.tamu.edu/curriculum_modules/OrganSystems/module_5/Images/Pavlov%20dogs.conditi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46386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concepts associatively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Related concepts </a:t>
            </a:r>
            <a:r>
              <a:rPr lang="en-US" dirty="0"/>
              <a:t>are activated concurrently</a:t>
            </a:r>
            <a:endParaRPr lang="en-GB" i="1" dirty="0"/>
          </a:p>
        </p:txBody>
      </p:sp>
      <p:pic>
        <p:nvPicPr>
          <p:cNvPr id="22530" name="Picture 2" descr="D:\Dropbox\ProceduralAnalysis\Thesis-May22-2017\Figures-All\Fig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8248650" cy="315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8880" y="1643052"/>
            <a:ext cx="2251897" cy="350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640191" y="2903345"/>
            <a:ext cx="2653881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48104" y="1262906"/>
            <a:ext cx="4296760" cy="43778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91040" y="525655"/>
            <a:ext cx="6198704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Appearance of stimulus is closely followed by a particular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31751" y="1493149"/>
            <a:ext cx="2500729" cy="3582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220800" y="2405629"/>
            <a:ext cx="2183974" cy="190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97664" y="1056504"/>
            <a:ext cx="4230144" cy="4833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61215" y="1576100"/>
            <a:ext cx="3068928" cy="428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989602" y="1659054"/>
            <a:ext cx="2073600" cy="157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386688" y="3755406"/>
            <a:ext cx="1492992" cy="11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31048" y="1561079"/>
            <a:ext cx="4296760" cy="43778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51564" y="4977162"/>
            <a:ext cx="2651451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US: unconditioned stimulus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4769" y="2986297"/>
            <a:ext cx="2423183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</a:pPr>
            <a:r>
              <a:rPr lang="en-US" sz="1600" dirty="0">
                <a:latin typeface="Arial" pitchFamily="18"/>
                <a:ea typeface="Droid Sans Fallback" pitchFamily="2"/>
                <a:cs typeface="Lohit Hindi" pitchFamily="2"/>
              </a:rPr>
              <a:t>CS: conditioned stimulus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368</Words>
  <Application>Microsoft Office PowerPoint</Application>
  <PresentationFormat>On-screen Show (4:3)</PresentationFormat>
  <Paragraphs>70</Paragraphs>
  <Slides>21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Sound Recorder Document</vt:lpstr>
      <vt:lpstr>Association</vt:lpstr>
      <vt:lpstr>Course TAs</vt:lpstr>
      <vt:lpstr>Course website</vt:lpstr>
      <vt:lpstr>Association</vt:lpstr>
      <vt:lpstr>What is relatedness?</vt:lpstr>
      <vt:lpstr>Knowing concepts associatively</vt:lpstr>
      <vt:lpstr>Slide 7</vt:lpstr>
      <vt:lpstr>Slide 8</vt:lpstr>
      <vt:lpstr>Slide 9</vt:lpstr>
      <vt:lpstr>Slide 10</vt:lpstr>
      <vt:lpstr>Slide 11</vt:lpstr>
      <vt:lpstr>Closer home …</vt:lpstr>
      <vt:lpstr>Modeling classical conditioning</vt:lpstr>
      <vt:lpstr>Slide 14</vt:lpstr>
      <vt:lpstr>What RW could explain</vt:lpstr>
      <vt:lpstr>What it couldn’t</vt:lpstr>
      <vt:lpstr>Slide 17</vt:lpstr>
      <vt:lpstr>Bayesian models of classical conditioning</vt:lpstr>
      <vt:lpstr>Slide 19</vt:lpstr>
      <vt:lpstr>Slide 20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cognitive science</dc:title>
  <dc:creator>nisheeth</dc:creator>
  <cp:lastModifiedBy>nisheeth</cp:lastModifiedBy>
  <cp:revision>219</cp:revision>
  <dcterms:created xsi:type="dcterms:W3CDTF">2017-12-31T08:33:27Z</dcterms:created>
  <dcterms:modified xsi:type="dcterms:W3CDTF">2022-01-13T02:22:42Z</dcterms:modified>
</cp:coreProperties>
</file>