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57" r:id="rId17"/>
    <p:sldId id="258" r:id="rId18"/>
    <p:sldId id="259" r:id="rId19"/>
    <p:sldId id="260" r:id="rId20"/>
    <p:sldId id="261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99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7C078-690A-477E-8A7A-C49548622EB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85B79-E42C-4625-BAF0-2106D196A1C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0EF4-3E01-47D0-B8ED-A3E55C3A9C4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0D7F-0970-488A-967C-169EB17053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associativity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CS786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January 2021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3551" y="746574"/>
            <a:ext cx="7630848" cy="539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63246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https://link.springer.com/article/10.3758/s13420-012-0080-8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4720" y="82985"/>
            <a:ext cx="8496535" cy="677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101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Bayes theorem is a simple consequence of conditional probability factoring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Lends itself easily to sequential updates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 fit for cognitive modeling</a:t>
            </a:r>
          </a:p>
          <a:p>
            <a:pPr lvl="1"/>
            <a:r>
              <a:rPr lang="en-US" dirty="0" smtClean="0"/>
              <a:t>Models interaction of already known with new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2819400"/>
          <a:ext cx="3405188" cy="381000"/>
        </p:xfrm>
        <a:graphic>
          <a:graphicData uri="http://schemas.openxmlformats.org/presentationml/2006/ole">
            <p:oleObj spid="_x0000_s4098" name="Equation" r:id="rId3" imgW="1815840" imgH="20304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752600" y="3810000"/>
          <a:ext cx="4810125" cy="1000125"/>
        </p:xfrm>
        <a:graphic>
          <a:graphicData uri="http://schemas.openxmlformats.org/presentationml/2006/ole">
            <p:oleObj spid="_x0000_s4099" name="Equation" r:id="rId4" imgW="2565360" imgH="53316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13" y="165906"/>
            <a:ext cx="7075711" cy="64703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RW failures explained by latent cause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Spontaneous recovery from extinction</a:t>
            </a:r>
          </a:p>
          <a:p>
            <a:r>
              <a:rPr lang="en-US" dirty="0" smtClean="0"/>
              <a:t>Facilitated reacquisition</a:t>
            </a:r>
          </a:p>
          <a:p>
            <a:r>
              <a:rPr lang="en-US" dirty="0" smtClean="0"/>
              <a:t>Conditioned inhibitor pairing</a:t>
            </a:r>
          </a:p>
          <a:p>
            <a:r>
              <a:rPr lang="en-US" dirty="0" smtClean="0"/>
              <a:t>Pre-exposure effect</a:t>
            </a:r>
          </a:p>
          <a:p>
            <a:r>
              <a:rPr lang="en-US" dirty="0" smtClean="0"/>
              <a:t>Higher order conditioning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mind learns by association</a:t>
            </a:r>
          </a:p>
          <a:p>
            <a:pPr lvl="1"/>
            <a:r>
              <a:rPr lang="en-US" dirty="0" smtClean="0"/>
              <a:t>Associates novel with known, based on a number of ways of relation</a:t>
            </a:r>
          </a:p>
          <a:p>
            <a:r>
              <a:rPr lang="en-US" dirty="0" smtClean="0"/>
              <a:t>Association of novel to known causes generalization</a:t>
            </a:r>
          </a:p>
          <a:p>
            <a:r>
              <a:rPr lang="en-US" dirty="0" smtClean="0"/>
              <a:t>Association of known with known causes reinforcement</a:t>
            </a:r>
          </a:p>
          <a:p>
            <a:r>
              <a:rPr lang="en-US" dirty="0" smtClean="0"/>
              <a:t>Important question: why is the mind associative? 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associativity</a:t>
            </a:r>
            <a:endParaRPr lang="en-GB" dirty="0"/>
          </a:p>
        </p:txBody>
      </p:sp>
      <p:pic>
        <p:nvPicPr>
          <p:cNvPr id="1026" name="Picture 2" descr="Image result for hebbian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4" y="2514600"/>
            <a:ext cx="845819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Hebbian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two information processing units are activated simultaneously, their activity will become correlated, such that activity in one will make activity in the other more likely</a:t>
            </a:r>
          </a:p>
          <a:p>
            <a:r>
              <a:rPr lang="en-US" dirty="0" smtClean="0"/>
              <a:t>We will see</a:t>
            </a:r>
          </a:p>
          <a:p>
            <a:pPr lvl="1"/>
            <a:r>
              <a:rPr lang="en-US" dirty="0" smtClean="0"/>
              <a:t>How Hebbian learning works in artificial neurons</a:t>
            </a:r>
          </a:p>
          <a:p>
            <a:pPr lvl="1"/>
            <a:r>
              <a:rPr lang="en-US" dirty="0" smtClean="0"/>
              <a:t>How Hebbian learning works in real neurons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Hebbian learning</a:t>
            </a:r>
            <a:endParaRPr lang="en-GB" dirty="0"/>
          </a:p>
        </p:txBody>
      </p:sp>
      <p:grpSp>
        <p:nvGrpSpPr>
          <p:cNvPr id="3" name="Group 24"/>
          <p:cNvGrpSpPr/>
          <p:nvPr/>
        </p:nvGrpSpPr>
        <p:grpSpPr>
          <a:xfrm>
            <a:off x="1524000" y="1981200"/>
            <a:ext cx="5791200" cy="3352800"/>
            <a:chOff x="1524000" y="2286000"/>
            <a:chExt cx="5791200" cy="3352800"/>
          </a:xfrm>
        </p:grpSpPr>
        <p:sp>
          <p:nvSpPr>
            <p:cNvPr id="4" name="Oval 3"/>
            <p:cNvSpPr/>
            <p:nvPr/>
          </p:nvSpPr>
          <p:spPr>
            <a:xfrm>
              <a:off x="1981200" y="4953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962400" y="3276600"/>
              <a:ext cx="533400" cy="6096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209800" y="2362200"/>
              <a:ext cx="5334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19800" y="2286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50292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3810000"/>
              <a:ext cx="533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781800" y="3962400"/>
              <a:ext cx="5334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>
              <a:stCxn id="6" idx="5"/>
            </p:cNvCxnSpPr>
            <p:nvPr/>
          </p:nvCxnSpPr>
          <p:spPr>
            <a:xfrm>
              <a:off x="2665085" y="2882526"/>
              <a:ext cx="1144915" cy="546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286000" y="3810000"/>
              <a:ext cx="1524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743200" y="3962400"/>
              <a:ext cx="12192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419600" y="4038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800600" y="3657600"/>
              <a:ext cx="1905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724400" y="2743200"/>
              <a:ext cx="11430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6" name="Picture 4" descr="https://latex.codecogs.com/gif.latex?%5Cdpi%7B300%7D%20%5CDelta%20w_%7Bij%7D%20%3D%20x_i%20x_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943600"/>
            <a:ext cx="2409825" cy="4762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200400" y="252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ij</a:t>
            </a:r>
            <a:endParaRPr lang="en-GB" baseline="-2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Hebb’s rule in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variant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No way to weaken weights</a:t>
            </a:r>
          </a:p>
          <a:p>
            <a:pPr lvl="1"/>
            <a:r>
              <a:rPr lang="en-US" dirty="0" smtClean="0"/>
              <a:t>Weights can climb up without bound</a:t>
            </a:r>
          </a:p>
          <a:p>
            <a:pPr lvl="1"/>
            <a:r>
              <a:rPr lang="en-US" dirty="0" smtClean="0"/>
              <a:t>Solution: normalization?</a:t>
            </a:r>
            <a:endParaRPr lang="en-GB" dirty="0"/>
          </a:p>
        </p:txBody>
      </p:sp>
      <p:pic>
        <p:nvPicPr>
          <p:cNvPr id="30722" name="Picture 2" descr="https://latex.codecogs.com/gif.latex?%5Cdpi%7B300%7D%20%5CDelta%20%7B%5Cbf%20w%7D_%7Bt%7D%20%3D%20%5Ceta%20%7B%5Cbf%20x%7D_t%20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2428875" cy="447675"/>
          </a:xfrm>
          <a:prstGeom prst="rect">
            <a:avLst/>
          </a:prstGeom>
          <a:noFill/>
        </p:spPr>
      </p:pic>
      <p:pic>
        <p:nvPicPr>
          <p:cNvPr id="30724" name="Picture 4" descr="https://latex.codecogs.com/gif.latex?%5Cdpi%7B300%7D%20y%20%3D%20%5Csum_j%20w_%7Bij%7D%20x_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3048000"/>
            <a:ext cx="2647950" cy="107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152400" y="60960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	Real-Life Examples of Classical Conditioning </a:t>
            </a:r>
          </a:p>
          <a:p>
            <a:pPr lvl="1" eaLnBrk="0" hangingPunct="0">
              <a:buFontTx/>
              <a:buChar char="•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Tx/>
              <a:buChar char="•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2" eaLnBrk="0" hangingPunct="0"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drug users become increasingly less responsive  </a:t>
            </a:r>
          </a:p>
          <a:p>
            <a:pPr lvl="2" eaLnBrk="0" hangingPunct="0"/>
            <a:r>
              <a:rPr lang="en-US" sz="2800" dirty="0" smtClean="0">
                <a:latin typeface="Arial" pitchFamily="34" charset="0"/>
                <a:cs typeface="Arial" pitchFamily="34" charset="0"/>
              </a:rPr>
              <a:t> to the effects of the drug </a:t>
            </a:r>
          </a:p>
          <a:p>
            <a:pPr lvl="2" eaLnBrk="0" hangingPunct="0"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tolerance is specific to specific environments (e.g. bedroom) </a:t>
            </a:r>
          </a:p>
          <a:p>
            <a:pPr lvl="2" eaLnBrk="0" hangingPunct="0"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familiar environment becomes associated with a compensatory response (Physiology)</a:t>
            </a:r>
          </a:p>
          <a:p>
            <a:pPr lvl="2" eaLnBrk="0" hangingPunct="0"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taking drug in unfamiliar environment leads to  lack of tolerance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drug overdose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MPj01788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34000"/>
            <a:ext cx="1981200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Hebb’s 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Oja’s rule can be derived as an approximate normalized version of Hebb’s rule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formulations are also possible, e.g. BCM, generalized Hebb</a:t>
            </a:r>
          </a:p>
          <a:p>
            <a:r>
              <a:rPr lang="en-US" dirty="0" smtClean="0"/>
              <a:t>Hebbian learning partially explains how neurons can encode new information</a:t>
            </a:r>
          </a:p>
          <a:p>
            <a:pPr lvl="1"/>
            <a:r>
              <a:rPr lang="en-US" dirty="0" smtClean="0"/>
              <a:t>And explains how this learning is fundamentally associative</a:t>
            </a:r>
            <a:endParaRPr lang="en-GB" dirty="0"/>
          </a:p>
        </p:txBody>
      </p:sp>
      <p:pic>
        <p:nvPicPr>
          <p:cNvPr id="31746" name="Picture 2" descr="https://latex.codecogs.com/gif.latex?%5Cdpi%7B300%7D%20%5CDelta%20%7B%5Cbf%20w%7D_n%20%3D%20%5Ceta%20y_n%20%28%7B%5Cbf%20x_n%7D%20-%20y_n%7B%5Cbf%20w%7D_n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4781550" cy="47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abstraction of natural neurons to perform these functions 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2789238"/>
            <a:ext cx="73199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2179638"/>
            <a:ext cx="7513637" cy="360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Bias Nodes</a:t>
            </a:r>
          </a:p>
          <a:p>
            <a:pPr lvl="1">
              <a:lnSpc>
                <a:spcPct val="90000"/>
              </a:lnSpc>
            </a:pPr>
            <a:r>
              <a:rPr lang="en-US"/>
              <a:t>Add one node to each layer that has constant output</a:t>
            </a:r>
          </a:p>
          <a:p>
            <a:pPr>
              <a:lnSpc>
                <a:spcPct val="90000"/>
              </a:lnSpc>
            </a:pPr>
            <a:r>
              <a:rPr lang="en-US"/>
              <a:t>Forward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Calculate from input layer to output layer</a:t>
            </a:r>
          </a:p>
          <a:p>
            <a:pPr lvl="1">
              <a:lnSpc>
                <a:spcPct val="90000"/>
              </a:lnSpc>
            </a:pPr>
            <a:r>
              <a:rPr lang="en-US"/>
              <a:t>For each neuron:</a:t>
            </a:r>
          </a:p>
          <a:p>
            <a:pPr lvl="2">
              <a:lnSpc>
                <a:spcPct val="90000"/>
              </a:lnSpc>
            </a:pPr>
            <a:r>
              <a:rPr lang="en-US"/>
              <a:t>Calculate weighted average of input </a:t>
            </a:r>
          </a:p>
          <a:p>
            <a:pPr lvl="2">
              <a:lnSpc>
                <a:spcPct val="90000"/>
              </a:lnSpc>
            </a:pPr>
            <a:r>
              <a:rPr lang="en-US"/>
              <a:t>Calculate activation function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Model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92425"/>
          </a:xfrm>
        </p:spPr>
        <p:txBody>
          <a:bodyPr/>
          <a:lstStyle/>
          <a:p>
            <a:r>
              <a:rPr lang="en-US" sz="2800"/>
              <a:t>Firing Rules:</a:t>
            </a:r>
          </a:p>
          <a:p>
            <a:pPr lvl="1"/>
            <a:r>
              <a:rPr lang="en-US" sz="2400"/>
              <a:t>Threshold rules:</a:t>
            </a:r>
          </a:p>
          <a:p>
            <a:pPr lvl="2"/>
            <a:r>
              <a:rPr lang="en-US" sz="2000"/>
              <a:t>Calculate weighted average of input</a:t>
            </a:r>
            <a:endParaRPr lang="en-US" sz="2000">
              <a:sym typeface="Symbol" pitchFamily="18" charset="2"/>
            </a:endParaRPr>
          </a:p>
          <a:p>
            <a:pPr lvl="2"/>
            <a:r>
              <a:rPr lang="en-US" sz="2000">
                <a:sym typeface="Symbol" pitchFamily="18" charset="2"/>
              </a:rPr>
              <a:t>Fire if larger than threshold</a:t>
            </a:r>
          </a:p>
          <a:p>
            <a:pPr lvl="1"/>
            <a:r>
              <a:rPr lang="en-US" sz="2400">
                <a:sym typeface="Symbol" pitchFamily="18" charset="2"/>
              </a:rPr>
              <a:t>Perceptron rule</a:t>
            </a:r>
          </a:p>
          <a:p>
            <a:pPr lvl="2"/>
            <a:r>
              <a:rPr lang="en-US" sz="2000">
                <a:sym typeface="Symbol" pitchFamily="18" charset="2"/>
              </a:rPr>
              <a:t>Calculate weighted </a:t>
            </a:r>
            <a:r>
              <a:rPr lang="en-US" sz="2000"/>
              <a:t>average of input</a:t>
            </a:r>
            <a:r>
              <a:rPr lang="en-US" sz="2000">
                <a:sym typeface="Symbol" pitchFamily="18" charset="2"/>
              </a:rPr>
              <a:t> input</a:t>
            </a:r>
          </a:p>
          <a:p>
            <a:pPr lvl="2"/>
            <a:r>
              <a:rPr lang="en-US" sz="2000">
                <a:sym typeface="Symbol" pitchFamily="18" charset="2"/>
              </a:rPr>
              <a:t>Output activation level is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633913" y="4606925"/>
          <a:ext cx="3094037" cy="1970088"/>
        </p:xfrm>
        <a:graphic>
          <a:graphicData uri="http://schemas.openxmlformats.org/presentationml/2006/ole">
            <p:oleObj spid="_x0000_s1026" name="Equation" r:id="rId3" imgW="1320480" imgH="1143000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92425"/>
          </a:xfrm>
        </p:spPr>
        <p:txBody>
          <a:bodyPr/>
          <a:lstStyle/>
          <a:p>
            <a:r>
              <a:rPr lang="en-US"/>
              <a:t>Firing Rules: Sigmoid functions:</a:t>
            </a:r>
          </a:p>
          <a:p>
            <a:pPr lvl="1"/>
            <a:r>
              <a:rPr lang="en-US"/>
              <a:t>Hyperbolic tangent function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Logistic activation function	</a:t>
            </a:r>
          </a:p>
          <a:p>
            <a:pPr lvl="2"/>
            <a:endParaRPr 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374775" y="3154363"/>
          <a:ext cx="3509963" cy="757237"/>
        </p:xfrm>
        <a:graphic>
          <a:graphicData uri="http://schemas.openxmlformats.org/presentationml/2006/ole">
            <p:oleObj spid="_x0000_s2050" name="Equation" r:id="rId3" imgW="1942920" imgH="419040" progId="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547813" y="4649788"/>
          <a:ext cx="2308225" cy="819150"/>
        </p:xfrm>
        <a:graphic>
          <a:graphicData uri="http://schemas.openxmlformats.org/presentationml/2006/ole">
            <p:oleObj spid="_x0000_s2051" name="Equation" r:id="rId4" imgW="1180800" imgH="419040" progId="">
              <p:embed/>
            </p:oleObj>
          </a:graphicData>
        </a:graphic>
      </p:graphicFrame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650" y="4643438"/>
            <a:ext cx="22844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00513"/>
          </a:xfrm>
        </p:spPr>
        <p:txBody>
          <a:bodyPr/>
          <a:lstStyle/>
          <a:p>
            <a:r>
              <a:rPr lang="en-US" sz="2800" dirty="0"/>
              <a:t>Apply input vector </a:t>
            </a:r>
            <a:r>
              <a:rPr lang="en-US" sz="2800" b="1" dirty="0"/>
              <a:t>X</a:t>
            </a:r>
            <a:r>
              <a:rPr lang="en-US" sz="2800" dirty="0"/>
              <a:t> to layer of neurons.</a:t>
            </a:r>
          </a:p>
          <a:p>
            <a:r>
              <a:rPr lang="en-US" sz="2800" dirty="0"/>
              <a:t>Calculate</a:t>
            </a:r>
          </a:p>
          <a:p>
            <a:endParaRPr lang="en-US" sz="2800" dirty="0"/>
          </a:p>
          <a:p>
            <a:pPr lvl="1"/>
            <a:r>
              <a:rPr lang="en-US" sz="2400" dirty="0"/>
              <a:t>where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is the activation of previous layer neuron </a:t>
            </a:r>
            <a:r>
              <a:rPr lang="en-US" sz="2400" dirty="0" err="1"/>
              <a:t>i</a:t>
            </a:r>
            <a:endParaRPr lang="en-US" sz="2400" dirty="0"/>
          </a:p>
          <a:p>
            <a:pPr lvl="1"/>
            <a:r>
              <a:rPr lang="en-US" sz="2400" dirty="0" err="1" smtClean="0"/>
              <a:t>w</a:t>
            </a:r>
            <a:r>
              <a:rPr lang="en-US" sz="2400" baseline="-25000" dirty="0" err="1" smtClean="0"/>
              <a:t>ji</a:t>
            </a:r>
            <a:r>
              <a:rPr lang="en-US" sz="2400" dirty="0" smtClean="0"/>
              <a:t> </a:t>
            </a:r>
            <a:r>
              <a:rPr lang="en-US" sz="2400" dirty="0"/>
              <a:t>is the weight of going from node </a:t>
            </a:r>
            <a:r>
              <a:rPr lang="en-US" sz="2400" dirty="0" err="1"/>
              <a:t>i</a:t>
            </a:r>
            <a:r>
              <a:rPr lang="en-US" sz="2400" dirty="0"/>
              <a:t> to node j</a:t>
            </a:r>
          </a:p>
          <a:p>
            <a:pPr lvl="1"/>
            <a:r>
              <a:rPr lang="en-US" sz="2400" dirty="0"/>
              <a:t>p is the number of neurons in the previous layer</a:t>
            </a:r>
          </a:p>
          <a:p>
            <a:r>
              <a:rPr lang="en-US" sz="2800" dirty="0"/>
              <a:t>Calculate output activation</a:t>
            </a:r>
          </a:p>
          <a:p>
            <a:pPr lvl="1"/>
            <a:endParaRPr lang="en-US" sz="2400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186113" y="5324475"/>
          <a:ext cx="2770187" cy="842963"/>
        </p:xfrm>
        <a:graphic>
          <a:graphicData uri="http://schemas.openxmlformats.org/presentationml/2006/ole">
            <p:oleObj spid="_x0000_s3074" name="Equation" r:id="rId3" imgW="1460160" imgH="444240" progId="">
              <p:embed/>
            </p:oleObj>
          </a:graphicData>
        </a:graphic>
      </p:graphicFrame>
      <p:sp>
        <p:nvSpPr>
          <p:cNvPr id="35847" name="AutoShape 7" descr="https://latex.codecogs.com/svg.latex?%5Clarge%20V_j%28n%29%20%3D%20%5Csum_%7Bi%3D1%7D%5Ep%20%7Bw_%7Bij%7Dx_i%20&amp;plus;%20w_%7B0%7D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9" name="Picture 9" descr="https://latex.codecogs.com/png.latex?%5Cdpi%7B300%7D%20V_j%28n%29%20%3D%20%5Csum_%7Bi%3D1%7D%5Ep%20%7Bw_%7Bij%7Dx_i%20&amp;plus;%20w_%7B0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25143"/>
            <a:ext cx="3124200" cy="903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Example: Three layer network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Calculates xor of inputs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30725" name="Oval 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6" name="Text Box 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30728" name="Oval 8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30735" name="Oval 1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36" name="Text Box 1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30745" name="Oval 2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46" name="Text Box 2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r>
              <a:rPr lang="en-US"/>
              <a:t>Input (0,0)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35846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4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35856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35859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820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Input (0,0)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Node 2 activation is </a:t>
            </a:r>
            <a:r>
              <a:rPr lang="en-US" sz="2400">
                <a:sym typeface="Symbol" pitchFamily="18" charset="2"/>
              </a:rPr>
              <a:t>(-4.8  0+4.6  0 - 2.6)=  0.0691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4038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39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4041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2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4045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6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4048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9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4051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emerge-ma.com/assets/photos/advertising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05800" cy="443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3 activation is </a:t>
            </a:r>
            <a:r>
              <a:rPr lang="en-US" sz="2400">
                <a:sym typeface="Symbol" pitchFamily="18" charset="2"/>
              </a:rPr>
              <a:t>(5.1  0 - 5.2  0 - 3.2)=  0.0392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63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66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0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5072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3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5075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Input (0,0)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Node 4 activation is </a:t>
            </a:r>
            <a:r>
              <a:rPr lang="en-US" sz="1800">
                <a:sym typeface="Symbol" pitchFamily="18" charset="2"/>
              </a:rPr>
              <a:t>(5.9  0.069 + 5.2  0.069 – 2.7)=  0.110227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87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6089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6096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7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(0,1)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2 activation is </a:t>
            </a:r>
            <a:r>
              <a:rPr lang="en-US" sz="2400">
                <a:sym typeface="Symbol" pitchFamily="18" charset="2"/>
              </a:rPr>
              <a:t>(4.6 -2.6)=  0.153269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7110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1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7113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4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7117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8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7120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21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(0,1)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3 activation is </a:t>
            </a:r>
            <a:r>
              <a:rPr lang="en-US" sz="2400">
                <a:sym typeface="Symbol" pitchFamily="18" charset="2"/>
              </a:rPr>
              <a:t>(-5.2 -3.2)=  0.000224817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5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8137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8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8141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42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8144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45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Input (0,1)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Node 4 activation is </a:t>
            </a:r>
            <a:r>
              <a:rPr lang="en-US" sz="1800">
                <a:sym typeface="Symbol" pitchFamily="18" charset="2"/>
              </a:rPr>
              <a:t>(5.9  0.153269 + 5.2  0.000224817 -2.7 )=   0.923992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9158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59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9161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2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9165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9168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9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Network can learn a non-linearly separated set of outputs.</a:t>
            </a:r>
          </a:p>
          <a:p>
            <a:r>
              <a:rPr lang="en-US"/>
              <a:t>Need to map output (real value) into binary values.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Weights are determined by </a:t>
            </a:r>
            <a:r>
              <a:rPr lang="en-US" i="1"/>
              <a:t>training</a:t>
            </a:r>
            <a:endParaRPr lang="en-US"/>
          </a:p>
          <a:p>
            <a:pPr lvl="1"/>
            <a:r>
              <a:rPr lang="en-US"/>
              <a:t>Back-propagation:</a:t>
            </a:r>
          </a:p>
          <a:p>
            <a:pPr lvl="2"/>
            <a:r>
              <a:rPr lang="en-US"/>
              <a:t>On given input, compare actual output to desired output.</a:t>
            </a:r>
          </a:p>
          <a:p>
            <a:pPr lvl="2"/>
            <a:r>
              <a:rPr lang="en-US"/>
              <a:t>Adjust weights to output nodes.</a:t>
            </a:r>
          </a:p>
          <a:p>
            <a:pPr lvl="2"/>
            <a:r>
              <a:rPr lang="en-US"/>
              <a:t>Work backwards through the various layers</a:t>
            </a:r>
          </a:p>
          <a:p>
            <a:pPr lvl="1"/>
            <a:r>
              <a:rPr lang="en-US"/>
              <a:t>Start out with initial random weights</a:t>
            </a:r>
          </a:p>
          <a:p>
            <a:pPr lvl="2"/>
            <a:r>
              <a:rPr lang="en-US"/>
              <a:t>Best to keep weights close to zero (&lt;&lt;10)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Weights are determined by </a:t>
            </a:r>
            <a:r>
              <a:rPr lang="en-US" i="1"/>
              <a:t>training</a:t>
            </a:r>
            <a:endParaRPr lang="en-US"/>
          </a:p>
          <a:p>
            <a:pPr lvl="1"/>
            <a:r>
              <a:rPr lang="en-US"/>
              <a:t>Need a training set</a:t>
            </a:r>
          </a:p>
          <a:p>
            <a:pPr lvl="2"/>
            <a:r>
              <a:rPr lang="en-US"/>
              <a:t>Should be representative of the problem</a:t>
            </a:r>
          </a:p>
          <a:p>
            <a:pPr lvl="1"/>
            <a:r>
              <a:rPr lang="en-US"/>
              <a:t>During each training epoch:</a:t>
            </a:r>
          </a:p>
          <a:p>
            <a:pPr lvl="2"/>
            <a:r>
              <a:rPr lang="en-US"/>
              <a:t>Submit training set element as input</a:t>
            </a:r>
          </a:p>
          <a:p>
            <a:pPr lvl="2"/>
            <a:r>
              <a:rPr lang="en-US"/>
              <a:t>Calculate the error for the output neurons</a:t>
            </a:r>
          </a:p>
          <a:p>
            <a:pPr lvl="2"/>
            <a:r>
              <a:rPr lang="en-US"/>
              <a:t>Calculate average error during epoch</a:t>
            </a:r>
          </a:p>
          <a:p>
            <a:pPr lvl="2"/>
            <a:r>
              <a:rPr lang="en-US"/>
              <a:t>Adjust weights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Error is the mean square of differences in output layer</a:t>
            </a:r>
          </a:p>
          <a:p>
            <a:endParaRPr lang="en-US"/>
          </a:p>
          <a:p>
            <a:endParaRPr lang="en-US"/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38188" y="4291013"/>
            <a:ext cx="7705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 – observed output</a:t>
            </a:r>
          </a:p>
          <a:p>
            <a:pPr>
              <a:spcBef>
                <a:spcPct val="50000"/>
              </a:spcBef>
            </a:pPr>
            <a:r>
              <a:rPr lang="en-US"/>
              <a:t>t – target output</a:t>
            </a:r>
          </a:p>
        </p:txBody>
      </p:sp>
      <p:pic>
        <p:nvPicPr>
          <p:cNvPr id="36868" name="Picture 4" descr="https://latex.codecogs.com/png.latex?%5Cdpi%7B300%7D%20E%28x%29%20%3D%20%5Cfrac%7B1%7D%7B2%7D%20%5Csum_%7Bk%3D1%7D%5EK%20%7B%28y_k%28x%29%20-%20t_k%28x%29%29%5E2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5924550" cy="139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of training epoch is the average of all errors.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therapies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keep trying to use conditioning-based methods, e.g. ‘flooding’ to treat phobias, fears and trauma-related disorders</a:t>
            </a:r>
          </a:p>
          <a:p>
            <a:r>
              <a:rPr lang="en-US" dirty="0" smtClean="0"/>
              <a:t>Doesn’t work very well – fear conditioning is much stronger than fear extinction</a:t>
            </a:r>
          </a:p>
          <a:p>
            <a:r>
              <a:rPr lang="en-US" dirty="0" smtClean="0"/>
              <a:t>For reasons that may become clearer as we go along</a:t>
            </a:r>
          </a:p>
          <a:p>
            <a:pPr lvl="1"/>
            <a:r>
              <a:rPr lang="en-US" dirty="0" smtClean="0"/>
              <a:t>Can you think why? 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Training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1325"/>
          </a:xfrm>
        </p:spPr>
        <p:txBody>
          <a:bodyPr/>
          <a:lstStyle/>
          <a:p>
            <a:r>
              <a:rPr lang="en-US" dirty="0"/>
              <a:t>Update weights and thresholds using</a:t>
            </a:r>
          </a:p>
          <a:p>
            <a:endParaRPr lang="en-US" dirty="0"/>
          </a:p>
          <a:p>
            <a:pPr lvl="1"/>
            <a:r>
              <a:rPr lang="en-US" dirty="0"/>
              <a:t>Weights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Bias</a:t>
            </a:r>
          </a:p>
          <a:p>
            <a:endParaRPr lang="en-US" dirty="0"/>
          </a:p>
          <a:p>
            <a:pPr lvl="1"/>
            <a:r>
              <a:rPr lang="en-US" dirty="0">
                <a:sym typeface="Symbol" pitchFamily="18" charset="2"/>
              </a:rPr>
              <a:t> is a possibly time-dependent </a:t>
            </a:r>
            <a:r>
              <a:rPr lang="en-US" dirty="0" smtClean="0">
                <a:sym typeface="Symbol" pitchFamily="18" charset="2"/>
              </a:rPr>
              <a:t>learning rate </a:t>
            </a:r>
            <a:r>
              <a:rPr lang="en-US" dirty="0">
                <a:sym typeface="Symbol" pitchFamily="18" charset="2"/>
              </a:rPr>
              <a:t>that should prevent overcorrection</a:t>
            </a:r>
          </a:p>
        </p:txBody>
      </p:sp>
      <p:pic>
        <p:nvPicPr>
          <p:cNvPr id="37892" name="Picture 4" descr="https://latex.codecogs.com/png.latex?%5Cdpi%7B300%7D%20%5CDelta%20w_%7Bjk%7D%20%3D%20-%20%5Ceta%20%5Cfrac%7B%5Cpartial%20E%28x%29%7D%7B%5Cpartial%20w_%7Bjk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3619500" cy="1143001"/>
          </a:xfrm>
          <a:prstGeom prst="rect">
            <a:avLst/>
          </a:prstGeom>
          <a:noFill/>
        </p:spPr>
      </p:pic>
      <p:pic>
        <p:nvPicPr>
          <p:cNvPr id="37894" name="Picture 6" descr="https://latex.codecogs.com/png.latex?%5Cdpi%7B300%7D%20%5CDelta%20w_%7B0%7D%20%3D%20-%20%5Ceta%20%5Cfrac%7B%5Cpartial%20E%28x%29%7D%7B%5Cpartial%20w_%7B0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4800"/>
            <a:ext cx="3448050" cy="1085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3246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https://machinelearningmastery.com/implement-perceptron-algorithm-scratch-python/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neurons do – the ML version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neuron </a:t>
            </a:r>
            <a:r>
              <a:rPr lang="en-US" sz="2800" dirty="0"/>
              <a:t>collects signals from </a:t>
            </a:r>
            <a:r>
              <a:rPr lang="en-US" sz="2800" i="1" dirty="0" smtClean="0"/>
              <a:t>dendrites </a:t>
            </a:r>
            <a:r>
              <a:rPr lang="en-US" sz="2800" i="1" dirty="0" smtClean="0">
                <a:solidFill>
                  <a:schemeClr val="accent2"/>
                </a:solidFill>
              </a:rPr>
              <a:t>(not quite)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Sends out spikes of electrical activity through an </a:t>
            </a:r>
            <a:r>
              <a:rPr lang="en-US" sz="2800" i="1" dirty="0"/>
              <a:t>axon</a:t>
            </a:r>
            <a:r>
              <a:rPr lang="en-US" sz="2800" dirty="0"/>
              <a:t>, which splits into thousands of branches.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At </a:t>
            </a:r>
            <a:r>
              <a:rPr lang="en-US" sz="2800" dirty="0" smtClean="0"/>
              <a:t>the end </a:t>
            </a:r>
            <a:r>
              <a:rPr lang="en-US" sz="2800" dirty="0"/>
              <a:t>of each </a:t>
            </a:r>
            <a:r>
              <a:rPr lang="en-US" sz="2800" dirty="0" smtClean="0"/>
              <a:t>branch, </a:t>
            </a:r>
            <a:r>
              <a:rPr lang="en-US" sz="2800" dirty="0"/>
              <a:t>a </a:t>
            </a:r>
            <a:r>
              <a:rPr lang="en-US" sz="2800" i="1" dirty="0" smtClean="0"/>
              <a:t>synapse</a:t>
            </a:r>
            <a:r>
              <a:rPr lang="en-US" sz="2800" dirty="0" smtClean="0"/>
              <a:t> </a:t>
            </a:r>
            <a:r>
              <a:rPr lang="en-US" sz="2800" dirty="0"/>
              <a:t>converts activity into either exciting or inhibiting activity of a dendrite at another </a:t>
            </a:r>
            <a:r>
              <a:rPr lang="en-US" sz="2800" dirty="0" smtClean="0"/>
              <a:t>neuron </a:t>
            </a:r>
            <a:r>
              <a:rPr lang="en-US" sz="2800" i="1" dirty="0" smtClean="0">
                <a:solidFill>
                  <a:schemeClr val="accent2"/>
                </a:solidFill>
              </a:rPr>
              <a:t>(more complicated than this)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Neuron </a:t>
            </a:r>
            <a:r>
              <a:rPr lang="en-US" sz="2800" i="1" dirty="0"/>
              <a:t>fires</a:t>
            </a:r>
            <a:r>
              <a:rPr lang="en-US" sz="2800" dirty="0"/>
              <a:t> when exciting activity surpasses inhibitory </a:t>
            </a:r>
            <a:r>
              <a:rPr lang="en-US" sz="2800" dirty="0" smtClean="0"/>
              <a:t>activity above some threshold </a:t>
            </a:r>
            <a:r>
              <a:rPr lang="en-US" sz="2800" i="1" dirty="0" smtClean="0">
                <a:solidFill>
                  <a:srgbClr val="FF0000"/>
                </a:solidFill>
              </a:rPr>
              <a:t>(neurotransmitters govern the threshold and activity rate)</a:t>
            </a:r>
            <a:endParaRPr lang="en-US" sz="28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Learning changes the </a:t>
            </a:r>
            <a:r>
              <a:rPr lang="en-US" sz="2800" dirty="0" smtClean="0"/>
              <a:t>strength </a:t>
            </a:r>
            <a:r>
              <a:rPr lang="en-US" sz="2800" dirty="0"/>
              <a:t>of </a:t>
            </a:r>
            <a:r>
              <a:rPr lang="en-US" sz="2800" dirty="0" smtClean="0"/>
              <a:t>synapses (</a:t>
            </a:r>
            <a:r>
              <a:rPr lang="en-US" sz="2800" i="1" dirty="0" smtClean="0">
                <a:solidFill>
                  <a:schemeClr val="accent2"/>
                </a:solidFill>
              </a:rPr>
              <a:t>but what sort of learning?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 neurons</a:t>
            </a:r>
            <a:endParaRPr lang="en-GB" dirty="0"/>
          </a:p>
        </p:txBody>
      </p:sp>
      <p:pic>
        <p:nvPicPr>
          <p:cNvPr id="32770" name="Picture 2" descr="https://upload.wikimedia.org/wikipedia/commons/thumb/a/a9/Complete_neuron_cell_diagram_en.svg/1280px-Complete_neuron_cell_diagram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848600" cy="5708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classical conditioning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approach for years was the Rescorla-Wagner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Could reproduce a number of empirical observations in classical conditioning experiments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http://users.ipfw.edu/abbott/314/Rescorla2.htm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971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versions replace V</a:t>
            </a:r>
            <a:r>
              <a:rPr lang="en-US" baseline="-25000" dirty="0" smtClean="0"/>
              <a:t>tot</a:t>
            </a:r>
            <a:r>
              <a:rPr lang="en-US" dirty="0" smtClean="0"/>
              <a:t> with V</a:t>
            </a:r>
            <a:r>
              <a:rPr lang="en-US" baseline="-25000" dirty="0" smtClean="0"/>
              <a:t>x</a:t>
            </a:r>
            <a:r>
              <a:rPr lang="en-US" dirty="0" smtClean="0"/>
              <a:t>; what is the difference?</a:t>
            </a:r>
            <a:endParaRPr lang="en-GB" dirty="0"/>
          </a:p>
        </p:txBody>
      </p:sp>
      <p:sp>
        <p:nvSpPr>
          <p:cNvPr id="81922" name="AutoShape 2" descr="https://latex.codecogs.com/svg.latex?%5Cdpi%7B300%7D%20%5CLARGE%20%5CDelta%20V_X%5E%7Bt&amp;plus;1%7D%20%3D%20%5Calpha_X%7E%5Cbeta%20%28%5Clambda%20-%20V_%7Btot%7D%29%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24" name="AutoShape 4" descr="https://latex.codecogs.com/svg.latex?%5Cdpi%7B300%7D%20%5CLARGE%20%5CDelta%20V_X%5E%7Bt&amp;plus;1%7D%20%3D%20%5Calpha_X%7E%5Cbeta%20%28%5Clambda%20-%20V_%7Btot%7D%29%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28" name="Picture 8" descr="https://latex.codecogs.com/png.latex?%5Cdpi%7B300%7D%20%5CDelta%20V_X%5E%7Bt&amp;plus;1%7D%20%3D%20%5Calpha_X%7E%5Cbeta%20%28%5Clambda%20-%20V_%7Btot%7D%29%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5000625" cy="533400"/>
          </a:xfrm>
          <a:prstGeom prst="rect">
            <a:avLst/>
          </a:prstGeom>
          <a:noFill/>
        </p:spPr>
      </p:pic>
      <p:pic>
        <p:nvPicPr>
          <p:cNvPr id="81930" name="Picture 10" descr="https://latex.codecogs.com/png.latex?%5Cdpi%7B300%7D%20V_X%5E%7Bt&amp;plus;1%7D%20%3D%20V_X%5Et%20&amp;plus;%20%5CDelta%20V_X%5E%7Bt&amp;plus;1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4000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lideplayer.com/3127707/11/images/11/4.3+Conditioning+and+extinction+in+the+Rescorla-Wagner+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61215" y="1576100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989602" y="1659054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386688" y="3755406"/>
            <a:ext cx="1492992" cy="11388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RW could explain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68928" y="1410195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185532" y="1493149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49964" y="3755406"/>
            <a:ext cx="1492992" cy="113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31776" y="1327243"/>
            <a:ext cx="2073600" cy="15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7353" y="2920980"/>
            <a:ext cx="1328396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Droid Sans Fallback" pitchFamily="2"/>
                <a:cs typeface="Lohit Hindi" pitchFamily="2"/>
              </a:rPr>
              <a:t>Pre-exposed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747928" y="2964090"/>
            <a:ext cx="3389928" cy="2728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17760" y="5889642"/>
            <a:ext cx="2159136" cy="37739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000" b="1" dirty="0">
                <a:solidFill>
                  <a:srgbClr val="FF3333"/>
                </a:solidFill>
                <a:latin typeface="Arial" pitchFamily="18"/>
                <a:ea typeface="Droid Sans Fallback" pitchFamily="2"/>
                <a:cs typeface="Lohit Hindi" pitchFamily="2"/>
              </a:rPr>
              <a:t>Latent inhibition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couldn’t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Latent cause modeling of conditioning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2000" y="44196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4600" y="44196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UCS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>
            <a:off x="1676400" y="48006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13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Rescorla Wagner model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334000" y="44958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086600" y="44958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UCS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6324600" y="2895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3"/>
            <a:endCxn id="15" idx="0"/>
          </p:cNvCxnSpPr>
          <p:nvPr/>
        </p:nvCxnSpPr>
        <p:spPr>
          <a:xfrm flipH="1">
            <a:off x="5791200" y="3480967"/>
            <a:ext cx="633833" cy="1014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5"/>
            <a:endCxn id="16" idx="0"/>
          </p:cNvCxnSpPr>
          <p:nvPr/>
        </p:nvCxnSpPr>
        <p:spPr>
          <a:xfrm>
            <a:off x="6909967" y="3480967"/>
            <a:ext cx="633833" cy="1014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388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Latent cause model*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61076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See Courville, Daw &amp; Touretzky (2005) for a formal description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1077</Words>
  <Application>Microsoft Office PowerPoint</Application>
  <PresentationFormat>On-screen Show (4:3)</PresentationFormat>
  <Paragraphs>304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Modeling associativity</vt:lpstr>
      <vt:lpstr>Slide 2</vt:lpstr>
      <vt:lpstr>Slide 3</vt:lpstr>
      <vt:lpstr>Clinical therapies</vt:lpstr>
      <vt:lpstr>Modeling classical conditioning</vt:lpstr>
      <vt:lpstr>Slide 6</vt:lpstr>
      <vt:lpstr>What RW could explain</vt:lpstr>
      <vt:lpstr>What it couldn’t</vt:lpstr>
      <vt:lpstr>Latent cause modeling of conditioning</vt:lpstr>
      <vt:lpstr>Slide 10</vt:lpstr>
      <vt:lpstr>Slide 11</vt:lpstr>
      <vt:lpstr>Bayes 101</vt:lpstr>
      <vt:lpstr>Slide 13</vt:lpstr>
      <vt:lpstr>Some RW failures explained by latent cause model</vt:lpstr>
      <vt:lpstr>Summary</vt:lpstr>
      <vt:lpstr>Explaining associativity</vt:lpstr>
      <vt:lpstr>Hebbian learning</vt:lpstr>
      <vt:lpstr>Hebbian learning</vt:lpstr>
      <vt:lpstr>Hebb’s rule in action</vt:lpstr>
      <vt:lpstr>Normalizing Hebb’s rule</vt:lpstr>
      <vt:lpstr>Artificial neurons</vt:lpstr>
      <vt:lpstr>ANN Forward Propagation</vt:lpstr>
      <vt:lpstr>ANN Forward Propagation</vt:lpstr>
      <vt:lpstr>Neuron Model</vt:lpstr>
      <vt:lpstr>Neuron Model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Training</vt:lpstr>
      <vt:lpstr>ANN Training</vt:lpstr>
      <vt:lpstr>ANN Training</vt:lpstr>
      <vt:lpstr>ANN Training</vt:lpstr>
      <vt:lpstr>ANN Training</vt:lpstr>
      <vt:lpstr>What neurons do – the ML version</vt:lpstr>
      <vt:lpstr>Real neurons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associativity</dc:title>
  <dc:creator>nisheeth</dc:creator>
  <cp:lastModifiedBy>nisheeth</cp:lastModifiedBy>
  <cp:revision>1</cp:revision>
  <dcterms:created xsi:type="dcterms:W3CDTF">2021-01-19T09:23:26Z</dcterms:created>
  <dcterms:modified xsi:type="dcterms:W3CDTF">2021-01-19T09:26:13Z</dcterms:modified>
</cp:coreProperties>
</file>