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6" r:id="rId15"/>
    <p:sldId id="30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DE7519-80E6-4255-B0AB-C71C76D3E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E94FCC-0AE8-4DF8-B3BC-CC17E0593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4BBB-45FC-4C6D-ACF2-90550BB9BB25}" type="datetimeFigureOut">
              <a:rPr lang="en-GB" smtClean="0"/>
              <a:pPr/>
              <a:t>12/02/2019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12137-8EC9-4EFF-8F0F-471924FCD9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ncbi.nlm.nih.gov/pmc/articles/PMC3032396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vision: function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Nisheeth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February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GB" dirty="0"/>
          </a:p>
        </p:txBody>
      </p:sp>
      <p:pic>
        <p:nvPicPr>
          <p:cNvPr id="6146" name="Picture 2" descr="Convolution_schemat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542521" cy="2590800"/>
          </a:xfrm>
          <a:prstGeom prst="rect">
            <a:avLst/>
          </a:prstGeom>
          <a:noFill/>
        </p:spPr>
      </p:pic>
      <p:pic>
        <p:nvPicPr>
          <p:cNvPr id="6148" name="Picture 4" descr="Screen Shot 2016-07-24 at 11.25.13 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1767176" cy="1600200"/>
          </a:xfrm>
          <a:prstGeom prst="rect">
            <a:avLst/>
          </a:prstGeom>
          <a:noFill/>
        </p:spPr>
      </p:pic>
      <p:pic>
        <p:nvPicPr>
          <p:cNvPr id="6150" name="Picture 6" descr="Screen Shot 2016-07-24 at 11.25.24 P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67000"/>
            <a:ext cx="1078705" cy="9329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patch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49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Edge detection filters designed from V1 principles</a:t>
            </a:r>
            <a:endParaRPr lang="en-GB" dirty="0"/>
          </a:p>
        </p:txBody>
      </p:sp>
      <p:pic>
        <p:nvPicPr>
          <p:cNvPr id="29698" name="Picture 2" descr="Screen Shot 2016-08-05 at 11.03.0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28749"/>
            <a:ext cx="3257550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Influenced models of object recognition</a:t>
            </a:r>
            <a:endParaRPr lang="en-GB" dirty="0"/>
          </a:p>
        </p:txBody>
      </p:sp>
      <p:pic>
        <p:nvPicPr>
          <p:cNvPr id="83970" name="Picture 2" descr="https://www.researchgate.net/profile/Faustino_Gomez3/publication/266656356/figure/fig3/AS:392167794200579@1470511496541/Figure-6-Max-Pooling-Convolutional-Neural-Network-MPCNN-with-8-layers-alterna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96250" cy="2571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successful models of visual function use mixed selective feed-forward information transfer now, e.g. CNN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search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Attention in vision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search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191000" y="25146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53000" y="297180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67200" y="32004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343400" y="39624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505200" y="30480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05200" y="40386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57800" y="38862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91000" y="48768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 search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962400" y="228600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14800" y="37338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76600" y="28194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029200" y="365760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381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114800" y="4572000"/>
            <a:ext cx="381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352800" y="3733800"/>
            <a:ext cx="381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038600" y="3048000"/>
            <a:ext cx="381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685800" y="5486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pitchFamily="124" charset="0"/>
              </a:rPr>
              <a:t>       Feature search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914400" y="2057400"/>
            <a:ext cx="28956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189038" y="2632075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555750" y="304165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701800" y="386080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2105025" y="2632075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2214563" y="3368675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913063" y="3368675"/>
            <a:ext cx="2174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2801938" y="279400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2544763" y="443230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2509838" y="3451225"/>
            <a:ext cx="2174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1446213" y="443230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2435225" y="287655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3130550" y="4105275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3278188" y="287655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2141538" y="4349750"/>
            <a:ext cx="219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4956175" y="2066925"/>
            <a:ext cx="28956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5216525" y="2640013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5565775" y="3286125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6099175" y="3971925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>
            <a:off x="6327775" y="2524125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6170613" y="3378200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6953250" y="3459163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5694363" y="2722563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5487988" y="4032250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48860" name="Text Box 28"/>
          <p:cNvSpPr txBox="1">
            <a:spLocks noChangeArrowheads="1"/>
          </p:cNvSpPr>
          <p:nvPr/>
        </p:nvSpPr>
        <p:spPr bwMode="auto">
          <a:xfrm>
            <a:off x="6477000" y="4114800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48861" name="Text Box 29"/>
          <p:cNvSpPr txBox="1">
            <a:spLocks noChangeArrowheads="1"/>
          </p:cNvSpPr>
          <p:nvPr/>
        </p:nvSpPr>
        <p:spPr bwMode="auto">
          <a:xfrm>
            <a:off x="7158038" y="3951288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48862" name="Text Box 30"/>
          <p:cNvSpPr txBox="1">
            <a:spLocks noChangeArrowheads="1"/>
          </p:cNvSpPr>
          <p:nvPr/>
        </p:nvSpPr>
        <p:spPr bwMode="auto">
          <a:xfrm>
            <a:off x="6861175" y="2752725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48863" name="Text Box 31"/>
          <p:cNvSpPr txBox="1">
            <a:spLocks noChangeArrowheads="1"/>
          </p:cNvSpPr>
          <p:nvPr/>
        </p:nvSpPr>
        <p:spPr bwMode="auto">
          <a:xfrm>
            <a:off x="6851650" y="4032250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64" name="Text Box 32"/>
          <p:cNvSpPr txBox="1">
            <a:spLocks noChangeArrowheads="1"/>
          </p:cNvSpPr>
          <p:nvPr/>
        </p:nvSpPr>
        <p:spPr bwMode="auto">
          <a:xfrm>
            <a:off x="6069013" y="4606925"/>
            <a:ext cx="193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48865" name="Text Box 33"/>
          <p:cNvSpPr txBox="1">
            <a:spLocks noChangeArrowheads="1"/>
          </p:cNvSpPr>
          <p:nvPr/>
        </p:nvSpPr>
        <p:spPr bwMode="auto">
          <a:xfrm>
            <a:off x="4648200" y="5486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pitchFamily="124" charset="0"/>
              </a:rPr>
              <a:t>      Conjunction search</a:t>
            </a:r>
          </a:p>
        </p:txBody>
      </p:sp>
      <p:sp>
        <p:nvSpPr>
          <p:cNvPr id="248866" name="Text Box 34"/>
          <p:cNvSpPr txBox="1">
            <a:spLocks noChangeArrowheads="1"/>
          </p:cNvSpPr>
          <p:nvPr/>
        </p:nvSpPr>
        <p:spPr bwMode="auto">
          <a:xfrm>
            <a:off x="5897563" y="6038850"/>
            <a:ext cx="27606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Comic Sans MS" pitchFamily="124" charset="0"/>
              </a:rPr>
              <a:t>Treisman &amp; Gelade 1980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258763"/>
            <a:ext cx="7772400" cy="1143000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   “Serial” vs “Parallel” Search</a:t>
            </a: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1106488" y="1281113"/>
          <a:ext cx="6931025" cy="4738687"/>
        </p:xfrm>
        <a:graphic>
          <a:graphicData uri="http://schemas.openxmlformats.org/presentationml/2006/ole">
            <p:oleObj spid="_x0000_s1026" name="Chart" r:id="rId3" imgW="6143541" imgH="4200397" progId="MSGraph.Chart.8">
              <p:embed followColorScheme="full"/>
            </p:oleObj>
          </a:graphicData>
        </a:graphic>
      </p:graphicFrame>
      <p:sp>
        <p:nvSpPr>
          <p:cNvPr id="249862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5867400"/>
            <a:ext cx="7772400" cy="990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				      Set size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 rot="-5400000">
            <a:off x="-570706" y="3186906"/>
            <a:ext cx="2820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Reaction Time (ms)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Feature Integration Theory: Basics (FIT)   </a:t>
            </a:r>
            <a:r>
              <a:rPr lang="en-GB" sz="2800"/>
              <a:t>Treisman (1988, 1993)</a:t>
            </a: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Distinction between objects and features </a:t>
            </a:r>
          </a:p>
          <a:p>
            <a:pPr>
              <a:lnSpc>
                <a:spcPct val="90000"/>
              </a:lnSpc>
            </a:pPr>
            <a:r>
              <a:rPr lang="en-US"/>
              <a:t>Attention used to bind features together (“glue”) at the attended location</a:t>
            </a:r>
          </a:p>
          <a:p>
            <a:pPr>
              <a:lnSpc>
                <a:spcPct val="90000"/>
              </a:lnSpc>
            </a:pPr>
            <a:r>
              <a:rPr lang="en-US"/>
              <a:t>Code 1 object at a time based on location</a:t>
            </a:r>
          </a:p>
          <a:p>
            <a:pPr>
              <a:lnSpc>
                <a:spcPct val="90000"/>
              </a:lnSpc>
            </a:pPr>
            <a:r>
              <a:rPr lang="en-US"/>
              <a:t>Pre-attentional, parallel processing of features</a:t>
            </a:r>
          </a:p>
          <a:p>
            <a:pPr>
              <a:lnSpc>
                <a:spcPct val="90000"/>
              </a:lnSpc>
            </a:pPr>
            <a:r>
              <a:rPr lang="en-US"/>
              <a:t>Serial process of feature integration</a:t>
            </a:r>
          </a:p>
          <a:p>
            <a:pPr>
              <a:lnSpc>
                <a:spcPct val="90000"/>
              </a:lnSpc>
              <a:buFont typeface="Wingdings" pitchFamily="124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FIT: Details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Sensory “features” (color, size, orientation etc) coded in parallel by specialized modules</a:t>
            </a:r>
          </a:p>
          <a:p>
            <a:r>
              <a:rPr lang="en-US"/>
              <a:t>Modules form two kinds of “maps”</a:t>
            </a:r>
          </a:p>
          <a:p>
            <a:pPr lvl="1"/>
            <a:r>
              <a:rPr lang="en-US"/>
              <a:t>Feature maps</a:t>
            </a:r>
          </a:p>
          <a:p>
            <a:pPr lvl="2"/>
            <a:r>
              <a:rPr lang="en-US"/>
              <a:t>color maps, orientation maps, etc.</a:t>
            </a:r>
          </a:p>
          <a:p>
            <a:pPr lvl="1"/>
            <a:r>
              <a:rPr lang="en-US"/>
              <a:t>Master map of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as filter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1428750"/>
            <a:ext cx="5848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Maps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 2 kinds of info</a:t>
            </a:r>
          </a:p>
          <a:p>
            <a:pPr lvl="1">
              <a:lnSpc>
                <a:spcPct val="90000"/>
              </a:lnSpc>
            </a:pPr>
            <a:r>
              <a:rPr lang="en-US"/>
              <a:t>presence of a feature anywhere in the field</a:t>
            </a:r>
          </a:p>
          <a:p>
            <a:pPr lvl="2">
              <a:lnSpc>
                <a:spcPct val="90000"/>
              </a:lnSpc>
            </a:pPr>
            <a:r>
              <a:rPr lang="en-US"/>
              <a:t>there’s something red out there…</a:t>
            </a:r>
          </a:p>
          <a:p>
            <a:pPr lvl="1">
              <a:lnSpc>
                <a:spcPct val="90000"/>
              </a:lnSpc>
            </a:pPr>
            <a:r>
              <a:rPr lang="en-US"/>
              <a:t>implicit spatial info about the feature</a:t>
            </a:r>
          </a:p>
          <a:p>
            <a:pPr>
              <a:lnSpc>
                <a:spcPct val="90000"/>
              </a:lnSpc>
            </a:pPr>
            <a:r>
              <a:rPr lang="en-US"/>
              <a:t>Activity in feature maps can tell us what’s out there, but can’t tell us:</a:t>
            </a:r>
          </a:p>
          <a:p>
            <a:pPr lvl="1">
              <a:lnSpc>
                <a:spcPct val="90000"/>
              </a:lnSpc>
            </a:pPr>
            <a:r>
              <a:rPr lang="en-US"/>
              <a:t>where it is located</a:t>
            </a:r>
          </a:p>
          <a:p>
            <a:pPr lvl="1">
              <a:lnSpc>
                <a:spcPct val="90000"/>
              </a:lnSpc>
            </a:pPr>
            <a:r>
              <a:rPr lang="en-US"/>
              <a:t>what other features the red thing 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 Map of Locations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codes where features are located, but not which features are located where</a:t>
            </a:r>
          </a:p>
          <a:p>
            <a:pPr>
              <a:lnSpc>
                <a:spcPct val="90000"/>
              </a:lnSpc>
            </a:pPr>
            <a:r>
              <a:rPr lang="en-US"/>
              <a:t>need some way of:</a:t>
            </a:r>
          </a:p>
          <a:p>
            <a:pPr lvl="1">
              <a:lnSpc>
                <a:spcPct val="90000"/>
              </a:lnSpc>
            </a:pPr>
            <a:r>
              <a:rPr lang="en-US"/>
              <a:t>locating features</a:t>
            </a:r>
          </a:p>
          <a:p>
            <a:pPr lvl="1">
              <a:lnSpc>
                <a:spcPct val="90000"/>
              </a:lnSpc>
            </a:pPr>
            <a:r>
              <a:rPr lang="en-US"/>
              <a:t>binding appropriate features together</a:t>
            </a:r>
          </a:p>
          <a:p>
            <a:pPr>
              <a:lnSpc>
                <a:spcPct val="90000"/>
              </a:lnSpc>
            </a:pPr>
            <a:r>
              <a:rPr lang="en-US"/>
              <a:t>[Enter Focal Attention…]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Attention in FIT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Attention moves within the location map</a:t>
            </a:r>
          </a:p>
          <a:p>
            <a:pPr>
              <a:lnSpc>
                <a:spcPct val="90000"/>
              </a:lnSpc>
            </a:pPr>
            <a:r>
              <a:rPr lang="en-US" sz="2400"/>
              <a:t>Selects whatever features are linked to that location</a:t>
            </a:r>
          </a:p>
          <a:p>
            <a:pPr>
              <a:lnSpc>
                <a:spcPct val="90000"/>
              </a:lnSpc>
            </a:pPr>
            <a:r>
              <a:rPr lang="en-US" sz="2400"/>
              <a:t>Features of other objects are excluded</a:t>
            </a:r>
          </a:p>
          <a:p>
            <a:pPr>
              <a:lnSpc>
                <a:spcPct val="90000"/>
              </a:lnSpc>
            </a:pPr>
            <a:r>
              <a:rPr lang="en-US" sz="2400"/>
              <a:t>Attended features are then entered into the current temporary object representation</a:t>
            </a:r>
          </a:p>
        </p:txBody>
      </p:sp>
      <p:pic>
        <p:nvPicPr>
          <p:cNvPr id="17408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146300"/>
            <a:ext cx="3810000" cy="3856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127000"/>
            <a:ext cx="4975225" cy="663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for FIT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Visual Search Tasks</a:t>
            </a:r>
          </a:p>
          <a:p>
            <a:r>
              <a:rPr lang="en-US"/>
              <a:t>Illusory Conjunctions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Search: Find red dot</a:t>
            </a:r>
          </a:p>
        </p:txBody>
      </p:sp>
      <p:pic>
        <p:nvPicPr>
          <p:cNvPr id="146436" name="Picture 4" descr="popou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89426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“Pop-Out Effect”</a:t>
            </a:r>
          </a:p>
        </p:txBody>
      </p:sp>
      <p:pic>
        <p:nvPicPr>
          <p:cNvPr id="147460" name="Picture 4" descr="popou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74503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onjunc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851525" cy="3908425"/>
          </a:xfrm>
          <a:prstGeom prst="rect">
            <a:avLst/>
          </a:prstGeom>
          <a:noFill/>
        </p:spPr>
      </p:pic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Conjunction: white 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onjun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851525" cy="3908425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Distractor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onjunc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851525" cy="3908425"/>
          </a:xfrm>
          <a:prstGeom prst="rect">
            <a:avLst/>
          </a:prstGeo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 Distractors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can calculate derivatives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428750"/>
            <a:ext cx="8172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conjunc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851525" cy="3908425"/>
          </a:xfrm>
          <a:prstGeom prst="rect">
            <a:avLst/>
          </a:prstGeom>
          <a:noFill/>
        </p:spPr>
      </p:pic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29 Distractors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search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7000"/>
            <a:ext cx="733425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Feature Search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3810000" cy="4114800"/>
          </a:xfrm>
        </p:spPr>
        <p:txBody>
          <a:bodyPr/>
          <a:lstStyle/>
          <a:p>
            <a:r>
              <a:rPr lang="en-US" sz="2800"/>
              <a:t>Is there a red T in the display?</a:t>
            </a:r>
          </a:p>
          <a:p>
            <a:r>
              <a:rPr lang="en-US" sz="2800"/>
              <a:t>Target defined by a single feature</a:t>
            </a:r>
          </a:p>
          <a:p>
            <a:r>
              <a:rPr lang="en-US" sz="2800"/>
              <a:t>According to FIT target should “pop out”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5029200" y="1905000"/>
            <a:ext cx="3429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6248400" y="3200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FF00"/>
                </a:solidFill>
                <a:latin typeface="Arial" charset="0"/>
              </a:rPr>
              <a:t>T</a:t>
            </a:r>
            <a:endParaRPr lang="en-GB" sz="3600">
              <a:latin typeface="Arial" charset="0"/>
            </a:endParaRP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010400" y="2667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705600" y="33528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3300"/>
                </a:solidFill>
                <a:latin typeface="Arial" charset="0"/>
              </a:rPr>
              <a:t>T</a:t>
            </a:r>
            <a:endParaRPr lang="en-GB" sz="3600">
              <a:latin typeface="Arial" charset="0"/>
            </a:endParaRP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715000" y="3429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6553200" y="2133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FF00"/>
                </a:solidFill>
                <a:latin typeface="Arial" charset="0"/>
              </a:rPr>
              <a:t>T</a:t>
            </a:r>
            <a:endParaRPr lang="en-GB" sz="3600">
              <a:latin typeface="Arial" charset="0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7315200" y="3429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00" y="23622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5486400" y="2133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FF00"/>
                </a:solidFill>
                <a:latin typeface="Arial" charset="0"/>
              </a:rPr>
              <a:t>T</a:t>
            </a:r>
            <a:endParaRPr lang="en-GB" sz="3600">
              <a:latin typeface="Arial" charset="0"/>
            </a:endParaRP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5334000" y="2819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6400800" y="2667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FF00"/>
                </a:solidFill>
                <a:latin typeface="Arial" charset="0"/>
              </a:rPr>
              <a:t>T</a:t>
            </a:r>
            <a:endParaRPr lang="en-GB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8" grpId="0"/>
      <p:bldP spid="177159" grpId="0"/>
      <p:bldP spid="177160" grpId="0"/>
      <p:bldP spid="177161" grpId="0"/>
      <p:bldP spid="177162" grpId="0"/>
      <p:bldP spid="177163" grpId="0"/>
      <p:bldP spid="177164" grpId="0"/>
      <p:bldP spid="177165" grpId="0"/>
      <p:bldP spid="177166" grpId="0"/>
      <p:bldP spid="177167" grpId="0"/>
      <p:bldP spid="1771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Conjunction Search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4800600" cy="4114800"/>
          </a:xfrm>
        </p:spPr>
        <p:txBody>
          <a:bodyPr/>
          <a:lstStyle/>
          <a:p>
            <a:r>
              <a:rPr lang="en-US" sz="2600"/>
              <a:t>Is there a red T in the display?</a:t>
            </a:r>
          </a:p>
          <a:p>
            <a:r>
              <a:rPr lang="en-US" sz="2600"/>
              <a:t>Target defined by shape and color</a:t>
            </a:r>
          </a:p>
          <a:p>
            <a:r>
              <a:rPr lang="en-US" sz="2600"/>
              <a:t>Target detection involves binding features, so demands serial search w/focal attention</a:t>
            </a:r>
            <a:endParaRPr lang="en-US" sz="2800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5029200" y="1905000"/>
            <a:ext cx="3429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172200" y="3657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charset="0"/>
              </a:rPr>
              <a:t>X</a:t>
            </a:r>
            <a:endParaRPr lang="en-GB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010400" y="2667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705600" y="33528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charset="0"/>
              </a:rPr>
              <a:t>T</a:t>
            </a:r>
            <a:endParaRPr lang="en-GB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5715000" y="3429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553200" y="2133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charset="0"/>
              </a:rPr>
              <a:t>X</a:t>
            </a:r>
            <a:endParaRPr lang="en-GB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7315200" y="3429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620000" y="23622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5486400" y="2133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charset="0"/>
              </a:rPr>
              <a:t>X</a:t>
            </a:r>
            <a:endParaRPr lang="en-GB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5334000" y="2819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6400800" y="2667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5867400" y="2667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charset="0"/>
              </a:rPr>
              <a:t>X</a:t>
            </a:r>
            <a:endParaRPr lang="en-GB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7010400" y="3810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charset="0"/>
              </a:rPr>
              <a:t>X</a:t>
            </a:r>
            <a:endParaRPr lang="en-GB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6096000" y="1905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6172200" y="31242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/>
      <p:bldP spid="179207" grpId="0"/>
      <p:bldP spid="179208" grpId="0"/>
      <p:bldP spid="179209" grpId="0"/>
      <p:bldP spid="179210" grpId="0"/>
      <p:bldP spid="179211" grpId="0"/>
      <p:bldP spid="179212" grpId="0"/>
      <p:bldP spid="179213" grpId="0"/>
      <p:bldP spid="179214" grpId="0"/>
      <p:bldP spid="179215" grpId="0"/>
      <p:bldP spid="179216" grpId="0"/>
      <p:bldP spid="179217" grpId="0"/>
      <p:bldP spid="179218" grpId="0"/>
      <p:bldP spid="1792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Search Experiments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Record time taken to determine whether target is present or absent</a:t>
            </a:r>
          </a:p>
          <a:p>
            <a:pPr>
              <a:lnSpc>
                <a:spcPct val="90000"/>
              </a:lnSpc>
            </a:pPr>
            <a:r>
              <a:rPr lang="en-US"/>
              <a:t>Vary the number of distracters</a:t>
            </a:r>
          </a:p>
          <a:p>
            <a:pPr>
              <a:lnSpc>
                <a:spcPct val="90000"/>
              </a:lnSpc>
            </a:pPr>
            <a:r>
              <a:rPr lang="en-US"/>
              <a:t>FIT predicts that </a:t>
            </a:r>
          </a:p>
          <a:p>
            <a:pPr lvl="1">
              <a:lnSpc>
                <a:spcPct val="90000"/>
              </a:lnSpc>
            </a:pPr>
            <a:r>
              <a:rPr lang="en-US"/>
              <a:t>Feature search should be independent of the number of distracters</a:t>
            </a:r>
          </a:p>
          <a:p>
            <a:pPr lvl="1">
              <a:lnSpc>
                <a:spcPct val="90000"/>
              </a:lnSpc>
            </a:pPr>
            <a:r>
              <a:rPr lang="en-US"/>
              <a:t>Conjunction search should get slower w/more distracters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77862"/>
          </a:xfrm>
        </p:spPr>
        <p:txBody>
          <a:bodyPr>
            <a:normAutofit fontScale="90000"/>
          </a:bodyPr>
          <a:lstStyle/>
          <a:p>
            <a:r>
              <a:rPr lang="en-US" sz="4100"/>
              <a:t>Typical Findings &amp; interpretation</a:t>
            </a: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17713"/>
            <a:ext cx="4419600" cy="4114800"/>
          </a:xfrm>
        </p:spPr>
        <p:txBody>
          <a:bodyPr/>
          <a:lstStyle/>
          <a:p>
            <a:r>
              <a:rPr lang="en-US" sz="2800"/>
              <a:t>Feature targets pop out</a:t>
            </a:r>
          </a:p>
          <a:p>
            <a:pPr lvl="1"/>
            <a:r>
              <a:rPr lang="en-US" sz="2400"/>
              <a:t>flat display size function</a:t>
            </a:r>
          </a:p>
          <a:p>
            <a:r>
              <a:rPr lang="en-US" sz="2800"/>
              <a:t>Conjunction targets demand serial search</a:t>
            </a:r>
          </a:p>
          <a:p>
            <a:pPr lvl="1"/>
            <a:r>
              <a:rPr lang="en-US" sz="2400"/>
              <a:t>non-zero slope</a:t>
            </a: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209800"/>
          <a:ext cx="4611688" cy="4270375"/>
        </p:xfrm>
        <a:graphic>
          <a:graphicData uri="http://schemas.openxmlformats.org/presentationml/2006/ole">
            <p:oleObj spid="_x0000_s2050" name="Chart" r:id="rId3" imgW="6239007" imgH="552465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12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0363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pitchFamily="124" charset="0"/>
              </a:rPr>
              <a:t>… not that simple... 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495300" y="4865688"/>
            <a:ext cx="80359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Helvetica" pitchFamily="124" charset="0"/>
              </a:rPr>
              <a:t>easy conjunctions - -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Helvetica" pitchFamily="124" charset="0"/>
              </a:rPr>
              <a:t>depth &amp; shape, and movement &amp; shape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Helvetica" pitchFamily="124" charset="0"/>
              </a:rPr>
              <a:t>			              </a:t>
            </a:r>
            <a:r>
              <a:rPr lang="en-US" sz="2000" i="1">
                <a:latin typeface="Helvetica" pitchFamily="124" charset="0"/>
              </a:rPr>
              <a:t>Theeuwes &amp; Kooi</a:t>
            </a:r>
            <a:r>
              <a:rPr lang="en-US" i="1">
                <a:latin typeface="Helvetica" pitchFamily="124" charset="0"/>
              </a:rPr>
              <a:t> (1994)</a:t>
            </a:r>
            <a:r>
              <a:rPr lang="en-US" sz="3200">
                <a:latin typeface="Helvetica" pitchFamily="124" charset="0"/>
              </a:rPr>
              <a:t>	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057400" y="1447800"/>
            <a:ext cx="4953000" cy="35052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2514600" y="2136775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3097213" y="2574925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5311775" y="240030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3973513" y="2136775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4148138" y="2925763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5486400" y="3013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3333750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2974975" y="3627438"/>
            <a:ext cx="31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4670425" y="371475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5837238" y="3540125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4489450" y="2312988"/>
            <a:ext cx="31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5308600" y="3627438"/>
            <a:ext cx="31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3973513" y="4240213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Helvetica" pitchFamily="124" charset="0"/>
              </a:rPr>
              <a:t>Guided Search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124" charset="2"/>
              <a:buNone/>
            </a:pPr>
            <a:endParaRPr lang="en-US" sz="2800">
              <a:latin typeface="Helvetica" pitchFamily="12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i="1">
                <a:latin typeface="Helvetica" pitchFamily="124" charset="0"/>
              </a:rPr>
              <a:t>Triple</a:t>
            </a:r>
            <a:r>
              <a:rPr lang="en-US" sz="2800">
                <a:latin typeface="Helvetica" pitchFamily="124" charset="0"/>
              </a:rPr>
              <a:t> conjunctions are frequently easier than double conjunctions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Helvetica" pitchFamily="124" charset="0"/>
              </a:rPr>
              <a:t>This lead Wolfe and Cave modified FIT --&gt; the Guided search model</a:t>
            </a:r>
          </a:p>
          <a:p>
            <a:pPr marL="533400" indent="-533400">
              <a:lnSpc>
                <a:spcPct val="90000"/>
              </a:lnSpc>
            </a:pPr>
            <a:endParaRPr lang="en-US" sz="2800">
              <a:latin typeface="Helvetica" pitchFamily="124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800">
              <a:latin typeface="Helvetica" pitchFamily="124" charset="0"/>
            </a:endParaRPr>
          </a:p>
          <a:p>
            <a:pPr marL="1295400" lvl="2" indent="-381000" algn="r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Helvetica" pitchFamily="124" charset="0"/>
              </a:rPr>
              <a:t>- </a:t>
            </a:r>
            <a:r>
              <a:rPr lang="en-US" i="1">
                <a:latin typeface="Helvetica" pitchFamily="124" charset="0"/>
              </a:rPr>
              <a:t>Wolfe &amp; Cave</a:t>
            </a:r>
          </a:p>
          <a:p>
            <a:pPr marL="533400" indent="-533400">
              <a:lnSpc>
                <a:spcPct val="90000"/>
              </a:lnSpc>
            </a:pPr>
            <a:endParaRPr lang="en-US" sz="280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261938"/>
            <a:ext cx="8458200" cy="838200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Guided Search - Wolfe and Cave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534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Helvetica" pitchFamily="124" charset="0"/>
              </a:rPr>
              <a:t>Separate processes search for Xs and for white things (target features), and there is double activation that draws attention to the target. 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981200" y="1066800"/>
            <a:ext cx="4953000" cy="35052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2438400" y="1755775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021013" y="2193925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235575" y="201930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3897313" y="1755775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4071938" y="2544763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5410200" y="2632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3257550" y="1844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2898775" y="3246438"/>
            <a:ext cx="31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4594225" y="333375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5761038" y="3159125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4413250" y="1931988"/>
            <a:ext cx="31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AFAFA"/>
                </a:solidFill>
                <a:latin typeface="Helvetica" pitchFamily="124" charset="0"/>
              </a:rPr>
              <a:t>O</a:t>
            </a: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5232400" y="3246438"/>
            <a:ext cx="31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3897313" y="3859213"/>
            <a:ext cx="30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Helvetica" pitchFamily="124" charset="0"/>
              </a:rPr>
              <a:t>X</a:t>
            </a:r>
          </a:p>
        </p:txBody>
      </p:sp>
      <p:sp>
        <p:nvSpPr>
          <p:cNvPr id="253970" name="Freeform 18"/>
          <p:cNvSpPr>
            <a:spLocks/>
          </p:cNvSpPr>
          <p:nvPr/>
        </p:nvSpPr>
        <p:spPr bwMode="auto">
          <a:xfrm>
            <a:off x="2722563" y="1824038"/>
            <a:ext cx="3417887" cy="1917700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311" y="71"/>
              </a:cxn>
              <a:cxn ang="0">
                <a:pos x="347" y="168"/>
              </a:cxn>
              <a:cxn ang="0">
                <a:pos x="373" y="266"/>
              </a:cxn>
              <a:cxn ang="0">
                <a:pos x="365" y="417"/>
              </a:cxn>
              <a:cxn ang="0">
                <a:pos x="302" y="533"/>
              </a:cxn>
              <a:cxn ang="0">
                <a:pos x="196" y="675"/>
              </a:cxn>
              <a:cxn ang="0">
                <a:pos x="107" y="800"/>
              </a:cxn>
              <a:cxn ang="0">
                <a:pos x="62" y="871"/>
              </a:cxn>
              <a:cxn ang="0">
                <a:pos x="27" y="977"/>
              </a:cxn>
              <a:cxn ang="0">
                <a:pos x="9" y="1013"/>
              </a:cxn>
              <a:cxn ang="0">
                <a:pos x="0" y="1040"/>
              </a:cxn>
              <a:cxn ang="0">
                <a:pos x="18" y="1120"/>
              </a:cxn>
              <a:cxn ang="0">
                <a:pos x="89" y="1137"/>
              </a:cxn>
              <a:cxn ang="0">
                <a:pos x="240" y="1173"/>
              </a:cxn>
              <a:cxn ang="0">
                <a:pos x="631" y="1128"/>
              </a:cxn>
              <a:cxn ang="0">
                <a:pos x="1111" y="1137"/>
              </a:cxn>
              <a:cxn ang="0">
                <a:pos x="1165" y="1155"/>
              </a:cxn>
              <a:cxn ang="0">
                <a:pos x="1422" y="1208"/>
              </a:cxn>
              <a:cxn ang="0">
                <a:pos x="1485" y="1137"/>
              </a:cxn>
              <a:cxn ang="0">
                <a:pos x="1502" y="1040"/>
              </a:cxn>
              <a:cxn ang="0">
                <a:pos x="1520" y="986"/>
              </a:cxn>
              <a:cxn ang="0">
                <a:pos x="1547" y="977"/>
              </a:cxn>
              <a:cxn ang="0">
                <a:pos x="1573" y="960"/>
              </a:cxn>
              <a:cxn ang="0">
                <a:pos x="1671" y="942"/>
              </a:cxn>
              <a:cxn ang="0">
                <a:pos x="1787" y="968"/>
              </a:cxn>
              <a:cxn ang="0">
                <a:pos x="2036" y="1102"/>
              </a:cxn>
              <a:cxn ang="0">
                <a:pos x="2107" y="1093"/>
              </a:cxn>
              <a:cxn ang="0">
                <a:pos x="2116" y="1066"/>
              </a:cxn>
              <a:cxn ang="0">
                <a:pos x="2142" y="1013"/>
              </a:cxn>
              <a:cxn ang="0">
                <a:pos x="2045" y="711"/>
              </a:cxn>
              <a:cxn ang="0">
                <a:pos x="1965" y="568"/>
              </a:cxn>
              <a:cxn ang="0">
                <a:pos x="1529" y="480"/>
              </a:cxn>
              <a:cxn ang="0">
                <a:pos x="1493" y="426"/>
              </a:cxn>
              <a:cxn ang="0">
                <a:pos x="1467" y="355"/>
              </a:cxn>
              <a:cxn ang="0">
                <a:pos x="1431" y="302"/>
              </a:cxn>
              <a:cxn ang="0">
                <a:pos x="1369" y="186"/>
              </a:cxn>
              <a:cxn ang="0">
                <a:pos x="1236" y="62"/>
              </a:cxn>
              <a:cxn ang="0">
                <a:pos x="1120" y="80"/>
              </a:cxn>
              <a:cxn ang="0">
                <a:pos x="1085" y="115"/>
              </a:cxn>
              <a:cxn ang="0">
                <a:pos x="1040" y="151"/>
              </a:cxn>
              <a:cxn ang="0">
                <a:pos x="996" y="186"/>
              </a:cxn>
              <a:cxn ang="0">
                <a:pos x="827" y="275"/>
              </a:cxn>
              <a:cxn ang="0">
                <a:pos x="685" y="266"/>
              </a:cxn>
              <a:cxn ang="0">
                <a:pos x="649" y="213"/>
              </a:cxn>
              <a:cxn ang="0">
                <a:pos x="560" y="80"/>
              </a:cxn>
              <a:cxn ang="0">
                <a:pos x="471" y="26"/>
              </a:cxn>
              <a:cxn ang="0">
                <a:pos x="427" y="8"/>
              </a:cxn>
              <a:cxn ang="0">
                <a:pos x="391" y="0"/>
              </a:cxn>
            </a:cxnLst>
            <a:rect l="0" t="0" r="r" b="b"/>
            <a:pathLst>
              <a:path w="2153" h="1208">
                <a:moveTo>
                  <a:pt x="391" y="0"/>
                </a:moveTo>
                <a:cubicBezTo>
                  <a:pt x="342" y="10"/>
                  <a:pt x="332" y="27"/>
                  <a:pt x="311" y="71"/>
                </a:cubicBezTo>
                <a:cubicBezTo>
                  <a:pt x="319" y="111"/>
                  <a:pt x="323" y="134"/>
                  <a:pt x="347" y="168"/>
                </a:cubicBezTo>
                <a:cubicBezTo>
                  <a:pt x="369" y="236"/>
                  <a:pt x="361" y="203"/>
                  <a:pt x="373" y="266"/>
                </a:cubicBezTo>
                <a:cubicBezTo>
                  <a:pt x="370" y="316"/>
                  <a:pt x="369" y="366"/>
                  <a:pt x="365" y="417"/>
                </a:cubicBezTo>
                <a:cubicBezTo>
                  <a:pt x="361" y="458"/>
                  <a:pt x="319" y="497"/>
                  <a:pt x="302" y="533"/>
                </a:cubicBezTo>
                <a:cubicBezTo>
                  <a:pt x="274" y="588"/>
                  <a:pt x="237" y="627"/>
                  <a:pt x="196" y="675"/>
                </a:cubicBezTo>
                <a:cubicBezTo>
                  <a:pt x="162" y="713"/>
                  <a:pt x="138" y="759"/>
                  <a:pt x="107" y="800"/>
                </a:cubicBezTo>
                <a:cubicBezTo>
                  <a:pt x="87" y="854"/>
                  <a:pt x="111" y="796"/>
                  <a:pt x="62" y="871"/>
                </a:cubicBezTo>
                <a:cubicBezTo>
                  <a:pt x="39" y="905"/>
                  <a:pt x="39" y="939"/>
                  <a:pt x="27" y="977"/>
                </a:cubicBezTo>
                <a:cubicBezTo>
                  <a:pt x="22" y="989"/>
                  <a:pt x="14" y="1000"/>
                  <a:pt x="9" y="1013"/>
                </a:cubicBezTo>
                <a:cubicBezTo>
                  <a:pt x="5" y="1021"/>
                  <a:pt x="3" y="1031"/>
                  <a:pt x="0" y="1040"/>
                </a:cubicBezTo>
                <a:cubicBezTo>
                  <a:pt x="1" y="1051"/>
                  <a:pt x="10" y="1115"/>
                  <a:pt x="18" y="1120"/>
                </a:cubicBezTo>
                <a:cubicBezTo>
                  <a:pt x="39" y="1131"/>
                  <a:pt x="67" y="1126"/>
                  <a:pt x="89" y="1137"/>
                </a:cubicBezTo>
                <a:cubicBezTo>
                  <a:pt x="147" y="1166"/>
                  <a:pt x="166" y="1165"/>
                  <a:pt x="240" y="1173"/>
                </a:cubicBezTo>
                <a:cubicBezTo>
                  <a:pt x="426" y="1166"/>
                  <a:pt x="483" y="1165"/>
                  <a:pt x="631" y="1128"/>
                </a:cubicBezTo>
                <a:cubicBezTo>
                  <a:pt x="791" y="1131"/>
                  <a:pt x="951" y="1128"/>
                  <a:pt x="1111" y="1137"/>
                </a:cubicBezTo>
                <a:cubicBezTo>
                  <a:pt x="1129" y="1137"/>
                  <a:pt x="1146" y="1151"/>
                  <a:pt x="1165" y="1155"/>
                </a:cubicBezTo>
                <a:cubicBezTo>
                  <a:pt x="1255" y="1173"/>
                  <a:pt x="1334" y="1188"/>
                  <a:pt x="1422" y="1208"/>
                </a:cubicBezTo>
                <a:cubicBezTo>
                  <a:pt x="1475" y="1196"/>
                  <a:pt x="1468" y="1186"/>
                  <a:pt x="1485" y="1137"/>
                </a:cubicBezTo>
                <a:cubicBezTo>
                  <a:pt x="1491" y="1088"/>
                  <a:pt x="1489" y="1080"/>
                  <a:pt x="1502" y="1040"/>
                </a:cubicBezTo>
                <a:cubicBezTo>
                  <a:pt x="1507" y="1021"/>
                  <a:pt x="1502" y="992"/>
                  <a:pt x="1520" y="986"/>
                </a:cubicBezTo>
                <a:cubicBezTo>
                  <a:pt x="1529" y="983"/>
                  <a:pt x="1538" y="981"/>
                  <a:pt x="1547" y="977"/>
                </a:cubicBezTo>
                <a:cubicBezTo>
                  <a:pt x="1556" y="972"/>
                  <a:pt x="1563" y="963"/>
                  <a:pt x="1573" y="960"/>
                </a:cubicBezTo>
                <a:cubicBezTo>
                  <a:pt x="1582" y="956"/>
                  <a:pt x="1664" y="943"/>
                  <a:pt x="1671" y="942"/>
                </a:cubicBezTo>
                <a:cubicBezTo>
                  <a:pt x="1769" y="961"/>
                  <a:pt x="1730" y="951"/>
                  <a:pt x="1787" y="968"/>
                </a:cubicBezTo>
                <a:cubicBezTo>
                  <a:pt x="1843" y="1026"/>
                  <a:pt x="1957" y="1088"/>
                  <a:pt x="2036" y="1102"/>
                </a:cubicBezTo>
                <a:cubicBezTo>
                  <a:pt x="2059" y="1099"/>
                  <a:pt x="2085" y="1102"/>
                  <a:pt x="2107" y="1093"/>
                </a:cubicBezTo>
                <a:cubicBezTo>
                  <a:pt x="2115" y="1089"/>
                  <a:pt x="2111" y="1074"/>
                  <a:pt x="2116" y="1066"/>
                </a:cubicBezTo>
                <a:cubicBezTo>
                  <a:pt x="2149" y="996"/>
                  <a:pt x="2118" y="1082"/>
                  <a:pt x="2142" y="1013"/>
                </a:cubicBezTo>
                <a:cubicBezTo>
                  <a:pt x="2135" y="889"/>
                  <a:pt x="2153" y="782"/>
                  <a:pt x="2045" y="711"/>
                </a:cubicBezTo>
                <a:cubicBezTo>
                  <a:pt x="2035" y="683"/>
                  <a:pt x="1983" y="579"/>
                  <a:pt x="1965" y="568"/>
                </a:cubicBezTo>
                <a:cubicBezTo>
                  <a:pt x="1819" y="476"/>
                  <a:pt x="1703" y="486"/>
                  <a:pt x="1529" y="480"/>
                </a:cubicBezTo>
                <a:cubicBezTo>
                  <a:pt x="1517" y="462"/>
                  <a:pt x="1500" y="446"/>
                  <a:pt x="1493" y="426"/>
                </a:cubicBezTo>
                <a:cubicBezTo>
                  <a:pt x="1483" y="402"/>
                  <a:pt x="1479" y="376"/>
                  <a:pt x="1467" y="355"/>
                </a:cubicBezTo>
                <a:cubicBezTo>
                  <a:pt x="1456" y="336"/>
                  <a:pt x="1431" y="302"/>
                  <a:pt x="1431" y="302"/>
                </a:cubicBezTo>
                <a:cubicBezTo>
                  <a:pt x="1416" y="258"/>
                  <a:pt x="1380" y="219"/>
                  <a:pt x="1369" y="186"/>
                </a:cubicBezTo>
                <a:cubicBezTo>
                  <a:pt x="1344" y="115"/>
                  <a:pt x="1308" y="80"/>
                  <a:pt x="1236" y="62"/>
                </a:cubicBezTo>
                <a:cubicBezTo>
                  <a:pt x="1197" y="65"/>
                  <a:pt x="1148" y="52"/>
                  <a:pt x="1120" y="80"/>
                </a:cubicBezTo>
                <a:cubicBezTo>
                  <a:pt x="1071" y="127"/>
                  <a:pt x="1156" y="90"/>
                  <a:pt x="1085" y="115"/>
                </a:cubicBezTo>
                <a:cubicBezTo>
                  <a:pt x="1035" y="189"/>
                  <a:pt x="1100" y="104"/>
                  <a:pt x="1040" y="151"/>
                </a:cubicBezTo>
                <a:cubicBezTo>
                  <a:pt x="980" y="196"/>
                  <a:pt x="1063" y="162"/>
                  <a:pt x="996" y="186"/>
                </a:cubicBezTo>
                <a:cubicBezTo>
                  <a:pt x="930" y="251"/>
                  <a:pt x="919" y="259"/>
                  <a:pt x="827" y="275"/>
                </a:cubicBezTo>
                <a:cubicBezTo>
                  <a:pt x="779" y="272"/>
                  <a:pt x="729" y="281"/>
                  <a:pt x="685" y="266"/>
                </a:cubicBezTo>
                <a:cubicBezTo>
                  <a:pt x="664" y="258"/>
                  <a:pt x="660" y="230"/>
                  <a:pt x="649" y="213"/>
                </a:cubicBezTo>
                <a:cubicBezTo>
                  <a:pt x="629" y="184"/>
                  <a:pt x="585" y="96"/>
                  <a:pt x="560" y="80"/>
                </a:cubicBezTo>
                <a:cubicBezTo>
                  <a:pt x="527" y="58"/>
                  <a:pt x="510" y="45"/>
                  <a:pt x="471" y="26"/>
                </a:cubicBezTo>
                <a:cubicBezTo>
                  <a:pt x="456" y="18"/>
                  <a:pt x="442" y="12"/>
                  <a:pt x="427" y="8"/>
                </a:cubicBezTo>
                <a:cubicBezTo>
                  <a:pt x="415" y="4"/>
                  <a:pt x="391" y="0"/>
                  <a:pt x="391" y="0"/>
                </a:cubicBezTo>
                <a:close/>
              </a:path>
            </a:pathLst>
          </a:custGeom>
          <a:solidFill>
            <a:srgbClr val="FF0000">
              <a:alpha val="3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3971" name="Freeform 19"/>
          <p:cNvSpPr>
            <a:spLocks/>
          </p:cNvSpPr>
          <p:nvPr/>
        </p:nvSpPr>
        <p:spPr bwMode="auto">
          <a:xfrm>
            <a:off x="2230438" y="1527175"/>
            <a:ext cx="3541712" cy="2779713"/>
          </a:xfrm>
          <a:custGeom>
            <a:avLst/>
            <a:gdLst/>
            <a:ahLst/>
            <a:cxnLst>
              <a:cxn ang="0">
                <a:pos x="53" y="116"/>
              </a:cxn>
              <a:cxn ang="0">
                <a:pos x="151" y="364"/>
              </a:cxn>
              <a:cxn ang="0">
                <a:pos x="249" y="551"/>
              </a:cxn>
              <a:cxn ang="0">
                <a:pos x="276" y="604"/>
              </a:cxn>
              <a:cxn ang="0">
                <a:pos x="311" y="613"/>
              </a:cxn>
              <a:cxn ang="0">
                <a:pos x="676" y="764"/>
              </a:cxn>
              <a:cxn ang="0">
                <a:pos x="836" y="898"/>
              </a:cxn>
              <a:cxn ang="0">
                <a:pos x="836" y="1173"/>
              </a:cxn>
              <a:cxn ang="0">
                <a:pos x="844" y="1324"/>
              </a:cxn>
              <a:cxn ang="0">
                <a:pos x="951" y="1636"/>
              </a:cxn>
              <a:cxn ang="0">
                <a:pos x="978" y="1689"/>
              </a:cxn>
              <a:cxn ang="0">
                <a:pos x="987" y="1716"/>
              </a:cxn>
              <a:cxn ang="0">
                <a:pos x="1067" y="1751"/>
              </a:cxn>
              <a:cxn ang="0">
                <a:pos x="1556" y="1742"/>
              </a:cxn>
              <a:cxn ang="0">
                <a:pos x="2009" y="1609"/>
              </a:cxn>
              <a:cxn ang="0">
                <a:pos x="2036" y="1556"/>
              </a:cxn>
              <a:cxn ang="0">
                <a:pos x="2053" y="1502"/>
              </a:cxn>
              <a:cxn ang="0">
                <a:pos x="2089" y="1431"/>
              </a:cxn>
              <a:cxn ang="0">
                <a:pos x="2098" y="1378"/>
              </a:cxn>
              <a:cxn ang="0">
                <a:pos x="2116" y="1351"/>
              </a:cxn>
              <a:cxn ang="0">
                <a:pos x="2160" y="1182"/>
              </a:cxn>
              <a:cxn ang="0">
                <a:pos x="2204" y="1040"/>
              </a:cxn>
              <a:cxn ang="0">
                <a:pos x="2231" y="764"/>
              </a:cxn>
              <a:cxn ang="0">
                <a:pos x="2169" y="462"/>
              </a:cxn>
              <a:cxn ang="0">
                <a:pos x="2036" y="267"/>
              </a:cxn>
              <a:cxn ang="0">
                <a:pos x="1893" y="302"/>
              </a:cxn>
              <a:cxn ang="0">
                <a:pos x="1840" y="409"/>
              </a:cxn>
              <a:cxn ang="0">
                <a:pos x="1831" y="436"/>
              </a:cxn>
              <a:cxn ang="0">
                <a:pos x="1822" y="462"/>
              </a:cxn>
              <a:cxn ang="0">
                <a:pos x="1787" y="756"/>
              </a:cxn>
              <a:cxn ang="0">
                <a:pos x="1751" y="1271"/>
              </a:cxn>
              <a:cxn ang="0">
                <a:pos x="1671" y="1413"/>
              </a:cxn>
              <a:cxn ang="0">
                <a:pos x="1618" y="1449"/>
              </a:cxn>
              <a:cxn ang="0">
                <a:pos x="1173" y="1351"/>
              </a:cxn>
              <a:cxn ang="0">
                <a:pos x="1120" y="1244"/>
              </a:cxn>
              <a:cxn ang="0">
                <a:pos x="1111" y="1218"/>
              </a:cxn>
              <a:cxn ang="0">
                <a:pos x="1031" y="987"/>
              </a:cxn>
              <a:cxn ang="0">
                <a:pos x="1004" y="871"/>
              </a:cxn>
              <a:cxn ang="0">
                <a:pos x="1102" y="533"/>
              </a:cxn>
              <a:cxn ang="0">
                <a:pos x="1200" y="462"/>
              </a:cxn>
              <a:cxn ang="0">
                <a:pos x="1218" y="436"/>
              </a:cxn>
              <a:cxn ang="0">
                <a:pos x="1244" y="427"/>
              </a:cxn>
              <a:cxn ang="0">
                <a:pos x="1316" y="240"/>
              </a:cxn>
              <a:cxn ang="0">
                <a:pos x="1307" y="151"/>
              </a:cxn>
              <a:cxn ang="0">
                <a:pos x="1262" y="124"/>
              </a:cxn>
              <a:cxn ang="0">
                <a:pos x="1164" y="71"/>
              </a:cxn>
              <a:cxn ang="0">
                <a:pos x="1102" y="80"/>
              </a:cxn>
              <a:cxn ang="0">
                <a:pos x="1049" y="116"/>
              </a:cxn>
              <a:cxn ang="0">
                <a:pos x="942" y="329"/>
              </a:cxn>
              <a:cxn ang="0">
                <a:pos x="862" y="444"/>
              </a:cxn>
              <a:cxn ang="0">
                <a:pos x="756" y="498"/>
              </a:cxn>
              <a:cxn ang="0">
                <a:pos x="667" y="462"/>
              </a:cxn>
              <a:cxn ang="0">
                <a:pos x="613" y="427"/>
              </a:cxn>
              <a:cxn ang="0">
                <a:pos x="453" y="196"/>
              </a:cxn>
              <a:cxn ang="0">
                <a:pos x="427" y="169"/>
              </a:cxn>
              <a:cxn ang="0">
                <a:pos x="231" y="116"/>
              </a:cxn>
              <a:cxn ang="0">
                <a:pos x="107" y="44"/>
              </a:cxn>
              <a:cxn ang="0">
                <a:pos x="0" y="0"/>
              </a:cxn>
              <a:cxn ang="0">
                <a:pos x="36" y="124"/>
              </a:cxn>
              <a:cxn ang="0">
                <a:pos x="53" y="169"/>
              </a:cxn>
              <a:cxn ang="0">
                <a:pos x="53" y="116"/>
              </a:cxn>
            </a:cxnLst>
            <a:rect l="0" t="0" r="r" b="b"/>
            <a:pathLst>
              <a:path w="2231" h="1751">
                <a:moveTo>
                  <a:pt x="53" y="116"/>
                </a:moveTo>
                <a:cubicBezTo>
                  <a:pt x="26" y="244"/>
                  <a:pt x="86" y="271"/>
                  <a:pt x="151" y="364"/>
                </a:cubicBezTo>
                <a:cubicBezTo>
                  <a:pt x="167" y="430"/>
                  <a:pt x="212" y="493"/>
                  <a:pt x="249" y="551"/>
                </a:cubicBezTo>
                <a:cubicBezTo>
                  <a:pt x="259" y="567"/>
                  <a:pt x="260" y="591"/>
                  <a:pt x="276" y="604"/>
                </a:cubicBezTo>
                <a:cubicBezTo>
                  <a:pt x="285" y="611"/>
                  <a:pt x="300" y="608"/>
                  <a:pt x="311" y="613"/>
                </a:cubicBezTo>
                <a:cubicBezTo>
                  <a:pt x="433" y="668"/>
                  <a:pt x="546" y="725"/>
                  <a:pt x="676" y="764"/>
                </a:cubicBezTo>
                <a:cubicBezTo>
                  <a:pt x="734" y="804"/>
                  <a:pt x="766" y="874"/>
                  <a:pt x="836" y="898"/>
                </a:cubicBezTo>
                <a:cubicBezTo>
                  <a:pt x="862" y="984"/>
                  <a:pt x="862" y="1086"/>
                  <a:pt x="836" y="1173"/>
                </a:cubicBezTo>
                <a:cubicBezTo>
                  <a:pt x="838" y="1223"/>
                  <a:pt x="839" y="1273"/>
                  <a:pt x="844" y="1324"/>
                </a:cubicBezTo>
                <a:cubicBezTo>
                  <a:pt x="852" y="1417"/>
                  <a:pt x="904" y="1552"/>
                  <a:pt x="951" y="1636"/>
                </a:cubicBezTo>
                <a:cubicBezTo>
                  <a:pt x="960" y="1653"/>
                  <a:pt x="969" y="1670"/>
                  <a:pt x="978" y="1689"/>
                </a:cubicBezTo>
                <a:cubicBezTo>
                  <a:pt x="981" y="1697"/>
                  <a:pt x="979" y="1710"/>
                  <a:pt x="987" y="1716"/>
                </a:cubicBezTo>
                <a:cubicBezTo>
                  <a:pt x="1010" y="1732"/>
                  <a:pt x="1042" y="1734"/>
                  <a:pt x="1067" y="1751"/>
                </a:cubicBezTo>
                <a:cubicBezTo>
                  <a:pt x="1230" y="1748"/>
                  <a:pt x="1393" y="1746"/>
                  <a:pt x="1556" y="1742"/>
                </a:cubicBezTo>
                <a:cubicBezTo>
                  <a:pt x="1748" y="1736"/>
                  <a:pt x="1873" y="1744"/>
                  <a:pt x="2009" y="1609"/>
                </a:cubicBezTo>
                <a:cubicBezTo>
                  <a:pt x="2034" y="1532"/>
                  <a:pt x="1998" y="1633"/>
                  <a:pt x="2036" y="1556"/>
                </a:cubicBezTo>
                <a:cubicBezTo>
                  <a:pt x="2044" y="1539"/>
                  <a:pt x="2045" y="1519"/>
                  <a:pt x="2053" y="1502"/>
                </a:cubicBezTo>
                <a:cubicBezTo>
                  <a:pt x="2064" y="1477"/>
                  <a:pt x="2089" y="1431"/>
                  <a:pt x="2089" y="1431"/>
                </a:cubicBezTo>
                <a:cubicBezTo>
                  <a:pt x="2092" y="1413"/>
                  <a:pt x="2092" y="1394"/>
                  <a:pt x="2098" y="1378"/>
                </a:cubicBezTo>
                <a:cubicBezTo>
                  <a:pt x="2101" y="1367"/>
                  <a:pt x="2112" y="1361"/>
                  <a:pt x="2116" y="1351"/>
                </a:cubicBezTo>
                <a:cubicBezTo>
                  <a:pt x="2135" y="1297"/>
                  <a:pt x="2141" y="1236"/>
                  <a:pt x="2160" y="1182"/>
                </a:cubicBezTo>
                <a:cubicBezTo>
                  <a:pt x="2176" y="1134"/>
                  <a:pt x="2193" y="1088"/>
                  <a:pt x="2204" y="1040"/>
                </a:cubicBezTo>
                <a:cubicBezTo>
                  <a:pt x="2213" y="939"/>
                  <a:pt x="2224" y="868"/>
                  <a:pt x="2231" y="764"/>
                </a:cubicBezTo>
                <a:cubicBezTo>
                  <a:pt x="2221" y="660"/>
                  <a:pt x="2191" y="563"/>
                  <a:pt x="2169" y="462"/>
                </a:cubicBezTo>
                <a:cubicBezTo>
                  <a:pt x="2145" y="358"/>
                  <a:pt x="2150" y="296"/>
                  <a:pt x="2036" y="267"/>
                </a:cubicBezTo>
                <a:cubicBezTo>
                  <a:pt x="1969" y="273"/>
                  <a:pt x="1942" y="268"/>
                  <a:pt x="1893" y="302"/>
                </a:cubicBezTo>
                <a:cubicBezTo>
                  <a:pt x="1848" y="371"/>
                  <a:pt x="1864" y="336"/>
                  <a:pt x="1840" y="409"/>
                </a:cubicBezTo>
                <a:cubicBezTo>
                  <a:pt x="1836" y="417"/>
                  <a:pt x="1834" y="427"/>
                  <a:pt x="1831" y="436"/>
                </a:cubicBezTo>
                <a:cubicBezTo>
                  <a:pt x="1828" y="444"/>
                  <a:pt x="1822" y="462"/>
                  <a:pt x="1822" y="462"/>
                </a:cubicBezTo>
                <a:cubicBezTo>
                  <a:pt x="1807" y="560"/>
                  <a:pt x="1806" y="658"/>
                  <a:pt x="1787" y="756"/>
                </a:cubicBezTo>
                <a:cubicBezTo>
                  <a:pt x="1771" y="927"/>
                  <a:pt x="1782" y="1101"/>
                  <a:pt x="1751" y="1271"/>
                </a:cubicBezTo>
                <a:cubicBezTo>
                  <a:pt x="1741" y="1325"/>
                  <a:pt x="1715" y="1378"/>
                  <a:pt x="1671" y="1413"/>
                </a:cubicBezTo>
                <a:cubicBezTo>
                  <a:pt x="1654" y="1426"/>
                  <a:pt x="1618" y="1449"/>
                  <a:pt x="1618" y="1449"/>
                </a:cubicBezTo>
                <a:cubicBezTo>
                  <a:pt x="1443" y="1437"/>
                  <a:pt x="1312" y="1444"/>
                  <a:pt x="1173" y="1351"/>
                </a:cubicBezTo>
                <a:cubicBezTo>
                  <a:pt x="1126" y="1281"/>
                  <a:pt x="1145" y="1319"/>
                  <a:pt x="1120" y="1244"/>
                </a:cubicBezTo>
                <a:cubicBezTo>
                  <a:pt x="1117" y="1235"/>
                  <a:pt x="1111" y="1218"/>
                  <a:pt x="1111" y="1218"/>
                </a:cubicBezTo>
                <a:cubicBezTo>
                  <a:pt x="1100" y="1134"/>
                  <a:pt x="1079" y="1057"/>
                  <a:pt x="1031" y="987"/>
                </a:cubicBezTo>
                <a:cubicBezTo>
                  <a:pt x="1006" y="913"/>
                  <a:pt x="1015" y="951"/>
                  <a:pt x="1004" y="871"/>
                </a:cubicBezTo>
                <a:cubicBezTo>
                  <a:pt x="1011" y="662"/>
                  <a:pt x="965" y="627"/>
                  <a:pt x="1102" y="533"/>
                </a:cubicBezTo>
                <a:cubicBezTo>
                  <a:pt x="1127" y="496"/>
                  <a:pt x="1158" y="475"/>
                  <a:pt x="1200" y="462"/>
                </a:cubicBezTo>
                <a:cubicBezTo>
                  <a:pt x="1206" y="453"/>
                  <a:pt x="1209" y="442"/>
                  <a:pt x="1218" y="436"/>
                </a:cubicBezTo>
                <a:cubicBezTo>
                  <a:pt x="1225" y="430"/>
                  <a:pt x="1238" y="434"/>
                  <a:pt x="1244" y="427"/>
                </a:cubicBezTo>
                <a:cubicBezTo>
                  <a:pt x="1285" y="372"/>
                  <a:pt x="1295" y="302"/>
                  <a:pt x="1316" y="240"/>
                </a:cubicBezTo>
                <a:cubicBezTo>
                  <a:pt x="1313" y="210"/>
                  <a:pt x="1319" y="178"/>
                  <a:pt x="1307" y="151"/>
                </a:cubicBezTo>
                <a:cubicBezTo>
                  <a:pt x="1299" y="135"/>
                  <a:pt x="1276" y="134"/>
                  <a:pt x="1262" y="124"/>
                </a:cubicBezTo>
                <a:cubicBezTo>
                  <a:pt x="1220" y="93"/>
                  <a:pt x="1218" y="81"/>
                  <a:pt x="1164" y="71"/>
                </a:cubicBezTo>
                <a:cubicBezTo>
                  <a:pt x="1143" y="74"/>
                  <a:pt x="1121" y="72"/>
                  <a:pt x="1102" y="80"/>
                </a:cubicBezTo>
                <a:cubicBezTo>
                  <a:pt x="1082" y="87"/>
                  <a:pt x="1049" y="116"/>
                  <a:pt x="1049" y="116"/>
                </a:cubicBezTo>
                <a:cubicBezTo>
                  <a:pt x="1023" y="191"/>
                  <a:pt x="974" y="257"/>
                  <a:pt x="942" y="329"/>
                </a:cubicBezTo>
                <a:cubicBezTo>
                  <a:pt x="920" y="376"/>
                  <a:pt x="918" y="427"/>
                  <a:pt x="862" y="444"/>
                </a:cubicBezTo>
                <a:cubicBezTo>
                  <a:pt x="832" y="487"/>
                  <a:pt x="803" y="481"/>
                  <a:pt x="756" y="498"/>
                </a:cubicBezTo>
                <a:cubicBezTo>
                  <a:pt x="726" y="488"/>
                  <a:pt x="693" y="476"/>
                  <a:pt x="667" y="462"/>
                </a:cubicBezTo>
                <a:cubicBezTo>
                  <a:pt x="648" y="451"/>
                  <a:pt x="613" y="427"/>
                  <a:pt x="613" y="427"/>
                </a:cubicBezTo>
                <a:cubicBezTo>
                  <a:pt x="568" y="332"/>
                  <a:pt x="534" y="263"/>
                  <a:pt x="453" y="196"/>
                </a:cubicBezTo>
                <a:cubicBezTo>
                  <a:pt x="443" y="188"/>
                  <a:pt x="438" y="174"/>
                  <a:pt x="427" y="169"/>
                </a:cubicBezTo>
                <a:cubicBezTo>
                  <a:pt x="363" y="137"/>
                  <a:pt x="297" y="158"/>
                  <a:pt x="231" y="116"/>
                </a:cubicBezTo>
                <a:cubicBezTo>
                  <a:pt x="181" y="84"/>
                  <a:pt x="158" y="66"/>
                  <a:pt x="107" y="44"/>
                </a:cubicBezTo>
                <a:cubicBezTo>
                  <a:pt x="71" y="28"/>
                  <a:pt x="0" y="0"/>
                  <a:pt x="0" y="0"/>
                </a:cubicBezTo>
                <a:cubicBezTo>
                  <a:pt x="7" y="56"/>
                  <a:pt x="5" y="80"/>
                  <a:pt x="36" y="124"/>
                </a:cubicBezTo>
                <a:cubicBezTo>
                  <a:pt x="45" y="157"/>
                  <a:pt x="39" y="142"/>
                  <a:pt x="53" y="169"/>
                </a:cubicBezTo>
                <a:lnTo>
                  <a:pt x="53" y="116"/>
                </a:lnTo>
                <a:close/>
              </a:path>
            </a:pathLst>
          </a:custGeom>
          <a:solidFill>
            <a:srgbClr val="008000">
              <a:alpha val="3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1524000" y="4821238"/>
            <a:ext cx="5334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Helvetica" pitchFamily="124" charset="0"/>
              </a:rPr>
              <a:t>Problems for both of these theories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2209800"/>
            <a:ext cx="8610600" cy="2133600"/>
          </a:xfrm>
        </p:spPr>
        <p:txBody>
          <a:bodyPr/>
          <a:lstStyle/>
          <a:p>
            <a:r>
              <a:rPr lang="en-US" sz="2400">
                <a:latin typeface="Helvetica" pitchFamily="124" charset="0"/>
              </a:rPr>
              <a:t>Both FIT and Guided Search assume that attention is directed at </a:t>
            </a:r>
            <a:r>
              <a:rPr lang="en-US" sz="2400" i="1">
                <a:latin typeface="Helvetica" pitchFamily="124" charset="0"/>
              </a:rPr>
              <a:t>locations</a:t>
            </a:r>
            <a:r>
              <a:rPr lang="en-US" sz="2400">
                <a:latin typeface="Helvetica" pitchFamily="124" charset="0"/>
              </a:rPr>
              <a:t>, not at objects in the scene.</a:t>
            </a:r>
          </a:p>
          <a:p>
            <a:r>
              <a:rPr lang="en-US" sz="2400">
                <a:latin typeface="Helvetica" pitchFamily="124" charset="0"/>
              </a:rPr>
              <a:t>Goldsmith (1998) showed much more efficient search for a target location with redness and S-ness when the features were combined (in an “object”) than when they were not.</a:t>
            </a: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057400" y="5202238"/>
            <a:ext cx="990600" cy="990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4982" name="Freeform 6"/>
          <p:cNvSpPr>
            <a:spLocks/>
          </p:cNvSpPr>
          <p:nvPr/>
        </p:nvSpPr>
        <p:spPr bwMode="auto">
          <a:xfrm>
            <a:off x="2209800" y="5049838"/>
            <a:ext cx="685800" cy="1308100"/>
          </a:xfrm>
          <a:custGeom>
            <a:avLst/>
            <a:gdLst/>
            <a:ahLst/>
            <a:cxnLst>
              <a:cxn ang="0">
                <a:pos x="392" y="288"/>
              </a:cxn>
              <a:cxn ang="0">
                <a:pos x="200" y="0"/>
              </a:cxn>
              <a:cxn ang="0">
                <a:pos x="8" y="288"/>
              </a:cxn>
              <a:cxn ang="0">
                <a:pos x="248" y="384"/>
              </a:cxn>
              <a:cxn ang="0">
                <a:pos x="440" y="576"/>
              </a:cxn>
              <a:cxn ang="0">
                <a:pos x="152" y="816"/>
              </a:cxn>
              <a:cxn ang="0">
                <a:pos x="8" y="624"/>
              </a:cxn>
            </a:cxnLst>
            <a:rect l="0" t="0" r="r" b="b"/>
            <a:pathLst>
              <a:path w="456" h="824">
                <a:moveTo>
                  <a:pt x="392" y="288"/>
                </a:moveTo>
                <a:cubicBezTo>
                  <a:pt x="328" y="144"/>
                  <a:pt x="264" y="0"/>
                  <a:pt x="200" y="0"/>
                </a:cubicBezTo>
                <a:cubicBezTo>
                  <a:pt x="136" y="0"/>
                  <a:pt x="0" y="224"/>
                  <a:pt x="8" y="288"/>
                </a:cubicBezTo>
                <a:cubicBezTo>
                  <a:pt x="16" y="352"/>
                  <a:pt x="176" y="336"/>
                  <a:pt x="248" y="384"/>
                </a:cubicBezTo>
                <a:cubicBezTo>
                  <a:pt x="320" y="432"/>
                  <a:pt x="456" y="504"/>
                  <a:pt x="440" y="576"/>
                </a:cubicBezTo>
                <a:cubicBezTo>
                  <a:pt x="424" y="648"/>
                  <a:pt x="224" y="808"/>
                  <a:pt x="152" y="816"/>
                </a:cubicBezTo>
                <a:cubicBezTo>
                  <a:pt x="80" y="824"/>
                  <a:pt x="24" y="656"/>
                  <a:pt x="8" y="62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5334000" y="5202238"/>
            <a:ext cx="990600" cy="990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4984" name="Freeform 8"/>
          <p:cNvSpPr>
            <a:spLocks/>
          </p:cNvSpPr>
          <p:nvPr/>
        </p:nvSpPr>
        <p:spPr bwMode="auto">
          <a:xfrm>
            <a:off x="5486400" y="5049838"/>
            <a:ext cx="685800" cy="1308100"/>
          </a:xfrm>
          <a:custGeom>
            <a:avLst/>
            <a:gdLst/>
            <a:ahLst/>
            <a:cxnLst>
              <a:cxn ang="0">
                <a:pos x="392" y="288"/>
              </a:cxn>
              <a:cxn ang="0">
                <a:pos x="200" y="0"/>
              </a:cxn>
              <a:cxn ang="0">
                <a:pos x="8" y="288"/>
              </a:cxn>
              <a:cxn ang="0">
                <a:pos x="248" y="384"/>
              </a:cxn>
              <a:cxn ang="0">
                <a:pos x="440" y="576"/>
              </a:cxn>
              <a:cxn ang="0">
                <a:pos x="152" y="816"/>
              </a:cxn>
              <a:cxn ang="0">
                <a:pos x="8" y="624"/>
              </a:cxn>
            </a:cxnLst>
            <a:rect l="0" t="0" r="r" b="b"/>
            <a:pathLst>
              <a:path w="456" h="824">
                <a:moveTo>
                  <a:pt x="392" y="288"/>
                </a:moveTo>
                <a:cubicBezTo>
                  <a:pt x="328" y="144"/>
                  <a:pt x="264" y="0"/>
                  <a:pt x="200" y="0"/>
                </a:cubicBezTo>
                <a:cubicBezTo>
                  <a:pt x="136" y="0"/>
                  <a:pt x="0" y="224"/>
                  <a:pt x="8" y="288"/>
                </a:cubicBezTo>
                <a:cubicBezTo>
                  <a:pt x="16" y="352"/>
                  <a:pt x="176" y="336"/>
                  <a:pt x="248" y="384"/>
                </a:cubicBezTo>
                <a:cubicBezTo>
                  <a:pt x="320" y="432"/>
                  <a:pt x="456" y="504"/>
                  <a:pt x="440" y="576"/>
                </a:cubicBezTo>
                <a:cubicBezTo>
                  <a:pt x="424" y="648"/>
                  <a:pt x="224" y="808"/>
                  <a:pt x="152" y="816"/>
                </a:cubicBezTo>
                <a:cubicBezTo>
                  <a:pt x="80" y="824"/>
                  <a:pt x="24" y="656"/>
                  <a:pt x="8" y="624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Evidence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219200"/>
            <a:ext cx="55245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400">
                <a:latin typeface="Helvetica" pitchFamily="124" charset="0"/>
              </a:rPr>
              <a:t>more problems</a:t>
            </a:r>
            <a:r>
              <a:rPr lang="en-US">
                <a:latin typeface="Helvetica" pitchFamily="124" charset="0"/>
              </a:rPr>
              <a:t>  </a:t>
            </a:r>
            <a:br>
              <a:rPr lang="en-US">
                <a:latin typeface="Helvetica" pitchFamily="124" charset="0"/>
              </a:rPr>
            </a:br>
            <a:r>
              <a:rPr lang="en-US">
                <a:latin typeface="Helvetica" pitchFamily="124" charset="0"/>
              </a:rPr>
              <a:t>                             </a:t>
            </a:r>
            <a:r>
              <a:rPr lang="en-US" sz="2800" i="1">
                <a:latin typeface="Helvetica" pitchFamily="124" charset="0"/>
              </a:rPr>
              <a:t>Hayward &amp; Burke (2000)</a:t>
            </a:r>
            <a:endParaRPr lang="en-US">
              <a:latin typeface="Helvetica" pitchFamily="124" charset="0"/>
            </a:endParaRP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04800" y="1752600"/>
            <a:ext cx="3124200" cy="182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 flipV="1">
            <a:off x="1160463" y="2236788"/>
            <a:ext cx="0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5" name="Line 5"/>
          <p:cNvSpPr>
            <a:spLocks noChangeShapeType="1"/>
          </p:cNvSpPr>
          <p:nvPr/>
        </p:nvSpPr>
        <p:spPr bwMode="auto">
          <a:xfrm rot="1800000" flipV="1">
            <a:off x="1271588" y="2906713"/>
            <a:ext cx="1587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V="1">
            <a:off x="1531938" y="2198688"/>
            <a:ext cx="1587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 flipV="1">
            <a:off x="1978025" y="2720975"/>
            <a:ext cx="1588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V="1">
            <a:off x="2424113" y="2051050"/>
            <a:ext cx="1587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 flipV="1">
            <a:off x="2647950" y="3017838"/>
            <a:ext cx="0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1322388" y="3622675"/>
            <a:ext cx="8620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24" charset="0"/>
              </a:rPr>
              <a:t>Lines</a:t>
            </a: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5257800" y="1752600"/>
            <a:ext cx="3189288" cy="185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78525" y="2132013"/>
            <a:ext cx="266700" cy="265112"/>
            <a:chOff x="1824" y="1872"/>
            <a:chExt cx="336" cy="336"/>
          </a:xfrm>
        </p:grpSpPr>
        <p:sp>
          <p:nvSpPr>
            <p:cNvPr id="256013" name="Line 13"/>
            <p:cNvSpPr>
              <a:spLocks noChangeShapeType="1"/>
            </p:cNvSpPr>
            <p:nvPr/>
          </p:nvSpPr>
          <p:spPr bwMode="auto">
            <a:xfrm flipV="1">
              <a:off x="1992" y="19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1824" y="18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99113" y="2663825"/>
            <a:ext cx="266700" cy="265113"/>
            <a:chOff x="1824" y="1872"/>
            <a:chExt cx="336" cy="336"/>
          </a:xfrm>
        </p:grpSpPr>
        <p:sp>
          <p:nvSpPr>
            <p:cNvPr id="256016" name="Line 16"/>
            <p:cNvSpPr>
              <a:spLocks noChangeShapeType="1"/>
            </p:cNvSpPr>
            <p:nvPr/>
          </p:nvSpPr>
          <p:spPr bwMode="auto">
            <a:xfrm flipV="1">
              <a:off x="1992" y="19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1824" y="18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624638" y="2587625"/>
            <a:ext cx="265112" cy="265113"/>
            <a:chOff x="1824" y="1872"/>
            <a:chExt cx="336" cy="336"/>
          </a:xfrm>
        </p:grpSpPr>
        <p:sp>
          <p:nvSpPr>
            <p:cNvPr id="256019" name="Line 19"/>
            <p:cNvSpPr>
              <a:spLocks noChangeShapeType="1"/>
            </p:cNvSpPr>
            <p:nvPr/>
          </p:nvSpPr>
          <p:spPr bwMode="auto">
            <a:xfrm flipV="1">
              <a:off x="1992" y="19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1824" y="18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535863" y="2246313"/>
            <a:ext cx="265112" cy="265112"/>
            <a:chOff x="1824" y="1872"/>
            <a:chExt cx="336" cy="336"/>
          </a:xfrm>
        </p:grpSpPr>
        <p:sp>
          <p:nvSpPr>
            <p:cNvPr id="256022" name="Line 22"/>
            <p:cNvSpPr>
              <a:spLocks noChangeShapeType="1"/>
            </p:cNvSpPr>
            <p:nvPr/>
          </p:nvSpPr>
          <p:spPr bwMode="auto">
            <a:xfrm flipV="1">
              <a:off x="1992" y="19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3" name="Oval 23"/>
            <p:cNvSpPr>
              <a:spLocks noChangeArrowheads="1"/>
            </p:cNvSpPr>
            <p:nvPr/>
          </p:nvSpPr>
          <p:spPr bwMode="auto">
            <a:xfrm>
              <a:off x="1824" y="18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270750" y="2967038"/>
            <a:ext cx="265113" cy="265112"/>
            <a:chOff x="2880" y="2208"/>
            <a:chExt cx="336" cy="336"/>
          </a:xfrm>
        </p:grpSpPr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 rot="1800000" flipV="1">
              <a:off x="3048" y="2281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6" name="Oval 26"/>
            <p:cNvSpPr>
              <a:spLocks noChangeArrowheads="1"/>
            </p:cNvSpPr>
            <p:nvPr/>
          </p:nvSpPr>
          <p:spPr bwMode="auto">
            <a:xfrm>
              <a:off x="2880" y="2208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130925" y="3155950"/>
            <a:ext cx="266700" cy="266700"/>
            <a:chOff x="1824" y="1872"/>
            <a:chExt cx="336" cy="336"/>
          </a:xfrm>
        </p:grpSpPr>
        <p:sp>
          <p:nvSpPr>
            <p:cNvPr id="256028" name="Line 28"/>
            <p:cNvSpPr>
              <a:spLocks noChangeShapeType="1"/>
            </p:cNvSpPr>
            <p:nvPr/>
          </p:nvSpPr>
          <p:spPr bwMode="auto">
            <a:xfrm flipV="1">
              <a:off x="1992" y="19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1824" y="18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030" name="Text Box 30"/>
          <p:cNvSpPr txBox="1">
            <a:spLocks noChangeArrowheads="1"/>
          </p:cNvSpPr>
          <p:nvPr/>
        </p:nvSpPr>
        <p:spPr bwMode="auto">
          <a:xfrm>
            <a:off x="5924550" y="3649663"/>
            <a:ext cx="2046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24" charset="0"/>
              </a:rPr>
              <a:t>Lines in circles</a:t>
            </a:r>
          </a:p>
        </p:txBody>
      </p:sp>
      <p:sp>
        <p:nvSpPr>
          <p:cNvPr id="256031" name="Rectangle 31"/>
          <p:cNvSpPr>
            <a:spLocks noChangeArrowheads="1"/>
          </p:cNvSpPr>
          <p:nvPr/>
        </p:nvSpPr>
        <p:spPr bwMode="auto">
          <a:xfrm>
            <a:off x="2743200" y="4267200"/>
            <a:ext cx="3200400" cy="186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flipV="1">
            <a:off x="3619500" y="47625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3" name="Line 33"/>
          <p:cNvSpPr>
            <a:spLocks noChangeShapeType="1"/>
          </p:cNvSpPr>
          <p:nvPr/>
        </p:nvSpPr>
        <p:spPr bwMode="auto">
          <a:xfrm rot="1800000" flipV="1">
            <a:off x="4724400" y="46482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4" name="Line 34"/>
          <p:cNvSpPr>
            <a:spLocks noChangeShapeType="1"/>
          </p:cNvSpPr>
          <p:nvPr/>
        </p:nvSpPr>
        <p:spPr bwMode="auto">
          <a:xfrm flipV="1">
            <a:off x="3771900" y="56769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5" name="Line 35"/>
          <p:cNvSpPr>
            <a:spLocks noChangeShapeType="1"/>
          </p:cNvSpPr>
          <p:nvPr/>
        </p:nvSpPr>
        <p:spPr bwMode="auto">
          <a:xfrm flipV="1">
            <a:off x="3390900" y="53721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6" name="Line 36"/>
          <p:cNvSpPr>
            <a:spLocks noChangeShapeType="1"/>
          </p:cNvSpPr>
          <p:nvPr/>
        </p:nvSpPr>
        <p:spPr bwMode="auto">
          <a:xfrm flipV="1">
            <a:off x="4533900" y="52197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7" name="Line 37"/>
          <p:cNvSpPr>
            <a:spLocks noChangeShapeType="1"/>
          </p:cNvSpPr>
          <p:nvPr/>
        </p:nvSpPr>
        <p:spPr bwMode="auto">
          <a:xfrm flipV="1">
            <a:off x="5143500" y="5562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8" name="Oval 38"/>
          <p:cNvSpPr>
            <a:spLocks noChangeArrowheads="1"/>
          </p:cNvSpPr>
          <p:nvPr/>
        </p:nvSpPr>
        <p:spPr bwMode="auto">
          <a:xfrm>
            <a:off x="4114800" y="5524500"/>
            <a:ext cx="266700" cy="266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9" name="Oval 39"/>
          <p:cNvSpPr>
            <a:spLocks noChangeArrowheads="1"/>
          </p:cNvSpPr>
          <p:nvPr/>
        </p:nvSpPr>
        <p:spPr bwMode="auto">
          <a:xfrm>
            <a:off x="4229100" y="4610100"/>
            <a:ext cx="266700" cy="266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40" name="Oval 40"/>
          <p:cNvSpPr>
            <a:spLocks noChangeArrowheads="1"/>
          </p:cNvSpPr>
          <p:nvPr/>
        </p:nvSpPr>
        <p:spPr bwMode="auto">
          <a:xfrm>
            <a:off x="5295900" y="5753100"/>
            <a:ext cx="266700" cy="266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41" name="Oval 41"/>
          <p:cNvSpPr>
            <a:spLocks noChangeArrowheads="1"/>
          </p:cNvSpPr>
          <p:nvPr/>
        </p:nvSpPr>
        <p:spPr bwMode="auto">
          <a:xfrm>
            <a:off x="3352800" y="5715000"/>
            <a:ext cx="266700" cy="266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42" name="Oval 42"/>
          <p:cNvSpPr>
            <a:spLocks noChangeArrowheads="1"/>
          </p:cNvSpPr>
          <p:nvPr/>
        </p:nvSpPr>
        <p:spPr bwMode="auto">
          <a:xfrm>
            <a:off x="3048000" y="4953000"/>
            <a:ext cx="266700" cy="266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43" name="Oval 43"/>
          <p:cNvSpPr>
            <a:spLocks noChangeArrowheads="1"/>
          </p:cNvSpPr>
          <p:nvPr/>
        </p:nvSpPr>
        <p:spPr bwMode="auto">
          <a:xfrm>
            <a:off x="5295900" y="4686300"/>
            <a:ext cx="266700" cy="266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44" name="Text Box 44"/>
          <p:cNvSpPr txBox="1">
            <a:spLocks noChangeArrowheads="1"/>
          </p:cNvSpPr>
          <p:nvPr/>
        </p:nvSpPr>
        <p:spPr bwMode="auto">
          <a:xfrm>
            <a:off x="3414713" y="6192838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24" charset="0"/>
              </a:rPr>
              <a:t>Lines +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5461000" y="1524000"/>
            <a:ext cx="311150" cy="4768850"/>
          </a:xfrm>
          <a:prstGeom prst="rect">
            <a:avLst/>
          </a:prstGeom>
          <a:solidFill>
            <a:srgbClr val="FAFAFA"/>
          </a:solidFill>
          <a:ln w="9525">
            <a:solidFill>
              <a:srgbClr val="FAFAF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28600" y="1524000"/>
            <a:ext cx="5257800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Results - target present only</a:t>
            </a:r>
          </a:p>
        </p:txBody>
      </p:sp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218113" cy="4787900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5410200" y="1676400"/>
            <a:ext cx="3505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5911850" y="4202113"/>
            <a:ext cx="3232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Helvetica" pitchFamily="124" charset="0"/>
              </a:rPr>
              <a:t>a popout search should be unaffected by the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sz="3400">
                <a:latin typeface="Helvetica" pitchFamily="124" charset="0"/>
              </a:rPr>
              <a:t>more problems</a:t>
            </a:r>
            <a:r>
              <a:rPr lang="en-US">
                <a:latin typeface="Helvetica" pitchFamily="124" charset="0"/>
              </a:rPr>
              <a:t> </a:t>
            </a:r>
            <a:br>
              <a:rPr lang="en-US">
                <a:latin typeface="Helvetica" pitchFamily="124" charset="0"/>
              </a:rPr>
            </a:br>
            <a:r>
              <a:rPr lang="en-US">
                <a:latin typeface="Helvetica" pitchFamily="124" charset="0"/>
              </a:rPr>
              <a:t>                           </a:t>
            </a:r>
            <a:r>
              <a:rPr lang="en-US" sz="3200" i="1">
                <a:latin typeface="Helvetica" pitchFamily="124" charset="0"/>
              </a:rPr>
              <a:t>Enns &amp; Rensink (1991)</a:t>
            </a:r>
            <a:endParaRPr lang="en-US">
              <a:latin typeface="Helvetica" pitchFamily="124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5027613"/>
            <a:ext cx="8001000" cy="1566862"/>
          </a:xfrm>
        </p:spPr>
        <p:txBody>
          <a:bodyPr/>
          <a:lstStyle/>
          <a:p>
            <a:r>
              <a:rPr lang="en-US" sz="2400">
                <a:latin typeface="Helvetica" pitchFamily="124" charset="0"/>
              </a:rPr>
              <a:t>Search is very fast in this situation only when the objects look 3D - can the direction a whole object points be a “feature”?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588963" y="1627188"/>
            <a:ext cx="3471862" cy="3013075"/>
          </a:xfrm>
          <a:prstGeom prst="rect">
            <a:avLst/>
          </a:prstGeom>
          <a:solidFill>
            <a:srgbClr val="FAFAFA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AU">
              <a:solidFill>
                <a:schemeClr val="bg1"/>
              </a:solidFill>
              <a:latin typeface="Times" pitchFamily="124" charset="0"/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1760538" y="3217863"/>
            <a:ext cx="169862" cy="160337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2233613" y="2938463"/>
            <a:ext cx="171450" cy="160337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3011488" y="2849563"/>
            <a:ext cx="171450" cy="160337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862013" y="3532188"/>
            <a:ext cx="169862" cy="160337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1639888" y="2241550"/>
            <a:ext cx="171450" cy="160338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3416300" y="3100388"/>
            <a:ext cx="169863" cy="160337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59" name="Rectangle 11"/>
          <p:cNvSpPr>
            <a:spLocks noChangeArrowheads="1"/>
          </p:cNvSpPr>
          <p:nvPr/>
        </p:nvSpPr>
        <p:spPr bwMode="auto">
          <a:xfrm>
            <a:off x="1827213" y="4197350"/>
            <a:ext cx="169862" cy="160338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2659063" y="3884613"/>
            <a:ext cx="169862" cy="160337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776288" y="2416175"/>
            <a:ext cx="169862" cy="160338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2479675" y="2001838"/>
            <a:ext cx="169863" cy="161925"/>
          </a:xfrm>
          <a:prstGeom prst="rect">
            <a:avLst/>
          </a:prstGeom>
          <a:solidFill>
            <a:srgbClr val="FAFAFA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Normal3" dir="r"/>
          </a:scene3d>
          <a:sp3d extrusionH="430200" prstMaterial="legacyMatte">
            <a:bevelT w="13500" h="13500" prst="angle"/>
            <a:bevelB w="13500" h="13500" prst="angle"/>
            <a:extrusionClr>
              <a:srgbClr val="FAFAF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258063" name="Rectangle 15"/>
          <p:cNvSpPr>
            <a:spLocks noChangeArrowheads="1"/>
          </p:cNvSpPr>
          <p:nvPr/>
        </p:nvSpPr>
        <p:spPr bwMode="auto">
          <a:xfrm>
            <a:off x="4741863" y="1622425"/>
            <a:ext cx="3471862" cy="3013075"/>
          </a:xfrm>
          <a:prstGeom prst="rect">
            <a:avLst/>
          </a:prstGeom>
          <a:solidFill>
            <a:srgbClr val="FAFAFA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AU">
              <a:solidFill>
                <a:schemeClr val="bg1"/>
              </a:solidFill>
              <a:latin typeface="Times" pitchFamily="12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7927140">
            <a:off x="5293519" y="2772569"/>
            <a:ext cx="352425" cy="227013"/>
            <a:chOff x="3426" y="1706"/>
            <a:chExt cx="294" cy="189"/>
          </a:xfrm>
        </p:grpSpPr>
        <p:sp>
          <p:nvSpPr>
            <p:cNvPr id="258065" name="Rectangle 17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66" name="Rectangle 18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67" name="Rectangle 19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7927140">
            <a:off x="7414419" y="3929856"/>
            <a:ext cx="352425" cy="227013"/>
            <a:chOff x="3426" y="1706"/>
            <a:chExt cx="294" cy="189"/>
          </a:xfrm>
        </p:grpSpPr>
        <p:sp>
          <p:nvSpPr>
            <p:cNvPr id="258069" name="Rectangle 21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70" name="Rectangle 22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71" name="Rectangle 23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7927140">
            <a:off x="5934869" y="3469481"/>
            <a:ext cx="352425" cy="227013"/>
            <a:chOff x="3426" y="1706"/>
            <a:chExt cx="294" cy="189"/>
          </a:xfrm>
        </p:grpSpPr>
        <p:sp>
          <p:nvSpPr>
            <p:cNvPr id="258073" name="Rectangle 25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74" name="Rectangle 26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75" name="Rectangle 27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 rot="7927140">
            <a:off x="6660356" y="3748882"/>
            <a:ext cx="352425" cy="227012"/>
            <a:chOff x="3426" y="1706"/>
            <a:chExt cx="294" cy="189"/>
          </a:xfrm>
        </p:grpSpPr>
        <p:sp>
          <p:nvSpPr>
            <p:cNvPr id="258077" name="Rectangle 29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78" name="Rectangle 30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79" name="Rectangle 31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 rot="7927140">
            <a:off x="6198394" y="2050256"/>
            <a:ext cx="352425" cy="227013"/>
            <a:chOff x="3426" y="1706"/>
            <a:chExt cx="294" cy="189"/>
          </a:xfrm>
        </p:grpSpPr>
        <p:sp>
          <p:nvSpPr>
            <p:cNvPr id="258081" name="Rectangle 33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82" name="Rectangle 34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83" name="Rectangle 35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 rot="7927140">
            <a:off x="5272881" y="1967707"/>
            <a:ext cx="352425" cy="227012"/>
            <a:chOff x="3426" y="1706"/>
            <a:chExt cx="294" cy="189"/>
          </a:xfrm>
        </p:grpSpPr>
        <p:sp>
          <p:nvSpPr>
            <p:cNvPr id="258085" name="Rectangle 37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86" name="Rectangle 38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87" name="Rectangle 39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 rot="7927140">
            <a:off x="7274719" y="3283744"/>
            <a:ext cx="352425" cy="227013"/>
            <a:chOff x="3426" y="1706"/>
            <a:chExt cx="294" cy="189"/>
          </a:xfrm>
        </p:grpSpPr>
        <p:sp>
          <p:nvSpPr>
            <p:cNvPr id="258089" name="Rectangle 41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90" name="Rectangle 42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91" name="Rectangle 43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 rot="7927140">
            <a:off x="5269706" y="3850482"/>
            <a:ext cx="352425" cy="227012"/>
            <a:chOff x="3426" y="1706"/>
            <a:chExt cx="294" cy="189"/>
          </a:xfrm>
        </p:grpSpPr>
        <p:sp>
          <p:nvSpPr>
            <p:cNvPr id="258093" name="Rectangle 45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94" name="Rectangle 46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95" name="Rectangle 47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 rot="7927140">
            <a:off x="6309519" y="2667794"/>
            <a:ext cx="352425" cy="227013"/>
            <a:chOff x="3426" y="1706"/>
            <a:chExt cx="294" cy="189"/>
          </a:xfrm>
        </p:grpSpPr>
        <p:sp>
          <p:nvSpPr>
            <p:cNvPr id="258097" name="Rectangle 49"/>
            <p:cNvSpPr>
              <a:spLocks noChangeArrowheads="1"/>
            </p:cNvSpPr>
            <p:nvPr/>
          </p:nvSpPr>
          <p:spPr bwMode="auto">
            <a:xfrm>
              <a:off x="3426" y="1706"/>
              <a:ext cx="206" cy="100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98" name="Rectangle 50"/>
            <p:cNvSpPr>
              <a:spLocks noChangeArrowheads="1"/>
            </p:cNvSpPr>
            <p:nvPr/>
          </p:nvSpPr>
          <p:spPr bwMode="auto">
            <a:xfrm>
              <a:off x="3428" y="1795"/>
              <a:ext cx="206" cy="100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099" name="Rectangle 51"/>
            <p:cNvSpPr>
              <a:spLocks noChangeArrowheads="1"/>
            </p:cNvSpPr>
            <p:nvPr/>
          </p:nvSpPr>
          <p:spPr bwMode="auto">
            <a:xfrm>
              <a:off x="3633" y="1707"/>
              <a:ext cx="87" cy="186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110413" y="2524125"/>
            <a:ext cx="334962" cy="336550"/>
            <a:chOff x="4479" y="1590"/>
            <a:chExt cx="211" cy="212"/>
          </a:xfrm>
        </p:grpSpPr>
        <p:sp>
          <p:nvSpPr>
            <p:cNvPr id="258101" name="Rectangle 53"/>
            <p:cNvSpPr>
              <a:spLocks noChangeArrowheads="1"/>
            </p:cNvSpPr>
            <p:nvPr/>
          </p:nvSpPr>
          <p:spPr bwMode="auto">
            <a:xfrm rot="7927140" flipH="1" flipV="1">
              <a:off x="4490" y="1686"/>
              <a:ext cx="156" cy="76"/>
            </a:xfrm>
            <a:prstGeom prst="rect">
              <a:avLst/>
            </a:prstGeom>
            <a:solidFill>
              <a:srgbClr val="52515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102" name="Rectangle 54"/>
            <p:cNvSpPr>
              <a:spLocks noChangeArrowheads="1"/>
            </p:cNvSpPr>
            <p:nvPr/>
          </p:nvSpPr>
          <p:spPr bwMode="auto">
            <a:xfrm rot="7927140" flipH="1" flipV="1">
              <a:off x="4439" y="1648"/>
              <a:ext cx="155" cy="76"/>
            </a:xfrm>
            <a:prstGeom prst="rect">
              <a:avLst/>
            </a:prstGeom>
            <a:solidFill>
              <a:srgbClr val="D0CE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103" name="Rectangle 55"/>
            <p:cNvSpPr>
              <a:spLocks noChangeArrowheads="1"/>
            </p:cNvSpPr>
            <p:nvPr/>
          </p:nvSpPr>
          <p:spPr bwMode="auto">
            <a:xfrm rot="7927140" flipH="1" flipV="1">
              <a:off x="4587" y="1553"/>
              <a:ext cx="66" cy="140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Duncan &amp; Humphreys (1989)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endParaRPr lang="en-US">
              <a:latin typeface="Helvetica" pitchFamily="124" charset="0"/>
            </a:endParaRPr>
          </a:p>
          <a:p>
            <a:r>
              <a:rPr lang="en-US">
                <a:latin typeface="Helvetica" pitchFamily="124" charset="0"/>
              </a:rPr>
              <a:t>SIMILARITY</a:t>
            </a:r>
          </a:p>
          <a:p>
            <a:r>
              <a:rPr lang="en-US">
                <a:latin typeface="Helvetica" pitchFamily="124" charset="0"/>
              </a:rPr>
              <a:t>visual search tasks are :</a:t>
            </a:r>
          </a:p>
          <a:p>
            <a:pPr lvl="1"/>
            <a:r>
              <a:rPr lang="en-US">
                <a:latin typeface="Helvetica" pitchFamily="124" charset="0"/>
              </a:rPr>
              <a:t>easy when distracters are homogeneous and very different from the target</a:t>
            </a:r>
          </a:p>
          <a:p>
            <a:pPr lvl="1"/>
            <a:r>
              <a:rPr lang="en-US">
                <a:latin typeface="Helvetica" pitchFamily="124" charset="0"/>
              </a:rPr>
              <a:t>hard when distracters are heterogeneous and not very different from the target</a:t>
            </a:r>
          </a:p>
          <a:p>
            <a:pPr lvl="1">
              <a:buFont typeface="Wingdings" pitchFamily="124" charset="2"/>
              <a:buNone/>
            </a:pPr>
            <a:endParaRPr lang="en-US">
              <a:latin typeface="Helvetica" pitchFamily="124" charset="0"/>
            </a:endParaRPr>
          </a:p>
          <a:p>
            <a:endParaRPr lang="en-US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pitchFamily="124" charset="0"/>
              </a:rPr>
              <a:t>Asymmetries in visual search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6588"/>
            <a:ext cx="8305800" cy="93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Helvetica" pitchFamily="124" charset="0"/>
              </a:rPr>
              <a:t>the presence of a “feature” is easier to find than the absence of a feature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547688" y="838200"/>
            <a:ext cx="3124200" cy="2209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5149850" y="3429000"/>
            <a:ext cx="3124200" cy="2209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47688" y="3367088"/>
            <a:ext cx="3124200" cy="2209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5116513" y="838200"/>
            <a:ext cx="3124200" cy="2209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24" charset="0"/>
              </a:rPr>
              <a:t>Vs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3962400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24" charset="0"/>
              </a:rPr>
              <a:t>Vs</a:t>
            </a:r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914400" y="11430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1295400" y="12192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8" name="Oval 12"/>
          <p:cNvSpPr>
            <a:spLocks noChangeArrowheads="1"/>
          </p:cNvSpPr>
          <p:nvPr/>
        </p:nvSpPr>
        <p:spPr bwMode="auto">
          <a:xfrm>
            <a:off x="1752600" y="19050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09" name="Oval 13"/>
          <p:cNvSpPr>
            <a:spLocks noChangeArrowheads="1"/>
          </p:cNvSpPr>
          <p:nvPr/>
        </p:nvSpPr>
        <p:spPr bwMode="auto">
          <a:xfrm>
            <a:off x="762000" y="19050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0" name="Oval 14"/>
          <p:cNvSpPr>
            <a:spLocks noChangeArrowheads="1"/>
          </p:cNvSpPr>
          <p:nvPr/>
        </p:nvSpPr>
        <p:spPr bwMode="auto">
          <a:xfrm>
            <a:off x="2362200" y="16764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1" name="Oval 15"/>
          <p:cNvSpPr>
            <a:spLocks noChangeArrowheads="1"/>
          </p:cNvSpPr>
          <p:nvPr/>
        </p:nvSpPr>
        <p:spPr bwMode="auto">
          <a:xfrm>
            <a:off x="1371600" y="21336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2" name="Oval 16"/>
          <p:cNvSpPr>
            <a:spLocks noChangeArrowheads="1"/>
          </p:cNvSpPr>
          <p:nvPr/>
        </p:nvSpPr>
        <p:spPr bwMode="auto">
          <a:xfrm>
            <a:off x="2667000" y="22098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3" name="Oval 17"/>
          <p:cNvSpPr>
            <a:spLocks noChangeArrowheads="1"/>
          </p:cNvSpPr>
          <p:nvPr/>
        </p:nvSpPr>
        <p:spPr bwMode="auto">
          <a:xfrm>
            <a:off x="2819400" y="10668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4" name="Oval 18"/>
          <p:cNvSpPr>
            <a:spLocks noChangeArrowheads="1"/>
          </p:cNvSpPr>
          <p:nvPr/>
        </p:nvSpPr>
        <p:spPr bwMode="auto">
          <a:xfrm>
            <a:off x="1600200" y="24384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5" name="Oval 19"/>
          <p:cNvSpPr>
            <a:spLocks noChangeArrowheads="1"/>
          </p:cNvSpPr>
          <p:nvPr/>
        </p:nvSpPr>
        <p:spPr bwMode="auto">
          <a:xfrm>
            <a:off x="2971800" y="16764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6" name="Oval 20"/>
          <p:cNvSpPr>
            <a:spLocks noChangeArrowheads="1"/>
          </p:cNvSpPr>
          <p:nvPr/>
        </p:nvSpPr>
        <p:spPr bwMode="auto">
          <a:xfrm>
            <a:off x="1143000" y="16764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7" name="Oval 21"/>
          <p:cNvSpPr>
            <a:spLocks noChangeArrowheads="1"/>
          </p:cNvSpPr>
          <p:nvPr/>
        </p:nvSpPr>
        <p:spPr bwMode="auto">
          <a:xfrm>
            <a:off x="2057400" y="228600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2057400" y="12954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870075" y="1143000"/>
            <a:ext cx="228600" cy="290513"/>
            <a:chOff x="1178" y="720"/>
            <a:chExt cx="144" cy="183"/>
          </a:xfrm>
        </p:grpSpPr>
        <p:sp>
          <p:nvSpPr>
            <p:cNvPr id="260120" name="Oval 24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21" name="Line 25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78475" y="1281113"/>
            <a:ext cx="228600" cy="290512"/>
            <a:chOff x="1178" y="720"/>
            <a:chExt cx="144" cy="183"/>
          </a:xfrm>
        </p:grpSpPr>
        <p:sp>
          <p:nvSpPr>
            <p:cNvPr id="260123" name="Oval 27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24" name="Line 28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040438" y="1263650"/>
            <a:ext cx="228600" cy="290513"/>
            <a:chOff x="1178" y="720"/>
            <a:chExt cx="144" cy="183"/>
          </a:xfrm>
        </p:grpSpPr>
        <p:sp>
          <p:nvSpPr>
            <p:cNvPr id="260126" name="Oval 30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27" name="Line 31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149850" y="1587500"/>
            <a:ext cx="228600" cy="290513"/>
            <a:chOff x="1178" y="720"/>
            <a:chExt cx="144" cy="183"/>
          </a:xfrm>
        </p:grpSpPr>
        <p:sp>
          <p:nvSpPr>
            <p:cNvPr id="260129" name="Oval 33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30" name="Line 34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657975" y="1344613"/>
            <a:ext cx="228600" cy="290512"/>
            <a:chOff x="1178" y="720"/>
            <a:chExt cx="144" cy="183"/>
          </a:xfrm>
        </p:grpSpPr>
        <p:sp>
          <p:nvSpPr>
            <p:cNvPr id="260132" name="Oval 36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33" name="Line 37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173788" y="2257425"/>
            <a:ext cx="228600" cy="290513"/>
            <a:chOff x="1178" y="720"/>
            <a:chExt cx="144" cy="183"/>
          </a:xfrm>
        </p:grpSpPr>
        <p:sp>
          <p:nvSpPr>
            <p:cNvPr id="260135" name="Oval 39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36" name="Line 40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623050" y="1860550"/>
            <a:ext cx="228600" cy="290513"/>
            <a:chOff x="1178" y="720"/>
            <a:chExt cx="144" cy="183"/>
          </a:xfrm>
        </p:grpSpPr>
        <p:sp>
          <p:nvSpPr>
            <p:cNvPr id="260138" name="Oval 42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39" name="Line 43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7169150" y="1306513"/>
            <a:ext cx="228600" cy="290512"/>
            <a:chOff x="1178" y="720"/>
            <a:chExt cx="144" cy="183"/>
          </a:xfrm>
        </p:grpSpPr>
        <p:sp>
          <p:nvSpPr>
            <p:cNvPr id="260141" name="Oval 45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42" name="Line 46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868988" y="1882775"/>
            <a:ext cx="228600" cy="290513"/>
            <a:chOff x="1178" y="720"/>
            <a:chExt cx="144" cy="183"/>
          </a:xfrm>
        </p:grpSpPr>
        <p:sp>
          <p:nvSpPr>
            <p:cNvPr id="260144" name="Oval 48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45" name="Line 49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7377113" y="1908175"/>
            <a:ext cx="228600" cy="290513"/>
            <a:chOff x="1178" y="720"/>
            <a:chExt cx="144" cy="183"/>
          </a:xfrm>
        </p:grpSpPr>
        <p:sp>
          <p:nvSpPr>
            <p:cNvPr id="260147" name="Oval 51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48" name="Line 52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6738938" y="2357438"/>
            <a:ext cx="228600" cy="290512"/>
            <a:chOff x="1178" y="720"/>
            <a:chExt cx="144" cy="183"/>
          </a:xfrm>
        </p:grpSpPr>
        <p:sp>
          <p:nvSpPr>
            <p:cNvPr id="260150" name="Oval 54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51" name="Line 55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7385050" y="2622550"/>
            <a:ext cx="228600" cy="290513"/>
            <a:chOff x="1178" y="720"/>
            <a:chExt cx="144" cy="183"/>
          </a:xfrm>
        </p:grpSpPr>
        <p:sp>
          <p:nvSpPr>
            <p:cNvPr id="260153" name="Oval 57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54" name="Line 58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5648325" y="2492375"/>
            <a:ext cx="228600" cy="290513"/>
            <a:chOff x="1178" y="720"/>
            <a:chExt cx="144" cy="183"/>
          </a:xfrm>
        </p:grpSpPr>
        <p:sp>
          <p:nvSpPr>
            <p:cNvPr id="260156" name="Oval 60"/>
            <p:cNvSpPr>
              <a:spLocks noChangeArrowheads="1"/>
            </p:cNvSpPr>
            <p:nvPr/>
          </p:nvSpPr>
          <p:spPr bwMode="auto">
            <a:xfrm>
              <a:off x="1178" y="72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57" name="Line 61"/>
            <p:cNvSpPr>
              <a:spLocks noChangeShapeType="1"/>
            </p:cNvSpPr>
            <p:nvPr/>
          </p:nvSpPr>
          <p:spPr bwMode="auto">
            <a:xfrm>
              <a:off x="1248" y="80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0158" name="Oval 62"/>
          <p:cNvSpPr>
            <a:spLocks noChangeArrowheads="1"/>
          </p:cNvSpPr>
          <p:nvPr/>
        </p:nvSpPr>
        <p:spPr bwMode="auto">
          <a:xfrm>
            <a:off x="5173663" y="2178050"/>
            <a:ext cx="228600" cy="2286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59" name="Line 63"/>
          <p:cNvSpPr>
            <a:spLocks noChangeShapeType="1"/>
          </p:cNvSpPr>
          <p:nvPr/>
        </p:nvSpPr>
        <p:spPr bwMode="auto">
          <a:xfrm>
            <a:off x="1143000" y="3697288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0" name="Line 64"/>
          <p:cNvSpPr>
            <a:spLocks noChangeShapeType="1"/>
          </p:cNvSpPr>
          <p:nvPr/>
        </p:nvSpPr>
        <p:spPr bwMode="auto">
          <a:xfrm>
            <a:off x="1619250" y="3792538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1" name="Line 65"/>
          <p:cNvSpPr>
            <a:spLocks noChangeShapeType="1"/>
          </p:cNvSpPr>
          <p:nvPr/>
        </p:nvSpPr>
        <p:spPr bwMode="auto">
          <a:xfrm>
            <a:off x="1447800" y="4002088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2" name="Line 66"/>
          <p:cNvSpPr>
            <a:spLocks noChangeShapeType="1"/>
          </p:cNvSpPr>
          <p:nvPr/>
        </p:nvSpPr>
        <p:spPr bwMode="auto">
          <a:xfrm>
            <a:off x="1049338" y="4662488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3" name="Line 67"/>
          <p:cNvSpPr>
            <a:spLocks noChangeShapeType="1"/>
          </p:cNvSpPr>
          <p:nvPr/>
        </p:nvSpPr>
        <p:spPr bwMode="auto">
          <a:xfrm>
            <a:off x="2851150" y="3713163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4" name="Line 68"/>
          <p:cNvSpPr>
            <a:spLocks noChangeShapeType="1"/>
          </p:cNvSpPr>
          <p:nvPr/>
        </p:nvSpPr>
        <p:spPr bwMode="auto">
          <a:xfrm>
            <a:off x="1538288" y="4543425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5" name="Line 69"/>
          <p:cNvSpPr>
            <a:spLocks noChangeShapeType="1"/>
          </p:cNvSpPr>
          <p:nvPr/>
        </p:nvSpPr>
        <p:spPr bwMode="auto">
          <a:xfrm>
            <a:off x="1958975" y="4060825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6" name="Line 70"/>
          <p:cNvSpPr>
            <a:spLocks noChangeShapeType="1"/>
          </p:cNvSpPr>
          <p:nvPr/>
        </p:nvSpPr>
        <p:spPr bwMode="auto">
          <a:xfrm>
            <a:off x="1870075" y="4932363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7" name="Line 71"/>
          <p:cNvSpPr>
            <a:spLocks noChangeShapeType="1"/>
          </p:cNvSpPr>
          <p:nvPr/>
        </p:nvSpPr>
        <p:spPr bwMode="auto">
          <a:xfrm>
            <a:off x="3224213" y="4873625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8" name="Line 72"/>
          <p:cNvSpPr>
            <a:spLocks noChangeShapeType="1"/>
          </p:cNvSpPr>
          <p:nvPr/>
        </p:nvSpPr>
        <p:spPr bwMode="auto">
          <a:xfrm>
            <a:off x="2500313" y="4714875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69" name="Line 73"/>
          <p:cNvSpPr>
            <a:spLocks noChangeShapeType="1"/>
          </p:cNvSpPr>
          <p:nvPr/>
        </p:nvSpPr>
        <p:spPr bwMode="auto">
          <a:xfrm>
            <a:off x="2667000" y="5221288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0" name="Line 74"/>
          <p:cNvSpPr>
            <a:spLocks noChangeShapeType="1"/>
          </p:cNvSpPr>
          <p:nvPr/>
        </p:nvSpPr>
        <p:spPr bwMode="auto">
          <a:xfrm>
            <a:off x="2946400" y="4117975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1" name="Line 75"/>
          <p:cNvSpPr>
            <a:spLocks noChangeShapeType="1"/>
          </p:cNvSpPr>
          <p:nvPr/>
        </p:nvSpPr>
        <p:spPr bwMode="auto">
          <a:xfrm flipH="1">
            <a:off x="2400300" y="4022725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2" name="Line 76"/>
          <p:cNvSpPr>
            <a:spLocks noChangeShapeType="1"/>
          </p:cNvSpPr>
          <p:nvPr/>
        </p:nvSpPr>
        <p:spPr bwMode="auto">
          <a:xfrm flipH="1">
            <a:off x="5318125" y="3722688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3" name="Line 77"/>
          <p:cNvSpPr>
            <a:spLocks noChangeShapeType="1"/>
          </p:cNvSpPr>
          <p:nvPr/>
        </p:nvSpPr>
        <p:spPr bwMode="auto">
          <a:xfrm flipH="1">
            <a:off x="5767388" y="3889375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4" name="Line 78"/>
          <p:cNvSpPr>
            <a:spLocks noChangeShapeType="1"/>
          </p:cNvSpPr>
          <p:nvPr/>
        </p:nvSpPr>
        <p:spPr bwMode="auto">
          <a:xfrm flipH="1">
            <a:off x="5751513" y="4438650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5" name="Line 79"/>
          <p:cNvSpPr>
            <a:spLocks noChangeShapeType="1"/>
          </p:cNvSpPr>
          <p:nvPr/>
        </p:nvSpPr>
        <p:spPr bwMode="auto">
          <a:xfrm flipH="1">
            <a:off x="6978650" y="3884613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6" name="Line 80"/>
          <p:cNvSpPr>
            <a:spLocks noChangeShapeType="1"/>
          </p:cNvSpPr>
          <p:nvPr/>
        </p:nvSpPr>
        <p:spPr bwMode="auto">
          <a:xfrm flipH="1">
            <a:off x="7737475" y="4560888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7" name="Line 81"/>
          <p:cNvSpPr>
            <a:spLocks noChangeShapeType="1"/>
          </p:cNvSpPr>
          <p:nvPr/>
        </p:nvSpPr>
        <p:spPr bwMode="auto">
          <a:xfrm flipH="1">
            <a:off x="6816725" y="4827588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8" name="Line 82"/>
          <p:cNvSpPr>
            <a:spLocks noChangeShapeType="1"/>
          </p:cNvSpPr>
          <p:nvPr/>
        </p:nvSpPr>
        <p:spPr bwMode="auto">
          <a:xfrm flipH="1">
            <a:off x="7294563" y="4386263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79" name="Line 83"/>
          <p:cNvSpPr>
            <a:spLocks noChangeShapeType="1"/>
          </p:cNvSpPr>
          <p:nvPr/>
        </p:nvSpPr>
        <p:spPr bwMode="auto">
          <a:xfrm flipH="1">
            <a:off x="6091238" y="4878388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80" name="Line 84"/>
          <p:cNvSpPr>
            <a:spLocks noChangeShapeType="1"/>
          </p:cNvSpPr>
          <p:nvPr/>
        </p:nvSpPr>
        <p:spPr bwMode="auto">
          <a:xfrm flipH="1">
            <a:off x="6245225" y="3633788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81" name="Line 85"/>
          <p:cNvSpPr>
            <a:spLocks noChangeShapeType="1"/>
          </p:cNvSpPr>
          <p:nvPr/>
        </p:nvSpPr>
        <p:spPr bwMode="auto">
          <a:xfrm flipH="1">
            <a:off x="6188075" y="4340225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82" name="Line 86"/>
          <p:cNvSpPr>
            <a:spLocks noChangeShapeType="1"/>
          </p:cNvSpPr>
          <p:nvPr/>
        </p:nvSpPr>
        <p:spPr bwMode="auto">
          <a:xfrm flipH="1">
            <a:off x="6396038" y="5183188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83" name="Line 87"/>
          <p:cNvSpPr>
            <a:spLocks noChangeShapeType="1"/>
          </p:cNvSpPr>
          <p:nvPr/>
        </p:nvSpPr>
        <p:spPr bwMode="auto">
          <a:xfrm flipH="1">
            <a:off x="5137150" y="4602163"/>
            <a:ext cx="12700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0184" name="Line 88"/>
          <p:cNvSpPr>
            <a:spLocks noChangeShapeType="1"/>
          </p:cNvSpPr>
          <p:nvPr/>
        </p:nvSpPr>
        <p:spPr bwMode="auto">
          <a:xfrm>
            <a:off x="6786563" y="4302125"/>
            <a:ext cx="0" cy="28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39738"/>
            <a:ext cx="7772400" cy="67627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pitchFamily="124" charset="0"/>
              </a:rPr>
              <a:t>Kristjansson &amp; Tse (2001)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49838"/>
            <a:ext cx="7772400" cy="1616075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Faster detection of presence than absence - but what is the “feature”?</a:t>
            </a:r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306513"/>
            <a:ext cx="81375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4163"/>
            <a:ext cx="7772400" cy="777875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Familiarity and asymmetry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677863" y="2005013"/>
            <a:ext cx="3294062" cy="320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AU">
              <a:latin typeface="Times" pitchFamily="124" charset="0"/>
            </a:endParaRP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4937125" y="2024063"/>
            <a:ext cx="3108325" cy="311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41388" y="2509838"/>
            <a:ext cx="155575" cy="274637"/>
            <a:chOff x="1109" y="2080"/>
            <a:chExt cx="198" cy="349"/>
          </a:xfrm>
        </p:grpSpPr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53" name="Line 9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89075" y="2974975"/>
            <a:ext cx="155575" cy="274638"/>
            <a:chOff x="1109" y="2080"/>
            <a:chExt cx="198" cy="349"/>
          </a:xfrm>
        </p:grpSpPr>
        <p:sp>
          <p:nvSpPr>
            <p:cNvPr id="262155" name="Line 11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56" name="Line 12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27175" y="4535488"/>
            <a:ext cx="155575" cy="274637"/>
            <a:chOff x="1109" y="2080"/>
            <a:chExt cx="198" cy="349"/>
          </a:xfrm>
        </p:grpSpPr>
        <p:sp>
          <p:nvSpPr>
            <p:cNvPr id="262159" name="Line 15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1" name="Line 17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20738" y="3348038"/>
            <a:ext cx="155575" cy="274637"/>
            <a:chOff x="1109" y="2080"/>
            <a:chExt cx="198" cy="349"/>
          </a:xfrm>
        </p:grpSpPr>
        <p:sp>
          <p:nvSpPr>
            <p:cNvPr id="262163" name="Line 19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4" name="Line 20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5" name="Line 21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889125" y="2498725"/>
            <a:ext cx="155575" cy="274638"/>
            <a:chOff x="1109" y="2080"/>
            <a:chExt cx="198" cy="349"/>
          </a:xfrm>
        </p:grpSpPr>
        <p:sp>
          <p:nvSpPr>
            <p:cNvPr id="262167" name="Line 23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8" name="Line 24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69" name="Line 25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112963" y="4414838"/>
            <a:ext cx="155575" cy="274637"/>
            <a:chOff x="1109" y="2080"/>
            <a:chExt cx="198" cy="349"/>
          </a:xfrm>
        </p:grpSpPr>
        <p:sp>
          <p:nvSpPr>
            <p:cNvPr id="262171" name="Line 27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72" name="Line 28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73" name="Line 29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435225" y="3622675"/>
            <a:ext cx="155575" cy="274638"/>
            <a:chOff x="1109" y="2080"/>
            <a:chExt cx="198" cy="349"/>
          </a:xfrm>
        </p:grpSpPr>
        <p:sp>
          <p:nvSpPr>
            <p:cNvPr id="262175" name="Line 31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76" name="Line 32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77" name="Line 33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528888" y="2816225"/>
            <a:ext cx="155575" cy="274638"/>
            <a:chOff x="1109" y="2080"/>
            <a:chExt cx="198" cy="349"/>
          </a:xfrm>
        </p:grpSpPr>
        <p:sp>
          <p:nvSpPr>
            <p:cNvPr id="262179" name="Line 35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80" name="Line 36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81" name="Line 37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 flipH="1">
            <a:off x="2794000" y="4167188"/>
            <a:ext cx="155575" cy="274637"/>
            <a:chOff x="1109" y="2080"/>
            <a:chExt cx="198" cy="349"/>
          </a:xfrm>
        </p:grpSpPr>
        <p:sp>
          <p:nvSpPr>
            <p:cNvPr id="262183" name="Line 39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84" name="Line 40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85" name="Line 41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649413" y="3994150"/>
            <a:ext cx="155575" cy="274638"/>
            <a:chOff x="1109" y="2080"/>
            <a:chExt cx="198" cy="349"/>
          </a:xfrm>
        </p:grpSpPr>
        <p:sp>
          <p:nvSpPr>
            <p:cNvPr id="262187" name="Line 43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88" name="Line 44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89" name="Line 45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1985963" y="3640138"/>
            <a:ext cx="155575" cy="274637"/>
            <a:chOff x="1109" y="2080"/>
            <a:chExt cx="198" cy="349"/>
          </a:xfrm>
        </p:grpSpPr>
        <p:sp>
          <p:nvSpPr>
            <p:cNvPr id="262191" name="Line 47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92" name="Line 48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93" name="Line 49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1079500" y="4270375"/>
            <a:ext cx="155575" cy="274638"/>
            <a:chOff x="1109" y="2080"/>
            <a:chExt cx="198" cy="349"/>
          </a:xfrm>
        </p:grpSpPr>
        <p:sp>
          <p:nvSpPr>
            <p:cNvPr id="262195" name="Line 51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96" name="Line 52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197" name="Line 53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051175" y="2997200"/>
            <a:ext cx="155575" cy="274638"/>
            <a:chOff x="1109" y="2080"/>
            <a:chExt cx="198" cy="349"/>
          </a:xfrm>
        </p:grpSpPr>
        <p:sp>
          <p:nvSpPr>
            <p:cNvPr id="262199" name="Line 55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00" name="Line 56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01" name="Line 57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 flipH="1">
            <a:off x="5514975" y="2513013"/>
            <a:ext cx="155575" cy="274637"/>
            <a:chOff x="1109" y="2080"/>
            <a:chExt cx="198" cy="349"/>
          </a:xfrm>
        </p:grpSpPr>
        <p:sp>
          <p:nvSpPr>
            <p:cNvPr id="262203" name="Line 59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04" name="Line 60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05" name="Line 61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 flipH="1">
            <a:off x="6075363" y="3032125"/>
            <a:ext cx="155575" cy="274638"/>
            <a:chOff x="1109" y="2080"/>
            <a:chExt cx="198" cy="349"/>
          </a:xfrm>
        </p:grpSpPr>
        <p:sp>
          <p:nvSpPr>
            <p:cNvPr id="262207" name="Line 63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08" name="Line 64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09" name="Line 65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 flipH="1">
            <a:off x="5889625" y="4498975"/>
            <a:ext cx="155575" cy="274638"/>
            <a:chOff x="1109" y="2080"/>
            <a:chExt cx="198" cy="349"/>
          </a:xfrm>
        </p:grpSpPr>
        <p:sp>
          <p:nvSpPr>
            <p:cNvPr id="262211" name="Line 67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12" name="Line 68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13" name="Line 69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70"/>
          <p:cNvGrpSpPr>
            <a:grpSpLocks/>
          </p:cNvGrpSpPr>
          <p:nvPr/>
        </p:nvGrpSpPr>
        <p:grpSpPr bwMode="auto">
          <a:xfrm flipH="1">
            <a:off x="6634163" y="2660650"/>
            <a:ext cx="155575" cy="274638"/>
            <a:chOff x="1109" y="2080"/>
            <a:chExt cx="198" cy="349"/>
          </a:xfrm>
        </p:grpSpPr>
        <p:sp>
          <p:nvSpPr>
            <p:cNvPr id="262215" name="Line 71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16" name="Line 72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17" name="Line 73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 flipH="1">
            <a:off x="6757988" y="4254500"/>
            <a:ext cx="155575" cy="274638"/>
            <a:chOff x="1109" y="2080"/>
            <a:chExt cx="198" cy="349"/>
          </a:xfrm>
        </p:grpSpPr>
        <p:sp>
          <p:nvSpPr>
            <p:cNvPr id="262219" name="Line 75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20" name="Line 76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21" name="Line 77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" name="Group 78"/>
          <p:cNvGrpSpPr>
            <a:grpSpLocks/>
          </p:cNvGrpSpPr>
          <p:nvPr/>
        </p:nvGrpSpPr>
        <p:grpSpPr bwMode="auto">
          <a:xfrm flipH="1">
            <a:off x="7359650" y="3587750"/>
            <a:ext cx="155575" cy="274638"/>
            <a:chOff x="1109" y="2080"/>
            <a:chExt cx="198" cy="349"/>
          </a:xfrm>
        </p:grpSpPr>
        <p:sp>
          <p:nvSpPr>
            <p:cNvPr id="262223" name="Line 79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24" name="Line 80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25" name="Line 81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82"/>
          <p:cNvGrpSpPr>
            <a:grpSpLocks/>
          </p:cNvGrpSpPr>
          <p:nvPr/>
        </p:nvGrpSpPr>
        <p:grpSpPr bwMode="auto">
          <a:xfrm flipH="1">
            <a:off x="5075238" y="3017838"/>
            <a:ext cx="155575" cy="274637"/>
            <a:chOff x="1109" y="2080"/>
            <a:chExt cx="198" cy="349"/>
          </a:xfrm>
        </p:grpSpPr>
        <p:sp>
          <p:nvSpPr>
            <p:cNvPr id="262227" name="Line 83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28" name="Line 84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29" name="Line 85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86"/>
          <p:cNvGrpSpPr>
            <a:grpSpLocks/>
          </p:cNvGrpSpPr>
          <p:nvPr/>
        </p:nvGrpSpPr>
        <p:grpSpPr bwMode="auto">
          <a:xfrm flipH="1">
            <a:off x="5438775" y="3213100"/>
            <a:ext cx="155575" cy="274638"/>
            <a:chOff x="1109" y="2080"/>
            <a:chExt cx="198" cy="349"/>
          </a:xfrm>
        </p:grpSpPr>
        <p:sp>
          <p:nvSpPr>
            <p:cNvPr id="262231" name="Line 87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32" name="Line 88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33" name="Line 89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 flipH="1">
            <a:off x="5392738" y="4156075"/>
            <a:ext cx="155575" cy="274638"/>
            <a:chOff x="1109" y="2080"/>
            <a:chExt cx="198" cy="349"/>
          </a:xfrm>
        </p:grpSpPr>
        <p:sp>
          <p:nvSpPr>
            <p:cNvPr id="262235" name="Line 91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36" name="Line 92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37" name="Line 93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94"/>
          <p:cNvGrpSpPr>
            <a:grpSpLocks/>
          </p:cNvGrpSpPr>
          <p:nvPr/>
        </p:nvGrpSpPr>
        <p:grpSpPr bwMode="auto">
          <a:xfrm flipH="1">
            <a:off x="7421563" y="2657475"/>
            <a:ext cx="155575" cy="274638"/>
            <a:chOff x="1109" y="2080"/>
            <a:chExt cx="198" cy="349"/>
          </a:xfrm>
        </p:grpSpPr>
        <p:sp>
          <p:nvSpPr>
            <p:cNvPr id="262239" name="Line 95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40" name="Line 96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41" name="Line 97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98"/>
          <p:cNvGrpSpPr>
            <a:grpSpLocks/>
          </p:cNvGrpSpPr>
          <p:nvPr/>
        </p:nvGrpSpPr>
        <p:grpSpPr bwMode="auto">
          <a:xfrm flipH="1">
            <a:off x="6332538" y="4364038"/>
            <a:ext cx="155575" cy="274637"/>
            <a:chOff x="1109" y="2080"/>
            <a:chExt cx="198" cy="349"/>
          </a:xfrm>
        </p:grpSpPr>
        <p:sp>
          <p:nvSpPr>
            <p:cNvPr id="262243" name="Line 99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44" name="Line 100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45" name="Line 101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" name="Group 102"/>
          <p:cNvGrpSpPr>
            <a:grpSpLocks/>
          </p:cNvGrpSpPr>
          <p:nvPr/>
        </p:nvGrpSpPr>
        <p:grpSpPr bwMode="auto">
          <a:xfrm flipH="1">
            <a:off x="6723063" y="3246438"/>
            <a:ext cx="155575" cy="274637"/>
            <a:chOff x="1109" y="2080"/>
            <a:chExt cx="198" cy="349"/>
          </a:xfrm>
        </p:grpSpPr>
        <p:sp>
          <p:nvSpPr>
            <p:cNvPr id="262247" name="Line 103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48" name="Line 104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49" name="Line 105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" name="Group 106"/>
          <p:cNvGrpSpPr>
            <a:grpSpLocks/>
          </p:cNvGrpSpPr>
          <p:nvPr/>
        </p:nvGrpSpPr>
        <p:grpSpPr bwMode="auto">
          <a:xfrm>
            <a:off x="7270750" y="4214813"/>
            <a:ext cx="155575" cy="274637"/>
            <a:chOff x="1109" y="2080"/>
            <a:chExt cx="198" cy="349"/>
          </a:xfrm>
        </p:grpSpPr>
        <p:sp>
          <p:nvSpPr>
            <p:cNvPr id="262251" name="Line 107"/>
            <p:cNvSpPr>
              <a:spLocks noChangeShapeType="1"/>
            </p:cNvSpPr>
            <p:nvPr/>
          </p:nvSpPr>
          <p:spPr bwMode="auto">
            <a:xfrm>
              <a:off x="1109" y="2082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52" name="Line 108"/>
            <p:cNvSpPr>
              <a:spLocks noChangeShapeType="1"/>
            </p:cNvSpPr>
            <p:nvPr/>
          </p:nvSpPr>
          <p:spPr bwMode="auto">
            <a:xfrm>
              <a:off x="1303" y="2081"/>
              <a:ext cx="0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2253" name="Line 109"/>
            <p:cNvSpPr>
              <a:spLocks noChangeShapeType="1"/>
            </p:cNvSpPr>
            <p:nvPr/>
          </p:nvSpPr>
          <p:spPr bwMode="auto">
            <a:xfrm>
              <a:off x="1111" y="2080"/>
              <a:ext cx="19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2254" name="Rectangle 110"/>
          <p:cNvSpPr>
            <a:spLocks noChangeArrowheads="1"/>
          </p:cNvSpPr>
          <p:nvPr/>
        </p:nvSpPr>
        <p:spPr bwMode="auto">
          <a:xfrm>
            <a:off x="287338" y="5376863"/>
            <a:ext cx="885666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>
                <a:latin typeface="Helvetica" pitchFamily="124" charset="0"/>
              </a:rPr>
              <a:t>            asymmetry for German but not Cyrillic readers</a:t>
            </a:r>
            <a:r>
              <a:rPr lang="en-US">
                <a:latin typeface="Times" pitchFamily="12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r>
              <a:rPr lang="en-US">
                <a:latin typeface="Helvetica" pitchFamily="124" charset="0"/>
              </a:rPr>
              <a:t>   Other high level effects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4705350"/>
            <a:ext cx="7970837" cy="1728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Helvetica" pitchFamily="124" charset="0"/>
              </a:rPr>
              <a:t>finding a tilted black line is not affected by the white lattice - so “feature” search is sensitive to occlusion</a:t>
            </a:r>
          </a:p>
          <a:p>
            <a:pPr algn="r">
              <a:lnSpc>
                <a:spcPct val="90000"/>
              </a:lnSpc>
            </a:pPr>
            <a:r>
              <a:rPr lang="en-US" sz="2800" i="1">
                <a:latin typeface="Helvetica" pitchFamily="124" charset="0"/>
              </a:rPr>
              <a:t>Wolfe (1996)</a:t>
            </a:r>
            <a:r>
              <a:rPr lang="en-US" sz="2800">
                <a:latin typeface="Helvetica" pitchFamily="124" charset="0"/>
              </a:rPr>
              <a:t>  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925" y="1460500"/>
            <a:ext cx="52911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effects</a:t>
            </a:r>
            <a:endParaRPr lang="en-GB" dirty="0"/>
          </a:p>
        </p:txBody>
      </p:sp>
      <p:pic>
        <p:nvPicPr>
          <p:cNvPr id="3074" name="Picture 2" descr="http://www.intropsych.com/ch04-senses/04dalmation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609" y="1371600"/>
            <a:ext cx="5835591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Pragnanz</a:t>
            </a:r>
            <a:endParaRPr lang="en-GB" dirty="0"/>
          </a:p>
        </p:txBody>
      </p:sp>
      <p:pic>
        <p:nvPicPr>
          <p:cNvPr id="37890" name="Picture 2" descr="https://blog.usertesting.com/wp-content/uploads/2016/02/gestalt-similarit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70523"/>
            <a:ext cx="4800600" cy="4442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Perception is not just bottom up integration of features. There is more to a whole image than the sum of its parts.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visual pathway: LGN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Optic nerves terminate in LGN</a:t>
            </a:r>
          </a:p>
          <a:p>
            <a:r>
              <a:rPr lang="en-US" dirty="0" smtClean="0"/>
              <a:t>Cortical feed-forward connections also seen to LGN</a:t>
            </a:r>
          </a:p>
          <a:p>
            <a:r>
              <a:rPr lang="en-US" dirty="0" smtClean="0"/>
              <a:t>LGN receptive fields seem similar to retina receptive fields</a:t>
            </a:r>
          </a:p>
          <a:p>
            <a:r>
              <a:rPr lang="en-US" dirty="0" smtClean="0"/>
              <a:t>Considerable encoding happens between the retina-LGN junction</a:t>
            </a:r>
          </a:p>
          <a:p>
            <a:pPr lvl="1"/>
            <a:r>
              <a:rPr lang="en-US" dirty="0" smtClean="0"/>
              <a:t>130 million rods and cones</a:t>
            </a:r>
          </a:p>
          <a:p>
            <a:pPr lvl="1"/>
            <a:r>
              <a:rPr lang="en-US" dirty="0" smtClean="0"/>
              <a:t>1.2 million axon connections reach LGN</a:t>
            </a:r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understood computationally</a:t>
            </a:r>
            <a:endParaRPr lang="en-GB" dirty="0"/>
          </a:p>
        </p:txBody>
      </p:sp>
      <p:pic>
        <p:nvPicPr>
          <p:cNvPr id="53250" name="Picture 2" descr="https://aleksandergora.com/wp-content/uploads/2017/08/UX-Mistake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00975" cy="3743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562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Principles are conceptually clear; DCNNs can learn them, but translation is missing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4008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https://arxiv.org/pdf/1709.06126.pdf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Concept-selective neurons</a:t>
            </a:r>
            <a:endParaRPr lang="en-GB" dirty="0"/>
          </a:p>
        </p:txBody>
      </p:sp>
      <p:pic>
        <p:nvPicPr>
          <p:cNvPr id="51202" name="Picture 2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295400"/>
            <a:ext cx="6486525" cy="51572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6412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https://www.newscientist.com/article/dn7567-why-your-brain-has-a-jennifer-aniston-cell/</a:t>
            </a:r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Classic accounts of visual perception have focused on bottom-up integration of features</a:t>
            </a:r>
          </a:p>
          <a:p>
            <a:pPr lvl="1"/>
            <a:r>
              <a:rPr lang="en-US" dirty="0" smtClean="0"/>
              <a:t>Consistent with data from visual search experiments</a:t>
            </a:r>
          </a:p>
          <a:p>
            <a:pPr lvl="1"/>
            <a:r>
              <a:rPr lang="en-US" dirty="0" smtClean="0"/>
              <a:t>Inconsistent with phenomenological experience in naturalistic settings</a:t>
            </a:r>
          </a:p>
          <a:p>
            <a:r>
              <a:rPr lang="en-US" dirty="0" smtClean="0"/>
              <a:t>Top down influences affect visual perception</a:t>
            </a:r>
          </a:p>
          <a:p>
            <a:pPr lvl="1"/>
            <a:r>
              <a:rPr lang="en-US" dirty="0" smtClean="0"/>
              <a:t>But how?</a:t>
            </a:r>
          </a:p>
          <a:p>
            <a:pPr lvl="1"/>
            <a:r>
              <a:rPr lang="en-US" dirty="0" smtClean="0"/>
              <a:t>We will see some computational approaches in the next class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visual pathway: V1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V1 is the primary visual cortex</a:t>
            </a:r>
          </a:p>
          <a:p>
            <a:r>
              <a:rPr lang="en-US" dirty="0" smtClean="0"/>
              <a:t>V1 receptive fields sensitive to orientation, edges, color changes 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3209038"/>
            <a:ext cx="5810250" cy="35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and complex cells in V1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485900"/>
            <a:ext cx="71723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Emergent orientation selectivity</a:t>
            </a:r>
            <a:endParaRPr lang="en-GB" dirty="0"/>
          </a:p>
        </p:txBody>
      </p:sp>
      <p:pic>
        <p:nvPicPr>
          <p:cNvPr id="4" name="Picture 4" descr="simple cell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952092"/>
            <a:ext cx="5889308" cy="36867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http://www.scholarpedia.org/article/Models_of_visual_cortex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from simplicity</a:t>
            </a:r>
            <a:endParaRPr lang="en-GB" dirty="0"/>
          </a:p>
        </p:txBody>
      </p:sp>
      <p:pic>
        <p:nvPicPr>
          <p:cNvPr id="80898" name="Picture 2" descr="complex cell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502" y="1447800"/>
            <a:ext cx="6140698" cy="4396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3362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http://www.brains-explained.com/how-hubel-and-wiesel-revolutionized-neuroscience/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1015</Words>
  <Application>Microsoft Office PowerPoint</Application>
  <PresentationFormat>On-screen Show (4:3)</PresentationFormat>
  <Paragraphs>242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Chart</vt:lpstr>
      <vt:lpstr>Human vision: function</vt:lpstr>
      <vt:lpstr>Retina as filter</vt:lpstr>
      <vt:lpstr>Retina can calculate derivatives</vt:lpstr>
      <vt:lpstr>Evidence</vt:lpstr>
      <vt:lpstr>The visual pathway: LGN</vt:lpstr>
      <vt:lpstr>The visual pathway: V1</vt:lpstr>
      <vt:lpstr>Simple and complex cells in V1</vt:lpstr>
      <vt:lpstr>Emergent orientation selectivity</vt:lpstr>
      <vt:lpstr>Complexity from simplicity</vt:lpstr>
      <vt:lpstr>Remember this?</vt:lpstr>
      <vt:lpstr>Edge detection filters designed from V1 principles</vt:lpstr>
      <vt:lpstr>Influenced models of object recognition</vt:lpstr>
      <vt:lpstr>Visual search</vt:lpstr>
      <vt:lpstr>Feature search</vt:lpstr>
      <vt:lpstr>Conjunction search</vt:lpstr>
      <vt:lpstr>Visual search</vt:lpstr>
      <vt:lpstr>   “Serial” vs “Parallel” Search</vt:lpstr>
      <vt:lpstr>Feature Integration Theory: Basics (FIT)   Treisman (1988, 1993)</vt:lpstr>
      <vt:lpstr>FIT: Details</vt:lpstr>
      <vt:lpstr>Feature Maps</vt:lpstr>
      <vt:lpstr>Master Map of Locations</vt:lpstr>
      <vt:lpstr>Role of Attention in FIT</vt:lpstr>
      <vt:lpstr>Slide 23</vt:lpstr>
      <vt:lpstr>Evidence for FIT</vt:lpstr>
      <vt:lpstr>Feature Search: Find red dot</vt:lpstr>
      <vt:lpstr>“Pop-Out Effect”</vt:lpstr>
      <vt:lpstr>Conjunction: white vertical</vt:lpstr>
      <vt:lpstr>1 Distractor</vt:lpstr>
      <vt:lpstr>12 Distractors</vt:lpstr>
      <vt:lpstr>29 Distractors</vt:lpstr>
      <vt:lpstr>Slide 31</vt:lpstr>
      <vt:lpstr>        Feature Search</vt:lpstr>
      <vt:lpstr>      Conjunction Search</vt:lpstr>
      <vt:lpstr>Visual Search Experiments</vt:lpstr>
      <vt:lpstr>Typical Findings &amp; interpretation</vt:lpstr>
      <vt:lpstr>… not that simple... </vt:lpstr>
      <vt:lpstr>Guided Search</vt:lpstr>
      <vt:lpstr>Guided Search - Wolfe and Cave</vt:lpstr>
      <vt:lpstr>Problems for both of these theories</vt:lpstr>
      <vt:lpstr>more problems                                Hayward &amp; Burke (2000)</vt:lpstr>
      <vt:lpstr>Results - target present only</vt:lpstr>
      <vt:lpstr>more problems                             Enns &amp; Rensink (1991)</vt:lpstr>
      <vt:lpstr>Duncan &amp; Humphreys (1989)</vt:lpstr>
      <vt:lpstr>Asymmetries in visual search</vt:lpstr>
      <vt:lpstr>Kristjansson &amp; Tse (2001)</vt:lpstr>
      <vt:lpstr>Familiarity and asymmetry</vt:lpstr>
      <vt:lpstr>   Other high level effects</vt:lpstr>
      <vt:lpstr>Gestalt effects</vt:lpstr>
      <vt:lpstr>Pragnanz</vt:lpstr>
      <vt:lpstr>Not understood computationally</vt:lpstr>
      <vt:lpstr>Concept-selective neurons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vision: function</dc:title>
  <dc:creator>nisheeth</dc:creator>
  <cp:lastModifiedBy>nisheeth</cp:lastModifiedBy>
  <cp:revision>3</cp:revision>
  <dcterms:created xsi:type="dcterms:W3CDTF">2019-02-11T21:57:34Z</dcterms:created>
  <dcterms:modified xsi:type="dcterms:W3CDTF">2019-02-12T02:00:18Z</dcterms:modified>
</cp:coreProperties>
</file>