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5" r:id="rId6"/>
    <p:sldId id="269" r:id="rId7"/>
    <p:sldId id="266" r:id="rId8"/>
    <p:sldId id="259" r:id="rId9"/>
    <p:sldId id="268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9CB8-9360-42A4-9ADF-9CF3572A48E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4EF4-4D0D-4216-A7DD-49C830FB7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vision: physical apparatus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Nisheeth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February 2019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as filter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428750"/>
            <a:ext cx="58483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can calculate derivatives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428750"/>
            <a:ext cx="81724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219200"/>
            <a:ext cx="55245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visual pathway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Pathway begins at the physical apparatus of the eye</a:t>
            </a:r>
          </a:p>
          <a:p>
            <a:r>
              <a:rPr lang="en-US" dirty="0" smtClean="0"/>
              <a:t>Works its way through connecting nerves</a:t>
            </a:r>
          </a:p>
          <a:p>
            <a:pPr lvl="1"/>
            <a:r>
              <a:rPr lang="en-US" dirty="0" smtClean="0"/>
              <a:t>Lateral geniculate nucleus (LGN) is an important junction </a:t>
            </a:r>
          </a:p>
          <a:p>
            <a:r>
              <a:rPr lang="en-US" dirty="0" smtClean="0"/>
              <a:t>Terminates in primary visual cortex</a:t>
            </a:r>
            <a:endParaRPr lang="en-GB" dirty="0"/>
          </a:p>
        </p:txBody>
      </p:sp>
      <p:pic>
        <p:nvPicPr>
          <p:cNvPr id="6146" name="Picture 2" descr="Gray722-svg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760469" cy="55816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62484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https://en.wikipedia.org/wiki/Visual_system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Vision has evolved for seeing sunlight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7924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eye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Cornea and lens focus image onto retina</a:t>
            </a:r>
          </a:p>
          <a:p>
            <a:r>
              <a:rPr lang="en-US" dirty="0" smtClean="0"/>
              <a:t>Lens accommodation affects focal length of image</a:t>
            </a:r>
          </a:p>
          <a:p>
            <a:r>
              <a:rPr lang="en-US" dirty="0" smtClean="0"/>
              <a:t>Retina has two functions</a:t>
            </a:r>
          </a:p>
          <a:p>
            <a:pPr lvl="1"/>
            <a:r>
              <a:rPr lang="en-US" dirty="0" smtClean="0"/>
              <a:t>Photoreception</a:t>
            </a:r>
          </a:p>
          <a:p>
            <a:pPr lvl="1"/>
            <a:r>
              <a:rPr lang="en-US" dirty="0" smtClean="0"/>
              <a:t>Filtering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422585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retina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retina functions as a screen for visual images</a:t>
            </a:r>
          </a:p>
          <a:p>
            <a:r>
              <a:rPr lang="en-US" dirty="0" smtClean="0"/>
              <a:t>Outer layer of retina composed of photoreceptor cells</a:t>
            </a:r>
          </a:p>
          <a:p>
            <a:r>
              <a:rPr lang="en-US" dirty="0" smtClean="0"/>
              <a:t>Photoreceptor cells synapse with bipolar cells, which in turn synapse with ganglion cells, which fire action potentials down the optic nerve to the brain</a:t>
            </a:r>
          </a:p>
          <a:p>
            <a:r>
              <a:rPr lang="en-US" dirty="0" smtClean="0"/>
              <a:t>Photons falling on photoreceptor cells trigger downstream action potentials in ganglion cells</a:t>
            </a:r>
          </a:p>
          <a:p>
            <a:pPr lvl="1"/>
            <a:r>
              <a:rPr lang="en-US" dirty="0" smtClean="0"/>
              <a:t>This is called </a:t>
            </a:r>
            <a:r>
              <a:rPr lang="en-US" dirty="0" err="1" smtClean="0"/>
              <a:t>phototransduction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14525"/>
            <a:ext cx="34861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retina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Retina is composed of multiple stacks of </a:t>
            </a:r>
          </a:p>
          <a:p>
            <a:pPr lvl="1"/>
            <a:r>
              <a:rPr lang="en-US" dirty="0" smtClean="0"/>
              <a:t>Photoreceptors</a:t>
            </a:r>
          </a:p>
          <a:p>
            <a:pPr lvl="1"/>
            <a:r>
              <a:rPr lang="en-US" dirty="0" smtClean="0"/>
              <a:t>Bipolar cells</a:t>
            </a:r>
          </a:p>
          <a:p>
            <a:pPr lvl="1"/>
            <a:r>
              <a:rPr lang="en-US" dirty="0" smtClean="0"/>
              <a:t>Ganglion cells</a:t>
            </a:r>
          </a:p>
          <a:p>
            <a:r>
              <a:rPr lang="en-US" dirty="0" smtClean="0"/>
              <a:t>The physical distribution of photoreceptor cells in space on the retina surface matters</a:t>
            </a:r>
            <a:endParaRPr lang="en-GB" dirty="0"/>
          </a:p>
        </p:txBody>
      </p:sp>
      <p:pic>
        <p:nvPicPr>
          <p:cNvPr id="26626" name="Picture 2" descr="https://upload.wikimedia.org/wikipedia/commons/5/55/Gray8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0" y="2133600"/>
            <a:ext cx="476250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photoreceptor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photoreceptor is a neuron, but it doesn’t fire action potentials</a:t>
            </a:r>
          </a:p>
          <a:p>
            <a:r>
              <a:rPr lang="en-US" dirty="0" smtClean="0"/>
              <a:t>Membrane shelves are lined with rhodopsin (rod cells) or photopsins (cone cells)</a:t>
            </a:r>
          </a:p>
          <a:p>
            <a:pPr lvl="1"/>
            <a:r>
              <a:rPr lang="en-US" dirty="0" smtClean="0"/>
              <a:t>All bound with a compound called retinal</a:t>
            </a:r>
          </a:p>
          <a:p>
            <a:r>
              <a:rPr lang="en-US" dirty="0" smtClean="0"/>
              <a:t>In scotopic (dark) conditions</a:t>
            </a:r>
          </a:p>
          <a:p>
            <a:pPr lvl="1"/>
            <a:r>
              <a:rPr lang="en-US" dirty="0" smtClean="0"/>
              <a:t>Photoreceptors release glutamate to bipolar cells</a:t>
            </a:r>
          </a:p>
          <a:p>
            <a:r>
              <a:rPr lang="en-US" dirty="0" smtClean="0"/>
              <a:t>In light</a:t>
            </a:r>
          </a:p>
          <a:p>
            <a:pPr lvl="1"/>
            <a:r>
              <a:rPr lang="en-US" dirty="0" smtClean="0"/>
              <a:t>Retinal undergoes isomerization upon absorbing a photon</a:t>
            </a:r>
          </a:p>
          <a:p>
            <a:pPr lvl="1"/>
            <a:r>
              <a:rPr lang="en-US" dirty="0" smtClean="0"/>
              <a:t>No longer fits the opsin binding site; triggers a series of intermediate chemical reactions</a:t>
            </a:r>
          </a:p>
          <a:p>
            <a:pPr lvl="1"/>
            <a:r>
              <a:rPr lang="en-US" dirty="0" smtClean="0"/>
              <a:t>Photoreceptors no longer release glutamate, ON bipolar cells are now free to excite ganglion cells</a:t>
            </a:r>
          </a:p>
          <a:p>
            <a:pPr lvl="1">
              <a:buNone/>
            </a:pPr>
            <a:endParaRPr lang="en-GB" dirty="0"/>
          </a:p>
        </p:txBody>
      </p:sp>
      <p:pic>
        <p:nvPicPr>
          <p:cNvPr id="14338" name="Picture 2" descr="Anatomy of a Rod Cell[8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742" y="1752600"/>
            <a:ext cx="2536658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cells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Bipolar cells are either ON or OFF</a:t>
            </a:r>
          </a:p>
          <a:p>
            <a:r>
              <a:rPr lang="en-US" dirty="0" smtClean="0"/>
              <a:t>Receive signals from photoreceptors and transmit to</a:t>
            </a:r>
          </a:p>
          <a:p>
            <a:pPr lvl="1"/>
            <a:r>
              <a:rPr lang="en-US" dirty="0" smtClean="0"/>
              <a:t>Ganglion cells</a:t>
            </a:r>
          </a:p>
          <a:p>
            <a:pPr lvl="1"/>
            <a:r>
              <a:rPr lang="en-US" dirty="0" smtClean="0"/>
              <a:t>Other (horizontal) bipolar cells</a:t>
            </a:r>
          </a:p>
          <a:p>
            <a:r>
              <a:rPr lang="en-US" dirty="0" smtClean="0"/>
              <a:t>Arrangements of bipolar cells yield center-surround pattern in retinal receptive fields</a:t>
            </a:r>
            <a:endParaRPr lang="en-GB" dirty="0"/>
          </a:p>
        </p:txBody>
      </p:sp>
      <p:pic>
        <p:nvPicPr>
          <p:cNvPr id="4" name="Picture 2" descr="center-surround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17184"/>
            <a:ext cx="3562350" cy="255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as filter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6390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298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Human vision: physical apparatus</vt:lpstr>
      <vt:lpstr>The visual pathway</vt:lpstr>
      <vt:lpstr>Vision has evolved for seeing sunlight</vt:lpstr>
      <vt:lpstr>The eye</vt:lpstr>
      <vt:lpstr>The retina</vt:lpstr>
      <vt:lpstr>The retina</vt:lpstr>
      <vt:lpstr>Anatomy of a photoreceptor</vt:lpstr>
      <vt:lpstr>Bipolar cells</vt:lpstr>
      <vt:lpstr>Retina as filter</vt:lpstr>
      <vt:lpstr>Retina as filter</vt:lpstr>
      <vt:lpstr>Retina can calculate derivatives</vt:lpstr>
      <vt:lpstr>Evidence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vision</dc:title>
  <dc:creator>cse</dc:creator>
  <cp:lastModifiedBy>nisheeth</cp:lastModifiedBy>
  <cp:revision>4</cp:revision>
  <dcterms:created xsi:type="dcterms:W3CDTF">2019-02-08T00:44:33Z</dcterms:created>
  <dcterms:modified xsi:type="dcterms:W3CDTF">2019-02-12T02:00:47Z</dcterms:modified>
</cp:coreProperties>
</file>