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145DE-5D7C-4E89-B32D-E3F168816844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2214B-0D70-4372-918B-2A88638FD1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en-US" sz="1600" dirty="0">
                <a:cs typeface="Arial Unicode MS" charset="0"/>
              </a:rPr>
              <a:t>SensationPerception4e-Fig-01-11-1R.jpg</a:t>
            </a:r>
            <a:br>
              <a:rPr lang="en-US" altLang="en-US" sz="1600" dirty="0">
                <a:cs typeface="Arial Unicode MS" charset="0"/>
              </a:rPr>
            </a:br>
            <a:endParaRPr lang="en-US" altLang="en-US" sz="1600" dirty="0">
              <a:cs typeface="Arial Unicode MS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2AEA8-BE94-4F35-A787-34B7ABEB4CF6}" type="slidenum">
              <a:rPr lang="en-US" altLang="en-US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en-US" sz="1600" dirty="0">
                <a:cs typeface="Arial Unicode MS" charset="0"/>
              </a:rPr>
              <a:t>SensationPerception4e-Fig-01-11-2R.jpg</a:t>
            </a:r>
            <a:br>
              <a:rPr lang="en-US" altLang="en-US" sz="1600" dirty="0">
                <a:cs typeface="Arial Unicode MS" charset="0"/>
              </a:rPr>
            </a:br>
            <a:endParaRPr lang="en-US" altLang="en-US" sz="1600" dirty="0">
              <a:cs typeface="Arial Unicode MS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A26AE-E5D7-437D-9D49-2D185D078498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en-US" sz="1600" dirty="0">
                <a:cs typeface="Arial Unicode MS" charset="0"/>
              </a:rPr>
              <a:t>SensationPerception4e-Fig-01-12-0.jpg</a:t>
            </a:r>
            <a:br>
              <a:rPr lang="en-US" altLang="en-US" sz="1600" dirty="0">
                <a:cs typeface="Arial Unicode MS" charset="0"/>
              </a:rPr>
            </a:br>
            <a:endParaRPr lang="en-US" altLang="en-US" sz="1600" dirty="0">
              <a:cs typeface="Arial Unicode MS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40C5B5-5BA7-4CB8-B889-2823211F6E8F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en-US" sz="1600" dirty="0">
                <a:cs typeface="Arial Unicode MS" charset="0"/>
              </a:rPr>
              <a:t>SensationPerception4e-Fig-01-13-0.jpg</a:t>
            </a:r>
            <a:br>
              <a:rPr lang="en-US" altLang="en-US" sz="1600" dirty="0">
                <a:cs typeface="Arial Unicode MS" charset="0"/>
              </a:rPr>
            </a:br>
            <a:endParaRPr lang="en-US" altLang="en-US" sz="1600" dirty="0">
              <a:cs typeface="Arial Unicode MS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19683-B7E5-4B28-9416-1509FD0F3596}" type="slidenum">
              <a:rPr lang="en-US" altLang="en-US">
                <a:solidFill>
                  <a:srgbClr val="000000"/>
                </a:solidFill>
              </a:rPr>
              <a:pPr/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  <a:ln/>
        </p:spPr>
        <p:txBody>
          <a:bodyPr/>
          <a:lstStyle/>
          <a:p>
            <a:r>
              <a:rPr lang="en-US" altLang="en-US" sz="1600" dirty="0">
                <a:cs typeface="Arial Unicode MS" charset="0"/>
              </a:rPr>
              <a:t>SensationPerception4e-Fig-01-14-0.jpg</a:t>
            </a:r>
            <a:br>
              <a:rPr lang="en-US" altLang="en-US" sz="1600" dirty="0">
                <a:cs typeface="Arial Unicode MS" charset="0"/>
              </a:rPr>
            </a:br>
            <a:endParaRPr lang="en-US" altLang="en-US" sz="1600" dirty="0">
              <a:cs typeface="Arial Unicode MS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96C498-7E06-404A-8822-07B852420FFB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4864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8952"/>
          </a:xfrm>
          <a:prstGeom prst="rect">
            <a:avLst/>
          </a:prstGeom>
          <a:solidFill>
            <a:srgbClr val="800000"/>
          </a:solidFill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3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994086D-D859-4744-91B7-450AE810DCBD}" type="datetime1">
              <a:rPr lang="en-US" altLang="en-US"/>
              <a:pPr>
                <a:defRPr/>
              </a:pPr>
              <a:t>2/8/2019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8AE175BF-45F6-4C1E-82F2-5475DDA4E1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59615-76A7-4F8A-A572-3048817C4526}" type="datetimeFigureOut">
              <a:rPr lang="en-GB" smtClean="0"/>
              <a:pPr/>
              <a:t>08/02/2019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79DE-A5A5-4738-B4BD-ACEED8E525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u.stanford.edu/lib/exe/fetch.php/tutorials/nobias.png?cache=cach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u.stanford.edu/lib/exe/fetch.php/tutorials/nobias.png?cache=cach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Signal detection theory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Nisheeth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February 2019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466725"/>
            <a:ext cx="8604250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variance in response to stimuli mean?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Mixed selectivity of stimulus-neuron mapping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00400" y="27432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800600" y="27432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248400" y="27432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905000" y="4800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00400" y="4800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19600" y="4800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715000" y="4800600"/>
            <a:ext cx="533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stCxn id="9" idx="4"/>
            <a:endCxn id="13" idx="0"/>
          </p:cNvCxnSpPr>
          <p:nvPr/>
        </p:nvCxnSpPr>
        <p:spPr>
          <a:xfrm flipH="1">
            <a:off x="2171700" y="3276600"/>
            <a:ext cx="1143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4"/>
            <a:endCxn id="14" idx="0"/>
          </p:cNvCxnSpPr>
          <p:nvPr/>
        </p:nvCxnSpPr>
        <p:spPr>
          <a:xfrm>
            <a:off x="2286000" y="3276600"/>
            <a:ext cx="11811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4"/>
            <a:endCxn id="13" idx="0"/>
          </p:cNvCxnSpPr>
          <p:nvPr/>
        </p:nvCxnSpPr>
        <p:spPr>
          <a:xfrm flipH="1">
            <a:off x="2171700" y="3276600"/>
            <a:ext cx="13335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4"/>
            <a:endCxn id="14" idx="0"/>
          </p:cNvCxnSpPr>
          <p:nvPr/>
        </p:nvCxnSpPr>
        <p:spPr>
          <a:xfrm flipH="1">
            <a:off x="3467100" y="3276600"/>
            <a:ext cx="381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4"/>
            <a:endCxn id="14" idx="0"/>
          </p:cNvCxnSpPr>
          <p:nvPr/>
        </p:nvCxnSpPr>
        <p:spPr>
          <a:xfrm flipH="1">
            <a:off x="3467100" y="3276600"/>
            <a:ext cx="16383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1" idx="4"/>
            <a:endCxn id="15" idx="0"/>
          </p:cNvCxnSpPr>
          <p:nvPr/>
        </p:nvCxnSpPr>
        <p:spPr>
          <a:xfrm flipH="1">
            <a:off x="4686300" y="3276600"/>
            <a:ext cx="4191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4"/>
            <a:endCxn id="16" idx="0"/>
          </p:cNvCxnSpPr>
          <p:nvPr/>
        </p:nvCxnSpPr>
        <p:spPr>
          <a:xfrm>
            <a:off x="5105400" y="3276600"/>
            <a:ext cx="8763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4"/>
            <a:endCxn id="15" idx="0"/>
          </p:cNvCxnSpPr>
          <p:nvPr/>
        </p:nvCxnSpPr>
        <p:spPr>
          <a:xfrm flipH="1">
            <a:off x="4686300" y="3276600"/>
            <a:ext cx="18669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4"/>
            <a:endCxn id="16" idx="0"/>
          </p:cNvCxnSpPr>
          <p:nvPr/>
        </p:nvCxnSpPr>
        <p:spPr>
          <a:xfrm flipH="1">
            <a:off x="5981700" y="3276600"/>
            <a:ext cx="571500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34200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Stimuli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858000" y="4812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Neuron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990600" y="55258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Stimuli to neuron mapping is many-to-many, so for any one stimulus, multiple neurons will respond to varying degrees</a:t>
            </a:r>
            <a:endParaRPr lang="en-GB" dirty="0"/>
          </a:p>
        </p:txBody>
      </p:sp>
      <p:sp>
        <p:nvSpPr>
          <p:cNvPr id="38" name="Rectangle 37"/>
          <p:cNvSpPr/>
          <p:nvPr/>
        </p:nvSpPr>
        <p:spPr>
          <a:xfrm>
            <a:off x="457200" y="6324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http://www.sciencedirect.com/science/article/pii/S0959438816000118?via%3Dihub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s.els-cdn.com/content/image/1-s2.0-S0301008212000755-g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52346"/>
            <a:ext cx="8284243" cy="47769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(Gold &amp; Ding, 2013)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62000"/>
            <a:ext cx="63833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88975"/>
            <a:ext cx="6075363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>
                <a:cs typeface="Arial Unicode MS" charset="0"/>
              </a:rPr>
              <a:t>Receiver operating characteristic (ROC): In studies of signal detection, the graphical plot of the hit rate as a function of the false alarm rate.</a:t>
            </a:r>
          </a:p>
          <a:p>
            <a:pPr lvl="1"/>
            <a:r>
              <a:rPr lang="en-US" altLang="en-US" sz="3200" smtClean="0">
                <a:cs typeface="Arial Unicode MS" charset="0"/>
              </a:rPr>
              <a:t>Chance performance will fall along the diagonal.</a:t>
            </a:r>
          </a:p>
          <a:p>
            <a:pPr lvl="1"/>
            <a:r>
              <a:rPr lang="en-US" altLang="en-US" sz="3200" smtClean="0">
                <a:cs typeface="Arial Unicode MS" charset="0"/>
              </a:rPr>
              <a:t>Good performance (high sensitivity) “bows out” towards the upper left corner.</a:t>
            </a:r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cs typeface="Arial Unicode MS" charset="0"/>
              </a:rPr>
              <a:t>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 smtClean="0">
                <a:cs typeface="Arial Unicode MS" charset="0"/>
              </a:rPr>
              <a:t>Plotting the ROC curve allows one to predict the proportion of hits for a given proportion of false alarms, and vice-versa.</a:t>
            </a:r>
          </a:p>
          <a:p>
            <a:pPr lvl="1"/>
            <a:r>
              <a:rPr lang="en-US" altLang="en-US" sz="3200" dirty="0" smtClean="0">
                <a:cs typeface="Arial Unicode MS" charset="0"/>
              </a:rPr>
              <a:t>Changes in criteria move performance along a curve but do not change the shape of the curve.</a:t>
            </a:r>
          </a:p>
          <a:p>
            <a:pPr lvl="1"/>
            <a:r>
              <a:rPr lang="en-US" altLang="en-US" sz="3200" dirty="0" smtClean="0">
                <a:cs typeface="Arial Unicode MS" charset="0"/>
              </a:rPr>
              <a:t>Application: we want to figure out how good radiologists are in looking for tumors in CT scans</a:t>
            </a:r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cs typeface="Arial Unicode MS" charset="0"/>
              </a:rPr>
              <a:t>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Tumor perception</a:t>
            </a:r>
            <a:endParaRPr lang="en-GB" dirty="0"/>
          </a:p>
        </p:txBody>
      </p:sp>
      <p:pic>
        <p:nvPicPr>
          <p:cNvPr id="1026" name="Picture 2" descr="http://www.cns.nyu.edu/~david/handouts/sdt/internal-respon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2781300"/>
            <a:ext cx="2466975" cy="1638300"/>
          </a:xfrm>
          <a:prstGeom prst="rect">
            <a:avLst/>
          </a:prstGeom>
          <a:noFill/>
        </p:spPr>
      </p:pic>
      <p:pic>
        <p:nvPicPr>
          <p:cNvPr id="1028" name="Picture 4" descr="http://www.cns.nyu.edu/~david/handouts/sdt/internal-respons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2495550" cy="2571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5181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responses will have some variability because of mixed neuronal selectivity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9436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Criterion for deciding if there is a tumor present in a scan will determine classification performance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Criterion shift affects performance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Conservative criterion </a:t>
            </a:r>
            <a:r>
              <a:rPr lang="en-US" dirty="0" smtClean="0">
                <a:sym typeface="Wingdings" pitchFamily="2" charset="2"/>
              </a:rPr>
              <a:t> low false alarm rate, low hit rate</a:t>
            </a:r>
          </a:p>
          <a:p>
            <a:r>
              <a:rPr lang="en-US" dirty="0" smtClean="0">
                <a:sym typeface="Wingdings" pitchFamily="2" charset="2"/>
              </a:rPr>
              <a:t>Aggressive criterion</a:t>
            </a:r>
            <a:r>
              <a:rPr lang="en-GB" dirty="0" smtClean="0">
                <a:sym typeface="Wingdings" pitchFamily="2" charset="2"/>
              </a:rPr>
              <a:t>  high hit rate, high false alarm rate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0" name="Picture 2" descr="http://www.cns.nyu.edu/~david/handouts/sdt/criter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362200"/>
            <a:ext cx="2667000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SDT tries to disambiguate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D’ measures sensitivity</a:t>
            </a:r>
          </a:p>
          <a:p>
            <a:r>
              <a:rPr lang="en-US" dirty="0" smtClean="0"/>
              <a:t>Estimated as z(HR) – z(FAR)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 measures criterion</a:t>
            </a:r>
          </a:p>
          <a:p>
            <a:r>
              <a:rPr lang="en-US" dirty="0" smtClean="0"/>
              <a:t>Calculated as -0.5[z(HR) + z(FAR)]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1354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https://www.birmingham.ac.uk/Documents/college-les/psych/vision-laboratory/sdtintro.pdf</a:t>
            </a:r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16" y="3316746"/>
            <a:ext cx="7575784" cy="270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Psychometric function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Mathematical device </a:t>
            </a:r>
          </a:p>
          <a:p>
            <a:pPr lvl="1"/>
            <a:r>
              <a:rPr lang="en-US" dirty="0" smtClean="0"/>
              <a:t>Parametrically model relationship between stimuli features and observer response</a:t>
            </a:r>
          </a:p>
          <a:p>
            <a:r>
              <a:rPr lang="en-US" dirty="0" smtClean="0"/>
              <a:t>Yes/no</a:t>
            </a:r>
          </a:p>
          <a:p>
            <a:r>
              <a:rPr lang="en-US" dirty="0" smtClean="0"/>
              <a:t>2AFC</a:t>
            </a:r>
          </a:p>
          <a:p>
            <a:r>
              <a:rPr lang="en-US" dirty="0" err="1" smtClean="0"/>
              <a:t>nAFC</a:t>
            </a:r>
            <a:endParaRPr lang="en-GB" dirty="0"/>
          </a:p>
        </p:txBody>
      </p:sp>
      <p:pic>
        <p:nvPicPr>
          <p:cNvPr id="71682" name="Picture 2" descr="https://upload.wikimedia.org/wikipedia/en/9/95/Psychometric_fun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38400"/>
            <a:ext cx="3667125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D’ calculation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D’ = z(HR) – z(FAR). Assume N(0,1) for numerical calculation</a:t>
            </a:r>
            <a:endParaRPr lang="en-GB" dirty="0"/>
          </a:p>
        </p:txBody>
      </p:sp>
      <p:pic>
        <p:nvPicPr>
          <p:cNvPr id="45060" name="Picture 4" descr="nobi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33675"/>
            <a:ext cx="54197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calculation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= midpoint between z(HR) and z(FAR)</a:t>
            </a:r>
            <a:endParaRPr lang="en-GB" dirty="0"/>
          </a:p>
        </p:txBody>
      </p:sp>
      <p:pic>
        <p:nvPicPr>
          <p:cNvPr id="4" name="Picture 4" descr="nobia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438400"/>
            <a:ext cx="5419725" cy="38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HR = 0.84, FAR = 0.16</a:t>
            </a:r>
          </a:p>
          <a:p>
            <a:r>
              <a:rPr lang="en-US" dirty="0" smtClean="0"/>
              <a:t>D’ = z(0.84) – z(0.16) = 1 – (-1) = 2</a:t>
            </a:r>
          </a:p>
          <a:p>
            <a:r>
              <a:rPr lang="en-US" dirty="0" smtClean="0"/>
              <a:t>C = 0</a:t>
            </a:r>
          </a:p>
          <a:p>
            <a:endParaRPr lang="en-US" dirty="0"/>
          </a:p>
          <a:p>
            <a:r>
              <a:rPr lang="en-US" dirty="0" smtClean="0"/>
              <a:t>HR = 0.5, FAR = 0.023</a:t>
            </a:r>
          </a:p>
          <a:p>
            <a:r>
              <a:rPr lang="en-US" dirty="0" smtClean="0"/>
              <a:t>D’ = z(0.5) – z(0.023) = 0 – (-2) = 2</a:t>
            </a:r>
          </a:p>
          <a:p>
            <a:r>
              <a:rPr lang="en-US" dirty="0" smtClean="0"/>
              <a:t>C = [z(0.5) + z(0.023)]/2 = 1 (bias for saying no)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1076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information present for both decision-makers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ars.els-cdn.com/content/image/1-s2.0-S0301008212000755-gr2_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4825"/>
            <a:ext cx="8429625" cy="566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4800"/>
            <a:ext cx="5483225" cy="581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633626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Criterion shift moves decision-maker along ROC curve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psychometric functions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Typically use a function of approximately sigmoid form</a:t>
            </a:r>
          </a:p>
          <a:p>
            <a:pPr lvl="1"/>
            <a:r>
              <a:rPr lang="en-US" dirty="0" smtClean="0"/>
              <a:t>Probit</a:t>
            </a:r>
          </a:p>
          <a:p>
            <a:pPr lvl="1"/>
            <a:r>
              <a:rPr lang="en-US" dirty="0" smtClean="0"/>
              <a:t>Sigmoid</a:t>
            </a:r>
          </a:p>
          <a:p>
            <a:pPr lvl="1"/>
            <a:r>
              <a:rPr lang="en-US" dirty="0" smtClean="0"/>
              <a:t>Weibull</a:t>
            </a:r>
          </a:p>
          <a:p>
            <a:r>
              <a:rPr lang="en-US" dirty="0" smtClean="0"/>
              <a:t>Modified by a lapse and a guess parameter</a:t>
            </a:r>
          </a:p>
          <a:p>
            <a:r>
              <a:rPr lang="el-GR" dirty="0" smtClean="0"/>
              <a:t>Ψ</a:t>
            </a:r>
            <a:r>
              <a:rPr lang="en-US" dirty="0" smtClean="0"/>
              <a:t>(x) = </a:t>
            </a:r>
            <a:r>
              <a:rPr lang="el-GR" dirty="0" smtClean="0"/>
              <a:t>δ</a:t>
            </a:r>
            <a:r>
              <a:rPr lang="en-US" dirty="0" smtClean="0"/>
              <a:t> + (1 – </a:t>
            </a:r>
            <a:r>
              <a:rPr lang="el-GR" dirty="0" smtClean="0"/>
              <a:t>δ</a:t>
            </a:r>
            <a:r>
              <a:rPr lang="en-US" dirty="0" smtClean="0"/>
              <a:t> - </a:t>
            </a:r>
            <a:r>
              <a:rPr lang="el-GR" dirty="0" smtClean="0"/>
              <a:t>λ</a:t>
            </a:r>
            <a:r>
              <a:rPr lang="en-US" dirty="0" smtClean="0"/>
              <a:t>)F(x;</a:t>
            </a:r>
            <a:r>
              <a:rPr lang="el-GR" dirty="0" smtClean="0"/>
              <a:t>α</a:t>
            </a:r>
            <a:r>
              <a:rPr lang="en-US" dirty="0" smtClean="0"/>
              <a:t>,</a:t>
            </a:r>
            <a:r>
              <a:rPr lang="el-GR" dirty="0" smtClean="0"/>
              <a:t>β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F = 1 – exp(-(x/</a:t>
            </a:r>
            <a:r>
              <a:rPr lang="el-GR" dirty="0" smtClean="0"/>
              <a:t>α</a:t>
            </a:r>
            <a:r>
              <a:rPr lang="en-US" dirty="0" smtClean="0"/>
              <a:t>)</a:t>
            </a:r>
            <a:r>
              <a:rPr lang="el-GR" baseline="30000" dirty="0" smtClean="0"/>
              <a:t>β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Fit using least squares/ML</a:t>
            </a:r>
          </a:p>
          <a:p>
            <a:r>
              <a:rPr lang="en-US" dirty="0" smtClean="0"/>
              <a:t>Key psychometric parameters</a:t>
            </a:r>
          </a:p>
          <a:p>
            <a:pPr lvl="1"/>
            <a:r>
              <a:rPr lang="en-US" dirty="0" smtClean="0"/>
              <a:t>Slope</a:t>
            </a:r>
          </a:p>
          <a:p>
            <a:pPr lvl="1"/>
            <a:r>
              <a:rPr lang="en-US" dirty="0" smtClean="0"/>
              <a:t>Threshold</a:t>
            </a:r>
          </a:p>
          <a:p>
            <a:pPr lvl="1"/>
            <a:r>
              <a:rPr lang="en-US" dirty="0" smtClean="0"/>
              <a:t>Guess</a:t>
            </a:r>
          </a:p>
          <a:p>
            <a:pPr lvl="1"/>
            <a:r>
              <a:rPr lang="en-US" dirty="0" smtClean="0"/>
              <a:t>Lapse</a:t>
            </a:r>
          </a:p>
        </p:txBody>
      </p:sp>
      <p:pic>
        <p:nvPicPr>
          <p:cNvPr id="37890" name="Picture 2" descr="http://courses.washington.edu/matlab1/Lesson_5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5212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Psychometrics summary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detection is stochastic</a:t>
            </a:r>
          </a:p>
          <a:p>
            <a:r>
              <a:rPr lang="en-US" dirty="0" smtClean="0"/>
              <a:t>Psychophysical calculations allow us to measure</a:t>
            </a:r>
          </a:p>
          <a:p>
            <a:pPr lvl="1"/>
            <a:r>
              <a:rPr lang="en-US" dirty="0" smtClean="0"/>
              <a:t>Bias</a:t>
            </a:r>
          </a:p>
          <a:p>
            <a:pPr lvl="1"/>
            <a:r>
              <a:rPr lang="en-US" dirty="0" smtClean="0"/>
              <a:t>Sensitivity</a:t>
            </a:r>
          </a:p>
          <a:p>
            <a:r>
              <a:rPr lang="en-US" dirty="0" smtClean="0"/>
              <a:t>Can also extend this basic principle to non-perceptual measurements</a:t>
            </a:r>
          </a:p>
          <a:p>
            <a:pPr lvl="1"/>
            <a:r>
              <a:rPr lang="en-US" dirty="0" smtClean="0"/>
              <a:t>We see how next</a:t>
            </a:r>
          </a:p>
          <a:p>
            <a:pPr lvl="1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648200"/>
          </a:xfrm>
        </p:spPr>
        <p:txBody>
          <a:bodyPr/>
          <a:lstStyle/>
          <a:p>
            <a:r>
              <a:rPr lang="en-US" altLang="en-US" sz="3200" dirty="0" smtClean="0">
                <a:cs typeface="Arial Unicode MS" charset="0"/>
              </a:rPr>
              <a:t>Signal detection theory: A psychophysical theory that quantifies the response of an observer to the presentation of a signal in the presence of noise.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 bwMode="auto">
          <a:xfrm>
            <a:off x="0" y="460248"/>
            <a:ext cx="9144000" cy="7589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cs typeface="Arial Unicode MS" charset="0"/>
              </a:rPr>
              <a:t>Signal detection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Placeholder 2"/>
          <p:cNvSpPr>
            <a:spLocks noGrp="1"/>
          </p:cNvSpPr>
          <p:nvPr>
            <p:ph idx="1"/>
          </p:nvPr>
        </p:nvSpPr>
        <p:spPr>
          <a:xfrm>
            <a:off x="971550" y="990600"/>
            <a:ext cx="7562850" cy="5486400"/>
          </a:xfrm>
        </p:spPr>
        <p:txBody>
          <a:bodyPr/>
          <a:lstStyle/>
          <a:p>
            <a:r>
              <a:rPr lang="en-US" altLang="en-US" sz="3000" smtClean="0">
                <a:cs typeface="Arial Unicode MS" charset="0"/>
              </a:rPr>
              <a:t>Four possible stimulus/response situations in signal detection theory:</a:t>
            </a:r>
          </a:p>
          <a:p>
            <a:pPr lvl="1"/>
            <a:r>
              <a:rPr lang="en-US" altLang="en-US" sz="3000" smtClean="0">
                <a:cs typeface="Arial Unicode MS" charset="0"/>
              </a:rPr>
              <a:t>Hit: Stimulus is present and observer responds “Yes.”</a:t>
            </a:r>
          </a:p>
          <a:p>
            <a:pPr lvl="1"/>
            <a:r>
              <a:rPr lang="en-US" altLang="en-US" sz="3000" smtClean="0">
                <a:cs typeface="Arial Unicode MS" charset="0"/>
              </a:rPr>
              <a:t>Miss: Stimulus is present and observer responds “No.”</a:t>
            </a:r>
          </a:p>
          <a:p>
            <a:pPr lvl="1"/>
            <a:r>
              <a:rPr lang="en-US" altLang="en-US" sz="3000" smtClean="0">
                <a:cs typeface="Arial Unicode MS" charset="0"/>
              </a:rPr>
              <a:t>False alarm: Stimulus is not present and observer responds “Yes.”</a:t>
            </a:r>
          </a:p>
          <a:p>
            <a:pPr lvl="1"/>
            <a:r>
              <a:rPr lang="en-US" altLang="en-US" sz="3000" smtClean="0">
                <a:cs typeface="Arial Unicode MS" charset="0"/>
              </a:rPr>
              <a:t>Correct rejection: Stimulus is not present and observer responds “No.”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Signal detection theory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>
                <a:cs typeface="Arial Unicode MS" charset="0"/>
              </a:rPr>
              <a:t>Signal detection theory makes a distinction between an observers’ ability to perceive a signal and their willingness to report it. These are two separate concepts: </a:t>
            </a:r>
          </a:p>
          <a:p>
            <a:pPr lvl="1"/>
            <a:r>
              <a:rPr lang="en-US" altLang="en-US" sz="3200" smtClean="0">
                <a:cs typeface="Arial Unicode MS" charset="0"/>
              </a:rPr>
              <a:t>Sensitivity</a:t>
            </a:r>
          </a:p>
          <a:p>
            <a:pPr lvl="1"/>
            <a:r>
              <a:rPr lang="en-US" altLang="en-US" sz="3200" smtClean="0">
                <a:cs typeface="Arial Unicode MS" charset="0"/>
              </a:rPr>
              <a:t>Criterion</a:t>
            </a:r>
          </a:p>
          <a:p>
            <a:endParaRPr lang="en-US" altLang="en-US" sz="3200" smtClean="0">
              <a:cs typeface="Arial Unicode MS" charset="0"/>
            </a:endParaRPr>
          </a:p>
        </p:txBody>
      </p:sp>
      <p:sp>
        <p:nvSpPr>
          <p:cNvPr id="5427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cs typeface="Arial Unicode MS" charset="0"/>
              </a:rPr>
              <a:t>Key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2900" smtClean="0">
                <a:cs typeface="Arial Unicode MS" charset="0"/>
              </a:rPr>
              <a:t>Sensitivity: A value that defines the ease with which an observer can tell the difference between the presence and absence of a stimulus or the difference between stimulus 1 and stimulus 2.</a:t>
            </a:r>
          </a:p>
          <a:p>
            <a:pPr lvl="1"/>
            <a:r>
              <a:rPr lang="en-US" altLang="en-US" sz="2900" smtClean="0">
                <a:cs typeface="Arial Unicode MS" charset="0"/>
              </a:rPr>
              <a:t>Criterion: An internal threshold that is set by the observer.</a:t>
            </a:r>
          </a:p>
          <a:p>
            <a:pPr lvl="2"/>
            <a:r>
              <a:rPr lang="en-US" altLang="en-US" sz="2900" smtClean="0">
                <a:cs typeface="Arial Unicode MS" charset="0"/>
              </a:rPr>
              <a:t>If the internal response is above criterion, the observer gives one response.</a:t>
            </a:r>
          </a:p>
          <a:p>
            <a:pPr lvl="2"/>
            <a:r>
              <a:rPr lang="en-US" altLang="en-US" sz="2900" smtClean="0">
                <a:cs typeface="Arial Unicode MS" charset="0"/>
              </a:rPr>
              <a:t>Below criterion, the observer gives another response.</a:t>
            </a:r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cs typeface="Arial Unicode MS" charset="0"/>
              </a:rPr>
              <a:t>Key 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404813"/>
            <a:ext cx="664527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667</Words>
  <Application>Microsoft Office PowerPoint</Application>
  <PresentationFormat>On-screen Show (4:3)</PresentationFormat>
  <Paragraphs>98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Signal detection theory</vt:lpstr>
      <vt:lpstr>Psychometric function</vt:lpstr>
      <vt:lpstr>Fitting psychometric functions</vt:lpstr>
      <vt:lpstr>Psychometrics summary</vt:lpstr>
      <vt:lpstr>Signal detection theory</vt:lpstr>
      <vt:lpstr>Signal detection theory</vt:lpstr>
      <vt:lpstr>Key concepts</vt:lpstr>
      <vt:lpstr>Key concepts</vt:lpstr>
      <vt:lpstr>Slide 9</vt:lpstr>
      <vt:lpstr>Slide 10</vt:lpstr>
      <vt:lpstr>What does the variance in response to stimuli mean? </vt:lpstr>
      <vt:lpstr>Slide 12</vt:lpstr>
      <vt:lpstr>Slide 13</vt:lpstr>
      <vt:lpstr>Slide 14</vt:lpstr>
      <vt:lpstr>ROC</vt:lpstr>
      <vt:lpstr>ROC</vt:lpstr>
      <vt:lpstr>Tumor perception</vt:lpstr>
      <vt:lpstr>Criterion shift affects performance</vt:lpstr>
      <vt:lpstr>SDT tries to disambiguate</vt:lpstr>
      <vt:lpstr>D’ calculation</vt:lpstr>
      <vt:lpstr>C calculation</vt:lpstr>
      <vt:lpstr>Example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 detection theory</dc:title>
  <dc:creator>nisheeth</dc:creator>
  <cp:lastModifiedBy>cse</cp:lastModifiedBy>
  <cp:revision>2</cp:revision>
  <dcterms:created xsi:type="dcterms:W3CDTF">2019-02-07T02:14:59Z</dcterms:created>
  <dcterms:modified xsi:type="dcterms:W3CDTF">2019-02-08T02:00:30Z</dcterms:modified>
</cp:coreProperties>
</file>