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AEB6A-A698-4199-95C6-3CF4B5258BF4}" type="datetimeFigureOut">
              <a:rPr lang="en-GB" smtClean="0"/>
              <a:pPr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8DC0D-1DD7-4D51-8013-EF4BA2464A6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approximation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Nisheeth</a:t>
            </a:r>
          </a:p>
          <a:p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January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Discriminability</a:t>
            </a:r>
            <a:r>
              <a:rPr lang="en-US" dirty="0" smtClean="0"/>
              <a:t> from diverse filtering</a:t>
            </a:r>
            <a:endParaRPr lang="en-GB" dirty="0"/>
          </a:p>
        </p:txBody>
      </p:sp>
      <p:pic>
        <p:nvPicPr>
          <p:cNvPr id="29698" name="Picture 2" descr="Screen Shot 2016-08-05 at 11.03.00 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95400"/>
            <a:ext cx="3257550" cy="5353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Atari test bench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very popular RL test bench</a:t>
            </a:r>
          </a:p>
          <a:p>
            <a:r>
              <a:rPr lang="en-US" dirty="0" smtClean="0"/>
              <a:t>Limited space of actions</a:t>
            </a:r>
          </a:p>
          <a:p>
            <a:r>
              <a:rPr lang="en-US" dirty="0" smtClean="0"/>
              <a:t>Non-stop reward feedback</a:t>
            </a:r>
          </a:p>
          <a:p>
            <a:r>
              <a:rPr lang="en-US" dirty="0" smtClean="0"/>
              <a:t>Free to use</a:t>
            </a:r>
          </a:p>
          <a:p>
            <a:r>
              <a:rPr lang="en-US" dirty="0" smtClean="0"/>
              <a:t>Earlier methods used features handcrafted for each game</a:t>
            </a:r>
            <a:endParaRPr lang="en-GB" dirty="0"/>
          </a:p>
        </p:txBody>
      </p:sp>
      <p:pic>
        <p:nvPicPr>
          <p:cNvPr id="30722" name="Picture 2" descr="https://upload.wikimedia.org/wikipedia/en/5/54/A2600_Pitf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799" y="2419350"/>
            <a:ext cx="3587469" cy="2533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762000" y="5867400"/>
            <a:ext cx="7620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US"/>
              <a:t>V Mnih </a:t>
            </a:r>
            <a:r>
              <a:rPr lang="en-GB" altLang="zh-CN" i="1">
                <a:ea typeface="SimSun" pitchFamily="2" charset="-122"/>
              </a:rPr>
              <a:t>et al. Nature </a:t>
            </a:r>
            <a:r>
              <a:rPr lang="en-GB" altLang="zh-CN" b="1">
                <a:ea typeface="SimSun" pitchFamily="2" charset="-122"/>
              </a:rPr>
              <a:t>518</a:t>
            </a:r>
            <a:r>
              <a:rPr lang="en-GB" altLang="zh-CN">
                <a:ea typeface="SimSun" pitchFamily="2" charset="-122"/>
              </a:rPr>
              <a:t>, 529-533 (2015) doi:10.1038/nature14236</a:t>
            </a: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81000" y="228600"/>
            <a:ext cx="839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r>
              <a:rPr lang="en-US" sz="1800"/>
              <a:t>Schematic illustration of the convolutional neural network.</a:t>
            </a:r>
          </a:p>
        </p:txBody>
      </p:sp>
      <p:pic>
        <p:nvPicPr>
          <p:cNvPr id="2052" name="Picture 31" descr="nature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096000"/>
            <a:ext cx="1230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E:\Anne\2-16 NTU WEB ppt\eps\c\nature14236-f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141413"/>
            <a:ext cx="7467600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Q 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Q learning algorithm augmented a bunch of different ways</a:t>
            </a:r>
          </a:p>
          <a:p>
            <a:pPr lvl="1"/>
            <a:r>
              <a:rPr lang="en-US" dirty="0" smtClean="0"/>
              <a:t>Use of experience replay</a:t>
            </a:r>
          </a:p>
          <a:p>
            <a:pPr lvl="1"/>
            <a:r>
              <a:rPr lang="en-US" dirty="0" smtClean="0"/>
              <a:t>Use of batch learning</a:t>
            </a:r>
          </a:p>
          <a:p>
            <a:pPr lvl="1"/>
            <a:r>
              <a:rPr lang="en-US" dirty="0" smtClean="0"/>
              <a:t>Use of non-linear function approximation</a:t>
            </a:r>
            <a:endParaRPr lang="en-GB" dirty="0"/>
          </a:p>
        </p:txBody>
      </p:sp>
      <p:pic>
        <p:nvPicPr>
          <p:cNvPr id="4" name="Picture 2" descr="https://media.nature.com/full/nature-assets/nature/journal/v518/n7540/images/nature14236-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267200"/>
            <a:ext cx="6179127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ig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04800"/>
            <a:ext cx="6715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AlphaZero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2400" y="426720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Figure 1:  Training </a:t>
            </a:r>
            <a:r>
              <a:rPr lang="en-GB" i="1" dirty="0" smtClean="0"/>
              <a:t>AlphaZero for 700,000 steps. Elo ratings were computed from evaluation games between different  players when given one second per move. a Performance of AlphaZero in chess, compared to 2016 TCEC world-champion  program Stockfish. b Performance of AlphaZero in shogi, compared to 2017 CSA world-champion program Elmo. c Performance  of AlphaZero in Go, compared to AlphaGo Lee and AlphaGo Zero (20 block / 3 day) (29)</a:t>
            </a:r>
            <a:r>
              <a:rPr lang="en-GB" b="1" i="1" dirty="0" smtClean="0"/>
              <a:t>.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1600200"/>
            <a:ext cx="86772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 ingredient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algorithmic innovations</a:t>
            </a:r>
          </a:p>
          <a:p>
            <a:pPr lvl="1"/>
            <a:r>
              <a:rPr lang="en-US" dirty="0" smtClean="0"/>
              <a:t>MCTS </a:t>
            </a:r>
          </a:p>
          <a:p>
            <a:r>
              <a:rPr lang="en-US" dirty="0" smtClean="0"/>
              <a:t>Mostly, just lots and lots of computation</a:t>
            </a:r>
          </a:p>
          <a:p>
            <a:r>
              <a:rPr lang="en-US" dirty="0" smtClean="0"/>
              <a:t>5000 TPUs to generate game-play</a:t>
            </a:r>
          </a:p>
          <a:p>
            <a:r>
              <a:rPr lang="en-US" dirty="0" smtClean="0"/>
              <a:t>64 TPUs to train the DQN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work closes a long chapter in game-based AI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And brings research in RL to a dead end!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1838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https://www.quora.com/Is-reinforcement-learning-a-dead-end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reinforcement learning is the cognitive architecture of the moment</a:t>
            </a:r>
          </a:p>
          <a:p>
            <a:pPr lvl="1"/>
            <a:r>
              <a:rPr lang="en-US" dirty="0" smtClean="0"/>
              <a:t>Perhaps of the future also</a:t>
            </a:r>
          </a:p>
          <a:p>
            <a:pPr lvl="1"/>
            <a:r>
              <a:rPr lang="en-US" dirty="0" smtClean="0"/>
              <a:t>Beautifully combines the cognitive concepts of association and reinforcement</a:t>
            </a:r>
          </a:p>
          <a:p>
            <a:pPr lvl="1"/>
            <a:r>
              <a:rPr lang="en-US" dirty="0" smtClean="0"/>
              <a:t>Excellent generalizability across toy domains</a:t>
            </a:r>
          </a:p>
          <a:p>
            <a:pPr lvl="1"/>
            <a:r>
              <a:rPr lang="en-US" dirty="0" smtClean="0"/>
              <a:t>Limitations exist: timing, higher-order structure, computational complexity etc.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RL is as intelligent as a railway engine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tell it what to do</a:t>
            </a:r>
          </a:p>
          <a:p>
            <a:pPr lvl="1"/>
            <a:r>
              <a:rPr lang="en-US" dirty="0" smtClean="0"/>
              <a:t>Shape behavior using reward signals</a:t>
            </a:r>
          </a:p>
          <a:p>
            <a:r>
              <a:rPr lang="en-US" dirty="0" smtClean="0"/>
              <a:t>It does what you tell it to do</a:t>
            </a:r>
          </a:p>
          <a:p>
            <a:pPr lvl="1"/>
            <a:r>
              <a:rPr lang="en-US" dirty="0" smtClean="0"/>
              <a:t>After tons of cost-free simulations</a:t>
            </a:r>
          </a:p>
          <a:p>
            <a:r>
              <a:rPr lang="en-US" dirty="0" smtClean="0"/>
              <a:t>Can work in specific toy domains </a:t>
            </a:r>
          </a:p>
          <a:p>
            <a:r>
              <a:rPr lang="en-US" dirty="0" smtClean="0"/>
              <a:t>Does not work as a model of real real-time learning</a:t>
            </a:r>
            <a:endParaRPr lang="en-GB" dirty="0"/>
          </a:p>
        </p:txBody>
      </p:sp>
      <p:sp>
        <p:nvSpPr>
          <p:cNvPr id="30722" name="AutoShape 2" descr="Image result for elephants don't play ch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24" name="Picture 4" descr="Image result for elephants don't play ch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438400"/>
            <a:ext cx="3657600" cy="2743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800600" y="5715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https://www.sciencedirect.com/science/article/pii/S0921889005800259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rewards/labels come from?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get a </a:t>
            </a:r>
            <a:r>
              <a:rPr lang="en-US" i="1" dirty="0" smtClean="0"/>
              <a:t>shi-fei </a:t>
            </a:r>
            <a:r>
              <a:rPr lang="en-US" dirty="0" smtClean="0"/>
              <a:t>(this-not-that discrimination) from the </a:t>
            </a:r>
            <a:r>
              <a:rPr lang="en-US" i="1" dirty="0" smtClean="0"/>
              <a:t>xin </a:t>
            </a:r>
            <a:r>
              <a:rPr lang="en-US" dirty="0" smtClean="0"/>
              <a:t>(heart-mind) without its having been constructed there is like going to Yue today and arriving yesterday, like getting something from nothing</a:t>
            </a:r>
          </a:p>
          <a:p>
            <a:pPr lvl="1" algn="r"/>
            <a:r>
              <a:rPr lang="en-US" i="1" dirty="0" smtClean="0"/>
              <a:t>Zhuangzi Yinde, 4</a:t>
            </a:r>
            <a:r>
              <a:rPr lang="en-US" i="1" baseline="30000" dirty="0" smtClean="0"/>
              <a:t>th</a:t>
            </a:r>
            <a:r>
              <a:rPr lang="en-US" i="1" dirty="0" smtClean="0"/>
              <a:t> century B.C.</a:t>
            </a:r>
          </a:p>
          <a:p>
            <a:r>
              <a:rPr lang="en-US" dirty="0" smtClean="0"/>
              <a:t>Preferences are constructed (Slovic, 1995; Gilboa &amp; Schmeidler, 2000)</a:t>
            </a:r>
          </a:p>
          <a:p>
            <a:pPr lvl="1"/>
            <a:r>
              <a:rPr lang="en-US" dirty="0" smtClean="0"/>
              <a:t>From past experience (Srivastava &amp; Schrater, 2015)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state space problem in model-free RL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Number of states quickly becomes too large </a:t>
            </a:r>
          </a:p>
          <a:p>
            <a:pPr lvl="1"/>
            <a:r>
              <a:rPr lang="en-US" dirty="0" smtClean="0"/>
              <a:t>Even for trivial applications</a:t>
            </a:r>
          </a:p>
          <a:p>
            <a:pPr lvl="1"/>
            <a:r>
              <a:rPr lang="en-US" dirty="0" smtClean="0"/>
              <a:t>Learning becomes too dependent on right choice of exploration parameters</a:t>
            </a:r>
          </a:p>
          <a:p>
            <a:pPr lvl="1"/>
            <a:r>
              <a:rPr lang="en-US" dirty="0" smtClean="0"/>
              <a:t>Explore-exploit tradeoffs become harder to solve </a:t>
            </a:r>
            <a:endParaRPr lang="en-GB" dirty="0"/>
          </a:p>
        </p:txBody>
      </p:sp>
      <p:pic>
        <p:nvPicPr>
          <p:cNvPr id="1028" name="Picture 4" descr="https://www.cookieshq.co.uk/images/2016/06/01/tic-tac-to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0"/>
            <a:ext cx="3171825" cy="316297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257800" y="5791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space = 765 unique states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Elephants don’t play chess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world as its own model</a:t>
            </a:r>
          </a:p>
          <a:p>
            <a:pPr lvl="1"/>
            <a:r>
              <a:rPr lang="en-US" dirty="0" smtClean="0"/>
              <a:t>Subsumption architecture</a:t>
            </a:r>
          </a:p>
          <a:p>
            <a:pPr lvl="1"/>
            <a:r>
              <a:rPr lang="en-US" dirty="0" smtClean="0"/>
              <a:t>Don’t try to model the world with states and rewards</a:t>
            </a:r>
          </a:p>
          <a:p>
            <a:pPr lvl="1"/>
            <a:r>
              <a:rPr lang="en-US" dirty="0" smtClean="0"/>
              <a:t>Give individual robot components their own (simple, maybe hardwired) goals</a:t>
            </a:r>
          </a:p>
          <a:p>
            <a:pPr lvl="1"/>
            <a:r>
              <a:rPr lang="en-US" dirty="0" smtClean="0"/>
              <a:t>Tweak components until you get behavior that looks reasonable</a:t>
            </a:r>
          </a:p>
          <a:p>
            <a:pPr lvl="1"/>
            <a:r>
              <a:rPr lang="en-US" dirty="0" smtClean="0"/>
              <a:t>Big success</a:t>
            </a:r>
          </a:p>
          <a:p>
            <a:pPr lvl="2"/>
            <a:r>
              <a:rPr lang="en-US" dirty="0" smtClean="0"/>
              <a:t>Roomba</a:t>
            </a:r>
            <a:r>
              <a:rPr lang="en-US" dirty="0" smtClean="0"/>
              <a:t>!</a:t>
            </a:r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64124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http://cid.nada.kth.se/en/HeideggerianAI.pdf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31468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https://en.wikipedia.org/wiki/BEAM_robotics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Principles of association and reinforcement are being used prominently in existing ML methods</a:t>
            </a:r>
          </a:p>
          <a:p>
            <a:r>
              <a:rPr lang="en-US" dirty="0" smtClean="0"/>
              <a:t>They work well for specific applications</a:t>
            </a:r>
          </a:p>
          <a:p>
            <a:r>
              <a:rPr lang="en-US" dirty="0" smtClean="0"/>
              <a:t>But not as general models of learning to be in the world</a:t>
            </a:r>
          </a:p>
          <a:p>
            <a:r>
              <a:rPr lang="en-US" dirty="0" smtClean="0"/>
              <a:t>Much remains to be learned about </a:t>
            </a:r>
          </a:p>
          <a:p>
            <a:pPr lvl="1"/>
            <a:r>
              <a:rPr lang="en-US" dirty="0" smtClean="0"/>
              <a:t>Internal representations</a:t>
            </a:r>
          </a:p>
          <a:p>
            <a:pPr lvl="1"/>
            <a:r>
              <a:rPr lang="en-US" dirty="0" smtClean="0"/>
              <a:t>Processes controlling internal representations</a:t>
            </a:r>
          </a:p>
          <a:p>
            <a:pPr lvl="1"/>
            <a:r>
              <a:rPr lang="en-US" dirty="0" smtClean="0"/>
              <a:t>Embodied priors</a:t>
            </a:r>
          </a:p>
          <a:p>
            <a:pPr lvl="1"/>
            <a:r>
              <a:rPr lang="en-US" dirty="0" smtClean="0"/>
              <a:t>How embodied priors interact with processes controlling internal representations</a:t>
            </a:r>
          </a:p>
          <a:p>
            <a:r>
              <a:rPr lang="en-US" dirty="0" smtClean="0"/>
              <a:t>We will start talking about how this is currently being done computationally beginning next class</a:t>
            </a:r>
          </a:p>
          <a:p>
            <a:r>
              <a:rPr lang="en-US" dirty="0" smtClean="0"/>
              <a:t>No class Feb 1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Cluster states</a:t>
            </a:r>
          </a:p>
          <a:p>
            <a:r>
              <a:rPr lang="en-US" dirty="0" smtClean="0"/>
              <a:t>Design features to stand in for important situation elements</a:t>
            </a:r>
          </a:p>
          <a:p>
            <a:pPr lvl="1"/>
            <a:r>
              <a:rPr lang="en-US" dirty="0" smtClean="0"/>
              <a:t>Close to win</a:t>
            </a:r>
          </a:p>
          <a:p>
            <a:pPr lvl="1"/>
            <a:r>
              <a:rPr lang="en-US" dirty="0" smtClean="0"/>
              <a:t>Close to loss</a:t>
            </a:r>
          </a:p>
          <a:p>
            <a:pPr lvl="1"/>
            <a:r>
              <a:rPr lang="en-US" dirty="0" smtClean="0"/>
              <a:t>Fork opp</a:t>
            </a:r>
          </a:p>
          <a:p>
            <a:pPr lvl="1"/>
            <a:r>
              <a:rPr lang="en-US" dirty="0" smtClean="0"/>
              <a:t>Block fork</a:t>
            </a:r>
          </a:p>
          <a:p>
            <a:pPr lvl="1"/>
            <a:r>
              <a:rPr lang="en-US" dirty="0" smtClean="0"/>
              <a:t>Center</a:t>
            </a:r>
          </a:p>
          <a:p>
            <a:pPr lvl="1"/>
            <a:r>
              <a:rPr lang="en-US" dirty="0" smtClean="0"/>
              <a:t>Corner</a:t>
            </a:r>
          </a:p>
          <a:p>
            <a:pPr lvl="1"/>
            <a:r>
              <a:rPr lang="en-US" dirty="0" smtClean="0"/>
              <a:t>Empty side</a:t>
            </a:r>
          </a:p>
          <a:p>
            <a:endParaRPr lang="en-US" dirty="0" smtClean="0"/>
          </a:p>
        </p:txBody>
      </p:sp>
      <p:pic>
        <p:nvPicPr>
          <p:cNvPr id="5" name="Picture 4" descr="https://www.cookieshq.co.uk/images/2016/06/01/tic-tac-to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0"/>
            <a:ext cx="3171825" cy="3162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the </a:t>
            </a:r>
            <a:r>
              <a:rPr lang="en-US" b="1" dirty="0" smtClean="0"/>
              <a:t>basis</a:t>
            </a:r>
            <a:r>
              <a:rPr lang="en-US" dirty="0" smtClean="0"/>
              <a:t> for your evaluation?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domain knowledge to spell out what is better</a:t>
            </a:r>
          </a:p>
          <a:p>
            <a:r>
              <a:rPr lang="el-GR" dirty="0" smtClean="0"/>
              <a:t>φ</a:t>
            </a:r>
            <a:r>
              <a:rPr lang="en-US" baseline="-25000" dirty="0" smtClean="0"/>
              <a:t>1</a:t>
            </a:r>
            <a:r>
              <a:rPr lang="en-US" dirty="0" smtClean="0"/>
              <a:t>(s) </a:t>
            </a:r>
            <a:r>
              <a:rPr lang="en-US" dirty="0" smtClean="0">
                <a:sym typeface="Wingdings" pitchFamily="2" charset="2"/>
              </a:rPr>
              <a:t> self center, opponent corner</a:t>
            </a:r>
          </a:p>
          <a:p>
            <a:r>
              <a:rPr lang="el-GR" dirty="0" smtClean="0"/>
              <a:t>φ</a:t>
            </a:r>
            <a:r>
              <a:rPr lang="en-US" baseline="-25000" dirty="0" smtClean="0"/>
              <a:t>2</a:t>
            </a:r>
            <a:r>
              <a:rPr lang="en-US" dirty="0" smtClean="0"/>
              <a:t>(s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opponent corner, self center</a:t>
            </a:r>
            <a:endParaRPr lang="en-US" baseline="-25000" dirty="0" smtClean="0"/>
          </a:p>
          <a:p>
            <a:r>
              <a:rPr lang="el-GR" dirty="0" smtClean="0"/>
              <a:t>φ</a:t>
            </a:r>
            <a:r>
              <a:rPr lang="en-US" baseline="-25000" dirty="0" smtClean="0"/>
              <a:t>3</a:t>
            </a:r>
            <a:r>
              <a:rPr lang="en-US" dirty="0" smtClean="0"/>
              <a:t>(s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self fork, opponent center</a:t>
            </a:r>
          </a:p>
          <a:p>
            <a:r>
              <a:rPr lang="el-GR" dirty="0" smtClean="0"/>
              <a:t>φ</a:t>
            </a:r>
            <a:r>
              <a:rPr lang="en-US" baseline="-25000" dirty="0" smtClean="0"/>
              <a:t>4</a:t>
            </a:r>
            <a:r>
              <a:rPr lang="en-US" dirty="0" smtClean="0"/>
              <a:t>(s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opponent fork, self center</a:t>
            </a:r>
          </a:p>
          <a:p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… as many as you can think of</a:t>
            </a:r>
          </a:p>
          <a:p>
            <a:r>
              <a:rPr lang="en-US" dirty="0" smtClean="0">
                <a:sym typeface="Wingdings" pitchFamily="2" charset="2"/>
              </a:rPr>
              <a:t>These are </a:t>
            </a:r>
            <a:r>
              <a:rPr lang="en-US" i="1" dirty="0" smtClean="0">
                <a:sym typeface="Wingdings" pitchFamily="2" charset="2"/>
              </a:rPr>
              <a:t>basis </a:t>
            </a:r>
            <a:r>
              <a:rPr lang="en-US" dirty="0" smtClean="0">
                <a:sym typeface="Wingdings" pitchFamily="2" charset="2"/>
              </a:rPr>
              <a:t>functions</a:t>
            </a:r>
            <a:endParaRPr lang="en-US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function approximation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RL methods have traditionally approximated the state value function using linear basis functions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 </a:t>
            </a:r>
            <a:r>
              <a:rPr lang="en-US" dirty="0" smtClean="0"/>
              <a:t>is a </a:t>
            </a:r>
            <a:r>
              <a:rPr lang="en-US" dirty="0" smtClean="0"/>
              <a:t>k </a:t>
            </a:r>
            <a:r>
              <a:rPr lang="en-US" dirty="0" smtClean="0"/>
              <a:t>valued parameter vector, where </a:t>
            </a:r>
            <a:r>
              <a:rPr lang="en-US" dirty="0" smtClean="0"/>
              <a:t>k </a:t>
            </a:r>
            <a:r>
              <a:rPr lang="en-US" dirty="0" smtClean="0"/>
              <a:t>is the number of features that are part of the function </a:t>
            </a:r>
            <a:r>
              <a:rPr lang="el-GR" dirty="0" smtClean="0"/>
              <a:t>φ</a:t>
            </a:r>
            <a:endParaRPr lang="en-US" dirty="0" smtClean="0"/>
          </a:p>
          <a:p>
            <a:pPr lvl="1"/>
            <a:r>
              <a:rPr lang="en-US" dirty="0" smtClean="0"/>
              <a:t>Implicit assumption: all features contribute independently to </a:t>
            </a:r>
            <a:r>
              <a:rPr lang="en-US" dirty="0" smtClean="0"/>
              <a:t>evaluation</a:t>
            </a:r>
          </a:p>
          <a:p>
            <a:pPr lvl="1">
              <a:buNone/>
            </a:pPr>
            <a:endParaRPr lang="en-GB" dirty="0"/>
          </a:p>
        </p:txBody>
      </p:sp>
      <p:pic>
        <p:nvPicPr>
          <p:cNvPr id="1028" name="Picture 4" descr="https://latex.codecogs.com/gif.latex?%5Cdpi%7B300%7D%20V%28s%29%20%5Capprox%20V_%7B%5Cbf%20w%7D%20%28s%29%20%3D%20%7B%5Cbf%20w%7D%5ET%20%5Cphi%28s%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00400"/>
            <a:ext cx="3962400" cy="438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approximation in Q-learning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 the Q table with linear basis functions</a:t>
            </a:r>
          </a:p>
          <a:p>
            <a:endParaRPr lang="en-US" dirty="0"/>
          </a:p>
          <a:p>
            <a:r>
              <a:rPr lang="en-US" dirty="0" smtClean="0"/>
              <a:t>Update the weights</a:t>
            </a:r>
          </a:p>
          <a:p>
            <a:endParaRPr lang="en-US" dirty="0"/>
          </a:p>
          <a:p>
            <a:pPr lvl="1"/>
            <a:r>
              <a:rPr lang="en-US" dirty="0" smtClean="0"/>
              <a:t>Where </a:t>
            </a:r>
            <a:r>
              <a:rPr lang="el-GR" dirty="0" smtClean="0"/>
              <a:t>δ</a:t>
            </a:r>
            <a:r>
              <a:rPr lang="en-US" dirty="0" smtClean="0"/>
              <a:t> is the TD term</a:t>
            </a:r>
          </a:p>
          <a:p>
            <a:pPr lvl="1"/>
            <a:r>
              <a:rPr lang="en-US" dirty="0" smtClean="0"/>
              <a:t>More details in next class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35842" name="Picture 2" descr="https://latex.codecogs.com/png.latex?%5Cdpi%7B300%7D%20Q%28s%2Ca%29%20%3D%20%5Csum_i%5Ek%20%5Cphi_i%28s%2Ca%29%20w_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438400"/>
            <a:ext cx="2971800" cy="875132"/>
          </a:xfrm>
          <a:prstGeom prst="rect">
            <a:avLst/>
          </a:prstGeom>
          <a:noFill/>
        </p:spPr>
      </p:pic>
      <p:pic>
        <p:nvPicPr>
          <p:cNvPr id="35844" name="Picture 4" descr="https://latex.codecogs.com/png.latex?%5Cdpi%7B300%7D%20w_i%20%5Cleftarrow%20w_i%20&amp;plus;%20%5Calpha%5Cdelta%20%5Cphi_i%28s%2Ca%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916192"/>
            <a:ext cx="3733800" cy="427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approximations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Universal approximation theorem – a neural network with even one hidden layer can approximately represent any continuous-valued function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Neural nets were always attractive for their representation generality</a:t>
            </a:r>
          </a:p>
          <a:p>
            <a:pPr lvl="1"/>
            <a:r>
              <a:rPr lang="en-US" dirty="0" smtClean="0"/>
              <a:t>But were hard to train</a:t>
            </a:r>
          </a:p>
          <a:p>
            <a:pPr lvl="1"/>
            <a:r>
              <a:rPr lang="en-US" dirty="0" smtClean="0"/>
              <a:t>That changed with the GPU revolution ten years ago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Approximate Q values using non-linear function approximation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l-GR" dirty="0" smtClean="0"/>
              <a:t>θ</a:t>
            </a:r>
            <a:r>
              <a:rPr lang="en-US" dirty="0" smtClean="0"/>
              <a:t> are the parameters of the neural network and f(x) is the output of the network for input x</a:t>
            </a:r>
          </a:p>
          <a:p>
            <a:r>
              <a:rPr lang="en-US" dirty="0" smtClean="0"/>
              <a:t>Combines both association and reinforcement principles</a:t>
            </a:r>
          </a:p>
          <a:p>
            <a:pPr lvl="1"/>
            <a:r>
              <a:rPr lang="en-US" dirty="0" smtClean="0"/>
              <a:t>Association buys us state inference</a:t>
            </a:r>
          </a:p>
          <a:p>
            <a:pPr lvl="1"/>
            <a:r>
              <a:rPr lang="en-US" dirty="0" smtClean="0"/>
              <a:t>Reinforcement buys as action policy learning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324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https://www.nature.com/articles/nature14236</a:t>
            </a:r>
            <a:endParaRPr lang="en-GB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11388" y="2789238"/>
          <a:ext cx="4319587" cy="547687"/>
        </p:xfrm>
        <a:graphic>
          <a:graphicData uri="http://schemas.openxmlformats.org/presentationml/2006/ole">
            <p:oleObj spid="_x0000_s2050" name="Equation" r:id="rId3" imgW="1803240" imgH="22860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</a:t>
            </a:r>
            <a:r>
              <a:rPr lang="en-US" dirty="0" smtClean="0"/>
              <a:t> nets basics</a:t>
            </a:r>
            <a:endParaRPr lang="en-GB" dirty="0"/>
          </a:p>
        </p:txBody>
      </p:sp>
      <p:pic>
        <p:nvPicPr>
          <p:cNvPr id="6146" name="Picture 2" descr="Convolution_schemati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3542521" cy="2590800"/>
          </a:xfrm>
          <a:prstGeom prst="rect">
            <a:avLst/>
          </a:prstGeom>
          <a:noFill/>
        </p:spPr>
      </p:pic>
      <p:pic>
        <p:nvPicPr>
          <p:cNvPr id="6148" name="Picture 4" descr="Screen Shot 2016-07-24 at 11.25.13 P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362200"/>
            <a:ext cx="1767176" cy="1600200"/>
          </a:xfrm>
          <a:prstGeom prst="rect">
            <a:avLst/>
          </a:prstGeom>
          <a:noFill/>
        </p:spPr>
      </p:pic>
      <p:pic>
        <p:nvPicPr>
          <p:cNvPr id="6150" name="Picture 6" descr="Screen Shot 2016-07-24 at 11.25.24 P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667000"/>
            <a:ext cx="1078705" cy="9329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4495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patch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4495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Filter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4495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Convolution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6324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https://ujjwalkarn.me/2016/08/11/intuitive-explanation-convnets/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817</Words>
  <Application>Microsoft Office PowerPoint</Application>
  <PresentationFormat>On-screen Show (4:3)</PresentationFormat>
  <Paragraphs>127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Function approximation</vt:lpstr>
      <vt:lpstr>The state space problem in model-free RL</vt:lpstr>
      <vt:lpstr>Solution approach</vt:lpstr>
      <vt:lpstr>What’s the basis for your evaluation?</vt:lpstr>
      <vt:lpstr>Value function approximation</vt:lpstr>
      <vt:lpstr>Function approximation in Q-learning</vt:lpstr>
      <vt:lpstr>Non-linear approximations</vt:lpstr>
      <vt:lpstr>The big idea</vt:lpstr>
      <vt:lpstr>Conv nets basics</vt:lpstr>
      <vt:lpstr>Discriminability from diverse filtering</vt:lpstr>
      <vt:lpstr>The Atari test bench</vt:lpstr>
      <vt:lpstr>Slide 12</vt:lpstr>
      <vt:lpstr>Deep Q network</vt:lpstr>
      <vt:lpstr>Slide 14</vt:lpstr>
      <vt:lpstr>AlphaZero</vt:lpstr>
      <vt:lpstr>Secret ingredient</vt:lpstr>
      <vt:lpstr>Summary</vt:lpstr>
      <vt:lpstr>RL is as intelligent as a railway engine</vt:lpstr>
      <vt:lpstr>Where do rewards/labels come from?</vt:lpstr>
      <vt:lpstr>Elephants don’t play chess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approximation</dc:title>
  <dc:creator>cse</dc:creator>
  <cp:lastModifiedBy>nisheeth</cp:lastModifiedBy>
  <cp:revision>9</cp:revision>
  <dcterms:created xsi:type="dcterms:W3CDTF">2019-01-28T15:13:33Z</dcterms:created>
  <dcterms:modified xsi:type="dcterms:W3CDTF">2019-01-31T02:00:22Z</dcterms:modified>
</cp:coreProperties>
</file>