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sldIdLst>
    <p:sldId id="256" r:id="rId2"/>
    <p:sldId id="327" r:id="rId3"/>
    <p:sldId id="380" r:id="rId4"/>
    <p:sldId id="331" r:id="rId5"/>
    <p:sldId id="332" r:id="rId6"/>
    <p:sldId id="381" r:id="rId7"/>
    <p:sldId id="404" r:id="rId8"/>
    <p:sldId id="382" r:id="rId9"/>
    <p:sldId id="388" r:id="rId10"/>
    <p:sldId id="383" r:id="rId11"/>
    <p:sldId id="384" r:id="rId12"/>
    <p:sldId id="385" r:id="rId13"/>
    <p:sldId id="386" r:id="rId14"/>
    <p:sldId id="387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0" r:id="rId27"/>
    <p:sldId id="401" r:id="rId28"/>
    <p:sldId id="419" r:id="rId29"/>
    <p:sldId id="403" r:id="rId30"/>
    <p:sldId id="405" r:id="rId31"/>
    <p:sldId id="406" r:id="rId32"/>
    <p:sldId id="408" r:id="rId33"/>
    <p:sldId id="407" r:id="rId34"/>
    <p:sldId id="411" r:id="rId35"/>
    <p:sldId id="409" r:id="rId36"/>
    <p:sldId id="412" r:id="rId37"/>
    <p:sldId id="413" r:id="rId38"/>
    <p:sldId id="414" r:id="rId39"/>
    <p:sldId id="415" r:id="rId40"/>
    <p:sldId id="416" r:id="rId41"/>
    <p:sldId id="417" r:id="rId42"/>
    <p:sldId id="410" r:id="rId43"/>
    <p:sldId id="418" r:id="rId44"/>
    <p:sldId id="420" r:id="rId45"/>
    <p:sldId id="34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5F1E"/>
    <a:srgbClr val="AC1422"/>
    <a:srgbClr val="673105"/>
    <a:srgbClr val="E14C23"/>
    <a:srgbClr val="A23E2A"/>
    <a:srgbClr val="005426"/>
    <a:srgbClr val="A0207B"/>
    <a:srgbClr val="990033"/>
    <a:srgbClr val="26A64E"/>
    <a:srgbClr val="7D7A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37CE5-EEBD-4B82-B155-BA1DBF67C8CF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85FA7-9A21-4F92-A827-786028AD0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71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8AB4-0C30-446C-9886-2F32366C7E13}" type="datetime1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0B05-CA3A-4EE7-8967-7828BB5C9232}" type="datetime1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2520-2C94-42D1-9B27-F21C0576379A}" type="datetime1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200" b="1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5038-F2B9-4FBB-BBE8-25858246395E}" type="datetime1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781800" cy="365125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  <a:latin typeface="+mj-lt"/>
              </a:defRPr>
            </a:lvl1pPr>
          </a:lstStyle>
          <a:p>
            <a:r>
              <a:rPr lang="fi-FI" dirty="0" smtClean="0"/>
              <a:t>Hierarchy-aware Replacement and Bypass Algorithms          Mainak Chaudhuri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CDD4-3CEC-4702-976F-4BA8BBC37DB1}" type="datetime1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B1A3-82AA-4692-B15B-9FB2B9A4A079}" type="datetime1">
              <a:rPr lang="en-US" smtClean="0"/>
              <a:pPr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EF2B-D690-4C28-A642-366EFE5907B7}" type="datetime1">
              <a:rPr lang="en-US" smtClean="0"/>
              <a:pPr/>
              <a:t>12/15/2013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2F4E-238D-43B7-A210-5FB2F97E9E61}" type="datetime1">
              <a:rPr lang="en-US" smtClean="0"/>
              <a:pPr/>
              <a:t>12/15/2013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D4F93-3E1E-4539-BE9D-01ACE0B5A5F0}" type="datetime1">
              <a:rPr lang="en-US" smtClean="0"/>
              <a:pPr/>
              <a:t>12/15/2013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D6D4-E1D7-45FE-BE4D-976C0AAF4C36}" type="datetime1">
              <a:rPr lang="en-US" smtClean="0"/>
              <a:pPr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6078-6D98-4518-88F8-AD7CA69C09EF}" type="datetime1">
              <a:rPr lang="en-US" smtClean="0"/>
              <a:pPr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4F72A-F4B7-454D-8538-5CB9A8B550E0}" type="datetime1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124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Efficient Management of LLCs in GPUs for 3D Scene Rendering Workloads</a:t>
            </a:r>
            <a:endParaRPr lang="en-US" sz="4800" b="1" dirty="0">
              <a:solidFill>
                <a:srgbClr val="0070C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48000"/>
            <a:ext cx="9144000" cy="35814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Jayesh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Gaur (Intel)</a:t>
            </a:r>
          </a:p>
          <a:p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Raghuram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Srinivasan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(Ohio State)</a:t>
            </a:r>
          </a:p>
          <a:p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Sreenivas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Subramoney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(Intel)</a:t>
            </a:r>
          </a:p>
          <a:p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Mainak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Chaudhuri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(IIT, Kanpur)</a:t>
            </a:r>
            <a:endParaRPr lang="en-US" sz="4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LLC access traffic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Which 3D graphics streams are important?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7010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7010400" y="2438400"/>
            <a:ext cx="914400" cy="3810000"/>
          </a:xfrm>
          <a:prstGeom prst="ellipse">
            <a:avLst/>
          </a:prstGeom>
          <a:solidFill>
            <a:schemeClr val="bg1">
              <a:alpha val="3200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42893" y="3134380"/>
            <a:ext cx="17011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TEX 34%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73854" y="4505980"/>
            <a:ext cx="1470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RT 40%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20588" y="5181600"/>
            <a:ext cx="1223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Z 10%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2590800"/>
            <a:ext cx="9144000" cy="16764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Most LLC accesses touch texture sampler data, render targets (pixel colors), and depth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81126" y="5725180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+mj-lt"/>
              </a:rPr>
              <a:t>HiZ</a:t>
            </a:r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 7%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43268" y="6258580"/>
            <a:ext cx="15007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VTX 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4</a:t>
            </a:r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%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91400" y="2057400"/>
            <a:ext cx="1753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REST 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5</a:t>
            </a:r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%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581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/>
      <p:bldP spid="9" grpId="0" animBg="1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LLC read hit rates (8 MB 16-way)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Texture sampler data</a:t>
            </a:r>
          </a:p>
          <a:p>
            <a:pPr lvl="1"/>
            <a:r>
              <a:rPr lang="en-US" dirty="0" err="1" smtClean="0"/>
              <a:t>Belady’s</a:t>
            </a:r>
            <a:r>
              <a:rPr lang="en-US" dirty="0" smtClean="0"/>
              <a:t> optimal: 	53.4%</a:t>
            </a:r>
          </a:p>
          <a:p>
            <a:pPr lvl="1"/>
            <a:r>
              <a:rPr lang="en-US" dirty="0" smtClean="0"/>
              <a:t>Two-bit DRRIP: 	22.0%</a:t>
            </a:r>
          </a:p>
          <a:p>
            <a:pPr lvl="1"/>
            <a:r>
              <a:rPr lang="en-US" dirty="0" smtClean="0"/>
              <a:t>Single-bit NRU:	18.4%</a:t>
            </a:r>
          </a:p>
          <a:p>
            <a:r>
              <a:rPr lang="en-US" dirty="0" smtClean="0"/>
              <a:t>Render targets</a:t>
            </a:r>
          </a:p>
          <a:p>
            <a:pPr lvl="1"/>
            <a:r>
              <a:rPr lang="en-US" dirty="0" err="1" smtClean="0"/>
              <a:t>Belady’s</a:t>
            </a:r>
            <a:r>
              <a:rPr lang="en-US" dirty="0" smtClean="0"/>
              <a:t> optimal:	59.8%</a:t>
            </a:r>
          </a:p>
          <a:p>
            <a:pPr lvl="1"/>
            <a:r>
              <a:rPr lang="en-US" dirty="0" smtClean="0"/>
              <a:t>Two-bit DRRIP:	50.1%</a:t>
            </a:r>
          </a:p>
          <a:p>
            <a:pPr lvl="1"/>
            <a:r>
              <a:rPr lang="en-US" dirty="0" smtClean="0"/>
              <a:t>Single-bit NRU:	41.5%</a:t>
            </a:r>
          </a:p>
          <a:p>
            <a:r>
              <a:rPr lang="en-US" dirty="0" smtClean="0"/>
              <a:t>Depth</a:t>
            </a:r>
          </a:p>
          <a:p>
            <a:pPr lvl="1"/>
            <a:r>
              <a:rPr lang="en-US" dirty="0" err="1" smtClean="0"/>
              <a:t>Belady’s</a:t>
            </a:r>
            <a:r>
              <a:rPr lang="en-US" dirty="0" smtClean="0"/>
              <a:t> optimal:	77.1%</a:t>
            </a:r>
          </a:p>
          <a:p>
            <a:pPr lvl="1"/>
            <a:r>
              <a:rPr lang="en-US" dirty="0" smtClean="0"/>
              <a:t>Two-bit DRRIP:	58.0%</a:t>
            </a:r>
          </a:p>
          <a:p>
            <a:pPr lvl="1"/>
            <a:r>
              <a:rPr lang="en-US" dirty="0" smtClean="0"/>
              <a:t>Single-bit NRU:	58.0%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334000" y="762000"/>
            <a:ext cx="3657600" cy="1981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+mj-lt"/>
              </a:rPr>
              <a:t>LLC hits arise from render to texture reuses and intra-stream texture reuses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34000" y="3276600"/>
            <a:ext cx="36576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+mj-lt"/>
              </a:rPr>
              <a:t>LLC hits arise from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intra-stream render target blend ops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0" y="5181600"/>
            <a:ext cx="3657600" cy="1447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+mj-lt"/>
              </a:rPr>
              <a:t>LLC hits arise from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intra-stream depth 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reuses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81000" y="2590800"/>
            <a:ext cx="8305800" cy="16764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Texture sampler data presents the largest opportunity for improvement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536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Understanding the potential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Reuses in 3D graphics data</a:t>
            </a:r>
          </a:p>
          <a:p>
            <a:r>
              <a:rPr lang="en-US" dirty="0" smtClean="0"/>
              <a:t>Our policy proposals</a:t>
            </a:r>
          </a:p>
          <a:p>
            <a:r>
              <a:rPr lang="en-US" dirty="0" smtClean="0"/>
              <a:t>Evaluation methodology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221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LLC reuse study#1: Texture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LLC hits enjoyed by the texture samplers come from two sources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Inter-stream reuses</a:t>
            </a:r>
          </a:p>
          <a:p>
            <a:pPr lvl="1"/>
            <a:r>
              <a:rPr lang="en-US" dirty="0" smtClean="0"/>
              <a:t>A previously created render target block is consumed by the texture samplers from the LLC</a:t>
            </a:r>
          </a:p>
          <a:p>
            <a:pPr lvl="1"/>
            <a:r>
              <a:rPr lang="en-US" dirty="0" smtClean="0"/>
              <a:t>Arises from a technique called render to texture, very popular for generating dynamic textures that need to be updated on a per-frame basis</a:t>
            </a:r>
          </a:p>
          <a:p>
            <a:pPr lvl="1"/>
            <a:r>
              <a:rPr lang="en-US" dirty="0" smtClean="0"/>
              <a:t>Examples include waves, moving clouds, foliage, fluttering cloth, smoke, fire, and many more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Intra-stream reuses</a:t>
            </a:r>
          </a:p>
          <a:p>
            <a:pPr lvl="1"/>
            <a:r>
              <a:rPr lang="en-US" dirty="0" smtClean="0"/>
              <a:t>A texture block, previously used by the samplers, is reused by the samplers from the LLC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LLC reuse study#1: Texture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Distinguishing inter-stream reuses from intra-stream reuses</a:t>
            </a:r>
          </a:p>
          <a:p>
            <a:pPr lvl="1"/>
            <a:r>
              <a:rPr lang="en-US" dirty="0" smtClean="0"/>
              <a:t>Attach one bit with each LLC block; call it RT bit</a:t>
            </a:r>
          </a:p>
          <a:p>
            <a:pPr lvl="1"/>
            <a:r>
              <a:rPr lang="en-US" dirty="0" smtClean="0"/>
              <a:t>All LLC blocks accessed/filled by the render target stream have the RT bit set</a:t>
            </a:r>
          </a:p>
          <a:p>
            <a:pPr lvl="1"/>
            <a:r>
              <a:rPr lang="en-US" dirty="0" smtClean="0"/>
              <a:t>A texture sampler access that consumes an LLC block with the RT bit set is identified as an inter-stream reuse; the RT bit gets reset at this point</a:t>
            </a:r>
          </a:p>
          <a:p>
            <a:pPr lvl="1"/>
            <a:r>
              <a:rPr lang="en-US" dirty="0" smtClean="0"/>
              <a:t>All other texture sampler hits in the LLC are classified as intra-stream reuses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LLC reuse study#1: Texture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Out of all LLC hits enjoyed by the texture sampler accesses in </a:t>
            </a:r>
            <a:r>
              <a:rPr lang="en-US" dirty="0" err="1" smtClean="0"/>
              <a:t>Belady’s</a:t>
            </a:r>
            <a:r>
              <a:rPr lang="en-US" dirty="0" smtClean="0"/>
              <a:t> optimal policy</a:t>
            </a:r>
          </a:p>
          <a:p>
            <a:pPr lvl="1"/>
            <a:r>
              <a:rPr lang="en-US" dirty="0" smtClean="0"/>
              <a:t>Inter-stream: 55%, Intra-stream: 45% averaged over 52 frames drawn from twelve DirectX apps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Inter-stream reuses</a:t>
            </a:r>
          </a:p>
          <a:p>
            <a:pPr lvl="1"/>
            <a:r>
              <a:rPr lang="en-US" dirty="0" smtClean="0"/>
              <a:t>Out of all LLC blocks with the RT bit set, 51% are consumed by the texture samplers in </a:t>
            </a:r>
            <a:r>
              <a:rPr lang="en-US" dirty="0" err="1" smtClean="0"/>
              <a:t>Belady’s</a:t>
            </a:r>
            <a:r>
              <a:rPr lang="en-US" dirty="0" smtClean="0"/>
              <a:t> optimal policy</a:t>
            </a:r>
          </a:p>
          <a:p>
            <a:pPr lvl="1"/>
            <a:r>
              <a:rPr lang="en-US" dirty="0" smtClean="0"/>
              <a:t>DRRIP and NRU: 16%, 13%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Belady’s</a:t>
            </a:r>
            <a:r>
              <a:rPr lang="en-US" dirty="0" smtClean="0"/>
              <a:t> optimal policy, each of the twelve applications has at least one-third RT blocks consumed by the texture samplers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LLC reuse study#1: Texture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189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Inter-stream reuse: take-away</a:t>
            </a:r>
          </a:p>
          <a:p>
            <a:pPr lvl="1"/>
            <a:r>
              <a:rPr lang="en-US" dirty="0" smtClean="0"/>
              <a:t>Retaining RT blocks in the LLC is important for improving texture sampler throughput</a:t>
            </a:r>
          </a:p>
          <a:p>
            <a:pPr lvl="1"/>
            <a:r>
              <a:rPr lang="en-US" dirty="0" smtClean="0"/>
              <a:t>Without driver assistance, it is difficult to identify the render targets that will be used as textures</a:t>
            </a:r>
          </a:p>
          <a:p>
            <a:pPr lvl="1"/>
            <a:r>
              <a:rPr lang="en-US" dirty="0" smtClean="0"/>
              <a:t>In this work, we consider all render targets to be potential source for dynamic textures and refine this set based on render to texture reuse probability learned at run-time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Why DRRIP falls so much short of optimal</a:t>
            </a:r>
          </a:p>
          <a:p>
            <a:pPr lvl="1"/>
            <a:r>
              <a:rPr lang="en-US" dirty="0" smtClean="0"/>
              <a:t>Fills 25% of the RT blocks with RRPV three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Level of protection for RT fills must be decided from the render to texture reuse probability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LLC reuse study#1: Texture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248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Intra-stream reuses</a:t>
            </a:r>
          </a:p>
          <a:p>
            <a:pPr lvl="1"/>
            <a:r>
              <a:rPr lang="en-US" dirty="0" smtClean="0"/>
              <a:t>The goal is to understand how a dead texture block in the LLC can be identified and evicted creating room for other live graphics data</a:t>
            </a:r>
          </a:p>
          <a:p>
            <a:pPr lvl="1"/>
            <a:r>
              <a:rPr lang="en-US" dirty="0" smtClean="0"/>
              <a:t>Divide the life of a texture block in the LLC into epochs demarcated by hits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570706" y="5143500"/>
            <a:ext cx="2819400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3733800"/>
            <a:ext cx="304800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85800" y="4799012"/>
            <a:ext cx="304800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5800" y="5257800"/>
            <a:ext cx="304800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5800" y="6019800"/>
            <a:ext cx="304800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5800" y="6551612"/>
            <a:ext cx="304800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38894" y="4152900"/>
            <a:ext cx="838200" cy="1588"/>
          </a:xfrm>
          <a:prstGeom prst="straightConnector1">
            <a:avLst/>
          </a:prstGeom>
          <a:ln w="38100">
            <a:solidFill>
              <a:srgbClr val="00542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-30039" y="4796004"/>
            <a:ext cx="971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Time</a:t>
            </a:r>
            <a:endParaRPr lang="en-US" sz="2800" dirty="0">
              <a:latin typeface="+mj-lt"/>
            </a:endParaRPr>
          </a:p>
        </p:txBody>
      </p:sp>
      <p:cxnSp>
        <p:nvCxnSpPr>
          <p:cNvPr id="19" name="Straight Arrow Connector 18"/>
          <p:cNvCxnSpPr>
            <a:stCxn id="21" idx="1"/>
          </p:cNvCxnSpPr>
          <p:nvPr/>
        </p:nvCxnSpPr>
        <p:spPr>
          <a:xfrm rot="10800000">
            <a:off x="990600" y="3733800"/>
            <a:ext cx="381000" cy="22860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8200" y="4038600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E</a:t>
            </a:r>
            <a:r>
              <a:rPr lang="en-US" sz="2800" baseline="-25000" dirty="0" smtClean="0">
                <a:solidFill>
                  <a:srgbClr val="FF0000"/>
                </a:solidFill>
                <a:latin typeface="+mj-lt"/>
              </a:rPr>
              <a:t>0</a:t>
            </a:r>
            <a:endParaRPr lang="en-US" sz="2800" baseline="-2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371600" y="3505200"/>
            <a:ext cx="7696200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Sampler access misses LLC and fills a texture block B OR sampler consumes an RT block B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8200" y="4810780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E</a:t>
            </a:r>
            <a:r>
              <a:rPr lang="en-US" sz="2800" baseline="-25000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sz="2800" baseline="-2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8200" y="5334000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E</a:t>
            </a:r>
            <a:r>
              <a:rPr lang="en-US" sz="2800" baseline="-25000" dirty="0" smtClean="0">
                <a:solidFill>
                  <a:srgbClr val="FF0000"/>
                </a:solidFill>
                <a:latin typeface="+mj-lt"/>
              </a:rPr>
              <a:t>2</a:t>
            </a:r>
            <a:endParaRPr lang="en-US" sz="2800" baseline="-2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8200" y="6029980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E</a:t>
            </a:r>
            <a:r>
              <a:rPr lang="en-US" sz="2800" baseline="-25000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sz="2800" baseline="-2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057400" y="5029200"/>
            <a:ext cx="5943600" cy="6858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Sampler access hits block B in LLC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27" name="Straight Arrow Connector 26"/>
          <p:cNvCxnSpPr>
            <a:stCxn id="26" idx="1"/>
          </p:cNvCxnSpPr>
          <p:nvPr/>
        </p:nvCxnSpPr>
        <p:spPr>
          <a:xfrm rot="10800000">
            <a:off x="990600" y="4800600"/>
            <a:ext cx="1066800" cy="57150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6" idx="1"/>
          </p:cNvCxnSpPr>
          <p:nvPr/>
        </p:nvCxnSpPr>
        <p:spPr>
          <a:xfrm rot="10800000">
            <a:off x="990600" y="5257800"/>
            <a:ext cx="1066800" cy="11430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6" idx="1"/>
          </p:cNvCxnSpPr>
          <p:nvPr/>
        </p:nvCxnSpPr>
        <p:spPr>
          <a:xfrm rot="10800000" flipV="1">
            <a:off x="990600" y="5372100"/>
            <a:ext cx="1066800" cy="64770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2057400" y="6019800"/>
            <a:ext cx="3276600" cy="6858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LLC evicts block B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41" name="Straight Arrow Connector 40"/>
          <p:cNvCxnSpPr>
            <a:stCxn id="40" idx="1"/>
          </p:cNvCxnSpPr>
          <p:nvPr/>
        </p:nvCxnSpPr>
        <p:spPr>
          <a:xfrm rot="10800000" flipV="1">
            <a:off x="990600" y="6362700"/>
            <a:ext cx="1066800" cy="19050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1828800" y="4953000"/>
            <a:ext cx="6553200" cy="914400"/>
          </a:xfrm>
          <a:prstGeom prst="ellipse">
            <a:avLst/>
          </a:prstGeom>
          <a:solidFill>
            <a:schemeClr val="bg2">
              <a:alpha val="11000"/>
            </a:schemeClr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5715000" y="6096000"/>
            <a:ext cx="3304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Intra-stream reuses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48" name="Straight Arrow Connector 47"/>
          <p:cNvCxnSpPr>
            <a:stCxn id="46" idx="0"/>
          </p:cNvCxnSpPr>
          <p:nvPr/>
        </p:nvCxnSpPr>
        <p:spPr>
          <a:xfrm rot="16200000" flipV="1">
            <a:off x="5969528" y="4698472"/>
            <a:ext cx="533400" cy="226165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1" grpId="0" animBg="1"/>
      <p:bldP spid="23" grpId="0"/>
      <p:bldP spid="24" grpId="0"/>
      <p:bldP spid="25" grpId="0"/>
      <p:bldP spid="26" grpId="0" animBg="1"/>
      <p:bldP spid="40" grpId="0" animBg="1"/>
      <p:bldP spid="45" grpId="0" animBg="1"/>
      <p:bldP spid="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LLC reuse study#1: Texture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Intra-stream reuses</a:t>
            </a:r>
          </a:p>
          <a:p>
            <a:pPr lvl="1"/>
            <a:r>
              <a:rPr lang="en-US" dirty="0" smtClean="0"/>
              <a:t>All texture blocks residing in the LLC at any point in time can be partitioned into disjoint sets based on their epochs</a:t>
            </a:r>
          </a:p>
          <a:p>
            <a:pPr lvl="1"/>
            <a:r>
              <a:rPr lang="en-US" dirty="0" smtClean="0"/>
              <a:t>Clearly, the set E</a:t>
            </a:r>
            <a:r>
              <a:rPr lang="en-US" baseline="-25000" dirty="0" smtClean="0"/>
              <a:t>k+1</a:t>
            </a:r>
            <a:r>
              <a:rPr lang="en-US" dirty="0" smtClean="0"/>
              <a:t> is a subset of the set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for all k≥0</a:t>
            </a:r>
          </a:p>
          <a:p>
            <a:pPr lvl="1"/>
            <a:r>
              <a:rPr lang="en-US" dirty="0" smtClean="0"/>
              <a:t>Define </a:t>
            </a:r>
            <a:r>
              <a:rPr lang="en-US" dirty="0" smtClean="0">
                <a:solidFill>
                  <a:srgbClr val="C00000"/>
                </a:solidFill>
              </a:rPr>
              <a:t>death ratio </a:t>
            </a:r>
            <a:r>
              <a:rPr lang="en-US" dirty="0" smtClean="0"/>
              <a:t>of epoch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k</a:t>
            </a:r>
            <a:r>
              <a:rPr lang="en-US" dirty="0" smtClean="0"/>
              <a:t> as                 (|</a:t>
            </a:r>
            <a:r>
              <a:rPr lang="en-US" dirty="0" err="1" smtClean="0"/>
              <a:t>E</a:t>
            </a:r>
            <a:r>
              <a:rPr lang="en-US" baseline="-25000" dirty="0" err="1" smtClean="0"/>
              <a:t>k</a:t>
            </a:r>
            <a:r>
              <a:rPr lang="en-US" dirty="0" smtClean="0"/>
              <a:t>| – |E</a:t>
            </a:r>
            <a:r>
              <a:rPr lang="en-US" baseline="-25000" dirty="0" smtClean="0"/>
              <a:t>k+1</a:t>
            </a:r>
            <a:r>
              <a:rPr lang="en-US" dirty="0" smtClean="0"/>
              <a:t>|)/|</a:t>
            </a:r>
            <a:r>
              <a:rPr lang="en-US" dirty="0" err="1" smtClean="0"/>
              <a:t>E</a:t>
            </a:r>
            <a:r>
              <a:rPr lang="en-US" baseline="-25000" dirty="0" err="1" smtClean="0"/>
              <a:t>k</a:t>
            </a:r>
            <a:r>
              <a:rPr lang="en-US" dirty="0" smtClean="0"/>
              <a:t>|</a:t>
            </a:r>
          </a:p>
          <a:p>
            <a:pPr lvl="1"/>
            <a:r>
              <a:rPr lang="en-US" dirty="0" smtClean="0"/>
              <a:t>Define </a:t>
            </a:r>
            <a:r>
              <a:rPr lang="en-US" dirty="0" smtClean="0">
                <a:solidFill>
                  <a:srgbClr val="C00000"/>
                </a:solidFill>
              </a:rPr>
              <a:t>reuse probability </a:t>
            </a:r>
            <a:r>
              <a:rPr lang="en-US" dirty="0" smtClean="0"/>
              <a:t>of epoch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k</a:t>
            </a:r>
            <a:r>
              <a:rPr lang="en-US" dirty="0" smtClean="0"/>
              <a:t> as |E</a:t>
            </a:r>
            <a:r>
              <a:rPr lang="en-US" baseline="-25000" dirty="0" smtClean="0"/>
              <a:t>k+1</a:t>
            </a:r>
            <a:r>
              <a:rPr lang="en-US" dirty="0" smtClean="0"/>
              <a:t>|/|</a:t>
            </a:r>
            <a:r>
              <a:rPr lang="en-US" dirty="0" err="1" smtClean="0"/>
              <a:t>E</a:t>
            </a:r>
            <a:r>
              <a:rPr lang="en-US" baseline="-25000" dirty="0" err="1" smtClean="0"/>
              <a:t>k</a:t>
            </a:r>
            <a:r>
              <a:rPr lang="en-US" dirty="0" smtClean="0"/>
              <a:t>|</a:t>
            </a:r>
          </a:p>
          <a:p>
            <a:pPr lvl="1"/>
            <a:r>
              <a:rPr lang="en-US" dirty="0" smtClean="0"/>
              <a:t>Goal of a good policy should be to attach a high victimization priority to the epochs with low reuse probability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LLC reuse study#1: Texture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How many epochs are statistically significant</a:t>
            </a:r>
          </a:p>
          <a:p>
            <a:pPr lvl="1"/>
            <a:r>
              <a:rPr lang="en-US" dirty="0" smtClean="0"/>
              <a:t>When the LLC runs </a:t>
            </a:r>
            <a:r>
              <a:rPr lang="en-US" dirty="0" err="1" smtClean="0"/>
              <a:t>Belady’s</a:t>
            </a:r>
            <a:r>
              <a:rPr lang="en-US" dirty="0" smtClean="0"/>
              <a:t> optimal policy, 79% of all texture sampler hits come from the E</a:t>
            </a:r>
            <a:r>
              <a:rPr lang="en-US" baseline="-25000" dirty="0" smtClean="0"/>
              <a:t>0</a:t>
            </a:r>
            <a:r>
              <a:rPr lang="en-US" dirty="0" smtClean="0"/>
              <a:t> epoch, 15% from the E</a:t>
            </a:r>
            <a:r>
              <a:rPr lang="en-US" baseline="-25000" dirty="0" smtClean="0"/>
              <a:t>1</a:t>
            </a:r>
            <a:r>
              <a:rPr lang="en-US" dirty="0" smtClean="0"/>
              <a:t> epoch, 4% from the E</a:t>
            </a:r>
            <a:r>
              <a:rPr lang="en-US" baseline="-25000" dirty="0" smtClean="0"/>
              <a:t>2</a:t>
            </a:r>
            <a:r>
              <a:rPr lang="en-US" dirty="0" smtClean="0"/>
              <a:t> epoch, and 2% from the E</a:t>
            </a:r>
            <a:r>
              <a:rPr lang="en-US" baseline="-25000" dirty="0" smtClean="0"/>
              <a:t>≥3</a:t>
            </a:r>
            <a:r>
              <a:rPr lang="en-US" dirty="0" smtClean="0"/>
              <a:t> epoch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It is enough to keep track of the E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, E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, and E</a:t>
            </a:r>
            <a:r>
              <a:rPr lang="en-US" baseline="-25000" dirty="0" smtClean="0">
                <a:solidFill>
                  <a:srgbClr val="C00000"/>
                </a:solidFill>
              </a:rPr>
              <a:t>≥2</a:t>
            </a:r>
            <a:r>
              <a:rPr lang="en-US" dirty="0" smtClean="0">
                <a:solidFill>
                  <a:srgbClr val="C00000"/>
                </a:solidFill>
              </a:rPr>
              <a:t> epochs for a texture block</a:t>
            </a:r>
          </a:p>
          <a:p>
            <a:r>
              <a:rPr lang="en-US" dirty="0" smtClean="0"/>
              <a:t>Average reuse probability of these epochs</a:t>
            </a:r>
          </a:p>
          <a:p>
            <a:pPr lvl="1"/>
            <a:r>
              <a:rPr lang="en-US" dirty="0" smtClean="0"/>
              <a:t>E</a:t>
            </a:r>
            <a:r>
              <a:rPr lang="en-US" baseline="-25000" dirty="0" smtClean="0"/>
              <a:t>0</a:t>
            </a:r>
            <a:r>
              <a:rPr lang="en-US" dirty="0" smtClean="0"/>
              <a:t>: 0.19 (at most 0.3 across the twelve apps)</a:t>
            </a:r>
          </a:p>
          <a:p>
            <a:pPr lvl="1"/>
            <a:r>
              <a:rPr lang="en-US" dirty="0" smtClean="0"/>
              <a:t>E</a:t>
            </a:r>
            <a:r>
              <a:rPr lang="en-US" baseline="-25000" dirty="0" smtClean="0"/>
              <a:t>1</a:t>
            </a:r>
            <a:r>
              <a:rPr lang="en-US" dirty="0" smtClean="0"/>
              <a:t>: 0.27 (varies a lot across applications: 0.6 to nearly zero)</a:t>
            </a:r>
          </a:p>
          <a:p>
            <a:pPr lvl="1"/>
            <a:r>
              <a:rPr lang="en-US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: 0.47 (can be assumed to be mostly live)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Understanding the potential</a:t>
            </a:r>
          </a:p>
          <a:p>
            <a:r>
              <a:rPr lang="en-US" dirty="0" smtClean="0"/>
              <a:t>Reuses in 3D graphics data</a:t>
            </a:r>
          </a:p>
          <a:p>
            <a:r>
              <a:rPr lang="en-US" dirty="0" smtClean="0"/>
              <a:t>Our policy proposals</a:t>
            </a:r>
          </a:p>
          <a:p>
            <a:r>
              <a:rPr lang="en-US" dirty="0" smtClean="0"/>
              <a:t>Evaluation methodology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LLC reuse study#1: Texture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248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Intra-stream reuse: take-away</a:t>
            </a:r>
          </a:p>
          <a:p>
            <a:pPr lvl="1"/>
            <a:r>
              <a:rPr lang="en-US" dirty="0" smtClean="0"/>
              <a:t>Need to track the epoch membership of a texture block (one among E</a:t>
            </a:r>
            <a:r>
              <a:rPr lang="en-US" baseline="-25000" dirty="0" smtClean="0"/>
              <a:t>0</a:t>
            </a:r>
            <a:r>
              <a:rPr lang="en-US" dirty="0" smtClean="0"/>
              <a:t>, E</a:t>
            </a:r>
            <a:r>
              <a:rPr lang="en-US" baseline="-25000" dirty="0" smtClean="0"/>
              <a:t>1</a:t>
            </a:r>
            <a:r>
              <a:rPr lang="en-US" dirty="0" smtClean="0"/>
              <a:t>, E</a:t>
            </a:r>
            <a:r>
              <a:rPr lang="en-US" baseline="-25000" dirty="0" smtClean="0"/>
              <a:t>≥2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Need to learn the reuse probabilities of the E</a:t>
            </a:r>
            <a:r>
              <a:rPr lang="en-US" baseline="-25000" dirty="0" smtClean="0"/>
              <a:t>0</a:t>
            </a:r>
            <a:r>
              <a:rPr lang="en-US" dirty="0" smtClean="0"/>
              <a:t> and E</a:t>
            </a:r>
            <a:r>
              <a:rPr lang="en-US" baseline="-25000" dirty="0" smtClean="0"/>
              <a:t>1</a:t>
            </a:r>
            <a:r>
              <a:rPr lang="en-US" dirty="0" smtClean="0"/>
              <a:t> epochs dynamically</a:t>
            </a:r>
          </a:p>
          <a:p>
            <a:pPr lvl="1"/>
            <a:r>
              <a:rPr lang="en-US" dirty="0" smtClean="0"/>
              <a:t>Texture blocks entering the E</a:t>
            </a:r>
            <a:r>
              <a:rPr lang="en-US" baseline="-25000" dirty="0" smtClean="0"/>
              <a:t>≥2</a:t>
            </a:r>
            <a:r>
              <a:rPr lang="en-US" dirty="0" smtClean="0"/>
              <a:t> epoch will be assumed to be live unconditionally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Why DRRIP falls so much short of optimal</a:t>
            </a:r>
          </a:p>
          <a:p>
            <a:pPr lvl="1"/>
            <a:r>
              <a:rPr lang="en-US" dirty="0" smtClean="0"/>
              <a:t>DRRIP fills slightly over a third of the texture blocks with RRPV three in the LLC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Need to eliminate more dead texture blocks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Cannot always promote to RRPV zero on hit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LLC reuse study#2: Depth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Only intra-stream reuses from the LLC</a:t>
            </a:r>
          </a:p>
          <a:p>
            <a:pPr lvl="1"/>
            <a:r>
              <a:rPr lang="en-US" dirty="0" smtClean="0"/>
              <a:t>Generated depth buffer values are consumed for further depth tests</a:t>
            </a:r>
          </a:p>
          <a:p>
            <a:pPr lvl="1"/>
            <a:r>
              <a:rPr lang="en-US" dirty="0" smtClean="0"/>
              <a:t>Use the same epoch-based formalism</a:t>
            </a:r>
          </a:p>
          <a:p>
            <a:r>
              <a:rPr lang="en-US" dirty="0" smtClean="0"/>
              <a:t>Reuse probabilities of the first three epochs</a:t>
            </a:r>
          </a:p>
          <a:p>
            <a:pPr lvl="1"/>
            <a:r>
              <a:rPr lang="en-US" dirty="0" smtClean="0"/>
              <a:t>E</a:t>
            </a:r>
            <a:r>
              <a:rPr lang="en-US" baseline="-25000" dirty="0" smtClean="0"/>
              <a:t>0</a:t>
            </a:r>
            <a:r>
              <a:rPr lang="en-US" dirty="0" smtClean="0"/>
              <a:t>: 0.39, E</a:t>
            </a:r>
            <a:r>
              <a:rPr lang="en-US" baseline="-25000" dirty="0" smtClean="0"/>
              <a:t>1</a:t>
            </a:r>
            <a:r>
              <a:rPr lang="en-US" dirty="0" smtClean="0"/>
              <a:t>: 0.62, E</a:t>
            </a:r>
            <a:r>
              <a:rPr lang="en-US" baseline="-25000" dirty="0" smtClean="0"/>
              <a:t>2</a:t>
            </a:r>
            <a:r>
              <a:rPr lang="en-US" dirty="0" smtClean="0"/>
              <a:t>: 0.74</a:t>
            </a:r>
          </a:p>
          <a:p>
            <a:pPr lvl="1"/>
            <a:r>
              <a:rPr lang="en-US" dirty="0" smtClean="0"/>
              <a:t>Very different from the texture epochs</a:t>
            </a:r>
          </a:p>
          <a:p>
            <a:pPr lvl="1"/>
            <a:r>
              <a:rPr lang="en-US" dirty="0" smtClean="0"/>
              <a:t>Only the E</a:t>
            </a:r>
            <a:r>
              <a:rPr lang="en-US" baseline="-25000" dirty="0" smtClean="0"/>
              <a:t>0</a:t>
            </a:r>
            <a:r>
              <a:rPr lang="en-US" dirty="0" smtClean="0"/>
              <a:t> blocks have low reuse probability and the E</a:t>
            </a:r>
            <a:r>
              <a:rPr lang="en-US" baseline="-25000" dirty="0" smtClean="0"/>
              <a:t>≥1</a:t>
            </a:r>
            <a:r>
              <a:rPr lang="en-US" dirty="0" smtClean="0"/>
              <a:t> blocks are practically live</a:t>
            </a:r>
          </a:p>
          <a:p>
            <a:pPr lvl="1"/>
            <a:r>
              <a:rPr lang="en-US" dirty="0" smtClean="0"/>
              <a:t>We will decide the insertion RRPV of the Z blocks by estimating the aggregate reuse probability of all Z blocks and won’t consider epochs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LLC reuse: Render target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Render targets source two types of LLC hits</a:t>
            </a:r>
          </a:p>
          <a:p>
            <a:pPr lvl="1"/>
            <a:r>
              <a:rPr lang="en-US" dirty="0" smtClean="0"/>
              <a:t>Texture sampler hits for render to texture</a:t>
            </a:r>
          </a:p>
          <a:p>
            <a:pPr lvl="1"/>
            <a:r>
              <a:rPr lang="en-US" dirty="0" smtClean="0"/>
              <a:t>Render target blending (also known as texture blending), where an already created render target is blended with another render target being created currently (transparency modeling)</a:t>
            </a:r>
          </a:p>
          <a:p>
            <a:r>
              <a:rPr lang="en-US" dirty="0" smtClean="0"/>
              <a:t>We do not implement any policy for improving render target blending</a:t>
            </a:r>
          </a:p>
          <a:p>
            <a:pPr lvl="1"/>
            <a:r>
              <a:rPr lang="en-US" dirty="0" smtClean="0"/>
              <a:t>DRRIP is within 10% of optimal in hit rate</a:t>
            </a:r>
          </a:p>
          <a:p>
            <a:pPr lvl="1"/>
            <a:r>
              <a:rPr lang="en-US" dirty="0" smtClean="0"/>
              <a:t>Some of the lost LLC hits in blending operations can be recovered by eliminating dead textures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Our render target hit rates are close to optimal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Understanding the potential</a:t>
            </a:r>
          </a:p>
          <a:p>
            <a:r>
              <a:rPr lang="en-US" dirty="0" smtClean="0"/>
              <a:t>Reuses in 3D graphics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Our policy proposals</a:t>
            </a:r>
          </a:p>
          <a:p>
            <a:r>
              <a:rPr lang="en-US" dirty="0" smtClean="0"/>
              <a:t>Evaluation methodology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429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Graphics stream-aware policies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Basic framework</a:t>
            </a:r>
          </a:p>
          <a:p>
            <a:pPr lvl="1"/>
            <a:r>
              <a:rPr lang="en-US" dirty="0" smtClean="0"/>
              <a:t>LLC accesses are partitioned into four streams based on the source: texture samplers (TEX), render targets (RT), depth (Z), and the rest</a:t>
            </a:r>
          </a:p>
          <a:p>
            <a:pPr lvl="1"/>
            <a:r>
              <a:rPr lang="en-US" dirty="0" smtClean="0"/>
              <a:t>All policies modulate the two-bit RRPV of an LLC block on insertion and promotion based on reuse probabilities</a:t>
            </a:r>
          </a:p>
          <a:p>
            <a:pPr lvl="2"/>
            <a:r>
              <a:rPr lang="en-US" dirty="0" smtClean="0"/>
              <a:t>A larger RRPV corresponds to a smaller probability of reuse; the blocks with RRPV three are potential victim candidates</a:t>
            </a:r>
          </a:p>
          <a:p>
            <a:pPr lvl="1"/>
            <a:r>
              <a:rPr lang="en-US" dirty="0" smtClean="0"/>
              <a:t>The reuse probabilities are estimated by maintaining fill and hit counters for a few sampled LLC sets that always use SRRIP [</a:t>
            </a:r>
            <a:r>
              <a:rPr lang="en-US" sz="2300" dirty="0" smtClean="0"/>
              <a:t>ISCA’10</a:t>
            </a:r>
            <a:r>
              <a:rPr lang="en-US" dirty="0" smtClean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13121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Graphics stream-aware policies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Policy#1: Graphics stream-aware probabilistic Z and texture caching (GSPZTC)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2514600"/>
            <a:ext cx="2743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57400" y="3124200"/>
            <a:ext cx="2743200" cy="228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57400" y="3352800"/>
            <a:ext cx="27432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57400" y="3733800"/>
            <a:ext cx="2743200" cy="228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7400" y="3962400"/>
            <a:ext cx="2743200" cy="8382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57400" y="4800600"/>
            <a:ext cx="2743200" cy="228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57400" y="6096000"/>
            <a:ext cx="27432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57400" y="5029200"/>
            <a:ext cx="2743200" cy="8382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057400" y="5867400"/>
            <a:ext cx="2743200" cy="228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25" idx="3"/>
            <a:endCxn id="5" idx="1"/>
          </p:cNvCxnSpPr>
          <p:nvPr/>
        </p:nvCxnSpPr>
        <p:spPr>
          <a:xfrm flipV="1">
            <a:off x="1676400" y="3238500"/>
            <a:ext cx="381000" cy="1181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5" idx="3"/>
            <a:endCxn id="7" idx="1"/>
          </p:cNvCxnSpPr>
          <p:nvPr/>
        </p:nvCxnSpPr>
        <p:spPr>
          <a:xfrm flipV="1">
            <a:off x="1676400" y="3848100"/>
            <a:ext cx="381000" cy="5715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5" idx="3"/>
            <a:endCxn id="9" idx="1"/>
          </p:cNvCxnSpPr>
          <p:nvPr/>
        </p:nvCxnSpPr>
        <p:spPr>
          <a:xfrm>
            <a:off x="1676400" y="4419600"/>
            <a:ext cx="381000" cy="4953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76200" y="3962400"/>
            <a:ext cx="1600200" cy="91440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SRRIP samples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9" name="Straight Arrow Connector 28"/>
          <p:cNvCxnSpPr>
            <a:stCxn id="25" idx="3"/>
            <a:endCxn id="12" idx="1"/>
          </p:cNvCxnSpPr>
          <p:nvPr/>
        </p:nvCxnSpPr>
        <p:spPr>
          <a:xfrm>
            <a:off x="1676400" y="4419600"/>
            <a:ext cx="381000" cy="1562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791200" y="3124200"/>
            <a:ext cx="1371600" cy="5334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FILL(Z)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620000" y="3124200"/>
            <a:ext cx="1219200" cy="5334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HIT(Z)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791200" y="1905000"/>
            <a:ext cx="2438400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Inc. on Z fills to samples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8" name="Straight Arrow Connector 37"/>
          <p:cNvCxnSpPr>
            <a:stCxn id="36" idx="2"/>
            <a:endCxn id="32" idx="0"/>
          </p:cNvCxnSpPr>
          <p:nvPr/>
        </p:nvCxnSpPr>
        <p:spPr>
          <a:xfrm flipH="1">
            <a:off x="6477000" y="2819400"/>
            <a:ext cx="533400" cy="304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53" idx="0"/>
            <a:endCxn id="33" idx="2"/>
          </p:cNvCxnSpPr>
          <p:nvPr/>
        </p:nvCxnSpPr>
        <p:spPr>
          <a:xfrm flipV="1">
            <a:off x="7620000" y="3657600"/>
            <a:ext cx="6096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5029200" y="5105400"/>
            <a:ext cx="3886200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Inc. on RT to TEX and TEX fills to samples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400800" y="4038600"/>
            <a:ext cx="2438400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Inc. on Z hits to samples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029200" y="6248400"/>
            <a:ext cx="1905000" cy="5334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FILL(TEX)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162800" y="6248400"/>
            <a:ext cx="1905000" cy="5334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HIT(TEX)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67" name="Straight Arrow Connector 66"/>
          <p:cNvCxnSpPr>
            <a:stCxn id="42" idx="2"/>
            <a:endCxn id="61" idx="0"/>
          </p:cNvCxnSpPr>
          <p:nvPr/>
        </p:nvCxnSpPr>
        <p:spPr>
          <a:xfrm flipH="1">
            <a:off x="5981700" y="6019800"/>
            <a:ext cx="990600" cy="2286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1097" y="1981200"/>
            <a:ext cx="845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LLC</a:t>
            </a:r>
            <a:endParaRPr lang="en-US" sz="2800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35989" y="427738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Sets</a:t>
            </a:r>
            <a:endParaRPr lang="en-US" sz="2800" dirty="0">
              <a:latin typeface="+mj-lt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5400000" flipH="1" flipV="1">
            <a:off x="4039791" y="3428603"/>
            <a:ext cx="182800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4075906" y="5600700"/>
            <a:ext cx="1753394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80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6" grpId="0" animBg="1"/>
      <p:bldP spid="42" grpId="0" animBg="1"/>
      <p:bldP spid="53" grpId="0" animBg="1"/>
      <p:bldP spid="61" grpId="0" animBg="1"/>
      <p:bldP spid="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Graphics stream-aware policies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GSPZTC policy for non-sample sets</a:t>
            </a:r>
          </a:p>
          <a:p>
            <a:pPr lvl="1"/>
            <a:r>
              <a:rPr lang="en-US" dirty="0" smtClean="0"/>
              <a:t>The insertion RRPV of a block depends on the reuse probability of the stream it belongs to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Z fill: RRPV </a:t>
            </a:r>
            <a:r>
              <a:rPr lang="en-US" dirty="0" smtClean="0">
                <a:solidFill>
                  <a:srgbClr val="C00000"/>
                </a:solidFill>
                <a:latin typeface="Arial Narrow"/>
              </a:rPr>
              <a:t>← </a:t>
            </a:r>
            <a:r>
              <a:rPr lang="en-US" dirty="0" smtClean="0">
                <a:solidFill>
                  <a:srgbClr val="C00000"/>
                </a:solidFill>
              </a:rPr>
              <a:t>(FILL(Z) &gt; </a:t>
            </a:r>
            <a:r>
              <a:rPr lang="en-US" dirty="0" err="1" smtClean="0">
                <a:solidFill>
                  <a:srgbClr val="C00000"/>
                </a:solidFill>
              </a:rPr>
              <a:t>t.HIT</a:t>
            </a:r>
            <a:r>
              <a:rPr lang="en-US" dirty="0" smtClean="0">
                <a:solidFill>
                  <a:srgbClr val="C00000"/>
                </a:solidFill>
              </a:rPr>
              <a:t>(Z)) ? 3:2</a:t>
            </a:r>
          </a:p>
          <a:p>
            <a:pPr lvl="1"/>
            <a:r>
              <a:rPr lang="en-US" dirty="0" smtClean="0"/>
              <a:t>The reuse probability threshold of 1/(t+1) is determined empirically; we use t=8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TEX fill</a:t>
            </a:r>
            <a:r>
              <a:rPr lang="en-US" dirty="0">
                <a:solidFill>
                  <a:srgbClr val="C00000"/>
                </a:solidFill>
              </a:rPr>
              <a:t>: RRPV </a:t>
            </a:r>
            <a:r>
              <a:rPr lang="en-US" dirty="0">
                <a:solidFill>
                  <a:srgbClr val="C00000"/>
                </a:solidFill>
                <a:latin typeface="Arial Narrow"/>
              </a:rPr>
              <a:t>←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FILL(TEX) </a:t>
            </a:r>
            <a:r>
              <a:rPr lang="en-US" dirty="0">
                <a:solidFill>
                  <a:srgbClr val="C00000"/>
                </a:solidFill>
              </a:rPr>
              <a:t>&gt; </a:t>
            </a:r>
            <a:r>
              <a:rPr lang="en-US" dirty="0" err="1" smtClean="0">
                <a:solidFill>
                  <a:srgbClr val="C00000"/>
                </a:solidFill>
              </a:rPr>
              <a:t>t.HIT</a:t>
            </a:r>
            <a:r>
              <a:rPr lang="en-US" dirty="0" smtClean="0">
                <a:solidFill>
                  <a:srgbClr val="C00000"/>
                </a:solidFill>
              </a:rPr>
              <a:t>(TEX)) </a:t>
            </a:r>
            <a:r>
              <a:rPr lang="en-US" dirty="0">
                <a:solidFill>
                  <a:srgbClr val="C00000"/>
                </a:solidFill>
              </a:rPr>
              <a:t>? </a:t>
            </a:r>
            <a:r>
              <a:rPr lang="en-US" dirty="0" smtClean="0">
                <a:solidFill>
                  <a:srgbClr val="C00000"/>
                </a:solidFill>
              </a:rPr>
              <a:t>3:0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RT fill: </a:t>
            </a:r>
            <a:r>
              <a:rPr lang="en-US" dirty="0">
                <a:solidFill>
                  <a:srgbClr val="C00000"/>
                </a:solidFill>
              </a:rPr>
              <a:t>RRPV </a:t>
            </a:r>
            <a:r>
              <a:rPr lang="en-US" dirty="0">
                <a:solidFill>
                  <a:srgbClr val="C00000"/>
                </a:solidFill>
                <a:latin typeface="Arial Narrow"/>
              </a:rPr>
              <a:t>← </a:t>
            </a:r>
            <a:r>
              <a:rPr lang="en-US" dirty="0" smtClean="0">
                <a:solidFill>
                  <a:srgbClr val="C00000"/>
                </a:solidFill>
              </a:rPr>
              <a:t>0 (highest protection)</a:t>
            </a:r>
          </a:p>
          <a:p>
            <a:pPr lvl="1"/>
            <a:r>
              <a:rPr lang="en-US" dirty="0" smtClean="0"/>
              <a:t>All other fills: </a:t>
            </a:r>
            <a:r>
              <a:rPr lang="en-US" dirty="0"/>
              <a:t>RRPV </a:t>
            </a:r>
            <a:r>
              <a:rPr lang="en-US" dirty="0">
                <a:latin typeface="Arial Narrow"/>
              </a:rPr>
              <a:t>← </a:t>
            </a:r>
            <a:r>
              <a:rPr lang="en-US" dirty="0" smtClean="0"/>
              <a:t>2 (like SRRIP)</a:t>
            </a:r>
            <a:endParaRPr lang="en-US" dirty="0"/>
          </a:p>
          <a:p>
            <a:pPr lvl="1"/>
            <a:r>
              <a:rPr lang="en-US" dirty="0"/>
              <a:t>All hits: RRPV </a:t>
            </a:r>
            <a:r>
              <a:rPr lang="en-US" dirty="0">
                <a:latin typeface="Arial Narrow"/>
              </a:rPr>
              <a:t>← </a:t>
            </a:r>
            <a:r>
              <a:rPr lang="en-US" dirty="0" smtClean="0"/>
              <a:t>0 (like any RRIP)</a:t>
            </a:r>
          </a:p>
          <a:p>
            <a:pPr lvl="1"/>
            <a:r>
              <a:rPr lang="en-US" dirty="0" smtClean="0"/>
              <a:t>Each LLC block has an RT bit to identify RT to TEX reuse</a:t>
            </a:r>
          </a:p>
        </p:txBody>
      </p:sp>
    </p:spTree>
    <p:extLst>
      <p:ext uri="{BB962C8B-B14F-4D97-AF65-F5344CB8AC3E}">
        <p14:creationId xmlns:p14="http://schemas.microsoft.com/office/powerpoint/2010/main" val="27546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Graphics stream-aware policies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Policy#2: GSPZTC with texture sampler epochs (GSPZTC+TSE)</a:t>
            </a:r>
          </a:p>
          <a:p>
            <a:pPr lvl="1"/>
            <a:r>
              <a:rPr lang="en-US" dirty="0" smtClean="0"/>
              <a:t>Each LLC block has two state bits to keep track of E</a:t>
            </a:r>
            <a:r>
              <a:rPr lang="en-US" baseline="-25000" dirty="0" smtClean="0"/>
              <a:t>0</a:t>
            </a:r>
            <a:r>
              <a:rPr lang="en-US" dirty="0" smtClean="0"/>
              <a:t>, E</a:t>
            </a:r>
            <a:r>
              <a:rPr lang="en-US" baseline="-25000" dirty="0" smtClean="0"/>
              <a:t>1</a:t>
            </a:r>
            <a:r>
              <a:rPr lang="en-US" dirty="0" smtClean="0"/>
              <a:t>, and E</a:t>
            </a:r>
            <a:r>
              <a:rPr lang="en-US" baseline="-25000" dirty="0" smtClean="0"/>
              <a:t>≥2</a:t>
            </a:r>
            <a:r>
              <a:rPr lang="en-US" dirty="0" smtClean="0"/>
              <a:t> epochs for texture blocks; the fourth state serves the functionality of the RT bit</a:t>
            </a:r>
          </a:p>
          <a:p>
            <a:pPr lvl="1"/>
            <a:r>
              <a:rPr lang="en-US" dirty="0" smtClean="0"/>
              <a:t>The FILL(TEX) and HIT(TEX) counters are replaced by FILL(E</a:t>
            </a:r>
            <a:r>
              <a:rPr lang="en-US" baseline="-25000" dirty="0" smtClean="0"/>
              <a:t>0</a:t>
            </a:r>
            <a:r>
              <a:rPr lang="en-US" dirty="0" smtClean="0"/>
              <a:t>, TEX), FILL(E</a:t>
            </a:r>
            <a:r>
              <a:rPr lang="en-US" baseline="-25000" dirty="0" smtClean="0"/>
              <a:t>1</a:t>
            </a:r>
            <a:r>
              <a:rPr lang="en-US" dirty="0" smtClean="0"/>
              <a:t>, TEX),   HIT(E</a:t>
            </a:r>
            <a:r>
              <a:rPr lang="en-US" baseline="-25000" dirty="0" smtClean="0"/>
              <a:t>0</a:t>
            </a:r>
            <a:r>
              <a:rPr lang="en-US" dirty="0" smtClean="0"/>
              <a:t>, TEX), and HIT(E</a:t>
            </a:r>
            <a:r>
              <a:rPr lang="en-US" baseline="-25000" dirty="0" smtClean="0"/>
              <a:t>1</a:t>
            </a:r>
            <a:r>
              <a:rPr lang="en-US" dirty="0" smtClean="0"/>
              <a:t>, TEX)</a:t>
            </a:r>
          </a:p>
          <a:p>
            <a:pPr lvl="1"/>
            <a:r>
              <a:rPr lang="en-US" dirty="0" smtClean="0"/>
              <a:t>Recall: enough to estimate the reuse probabilities of the E</a:t>
            </a:r>
            <a:r>
              <a:rPr lang="en-US" baseline="-25000" dirty="0" smtClean="0"/>
              <a:t>0</a:t>
            </a:r>
            <a:r>
              <a:rPr lang="en-US" dirty="0" smtClean="0"/>
              <a:t> and E</a:t>
            </a:r>
            <a:r>
              <a:rPr lang="en-US" baseline="-25000" dirty="0" smtClean="0"/>
              <a:t>1</a:t>
            </a:r>
            <a:r>
              <a:rPr lang="en-US" dirty="0" smtClean="0"/>
              <a:t> epochs</a:t>
            </a:r>
          </a:p>
          <a:p>
            <a:pPr lvl="1"/>
            <a:r>
              <a:rPr lang="en-US" dirty="0" smtClean="0"/>
              <a:t>Recall: the E</a:t>
            </a:r>
            <a:r>
              <a:rPr lang="en-US" baseline="-25000" dirty="0" smtClean="0"/>
              <a:t>≥2</a:t>
            </a:r>
            <a:r>
              <a:rPr lang="en-US" dirty="0" smtClean="0"/>
              <a:t> blocks are unconditionally live (assumed to have high reuse probability)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560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Graphics stream-aware policies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Policy#2: GSPZTC with texture sampler epochs (GSPZTC+TSE)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1828800" y="3352800"/>
            <a:ext cx="914400" cy="9144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E</a:t>
            </a:r>
            <a:r>
              <a:rPr lang="en-US" sz="2800" baseline="-25000" dirty="0" smtClean="0">
                <a:solidFill>
                  <a:schemeClr val="tx1"/>
                </a:solidFill>
                <a:latin typeface="+mj-lt"/>
              </a:rPr>
              <a:t>0</a:t>
            </a:r>
            <a:endParaRPr lang="en-US" sz="2800" baseline="-25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7162800" y="3352800"/>
            <a:ext cx="914400" cy="9144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E</a:t>
            </a:r>
            <a:r>
              <a:rPr lang="en-US" sz="2800" baseline="-25000" dirty="0">
                <a:solidFill>
                  <a:schemeClr val="tx1"/>
                </a:solidFill>
                <a:latin typeface="+mj-lt"/>
              </a:rPr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4648200" y="5257800"/>
            <a:ext cx="990600" cy="9144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E</a:t>
            </a:r>
            <a:r>
              <a:rPr lang="en-US" sz="2800" baseline="-25000" dirty="0" smtClean="0">
                <a:solidFill>
                  <a:schemeClr val="tx1"/>
                </a:solidFill>
                <a:latin typeface="+mj-lt"/>
              </a:rPr>
              <a:t>≥2</a:t>
            </a:r>
            <a:endParaRPr lang="en-US" sz="2800" baseline="-250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743200" y="3810000"/>
            <a:ext cx="441960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4"/>
            <a:endCxn id="7" idx="6"/>
          </p:cNvCxnSpPr>
          <p:nvPr/>
        </p:nvCxnSpPr>
        <p:spPr>
          <a:xfrm flipH="1">
            <a:off x="5638800" y="4267200"/>
            <a:ext cx="1981200" cy="1447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3947425" y="4789425"/>
            <a:ext cx="1161785" cy="1851781"/>
          </a:xfrm>
          <a:custGeom>
            <a:avLst/>
            <a:gdLst>
              <a:gd name="connsiteX0" fmla="*/ 1161785 w 1161785"/>
              <a:gd name="connsiteY0" fmla="*/ 468375 h 1851781"/>
              <a:gd name="connsiteX1" fmla="*/ 155945 w 1161785"/>
              <a:gd name="connsiteY1" fmla="*/ 68325 h 1851781"/>
              <a:gd name="connsiteX2" fmla="*/ 75935 w 1161785"/>
              <a:gd name="connsiteY2" fmla="*/ 1714245 h 1851781"/>
              <a:gd name="connsiteX3" fmla="*/ 876035 w 1161785"/>
              <a:gd name="connsiteY3" fmla="*/ 1645665 h 1851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1785" h="1851781">
                <a:moveTo>
                  <a:pt x="1161785" y="468375"/>
                </a:moveTo>
                <a:cubicBezTo>
                  <a:pt x="749352" y="164527"/>
                  <a:pt x="336920" y="-139320"/>
                  <a:pt x="155945" y="68325"/>
                </a:cubicBezTo>
                <a:cubicBezTo>
                  <a:pt x="-25030" y="275970"/>
                  <a:pt x="-44080" y="1451355"/>
                  <a:pt x="75935" y="1714245"/>
                </a:cubicBezTo>
                <a:cubicBezTo>
                  <a:pt x="195950" y="1977135"/>
                  <a:pt x="535992" y="1811400"/>
                  <a:pt x="876035" y="1645665"/>
                </a:cubicBez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>
          <a:xfrm flipV="1">
            <a:off x="4823460" y="6096000"/>
            <a:ext cx="662940" cy="33909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33400" y="2057400"/>
            <a:ext cx="7696200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Sampler access misses LLC and fills a texture block B OR sampler consumes an RT block B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4" name="Straight Arrow Connector 23"/>
          <p:cNvCxnSpPr>
            <a:endCxn id="5" idx="0"/>
          </p:cNvCxnSpPr>
          <p:nvPr/>
        </p:nvCxnSpPr>
        <p:spPr>
          <a:xfrm>
            <a:off x="2286000" y="2971800"/>
            <a:ext cx="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02394" y="3286780"/>
            <a:ext cx="2365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Texture reuse</a:t>
            </a:r>
            <a:endParaRPr lang="en-US" sz="2800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00800" y="5029200"/>
            <a:ext cx="2365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Texture reuse</a:t>
            </a:r>
            <a:endParaRPr lang="en-US" sz="2800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00200" y="5344180"/>
            <a:ext cx="2365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Texture reuse</a:t>
            </a:r>
            <a:endParaRPr lang="en-US" sz="2800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4267200"/>
            <a:ext cx="2893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FILL(E</a:t>
            </a:r>
            <a:r>
              <a:rPr lang="en-US" sz="2800" baseline="-25000" dirty="0" smtClean="0">
                <a:latin typeface="+mj-lt"/>
              </a:rPr>
              <a:t>0</a:t>
            </a:r>
            <a:r>
              <a:rPr lang="en-US" sz="2800" dirty="0" smtClean="0">
                <a:latin typeface="+mj-lt"/>
              </a:rPr>
              <a:t>, TEX)++</a:t>
            </a:r>
            <a:endParaRPr lang="en-US" sz="2800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03049" y="3733800"/>
            <a:ext cx="28263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HIT(E</a:t>
            </a:r>
            <a:r>
              <a:rPr lang="en-US" sz="2800" baseline="-25000" dirty="0" smtClean="0">
                <a:latin typeface="+mj-lt"/>
              </a:rPr>
              <a:t>0</a:t>
            </a:r>
            <a:r>
              <a:rPr lang="en-US" sz="2800" dirty="0" smtClean="0">
                <a:latin typeface="+mj-lt"/>
              </a:rPr>
              <a:t>, TEX)++</a:t>
            </a:r>
          </a:p>
          <a:p>
            <a:r>
              <a:rPr lang="en-US" sz="2800" dirty="0" smtClean="0">
                <a:latin typeface="+mj-lt"/>
              </a:rPr>
              <a:t>FILL(E</a:t>
            </a:r>
            <a:r>
              <a:rPr lang="en-US" sz="2800" baseline="-25000" dirty="0">
                <a:latin typeface="+mj-lt"/>
              </a:rPr>
              <a:t>1</a:t>
            </a:r>
            <a:r>
              <a:rPr lang="en-US" sz="2800" dirty="0" smtClean="0">
                <a:latin typeface="+mj-lt"/>
              </a:rPr>
              <a:t>, TEX)++</a:t>
            </a:r>
            <a:endParaRPr lang="en-US" sz="2800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50323" y="5496580"/>
            <a:ext cx="26852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HIT(E</a:t>
            </a:r>
            <a:r>
              <a:rPr lang="en-US" sz="2800" baseline="-25000" dirty="0">
                <a:latin typeface="+mj-lt"/>
              </a:rPr>
              <a:t>1</a:t>
            </a:r>
            <a:r>
              <a:rPr lang="en-US" sz="2800" dirty="0" smtClean="0">
                <a:latin typeface="+mj-lt"/>
              </a:rPr>
              <a:t>, TEX)++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668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9" grpId="0" animBg="1"/>
      <p:bldP spid="22" grpId="0" animBg="1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Graphics stream-aware policies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Policy#2: GSPZTC+TSE for non-sample sets</a:t>
            </a:r>
          </a:p>
          <a:p>
            <a:pPr lvl="1"/>
            <a:r>
              <a:rPr lang="en-US" dirty="0" smtClean="0"/>
              <a:t>TEX fill or RT to TEX reuse:                            </a:t>
            </a:r>
            <a:r>
              <a:rPr lang="en-US" dirty="0" smtClean="0">
                <a:solidFill>
                  <a:srgbClr val="C00000"/>
                </a:solidFill>
              </a:rPr>
              <a:t>RRPV </a:t>
            </a:r>
            <a:r>
              <a:rPr lang="en-US" dirty="0">
                <a:solidFill>
                  <a:srgbClr val="C00000"/>
                </a:solidFill>
                <a:latin typeface="Arial Narrow"/>
              </a:rPr>
              <a:t>←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FILL(E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, TEX</a:t>
            </a:r>
            <a:r>
              <a:rPr lang="en-US" dirty="0">
                <a:solidFill>
                  <a:srgbClr val="C00000"/>
                </a:solidFill>
              </a:rPr>
              <a:t>) &gt; </a:t>
            </a:r>
            <a:r>
              <a:rPr lang="en-US" dirty="0" smtClean="0">
                <a:solidFill>
                  <a:srgbClr val="C00000"/>
                </a:solidFill>
              </a:rPr>
              <a:t>t.HIT(E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, TEX</a:t>
            </a:r>
            <a:r>
              <a:rPr lang="en-US" dirty="0">
                <a:solidFill>
                  <a:srgbClr val="C00000"/>
                </a:solidFill>
              </a:rPr>
              <a:t>)) ? </a:t>
            </a:r>
            <a:r>
              <a:rPr lang="en-US" dirty="0" smtClean="0">
                <a:solidFill>
                  <a:srgbClr val="C00000"/>
                </a:solidFill>
              </a:rPr>
              <a:t>3:0</a:t>
            </a:r>
          </a:p>
          <a:p>
            <a:pPr lvl="1"/>
            <a:r>
              <a:rPr lang="en-US" dirty="0" smtClean="0"/>
              <a:t>TEX hit to a block in epoch E</a:t>
            </a:r>
            <a:r>
              <a:rPr lang="en-US" baseline="-25000" dirty="0" smtClean="0"/>
              <a:t>0</a:t>
            </a:r>
            <a:r>
              <a:rPr lang="en-US" dirty="0" smtClean="0"/>
              <a:t>:                    </a:t>
            </a:r>
            <a:r>
              <a:rPr lang="en-US" dirty="0" smtClean="0">
                <a:solidFill>
                  <a:srgbClr val="C00000"/>
                </a:solidFill>
              </a:rPr>
              <a:t>RRPV </a:t>
            </a:r>
            <a:r>
              <a:rPr lang="en-US" dirty="0">
                <a:solidFill>
                  <a:srgbClr val="C00000"/>
                </a:solidFill>
                <a:latin typeface="Arial Narrow"/>
              </a:rPr>
              <a:t>←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FILL(E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, TEX</a:t>
            </a:r>
            <a:r>
              <a:rPr lang="en-US" dirty="0">
                <a:solidFill>
                  <a:srgbClr val="C00000"/>
                </a:solidFill>
              </a:rPr>
              <a:t>) &gt; </a:t>
            </a:r>
            <a:r>
              <a:rPr lang="en-US" dirty="0" smtClean="0">
                <a:solidFill>
                  <a:srgbClr val="C00000"/>
                </a:solidFill>
              </a:rPr>
              <a:t>t.HIT(E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, TEX</a:t>
            </a:r>
            <a:r>
              <a:rPr lang="en-US" dirty="0">
                <a:solidFill>
                  <a:srgbClr val="C00000"/>
                </a:solidFill>
              </a:rPr>
              <a:t>)) ? </a:t>
            </a:r>
            <a:r>
              <a:rPr lang="en-US" dirty="0" smtClean="0">
                <a:solidFill>
                  <a:srgbClr val="C00000"/>
                </a:solidFill>
              </a:rPr>
              <a:t>3:0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TEX hit to a block in epoch E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: </a:t>
            </a:r>
            <a:r>
              <a:rPr lang="en-US" dirty="0">
                <a:solidFill>
                  <a:srgbClr val="C00000"/>
                </a:solidFill>
              </a:rPr>
              <a:t>RRPV </a:t>
            </a:r>
            <a:r>
              <a:rPr lang="en-US" dirty="0">
                <a:solidFill>
                  <a:srgbClr val="C00000"/>
                </a:solidFill>
                <a:latin typeface="Arial Narrow"/>
              </a:rPr>
              <a:t>← </a:t>
            </a:r>
            <a:r>
              <a:rPr lang="en-US" dirty="0" smtClean="0">
                <a:solidFill>
                  <a:srgbClr val="C00000"/>
                </a:solidFill>
              </a:rPr>
              <a:t>0</a:t>
            </a:r>
          </a:p>
          <a:p>
            <a:pPr lvl="1"/>
            <a:r>
              <a:rPr lang="en-US" dirty="0" smtClean="0"/>
              <a:t>Other rules are same as GSPZTC</a:t>
            </a:r>
          </a:p>
          <a:p>
            <a:pPr lvl="1"/>
            <a:r>
              <a:rPr lang="en-US" dirty="0" smtClean="0"/>
              <a:t>Observe that both GSPZTC and GSPZTC+TSE offer the highest protection to the newly filled render target blocks</a:t>
            </a:r>
          </a:p>
          <a:p>
            <a:pPr lvl="2"/>
            <a:r>
              <a:rPr lang="en-US" dirty="0" smtClean="0"/>
              <a:t>Unnecessarily wastes cache space if the likelihood of RT to TEX reuse is low</a:t>
            </a:r>
          </a:p>
          <a:p>
            <a:pPr lvl="2"/>
            <a:r>
              <a:rPr lang="en-US" dirty="0" smtClean="0"/>
              <a:t>The next policy addresses this problem</a:t>
            </a:r>
          </a:p>
        </p:txBody>
      </p:sp>
    </p:spTree>
    <p:extLst>
      <p:ext uri="{BB962C8B-B14F-4D97-AF65-F5344CB8AC3E}">
        <p14:creationId xmlns:p14="http://schemas.microsoft.com/office/powerpoint/2010/main" val="270120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Talk in one slide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Result highlights</a:t>
            </a:r>
          </a:p>
          <a:p>
            <a:r>
              <a:rPr lang="en-US" dirty="0" smtClean="0"/>
              <a:t>Understanding the potential</a:t>
            </a:r>
          </a:p>
          <a:p>
            <a:r>
              <a:rPr lang="en-US" dirty="0" smtClean="0"/>
              <a:t>Reuses in 3D graphics data</a:t>
            </a:r>
          </a:p>
          <a:p>
            <a:r>
              <a:rPr lang="en-US" dirty="0" smtClean="0"/>
              <a:t>Our policy proposals</a:t>
            </a:r>
          </a:p>
          <a:p>
            <a:r>
              <a:rPr lang="en-US" dirty="0" smtClean="0"/>
              <a:t>Evaluation methodology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Graphics stream-aware policies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Policy#3: GSPZTC+TSE + RT insertion policy</a:t>
            </a:r>
          </a:p>
          <a:p>
            <a:pPr lvl="1"/>
            <a:r>
              <a:rPr lang="en-US" dirty="0" smtClean="0"/>
              <a:t>Our final proposal: graphics stream-aware probabilistic caching (GSPC)</a:t>
            </a:r>
          </a:p>
          <a:p>
            <a:pPr lvl="1"/>
            <a:r>
              <a:rPr lang="en-US" dirty="0" smtClean="0"/>
              <a:t>Incorporates two new counters PROD and CONS</a:t>
            </a:r>
          </a:p>
          <a:p>
            <a:pPr lvl="1"/>
            <a:r>
              <a:rPr lang="en-US" dirty="0" smtClean="0"/>
              <a:t>PROD is incremented on an RT fill to a sample set; left untouched on RT blending hits</a:t>
            </a:r>
          </a:p>
          <a:p>
            <a:pPr lvl="2"/>
            <a:r>
              <a:rPr lang="en-US" dirty="0" smtClean="0"/>
              <a:t>Approximately tracks the number of unique RT blocks mapping to the sample sets</a:t>
            </a:r>
          </a:p>
          <a:p>
            <a:pPr lvl="1"/>
            <a:r>
              <a:rPr lang="en-US" dirty="0" smtClean="0"/>
              <a:t>CONS is incremented on RT to TEX reuses in the sample sets</a:t>
            </a:r>
          </a:p>
          <a:p>
            <a:pPr lvl="2"/>
            <a:r>
              <a:rPr lang="en-US" dirty="0" smtClean="0"/>
              <a:t>One increment for every consumed RT block</a:t>
            </a:r>
          </a:p>
          <a:p>
            <a:pPr lvl="2"/>
            <a:r>
              <a:rPr lang="en-US" dirty="0" smtClean="0"/>
              <a:t>The block enters the E</a:t>
            </a:r>
            <a:r>
              <a:rPr lang="en-US" baseline="-25000" dirty="0" smtClean="0"/>
              <a:t>0</a:t>
            </a:r>
            <a:r>
              <a:rPr lang="en-US" dirty="0" smtClean="0"/>
              <a:t> state after this</a:t>
            </a:r>
          </a:p>
          <a:p>
            <a:pPr lvl="1"/>
            <a:r>
              <a:rPr lang="en-US" dirty="0" smtClean="0"/>
              <a:t>Inter-stream reuse probability is CONS/PROD</a:t>
            </a:r>
          </a:p>
        </p:txBody>
      </p:sp>
    </p:spTree>
    <p:extLst>
      <p:ext uri="{BB962C8B-B14F-4D97-AF65-F5344CB8AC3E}">
        <p14:creationId xmlns:p14="http://schemas.microsoft.com/office/powerpoint/2010/main" val="270120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Graphics stream-aware policies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Policy#3: GSPC for non-sample sets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RT fill: </a:t>
            </a:r>
            <a:r>
              <a:rPr lang="en-US" dirty="0" smtClean="0"/>
              <a:t>If PROD &gt; 16.CONS then RRPV ← 3</a:t>
            </a:r>
          </a:p>
          <a:p>
            <a:pPr lvl="1">
              <a:buNone/>
            </a:pPr>
            <a:r>
              <a:rPr lang="en-US" dirty="0" smtClean="0"/>
              <a:t>			 [[Low inter-stream reuse probability]]</a:t>
            </a:r>
          </a:p>
          <a:p>
            <a:pPr lvl="1">
              <a:buNone/>
            </a:pPr>
            <a:r>
              <a:rPr lang="en-US" dirty="0" smtClean="0">
                <a:latin typeface="Arial Narrow"/>
              </a:rPr>
              <a:t>			 </a:t>
            </a:r>
            <a:r>
              <a:rPr lang="en-US" dirty="0" smtClean="0"/>
              <a:t>Else if 16.CONS ≥ PROD &gt; 8.CONS then</a:t>
            </a:r>
          </a:p>
          <a:p>
            <a:pPr lvl="1">
              <a:buNone/>
            </a:pPr>
            <a:r>
              <a:rPr lang="en-US" dirty="0" smtClean="0"/>
              <a:t>					 RRPV ← 2</a:t>
            </a:r>
          </a:p>
          <a:p>
            <a:pPr lvl="1">
              <a:buNone/>
            </a:pPr>
            <a:r>
              <a:rPr lang="en-US" dirty="0" smtClean="0"/>
              <a:t>			 [[Medium inter-stream reuse probability]]</a:t>
            </a:r>
          </a:p>
          <a:p>
            <a:pPr lvl="1">
              <a:buNone/>
            </a:pPr>
            <a:r>
              <a:rPr lang="en-US" dirty="0" smtClean="0"/>
              <a:t>			 Else RRPV ← 0</a:t>
            </a:r>
          </a:p>
          <a:p>
            <a:pPr lvl="1">
              <a:buNone/>
            </a:pPr>
            <a:r>
              <a:rPr lang="en-US" dirty="0" smtClean="0"/>
              <a:t>			 [[High inter-stream reuse probability]]</a:t>
            </a:r>
          </a:p>
          <a:p>
            <a:pPr lvl="1"/>
            <a:r>
              <a:rPr lang="en-US" dirty="0" smtClean="0"/>
              <a:t>RT hit (blending): RRPV ← 0</a:t>
            </a:r>
          </a:p>
          <a:p>
            <a:pPr lvl="1"/>
            <a:r>
              <a:rPr lang="en-US" dirty="0" smtClean="0"/>
              <a:t>RT to TEX reuse: as in GSPZTC+TSE</a:t>
            </a:r>
          </a:p>
          <a:p>
            <a:pPr lvl="1"/>
            <a:r>
              <a:rPr lang="en-US" dirty="0" smtClean="0"/>
              <a:t>All other rules are same as GSPZTC+TSE</a:t>
            </a:r>
          </a:p>
        </p:txBody>
      </p:sp>
    </p:spTree>
    <p:extLst>
      <p:ext uri="{BB962C8B-B14F-4D97-AF65-F5344CB8AC3E}">
        <p14:creationId xmlns:p14="http://schemas.microsoft.com/office/powerpoint/2010/main" val="270120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Graphics stream-aware policies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Hardware overhead of GSPC on top of two RRPV bits per LLC block</a:t>
            </a:r>
          </a:p>
          <a:p>
            <a:pPr lvl="1"/>
            <a:r>
              <a:rPr lang="en-US" dirty="0" smtClean="0"/>
              <a:t>Two new state bits per LLC block</a:t>
            </a:r>
          </a:p>
          <a:p>
            <a:pPr lvl="1"/>
            <a:r>
              <a:rPr lang="en-US" dirty="0" smtClean="0"/>
              <a:t>Eight short counters per LLC bank: reuse probabilities are de-centralized and maintained per bank to avoid counter hotspots</a:t>
            </a:r>
          </a:p>
          <a:p>
            <a:pPr lvl="2"/>
            <a:r>
              <a:rPr lang="en-US" dirty="0" smtClean="0"/>
              <a:t>HIT(Z), FILL(Z), HIT(E</a:t>
            </a:r>
            <a:r>
              <a:rPr lang="en-US" baseline="-25000" dirty="0" smtClean="0"/>
              <a:t>0</a:t>
            </a:r>
            <a:r>
              <a:rPr lang="en-US" dirty="0" smtClean="0"/>
              <a:t>, TEX), FILL(E</a:t>
            </a:r>
            <a:r>
              <a:rPr lang="en-US" baseline="-25000" dirty="0" smtClean="0"/>
              <a:t>0</a:t>
            </a:r>
            <a:r>
              <a:rPr lang="en-US" dirty="0" smtClean="0"/>
              <a:t>, TEX),    HIT(E</a:t>
            </a:r>
            <a:r>
              <a:rPr lang="en-US" baseline="-25000" dirty="0" smtClean="0"/>
              <a:t>1</a:t>
            </a:r>
            <a:r>
              <a:rPr lang="en-US" dirty="0" smtClean="0"/>
              <a:t>, TEX), FILL(E</a:t>
            </a:r>
            <a:r>
              <a:rPr lang="en-US" baseline="-25000" dirty="0" smtClean="0"/>
              <a:t>1</a:t>
            </a:r>
            <a:r>
              <a:rPr lang="en-US" dirty="0" smtClean="0"/>
              <a:t>, TEX), PROD, CONS: eight bits each</a:t>
            </a:r>
          </a:p>
          <a:p>
            <a:pPr lvl="2"/>
            <a:r>
              <a:rPr lang="en-US" dirty="0" smtClean="0"/>
              <a:t>A seven-bit counter to maintain the interval at which the above counters are halved: probabilities are computed on exponentially averaged estimates</a:t>
            </a:r>
          </a:p>
          <a:p>
            <a:pPr lvl="1"/>
            <a:r>
              <a:rPr lang="en-US" dirty="0" smtClean="0"/>
              <a:t>Overall, less than 0.5% of all LLC data bits</a:t>
            </a:r>
          </a:p>
        </p:txBody>
      </p:sp>
    </p:spTree>
    <p:extLst>
      <p:ext uri="{BB962C8B-B14F-4D97-AF65-F5344CB8AC3E}">
        <p14:creationId xmlns:p14="http://schemas.microsoft.com/office/powerpoint/2010/main" val="270120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Understanding the potential</a:t>
            </a:r>
          </a:p>
          <a:p>
            <a:r>
              <a:rPr lang="en-US" dirty="0" smtClean="0"/>
              <a:t>Reuses in 3D graphics data</a:t>
            </a:r>
          </a:p>
          <a:p>
            <a:r>
              <a:rPr lang="en-US" dirty="0" smtClean="0"/>
              <a:t>Our policy proposals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Evaluation methodology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Evaluation 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smtClean="0"/>
              <a:t>Detailed timing model of a high-end GPU</a:t>
            </a:r>
          </a:p>
          <a:p>
            <a:pPr lvl="1"/>
            <a:r>
              <a:rPr lang="en-US" dirty="0" smtClean="0"/>
              <a:t>Eight thread contexts per </a:t>
            </a:r>
            <a:r>
              <a:rPr lang="en-US" dirty="0" err="1" smtClean="0"/>
              <a:t>shader</a:t>
            </a:r>
            <a:r>
              <a:rPr lang="en-US" dirty="0" smtClean="0"/>
              <a:t> core</a:t>
            </a:r>
          </a:p>
          <a:p>
            <a:pPr lvl="2"/>
            <a:r>
              <a:rPr lang="en-US" dirty="0" smtClean="0"/>
              <a:t>Two threads can issue one four-wide vector operation (including MAD) each per cycle</a:t>
            </a:r>
          </a:p>
          <a:p>
            <a:pPr lvl="1"/>
            <a:r>
              <a:rPr lang="en-US" dirty="0" smtClean="0"/>
              <a:t>One texture sampler for every eight </a:t>
            </a:r>
            <a:r>
              <a:rPr lang="en-US" dirty="0" err="1" smtClean="0"/>
              <a:t>shader</a:t>
            </a:r>
            <a:r>
              <a:rPr lang="en-US" dirty="0" smtClean="0"/>
              <a:t> cores</a:t>
            </a:r>
          </a:p>
          <a:p>
            <a:pPr lvl="1"/>
            <a:r>
              <a:rPr lang="en-US" dirty="0" smtClean="0"/>
              <a:t>Two </a:t>
            </a:r>
            <a:r>
              <a:rPr lang="en-US" dirty="0" err="1" smtClean="0"/>
              <a:t>configs</a:t>
            </a:r>
            <a:r>
              <a:rPr lang="en-US" dirty="0" smtClean="0"/>
              <a:t>: 64 and 96 </a:t>
            </a:r>
            <a:r>
              <a:rPr lang="en-US" dirty="0" err="1" smtClean="0"/>
              <a:t>shader</a:t>
            </a:r>
            <a:r>
              <a:rPr lang="en-US" dirty="0" smtClean="0"/>
              <a:t> cores @ 1.6 GHz</a:t>
            </a:r>
          </a:p>
          <a:p>
            <a:pPr lvl="2"/>
            <a:r>
              <a:rPr lang="en-US" dirty="0" smtClean="0"/>
              <a:t>Peak </a:t>
            </a:r>
            <a:r>
              <a:rPr lang="en-US" dirty="0" err="1" smtClean="0"/>
              <a:t>shader</a:t>
            </a:r>
            <a:r>
              <a:rPr lang="en-US" dirty="0" smtClean="0"/>
              <a:t> throughput: 1.6 TFLOPS and 2.5 TFLOPS</a:t>
            </a:r>
          </a:p>
          <a:p>
            <a:pPr lvl="2"/>
            <a:r>
              <a:rPr lang="en-US" dirty="0" smtClean="0"/>
              <a:t>512 and 768 thread contexts</a:t>
            </a:r>
          </a:p>
          <a:p>
            <a:pPr lvl="1"/>
            <a:r>
              <a:rPr lang="en-US" dirty="0" smtClean="0"/>
              <a:t>LLC </a:t>
            </a:r>
            <a:r>
              <a:rPr lang="en-US" dirty="0" err="1" smtClean="0"/>
              <a:t>configs</a:t>
            </a:r>
            <a:r>
              <a:rPr lang="en-US" dirty="0" smtClean="0"/>
              <a:t>: 8 MB and 16 MB 16-way 4 GHz</a:t>
            </a:r>
          </a:p>
          <a:p>
            <a:pPr lvl="2"/>
            <a:r>
              <a:rPr lang="en-US" dirty="0" smtClean="0"/>
              <a:t>2 MB per bank, non-inclusive/non-exclusive</a:t>
            </a:r>
          </a:p>
          <a:p>
            <a:pPr lvl="1"/>
            <a:r>
              <a:rPr lang="en-US" dirty="0" smtClean="0"/>
              <a:t>DRAM </a:t>
            </a:r>
            <a:r>
              <a:rPr lang="en-US" dirty="0" err="1" smtClean="0"/>
              <a:t>configs</a:t>
            </a:r>
            <a:r>
              <a:rPr lang="en-US" dirty="0" smtClean="0"/>
              <a:t>: Dual-channel DDR3-1600 15-15-15 8-way banked</a:t>
            </a:r>
          </a:p>
          <a:p>
            <a:r>
              <a:rPr lang="en-US" dirty="0" smtClean="0"/>
              <a:t>52 frames from twelve DirectX applications</a:t>
            </a:r>
          </a:p>
        </p:txBody>
      </p:sp>
    </p:spTree>
    <p:extLst>
      <p:ext uri="{BB962C8B-B14F-4D97-AF65-F5344CB8AC3E}">
        <p14:creationId xmlns:p14="http://schemas.microsoft.com/office/powerpoint/2010/main" val="270120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Understanding the potential</a:t>
            </a:r>
          </a:p>
          <a:p>
            <a:r>
              <a:rPr lang="en-US" dirty="0" smtClean="0"/>
              <a:t>Reuses in 3D graphics data</a:t>
            </a:r>
          </a:p>
          <a:p>
            <a:r>
              <a:rPr lang="en-US" dirty="0" smtClean="0"/>
              <a:t>Our policy proposals</a:t>
            </a:r>
          </a:p>
          <a:p>
            <a:r>
              <a:rPr lang="en-US" dirty="0" smtClean="0"/>
              <a:t>Evaluation methodology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Total volume of LLC misses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Config</a:t>
            </a:r>
            <a:r>
              <a:rPr lang="en-US" dirty="0" smtClean="0"/>
              <a:t>: 768 </a:t>
            </a:r>
            <a:r>
              <a:rPr lang="en-US" dirty="0" err="1" smtClean="0"/>
              <a:t>shader</a:t>
            </a:r>
            <a:r>
              <a:rPr lang="en-US" dirty="0" smtClean="0"/>
              <a:t> contexts, 12 texture samplers, 8 MB LLC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9600" y="6323012"/>
            <a:ext cx="8305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3400" y="62585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0.80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1831" y="62585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0.84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6231" y="62585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0.88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10631" y="62585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0.92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25031" y="62585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0.96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39431" y="62585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1.00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53831" y="62585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1.04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8231" y="62585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1.08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16200000" flipV="1">
            <a:off x="4982592" y="3991992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291752" y="1229380"/>
            <a:ext cx="1242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14400" y="1752600"/>
            <a:ext cx="5943600" cy="4572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14400" y="2320635"/>
            <a:ext cx="4572000" cy="4572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14400" y="2888670"/>
            <a:ext cx="3886200" cy="4572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3456705"/>
            <a:ext cx="3429000" cy="4572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4010885"/>
            <a:ext cx="1981200" cy="4572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914400" y="4551210"/>
            <a:ext cx="1828800" cy="4572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14400" y="5091535"/>
            <a:ext cx="1600200" cy="4572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14400" y="5645715"/>
            <a:ext cx="4572000" cy="4572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rot="16200000" flipV="1">
            <a:off x="2239393" y="3991993"/>
            <a:ext cx="4648199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6200000" flipV="1">
            <a:off x="2971801" y="3809999"/>
            <a:ext cx="5029200" cy="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4068192" y="3991992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6200000" flipV="1">
            <a:off x="1324992" y="3991992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V="1">
            <a:off x="410592" y="3991991"/>
            <a:ext cx="4648200" cy="17017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 flipV="1">
            <a:off x="-503808" y="3991991"/>
            <a:ext cx="4648200" cy="17017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-1409700" y="4000500"/>
            <a:ext cx="4648200" cy="1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692390" y="1717965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NRU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81800" y="2282325"/>
            <a:ext cx="1827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SHiP-mem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795655" y="2843435"/>
            <a:ext cx="1776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GS-DRRIP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807806" y="3411470"/>
            <a:ext cx="1442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GSPZTC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795655" y="3962400"/>
            <a:ext cx="2314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GSPZTC+TSE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802580" y="4502725"/>
            <a:ext cx="1039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GSPC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795655" y="5046310"/>
            <a:ext cx="199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GSPC+UCD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814968" y="5593565"/>
            <a:ext cx="216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795670" y="1721215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1.06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520431" y="2279075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1.00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765965" y="28295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0.97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301231" y="34184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0.95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874820" y="39725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0.89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722415" y="450273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0.88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486895" y="50393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0.87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520431" y="559031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1.00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 rot="10800000">
            <a:off x="5486400" y="1524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/>
        </p:nvSpPr>
        <p:spPr>
          <a:xfrm>
            <a:off x="533400" y="2590800"/>
            <a:ext cx="8077200" cy="16764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The best policy proposal saves 13% LLC misses on average (1.7% to 29.6%)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77" name="Oval 76"/>
          <p:cNvSpPr/>
          <p:nvPr/>
        </p:nvSpPr>
        <p:spPr>
          <a:xfrm>
            <a:off x="533400" y="4876800"/>
            <a:ext cx="8382000" cy="914400"/>
          </a:xfrm>
          <a:prstGeom prst="ellipse">
            <a:avLst/>
          </a:prstGeom>
          <a:solidFill>
            <a:schemeClr val="bg2">
              <a:alpha val="0"/>
            </a:schemeClr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0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6" grpId="0" animBg="1"/>
      <p:bldP spid="7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RT to TEX reuse through LLC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Config</a:t>
            </a:r>
            <a:r>
              <a:rPr lang="en-US" dirty="0" smtClean="0"/>
              <a:t>: 768 </a:t>
            </a:r>
            <a:r>
              <a:rPr lang="en-US" dirty="0" err="1" smtClean="0"/>
              <a:t>shader</a:t>
            </a:r>
            <a:r>
              <a:rPr lang="en-US" dirty="0" smtClean="0"/>
              <a:t> contexts, 12 texture samplers, 8 MB LLC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9600" y="6323012"/>
            <a:ext cx="8305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3400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18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62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106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250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30%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394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35%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538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40%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82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45%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16200000" flipV="1">
            <a:off x="4982592" y="3991992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914400" y="2438400"/>
            <a:ext cx="6096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14400" y="2895600"/>
            <a:ext cx="8382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14400" y="3366655"/>
            <a:ext cx="18288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3872345"/>
            <a:ext cx="37338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4343400"/>
            <a:ext cx="57912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914400" y="4814455"/>
            <a:ext cx="51816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14400" y="5320145"/>
            <a:ext cx="55626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14400" y="5784286"/>
            <a:ext cx="1143000" cy="387914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rot="16200000" flipV="1">
            <a:off x="2239393" y="3991993"/>
            <a:ext cx="4648199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4068192" y="3991992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6200000" flipV="1">
            <a:off x="1324992" y="3991992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V="1">
            <a:off x="410592" y="3991991"/>
            <a:ext cx="4648200" cy="17017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-1409700" y="4000500"/>
            <a:ext cx="4648200" cy="1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781800" y="2337745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NRU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82856" y="2815725"/>
            <a:ext cx="1827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SHiP-mem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778732" y="3286780"/>
            <a:ext cx="1776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GS-DRRIP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781800" y="3806325"/>
            <a:ext cx="1442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GSPZTC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801810" y="4277380"/>
            <a:ext cx="2314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GSPZTC+TSE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620000" y="4720725"/>
            <a:ext cx="1039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GSPC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766941" y="5240270"/>
            <a:ext cx="199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GSPC+UCD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781800" y="5711325"/>
            <a:ext cx="216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511773" y="2372380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13.1%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743900" y="2815725"/>
            <a:ext cx="1227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14.6%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730973" y="3272925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20.0%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474173" y="4277380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42.3%</a:t>
            </a:r>
            <a:endParaRPr lang="en-US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092365" y="4720725"/>
            <a:ext cx="1222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38.7%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181600" y="5247200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40.4%</a:t>
            </a:r>
            <a:endParaRPr lang="en-US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045173" y="5715005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16.6%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rot="16200000" flipV="1">
            <a:off x="3153792" y="3991993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914400" y="1946565"/>
            <a:ext cx="10668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968973" y="1870365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16.3%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95221" y="1877295"/>
            <a:ext cx="1205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16200000" flipV="1">
            <a:off x="-503808" y="3991991"/>
            <a:ext cx="4648200" cy="17017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533400" y="5195455"/>
            <a:ext cx="8382000" cy="609600"/>
          </a:xfrm>
          <a:prstGeom prst="ellipse">
            <a:avLst/>
          </a:prstGeom>
          <a:solidFill>
            <a:schemeClr val="bg2">
              <a:alpha val="0"/>
            </a:schemeClr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4635973" y="3792470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30.4%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256310" y="2639290"/>
            <a:ext cx="86106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RT to TEX reuse through LLC offered by the best proposal is close to optimal (51%) 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120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9" grpId="0"/>
      <p:bldP spid="70" grpId="0"/>
      <p:bldP spid="71" grpId="0"/>
      <p:bldP spid="72" grpId="0"/>
      <p:bldP spid="52" grpId="0" animBg="1"/>
      <p:bldP spid="53" grpId="0"/>
      <p:bldP spid="54" grpId="0"/>
      <p:bldP spid="73" grpId="0" animBg="1"/>
      <p:bldP spid="75" grpId="0"/>
      <p:bldP spid="7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LLC hit rate: Texture sampler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Config</a:t>
            </a:r>
            <a:r>
              <a:rPr lang="en-US" dirty="0" smtClean="0"/>
              <a:t>: 768 </a:t>
            </a:r>
            <a:r>
              <a:rPr lang="en-US" dirty="0" err="1" smtClean="0"/>
              <a:t>shader</a:t>
            </a:r>
            <a:r>
              <a:rPr lang="en-US" dirty="0" smtClean="0"/>
              <a:t> contexts, 12 texture samplers, 8 MB LLC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9600" y="6323012"/>
            <a:ext cx="8305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3400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18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18%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62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21%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106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24%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250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27%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394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30%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538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33%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82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36%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16200000" flipV="1">
            <a:off x="4982592" y="3991992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914400" y="2438400"/>
            <a:ext cx="10668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14400" y="2895600"/>
            <a:ext cx="19812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14400" y="3366655"/>
            <a:ext cx="25908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3872345"/>
            <a:ext cx="38862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4343400"/>
            <a:ext cx="56388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914400" y="4814455"/>
            <a:ext cx="51816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14400" y="5320145"/>
            <a:ext cx="57150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14400" y="5784286"/>
            <a:ext cx="2057400" cy="387914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rot="16200000" flipV="1">
            <a:off x="2239393" y="3991993"/>
            <a:ext cx="4648199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4068192" y="3991992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6200000" flipV="1">
            <a:off x="1324992" y="3991992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V="1">
            <a:off x="410592" y="3991991"/>
            <a:ext cx="4648200" cy="17017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-1409700" y="4000500"/>
            <a:ext cx="4648200" cy="1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781800" y="2337745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NRU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82856" y="2815725"/>
            <a:ext cx="1827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SHiP-mem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778732" y="3286780"/>
            <a:ext cx="1776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GS-DRRIP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781800" y="3806325"/>
            <a:ext cx="1442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GSPZTC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801810" y="4277380"/>
            <a:ext cx="2314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GSPZTC+TSE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620000" y="4720725"/>
            <a:ext cx="1039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GSPC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766941" y="5240270"/>
            <a:ext cx="199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GSPC+UCD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781800" y="5711325"/>
            <a:ext cx="216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68973" y="2372380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18.4%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895600" y="2815725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21.5%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505200" y="3272925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23.8%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397973" y="4277380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33.3%</a:t>
            </a:r>
            <a:endParaRPr lang="en-US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092365" y="4720725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32.2%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97973" y="5247200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33.5%</a:t>
            </a:r>
            <a:endParaRPr lang="en-US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971800" y="5715005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22.2%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rot="16200000" flipV="1">
            <a:off x="3153792" y="3991993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914400" y="1946565"/>
            <a:ext cx="21336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035773" y="1870365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22.0%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95221" y="1877295"/>
            <a:ext cx="1205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16200000" flipV="1">
            <a:off x="-503808" y="3991991"/>
            <a:ext cx="4648200" cy="17017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33400" y="5195455"/>
            <a:ext cx="8382000" cy="609600"/>
          </a:xfrm>
          <a:prstGeom prst="ellipse">
            <a:avLst/>
          </a:prstGeom>
          <a:solidFill>
            <a:schemeClr val="bg2">
              <a:alpha val="0"/>
            </a:schemeClr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814662" y="3792470"/>
            <a:ext cx="12051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27.8%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533400" y="2618510"/>
            <a:ext cx="80010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The best proposal still lags significantly behind the optimal (53.4%) 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120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9" grpId="0"/>
      <p:bldP spid="70" grpId="0"/>
      <p:bldP spid="71" grpId="0"/>
      <p:bldP spid="72" grpId="0"/>
      <p:bldP spid="52" grpId="0" animBg="1"/>
      <p:bldP spid="53" grpId="0"/>
      <p:bldP spid="54" grpId="0"/>
      <p:bldP spid="49" grpId="0" animBg="1"/>
      <p:bldP spid="56" grpId="0"/>
      <p:bldP spid="7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LLC hit rate: RT accesses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Config</a:t>
            </a:r>
            <a:r>
              <a:rPr lang="en-US" dirty="0" smtClean="0"/>
              <a:t>: 768 </a:t>
            </a:r>
            <a:r>
              <a:rPr lang="en-US" dirty="0" err="1" smtClean="0"/>
              <a:t>shader</a:t>
            </a:r>
            <a:r>
              <a:rPr lang="en-US" dirty="0" smtClean="0"/>
              <a:t> contexts, 12 texture samplers, 8 MB LLC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9600" y="6323012"/>
            <a:ext cx="8305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3400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36%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18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40%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62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44%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106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48%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250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52%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394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56%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53831" y="62585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60%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14400" y="2438400"/>
            <a:ext cx="12192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14400" y="2895600"/>
            <a:ext cx="29718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14400" y="3366655"/>
            <a:ext cx="34290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3872345"/>
            <a:ext cx="33528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4343400"/>
            <a:ext cx="38862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914400" y="4814455"/>
            <a:ext cx="49530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14400" y="5320145"/>
            <a:ext cx="51054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14400" y="5784286"/>
            <a:ext cx="3200400" cy="387914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rot="16200000" flipV="1">
            <a:off x="2239393" y="3991993"/>
            <a:ext cx="4648199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4068192" y="3991992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6200000" flipV="1">
            <a:off x="1324992" y="3991992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V="1">
            <a:off x="410592" y="3991991"/>
            <a:ext cx="4648200" cy="17017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-1409700" y="4000500"/>
            <a:ext cx="4648200" cy="1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781800" y="2337745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NRU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82856" y="2815725"/>
            <a:ext cx="1827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SHiP-mem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778732" y="3286780"/>
            <a:ext cx="1776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GS-DRRIP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781800" y="3806325"/>
            <a:ext cx="1442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GSPZTC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801810" y="4277380"/>
            <a:ext cx="2314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GSPZTC+TSE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620000" y="4720725"/>
            <a:ext cx="1039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GSPC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147941" y="5240270"/>
            <a:ext cx="199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GSPC+UCD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781800" y="5711325"/>
            <a:ext cx="216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133600" y="2372380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41.5%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886200" y="2815725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49.3%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43400" y="3272925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51.1%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890054" y="4720725"/>
            <a:ext cx="1196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57.7%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019800" y="5247200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58.3%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114800" y="5715005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50.0%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rot="16200000" flipV="1">
            <a:off x="3153792" y="3991993"/>
            <a:ext cx="4648200" cy="17016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914400" y="1946565"/>
            <a:ext cx="32004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114800" y="1870365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50.1%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95221" y="1877295"/>
            <a:ext cx="1205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16200000" flipV="1">
            <a:off x="-503808" y="3991991"/>
            <a:ext cx="4648200" cy="17017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33400" y="5181600"/>
            <a:ext cx="8610600" cy="609600"/>
          </a:xfrm>
          <a:prstGeom prst="ellipse">
            <a:avLst/>
          </a:prstGeom>
          <a:solidFill>
            <a:schemeClr val="bg2">
              <a:alpha val="0"/>
            </a:schemeClr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267200" y="3792470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50.8%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685800" y="2667000"/>
            <a:ext cx="78486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The best proposal offers nearly optimal (59.8%) RT hit rate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800600" y="4277380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53.1%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6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70" grpId="0"/>
      <p:bldP spid="71" grpId="0"/>
      <p:bldP spid="72" grpId="0"/>
      <p:bldP spid="52" grpId="0" animBg="1"/>
      <p:bldP spid="53" grpId="0"/>
      <p:bldP spid="54" grpId="0"/>
      <p:bldP spid="49" grpId="0" animBg="1"/>
      <p:bldP spid="56" grpId="0"/>
      <p:bldP spid="73" grpId="0" animBg="1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smtClean="0"/>
              <a:t>3D scene rendering pipeline generates accesses to different types of data</a:t>
            </a:r>
          </a:p>
          <a:p>
            <a:pPr lvl="1"/>
            <a:r>
              <a:rPr lang="en-US" dirty="0" smtClean="0"/>
              <a:t>Vertex, vertex index, depth, hierarchical depth, stencil, render targets (same as pixel colors), and textures for sampling</a:t>
            </a:r>
          </a:p>
          <a:p>
            <a:pPr lvl="1"/>
            <a:r>
              <a:rPr lang="en-US" dirty="0" smtClean="0"/>
              <a:t>GPUs include small render caches for each such data type and more recently read/write last-level caches (LLCs) shared by all such data streams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Our proposal: </a:t>
            </a:r>
            <a:r>
              <a:rPr lang="en-US" dirty="0" smtClean="0"/>
              <a:t>graphics stream-aware probabilistic caching (GSPC) for GPU LLC</a:t>
            </a:r>
          </a:p>
          <a:p>
            <a:pPr lvl="1"/>
            <a:r>
              <a:rPr lang="en-US" dirty="0" smtClean="0"/>
              <a:t>Learns inter- and intra-stream reuse probabilities from a few sample LLC sets and modulates insertion/promotion in other 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Frame rate improvement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Config</a:t>
            </a:r>
            <a:r>
              <a:rPr lang="en-US" dirty="0" smtClean="0"/>
              <a:t>: 768 </a:t>
            </a:r>
            <a:r>
              <a:rPr lang="en-US" dirty="0" err="1" smtClean="0"/>
              <a:t>shader</a:t>
            </a:r>
            <a:r>
              <a:rPr lang="en-US" dirty="0" smtClean="0"/>
              <a:t> contexts, 12 texture samplers, 8 MB LLC, DDR3-1600 15-15-15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Config</a:t>
            </a:r>
            <a:r>
              <a:rPr lang="en-US" dirty="0" smtClean="0"/>
              <a:t>: All identical except 16 MB LLC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9600" y="3429000"/>
            <a:ext cx="8305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3400" y="33528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0.90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1831" y="33528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0.94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6231" y="33528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0.98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10631" y="33629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1.02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25031" y="33528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1.06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39431" y="33528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1.10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53831" y="33528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1.14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14400" y="2438400"/>
            <a:ext cx="25146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14400" y="2895600"/>
            <a:ext cx="41148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flipH="1" flipV="1">
            <a:off x="4554985" y="1676402"/>
            <a:ext cx="17013" cy="1752598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383784" y="1676400"/>
            <a:ext cx="17016" cy="175260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3640584" y="1676400"/>
            <a:ext cx="17016" cy="175260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2726184" y="1676400"/>
            <a:ext cx="17016" cy="175260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914400" y="1676401"/>
            <a:ext cx="0" cy="1752599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389032" y="1905000"/>
            <a:ext cx="1840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NRU+UCD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410559" y="2362200"/>
            <a:ext cx="2733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GS-DRRIP+UCD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00800" y="2810530"/>
            <a:ext cx="199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GSPC+UCD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400800" y="1518940"/>
            <a:ext cx="216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429000" y="23723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1.01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 flipV="1">
            <a:off x="5469384" y="1676401"/>
            <a:ext cx="17016" cy="1752599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914400" y="1946565"/>
            <a:ext cx="6858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flipH="1" flipV="1">
            <a:off x="1811784" y="1676400"/>
            <a:ext cx="17016" cy="1752602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3200400" y="1676400"/>
            <a:ext cx="17016" cy="1752600"/>
          </a:xfrm>
          <a:prstGeom prst="line">
            <a:avLst/>
          </a:prstGeom>
          <a:ln w="508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4" idx="1"/>
          </p:cNvCxnSpPr>
          <p:nvPr/>
        </p:nvCxnSpPr>
        <p:spPr>
          <a:xfrm flipH="1" flipV="1">
            <a:off x="3200400" y="1752600"/>
            <a:ext cx="3200400" cy="279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600200" y="1870365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0.93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029200" y="2815725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1.08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609600" y="6400800"/>
            <a:ext cx="8305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33400" y="63246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0.90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481831" y="63246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0.94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396231" y="63246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0.98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310631" y="63347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1.02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225031" y="63246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1.06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139431" y="63246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1.10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053831" y="63246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1.14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914400" y="5410200"/>
            <a:ext cx="32004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914400" y="5867400"/>
            <a:ext cx="50292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/>
          <p:nvPr/>
        </p:nvCxnSpPr>
        <p:spPr>
          <a:xfrm flipH="1" flipV="1">
            <a:off x="4554985" y="4648202"/>
            <a:ext cx="17013" cy="1752598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 flipV="1">
            <a:off x="6383784" y="4648200"/>
            <a:ext cx="17016" cy="175260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 flipV="1">
            <a:off x="3640584" y="4648200"/>
            <a:ext cx="17016" cy="175260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 flipV="1">
            <a:off x="2726184" y="4648200"/>
            <a:ext cx="17016" cy="175260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914400" y="4648201"/>
            <a:ext cx="0" cy="1752599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389032" y="4876800"/>
            <a:ext cx="1840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NRU+UCD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400800" y="5334000"/>
            <a:ext cx="2733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GS-DRRIP+UCD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919341" y="5782330"/>
            <a:ext cx="199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GSPC+UCD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114800" y="53441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1.04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 flipH="1" flipV="1">
            <a:off x="5469384" y="4648201"/>
            <a:ext cx="17016" cy="1752599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914400" y="4918365"/>
            <a:ext cx="16002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/>
          <p:cNvCxnSpPr/>
          <p:nvPr/>
        </p:nvCxnSpPr>
        <p:spPr>
          <a:xfrm flipH="1" flipV="1">
            <a:off x="1811784" y="4648200"/>
            <a:ext cx="17016" cy="1752602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 flipV="1">
            <a:off x="3200400" y="4648200"/>
            <a:ext cx="17016" cy="1752600"/>
          </a:xfrm>
          <a:prstGeom prst="line">
            <a:avLst/>
          </a:prstGeom>
          <a:ln w="508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H="1" flipV="1">
            <a:off x="3200400" y="4724400"/>
            <a:ext cx="3200400" cy="279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2514600" y="4842165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0.97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943600" y="5787525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1.12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71628" y="4505980"/>
            <a:ext cx="216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685800" y="2628900"/>
            <a:ext cx="78486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Frame rate improvements in GSPC gracefully scale with LLC capacity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934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57" grpId="0"/>
      <p:bldP spid="59" grpId="0"/>
      <p:bldP spid="63" grpId="0"/>
      <p:bldP spid="65" grpId="0"/>
      <p:bldP spid="52" grpId="0" animBg="1"/>
      <p:bldP spid="74" grpId="0"/>
      <p:bldP spid="75" grpId="0"/>
      <p:bldP spid="84" grpId="0" animBg="1"/>
      <p:bldP spid="85" grpId="0" animBg="1"/>
      <p:bldP spid="91" grpId="0"/>
      <p:bldP spid="92" grpId="0"/>
      <p:bldP spid="93" grpId="0"/>
      <p:bldP spid="94" grpId="0"/>
      <p:bldP spid="96" grpId="0" animBg="1"/>
      <p:bldP spid="100" grpId="0"/>
      <p:bldP spid="101" grpId="0"/>
      <p:bldP spid="10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Sensitivity to </a:t>
            </a:r>
            <a:r>
              <a:rPr lang="en-US" dirty="0" err="1" smtClean="0"/>
              <a:t>shader</a:t>
            </a:r>
            <a:r>
              <a:rPr lang="en-US" dirty="0" smtClean="0"/>
              <a:t> thread count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Config</a:t>
            </a:r>
            <a:r>
              <a:rPr lang="en-US" dirty="0" smtClean="0"/>
              <a:t>: 768 </a:t>
            </a:r>
            <a:r>
              <a:rPr lang="en-US" dirty="0" err="1" smtClean="0"/>
              <a:t>shader</a:t>
            </a:r>
            <a:r>
              <a:rPr lang="en-US" dirty="0" smtClean="0"/>
              <a:t> contexts, 12 texture samplers, 8 MB LLC, DDR3-1600 15-15-15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Config</a:t>
            </a:r>
            <a:r>
              <a:rPr lang="en-US" dirty="0" smtClean="0"/>
              <a:t>: All identical except 512 </a:t>
            </a:r>
            <a:r>
              <a:rPr lang="en-US" dirty="0" err="1" smtClean="0"/>
              <a:t>shader</a:t>
            </a:r>
            <a:r>
              <a:rPr lang="en-US" dirty="0" smtClean="0"/>
              <a:t> contexts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9600" y="3429000"/>
            <a:ext cx="8305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3400" y="33528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0.90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1831" y="33528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0.94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6231" y="33528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0.98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10631" y="33629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1.02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25031" y="33528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1.06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39431" y="33528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1.10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53831" y="33528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1.14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14400" y="2895600"/>
            <a:ext cx="41148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flipH="1" flipV="1">
            <a:off x="4554985" y="1676402"/>
            <a:ext cx="17013" cy="1752598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383784" y="1676400"/>
            <a:ext cx="17016" cy="175260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3640584" y="1676400"/>
            <a:ext cx="17016" cy="175260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2726184" y="1676400"/>
            <a:ext cx="17016" cy="175260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914400" y="1676401"/>
            <a:ext cx="0" cy="1752599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389032" y="2133600"/>
            <a:ext cx="1840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NRU+UCD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00800" y="2810530"/>
            <a:ext cx="199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GSPC+UCD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400800" y="1518940"/>
            <a:ext cx="216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 flipV="1">
            <a:off x="5469384" y="1676401"/>
            <a:ext cx="17016" cy="1752599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914400" y="2209800"/>
            <a:ext cx="6858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flipH="1" flipV="1">
            <a:off x="1811784" y="1676400"/>
            <a:ext cx="17016" cy="1752602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3200400" y="1676400"/>
            <a:ext cx="17016" cy="1752600"/>
          </a:xfrm>
          <a:prstGeom prst="line">
            <a:avLst/>
          </a:prstGeom>
          <a:ln w="508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4" idx="1"/>
          </p:cNvCxnSpPr>
          <p:nvPr/>
        </p:nvCxnSpPr>
        <p:spPr>
          <a:xfrm flipH="1" flipV="1">
            <a:off x="3200400" y="1752600"/>
            <a:ext cx="3200400" cy="279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600200" y="21437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0.93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029200" y="2815725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1.08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609600" y="6400800"/>
            <a:ext cx="8305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33400" y="63246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0.90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481831" y="63246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0.94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396231" y="63246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0.98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310631" y="63347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1.02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225031" y="63246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1.06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139431" y="63246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1.10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053831" y="632460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1.14</a:t>
            </a:r>
            <a:endParaRPr lang="en-US" sz="28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914400" y="5867400"/>
            <a:ext cx="36576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Connector 89"/>
          <p:cNvCxnSpPr/>
          <p:nvPr/>
        </p:nvCxnSpPr>
        <p:spPr>
          <a:xfrm flipV="1">
            <a:off x="914400" y="5029200"/>
            <a:ext cx="0" cy="1371601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389032" y="5115580"/>
            <a:ext cx="1840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NRU+UCD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400800" y="5782330"/>
            <a:ext cx="199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GSPC+UCD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914400" y="5181600"/>
            <a:ext cx="1219200" cy="3810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3200400" y="4752350"/>
            <a:ext cx="3200400" cy="4292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2133600" y="5115580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0.95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572000" y="5787525"/>
            <a:ext cx="88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1.06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71628" y="4505980"/>
            <a:ext cx="216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DRRIP+UCD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685800" y="2625090"/>
            <a:ext cx="78486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Our proposal gains in importance as the GPU puts more pressure on the memory system with more threads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1828800" y="5029200"/>
            <a:ext cx="0" cy="1371601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2743200" y="5029200"/>
            <a:ext cx="0" cy="1371601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3657600" y="5029200"/>
            <a:ext cx="0" cy="1371601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188970" y="5029200"/>
            <a:ext cx="0" cy="1371601"/>
          </a:xfrm>
          <a:prstGeom prst="line">
            <a:avLst/>
          </a:prstGeom>
          <a:ln w="508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4572000" y="5029200"/>
            <a:ext cx="0" cy="1371601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486400" y="5029200"/>
            <a:ext cx="0" cy="1371601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6400800" y="5029200"/>
            <a:ext cx="0" cy="1371601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97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57" grpId="0"/>
      <p:bldP spid="63" grpId="0"/>
      <p:bldP spid="52" grpId="0" animBg="1"/>
      <p:bldP spid="74" grpId="0"/>
      <p:bldP spid="75" grpId="0"/>
      <p:bldP spid="85" grpId="0" animBg="1"/>
      <p:bldP spid="91" grpId="0"/>
      <p:bldP spid="93" grpId="0"/>
      <p:bldP spid="96" grpId="0" animBg="1"/>
      <p:bldP spid="100" grpId="0"/>
      <p:bldP spid="101" grpId="0"/>
      <p:bldP spid="10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Understanding the potential</a:t>
            </a:r>
          </a:p>
          <a:p>
            <a:r>
              <a:rPr lang="en-US" dirty="0" smtClean="0"/>
              <a:t>Reuses in 3D graphics data</a:t>
            </a:r>
          </a:p>
          <a:p>
            <a:r>
              <a:rPr lang="en-US" dirty="0" smtClean="0"/>
              <a:t>Our policy proposals</a:t>
            </a:r>
          </a:p>
          <a:p>
            <a:r>
              <a:rPr lang="en-US" dirty="0" smtClean="0"/>
              <a:t>Evaluation methodology</a:t>
            </a:r>
          </a:p>
          <a:p>
            <a:r>
              <a:rPr lang="en-US" dirty="0" smtClean="0"/>
              <a:t>Simulation results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686800" cy="6400800"/>
          </a:xfrm>
        </p:spPr>
        <p:txBody>
          <a:bodyPr>
            <a:normAutofit/>
          </a:bodyPr>
          <a:lstStyle/>
          <a:p>
            <a:r>
              <a:rPr lang="en-US" dirty="0" smtClean="0"/>
              <a:t>Graphics processor’s LLC is shared by different data structures used in 3D scene rendering applications</a:t>
            </a:r>
          </a:p>
          <a:p>
            <a:r>
              <a:rPr lang="en-US" dirty="0" smtClean="0"/>
              <a:t>Render targets (same as pixel colors), textures, and depth buffer contribute most to the LLC access traffic</a:t>
            </a:r>
          </a:p>
          <a:p>
            <a:r>
              <a:rPr lang="en-US" dirty="0" smtClean="0"/>
              <a:t>We propose reuse probability-based algorithms to efficiently manage the GPU LLC</a:t>
            </a:r>
          </a:p>
          <a:p>
            <a:r>
              <a:rPr lang="en-US" dirty="0" smtClean="0"/>
              <a:t>Our best proposal saves 13.1% LLC misses and speeds up rendering by 8% on average in a GPU with an 8 MB LLC</a:t>
            </a:r>
          </a:p>
          <a:p>
            <a:r>
              <a:rPr lang="en-US" dirty="0" smtClean="0"/>
              <a:t>Speedup improves to 11.8% for a 16 MB LLC</a:t>
            </a:r>
          </a:p>
        </p:txBody>
      </p:sp>
    </p:spTree>
    <p:extLst>
      <p:ext uri="{BB962C8B-B14F-4D97-AF65-F5344CB8AC3E}">
        <p14:creationId xmlns:p14="http://schemas.microsoft.com/office/powerpoint/2010/main" val="23842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Where do we lose against optimal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Render target to texture reuse</a:t>
            </a:r>
          </a:p>
          <a:p>
            <a:pPr lvl="1"/>
            <a:r>
              <a:rPr lang="en-US" dirty="0" smtClean="0"/>
              <a:t>Optimal: 51%, GSPC+UCD: 40.4%</a:t>
            </a:r>
          </a:p>
          <a:p>
            <a:r>
              <a:rPr lang="en-US" dirty="0" smtClean="0"/>
              <a:t>Render target blending hit rate</a:t>
            </a:r>
          </a:p>
          <a:p>
            <a:pPr lvl="1"/>
            <a:r>
              <a:rPr lang="en-US" dirty="0" smtClean="0"/>
              <a:t>Optimal: 59.8%, GSPC+UCD: 58.1%</a:t>
            </a:r>
            <a:endParaRPr lang="en-US" dirty="0"/>
          </a:p>
          <a:p>
            <a:r>
              <a:rPr lang="en-US" dirty="0" smtClean="0"/>
              <a:t>Texture sampler hit rate</a:t>
            </a:r>
          </a:p>
          <a:p>
            <a:pPr lvl="1"/>
            <a:r>
              <a:rPr lang="en-US" dirty="0" smtClean="0"/>
              <a:t>Optimal: 53.4%, GSPC+UCD: 33.5%</a:t>
            </a:r>
          </a:p>
          <a:p>
            <a:r>
              <a:rPr lang="en-US" dirty="0" smtClean="0"/>
              <a:t>Z hit rate</a:t>
            </a:r>
          </a:p>
          <a:p>
            <a:pPr lvl="1"/>
            <a:r>
              <a:rPr lang="en-US" dirty="0" smtClean="0"/>
              <a:t>Optimal: 77.1%, GSPC+UCD: 59%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Need a better model for intra-stream texture and Z reuses that can construct partitions more useful than </a:t>
            </a:r>
            <a:r>
              <a:rPr lang="en-US" smtClean="0">
                <a:solidFill>
                  <a:srgbClr val="C00000"/>
                </a:solidFill>
              </a:rPr>
              <a:t>reuse count-based epochs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62800" y="1143000"/>
            <a:ext cx="19812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800" dirty="0">
                <a:solidFill>
                  <a:schemeClr val="tx1"/>
                </a:solidFill>
                <a:latin typeface="+mj-lt"/>
              </a:rPr>
              <a:t>A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bout 10%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62800" y="2209800"/>
            <a:ext cx="19812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About 2%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62800" y="3352800"/>
            <a:ext cx="19812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About 20%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62800" y="4419600"/>
            <a:ext cx="19812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About 18%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641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43200"/>
            <a:ext cx="9144000" cy="1447800"/>
          </a:xfrm>
        </p:spPr>
        <p:txBody>
          <a:bodyPr>
            <a:noAutofit/>
          </a:bodyPr>
          <a:lstStyle/>
          <a:p>
            <a:r>
              <a:rPr lang="en-US" sz="15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rush Script MT" pitchFamily="66" charset="0"/>
              </a:rPr>
              <a:t>Thank you</a:t>
            </a:r>
            <a:endParaRPr lang="en-US" sz="15000" dirty="0" smtClean="0"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28600"/>
            <a:ext cx="6172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Nothing clears up a case so much </a:t>
            </a:r>
          </a:p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 stating it to another person.</a:t>
            </a:r>
          </a:p>
          <a:p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-Sir Arthur Conan Doyle</a:t>
            </a:r>
          </a:p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Silver Blaze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(1892)]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Result highlights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Three increasingly better policies coupled with </a:t>
            </a:r>
            <a:r>
              <a:rPr lang="en-US" dirty="0" err="1" smtClean="0"/>
              <a:t>uncached</a:t>
            </a:r>
            <a:r>
              <a:rPr lang="en-US" dirty="0" smtClean="0"/>
              <a:t> displayable color data</a:t>
            </a:r>
          </a:p>
          <a:p>
            <a:pPr lvl="1"/>
            <a:r>
              <a:rPr lang="en-US" dirty="0" smtClean="0"/>
              <a:t>Baseline: two-bit DRRIP</a:t>
            </a:r>
          </a:p>
          <a:p>
            <a:pPr lvl="1"/>
            <a:r>
              <a:rPr lang="en-US" dirty="0" smtClean="0"/>
              <a:t>Workloads: 52 DirectX frames selected from eight game titles and four benchmark applications using Direct3D 10 and 11 APIs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LLC miss saving: </a:t>
            </a:r>
            <a:r>
              <a:rPr lang="en-US" dirty="0" smtClean="0"/>
              <a:t>up to 29.6% and on average 13.1% with an 8 MB 16-way LLC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F</a:t>
            </a:r>
            <a:r>
              <a:rPr lang="en-US" dirty="0" smtClean="0">
                <a:solidFill>
                  <a:srgbClr val="C00000"/>
                </a:solidFill>
              </a:rPr>
              <a:t>rame rate improvement: </a:t>
            </a:r>
            <a:r>
              <a:rPr lang="en-US" dirty="0" smtClean="0"/>
              <a:t>up to 18.2% and on average 8.0%; </a:t>
            </a:r>
            <a:r>
              <a:rPr lang="en-US" dirty="0"/>
              <a:t>w</a:t>
            </a:r>
            <a:r>
              <a:rPr lang="en-US" dirty="0" smtClean="0"/>
              <a:t>ith increasing LLC capacity, it gets even better</a:t>
            </a:r>
            <a:r>
              <a:rPr lang="en-US" dirty="0"/>
              <a:t> </a:t>
            </a:r>
            <a:r>
              <a:rPr lang="en-US" dirty="0" smtClean="0"/>
              <a:t>(11.8% with a 16 MB LLC)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M</a:t>
            </a:r>
            <a:r>
              <a:rPr lang="en-US" dirty="0" smtClean="0">
                <a:solidFill>
                  <a:srgbClr val="C00000"/>
                </a:solidFill>
              </a:rPr>
              <a:t>ore important as GPUs get more aggressive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Understanding the potential</a:t>
            </a:r>
          </a:p>
          <a:p>
            <a:r>
              <a:rPr lang="en-US" dirty="0" smtClean="0"/>
              <a:t>Reuses in 3D graphics data</a:t>
            </a:r>
          </a:p>
          <a:p>
            <a:r>
              <a:rPr lang="en-US" dirty="0" smtClean="0"/>
              <a:t>Our policy proposals</a:t>
            </a:r>
          </a:p>
          <a:p>
            <a:r>
              <a:rPr lang="en-US" dirty="0" smtClean="0"/>
              <a:t>Evaluation methodology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Characterization framework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Functional LLC model</a:t>
            </a:r>
          </a:p>
          <a:p>
            <a:pPr lvl="1"/>
            <a:r>
              <a:rPr lang="en-US" dirty="0" smtClean="0"/>
              <a:t>8 MB 16-way 64-byte blocks</a:t>
            </a:r>
          </a:p>
          <a:p>
            <a:pPr lvl="1"/>
            <a:r>
              <a:rPr lang="en-US" dirty="0" smtClean="0"/>
              <a:t>Digests LLC access traces collected from a detailed timing simulator of a high-end GPU</a:t>
            </a:r>
          </a:p>
          <a:p>
            <a:r>
              <a:rPr lang="en-US" dirty="0" smtClean="0"/>
              <a:t>Load/Store trace collection</a:t>
            </a:r>
          </a:p>
          <a:p>
            <a:pPr lvl="1"/>
            <a:r>
              <a:rPr lang="en-US" dirty="0" smtClean="0"/>
              <a:t>52 frames are selected from twelve DirectX applications that use Direct3D 10 and 11 APIs</a:t>
            </a:r>
          </a:p>
          <a:p>
            <a:pPr lvl="2"/>
            <a:r>
              <a:rPr lang="en-US" dirty="0" smtClean="0"/>
              <a:t>Eight games and four benchmark applications</a:t>
            </a:r>
          </a:p>
          <a:p>
            <a:pPr lvl="1"/>
            <a:r>
              <a:rPr lang="en-US" dirty="0" smtClean="0"/>
              <a:t>All Direct3D APIs are intercepted in each frame and replayed through the detailed simulator</a:t>
            </a:r>
          </a:p>
          <a:p>
            <a:pPr lvl="1"/>
            <a:r>
              <a:rPr lang="en-US" dirty="0" smtClean="0"/>
              <a:t>All LLC accesses are logged in a trace</a:t>
            </a:r>
          </a:p>
          <a:p>
            <a:pPr lvl="1"/>
            <a:r>
              <a:rPr lang="en-US" dirty="0" smtClean="0"/>
              <a:t>The modeled LLC is non-inclusive/non-exclusive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GPU last-level cache interface</a:t>
            </a:r>
            <a:endParaRPr lang="en-US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066800" y="990600"/>
            <a:ext cx="914400" cy="4800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j-lt"/>
              </a:rPr>
              <a:t>RENDERING  PIPELINE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971800" y="5029200"/>
            <a:ext cx="1066800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j-lt"/>
              </a:rPr>
              <a:t>VTX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971800" y="3810000"/>
            <a:ext cx="1066800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j-lt"/>
              </a:rPr>
              <a:t>VTX IDX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971800" y="2438400"/>
            <a:ext cx="1066800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j-lt"/>
              </a:rPr>
              <a:t>HIZ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71800" y="990600"/>
            <a:ext cx="1066800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j-lt"/>
              </a:rPr>
              <a:t>Z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343400" y="4419600"/>
            <a:ext cx="1066800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j-lt"/>
              </a:rPr>
              <a:t>TEX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267200" y="3124200"/>
            <a:ext cx="1143000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j-lt"/>
              </a:rPr>
              <a:t>RT/CLR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267200" y="1676400"/>
            <a:ext cx="1143000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j-lt"/>
              </a:rPr>
              <a:t>STC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48400" y="914400"/>
            <a:ext cx="1828800" cy="495300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j-lt"/>
              </a:rPr>
              <a:t>GPU LLC</a:t>
            </a:r>
          </a:p>
        </p:txBody>
      </p:sp>
      <p:cxnSp>
        <p:nvCxnSpPr>
          <p:cNvPr id="15" name="Straight Arrow Connector 14"/>
          <p:cNvCxnSpPr>
            <a:stCxn id="6" idx="1"/>
          </p:cNvCxnSpPr>
          <p:nvPr/>
        </p:nvCxnSpPr>
        <p:spPr>
          <a:xfrm rot="10800000">
            <a:off x="1981200" y="5486400"/>
            <a:ext cx="990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4038600" y="5486400"/>
            <a:ext cx="2209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1"/>
          </p:cNvCxnSpPr>
          <p:nvPr/>
        </p:nvCxnSpPr>
        <p:spPr>
          <a:xfrm rot="10800000">
            <a:off x="1981200" y="4267200"/>
            <a:ext cx="990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7" idx="3"/>
          </p:cNvCxnSpPr>
          <p:nvPr/>
        </p:nvCxnSpPr>
        <p:spPr>
          <a:xfrm rot="10800000">
            <a:off x="4038600" y="4267200"/>
            <a:ext cx="2209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1981200" y="2895600"/>
            <a:ext cx="9906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3"/>
          </p:cNvCxnSpPr>
          <p:nvPr/>
        </p:nvCxnSpPr>
        <p:spPr>
          <a:xfrm>
            <a:off x="4038600" y="2895600"/>
            <a:ext cx="22098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1981200" y="1371600"/>
            <a:ext cx="9906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3"/>
          </p:cNvCxnSpPr>
          <p:nvPr/>
        </p:nvCxnSpPr>
        <p:spPr>
          <a:xfrm>
            <a:off x="4038600" y="1447800"/>
            <a:ext cx="22098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>
            <a:off x="1981200" y="2133600"/>
            <a:ext cx="2286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3"/>
          </p:cNvCxnSpPr>
          <p:nvPr/>
        </p:nvCxnSpPr>
        <p:spPr>
          <a:xfrm>
            <a:off x="5410200" y="21336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>
            <a:off x="1981200" y="3581400"/>
            <a:ext cx="2286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1" idx="3"/>
          </p:cNvCxnSpPr>
          <p:nvPr/>
        </p:nvCxnSpPr>
        <p:spPr>
          <a:xfrm>
            <a:off x="5410200" y="35814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0" idx="1"/>
          </p:cNvCxnSpPr>
          <p:nvPr/>
        </p:nvCxnSpPr>
        <p:spPr>
          <a:xfrm rot="10800000">
            <a:off x="1981200" y="4876800"/>
            <a:ext cx="2362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0" idx="3"/>
          </p:cNvCxnSpPr>
          <p:nvPr/>
        </p:nvCxnSpPr>
        <p:spPr>
          <a:xfrm rot="10800000">
            <a:off x="5410200" y="48768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8077200" y="3429000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 rot="16200000">
            <a:off x="8066724" y="3159501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DRAM</a:t>
            </a:r>
            <a:endParaRPr lang="en-US" sz="3200" dirty="0"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" y="59436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C00000"/>
                </a:solidFill>
                <a:latin typeface="+mj-lt"/>
              </a:rPr>
              <a:t>Belady’s</a:t>
            </a: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 optimal policy projects a 36.6% average saving in LLC misses compared to two-bit DRRIP</a:t>
            </a:r>
            <a:endParaRPr lang="en-US" sz="2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57200" y="2667000"/>
            <a:ext cx="82296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Large potential for improving system bandwidth, power, and performance 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72" grpId="0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LLC accesses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LLC accesses arise due to misses in the GPU render caches</a:t>
            </a:r>
          </a:p>
          <a:p>
            <a:pPr lvl="1"/>
            <a:r>
              <a:rPr lang="en-US" dirty="0" smtClean="0"/>
              <a:t>For example, a sampler request comes to the LLC only if the access has missed in all levels of the texture cache hierarchy of the GPU</a:t>
            </a:r>
          </a:p>
          <a:p>
            <a:r>
              <a:rPr lang="en-US" dirty="0" smtClean="0"/>
              <a:t>The LLC accesses can be partitioned based on the source of the request</a:t>
            </a:r>
          </a:p>
          <a:p>
            <a:pPr lvl="1"/>
            <a:r>
              <a:rPr lang="en-US" dirty="0" smtClean="0"/>
              <a:t>Each such partition will be referred to as a 3D graphics stream</a:t>
            </a:r>
          </a:p>
          <a:p>
            <a:pPr lvl="1"/>
            <a:r>
              <a:rPr lang="en-US" dirty="0" smtClean="0"/>
              <a:t>We consider eight streams: Vertex, </a:t>
            </a:r>
            <a:r>
              <a:rPr lang="en-US" dirty="0" err="1" smtClean="0"/>
              <a:t>HiZ</a:t>
            </a:r>
            <a:r>
              <a:rPr lang="en-US" dirty="0" smtClean="0"/>
              <a:t>, Z, render target (RT), texture sampler (TEX), stencil (STC), displayable color, and the rest (</a:t>
            </a:r>
            <a:r>
              <a:rPr lang="en-US" dirty="0" err="1" smtClean="0"/>
              <a:t>shader</a:t>
            </a:r>
            <a:r>
              <a:rPr lang="en-US" dirty="0" smtClean="0"/>
              <a:t> code, constants,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5214</TotalTime>
  <Words>3132</Words>
  <Application>Microsoft Office PowerPoint</Application>
  <PresentationFormat>On-screen Show (4:3)</PresentationFormat>
  <Paragraphs>533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Efficient Management of LLCs in GPUs for 3D Scene Rendering Workloads</vt:lpstr>
      <vt:lpstr>Sketch</vt:lpstr>
      <vt:lpstr>Sketch</vt:lpstr>
      <vt:lpstr>Talk in One Slide</vt:lpstr>
      <vt:lpstr>Result highlights</vt:lpstr>
      <vt:lpstr>Sketch</vt:lpstr>
      <vt:lpstr>Characterization framework</vt:lpstr>
      <vt:lpstr>GPU last-level cache interface</vt:lpstr>
      <vt:lpstr>LLC accesses</vt:lpstr>
      <vt:lpstr>LLC access traffic</vt:lpstr>
      <vt:lpstr>LLC read hit rates (8 MB 16-way)</vt:lpstr>
      <vt:lpstr>Sketch</vt:lpstr>
      <vt:lpstr>LLC reuse study#1: Texture</vt:lpstr>
      <vt:lpstr>LLC reuse study#1: Texture</vt:lpstr>
      <vt:lpstr>LLC reuse study#1: Texture</vt:lpstr>
      <vt:lpstr>LLC reuse study#1: Texture</vt:lpstr>
      <vt:lpstr>LLC reuse study#1: Texture</vt:lpstr>
      <vt:lpstr>LLC reuse study#1: Texture</vt:lpstr>
      <vt:lpstr>LLC reuse study#1: Texture</vt:lpstr>
      <vt:lpstr>LLC reuse study#1: Texture</vt:lpstr>
      <vt:lpstr>LLC reuse study#2: Depth</vt:lpstr>
      <vt:lpstr>LLC reuse: Render target</vt:lpstr>
      <vt:lpstr>Sketch</vt:lpstr>
      <vt:lpstr>Graphics stream-aware policies</vt:lpstr>
      <vt:lpstr>Graphics stream-aware policies</vt:lpstr>
      <vt:lpstr>Graphics stream-aware policies</vt:lpstr>
      <vt:lpstr>Graphics stream-aware policies</vt:lpstr>
      <vt:lpstr>Graphics stream-aware policies</vt:lpstr>
      <vt:lpstr>Graphics stream-aware policies</vt:lpstr>
      <vt:lpstr>Graphics stream-aware policies</vt:lpstr>
      <vt:lpstr>Graphics stream-aware policies</vt:lpstr>
      <vt:lpstr>Graphics stream-aware policies</vt:lpstr>
      <vt:lpstr>Sketch</vt:lpstr>
      <vt:lpstr>Evaluation methodology</vt:lpstr>
      <vt:lpstr>Sketch</vt:lpstr>
      <vt:lpstr>Total volume of LLC misses</vt:lpstr>
      <vt:lpstr>RT to TEX reuse through LLC</vt:lpstr>
      <vt:lpstr>LLC hit rate: Texture sampler</vt:lpstr>
      <vt:lpstr>LLC hit rate: RT accesses</vt:lpstr>
      <vt:lpstr>Frame rate improvement</vt:lpstr>
      <vt:lpstr>Sensitivity to shader thread count</vt:lpstr>
      <vt:lpstr>Sketch</vt:lpstr>
      <vt:lpstr>Summary</vt:lpstr>
      <vt:lpstr>Where do we lose against optimal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</dc:title>
  <dc:creator>M Chowdhury</dc:creator>
  <cp:lastModifiedBy>Chaudhuri, MainakX</cp:lastModifiedBy>
  <cp:revision>699</cp:revision>
  <dcterms:created xsi:type="dcterms:W3CDTF">2009-12-03T08:56:43Z</dcterms:created>
  <dcterms:modified xsi:type="dcterms:W3CDTF">2013-12-15T08:19:41Z</dcterms:modified>
</cp:coreProperties>
</file>