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256" r:id="rId2"/>
    <p:sldId id="549" r:id="rId3"/>
    <p:sldId id="586" r:id="rId4"/>
    <p:sldId id="331" r:id="rId5"/>
    <p:sldId id="587" r:id="rId6"/>
    <p:sldId id="332" r:id="rId7"/>
    <p:sldId id="588" r:id="rId8"/>
    <p:sldId id="589" r:id="rId9"/>
    <p:sldId id="457" r:id="rId10"/>
    <p:sldId id="590" r:id="rId11"/>
    <p:sldId id="591" r:id="rId12"/>
    <p:sldId id="592" r:id="rId13"/>
    <p:sldId id="593" r:id="rId14"/>
    <p:sldId id="594" r:id="rId15"/>
    <p:sldId id="595" r:id="rId16"/>
    <p:sldId id="596" r:id="rId17"/>
    <p:sldId id="619" r:id="rId18"/>
    <p:sldId id="597" r:id="rId19"/>
    <p:sldId id="598" r:id="rId20"/>
    <p:sldId id="599" r:id="rId21"/>
    <p:sldId id="600" r:id="rId22"/>
    <p:sldId id="601" r:id="rId23"/>
    <p:sldId id="602" r:id="rId24"/>
    <p:sldId id="603" r:id="rId25"/>
    <p:sldId id="604" r:id="rId26"/>
    <p:sldId id="605" r:id="rId27"/>
    <p:sldId id="606" r:id="rId28"/>
    <p:sldId id="607" r:id="rId29"/>
    <p:sldId id="608" r:id="rId30"/>
    <p:sldId id="609" r:id="rId31"/>
    <p:sldId id="610" r:id="rId32"/>
    <p:sldId id="611" r:id="rId33"/>
    <p:sldId id="612" r:id="rId34"/>
    <p:sldId id="613" r:id="rId35"/>
    <p:sldId id="614" r:id="rId36"/>
    <p:sldId id="615" r:id="rId37"/>
    <p:sldId id="616" r:id="rId38"/>
    <p:sldId id="617" r:id="rId39"/>
    <p:sldId id="61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990033"/>
    <a:srgbClr val="7D7A0C"/>
    <a:srgbClr val="A0207B"/>
    <a:srgbClr val="673105"/>
    <a:srgbClr val="005426"/>
    <a:srgbClr val="AE5F1E"/>
    <a:srgbClr val="26A64E"/>
    <a:srgbClr val="A23E2A"/>
    <a:srgbClr val="AC1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37CE5-EEBD-4B82-B155-BA1DBF67C8CF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85FA7-9A21-4F92-A827-786028AD0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71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38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8AB4-0C30-446C-9886-2F32366C7E13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0B05-CA3A-4EE7-8967-7828BB5C9232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2520-2C94-42D1-9B27-F21C0576379A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200" b="1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5038-F2B9-4FBB-BBE8-25858246395E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781800" cy="365125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  <a:latin typeface="+mj-lt"/>
              </a:defRPr>
            </a:lvl1pPr>
          </a:lstStyle>
          <a:p>
            <a:r>
              <a:rPr lang="fi-FI" dirty="0" smtClean="0"/>
              <a:t>Hierarchy-aware Replacement and Bypass Algorithms          Mainak Chaudhuri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CDD4-3CEC-4702-976F-4BA8BBC37DB1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B1A3-82AA-4692-B15B-9FB2B9A4A079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EF2B-D690-4C28-A642-366EFE5907B7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2F4E-238D-43B7-A210-5FB2F97E9E61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D4F93-3E1E-4539-BE9D-01ACE0B5A5F0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D6D4-E1D7-45FE-BE4D-976C0AAF4C36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6078-6D98-4518-88F8-AD7CA69C09EF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4F72A-F4B7-454D-8538-5CB9A8B550E0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3124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Zero Inclusion Victim (ZIV):</a:t>
            </a:r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0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Isolating Core Caches from Inclusive Last-level Cache Evictions</a:t>
            </a:r>
            <a:endParaRPr lang="en-US" sz="4000" b="1" dirty="0"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4114800"/>
          </a:xfrm>
        </p:spPr>
        <p:txBody>
          <a:bodyPr>
            <a:normAutofit/>
          </a:bodyPr>
          <a:lstStyle/>
          <a:p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Mainak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Chaudhuri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Indian Institute of Technology Kanpur</a:t>
            </a:r>
          </a:p>
          <a:p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ISCA 2021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loss in inclusive LLC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3352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4038600"/>
            <a:ext cx="9137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Evaluated on 8-core CMP with 72 multi-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prog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. 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workloads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Normalized to I-LRU (LLC policy) with 256 KB L2 cache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00200" y="1143000"/>
            <a:ext cx="914400" cy="2057400"/>
          </a:xfrm>
          <a:prstGeom prst="roundRect">
            <a:avLst/>
          </a:prstGeom>
          <a:noFill/>
          <a:ln w="50800">
            <a:solidFill>
              <a:srgbClr val="6731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5029200"/>
            <a:ext cx="9137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673105"/>
                </a:solidFill>
                <a:latin typeface="+mj-lt"/>
              </a:rPr>
              <a:t>I-LRU vs. NI-LRU: Perf. gap increases with increasing L2 cache capacity due to increasing volume of IVs</a:t>
            </a:r>
            <a:endParaRPr lang="en-US" sz="2800" dirty="0">
              <a:solidFill>
                <a:srgbClr val="673105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903893"/>
            <a:ext cx="9137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I-Hawkeye vs. NI-Hawkeye: Much bigger perf. gap; very big perf. loss in some of the workloads with I-Hawkeye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590800" y="762000"/>
            <a:ext cx="914400" cy="243840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191000" y="1143000"/>
            <a:ext cx="914400" cy="2057400"/>
          </a:xfrm>
          <a:prstGeom prst="roundRect">
            <a:avLst/>
          </a:prstGeom>
          <a:noFill/>
          <a:ln w="50800">
            <a:solidFill>
              <a:srgbClr val="6731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781800" y="1143000"/>
            <a:ext cx="914400" cy="2057400"/>
          </a:xfrm>
          <a:prstGeom prst="roundRect">
            <a:avLst/>
          </a:prstGeom>
          <a:noFill/>
          <a:ln w="50800">
            <a:solidFill>
              <a:srgbClr val="6731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09600" y="3581400"/>
            <a:ext cx="3581400" cy="533400"/>
          </a:xfrm>
          <a:prstGeom prst="roundRect">
            <a:avLst/>
          </a:prstGeom>
          <a:noFill/>
          <a:ln w="50800">
            <a:solidFill>
              <a:srgbClr val="6731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181600" y="762000"/>
            <a:ext cx="914400" cy="243840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772400" y="762000"/>
            <a:ext cx="914400" cy="243840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267200" y="3581400"/>
            <a:ext cx="4724400" cy="53340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0" y="5181600"/>
            <a:ext cx="91440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Performance loss increases steeply as LLC replacement policy approaches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Belady’s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MIN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346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ZIV LLC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ZIV LLC design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Finding relocation sets</a:t>
            </a:r>
          </a:p>
          <a:p>
            <a:pPr lvl="1"/>
            <a:r>
              <a:rPr lang="en-US" dirty="0" smtClean="0"/>
              <a:t>Replacement policy in relocation sets</a:t>
            </a:r>
          </a:p>
          <a:p>
            <a:pPr lvl="1"/>
            <a:r>
              <a:rPr lang="en-US" dirty="0" smtClean="0"/>
              <a:t>Managing relocated blocks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2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4033"/>
          </a:xfrm>
        </p:spPr>
        <p:txBody>
          <a:bodyPr>
            <a:normAutofit/>
          </a:bodyPr>
          <a:lstStyle/>
          <a:p>
            <a:r>
              <a:rPr lang="en-US" dirty="0" smtClean="0"/>
              <a:t>Block relocation flow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2743200" y="1524000"/>
            <a:ext cx="3657600" cy="457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1524000"/>
            <a:ext cx="914400" cy="4572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135368" y="1524000"/>
            <a:ext cx="1475232" cy="18871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35368" y="2590800"/>
            <a:ext cx="1475232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467600" y="2590800"/>
            <a:ext cx="304800" cy="3048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077200" y="2590800"/>
            <a:ext cx="304800" cy="3048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705600" y="3886200"/>
            <a:ext cx="2362200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Has privately cached copies?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05400" y="3886200"/>
            <a:ext cx="381000" cy="9144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24400" y="3886200"/>
            <a:ext cx="381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343400" y="3886200"/>
            <a:ext cx="381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62400" y="3886200"/>
            <a:ext cx="381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581400" y="3886200"/>
            <a:ext cx="381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00400" y="3886200"/>
            <a:ext cx="381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19400" y="3886200"/>
            <a:ext cx="381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438400" y="3886200"/>
            <a:ext cx="381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5486400" y="38862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86400" y="48006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6200" y="3886200"/>
            <a:ext cx="1752600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LLC fill port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arbiter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743200" y="5562600"/>
            <a:ext cx="3657600" cy="457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572000" y="5562600"/>
            <a:ext cx="914400" cy="457200"/>
          </a:xfrm>
          <a:prstGeom prst="rect">
            <a:avLst/>
          </a:prstGeom>
          <a:solidFill>
            <a:srgbClr val="A0207B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1000" y="5562600"/>
            <a:ext cx="1219200" cy="4572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nextRS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4253" y="15195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 LLC fill</a:t>
            </a:r>
            <a:endParaRPr lang="en-US" sz="2400" dirty="0">
              <a:latin typeface="+mj-lt"/>
            </a:endParaRPr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2133600" y="1750368"/>
            <a:ext cx="609600" cy="22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429000" y="1062335"/>
            <a:ext cx="2186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Target LLC set</a:t>
            </a:r>
            <a:endParaRPr lang="en-US" sz="2400" dirty="0">
              <a:latin typeface="+mj-lt"/>
            </a:endParaRPr>
          </a:p>
        </p:txBody>
      </p:sp>
      <p:cxnSp>
        <p:nvCxnSpPr>
          <p:cNvPr id="32" name="Elbow Connector 31"/>
          <p:cNvCxnSpPr>
            <a:stCxn id="6" idx="2"/>
            <a:endCxn id="8" idx="1"/>
          </p:cNvCxnSpPr>
          <p:nvPr/>
        </p:nvCxnSpPr>
        <p:spPr>
          <a:xfrm rot="16200000" flipH="1">
            <a:off x="5701284" y="1309116"/>
            <a:ext cx="762000" cy="2106168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054840" y="762000"/>
            <a:ext cx="1708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Sparse Dir.</a:t>
            </a:r>
          </a:p>
          <a:p>
            <a:pPr algn="ctr"/>
            <a:r>
              <a:rPr lang="en-US" sz="2400" dirty="0" smtClean="0">
                <a:latin typeface="+mj-lt"/>
              </a:rPr>
              <a:t>Slice</a:t>
            </a:r>
            <a:endParaRPr lang="en-US" sz="2400" dirty="0">
              <a:latin typeface="+mj-lt"/>
            </a:endParaRPr>
          </a:p>
        </p:txBody>
      </p:sp>
      <p:cxnSp>
        <p:nvCxnSpPr>
          <p:cNvPr id="35" name="Straight Arrow Connector 34"/>
          <p:cNvCxnSpPr>
            <a:stCxn id="8" idx="2"/>
            <a:endCxn id="11" idx="0"/>
          </p:cNvCxnSpPr>
          <p:nvPr/>
        </p:nvCxnSpPr>
        <p:spPr>
          <a:xfrm>
            <a:off x="7872984" y="2895600"/>
            <a:ext cx="13716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177685" y="212913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Evict</a:t>
            </a:r>
            <a:endParaRPr lang="en-US" sz="2400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19600" y="2743200"/>
            <a:ext cx="282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Consult on-chip dir.</a:t>
            </a:r>
            <a:endParaRPr lang="en-US" sz="2400" dirty="0">
              <a:latin typeface="+mj-lt"/>
            </a:endParaRPr>
          </a:p>
        </p:txBody>
      </p:sp>
      <p:cxnSp>
        <p:nvCxnSpPr>
          <p:cNvPr id="39" name="Straight Arrow Connector 38"/>
          <p:cNvCxnSpPr>
            <a:stCxn id="11" idx="2"/>
          </p:cNvCxnSpPr>
          <p:nvPr/>
        </p:nvCxnSpPr>
        <p:spPr>
          <a:xfrm>
            <a:off x="7886700" y="4800600"/>
            <a:ext cx="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924800" y="4796135"/>
            <a:ext cx="85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58000" y="5181600"/>
            <a:ext cx="2057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Evict &amp; STOP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43" name="Straight Arrow Connector 42"/>
          <p:cNvCxnSpPr>
            <a:stCxn id="11" idx="1"/>
            <a:endCxn id="12" idx="3"/>
          </p:cNvCxnSpPr>
          <p:nvPr/>
        </p:nvCxnSpPr>
        <p:spPr>
          <a:xfrm flipH="1">
            <a:off x="5486400" y="4343400"/>
            <a:ext cx="1219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315750" y="39579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743200" y="3424535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Relocation FIFO</a:t>
            </a:r>
            <a:endParaRPr lang="en-US" sz="2400" dirty="0">
              <a:latin typeface="+mj-lt"/>
            </a:endParaRPr>
          </a:p>
        </p:txBody>
      </p:sp>
      <p:cxnSp>
        <p:nvCxnSpPr>
          <p:cNvPr id="47" name="Straight Arrow Connector 46"/>
          <p:cNvCxnSpPr>
            <a:stCxn id="19" idx="1"/>
            <a:endCxn id="23" idx="3"/>
          </p:cNvCxnSpPr>
          <p:nvPr/>
        </p:nvCxnSpPr>
        <p:spPr>
          <a:xfrm flipH="1">
            <a:off x="1828800" y="4343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6" idx="3"/>
            <a:endCxn id="24" idx="1"/>
          </p:cNvCxnSpPr>
          <p:nvPr/>
        </p:nvCxnSpPr>
        <p:spPr>
          <a:xfrm>
            <a:off x="1600200" y="57912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914400" y="4800600"/>
            <a:ext cx="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200400" y="5100935"/>
            <a:ext cx="2735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Next relocation set</a:t>
            </a:r>
            <a:endParaRPr lang="en-US" sz="2400" dirty="0">
              <a:latin typeface="+mj-lt"/>
            </a:endParaRPr>
          </a:p>
        </p:txBody>
      </p:sp>
      <p:cxnSp>
        <p:nvCxnSpPr>
          <p:cNvPr id="60" name="Elbow Connector 59"/>
          <p:cNvCxnSpPr>
            <a:stCxn id="25" idx="2"/>
            <a:endCxn id="61" idx="1"/>
          </p:cNvCxnSpPr>
          <p:nvPr/>
        </p:nvCxnSpPr>
        <p:spPr>
          <a:xfrm rot="16200000" flipH="1">
            <a:off x="5305343" y="5743656"/>
            <a:ext cx="415499" cy="967785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996985" y="6019800"/>
            <a:ext cx="31470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LLC victim with no</a:t>
            </a:r>
          </a:p>
          <a:p>
            <a:r>
              <a:rPr lang="en-US" sz="2400" dirty="0"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rivately cached copy</a:t>
            </a:r>
            <a:endParaRPr lang="en-US" sz="2400" dirty="0">
              <a:latin typeface="+mj-lt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7897090" y="5562600"/>
            <a:ext cx="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8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30" grpId="0"/>
      <p:bldP spid="33" grpId="0"/>
      <p:bldP spid="36" grpId="0"/>
      <p:bldP spid="37" grpId="0"/>
      <p:bldP spid="40" grpId="0"/>
      <p:bldP spid="41" grpId="0"/>
      <p:bldP spid="44" grpId="0"/>
      <p:bldP spid="45" grpId="0"/>
      <p:bldP spid="58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Finding relocation sets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Relocation sets need to satisfy certain properties</a:t>
            </a:r>
          </a:p>
          <a:p>
            <a:pPr lvl="1"/>
            <a:r>
              <a:rPr lang="en-US" dirty="0" smtClean="0"/>
              <a:t>Two such properties are: Does the set have an invalid way? Does the set have a valid block with no privately </a:t>
            </a:r>
            <a:r>
              <a:rPr lang="en-US" smtClean="0"/>
              <a:t>cached copy?</a:t>
            </a:r>
            <a:endParaRPr lang="en-US" dirty="0" smtClean="0"/>
          </a:p>
          <a:p>
            <a:pPr lvl="2"/>
            <a:r>
              <a:rPr lang="en-US" dirty="0" smtClean="0"/>
              <a:t>Invalid property and </a:t>
            </a:r>
            <a:r>
              <a:rPr lang="en-US" dirty="0" err="1" smtClean="0"/>
              <a:t>NotInPrC</a:t>
            </a:r>
            <a:r>
              <a:rPr lang="en-US" dirty="0" smtClean="0"/>
              <a:t> property</a:t>
            </a:r>
          </a:p>
          <a:p>
            <a:pPr lvl="1"/>
            <a:r>
              <a:rPr lang="en-US" dirty="0" smtClean="0"/>
              <a:t>Attach property bits to each LLC set to identify such sets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0" y="5257800"/>
            <a:ext cx="3657600" cy="4572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LLC set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5257800"/>
            <a:ext cx="914400" cy="457200"/>
          </a:xfrm>
          <a:prstGeom prst="rect">
            <a:avLst/>
          </a:prstGeom>
          <a:solidFill>
            <a:srgbClr val="FF5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05000" y="5257800"/>
            <a:ext cx="914400" cy="457200"/>
          </a:xfrm>
          <a:prstGeom prst="rect">
            <a:avLst/>
          </a:prstGeom>
          <a:solidFill>
            <a:srgbClr val="7D7A0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00200" y="5715000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NotInPrC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5715000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Invalid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0" y="4800600"/>
            <a:ext cx="2480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Any invalid way?</a:t>
            </a:r>
            <a:endParaRPr lang="en-US" sz="2400" dirty="0">
              <a:latin typeface="+mj-lt"/>
            </a:endParaRPr>
          </a:p>
        </p:txBody>
      </p:sp>
      <p:cxnSp>
        <p:nvCxnSpPr>
          <p:cNvPr id="12" name="Elbow Connector 11"/>
          <p:cNvCxnSpPr>
            <a:stCxn id="10" idx="1"/>
            <a:endCxn id="6" idx="0"/>
          </p:cNvCxnSpPr>
          <p:nvPr/>
        </p:nvCxnSpPr>
        <p:spPr>
          <a:xfrm rot="10800000" flipV="1">
            <a:off x="3657600" y="5031432"/>
            <a:ext cx="1600200" cy="226367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5715000"/>
            <a:ext cx="33185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Any block with no</a:t>
            </a:r>
          </a:p>
          <a:p>
            <a:pPr algn="ctr"/>
            <a:r>
              <a:rPr lang="en-US" sz="2400" dirty="0"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rivately cached copy?</a:t>
            </a:r>
            <a:endParaRPr lang="en-US" sz="2400" dirty="0">
              <a:latin typeface="+mj-lt"/>
            </a:endParaRPr>
          </a:p>
        </p:txBody>
      </p:sp>
      <p:cxnSp>
        <p:nvCxnSpPr>
          <p:cNvPr id="15" name="Elbow Connector 14"/>
          <p:cNvCxnSpPr>
            <a:endCxn id="8" idx="2"/>
          </p:cNvCxnSpPr>
          <p:nvPr/>
        </p:nvCxnSpPr>
        <p:spPr>
          <a:xfrm rot="10800000">
            <a:off x="2325720" y="6176666"/>
            <a:ext cx="2398681" cy="224135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19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Finding relocation sets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4038600"/>
            <a:ext cx="1946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NotInPrC</a:t>
            </a:r>
            <a:r>
              <a:rPr lang="en-US" sz="2400" dirty="0" smtClean="0">
                <a:latin typeface="+mj-lt"/>
              </a:rPr>
              <a:t> PV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29336" y="4038600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Invalid PV</a:t>
            </a:r>
            <a:endParaRPr lang="en-US" sz="2400" dirty="0"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76800" y="1066800"/>
            <a:ext cx="3657600" cy="29718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76800" y="2286000"/>
            <a:ext cx="3657600" cy="4572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LLC set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05200" y="1066800"/>
            <a:ext cx="914400" cy="2971800"/>
          </a:xfrm>
          <a:prstGeom prst="rect">
            <a:avLst/>
          </a:prstGeom>
          <a:solidFill>
            <a:srgbClr val="FF5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505200" y="2286000"/>
            <a:ext cx="914400" cy="457200"/>
          </a:xfrm>
          <a:prstGeom prst="rect">
            <a:avLst/>
          </a:prstGeom>
          <a:solidFill>
            <a:srgbClr val="FF5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09800" y="1066800"/>
            <a:ext cx="914400" cy="2971800"/>
          </a:xfrm>
          <a:prstGeom prst="rect">
            <a:avLst/>
          </a:prstGeom>
          <a:solidFill>
            <a:srgbClr val="7D7A0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09800" y="2286000"/>
            <a:ext cx="914400" cy="457200"/>
          </a:xfrm>
          <a:prstGeom prst="rect">
            <a:avLst/>
          </a:prstGeom>
          <a:solidFill>
            <a:srgbClr val="7D7A0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4170" y="2052935"/>
            <a:ext cx="20656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Property</a:t>
            </a:r>
          </a:p>
          <a:p>
            <a:r>
              <a:rPr lang="en-US" sz="2400" dirty="0" smtClean="0">
                <a:latin typeface="+mj-lt"/>
              </a:rPr>
              <a:t>Vectors (PVs)</a:t>
            </a:r>
            <a:endParaRPr lang="en-US" sz="2400" dirty="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4800" y="1219200"/>
            <a:ext cx="1219200" cy="457200"/>
          </a:xfrm>
          <a:prstGeom prst="rect">
            <a:avLst/>
          </a:prstGeom>
          <a:solidFill>
            <a:srgbClr val="7D7A0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nextRS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3" name="Straight Arrow Connector 22"/>
          <p:cNvCxnSpPr>
            <a:stCxn id="22" idx="3"/>
          </p:cNvCxnSpPr>
          <p:nvPr/>
        </p:nvCxnSpPr>
        <p:spPr>
          <a:xfrm>
            <a:off x="1524000" y="1447800"/>
            <a:ext cx="6858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953000" y="4572000"/>
            <a:ext cx="1219200" cy="457200"/>
          </a:xfrm>
          <a:prstGeom prst="rect">
            <a:avLst/>
          </a:prstGeom>
          <a:solidFill>
            <a:srgbClr val="FF5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nextRS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9" name="Straight Connector 28"/>
          <p:cNvCxnSpPr>
            <a:stCxn id="24" idx="0"/>
          </p:cNvCxnSpPr>
          <p:nvPr/>
        </p:nvCxnSpPr>
        <p:spPr>
          <a:xfrm flipV="1">
            <a:off x="5562600" y="3276600"/>
            <a:ext cx="0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419600" y="32766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0" y="4989493"/>
            <a:ext cx="9137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Register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nextRS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of each PV points to the next round-robin position (with wrap-around) in PV with a set bit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0" y="590389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If Invalid PV is not empty, use its </a:t>
            </a:r>
            <a:r>
              <a:rPr lang="en-US" sz="2800" dirty="0" err="1" smtClean="0">
                <a:solidFill>
                  <a:srgbClr val="C00000"/>
                </a:solidFill>
                <a:latin typeface="+mj-lt"/>
              </a:rPr>
              <a:t>nextRS</a:t>
            </a: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 as the </a:t>
            </a:r>
            <a:r>
              <a:rPr lang="en-US" sz="2800" dirty="0" err="1" smtClean="0">
                <a:solidFill>
                  <a:srgbClr val="C00000"/>
                </a:solidFill>
                <a:latin typeface="+mj-lt"/>
              </a:rPr>
              <a:t>reloc</a:t>
            </a: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. set index; otherwise use </a:t>
            </a:r>
            <a:r>
              <a:rPr lang="en-US" sz="2800" dirty="0" err="1" smtClean="0">
                <a:solidFill>
                  <a:srgbClr val="C00000"/>
                </a:solidFill>
                <a:latin typeface="+mj-lt"/>
              </a:rPr>
              <a:t>nextRS</a:t>
            </a: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 of </a:t>
            </a:r>
            <a:r>
              <a:rPr lang="en-US" sz="2800" smtClean="0">
                <a:solidFill>
                  <a:srgbClr val="C00000"/>
                </a:solidFill>
                <a:latin typeface="+mj-lt"/>
              </a:rPr>
              <a:t>NotInPrC</a:t>
            </a: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 PV </a:t>
            </a:r>
          </a:p>
        </p:txBody>
      </p:sp>
    </p:spTree>
    <p:extLst>
      <p:ext uri="{BB962C8B-B14F-4D97-AF65-F5344CB8AC3E}">
        <p14:creationId xmlns:p14="http://schemas.microsoft.com/office/powerpoint/2010/main" val="13642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 animBg="1"/>
      <p:bldP spid="17" grpId="0" animBg="1"/>
      <p:bldP spid="19" grpId="0" animBg="1"/>
      <p:bldP spid="21" grpId="0"/>
      <p:bldP spid="22" grpId="0" animBg="1"/>
      <p:bldP spid="24" grpId="0" animBg="1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Efficiently computing </a:t>
            </a:r>
            <a:r>
              <a:rPr lang="en-US" dirty="0" err="1" smtClean="0"/>
              <a:t>nextRS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It is possible to efficiently compute decoded </a:t>
            </a:r>
            <a:r>
              <a:rPr lang="en-US" dirty="0" err="1" smtClean="0"/>
              <a:t>nextRS</a:t>
            </a:r>
            <a:r>
              <a:rPr lang="en-US" dirty="0" smtClean="0"/>
              <a:t> from the decoded current RS and PV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4114800"/>
            <a:ext cx="1219200" cy="457200"/>
          </a:xfrm>
          <a:prstGeom prst="rect">
            <a:avLst/>
          </a:prstGeom>
          <a:solidFill>
            <a:srgbClr val="7D7A0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nextRS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3657600"/>
            <a:ext cx="1371600" cy="1371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Decoder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0712" y="2057400"/>
            <a:ext cx="381000" cy="472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00000000001000000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2133600" y="43434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19600" y="4343400"/>
            <a:ext cx="13111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6123904" y="4177284"/>
            <a:ext cx="978408" cy="484632"/>
          </a:xfrm>
          <a:prstGeom prst="rightArrow">
            <a:avLst/>
          </a:prstGeom>
          <a:solidFill>
            <a:srgbClr val="A0207B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137145" y="4186535"/>
            <a:ext cx="1549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Wordlines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1712" y="6243935"/>
            <a:ext cx="2513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Decoded </a:t>
            </a:r>
            <a:r>
              <a:rPr lang="en-US" sz="2400" dirty="0" err="1" smtClean="0">
                <a:latin typeface="+mj-lt"/>
              </a:rPr>
              <a:t>nextRS</a:t>
            </a:r>
            <a:endParaRPr lang="en-US" sz="2400" dirty="0"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5105400"/>
            <a:ext cx="54864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We will directly compute decoded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nextRS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from a given PV and decoded RS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577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Efficiently computing </a:t>
            </a:r>
            <a:r>
              <a:rPr lang="en-US" dirty="0" err="1" smtClean="0"/>
              <a:t>nextRS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533400" y="1219200"/>
            <a:ext cx="381000" cy="472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00000000001000000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943600"/>
            <a:ext cx="1418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Decoded</a:t>
            </a:r>
          </a:p>
          <a:p>
            <a:pPr algn="ctr"/>
            <a:r>
              <a:rPr lang="en-US" sz="2400" dirty="0" smtClean="0">
                <a:latin typeface="+mj-lt"/>
              </a:rPr>
              <a:t>RS</a:t>
            </a:r>
            <a:endParaRPr lang="en-US" sz="2400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1219200"/>
            <a:ext cx="381000" cy="472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11111111110000000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2743200"/>
            <a:ext cx="9204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Gen.</a:t>
            </a:r>
          </a:p>
          <a:p>
            <a:pPr algn="ctr"/>
            <a:r>
              <a:rPr lang="en-US" sz="2400" dirty="0" smtClean="0">
                <a:latin typeface="+mj-lt"/>
              </a:rPr>
              <a:t>mask</a:t>
            </a:r>
          </a:p>
        </p:txBody>
      </p:sp>
      <p:cxnSp>
        <p:nvCxnSpPr>
          <p:cNvPr id="10" name="Straight Arrow Connector 9"/>
          <p:cNvCxnSpPr>
            <a:stCxn id="5" idx="3"/>
            <a:endCxn id="7" idx="1"/>
          </p:cNvCxnSpPr>
          <p:nvPr/>
        </p:nvCxnSpPr>
        <p:spPr>
          <a:xfrm>
            <a:off x="914400" y="35814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00200" y="5950803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mask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67000" y="1219200"/>
            <a:ext cx="381000" cy="472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00101101001110010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5060" y="5943600"/>
            <a:ext cx="595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PV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91000" y="1219200"/>
            <a:ext cx="381000" cy="47244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00101101000000000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21688" y="5943600"/>
            <a:ext cx="138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+mj-lt"/>
              </a:rPr>
              <a:t>upperPV</a:t>
            </a:r>
            <a:endParaRPr lang="en-US" sz="2400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6611" y="3200400"/>
            <a:ext cx="1210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&amp; mask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48000" y="35814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791200" y="1219200"/>
            <a:ext cx="381000" cy="4724400"/>
          </a:xfrm>
          <a:prstGeom prst="rect">
            <a:avLst/>
          </a:prstGeom>
          <a:solidFill>
            <a:srgbClr val="FF5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11010011000000000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92315" y="5943600"/>
            <a:ext cx="15656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2’s </a:t>
            </a:r>
            <a:r>
              <a:rPr lang="en-US" sz="2400" dirty="0" err="1" smtClean="0">
                <a:latin typeface="+mj-lt"/>
              </a:rPr>
              <a:t>compl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ctr"/>
            <a:r>
              <a:rPr lang="en-US" sz="2400" dirty="0" err="1" smtClean="0">
                <a:latin typeface="+mj-lt"/>
              </a:rPr>
              <a:t>upperPV</a:t>
            </a:r>
            <a:endParaRPr lang="en-US" sz="2400" dirty="0" smtClean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20349" y="3348335"/>
            <a:ext cx="38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&amp;</a:t>
            </a:r>
            <a:endParaRPr lang="en-US" sz="2400" dirty="0" smtClean="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543800" y="1219200"/>
            <a:ext cx="381000" cy="47244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  <a:latin typeface="+mj-lt"/>
              </a:rPr>
              <a:t>00000001000000000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42068" y="5943600"/>
            <a:ext cx="1418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Decoded</a:t>
            </a:r>
          </a:p>
          <a:p>
            <a:pPr algn="ctr"/>
            <a:r>
              <a:rPr lang="en-US" sz="2400" dirty="0" err="1" smtClean="0">
                <a:latin typeface="+mj-lt"/>
              </a:rPr>
              <a:t>nextRS</a:t>
            </a:r>
            <a:endParaRPr lang="en-US" sz="2400" dirty="0" smtClean="0">
              <a:latin typeface="+mj-lt"/>
            </a:endParaRPr>
          </a:p>
        </p:txBody>
      </p:sp>
      <p:cxnSp>
        <p:nvCxnSpPr>
          <p:cNvPr id="24" name="Straight Arrow Connector 23"/>
          <p:cNvCxnSpPr>
            <a:endCxn id="22" idx="1"/>
          </p:cNvCxnSpPr>
          <p:nvPr/>
        </p:nvCxnSpPr>
        <p:spPr>
          <a:xfrm>
            <a:off x="6172200" y="3581400"/>
            <a:ext cx="1371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658149" y="3186545"/>
            <a:ext cx="398462" cy="25184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4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1" grpId="0"/>
      <p:bldP spid="14" grpId="0" animBg="1"/>
      <p:bldP spid="15" grpId="0"/>
      <p:bldP spid="16" grpId="0"/>
      <p:bldP spid="19" grpId="0" animBg="1"/>
      <p:bldP spid="20" grpId="0"/>
      <p:bldP spid="21" grpId="0"/>
      <p:bldP spid="22" grpId="0" animBg="1"/>
      <p:bldP spid="23" grpId="0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Efficiently computing </a:t>
            </a:r>
            <a:r>
              <a:rPr lang="en-US" dirty="0" err="1" smtClean="0"/>
              <a:t>nextRS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533400" y="1219200"/>
            <a:ext cx="381000" cy="472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00000000001000000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943600"/>
            <a:ext cx="1418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Decoded</a:t>
            </a:r>
          </a:p>
          <a:p>
            <a:pPr algn="ctr"/>
            <a:r>
              <a:rPr lang="en-US" sz="2400" dirty="0" smtClean="0">
                <a:latin typeface="+mj-lt"/>
              </a:rPr>
              <a:t>RS</a:t>
            </a:r>
            <a:endParaRPr lang="en-US" sz="2400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1219200"/>
            <a:ext cx="381000" cy="472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00000000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0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00111111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2743200"/>
            <a:ext cx="9204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Gen.</a:t>
            </a:r>
          </a:p>
          <a:p>
            <a:pPr algn="ctr"/>
            <a:r>
              <a:rPr lang="en-US" sz="2400" dirty="0" smtClean="0">
                <a:latin typeface="+mj-lt"/>
              </a:rPr>
              <a:t>mask</a:t>
            </a:r>
          </a:p>
        </p:txBody>
      </p:sp>
      <p:cxnSp>
        <p:nvCxnSpPr>
          <p:cNvPr id="10" name="Straight Arrow Connector 9"/>
          <p:cNvCxnSpPr>
            <a:stCxn id="5" idx="3"/>
            <a:endCxn id="7" idx="1"/>
          </p:cNvCxnSpPr>
          <p:nvPr/>
        </p:nvCxnSpPr>
        <p:spPr>
          <a:xfrm>
            <a:off x="914400" y="35814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00200" y="5950803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mask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67000" y="1219200"/>
            <a:ext cx="381000" cy="472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00000000001110010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25194" y="5943600"/>
            <a:ext cx="1734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PV</a:t>
            </a:r>
          </a:p>
          <a:p>
            <a:pPr algn="ctr"/>
            <a:r>
              <a:rPr lang="en-US" sz="2400" dirty="0" err="1" smtClean="0">
                <a:latin typeface="+mj-lt"/>
              </a:rPr>
              <a:t>upperPV</a:t>
            </a:r>
            <a:r>
              <a:rPr lang="en-US" sz="2400" dirty="0" smtClean="0">
                <a:latin typeface="+mj-lt"/>
              </a:rPr>
              <a:t>=0</a:t>
            </a:r>
            <a:endParaRPr lang="en-US" sz="2400" dirty="0" smtClean="0"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91000" y="1219200"/>
            <a:ext cx="381000" cy="47244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00000000000110010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47337" y="5943600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+mj-lt"/>
              </a:rPr>
              <a:t>lower</a:t>
            </a:r>
            <a:r>
              <a:rPr lang="en-US" sz="2400" dirty="0" err="1" smtClean="0">
                <a:latin typeface="+mj-lt"/>
              </a:rPr>
              <a:t>PV</a:t>
            </a:r>
            <a:endParaRPr lang="en-US" sz="2400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6611" y="3200400"/>
            <a:ext cx="1210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&amp; mask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48000" y="35814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791200" y="1219200"/>
            <a:ext cx="381000" cy="4724400"/>
          </a:xfrm>
          <a:prstGeom prst="rect">
            <a:avLst/>
          </a:prstGeom>
          <a:solidFill>
            <a:srgbClr val="FF5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  <a:latin typeface="+mj-lt"/>
              </a:rPr>
              <a:t>11111111111001110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92315" y="5943600"/>
            <a:ext cx="15656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2’s </a:t>
            </a:r>
            <a:r>
              <a:rPr lang="en-US" sz="2400" dirty="0" err="1" smtClean="0">
                <a:latin typeface="+mj-lt"/>
              </a:rPr>
              <a:t>compl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ctr"/>
            <a:r>
              <a:rPr lang="en-US" sz="2400" dirty="0" err="1" smtClean="0">
                <a:latin typeface="+mj-lt"/>
              </a:rPr>
              <a:t>lower</a:t>
            </a:r>
            <a:r>
              <a:rPr lang="en-US" sz="2400" dirty="0" err="1" smtClean="0">
                <a:latin typeface="+mj-lt"/>
              </a:rPr>
              <a:t>PV</a:t>
            </a:r>
            <a:endParaRPr lang="en-US" sz="2400" dirty="0" smtClean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20349" y="3348335"/>
            <a:ext cx="38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&amp;</a:t>
            </a:r>
            <a:endParaRPr lang="en-US" sz="2400" dirty="0" smtClean="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543800" y="1219200"/>
            <a:ext cx="381000" cy="47244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00000000000000010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42068" y="5943600"/>
            <a:ext cx="1418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Decoded</a:t>
            </a:r>
          </a:p>
          <a:p>
            <a:pPr algn="ctr"/>
            <a:r>
              <a:rPr lang="en-US" sz="2400" dirty="0" err="1" smtClean="0">
                <a:latin typeface="+mj-lt"/>
              </a:rPr>
              <a:t>nextRS</a:t>
            </a:r>
            <a:endParaRPr lang="en-US" sz="2400" dirty="0" smtClean="0">
              <a:latin typeface="+mj-lt"/>
            </a:endParaRPr>
          </a:p>
        </p:txBody>
      </p:sp>
      <p:cxnSp>
        <p:nvCxnSpPr>
          <p:cNvPr id="24" name="Straight Arrow Connector 23"/>
          <p:cNvCxnSpPr>
            <a:endCxn id="22" idx="1"/>
          </p:cNvCxnSpPr>
          <p:nvPr/>
        </p:nvCxnSpPr>
        <p:spPr>
          <a:xfrm>
            <a:off x="6172200" y="3581400"/>
            <a:ext cx="1371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658149" y="5386955"/>
            <a:ext cx="398462" cy="25184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8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1" grpId="0"/>
      <p:bldP spid="14" grpId="0" animBg="1"/>
      <p:bldP spid="15" grpId="0"/>
      <p:bldP spid="16" grpId="0"/>
      <p:bldP spid="19" grpId="0" animBg="1"/>
      <p:bldP spid="20" grpId="0"/>
      <p:bldP spid="21" grpId="0"/>
      <p:bldP spid="22" grpId="0" animBg="1"/>
      <p:bldP spid="23" grpId="0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Finding “good” relocation sets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Invalid and </a:t>
            </a:r>
            <a:r>
              <a:rPr lang="en-US" dirty="0" err="1" smtClean="0"/>
              <a:t>NotInPrC</a:t>
            </a:r>
            <a:r>
              <a:rPr lang="en-US" dirty="0" smtClean="0"/>
              <a:t> properties may not offer “good” relocation sets</a:t>
            </a:r>
          </a:p>
          <a:p>
            <a:pPr lvl="1"/>
            <a:r>
              <a:rPr lang="en-US" dirty="0" smtClean="0"/>
              <a:t>Need to combine with locality-centric properties</a:t>
            </a:r>
          </a:p>
          <a:p>
            <a:r>
              <a:rPr lang="en-US" dirty="0" err="1" smtClean="0"/>
              <a:t>LRUNotInPrC</a:t>
            </a:r>
            <a:r>
              <a:rPr lang="en-US" dirty="0" smtClean="0"/>
              <a:t> property: a set in which the LRU block does not have any privately cached copy (applicable if LLC policy is LRU)</a:t>
            </a:r>
          </a:p>
          <a:p>
            <a:pPr lvl="1"/>
            <a:r>
              <a:rPr lang="en-US" dirty="0" smtClean="0"/>
              <a:t>Needs a third PV in addition to Invalid and </a:t>
            </a:r>
            <a:r>
              <a:rPr lang="en-US" dirty="0" err="1" smtClean="0"/>
              <a:t>NotInPrC</a:t>
            </a:r>
            <a:r>
              <a:rPr lang="en-US" dirty="0" smtClean="0"/>
              <a:t> PVs to find a relocation set</a:t>
            </a:r>
          </a:p>
          <a:p>
            <a:pPr lvl="2"/>
            <a:r>
              <a:rPr lang="en-US" dirty="0" smtClean="0"/>
              <a:t>If Invalid PV is not empty, use its </a:t>
            </a:r>
            <a:r>
              <a:rPr lang="en-US" dirty="0" err="1" smtClean="0"/>
              <a:t>nextRS</a:t>
            </a:r>
            <a:endParaRPr lang="en-US" dirty="0" smtClean="0"/>
          </a:p>
          <a:p>
            <a:pPr lvl="2"/>
            <a:r>
              <a:rPr lang="en-US" dirty="0" smtClean="0"/>
              <a:t>If Invalid PV is empty and </a:t>
            </a:r>
            <a:r>
              <a:rPr lang="en-US" dirty="0" err="1" smtClean="0"/>
              <a:t>LRUNotInPrC</a:t>
            </a:r>
            <a:r>
              <a:rPr lang="en-US" dirty="0" smtClean="0"/>
              <a:t> PV is not empty, use the </a:t>
            </a:r>
            <a:r>
              <a:rPr lang="en-US" dirty="0" err="1" smtClean="0"/>
              <a:t>nextRS</a:t>
            </a:r>
            <a:r>
              <a:rPr lang="en-US" dirty="0" smtClean="0"/>
              <a:t> of </a:t>
            </a:r>
            <a:r>
              <a:rPr lang="en-US" dirty="0" err="1" smtClean="0"/>
              <a:t>LRUNotInPrC</a:t>
            </a:r>
            <a:r>
              <a:rPr lang="en-US" dirty="0" smtClean="0"/>
              <a:t> PV</a:t>
            </a:r>
          </a:p>
          <a:p>
            <a:pPr lvl="2"/>
            <a:r>
              <a:rPr lang="en-US" dirty="0" smtClean="0"/>
              <a:t>Use the </a:t>
            </a:r>
            <a:r>
              <a:rPr lang="en-US" dirty="0" err="1" smtClean="0"/>
              <a:t>nextRS</a:t>
            </a:r>
            <a:r>
              <a:rPr lang="en-US" dirty="0" smtClean="0"/>
              <a:t> of </a:t>
            </a:r>
            <a:r>
              <a:rPr lang="en-US" dirty="0" err="1" smtClean="0"/>
              <a:t>NotInPrC</a:t>
            </a:r>
            <a:r>
              <a:rPr lang="en-US" dirty="0" smtClean="0"/>
              <a:t> PV if other two PVs empty</a:t>
            </a:r>
          </a:p>
        </p:txBody>
      </p:sp>
    </p:spTree>
    <p:extLst>
      <p:ext uri="{BB962C8B-B14F-4D97-AF65-F5344CB8AC3E}">
        <p14:creationId xmlns:p14="http://schemas.microsoft.com/office/powerpoint/2010/main" val="362715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Finding “good” relocation sets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MaxRRPVNotInPrC</a:t>
            </a:r>
            <a:r>
              <a:rPr lang="en-US" dirty="0" smtClean="0"/>
              <a:t> property: a set in which the block with max RRPV does not have any privately cached copy (applicable if LLC policy uses RRPV or other non-LRU age)</a:t>
            </a:r>
          </a:p>
          <a:p>
            <a:pPr lvl="1"/>
            <a:r>
              <a:rPr lang="en-US" dirty="0" smtClean="0"/>
              <a:t>Needs a third PV in addition to Invalid and </a:t>
            </a:r>
            <a:r>
              <a:rPr lang="en-US" dirty="0" err="1" smtClean="0"/>
              <a:t>NotInPrC</a:t>
            </a:r>
            <a:r>
              <a:rPr lang="en-US" dirty="0" smtClean="0"/>
              <a:t> PVs to find a relocation set</a:t>
            </a:r>
          </a:p>
          <a:p>
            <a:pPr lvl="1"/>
            <a:r>
              <a:rPr lang="en-US" dirty="0" smtClean="0"/>
              <a:t>Algorithm to find relocation sets is similar to </a:t>
            </a:r>
            <a:r>
              <a:rPr lang="en-US" dirty="0" err="1" smtClean="0"/>
              <a:t>LRUNotInPrC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38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ZIV LLC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ZIV LLC design</a:t>
            </a:r>
          </a:p>
          <a:p>
            <a:pPr lvl="1"/>
            <a:r>
              <a:rPr lang="en-US" dirty="0" smtClean="0"/>
              <a:t>Finding relocation sets</a:t>
            </a:r>
          </a:p>
          <a:p>
            <a:pPr lvl="1"/>
            <a:r>
              <a:rPr lang="en-US" dirty="0" smtClean="0"/>
              <a:t>Replacement policy in relocation sets</a:t>
            </a:r>
          </a:p>
          <a:p>
            <a:pPr lvl="1"/>
            <a:r>
              <a:rPr lang="en-US" dirty="0" smtClean="0"/>
              <a:t>Managing relocated blocks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Finding “good” relocation sets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LikelyDeadNotInPrC</a:t>
            </a:r>
            <a:r>
              <a:rPr lang="en-US" dirty="0" smtClean="0"/>
              <a:t> property: a set having a likely dead block with no privately cached copy</a:t>
            </a:r>
          </a:p>
          <a:p>
            <a:pPr lvl="1"/>
            <a:r>
              <a:rPr lang="en-US" smtClean="0"/>
              <a:t>Agnostic to </a:t>
            </a:r>
            <a:r>
              <a:rPr lang="en-US" dirty="0" smtClean="0"/>
              <a:t>LLC policy, but needs to identify likely dead blocks having no privately cached copies</a:t>
            </a:r>
          </a:p>
          <a:p>
            <a:pPr lvl="2"/>
            <a:r>
              <a:rPr lang="en-US" dirty="0" smtClean="0"/>
              <a:t>Appeals to Cache Hierarchy-aware Replacement (CHAR) proposal [PACT 2012]</a:t>
            </a:r>
          </a:p>
          <a:p>
            <a:pPr lvl="2"/>
            <a:r>
              <a:rPr lang="en-US" dirty="0" smtClean="0"/>
              <a:t>Infers liveness of blocks evicted from private caches</a:t>
            </a:r>
          </a:p>
          <a:p>
            <a:pPr lvl="2"/>
            <a:r>
              <a:rPr lang="en-US" dirty="0" smtClean="0"/>
              <a:t>See paper for details</a:t>
            </a:r>
          </a:p>
          <a:p>
            <a:pPr lvl="1"/>
            <a:r>
              <a:rPr lang="en-US" dirty="0" smtClean="0"/>
              <a:t>Needs a third PV for </a:t>
            </a:r>
            <a:r>
              <a:rPr lang="en-US" dirty="0" err="1" smtClean="0"/>
              <a:t>LikelyDeadNotInPrC</a:t>
            </a:r>
            <a:endParaRPr lang="en-US" dirty="0" smtClean="0"/>
          </a:p>
          <a:p>
            <a:pPr lvl="1"/>
            <a:r>
              <a:rPr lang="en-US" dirty="0" smtClean="0"/>
              <a:t>Priority order of </a:t>
            </a:r>
            <a:r>
              <a:rPr lang="en-US" dirty="0" err="1" smtClean="0"/>
              <a:t>nextRS</a:t>
            </a:r>
            <a:r>
              <a:rPr lang="en-US" dirty="0" smtClean="0"/>
              <a:t>: Invalid PV, </a:t>
            </a:r>
            <a:r>
              <a:rPr lang="en-US" dirty="0" err="1" smtClean="0"/>
              <a:t>LikelyDeadNotInPrC</a:t>
            </a:r>
            <a:r>
              <a:rPr lang="en-US" dirty="0" smtClean="0"/>
              <a:t> PV, </a:t>
            </a:r>
            <a:r>
              <a:rPr lang="en-US" dirty="0" err="1" smtClean="0"/>
              <a:t>NotInPrC</a:t>
            </a:r>
            <a:r>
              <a:rPr lang="en-US" dirty="0" smtClean="0"/>
              <a:t> PV</a:t>
            </a:r>
          </a:p>
        </p:txBody>
      </p:sp>
    </p:spTree>
    <p:extLst>
      <p:ext uri="{BB962C8B-B14F-4D97-AF65-F5344CB8AC3E}">
        <p14:creationId xmlns:p14="http://schemas.microsoft.com/office/powerpoint/2010/main" val="12794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Finding “good” relocation sets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MaxRRPVLikelyDeadNotInPrC</a:t>
            </a:r>
            <a:r>
              <a:rPr lang="en-US" dirty="0" smtClean="0"/>
              <a:t> property: </a:t>
            </a:r>
            <a:r>
              <a:rPr lang="en-US" dirty="0" err="1" smtClean="0"/>
              <a:t>LikelyDeadNotInPrC</a:t>
            </a:r>
            <a:r>
              <a:rPr lang="en-US" dirty="0" smtClean="0"/>
              <a:t> property applied to LLC employing RRPV-based policy</a:t>
            </a:r>
          </a:p>
          <a:p>
            <a:pPr lvl="1"/>
            <a:r>
              <a:rPr lang="en-US" dirty="0" smtClean="0"/>
              <a:t>Needs four PVs: Invalid, </a:t>
            </a:r>
            <a:r>
              <a:rPr lang="en-US" dirty="0" err="1" smtClean="0"/>
              <a:t>NotInPrC</a:t>
            </a:r>
            <a:r>
              <a:rPr lang="en-US" dirty="0" smtClean="0"/>
              <a:t>, </a:t>
            </a:r>
            <a:r>
              <a:rPr lang="en-US" dirty="0" err="1" smtClean="0"/>
              <a:t>LikelyDeadNotInPrC</a:t>
            </a:r>
            <a:r>
              <a:rPr lang="en-US" dirty="0" smtClean="0"/>
              <a:t>, </a:t>
            </a:r>
            <a:r>
              <a:rPr lang="en-US" dirty="0" err="1" smtClean="0"/>
              <a:t>MaxRRPVNotInPrC</a:t>
            </a:r>
            <a:endParaRPr lang="en-US" dirty="0" smtClean="0"/>
          </a:p>
          <a:p>
            <a:pPr lvl="1"/>
            <a:r>
              <a:rPr lang="en-US" dirty="0" smtClean="0"/>
              <a:t>Priority order for </a:t>
            </a:r>
            <a:r>
              <a:rPr lang="en-US" dirty="0" err="1" smtClean="0"/>
              <a:t>nextRS</a:t>
            </a:r>
            <a:r>
              <a:rPr lang="en-US" dirty="0" smtClean="0"/>
              <a:t>: Invalid, </a:t>
            </a:r>
            <a:r>
              <a:rPr lang="en-US" dirty="0" err="1" smtClean="0"/>
              <a:t>MaxRRPVNotInPrC</a:t>
            </a:r>
            <a:r>
              <a:rPr lang="en-US" dirty="0" smtClean="0"/>
              <a:t>, </a:t>
            </a:r>
            <a:r>
              <a:rPr lang="en-US" dirty="0" err="1" smtClean="0"/>
              <a:t>LikelyDeadNotInPrC</a:t>
            </a:r>
            <a:r>
              <a:rPr lang="en-US" dirty="0" smtClean="0"/>
              <a:t>, </a:t>
            </a:r>
            <a:r>
              <a:rPr lang="en-US" dirty="0" err="1" smtClean="0"/>
              <a:t>NotInPrC</a:t>
            </a:r>
            <a:endParaRPr lang="en-US" dirty="0" smtClean="0"/>
          </a:p>
          <a:p>
            <a:r>
              <a:rPr lang="en-US" dirty="0" smtClean="0"/>
              <a:t>Reduce the number of relocations</a:t>
            </a:r>
          </a:p>
          <a:p>
            <a:pPr lvl="1"/>
            <a:r>
              <a:rPr lang="en-US" dirty="0" smtClean="0"/>
              <a:t>In all cases, at each priority level, the original LLC set is checked to see if it satisfies the property of that level; if yes, </a:t>
            </a:r>
            <a:r>
              <a:rPr lang="en-US" smtClean="0"/>
              <a:t>no relocation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618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Critical path and area estimates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RTL synthesis of decoded </a:t>
            </a:r>
            <a:r>
              <a:rPr lang="en-US" dirty="0" err="1" smtClean="0"/>
              <a:t>nextRS</a:t>
            </a:r>
            <a:r>
              <a:rPr lang="en-US" dirty="0" smtClean="0"/>
              <a:t> computation using 45 nm TSMC process</a:t>
            </a:r>
          </a:p>
          <a:p>
            <a:r>
              <a:rPr lang="en-US" dirty="0" smtClean="0"/>
              <a:t>Critical path meets a 0.75 ns timing target for a fully combinational implementation</a:t>
            </a:r>
          </a:p>
          <a:p>
            <a:pPr lvl="1"/>
            <a:r>
              <a:rPr lang="en-US" dirty="0" smtClean="0"/>
              <a:t>Three-cycle latency and repeat interval @ 4 GHz clock frequency</a:t>
            </a:r>
            <a:endParaRPr lang="en-US" dirty="0"/>
          </a:p>
          <a:p>
            <a:r>
              <a:rPr lang="en-US" dirty="0" smtClean="0"/>
              <a:t>Area overhead per LLC bank</a:t>
            </a:r>
          </a:p>
          <a:p>
            <a:pPr lvl="1"/>
            <a:r>
              <a:rPr lang="en-US" dirty="0" smtClean="0"/>
              <a:t>Properties requiring two PVs: 0.045 mm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Properties requiring three PVs: 0.078 mm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Properties requiring four PVs: 0.099 mm</a:t>
            </a:r>
            <a:r>
              <a:rPr lang="en-US" baseline="30000" dirty="0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611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ZIV LLC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ZIV LLC design</a:t>
            </a:r>
          </a:p>
          <a:p>
            <a:pPr lvl="1"/>
            <a:r>
              <a:rPr lang="en-US" dirty="0" smtClean="0"/>
              <a:t>Finding relocation sets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Replacement policy in relocation sets</a:t>
            </a:r>
          </a:p>
          <a:p>
            <a:pPr lvl="1"/>
            <a:r>
              <a:rPr lang="en-US" dirty="0" smtClean="0"/>
              <a:t>Managing relocated blocks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633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Replacement policy in 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relocation set is found by following a certain priority order among the set properties</a:t>
            </a:r>
          </a:p>
          <a:p>
            <a:r>
              <a:rPr lang="en-US" dirty="0" smtClean="0"/>
              <a:t>Replacement policy in a relocation set follows the same priority order to identify the victim</a:t>
            </a:r>
          </a:p>
          <a:p>
            <a:r>
              <a:rPr lang="en-US" dirty="0" smtClean="0"/>
              <a:t>Consider the </a:t>
            </a:r>
            <a:r>
              <a:rPr lang="en-US" dirty="0" err="1" smtClean="0"/>
              <a:t>LikelyDeadNotInPrC</a:t>
            </a:r>
            <a:r>
              <a:rPr lang="en-US" dirty="0" smtClean="0"/>
              <a:t> property</a:t>
            </a:r>
          </a:p>
          <a:p>
            <a:pPr lvl="1"/>
            <a:r>
              <a:rPr lang="en-US" dirty="0" smtClean="0"/>
              <a:t>Implemented using three PVs with priority order (highest to lowest): Invalid, </a:t>
            </a:r>
            <a:r>
              <a:rPr lang="en-US" dirty="0" err="1" smtClean="0"/>
              <a:t>LikelyDeadNotInPrC</a:t>
            </a:r>
            <a:r>
              <a:rPr lang="en-US" dirty="0" smtClean="0"/>
              <a:t>, </a:t>
            </a:r>
            <a:r>
              <a:rPr lang="en-US" dirty="0" err="1" smtClean="0"/>
              <a:t>NotInPrC</a:t>
            </a:r>
            <a:endParaRPr lang="en-US" dirty="0" smtClean="0"/>
          </a:p>
          <a:p>
            <a:pPr lvl="1"/>
            <a:r>
              <a:rPr lang="en-US" dirty="0" smtClean="0"/>
              <a:t>Replacement policy in the RS evicts an invalid way (if any), next the likely dead block closest to the LRU position, and finally the </a:t>
            </a:r>
            <a:r>
              <a:rPr lang="en-US" dirty="0" err="1" smtClean="0"/>
              <a:t>NotInPrC</a:t>
            </a:r>
            <a:r>
              <a:rPr lang="en-US" dirty="0" smtClean="0"/>
              <a:t> block closest to the LRU position</a:t>
            </a:r>
          </a:p>
        </p:txBody>
      </p:sp>
    </p:spTree>
    <p:extLst>
      <p:ext uri="{BB962C8B-B14F-4D97-AF65-F5344CB8AC3E}">
        <p14:creationId xmlns:p14="http://schemas.microsoft.com/office/powerpoint/2010/main" val="26163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ZIV LLC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ZIV LLC design</a:t>
            </a:r>
          </a:p>
          <a:p>
            <a:pPr lvl="1"/>
            <a:r>
              <a:rPr lang="en-US" dirty="0" smtClean="0"/>
              <a:t>Finding relocation sets</a:t>
            </a:r>
          </a:p>
          <a:p>
            <a:pPr lvl="1"/>
            <a:r>
              <a:rPr lang="en-US" dirty="0" smtClean="0"/>
              <a:t>Replacement policy in relocation sets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Managing relocated blocks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848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Managing relocated blocks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Each LLC block has a new Relocated state to identify the relocated blocks</a:t>
            </a:r>
          </a:p>
          <a:p>
            <a:pPr lvl="1"/>
            <a:r>
              <a:rPr lang="en-US" dirty="0" smtClean="0"/>
              <a:t>LLC hit = valid &amp;&amp; !Relocated &amp;&amp; tag match</a:t>
            </a:r>
          </a:p>
          <a:p>
            <a:r>
              <a:rPr lang="en-US" dirty="0" smtClean="0"/>
              <a:t>Each sparse directory entry also has a new Relocated state in addition to a pointer field for recording the location of a relocated block</a:t>
            </a:r>
            <a:endParaRPr lang="en-US" dirty="0"/>
          </a:p>
          <a:p>
            <a:pPr lvl="1"/>
            <a:r>
              <a:rPr lang="en-US" dirty="0" smtClean="0"/>
              <a:t>Pointer field records (bank id, LLC set, LLC way)</a:t>
            </a:r>
          </a:p>
        </p:txBody>
      </p:sp>
    </p:spTree>
    <p:extLst>
      <p:ext uri="{BB962C8B-B14F-4D97-AF65-F5344CB8AC3E}">
        <p14:creationId xmlns:p14="http://schemas.microsoft.com/office/powerpoint/2010/main" val="5442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Accessing a relocated block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8630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7030A0"/>
                </a:solidFill>
                <a:latin typeface="+mj-lt"/>
              </a:rPr>
              <a:t>Private cache miss request</a:t>
            </a:r>
            <a:endParaRPr lang="en-US" sz="32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1600200"/>
            <a:ext cx="1475232" cy="18871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1600200"/>
            <a:ext cx="1371600" cy="216275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LLC tag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000" y="34290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Sparse Dir.</a:t>
            </a:r>
          </a:p>
          <a:p>
            <a:pPr algn="ctr"/>
            <a:r>
              <a:rPr lang="en-US" sz="2400" dirty="0" smtClean="0">
                <a:latin typeface="+mj-lt"/>
              </a:rPr>
              <a:t>Slice</a:t>
            </a:r>
            <a:endParaRPr lang="en-US" sz="2400" dirty="0">
              <a:latin typeface="+mj-lt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4267200" y="1447800"/>
            <a:ext cx="0" cy="1066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151632" y="2514600"/>
            <a:ext cx="11155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267200" y="251460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267200" y="3429000"/>
            <a:ext cx="1219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679447" y="2345024"/>
            <a:ext cx="1472183" cy="35256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486400" y="3276600"/>
            <a:ext cx="1371600" cy="35256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679448" y="2341420"/>
            <a:ext cx="454152" cy="3631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R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Explosion 1 39"/>
          <p:cNvSpPr/>
          <p:nvPr/>
        </p:nvSpPr>
        <p:spPr>
          <a:xfrm>
            <a:off x="6858000" y="2995684"/>
            <a:ext cx="1524000" cy="914400"/>
          </a:xfrm>
          <a:prstGeom prst="irregularSeal1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Miss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486400" y="3962400"/>
            <a:ext cx="1371600" cy="216275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LLC data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86400" y="5029200"/>
            <a:ext cx="1371600" cy="35256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400800" y="5181600"/>
            <a:ext cx="838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162800" y="49530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Data block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670048" y="2341420"/>
            <a:ext cx="454152" cy="36310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56" name="Straight Arrow Connector 55"/>
          <p:cNvCxnSpPr>
            <a:endCxn id="49" idx="1"/>
          </p:cNvCxnSpPr>
          <p:nvPr/>
        </p:nvCxnSpPr>
        <p:spPr>
          <a:xfrm>
            <a:off x="2971800" y="2514600"/>
            <a:ext cx="2514600" cy="269088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389632" y="1900535"/>
            <a:ext cx="810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PTR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0" y="4731603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990033"/>
                </a:solidFill>
                <a:latin typeface="+mj-lt"/>
              </a:rPr>
              <a:t>Critical path length = max (dir. array, LLC tag array) + LLC data array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0" y="55626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Baseline critical path length = LLC tag array + LLC data array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52400" y="6396335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ZIV LLC latency is 1-3 cycles higher for relocated block access</a:t>
            </a:r>
          </a:p>
        </p:txBody>
      </p:sp>
    </p:spTree>
    <p:extLst>
      <p:ext uri="{BB962C8B-B14F-4D97-AF65-F5344CB8AC3E}">
        <p14:creationId xmlns:p14="http://schemas.microsoft.com/office/powerpoint/2010/main" val="162923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9" grpId="0" animBg="1"/>
      <p:bldP spid="54" grpId="0"/>
      <p:bldP spid="58" grpId="0"/>
      <p:bldP spid="59" grpId="0"/>
      <p:bldP spid="6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Storage overhead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Three new state bits per LLC block</a:t>
            </a:r>
          </a:p>
          <a:p>
            <a:pPr lvl="1"/>
            <a:r>
              <a:rPr lang="en-US" dirty="0" smtClean="0"/>
              <a:t>Relocated, </a:t>
            </a:r>
            <a:r>
              <a:rPr lang="en-US" dirty="0" err="1" smtClean="0"/>
              <a:t>NotInPrC</a:t>
            </a:r>
            <a:r>
              <a:rPr lang="en-US" dirty="0" smtClean="0"/>
              <a:t>, </a:t>
            </a:r>
            <a:r>
              <a:rPr lang="en-US" dirty="0" err="1" smtClean="0"/>
              <a:t>LikelyDead</a:t>
            </a:r>
            <a:endParaRPr lang="en-US" dirty="0" smtClean="0"/>
          </a:p>
          <a:p>
            <a:pPr lvl="1"/>
            <a:r>
              <a:rPr lang="en-US" dirty="0" smtClean="0"/>
              <a:t>6 KB per 1 MB LLC bank</a:t>
            </a:r>
          </a:p>
          <a:p>
            <a:r>
              <a:rPr lang="en-US" dirty="0" smtClean="0"/>
              <a:t>One new state bit and a pointer per sparse directory entry</a:t>
            </a:r>
          </a:p>
          <a:p>
            <a:pPr lvl="1"/>
            <a:r>
              <a:rPr lang="en-US" dirty="0" smtClean="0"/>
              <a:t>18 KB, 36 KB, 54 KB per LLC bank in a 2x directory for 256 KB, 512 KB, 768 KB L2 cache configurations</a:t>
            </a:r>
          </a:p>
          <a:p>
            <a:r>
              <a:rPr lang="en-US" dirty="0" smtClean="0"/>
              <a:t>Overall, 24 KB to 60 KB per 1 MB LLC</a:t>
            </a:r>
          </a:p>
          <a:p>
            <a:pPr lvl="1"/>
            <a:r>
              <a:rPr lang="en-US" dirty="0" smtClean="0"/>
              <a:t>Under 6% overhead</a:t>
            </a:r>
          </a:p>
        </p:txBody>
      </p:sp>
    </p:spTree>
    <p:extLst>
      <p:ext uri="{BB962C8B-B14F-4D97-AF65-F5344CB8AC3E}">
        <p14:creationId xmlns:p14="http://schemas.microsoft.com/office/powerpoint/2010/main" val="138138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ZIV LLC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ZIV LLC design</a:t>
            </a:r>
          </a:p>
          <a:p>
            <a:pPr lvl="1"/>
            <a:r>
              <a:rPr lang="en-US" dirty="0" smtClean="0"/>
              <a:t>Finding relocation sets</a:t>
            </a:r>
          </a:p>
          <a:p>
            <a:pPr lvl="1"/>
            <a:r>
              <a:rPr lang="en-US" dirty="0" smtClean="0"/>
              <a:t>Replacement policy in relocation sets</a:t>
            </a:r>
          </a:p>
          <a:p>
            <a:pPr lvl="1"/>
            <a:r>
              <a:rPr lang="en-US" dirty="0" smtClean="0"/>
              <a:t>Managing relocated blocks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743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ZIV LLC in brief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ZIV LLC design</a:t>
            </a:r>
          </a:p>
          <a:p>
            <a:pPr lvl="1"/>
            <a:r>
              <a:rPr lang="en-US" dirty="0" smtClean="0"/>
              <a:t>Finding relocation sets</a:t>
            </a:r>
          </a:p>
          <a:p>
            <a:pPr lvl="1"/>
            <a:r>
              <a:rPr lang="en-US" dirty="0" smtClean="0"/>
              <a:t>Replacement policy in relocation sets</a:t>
            </a:r>
          </a:p>
          <a:p>
            <a:pPr lvl="1"/>
            <a:r>
              <a:rPr lang="en-US" dirty="0" smtClean="0"/>
              <a:t>Managing relocated blocks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63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infrastructure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CPU cores</a:t>
            </a:r>
          </a:p>
          <a:p>
            <a:pPr lvl="1"/>
            <a:r>
              <a:rPr lang="en-US" dirty="0" smtClean="0"/>
              <a:t>8 out-of-order issue dynamically scheduled x86 cores clocked at 4 GHz (private L1$, L2$)</a:t>
            </a:r>
          </a:p>
          <a:p>
            <a:pPr lvl="2"/>
            <a:r>
              <a:rPr lang="en-US" dirty="0" smtClean="0"/>
              <a:t>32 KB 8-way L1 caches</a:t>
            </a:r>
          </a:p>
          <a:p>
            <a:pPr lvl="2"/>
            <a:r>
              <a:rPr lang="en-US" dirty="0" smtClean="0"/>
              <a:t>256 KB 8-way, 512 KB 8-way, 768 KB 12-way L2 cache</a:t>
            </a:r>
          </a:p>
          <a:p>
            <a:pPr lvl="2"/>
            <a:r>
              <a:rPr lang="en-US" dirty="0" smtClean="0"/>
              <a:t>L2 cache lookup latency: 4, 5, 6 cycles</a:t>
            </a:r>
          </a:p>
          <a:p>
            <a:r>
              <a:rPr lang="en-US" dirty="0" smtClean="0"/>
              <a:t>L3 cache</a:t>
            </a:r>
          </a:p>
          <a:p>
            <a:pPr lvl="1"/>
            <a:r>
              <a:rPr lang="en-US" dirty="0" smtClean="0"/>
              <a:t>1 MB/2 MB 16-way per bank, 64B blocks, LRU or Hawkeye, 7/8 cycles lookup latency</a:t>
            </a:r>
          </a:p>
          <a:p>
            <a:r>
              <a:rPr lang="en-US" dirty="0" smtClean="0"/>
              <a:t>Main memory</a:t>
            </a:r>
          </a:p>
          <a:p>
            <a:pPr lvl="1"/>
            <a:r>
              <a:rPr lang="en-US" dirty="0" smtClean="0"/>
              <a:t>Two single-channel DDR3-2133 controllers</a:t>
            </a:r>
          </a:p>
          <a:p>
            <a:r>
              <a:rPr lang="en-US" dirty="0" smtClean="0"/>
              <a:t>See paper for 128-core evaluation of TPC-E</a:t>
            </a:r>
          </a:p>
        </p:txBody>
      </p:sp>
    </p:spTree>
    <p:extLst>
      <p:ext uri="{BB962C8B-B14F-4D97-AF65-F5344CB8AC3E}">
        <p14:creationId xmlns:p14="http://schemas.microsoft.com/office/powerpoint/2010/main" val="23335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ZIV LLC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ZIV LLC design</a:t>
            </a:r>
          </a:p>
          <a:p>
            <a:pPr lvl="1"/>
            <a:r>
              <a:rPr lang="en-US" dirty="0" smtClean="0"/>
              <a:t>Finding relocation sets</a:t>
            </a:r>
          </a:p>
          <a:p>
            <a:pPr lvl="1"/>
            <a:r>
              <a:rPr lang="en-US" dirty="0" smtClean="0"/>
              <a:t>Replacement policy in relocation sets</a:t>
            </a:r>
          </a:p>
          <a:p>
            <a:pPr lvl="1"/>
            <a:r>
              <a:rPr lang="en-US" dirty="0" smtClean="0"/>
              <a:t>Managing relocated blocks</a:t>
            </a:r>
          </a:p>
          <a:p>
            <a:r>
              <a:rPr lang="en-US" dirty="0" smtClean="0"/>
              <a:t>Simulation infrastructure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123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results: LRU policy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66800"/>
            <a:ext cx="9144000" cy="3328988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257800" y="1143000"/>
            <a:ext cx="990600" cy="2895600"/>
          </a:xfrm>
          <a:prstGeom prst="roundRect">
            <a:avLst/>
          </a:prstGeom>
          <a:noFill/>
          <a:ln w="381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924800" y="1143000"/>
            <a:ext cx="914400" cy="2895600"/>
          </a:xfrm>
          <a:prstGeom prst="roundRect">
            <a:avLst/>
          </a:prstGeom>
          <a:noFill/>
          <a:ln w="381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4495800"/>
            <a:ext cx="9144000" cy="10668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The ZIV LLC design using the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LikelyDead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property surpasses or meets the NI LLC perf.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0" y="5638800"/>
            <a:ext cx="9144000" cy="10668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QBS, SHARP, and the basic ZIV LLC designs fail to scale up perf. with L2 cache capacity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5638800"/>
            <a:ext cx="9144000" cy="10668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Quality of global victims grows in importance for ZIV LLC perf. with increasing L2$ capacity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838201"/>
            <a:ext cx="2743200" cy="40481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j-lt"/>
              </a:rPr>
              <a:t>1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</a:rPr>
              <a:t>MB LLC/core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667000" y="1143000"/>
            <a:ext cx="914400" cy="2895600"/>
          </a:xfrm>
          <a:prstGeom prst="roundRect">
            <a:avLst/>
          </a:prstGeom>
          <a:noFill/>
          <a:ln w="381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5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results: Hawkeye policy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0601"/>
            <a:ext cx="9144000" cy="35052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819400" y="1143000"/>
            <a:ext cx="762000" cy="2895600"/>
          </a:xfrm>
          <a:prstGeom prst="roundRect">
            <a:avLst/>
          </a:prstGeom>
          <a:noFill/>
          <a:ln w="381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486400" y="1143000"/>
            <a:ext cx="762000" cy="2895600"/>
          </a:xfrm>
          <a:prstGeom prst="roundRect">
            <a:avLst/>
          </a:prstGeom>
          <a:noFill/>
          <a:ln w="381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077200" y="1143000"/>
            <a:ext cx="762000" cy="2895600"/>
          </a:xfrm>
          <a:prstGeom prst="roundRect">
            <a:avLst/>
          </a:prstGeom>
          <a:noFill/>
          <a:ln w="381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0" y="4648200"/>
            <a:ext cx="91440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The ZIV LLC design using the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LikelyDead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property comes close to the NI LLC perf. and scales gracefully up to 512 KB L2 cache size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838201"/>
            <a:ext cx="2743200" cy="40481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j-lt"/>
              </a:rPr>
              <a:t>1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</a:rPr>
              <a:t>MB LLC/core</a:t>
            </a:r>
          </a:p>
        </p:txBody>
      </p:sp>
    </p:spTree>
    <p:extLst>
      <p:ext uri="{BB962C8B-B14F-4D97-AF65-F5344CB8AC3E}">
        <p14:creationId xmlns:p14="http://schemas.microsoft.com/office/powerpoint/2010/main" val="357953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results: Bigger LLC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52512"/>
            <a:ext cx="9144001" cy="2581276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1600200" y="3938588"/>
            <a:ext cx="6248400" cy="40481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</a:rPr>
              <a:t> MB LLC/core, 1 MB L2 cache/core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239000" y="1052512"/>
            <a:ext cx="914400" cy="2224088"/>
          </a:xfrm>
          <a:prstGeom prst="roundRect">
            <a:avLst/>
          </a:prstGeom>
          <a:noFill/>
          <a:ln w="381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286000" y="1052512"/>
            <a:ext cx="533400" cy="2224088"/>
          </a:xfrm>
          <a:prstGeom prst="roundRect">
            <a:avLst/>
          </a:prstGeom>
          <a:noFill/>
          <a:ln w="381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" y="4648200"/>
            <a:ext cx="83058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The ZIV LLC design using the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LikelyDead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property continues to offer performance close to the NI LLC design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058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results: </a:t>
            </a:r>
            <a:r>
              <a:rPr lang="en-US" dirty="0" err="1" smtClean="0"/>
              <a:t>Reloc</a:t>
            </a:r>
            <a:r>
              <a:rPr lang="en-US" dirty="0" smtClean="0"/>
              <a:t>. stats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0600"/>
            <a:ext cx="9144000" cy="2862263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124200" y="3862388"/>
            <a:ext cx="5791200" cy="40481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j-lt"/>
              </a:rPr>
              <a:t>Hawkeye policy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28600" y="3862388"/>
            <a:ext cx="2667000" cy="40481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j-lt"/>
              </a:rPr>
              <a:t>LRU policy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905000" y="1600200"/>
            <a:ext cx="0" cy="12192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48200" y="1600200"/>
            <a:ext cx="0" cy="12192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620000" y="1600200"/>
            <a:ext cx="0" cy="12192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0" y="4495800"/>
            <a:ext cx="9144000" cy="10668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Hawkeye policy experiences more number of shorter inter-relocation intervals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0" y="5638800"/>
            <a:ext cx="9144000" cy="10668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+mj-lt"/>
              </a:rPr>
              <a:t>A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negligible fraction of inter-relocation intervals has length less than </a:t>
            </a:r>
            <a:r>
              <a:rPr lang="en-US" sz="3200" b="1" dirty="0">
                <a:solidFill>
                  <a:srgbClr val="FFFF00"/>
                </a:solidFill>
                <a:latin typeface="+mj-lt"/>
              </a:rPr>
              <a:t>5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cycles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794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results: EPI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1550"/>
            <a:ext cx="9144000" cy="321945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0" y="4343400"/>
            <a:ext cx="9144000" cy="10668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Average EPI contribution is at most 12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pJ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arising from block relocation and wider dir.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5562600"/>
            <a:ext cx="9144000" cy="10668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This EPI addition is more than compensated by savings in the cache hierarchy and DRAM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653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ZIV LLC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ZIV LLC design</a:t>
            </a:r>
          </a:p>
          <a:p>
            <a:pPr lvl="1"/>
            <a:r>
              <a:rPr lang="en-US" dirty="0" smtClean="0"/>
              <a:t>Finding relocation sets</a:t>
            </a:r>
          </a:p>
          <a:p>
            <a:pPr lvl="1"/>
            <a:r>
              <a:rPr lang="en-US" dirty="0" smtClean="0"/>
              <a:t>Replacement policy in relocation sets</a:t>
            </a:r>
          </a:p>
          <a:p>
            <a:pPr lvl="1"/>
            <a:r>
              <a:rPr lang="en-US" dirty="0" smtClean="0"/>
              <a:t>Managing relocated blocks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Summary and future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363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 and future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24104"/>
            <a:ext cx="8686800" cy="10338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Future work: better global victim selection, security analysis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164" y="2057400"/>
            <a:ext cx="1981200" cy="137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7400"/>
            <a:ext cx="3000375" cy="25908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0" y="1195388"/>
            <a:ext cx="2590800" cy="40481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j-lt"/>
              </a:rPr>
              <a:t>Inclusive LLC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705600" y="5105400"/>
            <a:ext cx="2403764" cy="762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j-lt"/>
              </a:rPr>
              <a:t>Big core caches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838200"/>
            <a:ext cx="1447800" cy="1219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3505200"/>
            <a:ext cx="1676400" cy="1567296"/>
          </a:xfrm>
          <a:prstGeom prst="rect">
            <a:avLst/>
          </a:prstGeom>
        </p:spPr>
      </p:pic>
      <p:sp>
        <p:nvSpPr>
          <p:cNvPr id="31" name="Rounded Rectangle 30"/>
          <p:cNvSpPr/>
          <p:nvPr/>
        </p:nvSpPr>
        <p:spPr>
          <a:xfrm>
            <a:off x="2667000" y="1143000"/>
            <a:ext cx="4114800" cy="509588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No inclusion victim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590800" y="1752600"/>
            <a:ext cx="4343400" cy="114300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Performance close to non-inclusive LLC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667000" y="3048000"/>
            <a:ext cx="4114800" cy="154694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Simplicity of cache coherence as in inclusive hierarchy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895600" y="4768563"/>
            <a:ext cx="3657600" cy="109883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A happy family of on-chip caches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6200" y="5458256"/>
            <a:ext cx="2590800" cy="409144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ZIV LLC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345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11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3124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Zero Inclusion Victim (ZIV):</a:t>
            </a:r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0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Isolating Core Caches from Inclusive Last-level Cache Evictions</a:t>
            </a:r>
            <a:endParaRPr lang="en-US" sz="4000" b="1" dirty="0"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4114800"/>
          </a:xfrm>
        </p:spPr>
        <p:txBody>
          <a:bodyPr>
            <a:normAutofit/>
          </a:bodyPr>
          <a:lstStyle/>
          <a:p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Mainak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Chaudhuri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Indian Institute of Technology Kanpur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ISCA 2021</a:t>
            </a: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25146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rush Script MT" pitchFamily="66" charset="0"/>
              </a:rPr>
              <a:t>Thank you</a:t>
            </a:r>
            <a:endParaRPr lang="en-US" sz="15000" dirty="0" smtClean="0"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32013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Lucida Calligraphy" panose="03010101010101010101" pitchFamily="66" charset="0"/>
              </a:rPr>
              <a:t>Celebrating half a century of microprocessors</a:t>
            </a:r>
          </a:p>
        </p:txBody>
      </p:sp>
    </p:spTree>
    <p:extLst>
      <p:ext uri="{BB962C8B-B14F-4D97-AF65-F5344CB8AC3E}">
        <p14:creationId xmlns:p14="http://schemas.microsoft.com/office/powerpoint/2010/main" val="64080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smtClean="0"/>
              <a:t>ZIV LLC </a:t>
            </a:r>
            <a:r>
              <a:rPr lang="en-US" b="1" dirty="0" smtClean="0"/>
              <a:t>in brief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4572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C0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7432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C1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52578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C2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77724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C3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40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8486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5" idx="4"/>
            <a:endCxn id="9" idx="0"/>
          </p:cNvCxnSpPr>
          <p:nvPr/>
        </p:nvCxnSpPr>
        <p:spPr>
          <a:xfrm>
            <a:off x="9144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004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3058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7200" y="2514600"/>
            <a:ext cx="9144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848600" y="2514600"/>
            <a:ext cx="9144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34000" y="2667000"/>
            <a:ext cx="9144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838200" y="3429000"/>
            <a:ext cx="7620000" cy="914400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Interconnection Network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43200" y="2286000"/>
            <a:ext cx="9144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9" idx="2"/>
          </p:cNvCxnSpPr>
          <p:nvPr/>
        </p:nvCxnSpPr>
        <p:spPr>
          <a:xfrm>
            <a:off x="914400" y="3048000"/>
            <a:ext cx="14478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2"/>
          </p:cNvCxnSpPr>
          <p:nvPr/>
        </p:nvCxnSpPr>
        <p:spPr>
          <a:xfrm>
            <a:off x="3200400" y="3048000"/>
            <a:ext cx="0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2"/>
          </p:cNvCxnSpPr>
          <p:nvPr/>
        </p:nvCxnSpPr>
        <p:spPr>
          <a:xfrm>
            <a:off x="5791200" y="30480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2"/>
          </p:cNvCxnSpPr>
          <p:nvPr/>
        </p:nvCxnSpPr>
        <p:spPr>
          <a:xfrm flipH="1">
            <a:off x="7467600" y="3048000"/>
            <a:ext cx="8382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67600" y="4724400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209800" y="47244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86400" y="47244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09800" y="4876800"/>
            <a:ext cx="1447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09800" y="6400800"/>
            <a:ext cx="14478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486400" y="6324600"/>
            <a:ext cx="1447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209800" y="4267200"/>
            <a:ext cx="8382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5" idx="0"/>
          </p:cNvCxnSpPr>
          <p:nvPr/>
        </p:nvCxnSpPr>
        <p:spPr>
          <a:xfrm flipV="1">
            <a:off x="6210300" y="4191000"/>
            <a:ext cx="1031768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7467600" y="5105400"/>
            <a:ext cx="304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772400" y="5105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077200" y="5105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382000" y="5105400"/>
            <a:ext cx="304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1371600" y="2187714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Private</a:t>
            </a:r>
          </a:p>
          <a:p>
            <a:r>
              <a:rPr lang="en-US" sz="2000" dirty="0" smtClean="0">
                <a:latin typeface="+mj-lt"/>
              </a:rPr>
              <a:t>Cache(s)</a:t>
            </a:r>
            <a:endParaRPr lang="en-US" sz="2000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0" y="6019800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305035" y="6019800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0" y="2419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892545" y="6229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349745" y="23622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787145" y="47814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615945" y="2190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787145" y="63054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B3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76800" y="2571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B3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645145" y="50100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E</a:t>
            </a:r>
            <a:r>
              <a:rPr lang="en-US" sz="2000" dirty="0" smtClean="0">
                <a:latin typeface="+mj-lt"/>
              </a:rPr>
              <a:t>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021449" y="4495800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Eviction</a:t>
            </a:r>
          </a:p>
        </p:txBody>
      </p:sp>
      <p:cxnSp>
        <p:nvCxnSpPr>
          <p:cNvPr id="96" name="Straight Arrow Connector 95"/>
          <p:cNvCxnSpPr>
            <a:stCxn id="84" idx="0"/>
          </p:cNvCxnSpPr>
          <p:nvPr/>
        </p:nvCxnSpPr>
        <p:spPr>
          <a:xfrm rot="16200000" flipV="1">
            <a:off x="2967513" y="2899887"/>
            <a:ext cx="1981200" cy="1210625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733800" y="29718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INV</a:t>
            </a:r>
          </a:p>
        </p:txBody>
      </p:sp>
      <p:cxnSp>
        <p:nvCxnSpPr>
          <p:cNvPr id="98" name="Straight Connector 97"/>
          <p:cNvCxnSpPr/>
          <p:nvPr/>
        </p:nvCxnSpPr>
        <p:spPr>
          <a:xfrm>
            <a:off x="2514600" y="2209800"/>
            <a:ext cx="1447800" cy="381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2514600" y="2190690"/>
            <a:ext cx="1426973" cy="3239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1600200" y="1752600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V</a:t>
            </a:r>
          </a:p>
        </p:txBody>
      </p:sp>
      <p:cxnSp>
        <p:nvCxnSpPr>
          <p:cNvPr id="124" name="Straight Arrow Connector 123"/>
          <p:cNvCxnSpPr>
            <a:stCxn id="120" idx="3"/>
            <a:endCxn id="22" idx="1"/>
          </p:cNvCxnSpPr>
          <p:nvPr/>
        </p:nvCxnSpPr>
        <p:spPr>
          <a:xfrm>
            <a:off x="2026920" y="1952655"/>
            <a:ext cx="716280" cy="4476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84" idx="0"/>
            <a:endCxn id="19" idx="1"/>
          </p:cNvCxnSpPr>
          <p:nvPr/>
        </p:nvCxnSpPr>
        <p:spPr>
          <a:xfrm rot="5400000" flipH="1" flipV="1">
            <a:off x="5272562" y="1919763"/>
            <a:ext cx="1866900" cy="3285175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84" idx="0"/>
          </p:cNvCxnSpPr>
          <p:nvPr/>
        </p:nvCxnSpPr>
        <p:spPr>
          <a:xfrm rot="16200000" flipV="1">
            <a:off x="2015013" y="1947387"/>
            <a:ext cx="1752600" cy="3344225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6629400" y="27240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INV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1978132" y="28956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INV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7564627" y="2438400"/>
            <a:ext cx="1426973" cy="3239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467600" y="2438400"/>
            <a:ext cx="15240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28600" y="2438400"/>
            <a:ext cx="1447800" cy="381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152400" y="2495490"/>
            <a:ext cx="1426973" cy="3239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120" idx="1"/>
          </p:cNvCxnSpPr>
          <p:nvPr/>
        </p:nvCxnSpPr>
        <p:spPr>
          <a:xfrm flipH="1">
            <a:off x="1219200" y="1952655"/>
            <a:ext cx="381000" cy="5619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30143" y="1752600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V</a:t>
            </a:r>
          </a:p>
        </p:txBody>
      </p:sp>
      <p:cxnSp>
        <p:nvCxnSpPr>
          <p:cNvPr id="102" name="Straight Arrow Connector 101"/>
          <p:cNvCxnSpPr>
            <a:stCxn id="99" idx="3"/>
          </p:cNvCxnSpPr>
          <p:nvPr/>
        </p:nvCxnSpPr>
        <p:spPr>
          <a:xfrm>
            <a:off x="7256863" y="1952655"/>
            <a:ext cx="820337" cy="5619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381000" y="4724400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381000" y="5105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85800" y="5105400"/>
            <a:ext cx="304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990600" y="5105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1295400" y="5105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381000" y="55626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685800" y="55626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990600" y="5562600"/>
            <a:ext cx="3048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1295400" y="55626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-76200" y="50100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E</a:t>
            </a:r>
            <a:r>
              <a:rPr lang="en-US" sz="2000" dirty="0" smtClean="0">
                <a:latin typeface="+mj-lt"/>
              </a:rPr>
              <a:t>2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-76200" y="54864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E</a:t>
            </a:r>
            <a:r>
              <a:rPr lang="en-US" sz="2000" dirty="0" smtClean="0">
                <a:latin typeface="+mj-lt"/>
              </a:rPr>
              <a:t>3</a:t>
            </a:r>
          </a:p>
        </p:txBody>
      </p:sp>
      <p:cxnSp>
        <p:nvCxnSpPr>
          <p:cNvPr id="112" name="Straight Arrow Connector 111"/>
          <p:cNvCxnSpPr>
            <a:stCxn id="36" idx="3"/>
          </p:cNvCxnSpPr>
          <p:nvPr/>
        </p:nvCxnSpPr>
        <p:spPr>
          <a:xfrm flipV="1">
            <a:off x="3657600" y="4876800"/>
            <a:ext cx="609600" cy="1143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H="1" flipV="1">
            <a:off x="4876800" y="4781490"/>
            <a:ext cx="609600" cy="1657411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94" idx="0"/>
          </p:cNvCxnSpPr>
          <p:nvPr/>
        </p:nvCxnSpPr>
        <p:spPr>
          <a:xfrm flipV="1">
            <a:off x="990600" y="4267200"/>
            <a:ext cx="12954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7162800" y="4191000"/>
            <a:ext cx="838200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228600" y="5105400"/>
            <a:ext cx="1524000" cy="2286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228600" y="5029200"/>
            <a:ext cx="1524000" cy="381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7305035" y="5105400"/>
            <a:ext cx="1534165" cy="2286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7315200" y="5105400"/>
            <a:ext cx="1524000" cy="2286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ounded Rectangle 121"/>
          <p:cNvSpPr/>
          <p:nvPr/>
        </p:nvSpPr>
        <p:spPr>
          <a:xfrm>
            <a:off x="457200" y="2895600"/>
            <a:ext cx="82296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Inclusion victims (</a:t>
            </a:r>
            <a:r>
              <a:rPr lang="en-US" sz="3200" b="1" dirty="0">
                <a:solidFill>
                  <a:srgbClr val="FFFF00"/>
                </a:solidFill>
                <a:latin typeface="+mj-lt"/>
              </a:rPr>
              <a:t>I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Vs) increase private cache and LLC misses, degrade performance, inflate traffic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3" name="Rounded Rectangle 122"/>
          <p:cNvSpPr/>
          <p:nvPr/>
        </p:nvSpPr>
        <p:spPr>
          <a:xfrm>
            <a:off x="228600" y="2743200"/>
            <a:ext cx="8763000" cy="196518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Perf. loss is a function of private cache capacity and LLC policy; LLC policies approaching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Belady’s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MIN suffer most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5" name="Rounded Rectangle 124"/>
          <p:cNvSpPr/>
          <p:nvPr/>
        </p:nvSpPr>
        <p:spPr>
          <a:xfrm>
            <a:off x="228600" y="2759213"/>
            <a:ext cx="8763000" cy="196518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IVs make LLC eviction-based timing side channel attacks much less noisy because IVs can be used to control private cache contents of cores through LLC eviction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228600" y="2759213"/>
            <a:ext cx="8763000" cy="196518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IVs rule out the use of large private caches, particularly large private L2 caches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228600" y="2759213"/>
            <a:ext cx="8763000" cy="196518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IVs are not fundamental to the inclusion property, but arise due to the way the inclusive LLC contents are managed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228600" y="2971800"/>
            <a:ext cx="87630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Can we design an inclusive LLC that is guaranteed to never generate IVs?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Zero Inclusion Victim (ZIV) LLC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97" grpId="0"/>
      <p:bldP spid="120" grpId="0"/>
      <p:bldP spid="134" grpId="0"/>
      <p:bldP spid="135" grpId="0"/>
      <p:bldP spid="99" grpId="0"/>
      <p:bldP spid="122" grpId="0" animBg="1"/>
      <p:bldP spid="122" grpId="1" animBg="1"/>
      <p:bldP spid="123" grpId="0" animBg="1"/>
      <p:bldP spid="123" grpId="1" animBg="1"/>
      <p:bldP spid="125" grpId="0" animBg="1"/>
      <p:bldP spid="125" grpId="1" animBg="1"/>
      <p:bldP spid="127" grpId="0" animBg="1"/>
      <p:bldP spid="127" grpId="1" animBg="1"/>
      <p:bldP spid="129" grpId="0" animBg="1"/>
      <p:bldP spid="129" grpId="1" animBg="1"/>
      <p:bldP spid="1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smtClean="0"/>
              <a:t>ZIV LLC </a:t>
            </a:r>
            <a:r>
              <a:rPr lang="en-US" b="1" dirty="0" smtClean="0"/>
              <a:t>in brief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4572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C0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7432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C1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52578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C2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77724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C3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40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8486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5" idx="4"/>
            <a:endCxn id="9" idx="0"/>
          </p:cNvCxnSpPr>
          <p:nvPr/>
        </p:nvCxnSpPr>
        <p:spPr>
          <a:xfrm>
            <a:off x="9144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004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3058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7200" y="2514600"/>
            <a:ext cx="9144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848600" y="2514600"/>
            <a:ext cx="9144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34000" y="2667000"/>
            <a:ext cx="9144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838200" y="3429000"/>
            <a:ext cx="7620000" cy="914400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Interconnection Network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43200" y="2286000"/>
            <a:ext cx="9144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9" idx="2"/>
          </p:cNvCxnSpPr>
          <p:nvPr/>
        </p:nvCxnSpPr>
        <p:spPr>
          <a:xfrm>
            <a:off x="914400" y="3048000"/>
            <a:ext cx="14478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2"/>
          </p:cNvCxnSpPr>
          <p:nvPr/>
        </p:nvCxnSpPr>
        <p:spPr>
          <a:xfrm>
            <a:off x="3200400" y="3048000"/>
            <a:ext cx="0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2"/>
          </p:cNvCxnSpPr>
          <p:nvPr/>
        </p:nvCxnSpPr>
        <p:spPr>
          <a:xfrm>
            <a:off x="5791200" y="30480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2"/>
          </p:cNvCxnSpPr>
          <p:nvPr/>
        </p:nvCxnSpPr>
        <p:spPr>
          <a:xfrm flipH="1">
            <a:off x="7467600" y="3048000"/>
            <a:ext cx="8382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67600" y="4724400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209800" y="47244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86400" y="47244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09800" y="4876800"/>
            <a:ext cx="1447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09800" y="6400800"/>
            <a:ext cx="14478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486400" y="6324600"/>
            <a:ext cx="1447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209800" y="4267200"/>
            <a:ext cx="8382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5" idx="0"/>
          </p:cNvCxnSpPr>
          <p:nvPr/>
        </p:nvCxnSpPr>
        <p:spPr>
          <a:xfrm flipV="1">
            <a:off x="6210300" y="4191000"/>
            <a:ext cx="1031768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7467600" y="5105400"/>
            <a:ext cx="304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772400" y="5105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077200" y="5105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382000" y="5105400"/>
            <a:ext cx="304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1371600" y="2187714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Private</a:t>
            </a:r>
          </a:p>
          <a:p>
            <a:r>
              <a:rPr lang="en-US" sz="2000" dirty="0" smtClean="0">
                <a:latin typeface="+mj-lt"/>
              </a:rPr>
              <a:t>Cache(s)</a:t>
            </a:r>
            <a:endParaRPr lang="en-US" sz="2000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0" y="6019800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305035" y="6019800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0" y="2419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892545" y="6229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349745" y="23622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787145" y="47814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615945" y="2190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787145" y="63054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B3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76800" y="2571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B3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645145" y="50100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E</a:t>
            </a:r>
            <a:r>
              <a:rPr lang="en-US" sz="2000" dirty="0" smtClean="0">
                <a:latin typeface="+mj-lt"/>
              </a:rPr>
              <a:t>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021449" y="4495800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Eviction</a:t>
            </a:r>
          </a:p>
        </p:txBody>
      </p:sp>
      <p:sp>
        <p:nvSpPr>
          <p:cNvPr id="94" name="Rectangle 93"/>
          <p:cNvSpPr/>
          <p:nvPr/>
        </p:nvSpPr>
        <p:spPr>
          <a:xfrm>
            <a:off x="381000" y="4724400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381000" y="5105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85800" y="5105400"/>
            <a:ext cx="304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990600" y="5105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1295400" y="5105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381000" y="55626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685800" y="55626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990600" y="5562600"/>
            <a:ext cx="3048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1295400" y="55626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-76200" y="50100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E</a:t>
            </a:r>
            <a:r>
              <a:rPr lang="en-US" sz="2000" dirty="0" smtClean="0">
                <a:latin typeface="+mj-lt"/>
              </a:rPr>
              <a:t>2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-76200" y="54864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E</a:t>
            </a:r>
            <a:r>
              <a:rPr lang="en-US" sz="2000" dirty="0" smtClean="0">
                <a:latin typeface="+mj-lt"/>
              </a:rPr>
              <a:t>3</a:t>
            </a:r>
          </a:p>
        </p:txBody>
      </p:sp>
      <p:cxnSp>
        <p:nvCxnSpPr>
          <p:cNvPr id="112" name="Straight Arrow Connector 111"/>
          <p:cNvCxnSpPr>
            <a:stCxn id="36" idx="3"/>
          </p:cNvCxnSpPr>
          <p:nvPr/>
        </p:nvCxnSpPr>
        <p:spPr>
          <a:xfrm flipV="1">
            <a:off x="3657600" y="4876800"/>
            <a:ext cx="609600" cy="1143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H="1" flipV="1">
            <a:off x="4876800" y="4781490"/>
            <a:ext cx="609600" cy="1657411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94" idx="0"/>
          </p:cNvCxnSpPr>
          <p:nvPr/>
        </p:nvCxnSpPr>
        <p:spPr>
          <a:xfrm flipV="1">
            <a:off x="990600" y="4267200"/>
            <a:ext cx="12954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7162800" y="4191000"/>
            <a:ext cx="838200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2209800" y="5867400"/>
            <a:ext cx="1447800" cy="228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1676400" y="5848290"/>
            <a:ext cx="542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RS</a:t>
            </a:r>
          </a:p>
        </p:txBody>
      </p:sp>
      <p:cxnSp>
        <p:nvCxnSpPr>
          <p:cNvPr id="4" name="Elbow Connector 3"/>
          <p:cNvCxnSpPr>
            <a:endCxn id="92" idx="3"/>
          </p:cNvCxnSpPr>
          <p:nvPr/>
        </p:nvCxnSpPr>
        <p:spPr>
          <a:xfrm rot="5400000">
            <a:off x="3486150" y="5048250"/>
            <a:ext cx="1104900" cy="762000"/>
          </a:xfrm>
          <a:prstGeom prst="bentConnector2">
            <a:avLst/>
          </a:prstGeom>
          <a:ln w="38100">
            <a:solidFill>
              <a:srgbClr val="AE5F1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3733800" y="6000690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Relocate</a:t>
            </a:r>
          </a:p>
        </p:txBody>
      </p:sp>
      <p:cxnSp>
        <p:nvCxnSpPr>
          <p:cNvPr id="23" name="Straight Arrow Connector 22"/>
          <p:cNvCxnSpPr>
            <a:stCxn id="105" idx="3"/>
            <a:endCxn id="93" idx="3"/>
          </p:cNvCxnSpPr>
          <p:nvPr/>
        </p:nvCxnSpPr>
        <p:spPr>
          <a:xfrm>
            <a:off x="1600200" y="5219700"/>
            <a:ext cx="618336" cy="828645"/>
          </a:xfrm>
          <a:prstGeom prst="straightConnector1">
            <a:avLst/>
          </a:prstGeom>
          <a:ln w="38100">
            <a:solidFill>
              <a:srgbClr val="AE5F1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1524000" y="5105400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PTR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486400" y="4876800"/>
            <a:ext cx="14478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endCxn id="133" idx="1"/>
          </p:cNvCxnSpPr>
          <p:nvPr/>
        </p:nvCxnSpPr>
        <p:spPr>
          <a:xfrm>
            <a:off x="5027666" y="4795883"/>
            <a:ext cx="458734" cy="195217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4953000" y="4419600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Relocate</a:t>
            </a:r>
          </a:p>
        </p:txBody>
      </p:sp>
      <p:cxnSp>
        <p:nvCxnSpPr>
          <p:cNvPr id="41" name="Straight Arrow Connector 40"/>
          <p:cNvCxnSpPr>
            <a:stCxn id="63" idx="1"/>
            <a:endCxn id="133" idx="3"/>
          </p:cNvCxnSpPr>
          <p:nvPr/>
        </p:nvCxnSpPr>
        <p:spPr>
          <a:xfrm flipH="1" flipV="1">
            <a:off x="6934200" y="4991100"/>
            <a:ext cx="533400" cy="228600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6996970" y="5162490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PTR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6858000" y="4705290"/>
            <a:ext cx="542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RS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457200" y="2895600"/>
            <a:ext cx="82296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Challenge#1: Efficiently find a relocation set (RS) that has at least one block with no privately cached copy (basic ZIV)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40" name="Rounded Rectangle 139"/>
          <p:cNvSpPr/>
          <p:nvPr/>
        </p:nvSpPr>
        <p:spPr>
          <a:xfrm>
            <a:off x="228600" y="2530613"/>
            <a:ext cx="8763000" cy="196518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Such a relocation set is </a:t>
            </a:r>
            <a:r>
              <a:rPr lang="en-US" sz="3200" b="1" i="1" dirty="0" smtClean="0">
                <a:solidFill>
                  <a:srgbClr val="FFFF00"/>
                </a:solidFill>
                <a:latin typeface="+mj-lt"/>
              </a:rPr>
              <a:t>guaranteed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to exist because inclusive LLC capacity is more than aggregate private cache capacity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41" name="Rounded Rectangle 140"/>
          <p:cNvSpPr/>
          <p:nvPr/>
        </p:nvSpPr>
        <p:spPr>
          <a:xfrm>
            <a:off x="228600" y="2530613"/>
            <a:ext cx="8763000" cy="196518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Challenge#2: Efficiently manage accesses to and replacement of relocated blocks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228600" y="2530613"/>
            <a:ext cx="8763000" cy="196518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Challenge#3: Efficiently find a “good” relocation set to make global victim choices high-performance (performant ZIV)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44" name="Rounded Rectangle 143"/>
          <p:cNvSpPr/>
          <p:nvPr/>
        </p:nvSpPr>
        <p:spPr>
          <a:xfrm>
            <a:off x="228600" y="2514600"/>
            <a:ext cx="8763000" cy="196518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Key goals: (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i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) perf. </a:t>
            </a:r>
            <a:r>
              <a:rPr lang="en-US" sz="3200" b="1" dirty="0">
                <a:solidFill>
                  <a:srgbClr val="FFFF00"/>
                </a:solidFill>
                <a:latin typeface="+mj-lt"/>
              </a:rPr>
              <a:t>c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lose to non-inclusive LLC, (ii) large L2 cache with inclusive LLC, (iii) energy- and area-efficient relocation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0" y="2514600"/>
            <a:ext cx="9144000" cy="196518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ZIV LLC is the first inclusive LLC design that </a:t>
            </a:r>
            <a:r>
              <a:rPr lang="en-US" sz="3200" b="1" i="1" dirty="0" smtClean="0">
                <a:solidFill>
                  <a:srgbClr val="FFFF00"/>
                </a:solidFill>
                <a:latin typeface="+mj-lt"/>
              </a:rPr>
              <a:t>guarantees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freedom from IVs and isolates core caches from inclusive LLC evictions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66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92" grpId="0" animBg="1"/>
      <p:bldP spid="93" grpId="0"/>
      <p:bldP spid="119" grpId="0"/>
      <p:bldP spid="131" grpId="0"/>
      <p:bldP spid="133" grpId="0" animBg="1"/>
      <p:bldP spid="136" grpId="0"/>
      <p:bldP spid="137" grpId="0"/>
      <p:bldP spid="138" grpId="0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4" grpId="0" animBg="1"/>
      <p:bldP spid="144" grpId="1" animBg="1"/>
      <p:bldP spid="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Result highlights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Evaluated on 8-core/128-core CMPs with multi-threaded and multi-programmed workloads</a:t>
            </a:r>
          </a:p>
          <a:p>
            <a:pPr lvl="1"/>
            <a:r>
              <a:rPr lang="en-US" dirty="0" smtClean="0"/>
              <a:t>ZIV LLC performs close to a non-inclusive LLC for different types of LLC replacement policies</a:t>
            </a:r>
          </a:p>
          <a:p>
            <a:pPr lvl="2"/>
            <a:r>
              <a:rPr lang="en-US" dirty="0" smtClean="0"/>
              <a:t>We study LRU and Hawkeye policies</a:t>
            </a:r>
          </a:p>
          <a:p>
            <a:pPr lvl="1"/>
            <a:r>
              <a:rPr lang="en-US" dirty="0" smtClean="0"/>
              <a:t>ZIV LLC gracefully supports private L2 caches with capacity up to half the LLC capacity</a:t>
            </a:r>
          </a:p>
          <a:p>
            <a:pPr lvl="1"/>
            <a:r>
              <a:rPr lang="en-US" dirty="0" smtClean="0"/>
              <a:t>ZIV LLC comfortably outperforms related proposals such as QBS [MICRO 2010] and SHARP [ISCA 2017]</a:t>
            </a:r>
          </a:p>
          <a:p>
            <a:pPr lvl="2"/>
            <a:r>
              <a:rPr lang="en-US" dirty="0" smtClean="0"/>
              <a:t>Performance lead grows with increasing L2 cache capacity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Result highlights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ZIV LLC retains all benefits of an inclusive LLC</a:t>
            </a:r>
          </a:p>
          <a:p>
            <a:pPr lvl="1"/>
            <a:r>
              <a:rPr lang="en-US" dirty="0" smtClean="0"/>
              <a:t>Much simpler cache coherence than non-inclusive cache hierarchy</a:t>
            </a:r>
          </a:p>
          <a:p>
            <a:r>
              <a:rPr lang="en-US" dirty="0" smtClean="0"/>
              <a:t>With ZIV LLC, private cache contents cannot be manipulated through LLC evictions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No inclusion victim</a:t>
            </a:r>
          </a:p>
        </p:txBody>
      </p:sp>
    </p:spTree>
    <p:extLst>
      <p:ext uri="{BB962C8B-B14F-4D97-AF65-F5344CB8AC3E}">
        <p14:creationId xmlns:p14="http://schemas.microsoft.com/office/powerpoint/2010/main" val="58557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ZIV LLC in brief</a:t>
            </a:r>
          </a:p>
          <a:p>
            <a:r>
              <a:rPr lang="en-US" dirty="0" smtClean="0"/>
              <a:t>Result highlights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Introduction</a:t>
            </a:r>
          </a:p>
          <a:p>
            <a:r>
              <a:rPr lang="en-US" dirty="0" smtClean="0"/>
              <a:t>ZIV LLC design</a:t>
            </a:r>
          </a:p>
          <a:p>
            <a:pPr lvl="1"/>
            <a:r>
              <a:rPr lang="en-US" dirty="0" smtClean="0"/>
              <a:t>Finding relocation sets</a:t>
            </a:r>
          </a:p>
          <a:p>
            <a:pPr lvl="1"/>
            <a:r>
              <a:rPr lang="en-US" dirty="0" smtClean="0"/>
              <a:t>Replacement policy in relocation sets</a:t>
            </a:r>
          </a:p>
          <a:p>
            <a:pPr lvl="1"/>
            <a:r>
              <a:rPr lang="en-US" dirty="0" smtClean="0"/>
              <a:t>Managing relocated blocks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944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Why inclusive LLC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Significantly simplified cache coherence in a chip-multiprocessor with inclusive LLC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764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7030A0"/>
                </a:solidFill>
                <a:latin typeface="+mj-lt"/>
              </a:rPr>
              <a:t>Private cache miss request</a:t>
            </a:r>
            <a:endParaRPr lang="en-US" sz="32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743200" y="2268102"/>
            <a:ext cx="484632" cy="55129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6068568" y="2286000"/>
            <a:ext cx="484632" cy="55129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44713" y="2837298"/>
            <a:ext cx="1475232" cy="18871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Sparse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Directory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Slice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05400" y="2866449"/>
            <a:ext cx="2452116" cy="216275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Last-level Cache Bank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3600" y="50393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5426"/>
                </a:solidFill>
                <a:latin typeface="+mj-lt"/>
              </a:rPr>
              <a:t>Hit</a:t>
            </a:r>
            <a:endParaRPr lang="en-US" sz="2800" dirty="0">
              <a:solidFill>
                <a:srgbClr val="005426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5029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5426"/>
                </a:solidFill>
                <a:latin typeface="+mj-lt"/>
              </a:rPr>
              <a:t>Hit</a:t>
            </a:r>
            <a:endParaRPr lang="en-US" sz="2800" dirty="0">
              <a:solidFill>
                <a:srgbClr val="005426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0" y="54203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5426"/>
                </a:solidFill>
                <a:latin typeface="+mj-lt"/>
              </a:rPr>
              <a:t>Miss</a:t>
            </a:r>
            <a:endParaRPr lang="en-US" sz="2800" dirty="0">
              <a:solidFill>
                <a:srgbClr val="005426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6400" y="54203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5426"/>
                </a:solidFill>
                <a:latin typeface="+mj-lt"/>
              </a:rPr>
              <a:t>Hit</a:t>
            </a:r>
            <a:endParaRPr lang="en-US" sz="2800" dirty="0">
              <a:solidFill>
                <a:srgbClr val="005426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33600" y="58013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5426"/>
                </a:solidFill>
                <a:latin typeface="+mj-lt"/>
              </a:rPr>
              <a:t>Miss</a:t>
            </a:r>
            <a:endParaRPr lang="en-US" sz="2800" dirty="0">
              <a:solidFill>
                <a:srgbClr val="005426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2600" y="58013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5426"/>
                </a:solidFill>
                <a:latin typeface="+mj-lt"/>
              </a:rPr>
              <a:t>Miss</a:t>
            </a:r>
            <a:endParaRPr lang="en-US" sz="2800" dirty="0">
              <a:solidFill>
                <a:srgbClr val="005426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33600" y="61823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Hit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2600" y="61823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Miss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6200" y="6124079"/>
            <a:ext cx="2438400" cy="657721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j-lt"/>
              </a:rPr>
              <a:t>Not possible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10400" y="50292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Coher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prot.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0" y="54102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LLC resp.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580138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Socket resp.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4800" y="3142099"/>
            <a:ext cx="8534400" cy="1963301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The fourth case can arise in non-inclusive designs, is far more complex than the other three cases, and introduces new transient states and new protocol races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9" grpId="0"/>
      <p:bldP spid="20" grpId="0"/>
      <p:bldP spid="21" grpId="0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28929</TotalTime>
  <Words>2158</Words>
  <Application>Microsoft Office PowerPoint</Application>
  <PresentationFormat>On-screen Show (4:3)</PresentationFormat>
  <Paragraphs>423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Brush Script MT</vt:lpstr>
      <vt:lpstr>Calibri</vt:lpstr>
      <vt:lpstr>Comic Sans MS</vt:lpstr>
      <vt:lpstr>Lucida Calligraphy</vt:lpstr>
      <vt:lpstr>Tahoma</vt:lpstr>
      <vt:lpstr>Times New Roman</vt:lpstr>
      <vt:lpstr>Wingdings</vt:lpstr>
      <vt:lpstr>Office Theme</vt:lpstr>
      <vt:lpstr>Zero Inclusion Victim (ZIV): Isolating Core Caches from Inclusive Last-level Cache Evictions</vt:lpstr>
      <vt:lpstr>Sketch</vt:lpstr>
      <vt:lpstr>Sketch</vt:lpstr>
      <vt:lpstr>ZIV LLC in brief</vt:lpstr>
      <vt:lpstr>ZIV LLC in brief</vt:lpstr>
      <vt:lpstr>Result highlights</vt:lpstr>
      <vt:lpstr>Result highlights</vt:lpstr>
      <vt:lpstr>Sketch</vt:lpstr>
      <vt:lpstr>Why inclusive LLC</vt:lpstr>
      <vt:lpstr>Performance loss in inclusive LLC</vt:lpstr>
      <vt:lpstr>Sketch</vt:lpstr>
      <vt:lpstr>Block relocation flow</vt:lpstr>
      <vt:lpstr>Finding relocation sets</vt:lpstr>
      <vt:lpstr>Finding relocation sets</vt:lpstr>
      <vt:lpstr>Efficiently computing nextRS</vt:lpstr>
      <vt:lpstr>Efficiently computing nextRS</vt:lpstr>
      <vt:lpstr>Efficiently computing nextRS</vt:lpstr>
      <vt:lpstr>Finding “good” relocation sets</vt:lpstr>
      <vt:lpstr>Finding “good” relocation sets</vt:lpstr>
      <vt:lpstr>Finding “good” relocation sets</vt:lpstr>
      <vt:lpstr>Finding “good” relocation sets</vt:lpstr>
      <vt:lpstr>Critical path and area estimates</vt:lpstr>
      <vt:lpstr>Sketch</vt:lpstr>
      <vt:lpstr>Replacement policy in RS</vt:lpstr>
      <vt:lpstr>Sketch</vt:lpstr>
      <vt:lpstr>Managing relocated blocks</vt:lpstr>
      <vt:lpstr>Accessing a relocated block</vt:lpstr>
      <vt:lpstr>Storage overhead</vt:lpstr>
      <vt:lpstr>Sketch</vt:lpstr>
      <vt:lpstr>Simulation infrastructure</vt:lpstr>
      <vt:lpstr>Sketch</vt:lpstr>
      <vt:lpstr>Simulation results: LRU policy</vt:lpstr>
      <vt:lpstr>Simulation results: Hawkeye policy</vt:lpstr>
      <vt:lpstr>Simulation results: Bigger LLC</vt:lpstr>
      <vt:lpstr>Simulation results: Reloc. stats</vt:lpstr>
      <vt:lpstr>Simulation results: EPI</vt:lpstr>
      <vt:lpstr>Sketch</vt:lpstr>
      <vt:lpstr>Summary and future work</vt:lpstr>
      <vt:lpstr>Zero Inclusion Victim (ZIV): Isolating Core Caches from Inclusive Last-level Cache Evictions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</dc:title>
  <dc:creator>M Chowdhury</dc:creator>
  <cp:lastModifiedBy>Windows User</cp:lastModifiedBy>
  <cp:revision>1184</cp:revision>
  <dcterms:created xsi:type="dcterms:W3CDTF">2009-12-03T08:56:43Z</dcterms:created>
  <dcterms:modified xsi:type="dcterms:W3CDTF">2021-06-13T04:09:05Z</dcterms:modified>
</cp:coreProperties>
</file>