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59" r:id="rId5"/>
    <p:sldId id="260" r:id="rId6"/>
    <p:sldId id="291" r:id="rId7"/>
    <p:sldId id="263" r:id="rId8"/>
    <p:sldId id="264" r:id="rId9"/>
    <p:sldId id="265" r:id="rId10"/>
    <p:sldId id="266" r:id="rId11"/>
    <p:sldId id="267" r:id="rId12"/>
    <p:sldId id="269" r:id="rId13"/>
    <p:sldId id="271" r:id="rId14"/>
    <p:sldId id="290" r:id="rId15"/>
    <p:sldId id="273" r:id="rId16"/>
    <p:sldId id="282" r:id="rId17"/>
    <p:sldId id="274" r:id="rId18"/>
    <p:sldId id="275" r:id="rId19"/>
    <p:sldId id="276" r:id="rId20"/>
    <p:sldId id="277" r:id="rId21"/>
    <p:sldId id="279" r:id="rId22"/>
    <p:sldId id="285" r:id="rId23"/>
    <p:sldId id="286" r:id="rId24"/>
    <p:sldId id="289" r:id="rId25"/>
    <p:sldId id="287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-1066" y="-86"/>
      </p:cViewPr>
      <p:guideLst>
        <p:guide orient="horz" pos="816"/>
        <p:guide orient="horz" pos="528"/>
        <p:guide orient="horz" pos="3792"/>
        <p:guide orient="horz" pos="4128"/>
        <p:guide pos="87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930"/>
    </p:cViewPr>
  </p:sorterViewPr>
  <p:notesViewPr>
    <p:cSldViewPr snapToGrid="0" showGuides="1">
      <p:cViewPr varScale="1">
        <p:scale>
          <a:sx n="77" d="100"/>
          <a:sy n="77" d="100"/>
        </p:scale>
        <p:origin x="-2938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5828C-1948-4CAF-BFBA-AF5D11CAA889}" type="datetimeFigureOut">
              <a:rPr lang="en-US" smtClean="0"/>
              <a:pPr/>
              <a:t>5/26/2011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509050-B504-46F4-A9E4-EBFC729D28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830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965DB8-D78D-49BC-9C55-C41436FF9B18}" type="datetimeFigureOut">
              <a:rPr lang="en-US" smtClean="0"/>
              <a:pPr/>
              <a:t>5/26/2011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A270F9-A518-4190-BE00-8B34789940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054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270F9-A518-4190-BE00-8B347899404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22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72F8BC-4B33-49BD-8DD5-1C97B7F6031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72F8BC-4B33-49BD-8DD5-1C97B7F6031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40642B-C50F-4E5B-8418-1927F7A2F4A9}" type="slidenum">
              <a:rPr lang="en-US"/>
              <a:pPr/>
              <a:t>23</a:t>
            </a:fld>
            <a:endParaRPr lang="en-US"/>
          </a:p>
        </p:txBody>
      </p:sp>
      <p:sp>
        <p:nvSpPr>
          <p:cNvPr id="509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9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05862-722A-4A21-9228-C3313745A1B4}" type="datetime1">
              <a:rPr lang="en-US" smtClean="0"/>
              <a:pPr/>
              <a:t>5/26/2011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Intel Confidential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6624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 smtClean="0"/>
          </a:p>
          <a:p>
            <a:fld id="{735D4A68-9762-4A65-A9C3-32B5464B5D91}" type="slidenum">
              <a:rPr lang="en-US" smtClean="0">
                <a:solidFill>
                  <a:srgbClr val="FFFF00"/>
                </a:solidFill>
              </a:rPr>
              <a:pPr/>
              <a:t>‹#›</a:t>
            </a:fld>
            <a:endParaRPr lang="en-US" dirty="0" smtClean="0">
              <a:solidFill>
                <a:srgbClr val="FFFF00"/>
              </a:solidFill>
            </a:endParaRP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C667F-DE6D-4125-AA1D-6D8FCE077AB4}" type="datetime1">
              <a:rPr lang="en-US" smtClean="0"/>
              <a:pPr/>
              <a:t>5/26/2011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Intel Confidential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1234"/>
            <a:ext cx="2133600" cy="365125"/>
          </a:xfrm>
          <a:prstGeom prst="rect">
            <a:avLst/>
          </a:prstGeom>
        </p:spPr>
        <p:txBody>
          <a:bodyPr/>
          <a:lstStyle/>
          <a:p>
            <a:fld id="{735D4A68-9762-4A65-A9C3-32B5464B5D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661B-0A1C-4F8A-BFC5-77B12B9CDF98}" type="datetime1">
              <a:rPr lang="en-US" smtClean="0"/>
              <a:pPr/>
              <a:t>5/26/2011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Intel Confidential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1234"/>
            <a:ext cx="2133600" cy="365125"/>
          </a:xfrm>
          <a:prstGeom prst="rect">
            <a:avLst/>
          </a:prstGeom>
        </p:spPr>
        <p:txBody>
          <a:bodyPr/>
          <a:lstStyle/>
          <a:p>
            <a:fld id="{735D4A68-9762-4A65-A9C3-32B5464B5D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760" y="81376"/>
            <a:ext cx="8229600" cy="1143000"/>
          </a:xfrm>
        </p:spPr>
        <p:txBody>
          <a:bodyPr/>
          <a:lstStyle>
            <a:lvl1pPr algn="l"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4525963"/>
          </a:xfrm>
        </p:spPr>
        <p:txBody>
          <a:bodyPr/>
          <a:lstStyle>
            <a:lvl1pPr>
              <a:defRPr sz="2000"/>
            </a:lvl1pPr>
            <a:lvl2pPr marL="742950" indent="-285750">
              <a:buFont typeface="Arial" pitchFamily="34" charset="0"/>
              <a:buChar char="•"/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4B56-80A5-4ACB-8F52-9FC24C2DE68B}" type="datetime1">
              <a:rPr lang="en-US" smtClean="0"/>
              <a:pPr/>
              <a:t>5/26/2011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Intel Confidential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8958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 smtClean="0"/>
          </a:p>
          <a:p>
            <a:fld id="{735D4A68-9762-4A65-A9C3-32B5464B5D91}" type="slidenum">
              <a:rPr lang="en-US" b="1" smtClean="0"/>
              <a:pPr/>
              <a:t>‹#›</a:t>
            </a:fld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6AD9-C5D3-4D0F-A92B-E9D9B88D880A}" type="datetime1">
              <a:rPr lang="en-US" smtClean="0"/>
              <a:pPr/>
              <a:t>5/26/2011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Intel Confidential</a:t>
            </a:r>
            <a:endParaRPr lang="en-US"/>
          </a:p>
        </p:txBody>
      </p:sp>
      <p:pic>
        <p:nvPicPr>
          <p:cNvPr id="7" name="Picture 4" descr="Intel_whit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52400"/>
            <a:ext cx="838200" cy="559921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971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fld id="{735D4A68-9762-4A65-A9C3-32B5464B5D91}" type="slidenum">
              <a:rPr lang="en-US" b="1" smtClean="0"/>
              <a:pPr/>
              <a:t>‹#›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BBA38-8260-4F8D-AEE4-776F3158055D}" type="datetime1">
              <a:rPr lang="en-US" smtClean="0"/>
              <a:pPr/>
              <a:t>5/26/2011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Intel Confidential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1234"/>
            <a:ext cx="2133600" cy="365125"/>
          </a:xfrm>
          <a:prstGeom prst="rect">
            <a:avLst/>
          </a:prstGeom>
        </p:spPr>
        <p:txBody>
          <a:bodyPr/>
          <a:lstStyle/>
          <a:p>
            <a:fld id="{735D4A68-9762-4A65-A9C3-32B5464B5D9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4" descr="Intel_whit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52400"/>
            <a:ext cx="838200" cy="559921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EF06-AD8C-4CED-BB6B-1B4D222ABC9F}" type="datetime1">
              <a:rPr lang="en-US" smtClean="0"/>
              <a:pPr/>
              <a:t>5/26/2011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Intel Confidential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1234"/>
            <a:ext cx="2133600" cy="365125"/>
          </a:xfrm>
          <a:prstGeom prst="rect">
            <a:avLst/>
          </a:prstGeom>
        </p:spPr>
        <p:txBody>
          <a:bodyPr/>
          <a:lstStyle/>
          <a:p>
            <a:fld id="{735D4A68-9762-4A65-A9C3-32B5464B5D9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4" descr="Intel_whit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52400"/>
            <a:ext cx="838200" cy="559921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ABC9-F241-4FC8-BA5D-14084290D511}" type="datetime1">
              <a:rPr lang="en-US" smtClean="0"/>
              <a:pPr/>
              <a:t>5/26/2011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Intel Confidential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1234"/>
            <a:ext cx="2133600" cy="365125"/>
          </a:xfrm>
          <a:prstGeom prst="rect">
            <a:avLst/>
          </a:prstGeom>
        </p:spPr>
        <p:txBody>
          <a:bodyPr/>
          <a:lstStyle/>
          <a:p>
            <a:fld id="{735D4A68-9762-4A65-A9C3-32B5464B5D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2A71D-5A5D-4C74-9DA7-14190D2B4354}" type="datetime1">
              <a:rPr lang="en-US" smtClean="0"/>
              <a:pPr/>
              <a:t>5/26/2011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Intel Confidential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1234"/>
            <a:ext cx="2133600" cy="365125"/>
          </a:xfrm>
          <a:prstGeom prst="rect">
            <a:avLst/>
          </a:prstGeom>
        </p:spPr>
        <p:txBody>
          <a:bodyPr/>
          <a:lstStyle/>
          <a:p>
            <a:fld id="{735D4A68-9762-4A65-A9C3-32B5464B5D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7473-2DF7-4636-88F3-34D213AD3C12}" type="datetime1">
              <a:rPr lang="en-US" smtClean="0"/>
              <a:pPr/>
              <a:t>5/26/2011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Intel Confidential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1234"/>
            <a:ext cx="2133600" cy="365125"/>
          </a:xfrm>
          <a:prstGeom prst="rect">
            <a:avLst/>
          </a:prstGeom>
        </p:spPr>
        <p:txBody>
          <a:bodyPr/>
          <a:lstStyle/>
          <a:p>
            <a:fld id="{735D4A68-9762-4A65-A9C3-32B5464B5D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84568-C6CC-47AD-97B2-5801386E1A8D}" type="datetime1">
              <a:rPr lang="en-US" smtClean="0"/>
              <a:pPr/>
              <a:t>5/26/2011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Intel Confidential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1234"/>
            <a:ext cx="2133600" cy="365125"/>
          </a:xfrm>
          <a:prstGeom prst="rect">
            <a:avLst/>
          </a:prstGeom>
        </p:spPr>
        <p:txBody>
          <a:bodyPr/>
          <a:lstStyle/>
          <a:p>
            <a:fld id="{735D4A68-9762-4A65-A9C3-32B5464B5D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C187D-B60D-4721-A4B5-4020EC3B3ACB}" type="datetime1">
              <a:rPr lang="en-US" smtClean="0"/>
              <a:pPr/>
              <a:t>5/26/2011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Intel Confidential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1728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endParaRPr lang="en-US" smtClean="0"/>
          </a:p>
          <a:p>
            <a:fld id="{735D4A68-9762-4A65-A9C3-32B5464B5D91}" type="slidenum">
              <a:rPr lang="en-US" sz="1100" b="1" smtClean="0"/>
              <a:pPr/>
              <a:t>‹#›</a:t>
            </a:fld>
            <a:endParaRPr lang="en-US" sz="1100" smtClean="0"/>
          </a:p>
          <a:p>
            <a:endParaRPr lang="en-US" sz="11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279525"/>
            <a:ext cx="9144000" cy="13716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76350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Bypass and Insertion Algorithms for Exclusive Last-level Caches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2955924"/>
            <a:ext cx="7647167" cy="2301875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en-US" sz="6000" dirty="0" smtClean="0">
                <a:solidFill>
                  <a:schemeClr val="accent2"/>
                </a:solidFill>
              </a:rPr>
              <a:t>Jayesh Gaur</a:t>
            </a:r>
            <a:r>
              <a:rPr lang="en-US" sz="6000" baseline="30000" dirty="0" smtClean="0">
                <a:solidFill>
                  <a:schemeClr val="accent2"/>
                </a:solidFill>
              </a:rPr>
              <a:t>1</a:t>
            </a:r>
            <a:r>
              <a:rPr lang="en-US" sz="6000" dirty="0" smtClean="0"/>
              <a:t>, </a:t>
            </a:r>
            <a:r>
              <a:rPr lang="en-US" sz="6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Mainak Chaudhuri</a:t>
            </a:r>
            <a:r>
              <a:rPr lang="en-US" sz="6000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en-US" sz="6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Sreenivas Subramoney</a:t>
            </a:r>
            <a:r>
              <a:rPr lang="en-US" sz="6000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</a:t>
            </a:r>
          </a:p>
          <a:p>
            <a:pPr algn="l"/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l"/>
            <a:r>
              <a:rPr lang="en-US" sz="4500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</a:t>
            </a:r>
            <a:r>
              <a:rPr lang="en-US" sz="4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Intel Architecture Group,</a:t>
            </a:r>
          </a:p>
          <a:p>
            <a:pPr algn="l"/>
            <a:r>
              <a:rPr lang="en-US" sz="4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Intel Corporation, Bangalore, India</a:t>
            </a:r>
          </a:p>
          <a:p>
            <a:pPr algn="l"/>
            <a:endParaRPr lang="en-US" sz="45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l"/>
            <a:r>
              <a:rPr lang="en-US" sz="4500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en-US" sz="4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Department of Computer Science and Engineering,</a:t>
            </a:r>
          </a:p>
          <a:p>
            <a:pPr algn="l"/>
            <a:r>
              <a:rPr lang="en-US" sz="4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Indian Institute of Technology Kanpur, India</a:t>
            </a:r>
          </a:p>
          <a:p>
            <a:pPr algn="l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01980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500" dirty="0" smtClean="0">
              <a:solidFill>
                <a:schemeClr val="tx1">
                  <a:tint val="75000"/>
                </a:schemeClr>
              </a:solidFill>
            </a:endParaRPr>
          </a:p>
          <a:p>
            <a:pPr algn="ctr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International Symposium on Computer Architecture (ISCA), June 6</a:t>
            </a:r>
            <a:r>
              <a:rPr lang="en-US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2011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13356" y="5175470"/>
            <a:ext cx="900485" cy="857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6844" y="5208905"/>
            <a:ext cx="12954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019800"/>
            <a:ext cx="9144000" cy="5334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>
                <a:solidFill>
                  <a:schemeClr val="bg1"/>
                </a:solidFill>
              </a:rPr>
              <a:t>TC enables us to mimic the inclusive replacement policies on exclusive caches</a:t>
            </a:r>
          </a:p>
          <a:p>
            <a:pPr algn="ctr"/>
            <a:r>
              <a:rPr lang="en-US" b="1" i="1" dirty="0">
                <a:solidFill>
                  <a:schemeClr val="bg1"/>
                </a:solidFill>
              </a:rPr>
              <a:t>However, TC is insufficient to enable bypass.  All cache lines start at TC = </a:t>
            </a:r>
            <a:r>
              <a:rPr lang="en-US" b="1" i="1" dirty="0" smtClean="0">
                <a:solidFill>
                  <a:schemeClr val="bg1"/>
                </a:solidFill>
              </a:rPr>
              <a:t>0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209675"/>
            <a:ext cx="8458200" cy="46482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TC -AGE policy </a:t>
            </a:r>
            <a:r>
              <a:rPr lang="en-US" i="1" dirty="0" smtClean="0"/>
              <a:t>(Analogous to SRRIP, ISCA 2010)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u="sng" dirty="0" smtClean="0">
              <a:solidFill>
                <a:schemeClr val="bg2">
                  <a:lumMod val="10000"/>
                </a:schemeClr>
              </a:solidFill>
            </a:endParaRPr>
          </a:p>
          <a:p>
            <a:pPr lvl="1">
              <a:buNone/>
            </a:pPr>
            <a:endParaRPr lang="en-US" u="sng" dirty="0" smtClean="0">
              <a:solidFill>
                <a:schemeClr val="bg2">
                  <a:lumMod val="10000"/>
                </a:schemeClr>
              </a:solidFill>
            </a:endParaRPr>
          </a:p>
          <a:p>
            <a:pPr lvl="1">
              <a:buNone/>
            </a:pPr>
            <a:endParaRPr lang="en-US" u="sng" dirty="0" smtClean="0">
              <a:solidFill>
                <a:schemeClr val="bg2">
                  <a:lumMod val="10000"/>
                </a:schemeClr>
              </a:solidFill>
            </a:endParaRPr>
          </a:p>
          <a:p>
            <a:pPr lvl="1">
              <a:buNone/>
            </a:pPr>
            <a:endParaRPr lang="en-US" u="sng" dirty="0" smtClean="0">
              <a:solidFill>
                <a:schemeClr val="bg2">
                  <a:lumMod val="10000"/>
                </a:schemeClr>
              </a:solidFill>
            </a:endParaRPr>
          </a:p>
          <a:p>
            <a:pPr lvl="1">
              <a:buNone/>
            </a:pPr>
            <a:endParaRPr lang="en-US" u="sng" dirty="0" smtClean="0">
              <a:solidFill>
                <a:schemeClr val="bg2">
                  <a:lumMod val="10000"/>
                </a:schemeClr>
              </a:solidFill>
            </a:endParaRPr>
          </a:p>
          <a:p>
            <a:pPr lvl="1">
              <a:buNone/>
            </a:pPr>
            <a:endParaRPr lang="en-US" u="sng" dirty="0" smtClean="0">
              <a:solidFill>
                <a:schemeClr val="bg2">
                  <a:lumMod val="10000"/>
                </a:schemeClr>
              </a:solidFill>
            </a:endParaRPr>
          </a:p>
          <a:p>
            <a:pPr lvl="1">
              <a:buNone/>
            </a:pPr>
            <a:endParaRPr lang="en-US" u="sng" dirty="0" smtClean="0">
              <a:solidFill>
                <a:schemeClr val="bg2">
                  <a:lumMod val="10000"/>
                </a:schemeClr>
              </a:solidFill>
            </a:endParaRPr>
          </a:p>
          <a:p>
            <a:pPr lvl="1">
              <a:buNone/>
            </a:pPr>
            <a:endParaRPr lang="en-US" u="sng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DIP + TC-AGE </a:t>
            </a:r>
            <a:r>
              <a:rPr lang="en-US" dirty="0" smtClean="0"/>
              <a:t>policy </a:t>
            </a:r>
            <a:r>
              <a:rPr lang="en-US" i="1" dirty="0" smtClean="0"/>
              <a:t>(Analogous to DRRIP, ISCA 2010)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If TC = 1, fill LLC with age = 3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If TC = 0, duel between age = 0 and age = 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TC-based Insertion Age</a:t>
            </a:r>
            <a:endParaRPr lang="en-US" dirty="0"/>
          </a:p>
        </p:txBody>
      </p:sp>
      <p:grpSp>
        <p:nvGrpSpPr>
          <p:cNvPr id="59" name="Group 58"/>
          <p:cNvGrpSpPr/>
          <p:nvPr/>
        </p:nvGrpSpPr>
        <p:grpSpPr>
          <a:xfrm>
            <a:off x="773927" y="1869219"/>
            <a:ext cx="8153400" cy="2233653"/>
            <a:chOff x="838200" y="1981200"/>
            <a:chExt cx="8153400" cy="2233653"/>
          </a:xfrm>
        </p:grpSpPr>
        <p:cxnSp>
          <p:nvCxnSpPr>
            <p:cNvPr id="11" name="Straight Connector 10"/>
            <p:cNvCxnSpPr/>
            <p:nvPr/>
          </p:nvCxnSpPr>
          <p:spPr>
            <a:xfrm rot="5400000">
              <a:off x="2362199" y="3200400"/>
              <a:ext cx="1981200" cy="0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5257800" y="3224253"/>
              <a:ext cx="1981200" cy="0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1225694" y="2001743"/>
              <a:ext cx="1521570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L2 $ Fill</a:t>
              </a:r>
            </a:p>
            <a:p>
              <a:r>
                <a:rPr lang="en-US" i="1" dirty="0" smtClean="0">
                  <a:solidFill>
                    <a:srgbClr val="C00000"/>
                  </a:solidFill>
                </a:rPr>
                <a:t>1 bit per $ line</a:t>
              </a:r>
              <a:endParaRPr lang="en-US" i="1" dirty="0">
                <a:solidFill>
                  <a:srgbClr val="C0000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034535" y="1981200"/>
              <a:ext cx="161133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LLC Fill</a:t>
              </a:r>
            </a:p>
            <a:p>
              <a:r>
                <a:rPr lang="en-US" i="1" dirty="0" smtClean="0">
                  <a:solidFill>
                    <a:srgbClr val="C00000"/>
                  </a:solidFill>
                </a:rPr>
                <a:t>2 bits per $ line</a:t>
              </a:r>
              <a:endParaRPr lang="en-US" i="1" dirty="0">
                <a:solidFill>
                  <a:srgbClr val="C00000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162800" y="2057400"/>
              <a:ext cx="12892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LLC Eviction</a:t>
              </a:r>
              <a:endParaRPr lang="en-US" dirty="0"/>
            </a:p>
          </p:txBody>
        </p:sp>
        <p:grpSp>
          <p:nvGrpSpPr>
            <p:cNvPr id="40" name="Group 39"/>
            <p:cNvGrpSpPr/>
            <p:nvPr/>
          </p:nvGrpSpPr>
          <p:grpSpPr>
            <a:xfrm>
              <a:off x="838200" y="2627533"/>
              <a:ext cx="2286000" cy="1563468"/>
              <a:chOff x="838200" y="2616873"/>
              <a:chExt cx="2286000" cy="1650327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838200" y="3733800"/>
                <a:ext cx="990600" cy="533400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TC = 0</a:t>
                </a:r>
                <a:endParaRPr lang="en-US" sz="1600" dirty="0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2133600" y="3733800"/>
                <a:ext cx="990600" cy="533400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TC = 1</a:t>
                </a:r>
                <a:endParaRPr lang="en-US" sz="1600" dirty="0"/>
              </a:p>
            </p:txBody>
          </p:sp>
          <p:cxnSp>
            <p:nvCxnSpPr>
              <p:cNvPr id="23" name="Straight Arrow Connector 22"/>
              <p:cNvCxnSpPr/>
              <p:nvPr/>
            </p:nvCxnSpPr>
            <p:spPr>
              <a:xfrm rot="10800000" flipV="1">
                <a:off x="1371600" y="3200400"/>
                <a:ext cx="609600" cy="53340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/>
              <p:nvPr/>
            </p:nvCxnSpPr>
            <p:spPr>
              <a:xfrm>
                <a:off x="1981200" y="3200400"/>
                <a:ext cx="581106" cy="53340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Diamond 29"/>
              <p:cNvSpPr/>
              <p:nvPr/>
            </p:nvSpPr>
            <p:spPr>
              <a:xfrm>
                <a:off x="978673" y="2616873"/>
                <a:ext cx="2057400" cy="583528"/>
              </a:xfrm>
              <a:prstGeom prst="diamond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LLC Hit ?</a:t>
                </a:r>
                <a:endParaRPr lang="en-US" dirty="0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1143000" y="3276600"/>
                <a:ext cx="3337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N</a:t>
                </a:r>
                <a:endParaRPr lang="en-US" dirty="0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2590800" y="3276600"/>
                <a:ext cx="2968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Y</a:t>
                </a:r>
                <a:endParaRPr lang="en-US" dirty="0"/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3733800" y="2627531"/>
              <a:ext cx="2286000" cy="1563469"/>
              <a:chOff x="838200" y="2703731"/>
              <a:chExt cx="2286000" cy="1563469"/>
            </a:xfrm>
          </p:grpSpPr>
          <p:sp>
            <p:nvSpPr>
              <p:cNvPr id="42" name="Oval 41"/>
              <p:cNvSpPr/>
              <p:nvPr/>
            </p:nvSpPr>
            <p:spPr>
              <a:xfrm>
                <a:off x="838200" y="3733800"/>
                <a:ext cx="990600" cy="533400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Age</a:t>
                </a:r>
              </a:p>
              <a:p>
                <a:pPr algn="ctr"/>
                <a:r>
                  <a:rPr lang="en-US" sz="1600" dirty="0" smtClean="0"/>
                  <a:t>1</a:t>
                </a:r>
                <a:endParaRPr lang="en-US" sz="1600" dirty="0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2133600" y="3733800"/>
                <a:ext cx="990600" cy="533400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Age</a:t>
                </a:r>
              </a:p>
              <a:p>
                <a:pPr algn="ctr"/>
                <a:r>
                  <a:rPr lang="en-US" sz="1600" dirty="0" smtClean="0"/>
                  <a:t>3</a:t>
                </a:r>
                <a:endParaRPr lang="en-US" sz="1600" dirty="0"/>
              </a:p>
            </p:txBody>
          </p:sp>
          <p:cxnSp>
            <p:nvCxnSpPr>
              <p:cNvPr id="44" name="Straight Arrow Connector 43"/>
              <p:cNvCxnSpPr/>
              <p:nvPr/>
            </p:nvCxnSpPr>
            <p:spPr>
              <a:xfrm rot="10800000" flipV="1">
                <a:off x="1371600" y="3200400"/>
                <a:ext cx="609600" cy="53340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/>
              <p:cNvCxnSpPr/>
              <p:nvPr/>
            </p:nvCxnSpPr>
            <p:spPr>
              <a:xfrm>
                <a:off x="1981200" y="3200400"/>
                <a:ext cx="581106" cy="53340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Diamond 45"/>
              <p:cNvSpPr/>
              <p:nvPr/>
            </p:nvSpPr>
            <p:spPr>
              <a:xfrm>
                <a:off x="1044934" y="2703731"/>
                <a:ext cx="1909003" cy="496669"/>
              </a:xfrm>
              <a:prstGeom prst="diamond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TC = 1 ?</a:t>
                </a:r>
                <a:endParaRPr lang="en-US" dirty="0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1143000" y="3276600"/>
                <a:ext cx="3337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N</a:t>
                </a:r>
                <a:endParaRPr lang="en-US" dirty="0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2590800" y="3276600"/>
                <a:ext cx="2968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Y</a:t>
                </a:r>
                <a:endParaRPr lang="en-US" dirty="0"/>
              </a:p>
            </p:txBody>
          </p:sp>
        </p:grpSp>
        <p:sp>
          <p:nvSpPr>
            <p:cNvPr id="49" name="Round Single Corner Rectangle 48"/>
            <p:cNvSpPr/>
            <p:nvPr/>
          </p:nvSpPr>
          <p:spPr>
            <a:xfrm>
              <a:off x="6705600" y="2590800"/>
              <a:ext cx="2286000" cy="533400"/>
            </a:xfrm>
            <a:prstGeom prst="round1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Maintain relative age order</a:t>
              </a:r>
              <a:endParaRPr lang="en-US" dirty="0"/>
            </a:p>
          </p:txBody>
        </p:sp>
        <p:sp>
          <p:nvSpPr>
            <p:cNvPr id="58" name="Round Single Corner Rectangle 57"/>
            <p:cNvSpPr/>
            <p:nvPr/>
          </p:nvSpPr>
          <p:spPr>
            <a:xfrm>
              <a:off x="6705600" y="3352800"/>
              <a:ext cx="2286000" cy="533400"/>
            </a:xfrm>
            <a:prstGeom prst="round1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Choose least age as victim</a:t>
              </a:r>
              <a:endParaRPr lang="en-US" dirty="0"/>
            </a:p>
          </p:txBody>
        </p:sp>
      </p:grpSp>
      <p:sp>
        <p:nvSpPr>
          <p:cNvPr id="31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580339"/>
            <a:ext cx="2133600" cy="365125"/>
          </a:xfrm>
        </p:spPr>
        <p:txBody>
          <a:bodyPr/>
          <a:lstStyle/>
          <a:p>
            <a:fld id="{735D4A68-9762-4A65-A9C3-32B5464B5D91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>
          <a:xfrm>
            <a:off x="0" y="6019800"/>
            <a:ext cx="9144000" cy="56123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Refer </a:t>
            </a:r>
            <a:r>
              <a:rPr lang="en-US" b="1" i="1" dirty="0">
                <a:solidFill>
                  <a:schemeClr val="bg1"/>
                </a:solidFill>
              </a:rPr>
              <a:t>to </a:t>
            </a:r>
            <a:r>
              <a:rPr lang="en-US" b="1" i="1" dirty="0" smtClean="0">
                <a:solidFill>
                  <a:schemeClr val="bg1"/>
                </a:solidFill>
              </a:rPr>
              <a:t>paper </a:t>
            </a:r>
            <a:r>
              <a:rPr lang="en-US" b="1" i="1" dirty="0">
                <a:solidFill>
                  <a:schemeClr val="bg1"/>
                </a:solidFill>
              </a:rPr>
              <a:t>that shows </a:t>
            </a:r>
            <a:r>
              <a:rPr lang="en-US" b="1" i="1" dirty="0" smtClean="0">
                <a:solidFill>
                  <a:schemeClr val="bg1"/>
                </a:solidFill>
              </a:rPr>
              <a:t>&lt;</a:t>
            </a:r>
            <a:r>
              <a:rPr lang="en-US" b="1" i="1" dirty="0">
                <a:solidFill>
                  <a:schemeClr val="bg1"/>
                </a:solidFill>
              </a:rPr>
              <a:t>TC,UC&gt; </a:t>
            </a:r>
            <a:r>
              <a:rPr lang="en-US" b="1" i="1" dirty="0" smtClean="0">
                <a:solidFill>
                  <a:schemeClr val="bg1"/>
                </a:solidFill>
              </a:rPr>
              <a:t>pair can </a:t>
            </a:r>
            <a:r>
              <a:rPr lang="en-US" b="1" i="1" dirty="0">
                <a:solidFill>
                  <a:schemeClr val="bg1"/>
                </a:solidFill>
              </a:rPr>
              <a:t>best approximate Belady victim selection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90625"/>
            <a:ext cx="8458200" cy="2209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Use count (UC) is the number of times a cache line is hit in L2 Cache due to demand requests</a:t>
            </a:r>
          </a:p>
          <a:p>
            <a:pPr lvl="1"/>
            <a:r>
              <a:rPr lang="en-US" sz="2000" dirty="0" smtClean="0"/>
              <a:t>For cache lines brought by </a:t>
            </a:r>
            <a:r>
              <a:rPr lang="en-US" sz="2000" dirty="0" err="1" smtClean="0"/>
              <a:t>prefetches</a:t>
            </a:r>
            <a:r>
              <a:rPr lang="en-US" sz="2000" dirty="0" smtClean="0"/>
              <a:t>, UC &gt;= 0</a:t>
            </a:r>
          </a:p>
          <a:p>
            <a:pPr lvl="1"/>
            <a:r>
              <a:rPr lang="en-US" sz="2000" dirty="0" smtClean="0"/>
              <a:t>For cache lines brought by demand requests, UC &gt;=1</a:t>
            </a:r>
          </a:p>
          <a:p>
            <a:r>
              <a:rPr lang="en-US" sz="2400" dirty="0" smtClean="0"/>
              <a:t>We need only 2 bits for learning UC  (See paper)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657308" y="3505200"/>
            <a:ext cx="8269644" cy="2128345"/>
            <a:chOff x="434651" y="2900855"/>
            <a:chExt cx="8269644" cy="2128345"/>
          </a:xfrm>
        </p:grpSpPr>
        <p:sp>
          <p:nvSpPr>
            <p:cNvPr id="38" name="Rectangle 37"/>
            <p:cNvSpPr/>
            <p:nvPr/>
          </p:nvSpPr>
          <p:spPr>
            <a:xfrm>
              <a:off x="5719263" y="3420614"/>
              <a:ext cx="796332" cy="1600200"/>
            </a:xfrm>
            <a:prstGeom prst="re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154526" y="3429000"/>
              <a:ext cx="796332" cy="1600200"/>
            </a:xfrm>
            <a:prstGeom prst="re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12" name="Freeform 11"/>
            <p:cNvSpPr/>
            <p:nvPr/>
          </p:nvSpPr>
          <p:spPr bwMode="auto">
            <a:xfrm>
              <a:off x="1885016" y="4064667"/>
              <a:ext cx="1089514" cy="255087"/>
            </a:xfrm>
            <a:custGeom>
              <a:avLst/>
              <a:gdLst>
                <a:gd name="connsiteX0" fmla="*/ 0 w 1390650"/>
                <a:gd name="connsiteY0" fmla="*/ 279384 h 307959"/>
                <a:gd name="connsiteX1" fmla="*/ 28575 w 1390650"/>
                <a:gd name="connsiteY1" fmla="*/ 136509 h 307959"/>
                <a:gd name="connsiteX2" fmla="*/ 47625 w 1390650"/>
                <a:gd name="connsiteY2" fmla="*/ 60309 h 307959"/>
                <a:gd name="connsiteX3" fmla="*/ 57150 w 1390650"/>
                <a:gd name="connsiteY3" fmla="*/ 22209 h 307959"/>
                <a:gd name="connsiteX4" fmla="*/ 85725 w 1390650"/>
                <a:gd name="connsiteY4" fmla="*/ 50784 h 307959"/>
                <a:gd name="connsiteX5" fmla="*/ 142875 w 1390650"/>
                <a:gd name="connsiteY5" fmla="*/ 136509 h 307959"/>
                <a:gd name="connsiteX6" fmla="*/ 180975 w 1390650"/>
                <a:gd name="connsiteY6" fmla="*/ 146034 h 307959"/>
                <a:gd name="connsiteX7" fmla="*/ 209550 w 1390650"/>
                <a:gd name="connsiteY7" fmla="*/ 155559 h 307959"/>
                <a:gd name="connsiteX8" fmla="*/ 247650 w 1390650"/>
                <a:gd name="connsiteY8" fmla="*/ 212709 h 307959"/>
                <a:gd name="connsiteX9" fmla="*/ 257175 w 1390650"/>
                <a:gd name="connsiteY9" fmla="*/ 165084 h 307959"/>
                <a:gd name="connsiteX10" fmla="*/ 285750 w 1390650"/>
                <a:gd name="connsiteY10" fmla="*/ 60309 h 307959"/>
                <a:gd name="connsiteX11" fmla="*/ 314325 w 1390650"/>
                <a:gd name="connsiteY11" fmla="*/ 41259 h 307959"/>
                <a:gd name="connsiteX12" fmla="*/ 323850 w 1390650"/>
                <a:gd name="connsiteY12" fmla="*/ 12684 h 307959"/>
                <a:gd name="connsiteX13" fmla="*/ 381000 w 1390650"/>
                <a:gd name="connsiteY13" fmla="*/ 50784 h 307959"/>
                <a:gd name="connsiteX14" fmla="*/ 485775 w 1390650"/>
                <a:gd name="connsiteY14" fmla="*/ 203184 h 307959"/>
                <a:gd name="connsiteX15" fmla="*/ 542925 w 1390650"/>
                <a:gd name="connsiteY15" fmla="*/ 260334 h 307959"/>
                <a:gd name="connsiteX16" fmla="*/ 552450 w 1390650"/>
                <a:gd name="connsiteY16" fmla="*/ 231759 h 307959"/>
                <a:gd name="connsiteX17" fmla="*/ 561975 w 1390650"/>
                <a:gd name="connsiteY17" fmla="*/ 126984 h 307959"/>
                <a:gd name="connsiteX18" fmla="*/ 581025 w 1390650"/>
                <a:gd name="connsiteY18" fmla="*/ 98409 h 307959"/>
                <a:gd name="connsiteX19" fmla="*/ 590550 w 1390650"/>
                <a:gd name="connsiteY19" fmla="*/ 41259 h 307959"/>
                <a:gd name="connsiteX20" fmla="*/ 600075 w 1390650"/>
                <a:gd name="connsiteY20" fmla="*/ 12684 h 307959"/>
                <a:gd name="connsiteX21" fmla="*/ 628650 w 1390650"/>
                <a:gd name="connsiteY21" fmla="*/ 50784 h 307959"/>
                <a:gd name="connsiteX22" fmla="*/ 695325 w 1390650"/>
                <a:gd name="connsiteY22" fmla="*/ 146034 h 307959"/>
                <a:gd name="connsiteX23" fmla="*/ 723900 w 1390650"/>
                <a:gd name="connsiteY23" fmla="*/ 203184 h 307959"/>
                <a:gd name="connsiteX24" fmla="*/ 752475 w 1390650"/>
                <a:gd name="connsiteY24" fmla="*/ 279384 h 307959"/>
                <a:gd name="connsiteX25" fmla="*/ 781050 w 1390650"/>
                <a:gd name="connsiteY25" fmla="*/ 307959 h 307959"/>
                <a:gd name="connsiteX26" fmla="*/ 800100 w 1390650"/>
                <a:gd name="connsiteY26" fmla="*/ 222234 h 307959"/>
                <a:gd name="connsiteX27" fmla="*/ 866775 w 1390650"/>
                <a:gd name="connsiteY27" fmla="*/ 155559 h 307959"/>
                <a:gd name="connsiteX28" fmla="*/ 895350 w 1390650"/>
                <a:gd name="connsiteY28" fmla="*/ 126984 h 307959"/>
                <a:gd name="connsiteX29" fmla="*/ 904875 w 1390650"/>
                <a:gd name="connsiteY29" fmla="*/ 60309 h 307959"/>
                <a:gd name="connsiteX30" fmla="*/ 933450 w 1390650"/>
                <a:gd name="connsiteY30" fmla="*/ 41259 h 307959"/>
                <a:gd name="connsiteX31" fmla="*/ 942975 w 1390650"/>
                <a:gd name="connsiteY31" fmla="*/ 12684 h 307959"/>
                <a:gd name="connsiteX32" fmla="*/ 952500 w 1390650"/>
                <a:gd name="connsiteY32" fmla="*/ 41259 h 307959"/>
                <a:gd name="connsiteX33" fmla="*/ 962025 w 1390650"/>
                <a:gd name="connsiteY33" fmla="*/ 88884 h 307959"/>
                <a:gd name="connsiteX34" fmla="*/ 1009650 w 1390650"/>
                <a:gd name="connsiteY34" fmla="*/ 165084 h 307959"/>
                <a:gd name="connsiteX35" fmla="*/ 1028700 w 1390650"/>
                <a:gd name="connsiteY35" fmla="*/ 193659 h 307959"/>
                <a:gd name="connsiteX36" fmla="*/ 1066800 w 1390650"/>
                <a:gd name="connsiteY36" fmla="*/ 212709 h 307959"/>
                <a:gd name="connsiteX37" fmla="*/ 1085850 w 1390650"/>
                <a:gd name="connsiteY37" fmla="*/ 241284 h 307959"/>
                <a:gd name="connsiteX38" fmla="*/ 1228725 w 1390650"/>
                <a:gd name="connsiteY38" fmla="*/ 231759 h 307959"/>
                <a:gd name="connsiteX39" fmla="*/ 1390650 w 1390650"/>
                <a:gd name="connsiteY39" fmla="*/ 231759 h 307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390650" h="307959">
                  <a:moveTo>
                    <a:pt x="0" y="279384"/>
                  </a:moveTo>
                  <a:cubicBezTo>
                    <a:pt x="21739" y="214166"/>
                    <a:pt x="7874" y="260713"/>
                    <a:pt x="28575" y="136509"/>
                  </a:cubicBezTo>
                  <a:cubicBezTo>
                    <a:pt x="32879" y="110684"/>
                    <a:pt x="41275" y="85709"/>
                    <a:pt x="47625" y="60309"/>
                  </a:cubicBezTo>
                  <a:lnTo>
                    <a:pt x="57150" y="22209"/>
                  </a:lnTo>
                  <a:cubicBezTo>
                    <a:pt x="66675" y="31734"/>
                    <a:pt x="77455" y="40151"/>
                    <a:pt x="85725" y="50784"/>
                  </a:cubicBezTo>
                  <a:lnTo>
                    <a:pt x="142875" y="136509"/>
                  </a:lnTo>
                  <a:cubicBezTo>
                    <a:pt x="150137" y="147401"/>
                    <a:pt x="168388" y="142438"/>
                    <a:pt x="180975" y="146034"/>
                  </a:cubicBezTo>
                  <a:cubicBezTo>
                    <a:pt x="190629" y="148792"/>
                    <a:pt x="200025" y="152384"/>
                    <a:pt x="209550" y="155559"/>
                  </a:cubicBezTo>
                  <a:cubicBezTo>
                    <a:pt x="211939" y="162726"/>
                    <a:pt x="227265" y="222902"/>
                    <a:pt x="247650" y="212709"/>
                  </a:cubicBezTo>
                  <a:cubicBezTo>
                    <a:pt x="262130" y="205469"/>
                    <a:pt x="254713" y="181085"/>
                    <a:pt x="257175" y="165084"/>
                  </a:cubicBezTo>
                  <a:cubicBezTo>
                    <a:pt x="264346" y="118472"/>
                    <a:pt x="254189" y="91870"/>
                    <a:pt x="285750" y="60309"/>
                  </a:cubicBezTo>
                  <a:cubicBezTo>
                    <a:pt x="293845" y="52214"/>
                    <a:pt x="304800" y="47609"/>
                    <a:pt x="314325" y="41259"/>
                  </a:cubicBezTo>
                  <a:cubicBezTo>
                    <a:pt x="317500" y="31734"/>
                    <a:pt x="314528" y="16413"/>
                    <a:pt x="323850" y="12684"/>
                  </a:cubicBezTo>
                  <a:cubicBezTo>
                    <a:pt x="355560" y="0"/>
                    <a:pt x="369989" y="33166"/>
                    <a:pt x="381000" y="50784"/>
                  </a:cubicBezTo>
                  <a:cubicBezTo>
                    <a:pt x="444325" y="152104"/>
                    <a:pt x="369455" y="44566"/>
                    <a:pt x="485775" y="203184"/>
                  </a:cubicBezTo>
                  <a:cubicBezTo>
                    <a:pt x="519678" y="249415"/>
                    <a:pt x="502252" y="233219"/>
                    <a:pt x="542925" y="260334"/>
                  </a:cubicBezTo>
                  <a:cubicBezTo>
                    <a:pt x="546100" y="250809"/>
                    <a:pt x="551030" y="241698"/>
                    <a:pt x="552450" y="231759"/>
                  </a:cubicBezTo>
                  <a:cubicBezTo>
                    <a:pt x="557410" y="197042"/>
                    <a:pt x="554627" y="161275"/>
                    <a:pt x="561975" y="126984"/>
                  </a:cubicBezTo>
                  <a:cubicBezTo>
                    <a:pt x="564374" y="115790"/>
                    <a:pt x="574675" y="107934"/>
                    <a:pt x="581025" y="98409"/>
                  </a:cubicBezTo>
                  <a:cubicBezTo>
                    <a:pt x="584200" y="79359"/>
                    <a:pt x="586360" y="60112"/>
                    <a:pt x="590550" y="41259"/>
                  </a:cubicBezTo>
                  <a:cubicBezTo>
                    <a:pt x="592728" y="31458"/>
                    <a:pt x="590335" y="10249"/>
                    <a:pt x="600075" y="12684"/>
                  </a:cubicBezTo>
                  <a:cubicBezTo>
                    <a:pt x="615476" y="16534"/>
                    <a:pt x="619546" y="37779"/>
                    <a:pt x="628650" y="50784"/>
                  </a:cubicBezTo>
                  <a:cubicBezTo>
                    <a:pt x="710735" y="168049"/>
                    <a:pt x="628620" y="57094"/>
                    <a:pt x="695325" y="146034"/>
                  </a:cubicBezTo>
                  <a:cubicBezTo>
                    <a:pt x="719266" y="217858"/>
                    <a:pt x="686971" y="129326"/>
                    <a:pt x="723900" y="203184"/>
                  </a:cubicBezTo>
                  <a:cubicBezTo>
                    <a:pt x="746065" y="247514"/>
                    <a:pt x="717379" y="223230"/>
                    <a:pt x="752475" y="279384"/>
                  </a:cubicBezTo>
                  <a:cubicBezTo>
                    <a:pt x="759614" y="290807"/>
                    <a:pt x="771525" y="298434"/>
                    <a:pt x="781050" y="307959"/>
                  </a:cubicBezTo>
                  <a:cubicBezTo>
                    <a:pt x="784708" y="286009"/>
                    <a:pt x="788376" y="245682"/>
                    <a:pt x="800100" y="222234"/>
                  </a:cubicBezTo>
                  <a:cubicBezTo>
                    <a:pt x="819072" y="184291"/>
                    <a:pt x="830377" y="187407"/>
                    <a:pt x="866775" y="155559"/>
                  </a:cubicBezTo>
                  <a:cubicBezTo>
                    <a:pt x="876912" y="146689"/>
                    <a:pt x="885825" y="136509"/>
                    <a:pt x="895350" y="126984"/>
                  </a:cubicBezTo>
                  <a:cubicBezTo>
                    <a:pt x="898525" y="104759"/>
                    <a:pt x="895757" y="80825"/>
                    <a:pt x="904875" y="60309"/>
                  </a:cubicBezTo>
                  <a:cubicBezTo>
                    <a:pt x="909524" y="49848"/>
                    <a:pt x="926299" y="50198"/>
                    <a:pt x="933450" y="41259"/>
                  </a:cubicBezTo>
                  <a:cubicBezTo>
                    <a:pt x="939722" y="33419"/>
                    <a:pt x="939800" y="22209"/>
                    <a:pt x="942975" y="12684"/>
                  </a:cubicBezTo>
                  <a:cubicBezTo>
                    <a:pt x="946150" y="22209"/>
                    <a:pt x="950065" y="31519"/>
                    <a:pt x="952500" y="41259"/>
                  </a:cubicBezTo>
                  <a:cubicBezTo>
                    <a:pt x="956427" y="56965"/>
                    <a:pt x="956905" y="73525"/>
                    <a:pt x="962025" y="88884"/>
                  </a:cubicBezTo>
                  <a:cubicBezTo>
                    <a:pt x="973213" y="122449"/>
                    <a:pt x="989283" y="136570"/>
                    <a:pt x="1009650" y="165084"/>
                  </a:cubicBezTo>
                  <a:cubicBezTo>
                    <a:pt x="1016304" y="174399"/>
                    <a:pt x="1019906" y="186330"/>
                    <a:pt x="1028700" y="193659"/>
                  </a:cubicBezTo>
                  <a:cubicBezTo>
                    <a:pt x="1039608" y="202749"/>
                    <a:pt x="1054100" y="206359"/>
                    <a:pt x="1066800" y="212709"/>
                  </a:cubicBezTo>
                  <a:cubicBezTo>
                    <a:pt x="1073150" y="222234"/>
                    <a:pt x="1074481" y="239946"/>
                    <a:pt x="1085850" y="241284"/>
                  </a:cubicBezTo>
                  <a:cubicBezTo>
                    <a:pt x="1133254" y="246861"/>
                    <a:pt x="1181018" y="233250"/>
                    <a:pt x="1228725" y="231759"/>
                  </a:cubicBezTo>
                  <a:cubicBezTo>
                    <a:pt x="1282674" y="230073"/>
                    <a:pt x="1336675" y="231759"/>
                    <a:pt x="1390650" y="231759"/>
                  </a:cubicBezTo>
                </a:path>
              </a:pathLst>
            </a:custGeom>
            <a:noFill/>
            <a:ln w="508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effectLst/>
                <a:latin typeface="Verdana" pitchFamily="34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 bwMode="auto">
            <a:xfrm>
              <a:off x="1237474" y="4272536"/>
              <a:ext cx="616706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V="1">
              <a:off x="2923138" y="4247725"/>
              <a:ext cx="1325918" cy="9004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" name="Freeform 14"/>
            <p:cNvSpPr/>
            <p:nvPr/>
          </p:nvSpPr>
          <p:spPr bwMode="auto">
            <a:xfrm>
              <a:off x="4269613" y="4037656"/>
              <a:ext cx="1089514" cy="255087"/>
            </a:xfrm>
            <a:custGeom>
              <a:avLst/>
              <a:gdLst>
                <a:gd name="connsiteX0" fmla="*/ 0 w 1390650"/>
                <a:gd name="connsiteY0" fmla="*/ 279384 h 307959"/>
                <a:gd name="connsiteX1" fmla="*/ 28575 w 1390650"/>
                <a:gd name="connsiteY1" fmla="*/ 136509 h 307959"/>
                <a:gd name="connsiteX2" fmla="*/ 47625 w 1390650"/>
                <a:gd name="connsiteY2" fmla="*/ 60309 h 307959"/>
                <a:gd name="connsiteX3" fmla="*/ 57150 w 1390650"/>
                <a:gd name="connsiteY3" fmla="*/ 22209 h 307959"/>
                <a:gd name="connsiteX4" fmla="*/ 85725 w 1390650"/>
                <a:gd name="connsiteY4" fmla="*/ 50784 h 307959"/>
                <a:gd name="connsiteX5" fmla="*/ 142875 w 1390650"/>
                <a:gd name="connsiteY5" fmla="*/ 136509 h 307959"/>
                <a:gd name="connsiteX6" fmla="*/ 180975 w 1390650"/>
                <a:gd name="connsiteY6" fmla="*/ 146034 h 307959"/>
                <a:gd name="connsiteX7" fmla="*/ 209550 w 1390650"/>
                <a:gd name="connsiteY7" fmla="*/ 155559 h 307959"/>
                <a:gd name="connsiteX8" fmla="*/ 247650 w 1390650"/>
                <a:gd name="connsiteY8" fmla="*/ 212709 h 307959"/>
                <a:gd name="connsiteX9" fmla="*/ 257175 w 1390650"/>
                <a:gd name="connsiteY9" fmla="*/ 165084 h 307959"/>
                <a:gd name="connsiteX10" fmla="*/ 285750 w 1390650"/>
                <a:gd name="connsiteY10" fmla="*/ 60309 h 307959"/>
                <a:gd name="connsiteX11" fmla="*/ 314325 w 1390650"/>
                <a:gd name="connsiteY11" fmla="*/ 41259 h 307959"/>
                <a:gd name="connsiteX12" fmla="*/ 323850 w 1390650"/>
                <a:gd name="connsiteY12" fmla="*/ 12684 h 307959"/>
                <a:gd name="connsiteX13" fmla="*/ 381000 w 1390650"/>
                <a:gd name="connsiteY13" fmla="*/ 50784 h 307959"/>
                <a:gd name="connsiteX14" fmla="*/ 485775 w 1390650"/>
                <a:gd name="connsiteY14" fmla="*/ 203184 h 307959"/>
                <a:gd name="connsiteX15" fmla="*/ 542925 w 1390650"/>
                <a:gd name="connsiteY15" fmla="*/ 260334 h 307959"/>
                <a:gd name="connsiteX16" fmla="*/ 552450 w 1390650"/>
                <a:gd name="connsiteY16" fmla="*/ 231759 h 307959"/>
                <a:gd name="connsiteX17" fmla="*/ 561975 w 1390650"/>
                <a:gd name="connsiteY17" fmla="*/ 126984 h 307959"/>
                <a:gd name="connsiteX18" fmla="*/ 581025 w 1390650"/>
                <a:gd name="connsiteY18" fmla="*/ 98409 h 307959"/>
                <a:gd name="connsiteX19" fmla="*/ 590550 w 1390650"/>
                <a:gd name="connsiteY19" fmla="*/ 41259 h 307959"/>
                <a:gd name="connsiteX20" fmla="*/ 600075 w 1390650"/>
                <a:gd name="connsiteY20" fmla="*/ 12684 h 307959"/>
                <a:gd name="connsiteX21" fmla="*/ 628650 w 1390650"/>
                <a:gd name="connsiteY21" fmla="*/ 50784 h 307959"/>
                <a:gd name="connsiteX22" fmla="*/ 695325 w 1390650"/>
                <a:gd name="connsiteY22" fmla="*/ 146034 h 307959"/>
                <a:gd name="connsiteX23" fmla="*/ 723900 w 1390650"/>
                <a:gd name="connsiteY23" fmla="*/ 203184 h 307959"/>
                <a:gd name="connsiteX24" fmla="*/ 752475 w 1390650"/>
                <a:gd name="connsiteY24" fmla="*/ 279384 h 307959"/>
                <a:gd name="connsiteX25" fmla="*/ 781050 w 1390650"/>
                <a:gd name="connsiteY25" fmla="*/ 307959 h 307959"/>
                <a:gd name="connsiteX26" fmla="*/ 800100 w 1390650"/>
                <a:gd name="connsiteY26" fmla="*/ 222234 h 307959"/>
                <a:gd name="connsiteX27" fmla="*/ 866775 w 1390650"/>
                <a:gd name="connsiteY27" fmla="*/ 155559 h 307959"/>
                <a:gd name="connsiteX28" fmla="*/ 895350 w 1390650"/>
                <a:gd name="connsiteY28" fmla="*/ 126984 h 307959"/>
                <a:gd name="connsiteX29" fmla="*/ 904875 w 1390650"/>
                <a:gd name="connsiteY29" fmla="*/ 60309 h 307959"/>
                <a:gd name="connsiteX30" fmla="*/ 933450 w 1390650"/>
                <a:gd name="connsiteY30" fmla="*/ 41259 h 307959"/>
                <a:gd name="connsiteX31" fmla="*/ 942975 w 1390650"/>
                <a:gd name="connsiteY31" fmla="*/ 12684 h 307959"/>
                <a:gd name="connsiteX32" fmla="*/ 952500 w 1390650"/>
                <a:gd name="connsiteY32" fmla="*/ 41259 h 307959"/>
                <a:gd name="connsiteX33" fmla="*/ 962025 w 1390650"/>
                <a:gd name="connsiteY33" fmla="*/ 88884 h 307959"/>
                <a:gd name="connsiteX34" fmla="*/ 1009650 w 1390650"/>
                <a:gd name="connsiteY34" fmla="*/ 165084 h 307959"/>
                <a:gd name="connsiteX35" fmla="*/ 1028700 w 1390650"/>
                <a:gd name="connsiteY35" fmla="*/ 193659 h 307959"/>
                <a:gd name="connsiteX36" fmla="*/ 1066800 w 1390650"/>
                <a:gd name="connsiteY36" fmla="*/ 212709 h 307959"/>
                <a:gd name="connsiteX37" fmla="*/ 1085850 w 1390650"/>
                <a:gd name="connsiteY37" fmla="*/ 241284 h 307959"/>
                <a:gd name="connsiteX38" fmla="*/ 1228725 w 1390650"/>
                <a:gd name="connsiteY38" fmla="*/ 231759 h 307959"/>
                <a:gd name="connsiteX39" fmla="*/ 1390650 w 1390650"/>
                <a:gd name="connsiteY39" fmla="*/ 231759 h 307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390650" h="307959">
                  <a:moveTo>
                    <a:pt x="0" y="279384"/>
                  </a:moveTo>
                  <a:cubicBezTo>
                    <a:pt x="21739" y="214166"/>
                    <a:pt x="7874" y="260713"/>
                    <a:pt x="28575" y="136509"/>
                  </a:cubicBezTo>
                  <a:cubicBezTo>
                    <a:pt x="32879" y="110684"/>
                    <a:pt x="41275" y="85709"/>
                    <a:pt x="47625" y="60309"/>
                  </a:cubicBezTo>
                  <a:lnTo>
                    <a:pt x="57150" y="22209"/>
                  </a:lnTo>
                  <a:cubicBezTo>
                    <a:pt x="66675" y="31734"/>
                    <a:pt x="77455" y="40151"/>
                    <a:pt x="85725" y="50784"/>
                  </a:cubicBezTo>
                  <a:lnTo>
                    <a:pt x="142875" y="136509"/>
                  </a:lnTo>
                  <a:cubicBezTo>
                    <a:pt x="150137" y="147401"/>
                    <a:pt x="168388" y="142438"/>
                    <a:pt x="180975" y="146034"/>
                  </a:cubicBezTo>
                  <a:cubicBezTo>
                    <a:pt x="190629" y="148792"/>
                    <a:pt x="200025" y="152384"/>
                    <a:pt x="209550" y="155559"/>
                  </a:cubicBezTo>
                  <a:cubicBezTo>
                    <a:pt x="211939" y="162726"/>
                    <a:pt x="227265" y="222902"/>
                    <a:pt x="247650" y="212709"/>
                  </a:cubicBezTo>
                  <a:cubicBezTo>
                    <a:pt x="262130" y="205469"/>
                    <a:pt x="254713" y="181085"/>
                    <a:pt x="257175" y="165084"/>
                  </a:cubicBezTo>
                  <a:cubicBezTo>
                    <a:pt x="264346" y="118472"/>
                    <a:pt x="254189" y="91870"/>
                    <a:pt x="285750" y="60309"/>
                  </a:cubicBezTo>
                  <a:cubicBezTo>
                    <a:pt x="293845" y="52214"/>
                    <a:pt x="304800" y="47609"/>
                    <a:pt x="314325" y="41259"/>
                  </a:cubicBezTo>
                  <a:cubicBezTo>
                    <a:pt x="317500" y="31734"/>
                    <a:pt x="314528" y="16413"/>
                    <a:pt x="323850" y="12684"/>
                  </a:cubicBezTo>
                  <a:cubicBezTo>
                    <a:pt x="355560" y="0"/>
                    <a:pt x="369989" y="33166"/>
                    <a:pt x="381000" y="50784"/>
                  </a:cubicBezTo>
                  <a:cubicBezTo>
                    <a:pt x="444325" y="152104"/>
                    <a:pt x="369455" y="44566"/>
                    <a:pt x="485775" y="203184"/>
                  </a:cubicBezTo>
                  <a:cubicBezTo>
                    <a:pt x="519678" y="249415"/>
                    <a:pt x="502252" y="233219"/>
                    <a:pt x="542925" y="260334"/>
                  </a:cubicBezTo>
                  <a:cubicBezTo>
                    <a:pt x="546100" y="250809"/>
                    <a:pt x="551030" y="241698"/>
                    <a:pt x="552450" y="231759"/>
                  </a:cubicBezTo>
                  <a:cubicBezTo>
                    <a:pt x="557410" y="197042"/>
                    <a:pt x="554627" y="161275"/>
                    <a:pt x="561975" y="126984"/>
                  </a:cubicBezTo>
                  <a:cubicBezTo>
                    <a:pt x="564374" y="115790"/>
                    <a:pt x="574675" y="107934"/>
                    <a:pt x="581025" y="98409"/>
                  </a:cubicBezTo>
                  <a:cubicBezTo>
                    <a:pt x="584200" y="79359"/>
                    <a:pt x="586360" y="60112"/>
                    <a:pt x="590550" y="41259"/>
                  </a:cubicBezTo>
                  <a:cubicBezTo>
                    <a:pt x="592728" y="31458"/>
                    <a:pt x="590335" y="10249"/>
                    <a:pt x="600075" y="12684"/>
                  </a:cubicBezTo>
                  <a:cubicBezTo>
                    <a:pt x="615476" y="16534"/>
                    <a:pt x="619546" y="37779"/>
                    <a:pt x="628650" y="50784"/>
                  </a:cubicBezTo>
                  <a:cubicBezTo>
                    <a:pt x="710735" y="168049"/>
                    <a:pt x="628620" y="57094"/>
                    <a:pt x="695325" y="146034"/>
                  </a:cubicBezTo>
                  <a:cubicBezTo>
                    <a:pt x="719266" y="217858"/>
                    <a:pt x="686971" y="129326"/>
                    <a:pt x="723900" y="203184"/>
                  </a:cubicBezTo>
                  <a:cubicBezTo>
                    <a:pt x="746065" y="247514"/>
                    <a:pt x="717379" y="223230"/>
                    <a:pt x="752475" y="279384"/>
                  </a:cubicBezTo>
                  <a:cubicBezTo>
                    <a:pt x="759614" y="290807"/>
                    <a:pt x="771525" y="298434"/>
                    <a:pt x="781050" y="307959"/>
                  </a:cubicBezTo>
                  <a:cubicBezTo>
                    <a:pt x="784708" y="286009"/>
                    <a:pt x="788376" y="245682"/>
                    <a:pt x="800100" y="222234"/>
                  </a:cubicBezTo>
                  <a:cubicBezTo>
                    <a:pt x="819072" y="184291"/>
                    <a:pt x="830377" y="187407"/>
                    <a:pt x="866775" y="155559"/>
                  </a:cubicBezTo>
                  <a:cubicBezTo>
                    <a:pt x="876912" y="146689"/>
                    <a:pt x="885825" y="136509"/>
                    <a:pt x="895350" y="126984"/>
                  </a:cubicBezTo>
                  <a:cubicBezTo>
                    <a:pt x="898525" y="104759"/>
                    <a:pt x="895757" y="80825"/>
                    <a:pt x="904875" y="60309"/>
                  </a:cubicBezTo>
                  <a:cubicBezTo>
                    <a:pt x="909524" y="49848"/>
                    <a:pt x="926299" y="50198"/>
                    <a:pt x="933450" y="41259"/>
                  </a:cubicBezTo>
                  <a:cubicBezTo>
                    <a:pt x="939722" y="33419"/>
                    <a:pt x="939800" y="22209"/>
                    <a:pt x="942975" y="12684"/>
                  </a:cubicBezTo>
                  <a:cubicBezTo>
                    <a:pt x="946150" y="22209"/>
                    <a:pt x="950065" y="31519"/>
                    <a:pt x="952500" y="41259"/>
                  </a:cubicBezTo>
                  <a:cubicBezTo>
                    <a:pt x="956427" y="56965"/>
                    <a:pt x="956905" y="73525"/>
                    <a:pt x="962025" y="88884"/>
                  </a:cubicBezTo>
                  <a:cubicBezTo>
                    <a:pt x="973213" y="122449"/>
                    <a:pt x="989283" y="136570"/>
                    <a:pt x="1009650" y="165084"/>
                  </a:cubicBezTo>
                  <a:cubicBezTo>
                    <a:pt x="1016304" y="174399"/>
                    <a:pt x="1019906" y="186330"/>
                    <a:pt x="1028700" y="193659"/>
                  </a:cubicBezTo>
                  <a:cubicBezTo>
                    <a:pt x="1039608" y="202749"/>
                    <a:pt x="1054100" y="206359"/>
                    <a:pt x="1066800" y="212709"/>
                  </a:cubicBezTo>
                  <a:cubicBezTo>
                    <a:pt x="1073150" y="222234"/>
                    <a:pt x="1074481" y="239946"/>
                    <a:pt x="1085850" y="241284"/>
                  </a:cubicBezTo>
                  <a:cubicBezTo>
                    <a:pt x="1133254" y="246861"/>
                    <a:pt x="1181018" y="233250"/>
                    <a:pt x="1228725" y="231759"/>
                  </a:cubicBezTo>
                  <a:cubicBezTo>
                    <a:pt x="1282674" y="230073"/>
                    <a:pt x="1336675" y="231759"/>
                    <a:pt x="1390650" y="231759"/>
                  </a:cubicBezTo>
                </a:path>
              </a:pathLst>
            </a:custGeom>
            <a:noFill/>
            <a:ln w="508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effectLst/>
                <a:latin typeface="Verdana" pitchFamily="34" charset="0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 bwMode="auto">
            <a:xfrm>
              <a:off x="5307735" y="4229718"/>
              <a:ext cx="2151897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" name="Oval 8"/>
            <p:cNvSpPr/>
            <p:nvPr/>
          </p:nvSpPr>
          <p:spPr bwMode="auto">
            <a:xfrm>
              <a:off x="1741118" y="3725515"/>
              <a:ext cx="1161464" cy="882355"/>
            </a:xfrm>
            <a:prstGeom prst="ellipse">
              <a:avLst/>
            </a:prstGeom>
            <a:noFill/>
            <a:ln w="508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effectLst/>
                <a:latin typeface="Verdana" pitchFamily="34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4125716" y="3680497"/>
              <a:ext cx="1161464" cy="882355"/>
            </a:xfrm>
            <a:prstGeom prst="ellipse">
              <a:avLst/>
            </a:prstGeom>
            <a:noFill/>
            <a:ln w="508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effectLst/>
                <a:latin typeface="Verdana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761461" y="3518035"/>
              <a:ext cx="169817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solidFill>
                    <a:schemeClr val="bg1"/>
                  </a:solidFill>
                </a:rPr>
                <a:t>TC= 1, </a:t>
              </a:r>
            </a:p>
            <a:p>
              <a:r>
                <a:rPr lang="en-US" i="1" dirty="0" smtClean="0">
                  <a:solidFill>
                    <a:schemeClr val="bg1"/>
                  </a:solidFill>
                </a:rPr>
                <a:t>UC = Y</a:t>
              </a:r>
              <a:endParaRPr lang="en-US" i="1" dirty="0">
                <a:solidFill>
                  <a:schemeClr val="bg1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303936" y="4562852"/>
              <a:ext cx="646922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LLC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34651" y="4034513"/>
              <a:ext cx="1051249" cy="406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C00000"/>
                  </a:solidFill>
                </a:rPr>
                <a:t>DRAM</a:t>
              </a:r>
              <a:endParaRPr lang="en-US" sz="2000" dirty="0">
                <a:solidFill>
                  <a:srgbClr val="C000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154526" y="3518034"/>
              <a:ext cx="87366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solidFill>
                    <a:schemeClr val="bg1"/>
                  </a:solidFill>
                </a:rPr>
                <a:t>TC = 0 UC = X</a:t>
              </a:r>
              <a:endParaRPr lang="en-US" i="1" dirty="0">
                <a:solidFill>
                  <a:schemeClr val="bg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472087" y="3685701"/>
              <a:ext cx="646922" cy="406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accent4">
                      <a:lumMod val="50000"/>
                    </a:schemeClr>
                  </a:solidFill>
                </a:rPr>
                <a:t>L2</a:t>
              </a:r>
              <a:endParaRPr lang="en-US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410450" y="3880053"/>
              <a:ext cx="129384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C00000"/>
                  </a:solidFill>
                </a:rPr>
                <a:t>Eviction</a:t>
              </a:r>
            </a:p>
            <a:p>
              <a:r>
                <a:rPr lang="en-US" sz="2000" dirty="0">
                  <a:solidFill>
                    <a:srgbClr val="C00000"/>
                  </a:solidFill>
                </a:rPr>
                <a:t>From LLC</a:t>
              </a:r>
            </a:p>
          </p:txBody>
        </p:sp>
        <p:cxnSp>
          <p:nvCxnSpPr>
            <p:cNvPr id="32" name="Elbow Connector 31"/>
            <p:cNvCxnSpPr/>
            <p:nvPr/>
          </p:nvCxnSpPr>
          <p:spPr>
            <a:xfrm rot="5400000" flipH="1" flipV="1">
              <a:off x="2829509" y="3846020"/>
              <a:ext cx="1006004" cy="517699"/>
            </a:xfrm>
            <a:prstGeom prst="bentConnector3">
              <a:avLst>
                <a:gd name="adj1" fmla="val 125000"/>
              </a:avLst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Elbow Connector 32"/>
            <p:cNvCxnSpPr/>
            <p:nvPr/>
          </p:nvCxnSpPr>
          <p:spPr>
            <a:xfrm rot="5400000" flipH="1" flipV="1">
              <a:off x="5355577" y="3846020"/>
              <a:ext cx="1006004" cy="517699"/>
            </a:xfrm>
            <a:prstGeom prst="bentConnector3">
              <a:avLst>
                <a:gd name="adj1" fmla="val 125000"/>
              </a:avLst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3968343" y="2900855"/>
              <a:ext cx="1524000" cy="950833"/>
            </a:xfrm>
            <a:prstGeom prst="irregularSeal1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C00000"/>
                  </a:solidFill>
                </a:rPr>
                <a:t>Y </a:t>
              </a:r>
              <a:r>
                <a:rPr lang="en-US" sz="1600" dirty="0" smtClean="0">
                  <a:solidFill>
                    <a:srgbClr val="C00000"/>
                  </a:solidFill>
                </a:rPr>
                <a:t>hits</a:t>
              </a:r>
              <a:endParaRPr lang="en-US" sz="1400" dirty="0">
                <a:solidFill>
                  <a:srgbClr val="C00000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114552" y="3759132"/>
              <a:ext cx="646922" cy="406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accent4">
                      <a:lumMod val="50000"/>
                    </a:schemeClr>
                  </a:solidFill>
                </a:rPr>
                <a:t>L2</a:t>
              </a:r>
              <a:endParaRPr lang="en-US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996544" y="2919660"/>
              <a:ext cx="1295399" cy="1037273"/>
            </a:xfrm>
            <a:prstGeom prst="irregularSeal1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X hits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808953" y="4562852"/>
              <a:ext cx="646922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LLC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</p:grpSp>
      <p:sp>
        <p:nvSpPr>
          <p:cNvPr id="3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580339"/>
            <a:ext cx="2133600" cy="365125"/>
          </a:xfrm>
        </p:spPr>
        <p:txBody>
          <a:bodyPr/>
          <a:lstStyle/>
          <a:p>
            <a:fld id="{735D4A68-9762-4A65-A9C3-32B5464B5D91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002572"/>
            <a:ext cx="9144000" cy="5334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More details in paper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TCxUC</a:t>
            </a:r>
            <a:r>
              <a:rPr lang="en-US" dirty="0" smtClean="0"/>
              <a:t>-based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00150"/>
            <a:ext cx="8763000" cy="5105400"/>
          </a:xfrm>
        </p:spPr>
        <p:txBody>
          <a:bodyPr>
            <a:noAutofit/>
          </a:bodyPr>
          <a:lstStyle/>
          <a:p>
            <a:r>
              <a:rPr lang="en-US" sz="2400" dirty="0" smtClean="0"/>
              <a:t>Send &lt;TC,UC&gt; information for every L2 eviction</a:t>
            </a:r>
          </a:p>
          <a:p>
            <a:r>
              <a:rPr lang="en-US" sz="2400" dirty="0" smtClean="0"/>
              <a:t>Bin all L2 evictions into </a:t>
            </a:r>
            <a:r>
              <a:rPr lang="en-US" sz="2400" dirty="0" smtClean="0">
                <a:solidFill>
                  <a:srgbClr val="C00000"/>
                </a:solidFill>
              </a:rPr>
              <a:t>8</a:t>
            </a:r>
            <a:r>
              <a:rPr lang="en-US" sz="2400" dirty="0" smtClean="0"/>
              <a:t> &lt;TC,UC&gt; bins </a:t>
            </a:r>
            <a:endParaRPr lang="en-US" sz="2400" dirty="0"/>
          </a:p>
          <a:p>
            <a:r>
              <a:rPr lang="en-US" sz="2400" dirty="0" smtClean="0"/>
              <a:t>Learn the dead and live distributions in these bins</a:t>
            </a:r>
            <a:endParaRPr lang="en-US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2"/>
            <a:endParaRPr lang="en-US" sz="1800" dirty="0" smtClean="0"/>
          </a:p>
          <a:p>
            <a:pPr lvl="2"/>
            <a:endParaRPr lang="en-US" sz="1800" dirty="0"/>
          </a:p>
          <a:p>
            <a:pPr lvl="2"/>
            <a:endParaRPr lang="en-US" sz="1800" dirty="0" smtClean="0"/>
          </a:p>
          <a:p>
            <a:r>
              <a:rPr lang="en-US" sz="2400" dirty="0" smtClean="0"/>
              <a:t>Identify bins that have more dead blocks than live</a:t>
            </a:r>
          </a:p>
          <a:p>
            <a:endParaRPr lang="en-US" sz="2400" dirty="0"/>
          </a:p>
          <a:p>
            <a:r>
              <a:rPr lang="en-US" sz="2400" dirty="0" smtClean="0">
                <a:solidFill>
                  <a:srgbClr val="C00000"/>
                </a:solidFill>
              </a:rPr>
              <a:t>Online learning </a:t>
            </a:r>
          </a:p>
          <a:p>
            <a:pPr lvl="1"/>
            <a:r>
              <a:rPr lang="en-US" sz="2000" dirty="0" smtClean="0"/>
              <a:t>Keep 16 sets in LLC as observers per 1K sets</a:t>
            </a:r>
          </a:p>
          <a:p>
            <a:pPr lvl="1"/>
            <a:r>
              <a:rPr lang="en-US" sz="2000" dirty="0" smtClean="0"/>
              <a:t>Periodically halve the counters to check phase changes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5992" y="2716695"/>
            <a:ext cx="6979258" cy="7078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chemeClr val="bg1"/>
                </a:solidFill>
              </a:rPr>
              <a:t>L(</a:t>
            </a:r>
            <a:r>
              <a:rPr lang="en-US" sz="2000" b="1" i="1" dirty="0" err="1" smtClean="0">
                <a:solidFill>
                  <a:schemeClr val="bg1"/>
                </a:solidFill>
              </a:rPr>
              <a:t>tc,uc</a:t>
            </a:r>
            <a:r>
              <a:rPr lang="en-US" sz="2000" b="1" i="1" dirty="0" smtClean="0">
                <a:solidFill>
                  <a:schemeClr val="bg1"/>
                </a:solidFill>
              </a:rPr>
              <a:t>) = ∑Hits(</a:t>
            </a:r>
            <a:r>
              <a:rPr lang="en-US" sz="2000" b="1" i="1" dirty="0" err="1" smtClean="0">
                <a:solidFill>
                  <a:schemeClr val="bg1"/>
                </a:solidFill>
              </a:rPr>
              <a:t>tc,uc</a:t>
            </a:r>
            <a:r>
              <a:rPr lang="en-US" sz="2000" b="1" i="1" dirty="0" smtClean="0">
                <a:solidFill>
                  <a:schemeClr val="bg1"/>
                </a:solidFill>
              </a:rPr>
              <a:t>)			</a:t>
            </a:r>
            <a:r>
              <a:rPr lang="en-US" sz="2000" b="1" i="1" dirty="0" smtClean="0">
                <a:solidFill>
                  <a:srgbClr val="FFFF00"/>
                </a:solidFill>
              </a:rPr>
              <a:t>Live counter</a:t>
            </a:r>
            <a:r>
              <a:rPr lang="en-US" sz="2000" b="1" i="1" dirty="0" smtClean="0">
                <a:solidFill>
                  <a:schemeClr val="bg1"/>
                </a:solidFill>
              </a:rPr>
              <a:t>	</a:t>
            </a:r>
          </a:p>
          <a:p>
            <a:r>
              <a:rPr lang="en-US" sz="2000" b="1" i="1" dirty="0" smtClean="0">
                <a:solidFill>
                  <a:schemeClr val="bg1"/>
                </a:solidFill>
              </a:rPr>
              <a:t>D-L (tc,uc) = ∑Fills(tc,uc)- 2×L(</a:t>
            </a:r>
            <a:r>
              <a:rPr lang="en-US" sz="2000" b="1" i="1" dirty="0" err="1" smtClean="0">
                <a:solidFill>
                  <a:schemeClr val="bg1"/>
                </a:solidFill>
              </a:rPr>
              <a:t>tc,uc</a:t>
            </a:r>
            <a:r>
              <a:rPr lang="en-US" sz="2000" b="1" i="1" dirty="0" smtClean="0">
                <a:solidFill>
                  <a:schemeClr val="bg1"/>
                </a:solidFill>
              </a:rPr>
              <a:t>)  	</a:t>
            </a:r>
            <a:r>
              <a:rPr lang="en-US" sz="2000" b="1" i="1" dirty="0" smtClean="0">
                <a:solidFill>
                  <a:srgbClr val="FFFF00"/>
                </a:solidFill>
              </a:rPr>
              <a:t>Dead – Live counter</a:t>
            </a: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580339"/>
            <a:ext cx="2133600" cy="365125"/>
          </a:xfrm>
        </p:spPr>
        <p:txBody>
          <a:bodyPr/>
          <a:lstStyle/>
          <a:p>
            <a:fld id="{735D4A68-9762-4A65-A9C3-32B5464B5D91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Freeform 106"/>
          <p:cNvSpPr/>
          <p:nvPr/>
        </p:nvSpPr>
        <p:spPr>
          <a:xfrm>
            <a:off x="771525" y="1066800"/>
            <a:ext cx="8220075" cy="5105400"/>
          </a:xfrm>
          <a:custGeom>
            <a:avLst/>
            <a:gdLst>
              <a:gd name="connsiteX0" fmla="*/ 4391025 w 8220075"/>
              <a:gd name="connsiteY0" fmla="*/ 0 h 4772025"/>
              <a:gd name="connsiteX1" fmla="*/ 8220075 w 8220075"/>
              <a:gd name="connsiteY1" fmla="*/ 0 h 4772025"/>
              <a:gd name="connsiteX2" fmla="*/ 8220075 w 8220075"/>
              <a:gd name="connsiteY2" fmla="*/ 4772025 h 4772025"/>
              <a:gd name="connsiteX3" fmla="*/ 0 w 8220075"/>
              <a:gd name="connsiteY3" fmla="*/ 4772025 h 4772025"/>
              <a:gd name="connsiteX4" fmla="*/ 0 w 8220075"/>
              <a:gd name="connsiteY4" fmla="*/ 2047875 h 4772025"/>
              <a:gd name="connsiteX5" fmla="*/ 4391025 w 8220075"/>
              <a:gd name="connsiteY5" fmla="*/ 2047875 h 4772025"/>
              <a:gd name="connsiteX6" fmla="*/ 4391025 w 8220075"/>
              <a:gd name="connsiteY6" fmla="*/ 0 h 4772025"/>
              <a:gd name="connsiteX0" fmla="*/ 4391025 w 8220075"/>
              <a:gd name="connsiteY0" fmla="*/ 0 h 4772025"/>
              <a:gd name="connsiteX1" fmla="*/ 8220075 w 8220075"/>
              <a:gd name="connsiteY1" fmla="*/ 0 h 4772025"/>
              <a:gd name="connsiteX2" fmla="*/ 8220075 w 8220075"/>
              <a:gd name="connsiteY2" fmla="*/ 4772025 h 4772025"/>
              <a:gd name="connsiteX3" fmla="*/ 0 w 8220075"/>
              <a:gd name="connsiteY3" fmla="*/ 4772025 h 4772025"/>
              <a:gd name="connsiteX4" fmla="*/ 0 w 8220075"/>
              <a:gd name="connsiteY4" fmla="*/ 2047875 h 4772025"/>
              <a:gd name="connsiteX5" fmla="*/ 4400550 w 8220075"/>
              <a:gd name="connsiteY5" fmla="*/ 2331924 h 4772025"/>
              <a:gd name="connsiteX6" fmla="*/ 4391025 w 8220075"/>
              <a:gd name="connsiteY6" fmla="*/ 0 h 4772025"/>
              <a:gd name="connsiteX0" fmla="*/ 4400550 w 8229600"/>
              <a:gd name="connsiteY0" fmla="*/ 0 h 4772025"/>
              <a:gd name="connsiteX1" fmla="*/ 8229600 w 8229600"/>
              <a:gd name="connsiteY1" fmla="*/ 0 h 4772025"/>
              <a:gd name="connsiteX2" fmla="*/ 8229600 w 8229600"/>
              <a:gd name="connsiteY2" fmla="*/ 4772025 h 4772025"/>
              <a:gd name="connsiteX3" fmla="*/ 9525 w 8229600"/>
              <a:gd name="connsiteY3" fmla="*/ 4772025 h 4772025"/>
              <a:gd name="connsiteX4" fmla="*/ 0 w 8229600"/>
              <a:gd name="connsiteY4" fmla="*/ 2284583 h 4772025"/>
              <a:gd name="connsiteX5" fmla="*/ 4410075 w 8229600"/>
              <a:gd name="connsiteY5" fmla="*/ 2331924 h 4772025"/>
              <a:gd name="connsiteX6" fmla="*/ 4400550 w 8229600"/>
              <a:gd name="connsiteY6" fmla="*/ 0 h 4772025"/>
              <a:gd name="connsiteX0" fmla="*/ 4391025 w 8220075"/>
              <a:gd name="connsiteY0" fmla="*/ 0 h 4772025"/>
              <a:gd name="connsiteX1" fmla="*/ 8220075 w 8220075"/>
              <a:gd name="connsiteY1" fmla="*/ 0 h 4772025"/>
              <a:gd name="connsiteX2" fmla="*/ 8220075 w 8220075"/>
              <a:gd name="connsiteY2" fmla="*/ 4772025 h 4772025"/>
              <a:gd name="connsiteX3" fmla="*/ 0 w 8220075"/>
              <a:gd name="connsiteY3" fmla="*/ 4772025 h 4772025"/>
              <a:gd name="connsiteX4" fmla="*/ 0 w 8220075"/>
              <a:gd name="connsiteY4" fmla="*/ 2360329 h 4772025"/>
              <a:gd name="connsiteX5" fmla="*/ 4400550 w 8220075"/>
              <a:gd name="connsiteY5" fmla="*/ 2331924 h 4772025"/>
              <a:gd name="connsiteX6" fmla="*/ 4391025 w 8220075"/>
              <a:gd name="connsiteY6" fmla="*/ 0 h 4772025"/>
              <a:gd name="connsiteX0" fmla="*/ 4391025 w 8220075"/>
              <a:gd name="connsiteY0" fmla="*/ 0 h 4772025"/>
              <a:gd name="connsiteX1" fmla="*/ 8220075 w 8220075"/>
              <a:gd name="connsiteY1" fmla="*/ 0 h 4772025"/>
              <a:gd name="connsiteX2" fmla="*/ 8220075 w 8220075"/>
              <a:gd name="connsiteY2" fmla="*/ 4772025 h 4772025"/>
              <a:gd name="connsiteX3" fmla="*/ 0 w 8220075"/>
              <a:gd name="connsiteY3" fmla="*/ 4772025 h 4772025"/>
              <a:gd name="connsiteX4" fmla="*/ 0 w 8220075"/>
              <a:gd name="connsiteY4" fmla="*/ 2331924 h 4772025"/>
              <a:gd name="connsiteX5" fmla="*/ 4400550 w 8220075"/>
              <a:gd name="connsiteY5" fmla="*/ 2331924 h 4772025"/>
              <a:gd name="connsiteX6" fmla="*/ 4391025 w 8220075"/>
              <a:gd name="connsiteY6" fmla="*/ 0 h 4772025"/>
              <a:gd name="connsiteX0" fmla="*/ 4391025 w 8220075"/>
              <a:gd name="connsiteY0" fmla="*/ 0 h 4772025"/>
              <a:gd name="connsiteX1" fmla="*/ 8220075 w 8220075"/>
              <a:gd name="connsiteY1" fmla="*/ 0 h 4772025"/>
              <a:gd name="connsiteX2" fmla="*/ 8220075 w 8220075"/>
              <a:gd name="connsiteY2" fmla="*/ 4772025 h 4772025"/>
              <a:gd name="connsiteX3" fmla="*/ 0 w 8220075"/>
              <a:gd name="connsiteY3" fmla="*/ 4772025 h 4772025"/>
              <a:gd name="connsiteX4" fmla="*/ 0 w 8220075"/>
              <a:gd name="connsiteY4" fmla="*/ 2258508 h 4772025"/>
              <a:gd name="connsiteX5" fmla="*/ 4400550 w 8220075"/>
              <a:gd name="connsiteY5" fmla="*/ 2331924 h 4772025"/>
              <a:gd name="connsiteX6" fmla="*/ 4391025 w 8220075"/>
              <a:gd name="connsiteY6" fmla="*/ 0 h 4772025"/>
              <a:gd name="connsiteX0" fmla="*/ 4391025 w 8220075"/>
              <a:gd name="connsiteY0" fmla="*/ 0 h 4772025"/>
              <a:gd name="connsiteX1" fmla="*/ 8220075 w 8220075"/>
              <a:gd name="connsiteY1" fmla="*/ 0 h 4772025"/>
              <a:gd name="connsiteX2" fmla="*/ 8220075 w 8220075"/>
              <a:gd name="connsiteY2" fmla="*/ 4772025 h 4772025"/>
              <a:gd name="connsiteX3" fmla="*/ 0 w 8220075"/>
              <a:gd name="connsiteY3" fmla="*/ 4772025 h 4772025"/>
              <a:gd name="connsiteX4" fmla="*/ 0 w 8220075"/>
              <a:gd name="connsiteY4" fmla="*/ 2258508 h 4772025"/>
              <a:gd name="connsiteX5" fmla="*/ 4419600 w 8220075"/>
              <a:gd name="connsiteY5" fmla="*/ 2276862 h 4772025"/>
              <a:gd name="connsiteX6" fmla="*/ 4391025 w 8220075"/>
              <a:gd name="connsiteY6" fmla="*/ 0 h 4772025"/>
              <a:gd name="connsiteX0" fmla="*/ 4391025 w 8220075"/>
              <a:gd name="connsiteY0" fmla="*/ 0 h 4772025"/>
              <a:gd name="connsiteX1" fmla="*/ 8220075 w 8220075"/>
              <a:gd name="connsiteY1" fmla="*/ 0 h 4772025"/>
              <a:gd name="connsiteX2" fmla="*/ 8220075 w 8220075"/>
              <a:gd name="connsiteY2" fmla="*/ 4772025 h 4772025"/>
              <a:gd name="connsiteX3" fmla="*/ 0 w 8220075"/>
              <a:gd name="connsiteY3" fmla="*/ 4772025 h 4772025"/>
              <a:gd name="connsiteX4" fmla="*/ 0 w 8220075"/>
              <a:gd name="connsiteY4" fmla="*/ 2258508 h 4772025"/>
              <a:gd name="connsiteX5" fmla="*/ 4419600 w 8220075"/>
              <a:gd name="connsiteY5" fmla="*/ 2249331 h 4772025"/>
              <a:gd name="connsiteX6" fmla="*/ 4391025 w 8220075"/>
              <a:gd name="connsiteY6" fmla="*/ 0 h 4772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220075" h="4772025">
                <a:moveTo>
                  <a:pt x="4391025" y="0"/>
                </a:moveTo>
                <a:lnTo>
                  <a:pt x="8220075" y="0"/>
                </a:lnTo>
                <a:lnTo>
                  <a:pt x="8220075" y="4772025"/>
                </a:lnTo>
                <a:lnTo>
                  <a:pt x="0" y="4772025"/>
                </a:lnTo>
                <a:lnTo>
                  <a:pt x="0" y="2258508"/>
                </a:lnTo>
                <a:lnTo>
                  <a:pt x="4419600" y="2249331"/>
                </a:lnTo>
                <a:lnTo>
                  <a:pt x="4391025" y="0"/>
                </a:lnTo>
                <a:close/>
              </a:path>
            </a:pathLst>
          </a:cu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dirty="0" smtClean="0"/>
              <a:t>				</a:t>
            </a:r>
            <a:endParaRPr lang="en-US" dirty="0"/>
          </a:p>
        </p:txBody>
      </p:sp>
      <p:sp>
        <p:nvSpPr>
          <p:cNvPr id="91" name="Rectangle 90"/>
          <p:cNvSpPr/>
          <p:nvPr/>
        </p:nvSpPr>
        <p:spPr>
          <a:xfrm>
            <a:off x="762000" y="1066800"/>
            <a:ext cx="3810000" cy="2138065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Hardware</a:t>
            </a:r>
            <a:endParaRPr lang="en-US" dirty="0"/>
          </a:p>
        </p:txBody>
      </p:sp>
      <p:grpSp>
        <p:nvGrpSpPr>
          <p:cNvPr id="98" name="Group 97"/>
          <p:cNvGrpSpPr/>
          <p:nvPr/>
        </p:nvGrpSpPr>
        <p:grpSpPr>
          <a:xfrm>
            <a:off x="896365" y="1219200"/>
            <a:ext cx="3588332" cy="849868"/>
            <a:chOff x="457200" y="2133600"/>
            <a:chExt cx="2895600" cy="304800"/>
          </a:xfrm>
          <a:noFill/>
        </p:grpSpPr>
        <p:sp>
          <p:nvSpPr>
            <p:cNvPr id="7" name="Rectangle 6"/>
            <p:cNvSpPr/>
            <p:nvPr/>
          </p:nvSpPr>
          <p:spPr>
            <a:xfrm>
              <a:off x="457200" y="21336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Line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219200" y="2133600"/>
              <a:ext cx="6858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TC, UC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457200" y="22860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Line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219200" y="2286000"/>
              <a:ext cx="6858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TC, UC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905000" y="21336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Line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667000" y="2133600"/>
              <a:ext cx="6858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TC, UC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905000" y="22860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Line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667000" y="2286000"/>
              <a:ext cx="6858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TC, UC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1295400" y="3550920"/>
            <a:ext cx="2609850" cy="2087880"/>
            <a:chOff x="228600" y="4495800"/>
            <a:chExt cx="2286000" cy="1524000"/>
          </a:xfrm>
          <a:noFill/>
        </p:grpSpPr>
        <p:sp>
          <p:nvSpPr>
            <p:cNvPr id="33" name="Rectangle 32"/>
            <p:cNvSpPr/>
            <p:nvPr/>
          </p:nvSpPr>
          <p:spPr>
            <a:xfrm>
              <a:off x="228600" y="44958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  <a:latin typeface="+mj-lt"/>
                </a:rPr>
                <a:t>TC,UC</a:t>
              </a:r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990600" y="44958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  <a:latin typeface="+mj-lt"/>
                </a:rPr>
                <a:t>D-L</a:t>
              </a:r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28600" y="46482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  <a:latin typeface="+mj-lt"/>
                </a:rPr>
                <a:t>&lt;0,00&gt;</a:t>
              </a:r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990600" y="46482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228600" y="48006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  <a:latin typeface="+mj-lt"/>
                </a:rPr>
                <a:t>&lt;0,01&gt;</a:t>
              </a:r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28600" y="49530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  <a:latin typeface="+mj-lt"/>
                </a:rPr>
                <a:t>&lt;0,10&gt;</a:t>
              </a:r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28600" y="51054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  <a:latin typeface="+mj-lt"/>
                </a:rPr>
                <a:t>&lt;0,11&gt;</a:t>
              </a:r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28600" y="52578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  <a:latin typeface="+mj-lt"/>
                </a:rPr>
                <a:t>&lt;1,00&gt;</a:t>
              </a:r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28600" y="54102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  <a:latin typeface="+mj-lt"/>
                </a:rPr>
                <a:t>&lt;1,01&gt;</a:t>
              </a:r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28600" y="55626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  <a:latin typeface="+mj-lt"/>
                </a:rPr>
                <a:t>&lt;1,10&gt;</a:t>
              </a:r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28600" y="57150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  <a:latin typeface="+mj-lt"/>
                </a:rPr>
                <a:t>&lt;1,11&gt;</a:t>
              </a:r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990600" y="48006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990600" y="49530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990600" y="51054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990600" y="52578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990600" y="54102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990600" y="55626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990600" y="57150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990600" y="58674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752600" y="44958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  <a:latin typeface="+mj-lt"/>
                </a:rPr>
                <a:t>L</a:t>
              </a:r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752600" y="46482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1752600" y="48006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752600" y="49530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752600" y="51054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1752600" y="52578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1752600" y="54102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752600" y="55626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752600" y="57150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752600" y="58674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4581633" y="3560445"/>
            <a:ext cx="4038600" cy="1219200"/>
            <a:chOff x="5105400" y="4419600"/>
            <a:chExt cx="2971800" cy="762000"/>
          </a:xfrm>
          <a:noFill/>
        </p:grpSpPr>
        <p:sp>
          <p:nvSpPr>
            <p:cNvPr id="68" name="Rectangle 67"/>
            <p:cNvSpPr/>
            <p:nvPr/>
          </p:nvSpPr>
          <p:spPr>
            <a:xfrm>
              <a:off x="5486400" y="4572000"/>
              <a:ext cx="762000" cy="152400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Line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486400" y="4876800"/>
              <a:ext cx="762000" cy="152400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Line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5486400" y="5029200"/>
              <a:ext cx="762000" cy="152400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Line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5486400" y="4724400"/>
              <a:ext cx="762000" cy="152400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Line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6248400" y="4572000"/>
              <a:ext cx="533400" cy="152400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TC, UC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248400" y="4724400"/>
              <a:ext cx="533400" cy="152400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TC, UC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6248400" y="4876800"/>
              <a:ext cx="533400" cy="152400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TC, UC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248400" y="5029200"/>
              <a:ext cx="533400" cy="152400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TC, UC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781800" y="4572000"/>
              <a:ext cx="762000" cy="152400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Line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6781800" y="4876800"/>
              <a:ext cx="762000" cy="152400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Line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6781800" y="5029200"/>
              <a:ext cx="762000" cy="152400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Line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6781800" y="4724400"/>
              <a:ext cx="762000" cy="152400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Line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7543800" y="4572000"/>
              <a:ext cx="533400" cy="152400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TC, UC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7543800" y="4724400"/>
              <a:ext cx="533400" cy="152400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TC, UC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7543800" y="4876800"/>
              <a:ext cx="533400" cy="152400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TC, UC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7543800" y="5029200"/>
              <a:ext cx="533400" cy="152400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TC, UC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5105400" y="4572000"/>
              <a:ext cx="381000" cy="152400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</a:rPr>
                <a:t>O</a:t>
              </a:r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5105400" y="4724400"/>
              <a:ext cx="381000" cy="152400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O2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5105400" y="4876800"/>
              <a:ext cx="381000" cy="152400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</a:rPr>
                <a:t>O</a:t>
              </a:r>
              <a:r>
                <a:rPr lang="en-US" sz="1600" dirty="0" smtClean="0">
                  <a:solidFill>
                    <a:schemeClr val="bg1"/>
                  </a:solidFill>
                </a:rPr>
                <a:t>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5105400" y="5029200"/>
              <a:ext cx="381000" cy="152400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O0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5486400" y="4419600"/>
              <a:ext cx="1295400" cy="152400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Way0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6781800" y="4419600"/>
              <a:ext cx="1295400" cy="152400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Way1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sp>
        <p:nvSpPr>
          <p:cNvPr id="90" name="TextBox 89"/>
          <p:cNvSpPr txBox="1"/>
          <p:nvPr/>
        </p:nvSpPr>
        <p:spPr>
          <a:xfrm>
            <a:off x="3921815" y="5514088"/>
            <a:ext cx="36353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Update D_L counter </a:t>
            </a:r>
            <a:r>
              <a:rPr lang="en-US" sz="1600" dirty="0">
                <a:solidFill>
                  <a:schemeClr val="bg1"/>
                </a:solidFill>
              </a:rPr>
              <a:t>on “observer” evict. Update live counter on “observer” fill</a:t>
            </a:r>
            <a:endParaRPr lang="en-US" sz="1600" b="1" dirty="0">
              <a:solidFill>
                <a:schemeClr val="bg1"/>
              </a:solidFill>
            </a:endParaRPr>
          </a:p>
          <a:p>
            <a:pPr algn="ctr"/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181600" y="2743200"/>
            <a:ext cx="33899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16 sets in LLC are chosen as “observers</a:t>
            </a:r>
            <a:r>
              <a:rPr lang="en-US" dirty="0" smtClean="0">
                <a:solidFill>
                  <a:schemeClr val="bg1"/>
                </a:solidFill>
              </a:rPr>
              <a:t>”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104" name="Table 1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165003"/>
              </p:ext>
            </p:extLst>
          </p:nvPr>
        </p:nvGraphicFramePr>
        <p:xfrm>
          <a:off x="5417037" y="1253650"/>
          <a:ext cx="3193563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2145"/>
                <a:gridCol w="823313"/>
                <a:gridCol w="914792"/>
                <a:gridCol w="823313"/>
              </a:tblGrid>
              <a:tr h="275478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O3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Line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Line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Line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78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O2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Line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Line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Line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78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O1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Line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Line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Line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78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O0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Line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Line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Line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6" name="TextBox 105"/>
          <p:cNvSpPr txBox="1"/>
          <p:nvPr/>
        </p:nvSpPr>
        <p:spPr>
          <a:xfrm>
            <a:off x="936652" y="2209800"/>
            <a:ext cx="340674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For every eviction from L2 cache – read </a:t>
            </a:r>
            <a:r>
              <a:rPr lang="en-US" sz="1600" dirty="0" smtClean="0">
                <a:solidFill>
                  <a:schemeClr val="bg1"/>
                </a:solidFill>
              </a:rPr>
              <a:t>value </a:t>
            </a:r>
            <a:r>
              <a:rPr lang="en-US" sz="1600" dirty="0">
                <a:solidFill>
                  <a:schemeClr val="bg1"/>
                </a:solidFill>
              </a:rPr>
              <a:t>of counters for evict (TC,UC)</a:t>
            </a:r>
          </a:p>
          <a:p>
            <a:pPr algn="ctr"/>
            <a:endParaRPr lang="en-US" sz="1400" dirty="0"/>
          </a:p>
        </p:txBody>
      </p:sp>
      <p:sp>
        <p:nvSpPr>
          <p:cNvPr id="108" name="Right Arrow 107"/>
          <p:cNvSpPr/>
          <p:nvPr/>
        </p:nvSpPr>
        <p:spPr>
          <a:xfrm rot="10800000" flipH="1" flipV="1">
            <a:off x="4321147" y="2539425"/>
            <a:ext cx="1089052" cy="475890"/>
          </a:xfrm>
          <a:prstGeom prst="rightArrow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3Bits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2291063" y="2667000"/>
            <a:ext cx="470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L2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6169396" y="4984772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LLC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95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580339"/>
            <a:ext cx="2133600" cy="365125"/>
          </a:xfrm>
        </p:spPr>
        <p:txBody>
          <a:bodyPr/>
          <a:lstStyle/>
          <a:p>
            <a:fld id="{735D4A68-9762-4A65-A9C3-32B5464B5D91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Freeform 106"/>
          <p:cNvSpPr/>
          <p:nvPr/>
        </p:nvSpPr>
        <p:spPr>
          <a:xfrm>
            <a:off x="771525" y="1066800"/>
            <a:ext cx="8220075" cy="5105400"/>
          </a:xfrm>
          <a:custGeom>
            <a:avLst/>
            <a:gdLst>
              <a:gd name="connsiteX0" fmla="*/ 4391025 w 8220075"/>
              <a:gd name="connsiteY0" fmla="*/ 0 h 4772025"/>
              <a:gd name="connsiteX1" fmla="*/ 8220075 w 8220075"/>
              <a:gd name="connsiteY1" fmla="*/ 0 h 4772025"/>
              <a:gd name="connsiteX2" fmla="*/ 8220075 w 8220075"/>
              <a:gd name="connsiteY2" fmla="*/ 4772025 h 4772025"/>
              <a:gd name="connsiteX3" fmla="*/ 0 w 8220075"/>
              <a:gd name="connsiteY3" fmla="*/ 4772025 h 4772025"/>
              <a:gd name="connsiteX4" fmla="*/ 0 w 8220075"/>
              <a:gd name="connsiteY4" fmla="*/ 2047875 h 4772025"/>
              <a:gd name="connsiteX5" fmla="*/ 4391025 w 8220075"/>
              <a:gd name="connsiteY5" fmla="*/ 2047875 h 4772025"/>
              <a:gd name="connsiteX6" fmla="*/ 4391025 w 8220075"/>
              <a:gd name="connsiteY6" fmla="*/ 0 h 4772025"/>
              <a:gd name="connsiteX0" fmla="*/ 4391025 w 8220075"/>
              <a:gd name="connsiteY0" fmla="*/ 0 h 4772025"/>
              <a:gd name="connsiteX1" fmla="*/ 8220075 w 8220075"/>
              <a:gd name="connsiteY1" fmla="*/ 0 h 4772025"/>
              <a:gd name="connsiteX2" fmla="*/ 8220075 w 8220075"/>
              <a:gd name="connsiteY2" fmla="*/ 4772025 h 4772025"/>
              <a:gd name="connsiteX3" fmla="*/ 0 w 8220075"/>
              <a:gd name="connsiteY3" fmla="*/ 4772025 h 4772025"/>
              <a:gd name="connsiteX4" fmla="*/ 0 w 8220075"/>
              <a:gd name="connsiteY4" fmla="*/ 2047875 h 4772025"/>
              <a:gd name="connsiteX5" fmla="*/ 4400550 w 8220075"/>
              <a:gd name="connsiteY5" fmla="*/ 2331924 h 4772025"/>
              <a:gd name="connsiteX6" fmla="*/ 4391025 w 8220075"/>
              <a:gd name="connsiteY6" fmla="*/ 0 h 4772025"/>
              <a:gd name="connsiteX0" fmla="*/ 4400550 w 8229600"/>
              <a:gd name="connsiteY0" fmla="*/ 0 h 4772025"/>
              <a:gd name="connsiteX1" fmla="*/ 8229600 w 8229600"/>
              <a:gd name="connsiteY1" fmla="*/ 0 h 4772025"/>
              <a:gd name="connsiteX2" fmla="*/ 8229600 w 8229600"/>
              <a:gd name="connsiteY2" fmla="*/ 4772025 h 4772025"/>
              <a:gd name="connsiteX3" fmla="*/ 9525 w 8229600"/>
              <a:gd name="connsiteY3" fmla="*/ 4772025 h 4772025"/>
              <a:gd name="connsiteX4" fmla="*/ 0 w 8229600"/>
              <a:gd name="connsiteY4" fmla="*/ 2284583 h 4772025"/>
              <a:gd name="connsiteX5" fmla="*/ 4410075 w 8229600"/>
              <a:gd name="connsiteY5" fmla="*/ 2331924 h 4772025"/>
              <a:gd name="connsiteX6" fmla="*/ 4400550 w 8229600"/>
              <a:gd name="connsiteY6" fmla="*/ 0 h 4772025"/>
              <a:gd name="connsiteX0" fmla="*/ 4391025 w 8220075"/>
              <a:gd name="connsiteY0" fmla="*/ 0 h 4772025"/>
              <a:gd name="connsiteX1" fmla="*/ 8220075 w 8220075"/>
              <a:gd name="connsiteY1" fmla="*/ 0 h 4772025"/>
              <a:gd name="connsiteX2" fmla="*/ 8220075 w 8220075"/>
              <a:gd name="connsiteY2" fmla="*/ 4772025 h 4772025"/>
              <a:gd name="connsiteX3" fmla="*/ 0 w 8220075"/>
              <a:gd name="connsiteY3" fmla="*/ 4772025 h 4772025"/>
              <a:gd name="connsiteX4" fmla="*/ 0 w 8220075"/>
              <a:gd name="connsiteY4" fmla="*/ 2360329 h 4772025"/>
              <a:gd name="connsiteX5" fmla="*/ 4400550 w 8220075"/>
              <a:gd name="connsiteY5" fmla="*/ 2331924 h 4772025"/>
              <a:gd name="connsiteX6" fmla="*/ 4391025 w 8220075"/>
              <a:gd name="connsiteY6" fmla="*/ 0 h 4772025"/>
              <a:gd name="connsiteX0" fmla="*/ 4391025 w 8220075"/>
              <a:gd name="connsiteY0" fmla="*/ 0 h 4772025"/>
              <a:gd name="connsiteX1" fmla="*/ 8220075 w 8220075"/>
              <a:gd name="connsiteY1" fmla="*/ 0 h 4772025"/>
              <a:gd name="connsiteX2" fmla="*/ 8220075 w 8220075"/>
              <a:gd name="connsiteY2" fmla="*/ 4772025 h 4772025"/>
              <a:gd name="connsiteX3" fmla="*/ 0 w 8220075"/>
              <a:gd name="connsiteY3" fmla="*/ 4772025 h 4772025"/>
              <a:gd name="connsiteX4" fmla="*/ 0 w 8220075"/>
              <a:gd name="connsiteY4" fmla="*/ 2331924 h 4772025"/>
              <a:gd name="connsiteX5" fmla="*/ 4400550 w 8220075"/>
              <a:gd name="connsiteY5" fmla="*/ 2331924 h 4772025"/>
              <a:gd name="connsiteX6" fmla="*/ 4391025 w 8220075"/>
              <a:gd name="connsiteY6" fmla="*/ 0 h 4772025"/>
              <a:gd name="connsiteX0" fmla="*/ 4391025 w 8220075"/>
              <a:gd name="connsiteY0" fmla="*/ 0 h 4772025"/>
              <a:gd name="connsiteX1" fmla="*/ 8220075 w 8220075"/>
              <a:gd name="connsiteY1" fmla="*/ 0 h 4772025"/>
              <a:gd name="connsiteX2" fmla="*/ 8220075 w 8220075"/>
              <a:gd name="connsiteY2" fmla="*/ 4772025 h 4772025"/>
              <a:gd name="connsiteX3" fmla="*/ 0 w 8220075"/>
              <a:gd name="connsiteY3" fmla="*/ 4772025 h 4772025"/>
              <a:gd name="connsiteX4" fmla="*/ 0 w 8220075"/>
              <a:gd name="connsiteY4" fmla="*/ 2258508 h 4772025"/>
              <a:gd name="connsiteX5" fmla="*/ 4400550 w 8220075"/>
              <a:gd name="connsiteY5" fmla="*/ 2331924 h 4772025"/>
              <a:gd name="connsiteX6" fmla="*/ 4391025 w 8220075"/>
              <a:gd name="connsiteY6" fmla="*/ 0 h 4772025"/>
              <a:gd name="connsiteX0" fmla="*/ 4391025 w 8220075"/>
              <a:gd name="connsiteY0" fmla="*/ 0 h 4772025"/>
              <a:gd name="connsiteX1" fmla="*/ 8220075 w 8220075"/>
              <a:gd name="connsiteY1" fmla="*/ 0 h 4772025"/>
              <a:gd name="connsiteX2" fmla="*/ 8220075 w 8220075"/>
              <a:gd name="connsiteY2" fmla="*/ 4772025 h 4772025"/>
              <a:gd name="connsiteX3" fmla="*/ 0 w 8220075"/>
              <a:gd name="connsiteY3" fmla="*/ 4772025 h 4772025"/>
              <a:gd name="connsiteX4" fmla="*/ 0 w 8220075"/>
              <a:gd name="connsiteY4" fmla="*/ 2258508 h 4772025"/>
              <a:gd name="connsiteX5" fmla="*/ 4419600 w 8220075"/>
              <a:gd name="connsiteY5" fmla="*/ 2276862 h 4772025"/>
              <a:gd name="connsiteX6" fmla="*/ 4391025 w 8220075"/>
              <a:gd name="connsiteY6" fmla="*/ 0 h 4772025"/>
              <a:gd name="connsiteX0" fmla="*/ 4391025 w 8220075"/>
              <a:gd name="connsiteY0" fmla="*/ 0 h 4772025"/>
              <a:gd name="connsiteX1" fmla="*/ 8220075 w 8220075"/>
              <a:gd name="connsiteY1" fmla="*/ 0 h 4772025"/>
              <a:gd name="connsiteX2" fmla="*/ 8220075 w 8220075"/>
              <a:gd name="connsiteY2" fmla="*/ 4772025 h 4772025"/>
              <a:gd name="connsiteX3" fmla="*/ 0 w 8220075"/>
              <a:gd name="connsiteY3" fmla="*/ 4772025 h 4772025"/>
              <a:gd name="connsiteX4" fmla="*/ 0 w 8220075"/>
              <a:gd name="connsiteY4" fmla="*/ 2258508 h 4772025"/>
              <a:gd name="connsiteX5" fmla="*/ 4419600 w 8220075"/>
              <a:gd name="connsiteY5" fmla="*/ 2249331 h 4772025"/>
              <a:gd name="connsiteX6" fmla="*/ 4391025 w 8220075"/>
              <a:gd name="connsiteY6" fmla="*/ 0 h 4772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220075" h="4772025">
                <a:moveTo>
                  <a:pt x="4391025" y="0"/>
                </a:moveTo>
                <a:lnTo>
                  <a:pt x="8220075" y="0"/>
                </a:lnTo>
                <a:lnTo>
                  <a:pt x="8220075" y="4772025"/>
                </a:lnTo>
                <a:lnTo>
                  <a:pt x="0" y="4772025"/>
                </a:lnTo>
                <a:lnTo>
                  <a:pt x="0" y="2258508"/>
                </a:lnTo>
                <a:lnTo>
                  <a:pt x="4419600" y="2249331"/>
                </a:lnTo>
                <a:lnTo>
                  <a:pt x="4391025" y="0"/>
                </a:lnTo>
                <a:close/>
              </a:path>
            </a:pathLst>
          </a:cu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dirty="0" smtClean="0"/>
              <a:t>				</a:t>
            </a:r>
            <a:endParaRPr lang="en-US" dirty="0"/>
          </a:p>
        </p:txBody>
      </p:sp>
      <p:sp>
        <p:nvSpPr>
          <p:cNvPr id="91" name="Rectangle 90"/>
          <p:cNvSpPr/>
          <p:nvPr/>
        </p:nvSpPr>
        <p:spPr>
          <a:xfrm>
            <a:off x="762000" y="1066800"/>
            <a:ext cx="3810000" cy="2138065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Dead/Live Distribution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96365" y="1219200"/>
            <a:ext cx="944298" cy="424934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Line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40663" y="1219200"/>
            <a:ext cx="849868" cy="424934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TC, UC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96365" y="1644134"/>
            <a:ext cx="944298" cy="424934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Line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840663" y="1644134"/>
            <a:ext cx="849868" cy="424934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TC, UC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690531" y="1219200"/>
            <a:ext cx="944298" cy="424934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Line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634829" y="1219200"/>
            <a:ext cx="849868" cy="424934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FF00"/>
                </a:solidFill>
              </a:rPr>
              <a:t>0, 3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690531" y="1644134"/>
            <a:ext cx="944298" cy="424934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Line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634829" y="1644134"/>
            <a:ext cx="849868" cy="424934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TC, UC</a:t>
            </a:r>
            <a:endParaRPr lang="en-US" sz="1600" dirty="0">
              <a:solidFill>
                <a:schemeClr val="bg1"/>
              </a:solidFill>
            </a:endParaRPr>
          </a:p>
        </p:txBody>
      </p:sp>
      <p:grpSp>
        <p:nvGrpSpPr>
          <p:cNvPr id="92" name="Group 91"/>
          <p:cNvGrpSpPr/>
          <p:nvPr/>
        </p:nvGrpSpPr>
        <p:grpSpPr>
          <a:xfrm>
            <a:off x="1295400" y="3550920"/>
            <a:ext cx="2609850" cy="2087880"/>
            <a:chOff x="228600" y="4495800"/>
            <a:chExt cx="2286000" cy="1524000"/>
          </a:xfrm>
          <a:noFill/>
        </p:grpSpPr>
        <p:sp>
          <p:nvSpPr>
            <p:cNvPr id="33" name="Rectangle 32"/>
            <p:cNvSpPr/>
            <p:nvPr/>
          </p:nvSpPr>
          <p:spPr>
            <a:xfrm>
              <a:off x="228600" y="44958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+mj-lt"/>
                </a:rPr>
                <a:t>TC,UC</a:t>
              </a:r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990600" y="44958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+mj-lt"/>
                </a:rPr>
                <a:t>D-L</a:t>
              </a:r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28600" y="46482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  <a:latin typeface="+mj-lt"/>
                </a:rPr>
                <a:t>&lt;0,00&gt;</a:t>
              </a:r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990600" y="46482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228600" y="48006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  <a:latin typeface="+mj-lt"/>
                </a:rPr>
                <a:t>&lt;0,01&gt;</a:t>
              </a:r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28600" y="49530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  <a:latin typeface="+mj-lt"/>
                </a:rPr>
                <a:t>&lt;0,10&gt;</a:t>
              </a:r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28600" y="51054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  <a:latin typeface="+mj-lt"/>
                </a:rPr>
                <a:t>&lt;0,11&gt;</a:t>
              </a:r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28600" y="52578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  <a:latin typeface="+mj-lt"/>
                </a:rPr>
                <a:t>&lt;1,00&gt;</a:t>
              </a:r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28600" y="54102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  <a:latin typeface="+mj-lt"/>
                </a:rPr>
                <a:t>&lt;1,01&gt;</a:t>
              </a:r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28600" y="55626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  <a:latin typeface="+mj-lt"/>
                </a:rPr>
                <a:t>&lt;1,10&gt;</a:t>
              </a:r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28600" y="57150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  <a:latin typeface="+mj-lt"/>
                </a:rPr>
                <a:t>&lt;1,11&gt;</a:t>
              </a:r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990600" y="48006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990600" y="49530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990600" y="51054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990600" y="52578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990600" y="54102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990600" y="55626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990600" y="57150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990600" y="58674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752600" y="44958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+mj-lt"/>
                </a:rPr>
                <a:t>L</a:t>
              </a:r>
              <a:endParaRPr lang="en-US" sz="20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752600" y="46482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1752600" y="48006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752600" y="49530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752600" y="51054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1752600" y="52578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1752600" y="54102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752600" y="55626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752600" y="57150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752600" y="5867400"/>
              <a:ext cx="762000" cy="15240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68" name="Rectangle 67"/>
          <p:cNvSpPr/>
          <p:nvPr/>
        </p:nvSpPr>
        <p:spPr>
          <a:xfrm>
            <a:off x="5099402" y="3804285"/>
            <a:ext cx="1035538" cy="243840"/>
          </a:xfrm>
          <a:prstGeom prst="rect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Line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99402" y="4291965"/>
            <a:ext cx="1035538" cy="243840"/>
          </a:xfrm>
          <a:prstGeom prst="rect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FF00"/>
                </a:solidFill>
              </a:rPr>
              <a:t>Line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5099402" y="4535805"/>
            <a:ext cx="1035538" cy="243840"/>
          </a:xfrm>
          <a:prstGeom prst="rect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Line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5099402" y="4048125"/>
            <a:ext cx="1035538" cy="243840"/>
          </a:xfrm>
          <a:prstGeom prst="rect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Line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134941" y="3804285"/>
            <a:ext cx="724877" cy="243840"/>
          </a:xfrm>
          <a:prstGeom prst="rect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TC, UC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134941" y="4048125"/>
            <a:ext cx="724877" cy="243840"/>
          </a:xfrm>
          <a:prstGeom prst="rect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TC, UC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134941" y="4291965"/>
            <a:ext cx="724877" cy="243840"/>
          </a:xfrm>
          <a:prstGeom prst="rect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FF00"/>
                </a:solidFill>
              </a:rPr>
              <a:t>0, 3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6134941" y="4535805"/>
            <a:ext cx="724877" cy="243840"/>
          </a:xfrm>
          <a:prstGeom prst="rect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TC, UC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859818" y="3804285"/>
            <a:ext cx="1035538" cy="243840"/>
          </a:xfrm>
          <a:prstGeom prst="rect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FF00"/>
                </a:solidFill>
              </a:rPr>
              <a:t>Line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859818" y="4291965"/>
            <a:ext cx="1035538" cy="243840"/>
          </a:xfrm>
          <a:prstGeom prst="rect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Line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859818" y="4535805"/>
            <a:ext cx="1035538" cy="243840"/>
          </a:xfrm>
          <a:prstGeom prst="rect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Line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859818" y="4048125"/>
            <a:ext cx="1035538" cy="243840"/>
          </a:xfrm>
          <a:prstGeom prst="rect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Line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7895356" y="3804285"/>
            <a:ext cx="724877" cy="243840"/>
          </a:xfrm>
          <a:prstGeom prst="rect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FF00"/>
                </a:solidFill>
              </a:rPr>
              <a:t>0, 2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7895356" y="4048125"/>
            <a:ext cx="724877" cy="243840"/>
          </a:xfrm>
          <a:prstGeom prst="rect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TC, UC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895356" y="4291965"/>
            <a:ext cx="724877" cy="243840"/>
          </a:xfrm>
          <a:prstGeom prst="rect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TC, UC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7895356" y="4535805"/>
            <a:ext cx="724877" cy="243840"/>
          </a:xfrm>
          <a:prstGeom prst="rect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TC, UC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4581633" y="3804285"/>
            <a:ext cx="517769" cy="243840"/>
          </a:xfrm>
          <a:prstGeom prst="rect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O3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4581633" y="4048125"/>
            <a:ext cx="517769" cy="243840"/>
          </a:xfrm>
          <a:prstGeom prst="rect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O2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4581633" y="4291965"/>
            <a:ext cx="517769" cy="243840"/>
          </a:xfrm>
          <a:prstGeom prst="rect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O1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4581633" y="4535805"/>
            <a:ext cx="517769" cy="243840"/>
          </a:xfrm>
          <a:prstGeom prst="rect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O0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5099402" y="3560445"/>
            <a:ext cx="1760415" cy="243840"/>
          </a:xfrm>
          <a:prstGeom prst="rect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Way0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6859818" y="3560445"/>
            <a:ext cx="1760415" cy="243840"/>
          </a:xfrm>
          <a:prstGeom prst="rect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Way1</a:t>
            </a:r>
            <a:endParaRPr lang="en-US" sz="1600" dirty="0">
              <a:solidFill>
                <a:schemeClr val="bg1"/>
              </a:solidFill>
            </a:endParaRPr>
          </a:p>
        </p:txBody>
      </p:sp>
      <p:graphicFrame>
        <p:nvGraphicFramePr>
          <p:cNvPr id="104" name="Table 1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697763"/>
              </p:ext>
            </p:extLst>
          </p:nvPr>
        </p:nvGraphicFramePr>
        <p:xfrm>
          <a:off x="5417037" y="1253650"/>
          <a:ext cx="3193563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2145"/>
                <a:gridCol w="823313"/>
                <a:gridCol w="914792"/>
                <a:gridCol w="823313"/>
              </a:tblGrid>
              <a:tr h="275478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O3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Line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Line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Line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78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O2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Line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Line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Line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78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O1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Line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Line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Line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78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O0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Line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Line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Line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6" name="TextBox 105"/>
          <p:cNvSpPr txBox="1"/>
          <p:nvPr/>
        </p:nvSpPr>
        <p:spPr>
          <a:xfrm>
            <a:off x="936652" y="2209801"/>
            <a:ext cx="33844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Evict Line with TC,UC = (0,3)</a:t>
            </a:r>
            <a:endParaRPr lang="en-US" sz="1600" dirty="0">
              <a:solidFill>
                <a:schemeClr val="bg1"/>
              </a:solidFill>
            </a:endParaRPr>
          </a:p>
          <a:p>
            <a:pPr algn="ctr"/>
            <a:endParaRPr lang="en-US" sz="1600" dirty="0"/>
          </a:p>
        </p:txBody>
      </p:sp>
      <p:sp>
        <p:nvSpPr>
          <p:cNvPr id="108" name="Right Arrow 107"/>
          <p:cNvSpPr/>
          <p:nvPr/>
        </p:nvSpPr>
        <p:spPr>
          <a:xfrm rot="10800000" flipH="1" flipV="1">
            <a:off x="4321147" y="2539425"/>
            <a:ext cx="1089052" cy="475890"/>
          </a:xfrm>
          <a:prstGeom prst="rightArrow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(0,3)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2291063" y="2667000"/>
            <a:ext cx="470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L2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6169396" y="4984772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LLC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998283" y="2484982"/>
            <a:ext cx="33844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Select Victim</a:t>
            </a:r>
            <a:endParaRPr lang="en-US" sz="1600" dirty="0">
              <a:solidFill>
                <a:schemeClr val="bg1"/>
              </a:solidFill>
            </a:endParaRPr>
          </a:p>
          <a:p>
            <a:pPr algn="ctr"/>
            <a:endParaRPr lang="en-US" sz="1600" dirty="0"/>
          </a:p>
        </p:txBody>
      </p:sp>
      <p:sp>
        <p:nvSpPr>
          <p:cNvPr id="96" name="TextBox 95"/>
          <p:cNvSpPr txBox="1"/>
          <p:nvPr/>
        </p:nvSpPr>
        <p:spPr>
          <a:xfrm>
            <a:off x="4648200" y="5430012"/>
            <a:ext cx="36892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Demand Fill Request from L2 hits O3 set</a:t>
            </a:r>
            <a:endParaRPr lang="en-US" sz="1600" dirty="0">
              <a:solidFill>
                <a:schemeClr val="bg1"/>
              </a:solidFill>
            </a:endParaRPr>
          </a:p>
          <a:p>
            <a:pPr algn="ctr"/>
            <a:endParaRPr lang="en-US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2414015" y="4112401"/>
            <a:ext cx="5530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F00"/>
                </a:solidFill>
              </a:rPr>
              <a:t>-2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3290104" y="4123254"/>
            <a:ext cx="5530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FF00"/>
                </a:solidFill>
              </a:rPr>
              <a:t>+</a:t>
            </a:r>
            <a:r>
              <a:rPr lang="en-US" sz="1600" dirty="0" smtClean="0">
                <a:solidFill>
                  <a:srgbClr val="FFFF00"/>
                </a:solidFill>
              </a:rPr>
              <a:t>1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2355613" y="4309646"/>
            <a:ext cx="5530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FF00"/>
                </a:solidFill>
              </a:rPr>
              <a:t>+</a:t>
            </a:r>
            <a:r>
              <a:rPr lang="en-US" sz="1600" dirty="0" smtClean="0">
                <a:solidFill>
                  <a:srgbClr val="FFFF00"/>
                </a:solidFill>
              </a:rPr>
              <a:t>1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3634829" y="1219200"/>
            <a:ext cx="849868" cy="424934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FFFF00"/>
                </a:solidFill>
              </a:rPr>
              <a:t>1</a:t>
            </a:r>
            <a:r>
              <a:rPr lang="en-US" sz="1600" dirty="0" smtClean="0">
                <a:solidFill>
                  <a:srgbClr val="FFFF00"/>
                </a:solidFill>
              </a:rPr>
              <a:t>, 1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302305" y="2770014"/>
            <a:ext cx="36892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Fill line into L2</a:t>
            </a:r>
            <a:endParaRPr lang="en-US" sz="1600" dirty="0">
              <a:solidFill>
                <a:schemeClr val="bg1"/>
              </a:solidFill>
            </a:endParaRPr>
          </a:p>
          <a:p>
            <a:pPr algn="ctr"/>
            <a:endParaRPr lang="en-US" sz="1600" dirty="0"/>
          </a:p>
        </p:txBody>
      </p:sp>
      <p:sp>
        <p:nvSpPr>
          <p:cNvPr id="101" name="Rectangle 100"/>
          <p:cNvSpPr/>
          <p:nvPr/>
        </p:nvSpPr>
        <p:spPr>
          <a:xfrm>
            <a:off x="2690531" y="1219200"/>
            <a:ext cx="944298" cy="424934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FF00"/>
                </a:solidFill>
              </a:rPr>
              <a:t>Line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94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580339"/>
            <a:ext cx="2133600" cy="365125"/>
          </a:xfrm>
        </p:spPr>
        <p:txBody>
          <a:bodyPr/>
          <a:lstStyle/>
          <a:p>
            <a:fld id="{735D4A68-9762-4A65-A9C3-32B5464B5D9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947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69" grpId="0" animBg="1"/>
      <p:bldP spid="74" grpId="0" animBg="1"/>
      <p:bldP spid="76" grpId="0" animBg="1"/>
      <p:bldP spid="80" grpId="0" animBg="1"/>
      <p:bldP spid="106" grpId="0"/>
      <p:bldP spid="108" grpId="0" animBg="1"/>
      <p:bldP spid="95" grpId="0"/>
      <p:bldP spid="96" grpId="0"/>
      <p:bldP spid="3" grpId="0"/>
      <p:bldP spid="90" grpId="0"/>
      <p:bldP spid="97" grpId="0"/>
      <p:bldP spid="99" grpId="0" animBg="1"/>
      <p:bldP spid="100" grpId="0"/>
      <p:bldP spid="10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032" y="1184167"/>
            <a:ext cx="8212367" cy="4932457"/>
          </a:xfrm>
        </p:spPr>
        <p:txBody>
          <a:bodyPr>
            <a:noAutofit/>
          </a:bodyPr>
          <a:lstStyle/>
          <a:p>
            <a:pPr marL="342900" lvl="1" indent="-342900"/>
            <a:r>
              <a:rPr lang="en-US" sz="2400" dirty="0"/>
              <a:t>SPEC 2006 and SERVER </a:t>
            </a:r>
            <a:r>
              <a:rPr lang="en-US" sz="2400" dirty="0" smtClean="0"/>
              <a:t>categories</a:t>
            </a:r>
          </a:p>
          <a:p>
            <a:r>
              <a:rPr lang="en-US" sz="2400" dirty="0" smtClean="0"/>
              <a:t>97 single-threaded (ST) traces </a:t>
            </a:r>
          </a:p>
          <a:p>
            <a:r>
              <a:rPr lang="en-US" sz="2400" dirty="0" smtClean="0"/>
              <a:t>35 </a:t>
            </a:r>
            <a:r>
              <a:rPr lang="en-US" sz="2400" dirty="0"/>
              <a:t>4-way multi-programmed (MP) workloads </a:t>
            </a:r>
            <a:endParaRPr lang="en-US" sz="2400" dirty="0" smtClean="0"/>
          </a:p>
          <a:p>
            <a:r>
              <a:rPr lang="en-US" sz="2400" dirty="0" smtClean="0"/>
              <a:t>Cycle-accurate </a:t>
            </a:r>
            <a:r>
              <a:rPr lang="en-US" sz="2400" dirty="0"/>
              <a:t>execution-driven simulation based on x86 ISA </a:t>
            </a:r>
            <a:r>
              <a:rPr lang="en-US" sz="2400" dirty="0" smtClean="0"/>
              <a:t>and core </a:t>
            </a:r>
            <a:r>
              <a:rPr lang="en-US" sz="2400" dirty="0"/>
              <a:t>i7 </a:t>
            </a:r>
            <a:r>
              <a:rPr lang="en-US" sz="2400" dirty="0" smtClean="0"/>
              <a:t>model</a:t>
            </a:r>
            <a:endParaRPr lang="en-US" sz="2400" dirty="0"/>
          </a:p>
          <a:p>
            <a:pPr lvl="1"/>
            <a:r>
              <a:rPr lang="en-US" sz="2000" dirty="0" smtClean="0"/>
              <a:t>Three level cache hierarchy</a:t>
            </a:r>
          </a:p>
          <a:p>
            <a:pPr lvl="1"/>
            <a:r>
              <a:rPr lang="en-US" sz="2000" dirty="0" smtClean="0"/>
              <a:t>32KB L1 Caches</a:t>
            </a:r>
          </a:p>
          <a:p>
            <a:pPr lvl="1"/>
            <a:r>
              <a:rPr lang="en-US" sz="2000" i="1" dirty="0" smtClean="0">
                <a:solidFill>
                  <a:srgbClr val="C00000"/>
                </a:solidFill>
              </a:rPr>
              <a:t>2 MB LLC for ST and 8 MB LLC for MP(four banks, 16-way)</a:t>
            </a:r>
          </a:p>
          <a:p>
            <a:pPr lvl="1"/>
            <a:r>
              <a:rPr lang="en-US" sz="2000" i="1" dirty="0" smtClean="0">
                <a:solidFill>
                  <a:srgbClr val="C00000"/>
                </a:solidFill>
              </a:rPr>
              <a:t>512 KB 8-way L2 cache per core</a:t>
            </a:r>
            <a:endParaRPr lang="en-US" sz="2000" dirty="0" smtClean="0"/>
          </a:p>
          <a:p>
            <a:pPr lvl="1">
              <a:buNone/>
            </a:pPr>
            <a:r>
              <a:rPr lang="en-US" sz="2800" dirty="0" smtClean="0"/>
              <a:t>  </a:t>
            </a:r>
            <a:endParaRPr lang="en-US" sz="2800" dirty="0"/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580339"/>
            <a:ext cx="2133600" cy="365125"/>
          </a:xfrm>
        </p:spPr>
        <p:txBody>
          <a:bodyPr/>
          <a:lstStyle/>
          <a:p>
            <a:fld id="{735D4A68-9762-4A65-A9C3-32B5464B5D91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019800"/>
            <a:ext cx="9144000" cy="5334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solidFill>
                  <a:schemeClr val="bg1"/>
                </a:solidFill>
              </a:rPr>
              <a:t>For more policy variants, see paper</a:t>
            </a:r>
          </a:p>
          <a:p>
            <a:pPr algn="ctr"/>
            <a:r>
              <a:rPr lang="en-US" sz="2000" i="1" dirty="0">
                <a:solidFill>
                  <a:schemeClr val="bg1"/>
                </a:solidFill>
              </a:rPr>
              <a:t>Overall, Bypass + </a:t>
            </a:r>
            <a:r>
              <a:rPr lang="en-US" sz="2000" i="1" dirty="0" smtClean="0">
                <a:solidFill>
                  <a:schemeClr val="bg1"/>
                </a:solidFill>
              </a:rPr>
              <a:t>TC_UC_AGE </a:t>
            </a:r>
            <a:r>
              <a:rPr lang="en-US" sz="2000" i="1" dirty="0">
                <a:solidFill>
                  <a:schemeClr val="bg1"/>
                </a:solidFill>
              </a:rPr>
              <a:t>is the best policy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Policy Evaluation for ST Workloads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" y="1181100"/>
            <a:ext cx="9034463" cy="44989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580339"/>
            <a:ext cx="2133600" cy="365125"/>
          </a:xfrm>
        </p:spPr>
        <p:txBody>
          <a:bodyPr/>
          <a:lstStyle/>
          <a:p>
            <a:fld id="{735D4A68-9762-4A65-A9C3-32B5464B5D91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13" y="1041400"/>
            <a:ext cx="8766175" cy="477996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0" y="6019800"/>
            <a:ext cx="9144000" cy="5334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solidFill>
                  <a:schemeClr val="bg1"/>
                </a:solidFill>
              </a:rPr>
              <a:t>Healthy correlation between LLC miss reduction and IPC </a:t>
            </a:r>
            <a:r>
              <a:rPr lang="en-US" sz="2000" i="1" dirty="0" smtClean="0">
                <a:solidFill>
                  <a:schemeClr val="bg1"/>
                </a:solidFill>
              </a:rPr>
              <a:t>improvement</a:t>
            </a:r>
            <a:endParaRPr lang="en-US" sz="2000" i="1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 Details w/o Data Prefetches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343400" y="2286000"/>
            <a:ext cx="5948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(</a:t>
            </a:r>
            <a:r>
              <a:rPr lang="en-US" sz="1600" dirty="0" err="1" smtClean="0"/>
              <a:t>wrf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3733800"/>
            <a:ext cx="6769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(</a:t>
            </a:r>
            <a:r>
              <a:rPr lang="en-US" sz="1600" dirty="0" err="1" smtClean="0"/>
              <a:t>zeus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3124200" y="2286000"/>
            <a:ext cx="8447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(sphinx)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2971800" y="2791599"/>
            <a:ext cx="7039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(</a:t>
            </a:r>
            <a:r>
              <a:rPr lang="en-US" sz="1600" dirty="0" smtClean="0"/>
              <a:t>gems</a:t>
            </a:r>
            <a:r>
              <a:rPr lang="en-US" sz="1050" dirty="0" smtClean="0"/>
              <a:t>)</a:t>
            </a:r>
            <a:endParaRPr lang="en-US" sz="1050" dirty="0"/>
          </a:p>
        </p:txBody>
      </p:sp>
      <p:sp>
        <p:nvSpPr>
          <p:cNvPr id="12" name="TextBox 11"/>
          <p:cNvSpPr txBox="1"/>
          <p:nvPr/>
        </p:nvSpPr>
        <p:spPr>
          <a:xfrm>
            <a:off x="6400800" y="1981200"/>
            <a:ext cx="6252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(</a:t>
            </a:r>
            <a:r>
              <a:rPr lang="en-US" sz="1600" dirty="0" err="1" smtClean="0"/>
              <a:t>mcf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5410200" y="2438400"/>
            <a:ext cx="8301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(</a:t>
            </a:r>
            <a:r>
              <a:rPr lang="en-US" sz="1600" dirty="0" err="1" smtClean="0"/>
              <a:t>xalanc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6553200" y="4038600"/>
            <a:ext cx="950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(</a:t>
            </a:r>
            <a:r>
              <a:rPr lang="en-US" sz="1600" dirty="0" err="1" smtClean="0"/>
              <a:t>specjbb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7895297" y="2823361"/>
            <a:ext cx="6751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(</a:t>
            </a:r>
            <a:r>
              <a:rPr lang="en-US" sz="1600" dirty="0" err="1" smtClean="0"/>
              <a:t>tpce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1600200" y="4800600"/>
            <a:ext cx="978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FSPEC06</a:t>
            </a:r>
            <a:endParaRPr lang="en-US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4724400" y="4800600"/>
            <a:ext cx="933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I</a:t>
            </a:r>
            <a:r>
              <a:rPr lang="en-US" i="1" dirty="0" smtClean="0"/>
              <a:t>SPEC06</a:t>
            </a:r>
            <a:endParaRPr lang="en-US" i="1" dirty="0"/>
          </a:p>
        </p:txBody>
      </p:sp>
      <p:sp>
        <p:nvSpPr>
          <p:cNvPr id="22" name="TextBox 21"/>
          <p:cNvSpPr txBox="1"/>
          <p:nvPr/>
        </p:nvSpPr>
        <p:spPr>
          <a:xfrm>
            <a:off x="7620000" y="4800600"/>
            <a:ext cx="893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SERVER</a:t>
            </a:r>
            <a:endParaRPr lang="en-US" i="1" dirty="0"/>
          </a:p>
        </p:txBody>
      </p:sp>
      <p:sp>
        <p:nvSpPr>
          <p:cNvPr id="25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580339"/>
            <a:ext cx="2133600" cy="365125"/>
          </a:xfrm>
        </p:spPr>
        <p:txBody>
          <a:bodyPr/>
          <a:lstStyle/>
          <a:p>
            <a:fld id="{735D4A68-9762-4A65-A9C3-32B5464B5D91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19800"/>
            <a:ext cx="9144000" cy="5334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>
                <a:solidFill>
                  <a:schemeClr val="bg1"/>
                </a:solidFill>
              </a:rPr>
              <a:t>In the presence of prefetches, the best policy shows 3.4% </a:t>
            </a:r>
            <a:r>
              <a:rPr lang="en-US" i="1" dirty="0" err="1">
                <a:solidFill>
                  <a:schemeClr val="bg1"/>
                </a:solidFill>
              </a:rPr>
              <a:t>geomean</a:t>
            </a:r>
            <a:r>
              <a:rPr lang="en-US" i="1" dirty="0">
                <a:solidFill>
                  <a:schemeClr val="bg1"/>
                </a:solidFill>
              </a:rPr>
              <a:t> gain</a:t>
            </a:r>
          </a:p>
          <a:p>
            <a:pPr algn="ctr"/>
            <a:r>
              <a:rPr lang="en-US" b="1" i="1" dirty="0">
                <a:solidFill>
                  <a:schemeClr val="bg1"/>
                </a:solidFill>
              </a:rPr>
              <a:t>Bypass rate is nearly 32% - This can have significant power and bandwidth </a:t>
            </a:r>
            <a:r>
              <a:rPr lang="en-US" b="1" i="1" dirty="0" smtClean="0">
                <a:solidFill>
                  <a:schemeClr val="bg1"/>
                </a:solidFill>
              </a:rPr>
              <a:t>reduction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 Results with </a:t>
            </a:r>
            <a:r>
              <a:rPr lang="en-US" dirty="0"/>
              <a:t>P</a:t>
            </a:r>
            <a:r>
              <a:rPr lang="en-US" dirty="0" smtClean="0"/>
              <a:t>refetches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1196975"/>
            <a:ext cx="8510587" cy="446881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580339"/>
            <a:ext cx="2133600" cy="365125"/>
          </a:xfrm>
        </p:spPr>
        <p:txBody>
          <a:bodyPr/>
          <a:lstStyle/>
          <a:p>
            <a:fld id="{735D4A68-9762-4A65-A9C3-32B5464B5D91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89" y="5990634"/>
            <a:ext cx="9144000" cy="56256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bg1"/>
                </a:solidFill>
              </a:rPr>
              <a:t>Throughput = ∑ IPC</a:t>
            </a:r>
            <a:r>
              <a:rPr lang="en-US" b="1" i="1" baseline="-25000" dirty="0">
                <a:solidFill>
                  <a:schemeClr val="bg1"/>
                </a:solidFill>
              </a:rPr>
              <a:t>i</a:t>
            </a:r>
            <a:r>
              <a:rPr lang="en-US" b="1" i="1" dirty="0">
                <a:solidFill>
                  <a:schemeClr val="bg1"/>
                </a:solidFill>
              </a:rPr>
              <a:t> </a:t>
            </a:r>
            <a:r>
              <a:rPr lang="en-US" b="1" i="1" baseline="-25000" dirty="0" smtClean="0">
                <a:solidFill>
                  <a:schemeClr val="bg1"/>
                </a:solidFill>
              </a:rPr>
              <a:t>Policy </a:t>
            </a:r>
            <a:r>
              <a:rPr lang="en-US" b="1" i="1" dirty="0" smtClean="0">
                <a:solidFill>
                  <a:schemeClr val="bg1"/>
                </a:solidFill>
              </a:rPr>
              <a:t>/</a:t>
            </a:r>
            <a:r>
              <a:rPr lang="en-US" b="1" i="1" dirty="0">
                <a:solidFill>
                  <a:schemeClr val="bg1"/>
                </a:solidFill>
              </a:rPr>
              <a:t>∑ IPC</a:t>
            </a:r>
            <a:r>
              <a:rPr lang="en-US" b="1" i="1" baseline="-25000" dirty="0">
                <a:solidFill>
                  <a:schemeClr val="bg1"/>
                </a:solidFill>
              </a:rPr>
              <a:t>i</a:t>
            </a:r>
            <a:r>
              <a:rPr lang="en-US" b="1" i="1" dirty="0">
                <a:solidFill>
                  <a:schemeClr val="bg1"/>
                </a:solidFill>
              </a:rPr>
              <a:t> </a:t>
            </a:r>
            <a:r>
              <a:rPr lang="en-US" b="1" i="1" baseline="-25000" dirty="0">
                <a:solidFill>
                  <a:schemeClr val="bg1"/>
                </a:solidFill>
              </a:rPr>
              <a:t>base</a:t>
            </a:r>
            <a:r>
              <a:rPr lang="en-US" b="1" i="1" dirty="0">
                <a:solidFill>
                  <a:schemeClr val="bg1"/>
                </a:solidFill>
              </a:rPr>
              <a:t>          Fairness = min (IPC</a:t>
            </a:r>
            <a:r>
              <a:rPr lang="en-US" b="1" i="1" baseline="-25000" dirty="0">
                <a:solidFill>
                  <a:schemeClr val="bg1"/>
                </a:solidFill>
              </a:rPr>
              <a:t>i Policy</a:t>
            </a:r>
            <a:r>
              <a:rPr lang="en-US" b="1" i="1" dirty="0">
                <a:solidFill>
                  <a:schemeClr val="bg1"/>
                </a:solidFill>
              </a:rPr>
              <a:t>/ IPC</a:t>
            </a:r>
            <a:r>
              <a:rPr lang="en-US" b="1" i="1" baseline="-25000" dirty="0">
                <a:solidFill>
                  <a:schemeClr val="bg1"/>
                </a:solidFill>
              </a:rPr>
              <a:t>i</a:t>
            </a:r>
            <a:r>
              <a:rPr lang="en-US" b="1" i="1" dirty="0">
                <a:solidFill>
                  <a:schemeClr val="bg1"/>
                </a:solidFill>
              </a:rPr>
              <a:t> </a:t>
            </a:r>
            <a:r>
              <a:rPr lang="en-US" b="1" i="1" baseline="-25000" dirty="0">
                <a:solidFill>
                  <a:schemeClr val="bg1"/>
                </a:solidFill>
              </a:rPr>
              <a:t>base</a:t>
            </a:r>
            <a:r>
              <a:rPr lang="en-US" b="1" i="1" dirty="0">
                <a:solidFill>
                  <a:schemeClr val="bg1"/>
                </a:solidFill>
              </a:rPr>
              <a:t>)</a:t>
            </a:r>
          </a:p>
          <a:p>
            <a:pPr algn="ctr"/>
            <a:r>
              <a:rPr lang="en-US" i="1" dirty="0">
                <a:solidFill>
                  <a:schemeClr val="bg1"/>
                </a:solidFill>
              </a:rPr>
              <a:t>Geomean throughput gain for our best proposal is 2.5</a:t>
            </a:r>
            <a:r>
              <a:rPr lang="en-US" i="1" dirty="0" smtClean="0">
                <a:solidFill>
                  <a:schemeClr val="bg1"/>
                </a:solidFill>
              </a:rPr>
              <a:t>%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Multi-programmed (MP) Workloads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13" y="1004888"/>
            <a:ext cx="8662987" cy="485298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580339"/>
            <a:ext cx="2133600" cy="365125"/>
          </a:xfrm>
        </p:spPr>
        <p:txBody>
          <a:bodyPr/>
          <a:lstStyle/>
          <a:p>
            <a:fld id="{735D4A68-9762-4A65-A9C3-32B5464B5D91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48" y="2830664"/>
            <a:ext cx="8418513" cy="330358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75" y="114300"/>
            <a:ext cx="8229600" cy="762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Motivation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5343" y="1187315"/>
            <a:ext cx="7467600" cy="1618835"/>
          </a:xfrm>
        </p:spPr>
        <p:txBody>
          <a:bodyPr>
            <a:noAutofit/>
          </a:bodyPr>
          <a:lstStyle/>
          <a:p>
            <a:r>
              <a:rPr lang="en-US" sz="2400" dirty="0" smtClean="0"/>
              <a:t>Inclusive Last-level Caches (LLC) are popular choice</a:t>
            </a:r>
          </a:p>
          <a:p>
            <a:pPr lvl="1"/>
            <a:r>
              <a:rPr lang="en-US" sz="2000" dirty="0" smtClean="0"/>
              <a:t>Simplified Cache coherency </a:t>
            </a:r>
            <a:endParaRPr lang="en-US" sz="2000" dirty="0" smtClean="0">
              <a:solidFill>
                <a:srgbClr val="00B050"/>
              </a:solidFill>
            </a:endParaRPr>
          </a:p>
          <a:p>
            <a:pPr lvl="1"/>
            <a:r>
              <a:rPr lang="en-US" sz="2000" dirty="0" smtClean="0"/>
              <a:t>Inclusion wastes Cache capacity </a:t>
            </a:r>
            <a:endParaRPr lang="en-US" sz="2000" dirty="0" smtClean="0">
              <a:solidFill>
                <a:srgbClr val="C00000"/>
              </a:solidFill>
            </a:endParaRPr>
          </a:p>
          <a:p>
            <a:pPr lvl="1"/>
            <a:r>
              <a:rPr lang="en-US" sz="2000" dirty="0" smtClean="0"/>
              <a:t>Back-Invalidations in L1/L2 by LLC replacement </a:t>
            </a:r>
            <a:endParaRPr lang="en-US" sz="2000" dirty="0" smtClean="0">
              <a:solidFill>
                <a:srgbClr val="C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6052937"/>
            <a:ext cx="9144000" cy="5400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i="1" dirty="0" smtClean="0">
              <a:solidFill>
                <a:schemeClr val="bg1"/>
              </a:solidFill>
            </a:endParaRPr>
          </a:p>
          <a:p>
            <a:pPr algn="ctr"/>
            <a:r>
              <a:rPr lang="en-US" sz="2000" b="1" i="1" dirty="0" smtClean="0">
                <a:solidFill>
                  <a:schemeClr val="bg1"/>
                </a:solidFill>
              </a:rPr>
              <a:t>As L2 size grows, need exclusive LLC</a:t>
            </a:r>
          </a:p>
          <a:p>
            <a:pPr algn="ctr"/>
            <a:endParaRPr lang="en-US" sz="1600" i="1" dirty="0" smtClean="0">
              <a:solidFill>
                <a:schemeClr val="bg1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580339"/>
            <a:ext cx="2133600" cy="365125"/>
          </a:xfrm>
        </p:spPr>
        <p:txBody>
          <a:bodyPr/>
          <a:lstStyle/>
          <a:p>
            <a:fld id="{735D4A68-9762-4A65-A9C3-32B5464B5D9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934200" y="3733800"/>
            <a:ext cx="1101584" cy="400110"/>
          </a:xfrm>
          <a:prstGeom prst="rect">
            <a:avLst/>
          </a:prstGeom>
          <a:solidFill>
            <a:schemeClr val="lt1"/>
          </a:solidFill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chemeClr val="tx2"/>
                </a:solidFill>
              </a:rPr>
              <a:t>ISO-Area</a:t>
            </a:r>
            <a:endParaRPr lang="en-US" sz="2000" i="1" dirty="0">
              <a:solidFill>
                <a:schemeClr val="tx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48600" y="4419600"/>
            <a:ext cx="740908" cy="400110"/>
          </a:xfrm>
          <a:prstGeom prst="rect">
            <a:avLst/>
          </a:prstGeom>
          <a:solidFill>
            <a:schemeClr val="lt1"/>
          </a:solidFill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rgbClr val="C00000"/>
                </a:solidFill>
              </a:rPr>
              <a:t>ISO-$</a:t>
            </a:r>
            <a:endParaRPr lang="en-US" sz="2000" i="1" dirty="0">
              <a:solidFill>
                <a:srgbClr val="C00000"/>
              </a:solidFill>
            </a:endParaRPr>
          </a:p>
        </p:txBody>
      </p:sp>
      <p:sp>
        <p:nvSpPr>
          <p:cNvPr id="30" name="Up Arrow 29"/>
          <p:cNvSpPr/>
          <p:nvPr/>
        </p:nvSpPr>
        <p:spPr>
          <a:xfrm>
            <a:off x="4170832" y="1652343"/>
            <a:ext cx="209550" cy="244475"/>
          </a:xfrm>
          <a:prstGeom prst="upArrow">
            <a:avLst/>
          </a:prstGeom>
          <a:solidFill>
            <a:srgbClr val="0099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Up Arrow 33"/>
          <p:cNvSpPr/>
          <p:nvPr/>
        </p:nvSpPr>
        <p:spPr>
          <a:xfrm rot="10800000">
            <a:off x="4664285" y="2004398"/>
            <a:ext cx="209550" cy="244475"/>
          </a:xfrm>
          <a:prstGeom prst="upArrow">
            <a:avLst/>
          </a:prstGeom>
          <a:solidFill>
            <a:srgbClr val="FF0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Up Arrow 38"/>
          <p:cNvSpPr/>
          <p:nvPr/>
        </p:nvSpPr>
        <p:spPr>
          <a:xfrm rot="10800000">
            <a:off x="6115482" y="2396579"/>
            <a:ext cx="209550" cy="244475"/>
          </a:xfrm>
          <a:prstGeom prst="upArrow">
            <a:avLst/>
          </a:prstGeom>
          <a:solidFill>
            <a:srgbClr val="FF0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&amp; 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082" y="1228725"/>
            <a:ext cx="8229600" cy="4830763"/>
          </a:xfrm>
        </p:spPr>
        <p:txBody>
          <a:bodyPr>
            <a:noAutofit/>
          </a:bodyPr>
          <a:lstStyle/>
          <a:p>
            <a:r>
              <a:rPr lang="en-US" sz="2400" dirty="0" smtClean="0"/>
              <a:t>For large L1/L2 caches, exclusive LLC(L3) is more meaningful </a:t>
            </a:r>
          </a:p>
          <a:p>
            <a:r>
              <a:rPr lang="en-US" sz="2400" dirty="0" smtClean="0"/>
              <a:t>LRU and related inclusive cache replacement schemes don’t work for exclusive LLC</a:t>
            </a:r>
          </a:p>
          <a:p>
            <a:r>
              <a:rPr lang="en-US" sz="2400" dirty="0" smtClean="0"/>
              <a:t>We presented several insertion/bypass schemes for </a:t>
            </a:r>
            <a:br>
              <a:rPr lang="en-US" sz="2400" dirty="0" smtClean="0"/>
            </a:br>
            <a:r>
              <a:rPr lang="en-US" sz="2400" dirty="0" smtClean="0"/>
              <a:t>exclusive caches</a:t>
            </a:r>
          </a:p>
          <a:p>
            <a:pPr lvl="1"/>
            <a:r>
              <a:rPr lang="en-US" sz="2000" i="1" dirty="0" smtClean="0"/>
              <a:t>Based on trip count and use count</a:t>
            </a:r>
          </a:p>
          <a:p>
            <a:pPr lvl="1"/>
            <a:r>
              <a:rPr lang="en-US" sz="2000" i="1" dirty="0" smtClean="0"/>
              <a:t>For ST workloads, we gain </a:t>
            </a:r>
            <a:r>
              <a:rPr lang="en-US" sz="2000" i="1" dirty="0" smtClean="0">
                <a:solidFill>
                  <a:srgbClr val="C00000"/>
                </a:solidFill>
              </a:rPr>
              <a:t>3.4%</a:t>
            </a:r>
            <a:r>
              <a:rPr lang="en-US" sz="2000" i="1" dirty="0" smtClean="0"/>
              <a:t> higher average IPC</a:t>
            </a:r>
          </a:p>
          <a:p>
            <a:pPr lvl="1"/>
            <a:r>
              <a:rPr lang="en-US" sz="2000" i="1" dirty="0" smtClean="0"/>
              <a:t>For MP workloads, we gain </a:t>
            </a:r>
            <a:r>
              <a:rPr lang="en-US" sz="2000" i="1" dirty="0" smtClean="0">
                <a:solidFill>
                  <a:srgbClr val="C00000"/>
                </a:solidFill>
              </a:rPr>
              <a:t>2.5%</a:t>
            </a:r>
            <a:r>
              <a:rPr lang="en-US" sz="2000" i="1" dirty="0" smtClean="0"/>
              <a:t> average throughput</a:t>
            </a:r>
            <a:endParaRPr lang="en-US" sz="2800" b="1" dirty="0" smtClean="0">
              <a:solidFill>
                <a:srgbClr val="C00000"/>
              </a:solidFill>
            </a:endParaRPr>
          </a:p>
          <a:p>
            <a:r>
              <a:rPr lang="en-US" sz="2400" b="1" dirty="0" smtClean="0">
                <a:solidFill>
                  <a:srgbClr val="C00000"/>
                </a:solidFill>
              </a:rPr>
              <a:t>Future work</a:t>
            </a:r>
          </a:p>
          <a:p>
            <a:pPr lvl="1"/>
            <a:r>
              <a:rPr lang="en-US" sz="2000" dirty="0" smtClean="0"/>
              <a:t>Our algorithms do not directly apply to shared blocks and we leave this to future exploration</a:t>
            </a:r>
          </a:p>
          <a:p>
            <a:pPr lvl="1"/>
            <a:r>
              <a:rPr lang="en-US" sz="2000" dirty="0" smtClean="0"/>
              <a:t>We have not quantified power and bandwidth benefits of bypassing</a:t>
            </a:r>
            <a:endParaRPr lang="en-US" sz="2000" dirty="0"/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580339"/>
            <a:ext cx="2133600" cy="365125"/>
          </a:xfrm>
        </p:spPr>
        <p:txBody>
          <a:bodyPr/>
          <a:lstStyle/>
          <a:p>
            <a:fld id="{735D4A68-9762-4A65-A9C3-32B5464B5D91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8"/>
            <a:endParaRPr lang="en-US" dirty="0" smtClean="0"/>
          </a:p>
          <a:p>
            <a:pPr lvl="8"/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2667000"/>
            <a:ext cx="9144000" cy="13716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Questions ?</a:t>
            </a:r>
            <a:endParaRPr lang="en-US" sz="32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876800"/>
            <a:ext cx="15240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4876800"/>
            <a:ext cx="990600" cy="94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580339"/>
            <a:ext cx="2133600" cy="365125"/>
          </a:xfrm>
        </p:spPr>
        <p:txBody>
          <a:bodyPr/>
          <a:lstStyle/>
          <a:p>
            <a:fld id="{735D4A68-9762-4A65-A9C3-32B5464B5D91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BACKUP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29716"/>
            <a:ext cx="2133600" cy="365125"/>
          </a:xfrm>
        </p:spPr>
        <p:txBody>
          <a:bodyPr/>
          <a:lstStyle/>
          <a:p>
            <a:fld id="{735D4A68-9762-4A65-A9C3-32B5464B5D91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876800" y="1905000"/>
            <a:ext cx="2095500" cy="3175000"/>
            <a:chOff x="4848" y="1536"/>
            <a:chExt cx="2112" cy="2400"/>
          </a:xfrm>
        </p:grpSpPr>
        <p:sp>
          <p:nvSpPr>
            <p:cNvPr id="508931" name="Rectangle 3"/>
            <p:cNvSpPr>
              <a:spLocks noChangeArrowheads="1"/>
            </p:cNvSpPr>
            <p:nvPr/>
          </p:nvSpPr>
          <p:spPr bwMode="auto">
            <a:xfrm>
              <a:off x="4848" y="1632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32" name="Rectangle 4"/>
            <p:cNvSpPr>
              <a:spLocks noChangeArrowheads="1"/>
            </p:cNvSpPr>
            <p:nvPr/>
          </p:nvSpPr>
          <p:spPr bwMode="auto">
            <a:xfrm>
              <a:off x="4848" y="1728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33" name="Rectangle 5"/>
            <p:cNvSpPr>
              <a:spLocks noChangeArrowheads="1"/>
            </p:cNvSpPr>
            <p:nvPr/>
          </p:nvSpPr>
          <p:spPr bwMode="auto">
            <a:xfrm>
              <a:off x="4848" y="1824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34" name="Rectangle 6"/>
            <p:cNvSpPr>
              <a:spLocks noChangeArrowheads="1"/>
            </p:cNvSpPr>
            <p:nvPr/>
          </p:nvSpPr>
          <p:spPr bwMode="auto">
            <a:xfrm>
              <a:off x="4848" y="1920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35" name="Rectangle 7"/>
            <p:cNvSpPr>
              <a:spLocks noChangeArrowheads="1"/>
            </p:cNvSpPr>
            <p:nvPr/>
          </p:nvSpPr>
          <p:spPr bwMode="auto">
            <a:xfrm>
              <a:off x="4848" y="2016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36" name="Rectangle 8"/>
            <p:cNvSpPr>
              <a:spLocks noChangeArrowheads="1"/>
            </p:cNvSpPr>
            <p:nvPr/>
          </p:nvSpPr>
          <p:spPr bwMode="auto">
            <a:xfrm>
              <a:off x="4848" y="2208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37" name="Rectangle 9"/>
            <p:cNvSpPr>
              <a:spLocks noChangeArrowheads="1"/>
            </p:cNvSpPr>
            <p:nvPr/>
          </p:nvSpPr>
          <p:spPr bwMode="auto">
            <a:xfrm>
              <a:off x="4848" y="2304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38" name="Rectangle 10"/>
            <p:cNvSpPr>
              <a:spLocks noChangeArrowheads="1"/>
            </p:cNvSpPr>
            <p:nvPr/>
          </p:nvSpPr>
          <p:spPr bwMode="auto">
            <a:xfrm>
              <a:off x="4848" y="2400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39" name="Rectangle 11"/>
            <p:cNvSpPr>
              <a:spLocks noChangeArrowheads="1"/>
            </p:cNvSpPr>
            <p:nvPr/>
          </p:nvSpPr>
          <p:spPr bwMode="auto">
            <a:xfrm>
              <a:off x="4848" y="2496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40" name="Rectangle 12"/>
            <p:cNvSpPr>
              <a:spLocks noChangeArrowheads="1"/>
            </p:cNvSpPr>
            <p:nvPr/>
          </p:nvSpPr>
          <p:spPr bwMode="auto">
            <a:xfrm>
              <a:off x="4848" y="2592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41" name="Rectangle 13"/>
            <p:cNvSpPr>
              <a:spLocks noChangeArrowheads="1"/>
            </p:cNvSpPr>
            <p:nvPr/>
          </p:nvSpPr>
          <p:spPr bwMode="auto">
            <a:xfrm>
              <a:off x="4848" y="2688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42" name="Rectangle 14"/>
            <p:cNvSpPr>
              <a:spLocks noChangeArrowheads="1"/>
            </p:cNvSpPr>
            <p:nvPr/>
          </p:nvSpPr>
          <p:spPr bwMode="auto">
            <a:xfrm>
              <a:off x="4848" y="2784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43" name="Rectangle 15"/>
            <p:cNvSpPr>
              <a:spLocks noChangeArrowheads="1"/>
            </p:cNvSpPr>
            <p:nvPr/>
          </p:nvSpPr>
          <p:spPr bwMode="auto">
            <a:xfrm>
              <a:off x="4848" y="2880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44" name="Rectangle 16"/>
            <p:cNvSpPr>
              <a:spLocks noChangeArrowheads="1"/>
            </p:cNvSpPr>
            <p:nvPr/>
          </p:nvSpPr>
          <p:spPr bwMode="auto">
            <a:xfrm>
              <a:off x="4848" y="2976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45" name="Rectangle 17"/>
            <p:cNvSpPr>
              <a:spLocks noChangeArrowheads="1"/>
            </p:cNvSpPr>
            <p:nvPr/>
          </p:nvSpPr>
          <p:spPr bwMode="auto">
            <a:xfrm>
              <a:off x="4848" y="3072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46" name="Rectangle 18"/>
            <p:cNvSpPr>
              <a:spLocks noChangeArrowheads="1"/>
            </p:cNvSpPr>
            <p:nvPr/>
          </p:nvSpPr>
          <p:spPr bwMode="auto">
            <a:xfrm>
              <a:off x="4848" y="3168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47" name="Rectangle 19"/>
            <p:cNvSpPr>
              <a:spLocks noChangeArrowheads="1"/>
            </p:cNvSpPr>
            <p:nvPr/>
          </p:nvSpPr>
          <p:spPr bwMode="auto">
            <a:xfrm>
              <a:off x="4848" y="3264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48" name="Rectangle 20"/>
            <p:cNvSpPr>
              <a:spLocks noChangeArrowheads="1"/>
            </p:cNvSpPr>
            <p:nvPr/>
          </p:nvSpPr>
          <p:spPr bwMode="auto">
            <a:xfrm>
              <a:off x="4848" y="3360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49" name="Rectangle 21"/>
            <p:cNvSpPr>
              <a:spLocks noChangeArrowheads="1"/>
            </p:cNvSpPr>
            <p:nvPr/>
          </p:nvSpPr>
          <p:spPr bwMode="auto">
            <a:xfrm>
              <a:off x="4848" y="3456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50" name="Rectangle 22"/>
            <p:cNvSpPr>
              <a:spLocks noChangeArrowheads="1"/>
            </p:cNvSpPr>
            <p:nvPr/>
          </p:nvSpPr>
          <p:spPr bwMode="auto">
            <a:xfrm>
              <a:off x="4848" y="3552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51" name="Rectangle 23"/>
            <p:cNvSpPr>
              <a:spLocks noChangeArrowheads="1"/>
            </p:cNvSpPr>
            <p:nvPr/>
          </p:nvSpPr>
          <p:spPr bwMode="auto">
            <a:xfrm>
              <a:off x="4848" y="3648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52" name="Rectangle 24"/>
            <p:cNvSpPr>
              <a:spLocks noChangeArrowheads="1"/>
            </p:cNvSpPr>
            <p:nvPr/>
          </p:nvSpPr>
          <p:spPr bwMode="auto">
            <a:xfrm>
              <a:off x="4848" y="3744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53" name="Rectangle 25"/>
            <p:cNvSpPr>
              <a:spLocks noChangeArrowheads="1"/>
            </p:cNvSpPr>
            <p:nvPr/>
          </p:nvSpPr>
          <p:spPr bwMode="auto">
            <a:xfrm>
              <a:off x="4848" y="3840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54" name="Rectangle 26"/>
            <p:cNvSpPr>
              <a:spLocks noChangeArrowheads="1"/>
            </p:cNvSpPr>
            <p:nvPr/>
          </p:nvSpPr>
          <p:spPr bwMode="auto">
            <a:xfrm>
              <a:off x="4848" y="1536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55" name="Rectangle 27"/>
            <p:cNvSpPr>
              <a:spLocks noChangeArrowheads="1"/>
            </p:cNvSpPr>
            <p:nvPr/>
          </p:nvSpPr>
          <p:spPr bwMode="auto">
            <a:xfrm>
              <a:off x="4848" y="2112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</p:grp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4876800" y="1905000"/>
            <a:ext cx="2095500" cy="3175000"/>
            <a:chOff x="4848" y="1536"/>
            <a:chExt cx="2112" cy="2400"/>
          </a:xfrm>
        </p:grpSpPr>
        <p:sp>
          <p:nvSpPr>
            <p:cNvPr id="508957" name="Rectangle 29" descr="50%"/>
            <p:cNvSpPr>
              <a:spLocks noChangeArrowheads="1"/>
            </p:cNvSpPr>
            <p:nvPr/>
          </p:nvSpPr>
          <p:spPr bwMode="auto">
            <a:xfrm>
              <a:off x="4848" y="1632"/>
              <a:ext cx="2112" cy="96"/>
            </a:xfrm>
            <a:prstGeom prst="rect">
              <a:avLst/>
            </a:prstGeom>
            <a:pattFill prst="pct50">
              <a:fgClr>
                <a:srgbClr val="00FF00"/>
              </a:fgClr>
              <a:bgClr>
                <a:schemeClr val="tx1"/>
              </a:bgClr>
            </a:patt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58" name="Rectangle 30"/>
            <p:cNvSpPr>
              <a:spLocks noChangeArrowheads="1"/>
            </p:cNvSpPr>
            <p:nvPr/>
          </p:nvSpPr>
          <p:spPr bwMode="auto">
            <a:xfrm>
              <a:off x="4848" y="1728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59" name="Rectangle 31"/>
            <p:cNvSpPr>
              <a:spLocks noChangeArrowheads="1"/>
            </p:cNvSpPr>
            <p:nvPr/>
          </p:nvSpPr>
          <p:spPr bwMode="auto">
            <a:xfrm>
              <a:off x="4848" y="1824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60" name="Rectangle 32"/>
            <p:cNvSpPr>
              <a:spLocks noChangeArrowheads="1"/>
            </p:cNvSpPr>
            <p:nvPr/>
          </p:nvSpPr>
          <p:spPr bwMode="auto">
            <a:xfrm>
              <a:off x="4848" y="1920"/>
              <a:ext cx="2112" cy="96"/>
            </a:xfrm>
            <a:prstGeom prst="rect">
              <a:avLst/>
            </a:prstGeom>
            <a:solidFill>
              <a:srgbClr val="00FF00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61" name="Rectangle 33"/>
            <p:cNvSpPr>
              <a:spLocks noChangeArrowheads="1"/>
            </p:cNvSpPr>
            <p:nvPr/>
          </p:nvSpPr>
          <p:spPr bwMode="auto">
            <a:xfrm>
              <a:off x="4848" y="2016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62" name="Rectangle 34"/>
            <p:cNvSpPr>
              <a:spLocks noChangeArrowheads="1"/>
            </p:cNvSpPr>
            <p:nvPr/>
          </p:nvSpPr>
          <p:spPr bwMode="auto">
            <a:xfrm>
              <a:off x="4848" y="2208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63" name="Rectangle 35"/>
            <p:cNvSpPr>
              <a:spLocks noChangeArrowheads="1"/>
            </p:cNvSpPr>
            <p:nvPr/>
          </p:nvSpPr>
          <p:spPr bwMode="auto">
            <a:xfrm>
              <a:off x="4848" y="2304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64" name="Rectangle 36"/>
            <p:cNvSpPr>
              <a:spLocks noChangeArrowheads="1"/>
            </p:cNvSpPr>
            <p:nvPr/>
          </p:nvSpPr>
          <p:spPr bwMode="auto">
            <a:xfrm>
              <a:off x="4848" y="2400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65" name="Rectangle 37"/>
            <p:cNvSpPr>
              <a:spLocks noChangeArrowheads="1"/>
            </p:cNvSpPr>
            <p:nvPr/>
          </p:nvSpPr>
          <p:spPr bwMode="auto">
            <a:xfrm>
              <a:off x="4848" y="2496"/>
              <a:ext cx="2112" cy="96"/>
            </a:xfrm>
            <a:prstGeom prst="rect">
              <a:avLst/>
            </a:prstGeom>
            <a:solidFill>
              <a:srgbClr val="00FF00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66" name="Rectangle 38"/>
            <p:cNvSpPr>
              <a:spLocks noChangeArrowheads="1"/>
            </p:cNvSpPr>
            <p:nvPr/>
          </p:nvSpPr>
          <p:spPr bwMode="auto">
            <a:xfrm>
              <a:off x="4848" y="2592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67" name="Rectangle 39" descr="50%"/>
            <p:cNvSpPr>
              <a:spLocks noChangeArrowheads="1"/>
            </p:cNvSpPr>
            <p:nvPr/>
          </p:nvSpPr>
          <p:spPr bwMode="auto">
            <a:xfrm>
              <a:off x="4848" y="2688"/>
              <a:ext cx="2112" cy="96"/>
            </a:xfrm>
            <a:prstGeom prst="rect">
              <a:avLst/>
            </a:prstGeom>
            <a:pattFill prst="pct50">
              <a:fgClr>
                <a:srgbClr val="00FF00"/>
              </a:fgClr>
              <a:bgClr>
                <a:schemeClr val="tx1"/>
              </a:bgClr>
            </a:patt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68" name="Rectangle 40"/>
            <p:cNvSpPr>
              <a:spLocks noChangeArrowheads="1"/>
            </p:cNvSpPr>
            <p:nvPr/>
          </p:nvSpPr>
          <p:spPr bwMode="auto">
            <a:xfrm>
              <a:off x="4848" y="2784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69" name="Rectangle 41"/>
            <p:cNvSpPr>
              <a:spLocks noChangeArrowheads="1"/>
            </p:cNvSpPr>
            <p:nvPr/>
          </p:nvSpPr>
          <p:spPr bwMode="auto">
            <a:xfrm>
              <a:off x="4848" y="2880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70" name="Rectangle 42"/>
            <p:cNvSpPr>
              <a:spLocks noChangeArrowheads="1"/>
            </p:cNvSpPr>
            <p:nvPr/>
          </p:nvSpPr>
          <p:spPr bwMode="auto">
            <a:xfrm>
              <a:off x="4848" y="2976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71" name="Rectangle 43"/>
            <p:cNvSpPr>
              <a:spLocks noChangeArrowheads="1"/>
            </p:cNvSpPr>
            <p:nvPr/>
          </p:nvSpPr>
          <p:spPr bwMode="auto">
            <a:xfrm>
              <a:off x="4848" y="3072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72" name="Rectangle 44"/>
            <p:cNvSpPr>
              <a:spLocks noChangeArrowheads="1"/>
            </p:cNvSpPr>
            <p:nvPr/>
          </p:nvSpPr>
          <p:spPr bwMode="auto">
            <a:xfrm>
              <a:off x="4848" y="3168"/>
              <a:ext cx="2112" cy="96"/>
            </a:xfrm>
            <a:prstGeom prst="rect">
              <a:avLst/>
            </a:prstGeom>
            <a:solidFill>
              <a:srgbClr val="00FF00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73" name="Rectangle 45"/>
            <p:cNvSpPr>
              <a:spLocks noChangeArrowheads="1"/>
            </p:cNvSpPr>
            <p:nvPr/>
          </p:nvSpPr>
          <p:spPr bwMode="auto">
            <a:xfrm>
              <a:off x="4848" y="3264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74" name="Rectangle 46"/>
            <p:cNvSpPr>
              <a:spLocks noChangeArrowheads="1"/>
            </p:cNvSpPr>
            <p:nvPr/>
          </p:nvSpPr>
          <p:spPr bwMode="auto">
            <a:xfrm>
              <a:off x="4848" y="3360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75" name="Rectangle 47" descr="50%"/>
            <p:cNvSpPr>
              <a:spLocks noChangeArrowheads="1"/>
            </p:cNvSpPr>
            <p:nvPr/>
          </p:nvSpPr>
          <p:spPr bwMode="auto">
            <a:xfrm>
              <a:off x="4848" y="3456"/>
              <a:ext cx="2112" cy="96"/>
            </a:xfrm>
            <a:prstGeom prst="rect">
              <a:avLst/>
            </a:prstGeom>
            <a:pattFill prst="pct50">
              <a:fgClr>
                <a:srgbClr val="00FF00"/>
              </a:fgClr>
              <a:bgClr>
                <a:schemeClr val="tx1"/>
              </a:bgClr>
            </a:patt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76" name="Rectangle 48"/>
            <p:cNvSpPr>
              <a:spLocks noChangeArrowheads="1"/>
            </p:cNvSpPr>
            <p:nvPr/>
          </p:nvSpPr>
          <p:spPr bwMode="auto">
            <a:xfrm>
              <a:off x="4848" y="3552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77" name="Rectangle 49"/>
            <p:cNvSpPr>
              <a:spLocks noChangeArrowheads="1"/>
            </p:cNvSpPr>
            <p:nvPr/>
          </p:nvSpPr>
          <p:spPr bwMode="auto">
            <a:xfrm>
              <a:off x="4848" y="3648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78" name="Rectangle 50"/>
            <p:cNvSpPr>
              <a:spLocks noChangeArrowheads="1"/>
            </p:cNvSpPr>
            <p:nvPr/>
          </p:nvSpPr>
          <p:spPr bwMode="auto">
            <a:xfrm>
              <a:off x="4848" y="3744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79" name="Rectangle 51"/>
            <p:cNvSpPr>
              <a:spLocks noChangeArrowheads="1"/>
            </p:cNvSpPr>
            <p:nvPr/>
          </p:nvSpPr>
          <p:spPr bwMode="auto">
            <a:xfrm>
              <a:off x="4848" y="3840"/>
              <a:ext cx="2112" cy="96"/>
            </a:xfrm>
            <a:prstGeom prst="rect">
              <a:avLst/>
            </a:prstGeom>
            <a:solidFill>
              <a:srgbClr val="00FF00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80" name="Rectangle 52"/>
            <p:cNvSpPr>
              <a:spLocks noChangeArrowheads="1"/>
            </p:cNvSpPr>
            <p:nvPr/>
          </p:nvSpPr>
          <p:spPr bwMode="auto">
            <a:xfrm>
              <a:off x="4848" y="1536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  <p:sp>
          <p:nvSpPr>
            <p:cNvPr id="508981" name="Rectangle 53"/>
            <p:cNvSpPr>
              <a:spLocks noChangeArrowheads="1"/>
            </p:cNvSpPr>
            <p:nvPr/>
          </p:nvSpPr>
          <p:spPr bwMode="auto">
            <a:xfrm>
              <a:off x="4848" y="2112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559"/>
              <a:endParaRPr lang="en-US" dirty="0"/>
            </a:p>
          </p:txBody>
        </p:sp>
      </p:grpSp>
      <p:grpSp>
        <p:nvGrpSpPr>
          <p:cNvPr id="4" name="Group 54"/>
          <p:cNvGrpSpPr>
            <a:grpSpLocks/>
          </p:cNvGrpSpPr>
          <p:nvPr/>
        </p:nvGrpSpPr>
        <p:grpSpPr bwMode="auto">
          <a:xfrm>
            <a:off x="4876800" y="1905000"/>
            <a:ext cx="2095500" cy="3238500"/>
            <a:chOff x="4848" y="1536"/>
            <a:chExt cx="2112" cy="2448"/>
          </a:xfrm>
        </p:grpSpPr>
        <p:sp>
          <p:nvSpPr>
            <p:cNvPr id="508983" name="Rectangle 55" descr="50%"/>
            <p:cNvSpPr>
              <a:spLocks noChangeArrowheads="1"/>
            </p:cNvSpPr>
            <p:nvPr/>
          </p:nvSpPr>
          <p:spPr bwMode="auto">
            <a:xfrm>
              <a:off x="4848" y="1536"/>
              <a:ext cx="2112" cy="43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defTabSz="914559"/>
              <a:r>
                <a:rPr lang="en-US" dirty="0" smtClean="0">
                  <a:solidFill>
                    <a:schemeClr val="bg1"/>
                  </a:solidFill>
                </a:rPr>
                <a:t>16 Observer Sets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508984" name="Rectangle 56"/>
            <p:cNvSpPr>
              <a:spLocks noChangeArrowheads="1"/>
            </p:cNvSpPr>
            <p:nvPr/>
          </p:nvSpPr>
          <p:spPr bwMode="auto">
            <a:xfrm>
              <a:off x="4848" y="2400"/>
              <a:ext cx="2112" cy="158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defTabSz="914559"/>
              <a:r>
                <a:rPr lang="en-US" b="1" dirty="0" smtClean="0">
                  <a:solidFill>
                    <a:srgbClr val="003300"/>
                  </a:solidFill>
                </a:rPr>
                <a:t>Remaining Sets</a:t>
              </a:r>
              <a:endParaRPr lang="en-US" b="1" dirty="0">
                <a:solidFill>
                  <a:srgbClr val="003300"/>
                </a:solidFill>
              </a:endParaRPr>
            </a:p>
          </p:txBody>
        </p:sp>
        <p:sp>
          <p:nvSpPr>
            <p:cNvPr id="508985" name="Rectangle 57"/>
            <p:cNvSpPr>
              <a:spLocks noChangeArrowheads="1"/>
            </p:cNvSpPr>
            <p:nvPr/>
          </p:nvSpPr>
          <p:spPr bwMode="auto">
            <a:xfrm>
              <a:off x="4848" y="1968"/>
              <a:ext cx="2112" cy="43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defTabSz="914559"/>
              <a:r>
                <a:rPr lang="en-US" dirty="0" smtClean="0">
                  <a:solidFill>
                    <a:schemeClr val="bg1"/>
                  </a:solidFill>
                </a:rPr>
                <a:t>16 Sample Sets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508986" name="Rectangle 58"/>
          <p:cNvSpPr>
            <a:spLocks noGrp="1" noChangeArrowheads="1"/>
          </p:cNvSpPr>
          <p:nvPr>
            <p:ph type="title"/>
          </p:nvPr>
        </p:nvSpPr>
        <p:spPr>
          <a:xfrm>
            <a:off x="95250" y="190500"/>
            <a:ext cx="8429625" cy="889000"/>
          </a:xfrm>
        </p:spPr>
        <p:txBody>
          <a:bodyPr>
            <a:noAutofit/>
          </a:bodyPr>
          <a:lstStyle/>
          <a:p>
            <a:r>
              <a:rPr lang="en-US" dirty="0" smtClean="0"/>
              <a:t>Set dueling and multi-programming</a:t>
            </a:r>
          </a:p>
        </p:txBody>
      </p:sp>
      <p:sp>
        <p:nvSpPr>
          <p:cNvPr id="508987" name="Rectangle 59"/>
          <p:cNvSpPr>
            <a:spLocks noChangeArrowheads="1"/>
          </p:cNvSpPr>
          <p:nvPr/>
        </p:nvSpPr>
        <p:spPr bwMode="auto">
          <a:xfrm>
            <a:off x="360165" y="1371600"/>
            <a:ext cx="4440435" cy="4724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245587" lvl="1" indent="-244475" defTabSz="914559">
              <a:lnSpc>
                <a:spcPct val="90000"/>
              </a:lnSpc>
              <a:spcBef>
                <a:spcPct val="40000"/>
              </a:spcBef>
              <a:buSzPct val="125000"/>
              <a:buFont typeface="Times" pitchFamily="18" charset="0"/>
              <a:buChar char="•"/>
            </a:pPr>
            <a:r>
              <a:rPr lang="en-US" dirty="0" smtClean="0"/>
              <a:t>Set dueling used for online learning of algorithm performance </a:t>
            </a:r>
            <a:r>
              <a:rPr lang="en-US" i="1" dirty="0" smtClean="0">
                <a:solidFill>
                  <a:schemeClr val="bg2">
                    <a:lumMod val="10000"/>
                  </a:schemeClr>
                </a:solidFill>
              </a:rPr>
              <a:t>(ISCA 2007)</a:t>
            </a:r>
          </a:p>
          <a:p>
            <a:pPr marL="702787" lvl="2" indent="-244475" defTabSz="914559">
              <a:lnSpc>
                <a:spcPct val="90000"/>
              </a:lnSpc>
              <a:spcBef>
                <a:spcPct val="40000"/>
              </a:spcBef>
              <a:buSzPct val="125000"/>
              <a:buFont typeface="Times" pitchFamily="18" charset="0"/>
              <a:buChar char="•"/>
            </a:pPr>
            <a:r>
              <a:rPr lang="en-US" dirty="0" smtClean="0"/>
              <a:t>We use TC-AGE in our observers</a:t>
            </a:r>
          </a:p>
          <a:p>
            <a:pPr marL="702787" lvl="2" indent="-244475" defTabSz="914559">
              <a:lnSpc>
                <a:spcPct val="90000"/>
              </a:lnSpc>
              <a:spcBef>
                <a:spcPct val="40000"/>
              </a:spcBef>
              <a:buSzPct val="125000"/>
              <a:buFont typeface="Times" pitchFamily="18" charset="0"/>
              <a:buChar char="•"/>
            </a:pPr>
            <a:r>
              <a:rPr lang="en-US" dirty="0" smtClean="0"/>
              <a:t>Competing proposed policy is exercised by another 16 sample sets</a:t>
            </a:r>
          </a:p>
          <a:p>
            <a:pPr marL="702787" lvl="2" indent="-244475" defTabSz="914559">
              <a:lnSpc>
                <a:spcPct val="90000"/>
              </a:lnSpc>
              <a:spcBef>
                <a:spcPct val="40000"/>
              </a:spcBef>
              <a:buSzPct val="125000"/>
              <a:buFont typeface="Times" pitchFamily="18" charset="0"/>
              <a:buChar char="•"/>
            </a:pPr>
            <a:r>
              <a:rPr lang="en-US" dirty="0" smtClean="0"/>
              <a:t>Bypassing is exercised only if it wins duel against TC-AGE</a:t>
            </a:r>
          </a:p>
          <a:p>
            <a:pPr marL="702787" lvl="2" indent="-244475" defTabSz="914559">
              <a:lnSpc>
                <a:spcPct val="90000"/>
              </a:lnSpc>
              <a:spcBef>
                <a:spcPct val="40000"/>
              </a:spcBef>
              <a:buSzPct val="125000"/>
              <a:buFont typeface="Times" pitchFamily="18" charset="0"/>
              <a:buChar char="•"/>
            </a:pPr>
            <a:r>
              <a:rPr lang="en-US" dirty="0" smtClean="0"/>
              <a:t>If bypassing loses duel, continue to exercise static TC, UC-based insertion</a:t>
            </a:r>
          </a:p>
          <a:p>
            <a:pPr marL="245587" lvl="1" indent="-244475" defTabSz="914559">
              <a:lnSpc>
                <a:spcPct val="90000"/>
              </a:lnSpc>
              <a:spcBef>
                <a:spcPct val="40000"/>
              </a:spcBef>
              <a:buSzPct val="125000"/>
              <a:buFont typeface="Times" pitchFamily="18" charset="0"/>
              <a:buChar char="•"/>
            </a:pPr>
            <a:r>
              <a:rPr lang="en-US" dirty="0" smtClean="0"/>
              <a:t>Multi-programming</a:t>
            </a:r>
          </a:p>
          <a:p>
            <a:pPr marL="702787" lvl="2" indent="-244475" defTabSz="914559">
              <a:lnSpc>
                <a:spcPct val="90000"/>
              </a:lnSpc>
              <a:spcBef>
                <a:spcPct val="40000"/>
              </a:spcBef>
              <a:buSzPct val="125000"/>
              <a:buFont typeface="Times" pitchFamily="18" charset="0"/>
              <a:buChar char="•"/>
            </a:pPr>
            <a:r>
              <a:rPr lang="en-US" dirty="0" smtClean="0"/>
              <a:t>Maintain D_L and L counters per thread</a:t>
            </a:r>
          </a:p>
          <a:p>
            <a:pPr marL="702787" lvl="2" indent="-244475" defTabSz="914559">
              <a:lnSpc>
                <a:spcPct val="90000"/>
              </a:lnSpc>
              <a:spcBef>
                <a:spcPct val="40000"/>
              </a:spcBef>
              <a:buSzPct val="125000"/>
              <a:buFont typeface="Times" pitchFamily="18" charset="0"/>
              <a:buChar char="•"/>
            </a:pPr>
            <a:r>
              <a:rPr lang="en-US" dirty="0" smtClean="0"/>
              <a:t>Thread-aware dueling </a:t>
            </a:r>
            <a:r>
              <a:rPr lang="en-US" i="1" dirty="0" smtClean="0">
                <a:solidFill>
                  <a:schemeClr val="bg2">
                    <a:lumMod val="10000"/>
                  </a:schemeClr>
                </a:solidFill>
              </a:rPr>
              <a:t>(PACT 2008)</a:t>
            </a:r>
          </a:p>
        </p:txBody>
      </p:sp>
      <p:sp>
        <p:nvSpPr>
          <p:cNvPr id="88" name="Slide Number Placeholder 87"/>
          <p:cNvSpPr>
            <a:spLocks noGrp="1"/>
          </p:cNvSpPr>
          <p:nvPr>
            <p:ph type="sldNum" sz="quarter" idx="12"/>
          </p:nvPr>
        </p:nvSpPr>
        <p:spPr>
          <a:xfrm>
            <a:off x="6553200" y="6329716"/>
            <a:ext cx="2133600" cy="365125"/>
          </a:xfrm>
        </p:spPr>
        <p:txBody>
          <a:bodyPr/>
          <a:lstStyle/>
          <a:p>
            <a:fld id="{735D4A68-9762-4A65-A9C3-32B5464B5D91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0" y="6096000"/>
            <a:ext cx="9144000" cy="5334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bg1"/>
                </a:solidFill>
              </a:rPr>
              <a:t>Refer to paper on how the sample sets / observer sets are distributed across LLC banks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7315200" y="22098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flipH="1">
            <a:off x="7315200" y="2743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001000" y="1981200"/>
            <a:ext cx="886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TC_Age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8077200" y="2514600"/>
            <a:ext cx="728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Policy</a:t>
            </a:r>
            <a:endParaRPr lang="en-US" dirty="0"/>
          </a:p>
        </p:txBody>
      </p:sp>
      <p:cxnSp>
        <p:nvCxnSpPr>
          <p:cNvPr id="91" name="Straight Arrow Connector 90"/>
          <p:cNvCxnSpPr/>
          <p:nvPr/>
        </p:nvCxnSpPr>
        <p:spPr>
          <a:xfrm flipH="1">
            <a:off x="7315200" y="39624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7620000" y="4114800"/>
            <a:ext cx="11414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Best of </a:t>
            </a:r>
          </a:p>
          <a:p>
            <a:r>
              <a:rPr lang="en-US" dirty="0" smtClean="0"/>
              <a:t>TC_Age or</a:t>
            </a:r>
          </a:p>
          <a:p>
            <a:r>
              <a:rPr lang="en-US" dirty="0" smtClean="0"/>
              <a:t>Policy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24200"/>
            <a:ext cx="9144000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UC in the presence of optimal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984" y="1235102"/>
            <a:ext cx="84582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Our analysis shows that only two bits are required for UC (See paper)</a:t>
            </a:r>
          </a:p>
          <a:p>
            <a:r>
              <a:rPr lang="en-US" dirty="0" smtClean="0"/>
              <a:t>We run </a:t>
            </a:r>
            <a:r>
              <a:rPr lang="en-US" dirty="0" err="1" smtClean="0"/>
              <a:t>Belady’s</a:t>
            </a:r>
            <a:r>
              <a:rPr lang="en-US" dirty="0" smtClean="0"/>
              <a:t> optimal replacement and divide the LLC victims into bins based on the following four possibilities</a:t>
            </a:r>
          </a:p>
          <a:p>
            <a:pPr lvl="1"/>
            <a:r>
              <a:rPr lang="en-US" i="1" dirty="0" smtClean="0">
                <a:solidFill>
                  <a:schemeClr val="bg2">
                    <a:lumMod val="10000"/>
                  </a:schemeClr>
                </a:solidFill>
              </a:rPr>
              <a:t>Only L2UC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: </a:t>
            </a:r>
            <a:r>
              <a:rPr lang="en-US" dirty="0" smtClean="0"/>
              <a:t>total 4 bins (will be referred to as UC)</a:t>
            </a:r>
          </a:p>
          <a:p>
            <a:pPr lvl="1"/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Only CUC : </a:t>
            </a:r>
            <a:r>
              <a:rPr lang="en-US" dirty="0" smtClean="0"/>
              <a:t>total 16 bins</a:t>
            </a:r>
          </a:p>
          <a:p>
            <a:pPr lvl="1"/>
            <a:r>
              <a:rPr lang="en-US" i="1" dirty="0" err="1" smtClean="0">
                <a:solidFill>
                  <a:schemeClr val="bg2">
                    <a:lumMod val="10000"/>
                  </a:schemeClr>
                </a:solidFill>
              </a:rPr>
              <a:t>UCxTC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:</a:t>
            </a:r>
            <a:r>
              <a:rPr lang="en-US" dirty="0" smtClean="0"/>
              <a:t>  total 8 bins (TC is 1 bit only)</a:t>
            </a:r>
          </a:p>
          <a:p>
            <a:pPr lvl="1"/>
            <a:r>
              <a:rPr lang="en-US" i="1" dirty="0" err="1" smtClean="0">
                <a:solidFill>
                  <a:schemeClr val="bg2">
                    <a:lumMod val="10000"/>
                  </a:schemeClr>
                </a:solidFill>
              </a:rPr>
              <a:t>CUCxTC</a:t>
            </a:r>
            <a:r>
              <a:rPr lang="en-US" i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:</a:t>
            </a:r>
            <a:r>
              <a:rPr lang="en-US" dirty="0" smtClean="0"/>
              <a:t> total 32 bins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29716"/>
            <a:ext cx="2133600" cy="365125"/>
          </a:xfrm>
        </p:spPr>
        <p:txBody>
          <a:bodyPr/>
          <a:lstStyle/>
          <a:p>
            <a:fld id="{735D4A68-9762-4A65-A9C3-32B5464B5D91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5791200"/>
            <a:ext cx="9144000" cy="9906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i="1" dirty="0">
                <a:solidFill>
                  <a:schemeClr val="bg1"/>
                </a:solidFill>
              </a:rPr>
              <a:t>Blue bar tells us the number of victims contributed by the most prominent Belady bin</a:t>
            </a:r>
          </a:p>
          <a:p>
            <a:pPr algn="ctr"/>
            <a:r>
              <a:rPr lang="en-US" sz="1600" b="1" i="1" dirty="0">
                <a:solidFill>
                  <a:schemeClr val="bg1"/>
                </a:solidFill>
              </a:rPr>
              <a:t>If we approximate Belady by selecting victims from only this bin, the red bar tells us the penalty we pay</a:t>
            </a:r>
          </a:p>
          <a:p>
            <a:pPr algn="ctr"/>
            <a:r>
              <a:rPr lang="en-US" sz="1600" b="1" i="1" dirty="0">
                <a:solidFill>
                  <a:schemeClr val="bg1"/>
                </a:solidFill>
              </a:rPr>
              <a:t>TC X L2 UC gives us the best possible estimator – smallest red bar and high blue bar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76400" y="3657600"/>
            <a:ext cx="978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FSPEC06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114800" y="3657600"/>
            <a:ext cx="933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ISPEC06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239000" y="3657600"/>
            <a:ext cx="893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SERVER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2705100" y="4686300"/>
            <a:ext cx="1447800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5562600" y="4648200"/>
            <a:ext cx="1371600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Algorithm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89437"/>
            <a:ext cx="85344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An LLC fill </a:t>
            </a:r>
            <a:r>
              <a:rPr lang="en-US" sz="2200" dirty="0" smtClean="0"/>
              <a:t>belonging</a:t>
            </a:r>
            <a:r>
              <a:rPr lang="en-US" dirty="0" smtClean="0"/>
              <a:t> to &lt;TC, UC&gt; bin will be bypassed if</a:t>
            </a:r>
          </a:p>
          <a:p>
            <a:pPr lvl="1"/>
            <a:r>
              <a:rPr lang="en-US" sz="1900" i="1" dirty="0" smtClean="0">
                <a:solidFill>
                  <a:schemeClr val="tx2"/>
                </a:solidFill>
              </a:rPr>
              <a:t>D_L(</a:t>
            </a:r>
            <a:r>
              <a:rPr lang="en-US" sz="1900" i="1" dirty="0" err="1" smtClean="0">
                <a:solidFill>
                  <a:schemeClr val="tx2"/>
                </a:solidFill>
              </a:rPr>
              <a:t>tc</a:t>
            </a:r>
            <a:r>
              <a:rPr lang="en-US" sz="1900" i="1" dirty="0" smtClean="0">
                <a:solidFill>
                  <a:schemeClr val="tx2"/>
                </a:solidFill>
              </a:rPr>
              <a:t>, </a:t>
            </a:r>
            <a:r>
              <a:rPr lang="en-US" sz="1900" i="1" dirty="0" err="1" smtClean="0">
                <a:solidFill>
                  <a:schemeClr val="tx2"/>
                </a:solidFill>
              </a:rPr>
              <a:t>uc</a:t>
            </a:r>
            <a:r>
              <a:rPr lang="en-US" sz="1900" i="1" dirty="0" smtClean="0">
                <a:solidFill>
                  <a:schemeClr val="tx2"/>
                </a:solidFill>
              </a:rPr>
              <a:t>) &gt; (MIN(D_L(</a:t>
            </a:r>
            <a:r>
              <a:rPr lang="en-US" sz="1900" i="1" dirty="0" err="1" smtClean="0">
                <a:solidFill>
                  <a:schemeClr val="tx2"/>
                </a:solidFill>
              </a:rPr>
              <a:t>tc</a:t>
            </a:r>
            <a:r>
              <a:rPr lang="en-US" sz="1900" i="1" dirty="0" smtClean="0">
                <a:solidFill>
                  <a:schemeClr val="tx2"/>
                </a:solidFill>
              </a:rPr>
              <a:t>, </a:t>
            </a:r>
            <a:r>
              <a:rPr lang="en-US" sz="1900" i="1" dirty="0" err="1" smtClean="0">
                <a:solidFill>
                  <a:schemeClr val="tx2"/>
                </a:solidFill>
              </a:rPr>
              <a:t>uc</a:t>
            </a:r>
            <a:r>
              <a:rPr lang="en-US" sz="1900" i="1" dirty="0" smtClean="0">
                <a:solidFill>
                  <a:schemeClr val="tx2"/>
                </a:solidFill>
              </a:rPr>
              <a:t>)) + MAX(D_L(</a:t>
            </a:r>
            <a:r>
              <a:rPr lang="en-US" sz="1900" i="1" dirty="0" err="1" smtClean="0">
                <a:solidFill>
                  <a:schemeClr val="tx2"/>
                </a:solidFill>
              </a:rPr>
              <a:t>tc</a:t>
            </a:r>
            <a:r>
              <a:rPr lang="en-US" sz="1900" i="1" dirty="0" smtClean="0">
                <a:solidFill>
                  <a:schemeClr val="tx2"/>
                </a:solidFill>
              </a:rPr>
              <a:t>, </a:t>
            </a:r>
            <a:r>
              <a:rPr lang="en-US" sz="1900" i="1" dirty="0" err="1" smtClean="0">
                <a:solidFill>
                  <a:schemeClr val="tx2"/>
                </a:solidFill>
              </a:rPr>
              <a:t>uc</a:t>
            </a:r>
            <a:r>
              <a:rPr lang="en-US" sz="1900" i="1" dirty="0" smtClean="0">
                <a:solidFill>
                  <a:schemeClr val="tx2"/>
                </a:solidFill>
              </a:rPr>
              <a:t>))/2)  			&amp;&amp; </a:t>
            </a:r>
            <a:r>
              <a:rPr lang="en-US" sz="1900" i="1" dirty="0" smtClean="0">
                <a:solidFill>
                  <a:schemeClr val="accent3">
                    <a:lumMod val="50000"/>
                  </a:schemeClr>
                </a:solidFill>
              </a:rPr>
              <a:t>L(</a:t>
            </a:r>
            <a:r>
              <a:rPr lang="en-US" sz="1900" i="1" dirty="0" err="1" smtClean="0">
                <a:solidFill>
                  <a:schemeClr val="accent3">
                    <a:lumMod val="50000"/>
                  </a:schemeClr>
                </a:solidFill>
              </a:rPr>
              <a:t>tc</a:t>
            </a:r>
            <a:r>
              <a:rPr lang="en-US" sz="1900" i="1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en-US" sz="1900" i="1" dirty="0" err="1" smtClean="0">
                <a:solidFill>
                  <a:schemeClr val="accent3">
                    <a:lumMod val="50000"/>
                  </a:schemeClr>
                </a:solidFill>
              </a:rPr>
              <a:t>uc</a:t>
            </a:r>
            <a:r>
              <a:rPr lang="en-US" sz="1900" i="1" dirty="0" smtClean="0">
                <a:solidFill>
                  <a:schemeClr val="accent3">
                    <a:lumMod val="50000"/>
                  </a:schemeClr>
                </a:solidFill>
              </a:rPr>
              <a:t>) &lt; (MIN(L(</a:t>
            </a:r>
            <a:r>
              <a:rPr lang="en-US" sz="1900" i="1" dirty="0" err="1" smtClean="0">
                <a:solidFill>
                  <a:schemeClr val="accent3">
                    <a:lumMod val="50000"/>
                  </a:schemeClr>
                </a:solidFill>
              </a:rPr>
              <a:t>tc</a:t>
            </a:r>
            <a:r>
              <a:rPr lang="en-US" sz="1900" i="1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en-US" sz="1900" i="1" dirty="0" err="1" smtClean="0">
                <a:solidFill>
                  <a:schemeClr val="accent3">
                    <a:lumMod val="50000"/>
                  </a:schemeClr>
                </a:solidFill>
              </a:rPr>
              <a:t>uc</a:t>
            </a:r>
            <a:r>
              <a:rPr lang="en-US" sz="1900" i="1" dirty="0" smtClean="0">
                <a:solidFill>
                  <a:schemeClr val="accent3">
                    <a:lumMod val="50000"/>
                  </a:schemeClr>
                </a:solidFill>
              </a:rPr>
              <a:t>) + MAX(L(</a:t>
            </a:r>
            <a:r>
              <a:rPr lang="en-US" sz="1900" i="1" dirty="0" err="1" smtClean="0">
                <a:solidFill>
                  <a:schemeClr val="accent3">
                    <a:lumMod val="50000"/>
                  </a:schemeClr>
                </a:solidFill>
              </a:rPr>
              <a:t>tc</a:t>
            </a:r>
            <a:r>
              <a:rPr lang="en-US" sz="1900" i="1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en-US" sz="1900" i="1" dirty="0" err="1" smtClean="0">
                <a:solidFill>
                  <a:schemeClr val="accent3">
                    <a:lumMod val="50000"/>
                  </a:schemeClr>
                </a:solidFill>
              </a:rPr>
              <a:t>uc</a:t>
            </a:r>
            <a:r>
              <a:rPr lang="en-US" sz="1900" i="1" dirty="0" smtClean="0">
                <a:solidFill>
                  <a:schemeClr val="accent3">
                    <a:lumMod val="50000"/>
                  </a:schemeClr>
                </a:solidFill>
              </a:rPr>
              <a:t>))/2 </a:t>
            </a:r>
          </a:p>
          <a:p>
            <a:pPr lvl="1"/>
            <a:r>
              <a:rPr lang="en-US" sz="1900" i="1" dirty="0" smtClean="0">
                <a:solidFill>
                  <a:schemeClr val="tx2"/>
                </a:solidFill>
              </a:rPr>
              <a:t>OR if D_L(</a:t>
            </a:r>
            <a:r>
              <a:rPr lang="en-US" sz="1900" i="1" dirty="0" err="1" smtClean="0">
                <a:solidFill>
                  <a:schemeClr val="tx2"/>
                </a:solidFill>
              </a:rPr>
              <a:t>tc</a:t>
            </a:r>
            <a:r>
              <a:rPr lang="en-US" sz="1900" i="1" dirty="0" smtClean="0">
                <a:solidFill>
                  <a:schemeClr val="tx2"/>
                </a:solidFill>
              </a:rPr>
              <a:t>, </a:t>
            </a:r>
            <a:r>
              <a:rPr lang="en-US" sz="1900" i="1" dirty="0" err="1" smtClean="0">
                <a:solidFill>
                  <a:schemeClr val="tx2"/>
                </a:solidFill>
              </a:rPr>
              <a:t>uc</a:t>
            </a:r>
            <a:r>
              <a:rPr lang="en-US" sz="1900" i="1" dirty="0" smtClean="0">
                <a:solidFill>
                  <a:schemeClr val="tx2"/>
                </a:solidFill>
              </a:rPr>
              <a:t>) &gt; ¾ ∑D_L(</a:t>
            </a:r>
            <a:r>
              <a:rPr lang="en-US" sz="1900" i="1" dirty="0" err="1" smtClean="0">
                <a:solidFill>
                  <a:schemeClr val="tx2"/>
                </a:solidFill>
              </a:rPr>
              <a:t>tc</a:t>
            </a:r>
            <a:r>
              <a:rPr lang="en-US" sz="1900" i="1" dirty="0" smtClean="0">
                <a:solidFill>
                  <a:schemeClr val="tx2"/>
                </a:solidFill>
              </a:rPr>
              <a:t>, </a:t>
            </a:r>
            <a:r>
              <a:rPr lang="en-US" sz="1900" i="1" dirty="0" err="1" smtClean="0">
                <a:solidFill>
                  <a:schemeClr val="tx2"/>
                </a:solidFill>
              </a:rPr>
              <a:t>uc</a:t>
            </a:r>
            <a:r>
              <a:rPr lang="en-US" sz="1900" i="1" dirty="0" smtClean="0">
                <a:solidFill>
                  <a:schemeClr val="tx2"/>
                </a:solidFill>
              </a:rPr>
              <a:t>)</a:t>
            </a:r>
          </a:p>
          <a:p>
            <a:pPr lvl="1"/>
            <a:r>
              <a:rPr lang="en-US" sz="1900" dirty="0" smtClean="0"/>
              <a:t>If invalid slot present in the target LLC set, then convert bypass into fill with insertion age = 0 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If no </a:t>
            </a:r>
            <a:r>
              <a:rPr lang="en-US" sz="2200" dirty="0" smtClean="0"/>
              <a:t>bypass</a:t>
            </a:r>
            <a:r>
              <a:rPr lang="en-US" dirty="0" smtClean="0"/>
              <a:t>, then insert with following age :</a:t>
            </a:r>
          </a:p>
          <a:p>
            <a:pPr lvl="1"/>
            <a:r>
              <a:rPr lang="en-US" i="1" dirty="0" smtClean="0">
                <a:solidFill>
                  <a:schemeClr val="tx2"/>
                </a:solidFill>
              </a:rPr>
              <a:t>If (L(</a:t>
            </a:r>
            <a:r>
              <a:rPr lang="en-US" i="1" dirty="0" err="1" smtClean="0">
                <a:solidFill>
                  <a:schemeClr val="tx2"/>
                </a:solidFill>
              </a:rPr>
              <a:t>tc</a:t>
            </a:r>
            <a:r>
              <a:rPr lang="en-US" i="1" dirty="0" smtClean="0">
                <a:solidFill>
                  <a:schemeClr val="tx2"/>
                </a:solidFill>
              </a:rPr>
              <a:t>, </a:t>
            </a:r>
            <a:r>
              <a:rPr lang="en-US" i="1" dirty="0" err="1" smtClean="0">
                <a:solidFill>
                  <a:schemeClr val="tx2"/>
                </a:solidFill>
              </a:rPr>
              <a:t>uc</a:t>
            </a:r>
            <a:r>
              <a:rPr lang="en-US" i="1" dirty="0" smtClean="0">
                <a:solidFill>
                  <a:schemeClr val="tx2"/>
                </a:solidFill>
              </a:rPr>
              <a:t>) &gt; ¾ ∑L(</a:t>
            </a:r>
            <a:r>
              <a:rPr lang="en-US" i="1" dirty="0" err="1" smtClean="0">
                <a:solidFill>
                  <a:schemeClr val="tx2"/>
                </a:solidFill>
              </a:rPr>
              <a:t>tc</a:t>
            </a:r>
            <a:r>
              <a:rPr lang="en-US" i="1" dirty="0" smtClean="0">
                <a:solidFill>
                  <a:schemeClr val="tx2"/>
                </a:solidFill>
              </a:rPr>
              <a:t>, </a:t>
            </a:r>
            <a:r>
              <a:rPr lang="en-US" i="1" dirty="0" err="1" smtClean="0">
                <a:solidFill>
                  <a:schemeClr val="tx2"/>
                </a:solidFill>
              </a:rPr>
              <a:t>uc</a:t>
            </a:r>
            <a:r>
              <a:rPr lang="en-US" i="1" dirty="0" smtClean="0">
                <a:solidFill>
                  <a:schemeClr val="tx2"/>
                </a:solidFill>
              </a:rPr>
              <a:t>), </a:t>
            </a:r>
            <a:r>
              <a:rPr lang="en-US" i="1" dirty="0" err="1" smtClean="0">
                <a:solidFill>
                  <a:schemeClr val="tx2"/>
                </a:solidFill>
              </a:rPr>
              <a:t>uc</a:t>
            </a:r>
            <a:r>
              <a:rPr lang="en-US" i="1" dirty="0" smtClean="0">
                <a:solidFill>
                  <a:schemeClr val="tx2"/>
                </a:solidFill>
              </a:rPr>
              <a:t>&gt;0), age = 3</a:t>
            </a:r>
          </a:p>
          <a:p>
            <a:pPr lvl="1"/>
            <a:r>
              <a:rPr lang="en-US" i="1" dirty="0" smtClean="0">
                <a:solidFill>
                  <a:schemeClr val="tx2"/>
                </a:solidFill>
              </a:rPr>
              <a:t>(D(</a:t>
            </a:r>
            <a:r>
              <a:rPr lang="en-US" i="1" dirty="0" err="1" smtClean="0">
                <a:solidFill>
                  <a:schemeClr val="tx2"/>
                </a:solidFill>
              </a:rPr>
              <a:t>tc</a:t>
            </a:r>
            <a:r>
              <a:rPr lang="en-US" i="1" dirty="0" smtClean="0">
                <a:solidFill>
                  <a:schemeClr val="tx2"/>
                </a:solidFill>
              </a:rPr>
              <a:t>, </a:t>
            </a:r>
            <a:r>
              <a:rPr lang="en-US" i="1" dirty="0" err="1" smtClean="0">
                <a:solidFill>
                  <a:schemeClr val="tx2"/>
                </a:solidFill>
              </a:rPr>
              <a:t>uc</a:t>
            </a:r>
            <a:r>
              <a:rPr lang="en-US" i="1" dirty="0" smtClean="0">
                <a:solidFill>
                  <a:schemeClr val="tx2"/>
                </a:solidFill>
              </a:rPr>
              <a:t>) – </a:t>
            </a:r>
            <a:r>
              <a:rPr lang="en-US" i="1" dirty="0" err="1" smtClean="0">
                <a:solidFill>
                  <a:schemeClr val="tx2"/>
                </a:solidFill>
              </a:rPr>
              <a:t>xL</a:t>
            </a:r>
            <a:r>
              <a:rPr lang="en-US" i="1" dirty="0" smtClean="0">
                <a:solidFill>
                  <a:schemeClr val="tx2"/>
                </a:solidFill>
              </a:rPr>
              <a:t>(</a:t>
            </a:r>
            <a:r>
              <a:rPr lang="en-US" i="1" dirty="0" err="1" smtClean="0">
                <a:solidFill>
                  <a:schemeClr val="tx2"/>
                </a:solidFill>
              </a:rPr>
              <a:t>tc</a:t>
            </a:r>
            <a:r>
              <a:rPr lang="en-US" i="1" dirty="0" smtClean="0">
                <a:solidFill>
                  <a:schemeClr val="tx2"/>
                </a:solidFill>
              </a:rPr>
              <a:t>, </a:t>
            </a:r>
            <a:r>
              <a:rPr lang="en-US" i="1" dirty="0" err="1" smtClean="0">
                <a:solidFill>
                  <a:schemeClr val="tx2"/>
                </a:solidFill>
              </a:rPr>
              <a:t>uc</a:t>
            </a:r>
            <a:r>
              <a:rPr lang="en-US" i="1" dirty="0" smtClean="0">
                <a:solidFill>
                  <a:schemeClr val="tx2"/>
                </a:solidFill>
              </a:rPr>
              <a:t>) &gt; 0), age = 0</a:t>
            </a:r>
          </a:p>
          <a:p>
            <a:pPr lvl="2"/>
            <a:r>
              <a:rPr lang="en-US" sz="1800" i="1" dirty="0" smtClean="0"/>
              <a:t>Bin hit rate &lt; 1/(x+1). </a:t>
            </a:r>
          </a:p>
          <a:p>
            <a:pPr lvl="2"/>
            <a:r>
              <a:rPr lang="en-US" sz="1800" i="1" dirty="0" smtClean="0"/>
              <a:t>x = 8 gives the best results</a:t>
            </a:r>
          </a:p>
          <a:p>
            <a:pPr lvl="1"/>
            <a:r>
              <a:rPr lang="en-US" i="1" dirty="0" smtClean="0">
                <a:solidFill>
                  <a:schemeClr val="tx2"/>
                </a:solidFill>
              </a:rPr>
              <a:t>If </a:t>
            </a:r>
            <a:r>
              <a:rPr lang="en-US" i="1" dirty="0" err="1" smtClean="0">
                <a:solidFill>
                  <a:schemeClr val="tx2"/>
                </a:solidFill>
              </a:rPr>
              <a:t>tc</a:t>
            </a:r>
            <a:r>
              <a:rPr lang="en-US" i="1" dirty="0" smtClean="0">
                <a:solidFill>
                  <a:schemeClr val="tx2"/>
                </a:solidFill>
              </a:rPr>
              <a:t> &gt;= 1,  insertion age = 3; else age = 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29716"/>
            <a:ext cx="2133600" cy="365125"/>
          </a:xfrm>
        </p:spPr>
        <p:txBody>
          <a:bodyPr/>
          <a:lstStyle/>
          <a:p>
            <a:fld id="{46D4DEFE-091D-4F38-B88C-BC31AD4B0999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248400"/>
            <a:ext cx="9144000" cy="5334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i="1" dirty="0">
                <a:solidFill>
                  <a:schemeClr val="bg1"/>
                </a:solidFill>
              </a:rPr>
              <a:t>More details in the paper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48400" y="4876800"/>
            <a:ext cx="2362200" cy="73866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i="1" dirty="0" smtClean="0"/>
              <a:t>We call this </a:t>
            </a:r>
          </a:p>
          <a:p>
            <a:r>
              <a:rPr lang="en-US" sz="1400" i="1" dirty="0" smtClean="0"/>
              <a:t>Bypass + TC_UC_AGE_x8 </a:t>
            </a:r>
          </a:p>
          <a:p>
            <a:r>
              <a:rPr lang="en-US" sz="1400" i="1" dirty="0" smtClean="0"/>
              <a:t>policy</a:t>
            </a:r>
            <a:endParaRPr lang="en-US" sz="1400" i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6021131"/>
            <a:ext cx="9144000" cy="53207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bg1"/>
                </a:solidFill>
              </a:rPr>
              <a:t>This talk is about replacement and bypass policies for exclusive caches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What is an Exclusive LLC ?</a:t>
            </a:r>
            <a:endParaRPr lang="en-US" sz="4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219200"/>
            <a:ext cx="8458200" cy="1676400"/>
          </a:xfrm>
        </p:spPr>
        <p:txBody>
          <a:bodyPr>
            <a:noAutofit/>
          </a:bodyPr>
          <a:lstStyle/>
          <a:p>
            <a:r>
              <a:rPr lang="en-US" sz="2400" dirty="0" smtClean="0"/>
              <a:t>Exclusive LLC (L3) serves as a victim cache for the L2 cache</a:t>
            </a:r>
          </a:p>
          <a:p>
            <a:pPr lvl="1"/>
            <a:r>
              <a:rPr lang="en-US" sz="2000" dirty="0" smtClean="0"/>
              <a:t>Data is filled into the L2</a:t>
            </a:r>
          </a:p>
          <a:p>
            <a:pPr lvl="1"/>
            <a:r>
              <a:rPr lang="en-US" sz="2000" dirty="0" smtClean="0"/>
              <a:t>On L2 eviction, data is filled into LLC</a:t>
            </a:r>
          </a:p>
          <a:p>
            <a:pPr lvl="1"/>
            <a:r>
              <a:rPr lang="en-US" sz="2000" dirty="0" smtClean="0"/>
              <a:t>On LLC hit, Cache line is invalidated from LLC  and moved to L2</a:t>
            </a:r>
            <a:endParaRPr lang="en-US" sz="2000" b="1" dirty="0" smtClean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00600" y="3657600"/>
            <a:ext cx="914400" cy="1447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LLC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95600" y="3886200"/>
            <a:ext cx="685800" cy="6096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  <a:scene3d>
            <a:camera prst="orthographicFront"/>
            <a:lightRig rig="threePt" dir="t"/>
          </a:scene3d>
          <a:sp3d>
            <a:bevelT/>
            <a:bevelB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L2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91400" y="3048000"/>
            <a:ext cx="1143000" cy="25908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DRAM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90600" y="3657600"/>
            <a:ext cx="685800" cy="1066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  <a:scene3d>
            <a:camera prst="orthographicFront"/>
            <a:lightRig rig="two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Core</a:t>
            </a:r>
          </a:p>
          <a:p>
            <a:pPr algn="ctr"/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+</a:t>
            </a:r>
          </a:p>
          <a:p>
            <a:pPr algn="ctr"/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L1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752600" y="4114800"/>
            <a:ext cx="1066800" cy="1588"/>
          </a:xfrm>
          <a:prstGeom prst="straightConnector1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657600" y="3962400"/>
            <a:ext cx="1143000" cy="0"/>
          </a:xfrm>
          <a:prstGeom prst="straightConnector1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715000" y="3962400"/>
            <a:ext cx="1676400" cy="0"/>
          </a:xfrm>
          <a:prstGeom prst="straightConnector1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581400" y="4343400"/>
            <a:ext cx="3810000" cy="1588"/>
          </a:xfrm>
          <a:prstGeom prst="straightConnector1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676400" y="4419600"/>
            <a:ext cx="1219200" cy="0"/>
          </a:xfrm>
          <a:prstGeom prst="straightConnector1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/>
          <p:nvPr/>
        </p:nvCxnSpPr>
        <p:spPr>
          <a:xfrm>
            <a:off x="3276600" y="4495800"/>
            <a:ext cx="1524000" cy="304800"/>
          </a:xfrm>
          <a:prstGeom prst="bentConnector3">
            <a:avLst>
              <a:gd name="adj1" fmla="val -609"/>
            </a:avLst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" descr="C:\Users\jgaur\AppData\Local\Microsoft\Windows\Temporary Internet Files\Content.IE5\X6RQ1OMI\MC90044193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43419" y="4638"/>
            <a:ext cx="1179512" cy="1137860"/>
          </a:xfrm>
          <a:prstGeom prst="rect">
            <a:avLst/>
          </a:prstGeom>
          <a:noFill/>
        </p:spPr>
      </p:pic>
      <p:sp>
        <p:nvSpPr>
          <p:cNvPr id="23" name="TextBox 22"/>
          <p:cNvSpPr txBox="1"/>
          <p:nvPr/>
        </p:nvSpPr>
        <p:spPr>
          <a:xfrm>
            <a:off x="1981200" y="3429000"/>
            <a:ext cx="638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Load</a:t>
            </a:r>
            <a:endParaRPr lang="en-US" i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352800" y="3276600"/>
            <a:ext cx="881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Load</a:t>
            </a:r>
          </a:p>
          <a:p>
            <a:r>
              <a:rPr lang="en-US" i="1" dirty="0" smtClean="0">
                <a:solidFill>
                  <a:schemeClr val="accent2"/>
                </a:solidFill>
              </a:rPr>
              <a:t>L2 Miss</a:t>
            </a:r>
            <a:endParaRPr lang="en-US" i="1" dirty="0">
              <a:solidFill>
                <a:schemeClr val="accent2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248400" y="3276600"/>
            <a:ext cx="975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Load</a:t>
            </a:r>
          </a:p>
          <a:p>
            <a:r>
              <a:rPr lang="en-US" i="1" dirty="0" smtClean="0">
                <a:solidFill>
                  <a:schemeClr val="accent2"/>
                </a:solidFill>
              </a:rPr>
              <a:t>LLC Miss</a:t>
            </a:r>
            <a:endParaRPr lang="en-US" i="1" dirty="0">
              <a:solidFill>
                <a:schemeClr val="accent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172200" y="4495800"/>
            <a:ext cx="4812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u="sng" dirty="0" smtClean="0">
                <a:solidFill>
                  <a:schemeClr val="accent2"/>
                </a:solidFill>
              </a:rPr>
              <a:t>Fill</a:t>
            </a:r>
            <a:endParaRPr lang="en-US" sz="2000" i="1" u="sng" dirty="0">
              <a:solidFill>
                <a:schemeClr val="accent2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581400" y="4876800"/>
            <a:ext cx="620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solidFill>
                  <a:schemeClr val="accent2"/>
                </a:solidFill>
              </a:rPr>
              <a:t>Evict</a:t>
            </a:r>
            <a:endParaRPr lang="en-US" i="1" u="sng" dirty="0">
              <a:solidFill>
                <a:schemeClr val="accent2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819400" y="4876800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512 KB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53000" y="4724400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2 MB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90600" y="4876800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32 KB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495800" y="2819400"/>
            <a:ext cx="1371600" cy="762000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65000"/>
                <a:lumOff val="35000"/>
              </a:schemeClr>
            </a:solidFill>
          </a:ln>
          <a:scene3d>
            <a:camera prst="orthographicFront"/>
            <a:lightRig rig="threePt" dir="t"/>
          </a:scene3d>
          <a:sp3d>
            <a:bevelT/>
            <a:bevelB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Coherence Directory</a:t>
            </a:r>
            <a:endParaRPr lang="en-US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34" name="Shape 33"/>
          <p:cNvCxnSpPr>
            <a:endCxn id="32" idx="3"/>
          </p:cNvCxnSpPr>
          <p:nvPr/>
        </p:nvCxnSpPr>
        <p:spPr>
          <a:xfrm rot="16200000" flipV="1">
            <a:off x="5410200" y="3657600"/>
            <a:ext cx="1143000" cy="228600"/>
          </a:xfrm>
          <a:prstGeom prst="bentConnector2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1752600" y="4267200"/>
            <a:ext cx="1066800" cy="0"/>
          </a:xfrm>
          <a:prstGeom prst="straightConnector1">
            <a:avLst/>
          </a:prstGeom>
          <a:ln w="2540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876800" y="5181600"/>
            <a:ext cx="21666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u="sng" dirty="0" smtClean="0">
                <a:solidFill>
                  <a:schemeClr val="accent2">
                    <a:lumMod val="75000"/>
                  </a:schemeClr>
                </a:solidFill>
              </a:rPr>
              <a:t>LLC Hit</a:t>
            </a:r>
          </a:p>
          <a:p>
            <a:r>
              <a:rPr lang="en-US" sz="2000" i="1" dirty="0" smtClean="0"/>
              <a:t>Invalidate from LLC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3581400" y="3200400"/>
            <a:ext cx="1219200" cy="992188"/>
            <a:chOff x="3581400" y="3200400"/>
            <a:chExt cx="1219200" cy="992188"/>
          </a:xfrm>
        </p:grpSpPr>
        <p:cxnSp>
          <p:nvCxnSpPr>
            <p:cNvPr id="38" name="Straight Arrow Connector 37"/>
            <p:cNvCxnSpPr>
              <a:endCxn id="6" idx="3"/>
            </p:cNvCxnSpPr>
            <p:nvPr/>
          </p:nvCxnSpPr>
          <p:spPr>
            <a:xfrm flipH="1" flipV="1">
              <a:off x="3581400" y="4191000"/>
              <a:ext cx="1219200" cy="1588"/>
            </a:xfrm>
            <a:prstGeom prst="straightConnector1">
              <a:avLst/>
            </a:prstGeom>
            <a:ln w="25400">
              <a:solidFill>
                <a:schemeClr val="accent3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hape 43"/>
            <p:cNvCxnSpPr>
              <a:endCxn id="32" idx="1"/>
            </p:cNvCxnSpPr>
            <p:nvPr/>
          </p:nvCxnSpPr>
          <p:spPr>
            <a:xfrm rot="5400000" flipH="1" flipV="1">
              <a:off x="3886200" y="3581400"/>
              <a:ext cx="990600" cy="228600"/>
            </a:xfrm>
            <a:prstGeom prst="bentConnector2">
              <a:avLst/>
            </a:prstGeom>
            <a:ln w="25400">
              <a:solidFill>
                <a:schemeClr val="accent3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580339"/>
            <a:ext cx="2133600" cy="365125"/>
          </a:xfrm>
        </p:spPr>
        <p:txBody>
          <a:bodyPr/>
          <a:lstStyle/>
          <a:p>
            <a:fld id="{735D4A68-9762-4A65-A9C3-32B5464B5D91}" type="slidenum">
              <a:rPr lang="en-US" smtClean="0"/>
              <a:pPr/>
              <a:t>3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allAtOnce" animBg="1"/>
      <p:bldP spid="23" grpId="0"/>
      <p:bldP spid="23" grpId="2"/>
      <p:bldP spid="24" grpId="1"/>
      <p:bldP spid="25" grpId="0"/>
      <p:bldP spid="26" grpId="0"/>
      <p:bldP spid="27" grpId="0"/>
      <p:bldP spid="41" grpId="0"/>
      <p:bldP spid="41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057400"/>
            <a:ext cx="9144000" cy="279289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Related work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Oracle Analysis (Belady’s optimal)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Characterizing Dead and Live $ lines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Basic Algorithm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Results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Conclusions and Future </a:t>
            </a:r>
            <a:r>
              <a:rPr lang="en-US" sz="2400" dirty="0">
                <a:solidFill>
                  <a:schemeClr val="bg1"/>
                </a:solidFill>
              </a:rPr>
              <a:t>W</a:t>
            </a:r>
            <a:r>
              <a:rPr lang="en-US" sz="2400" dirty="0" smtClean="0">
                <a:solidFill>
                  <a:schemeClr val="bg1"/>
                </a:solidFill>
              </a:rPr>
              <a:t>ork</a:t>
            </a:r>
          </a:p>
          <a:p>
            <a:endParaRPr lang="en-US" sz="2400" dirty="0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580339"/>
            <a:ext cx="2133600" cy="365125"/>
          </a:xfrm>
        </p:spPr>
        <p:txBody>
          <a:bodyPr/>
          <a:lstStyle/>
          <a:p>
            <a:fld id="{735D4A68-9762-4A65-A9C3-32B5464B5D91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019800"/>
            <a:ext cx="9144000" cy="5334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i="1" dirty="0" smtClean="0">
              <a:solidFill>
                <a:schemeClr val="bg1"/>
              </a:solidFill>
            </a:endParaRPr>
          </a:p>
          <a:p>
            <a:pPr algn="ctr"/>
            <a:r>
              <a:rPr lang="en-US" sz="2000" b="1" i="1" dirty="0" smtClean="0">
                <a:solidFill>
                  <a:schemeClr val="bg1"/>
                </a:solidFill>
              </a:rPr>
              <a:t>We need to think beyond LRU for exclusive caches</a:t>
            </a:r>
          </a:p>
          <a:p>
            <a:pPr algn="ctr"/>
            <a:endParaRPr lang="en-US" sz="1600" i="1" dirty="0" smtClean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4" y="1228725"/>
            <a:ext cx="4655241" cy="4495800"/>
          </a:xfrm>
        </p:spPr>
        <p:txBody>
          <a:bodyPr>
            <a:noAutofit/>
          </a:bodyPr>
          <a:lstStyle/>
          <a:p>
            <a:r>
              <a:rPr lang="en-US" sz="2400" dirty="0" smtClean="0"/>
              <a:t>LRU and its variants are used for inclusive LLC</a:t>
            </a:r>
          </a:p>
          <a:p>
            <a:pPr lvl="1"/>
            <a:r>
              <a:rPr lang="en-US" sz="2000" dirty="0" smtClean="0"/>
              <a:t>Rely on access recency</a:t>
            </a:r>
          </a:p>
          <a:p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Do we know access recency in exclusive caches ?	</a:t>
            </a:r>
          </a:p>
          <a:p>
            <a:pPr lvl="1"/>
            <a:r>
              <a:rPr lang="en-US" sz="2000" i="1" dirty="0" smtClean="0">
                <a:solidFill>
                  <a:srgbClr val="C00000"/>
                </a:solidFill>
              </a:rPr>
              <a:t>Cache line gets de-allocated on a hit</a:t>
            </a:r>
            <a:endParaRPr lang="en-US" sz="2400" dirty="0" smtClean="0">
              <a:solidFill>
                <a:srgbClr val="C00000"/>
              </a:solidFill>
            </a:endParaRPr>
          </a:p>
          <a:p>
            <a:r>
              <a:rPr lang="en-US" sz="2400" dirty="0" smtClean="0"/>
              <a:t>Other related Inclusive LLC policies</a:t>
            </a:r>
          </a:p>
          <a:p>
            <a:pPr lvl="1"/>
            <a:r>
              <a:rPr lang="en-US" sz="2000" dirty="0" smtClean="0"/>
              <a:t>DRRIP(ISCA’10), PE-LIFO(MICRO‘09)</a:t>
            </a:r>
          </a:p>
          <a:p>
            <a:pPr lvl="1"/>
            <a:r>
              <a:rPr lang="en-US" sz="2000" dirty="0" smtClean="0"/>
              <a:t>Rely on the history of hit information in the LLC</a:t>
            </a:r>
          </a:p>
          <a:p>
            <a:pPr marL="914400" lvl="2" indent="0">
              <a:buNone/>
            </a:pPr>
            <a:endParaRPr lang="en-US" sz="1800" dirty="0"/>
          </a:p>
        </p:txBody>
      </p:sp>
      <p:grpSp>
        <p:nvGrpSpPr>
          <p:cNvPr id="9" name="Group 8"/>
          <p:cNvGrpSpPr/>
          <p:nvPr/>
        </p:nvGrpSpPr>
        <p:grpSpPr>
          <a:xfrm>
            <a:off x="4894971" y="1882934"/>
            <a:ext cx="3920188" cy="2640881"/>
            <a:chOff x="6165119" y="1280554"/>
            <a:chExt cx="2942144" cy="1844570"/>
          </a:xfrm>
        </p:grpSpPr>
        <p:grpSp>
          <p:nvGrpSpPr>
            <p:cNvPr id="2052" name="Group 2051"/>
            <p:cNvGrpSpPr/>
            <p:nvPr/>
          </p:nvGrpSpPr>
          <p:grpSpPr>
            <a:xfrm>
              <a:off x="6638198" y="1321709"/>
              <a:ext cx="2469065" cy="1803415"/>
              <a:chOff x="6535614" y="1320384"/>
              <a:chExt cx="2469065" cy="1803415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6535614" y="1320384"/>
                <a:ext cx="2451479" cy="456517"/>
                <a:chOff x="5375570" y="2351287"/>
                <a:chExt cx="3175113" cy="576398"/>
              </a:xfrm>
            </p:grpSpPr>
            <p:sp>
              <p:nvSpPr>
                <p:cNvPr id="12" name="Rounded Rectangle 11"/>
                <p:cNvSpPr/>
                <p:nvPr/>
              </p:nvSpPr>
              <p:spPr>
                <a:xfrm>
                  <a:off x="5375570" y="2352261"/>
                  <a:ext cx="558141" cy="239760"/>
                </a:xfrm>
                <a:prstGeom prst="roundRect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0</a:t>
                  </a:r>
                  <a:endParaRPr lang="en-US" sz="1400" dirty="0"/>
                </a:p>
              </p:txBody>
            </p:sp>
            <p:sp>
              <p:nvSpPr>
                <p:cNvPr id="13" name="Rounded Rectangle 12"/>
                <p:cNvSpPr/>
                <p:nvPr/>
              </p:nvSpPr>
              <p:spPr>
                <a:xfrm>
                  <a:off x="6026734" y="2352261"/>
                  <a:ext cx="558141" cy="239760"/>
                </a:xfrm>
                <a:prstGeom prst="roundRect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1</a:t>
                  </a:r>
                  <a:endParaRPr lang="en-US" sz="1400" dirty="0"/>
                </a:p>
              </p:txBody>
            </p:sp>
            <p:sp>
              <p:nvSpPr>
                <p:cNvPr id="14" name="Rounded Rectangle 13"/>
                <p:cNvSpPr/>
                <p:nvPr/>
              </p:nvSpPr>
              <p:spPr>
                <a:xfrm>
                  <a:off x="6677898" y="2352261"/>
                  <a:ext cx="558141" cy="239760"/>
                </a:xfrm>
                <a:prstGeom prst="roundRect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2</a:t>
                  </a:r>
                  <a:endParaRPr lang="en-US" sz="1400" dirty="0"/>
                </a:p>
              </p:txBody>
            </p:sp>
            <p:sp>
              <p:nvSpPr>
                <p:cNvPr id="15" name="Rounded Rectangle 14"/>
                <p:cNvSpPr/>
                <p:nvPr/>
              </p:nvSpPr>
              <p:spPr>
                <a:xfrm>
                  <a:off x="7329063" y="2352261"/>
                  <a:ext cx="558141" cy="239760"/>
                </a:xfrm>
                <a:prstGeom prst="roundRect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3</a:t>
                  </a:r>
                  <a:endParaRPr lang="en-US" sz="1400" dirty="0"/>
                </a:p>
              </p:txBody>
            </p:sp>
            <p:sp>
              <p:nvSpPr>
                <p:cNvPr id="16" name="Rounded Rectangle 15"/>
                <p:cNvSpPr/>
                <p:nvPr/>
              </p:nvSpPr>
              <p:spPr>
                <a:xfrm>
                  <a:off x="7992542" y="2351287"/>
                  <a:ext cx="558141" cy="239760"/>
                </a:xfrm>
                <a:prstGeom prst="roundRect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4</a:t>
                  </a:r>
                  <a:endParaRPr lang="en-US" sz="1400" dirty="0"/>
                </a:p>
              </p:txBody>
            </p:sp>
            <p:sp>
              <p:nvSpPr>
                <p:cNvPr id="17" name="Rounded Rectangle 16"/>
                <p:cNvSpPr/>
                <p:nvPr/>
              </p:nvSpPr>
              <p:spPr>
                <a:xfrm>
                  <a:off x="5375570" y="2687925"/>
                  <a:ext cx="558141" cy="239760"/>
                </a:xfrm>
                <a:prstGeom prst="roundRect">
                  <a:avLst/>
                </a:prstGeom>
                <a:ln/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1</a:t>
                  </a:r>
                  <a:endParaRPr lang="en-US" sz="1400" dirty="0"/>
                </a:p>
              </p:txBody>
            </p:sp>
            <p:sp>
              <p:nvSpPr>
                <p:cNvPr id="18" name="Rounded Rectangle 17"/>
                <p:cNvSpPr/>
                <p:nvPr/>
              </p:nvSpPr>
              <p:spPr>
                <a:xfrm>
                  <a:off x="6026734" y="2687925"/>
                  <a:ext cx="558141" cy="239760"/>
                </a:xfrm>
                <a:prstGeom prst="roundRect">
                  <a:avLst/>
                </a:prstGeom>
                <a:ln/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3</a:t>
                  </a:r>
                  <a:endParaRPr lang="en-US" sz="1400" dirty="0"/>
                </a:p>
              </p:txBody>
            </p:sp>
            <p:sp>
              <p:nvSpPr>
                <p:cNvPr id="19" name="Rounded Rectangle 18"/>
                <p:cNvSpPr/>
                <p:nvPr/>
              </p:nvSpPr>
              <p:spPr>
                <a:xfrm>
                  <a:off x="6677898" y="2687925"/>
                  <a:ext cx="558141" cy="239760"/>
                </a:xfrm>
                <a:prstGeom prst="roundRect">
                  <a:avLst/>
                </a:prstGeom>
                <a:ln/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0</a:t>
                  </a:r>
                  <a:endParaRPr lang="en-US" sz="1400" dirty="0"/>
                </a:p>
              </p:txBody>
            </p:sp>
            <p:sp>
              <p:nvSpPr>
                <p:cNvPr id="20" name="Rounded Rectangle 19"/>
                <p:cNvSpPr/>
                <p:nvPr/>
              </p:nvSpPr>
              <p:spPr>
                <a:xfrm>
                  <a:off x="7329063" y="2687925"/>
                  <a:ext cx="558141" cy="239760"/>
                </a:xfrm>
                <a:prstGeom prst="roundRect">
                  <a:avLst/>
                </a:prstGeom>
                <a:ln/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4</a:t>
                  </a:r>
                  <a:endParaRPr lang="en-US" sz="1400" dirty="0"/>
                </a:p>
              </p:txBody>
            </p:sp>
            <p:sp>
              <p:nvSpPr>
                <p:cNvPr id="21" name="Rounded Rectangle 20"/>
                <p:cNvSpPr/>
                <p:nvPr/>
              </p:nvSpPr>
              <p:spPr>
                <a:xfrm>
                  <a:off x="7990832" y="2687924"/>
                  <a:ext cx="558141" cy="239760"/>
                </a:xfrm>
                <a:prstGeom prst="roundRect">
                  <a:avLst/>
                </a:prstGeom>
                <a:ln/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2</a:t>
                  </a:r>
                  <a:endParaRPr lang="en-US" sz="1400" dirty="0"/>
                </a:p>
              </p:txBody>
            </p:sp>
          </p:grpSp>
          <p:grpSp>
            <p:nvGrpSpPr>
              <p:cNvPr id="28" name="Group 27"/>
              <p:cNvGrpSpPr/>
              <p:nvPr/>
            </p:nvGrpSpPr>
            <p:grpSpPr>
              <a:xfrm>
                <a:off x="6553200" y="2667282"/>
                <a:ext cx="2451479" cy="456517"/>
                <a:chOff x="5375570" y="2351287"/>
                <a:chExt cx="3175113" cy="576398"/>
              </a:xfrm>
            </p:grpSpPr>
            <p:sp>
              <p:nvSpPr>
                <p:cNvPr id="29" name="Rounded Rectangle 28"/>
                <p:cNvSpPr/>
                <p:nvPr/>
              </p:nvSpPr>
              <p:spPr>
                <a:xfrm>
                  <a:off x="5375570" y="2352261"/>
                  <a:ext cx="558141" cy="239760"/>
                </a:xfrm>
                <a:prstGeom prst="roundRect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0</a:t>
                  </a:r>
                  <a:endParaRPr lang="en-US" sz="1400" dirty="0"/>
                </a:p>
              </p:txBody>
            </p:sp>
            <p:sp>
              <p:nvSpPr>
                <p:cNvPr id="30" name="Rounded Rectangle 29"/>
                <p:cNvSpPr/>
                <p:nvPr/>
              </p:nvSpPr>
              <p:spPr>
                <a:xfrm>
                  <a:off x="6026734" y="2352261"/>
                  <a:ext cx="558141" cy="239760"/>
                </a:xfrm>
                <a:prstGeom prst="roundRect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1</a:t>
                  </a:r>
                  <a:endParaRPr lang="en-US" sz="1400" dirty="0"/>
                </a:p>
              </p:txBody>
            </p:sp>
            <p:sp>
              <p:nvSpPr>
                <p:cNvPr id="31" name="Rounded Rectangle 30"/>
                <p:cNvSpPr/>
                <p:nvPr/>
              </p:nvSpPr>
              <p:spPr>
                <a:xfrm>
                  <a:off x="6677898" y="2352261"/>
                  <a:ext cx="558141" cy="239760"/>
                </a:xfrm>
                <a:prstGeom prst="roundRect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2</a:t>
                  </a:r>
                  <a:endParaRPr lang="en-US" sz="1400" dirty="0"/>
                </a:p>
              </p:txBody>
            </p:sp>
            <p:sp>
              <p:nvSpPr>
                <p:cNvPr id="32" name="Rounded Rectangle 31"/>
                <p:cNvSpPr/>
                <p:nvPr/>
              </p:nvSpPr>
              <p:spPr>
                <a:xfrm>
                  <a:off x="7329063" y="2352261"/>
                  <a:ext cx="558141" cy="239760"/>
                </a:xfrm>
                <a:prstGeom prst="roundRect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3</a:t>
                  </a:r>
                  <a:endParaRPr lang="en-US" sz="1400" dirty="0"/>
                </a:p>
              </p:txBody>
            </p:sp>
            <p:sp>
              <p:nvSpPr>
                <p:cNvPr id="33" name="Rounded Rectangle 32"/>
                <p:cNvSpPr/>
                <p:nvPr/>
              </p:nvSpPr>
              <p:spPr>
                <a:xfrm>
                  <a:off x="7992542" y="2351287"/>
                  <a:ext cx="558141" cy="239760"/>
                </a:xfrm>
                <a:prstGeom prst="roundRect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4</a:t>
                  </a:r>
                  <a:endParaRPr lang="en-US" sz="1400" dirty="0"/>
                </a:p>
              </p:txBody>
            </p:sp>
            <p:sp>
              <p:nvSpPr>
                <p:cNvPr id="34" name="Rounded Rectangle 33"/>
                <p:cNvSpPr/>
                <p:nvPr/>
              </p:nvSpPr>
              <p:spPr>
                <a:xfrm>
                  <a:off x="5375570" y="2687925"/>
                  <a:ext cx="558141" cy="239760"/>
                </a:xfrm>
                <a:prstGeom prst="roundRect">
                  <a:avLst/>
                </a:prstGeom>
                <a:ln/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0</a:t>
                  </a:r>
                  <a:endParaRPr lang="en-US" sz="1400" dirty="0"/>
                </a:p>
              </p:txBody>
            </p:sp>
            <p:sp>
              <p:nvSpPr>
                <p:cNvPr id="35" name="Rounded Rectangle 34"/>
                <p:cNvSpPr/>
                <p:nvPr/>
              </p:nvSpPr>
              <p:spPr>
                <a:xfrm>
                  <a:off x="6026734" y="2687925"/>
                  <a:ext cx="558141" cy="239760"/>
                </a:xfrm>
                <a:prstGeom prst="roundRect">
                  <a:avLst/>
                </a:prstGeom>
                <a:ln/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2</a:t>
                  </a:r>
                  <a:endParaRPr lang="en-US" sz="1400" dirty="0"/>
                </a:p>
              </p:txBody>
            </p:sp>
            <p:sp>
              <p:nvSpPr>
                <p:cNvPr id="36" name="Rounded Rectangle 35"/>
                <p:cNvSpPr/>
                <p:nvPr/>
              </p:nvSpPr>
              <p:spPr>
                <a:xfrm>
                  <a:off x="6677898" y="2687925"/>
                  <a:ext cx="558141" cy="239760"/>
                </a:xfrm>
                <a:prstGeom prst="roundRect">
                  <a:avLst/>
                </a:prstGeom>
                <a:ln/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4</a:t>
                  </a:r>
                  <a:endParaRPr lang="en-US" sz="1400" dirty="0"/>
                </a:p>
              </p:txBody>
            </p:sp>
            <p:sp>
              <p:nvSpPr>
                <p:cNvPr id="37" name="Rounded Rectangle 36"/>
                <p:cNvSpPr/>
                <p:nvPr/>
              </p:nvSpPr>
              <p:spPr>
                <a:xfrm>
                  <a:off x="7329063" y="2687925"/>
                  <a:ext cx="558141" cy="239760"/>
                </a:xfrm>
                <a:prstGeom prst="roundRect">
                  <a:avLst/>
                </a:prstGeom>
                <a:ln/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3</a:t>
                  </a:r>
                  <a:endParaRPr lang="en-US" sz="1400" dirty="0"/>
                </a:p>
              </p:txBody>
            </p:sp>
            <p:sp>
              <p:nvSpPr>
                <p:cNvPr id="38" name="Rounded Rectangle 37"/>
                <p:cNvSpPr/>
                <p:nvPr/>
              </p:nvSpPr>
              <p:spPr>
                <a:xfrm>
                  <a:off x="7990832" y="2687924"/>
                  <a:ext cx="558141" cy="239760"/>
                </a:xfrm>
                <a:prstGeom prst="roundRect">
                  <a:avLst/>
                </a:prstGeom>
                <a:ln/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1</a:t>
                  </a:r>
                  <a:endParaRPr lang="en-US" sz="1400" dirty="0"/>
                </a:p>
              </p:txBody>
            </p:sp>
          </p:grpSp>
          <p:sp>
            <p:nvSpPr>
              <p:cNvPr id="27" name="Down Arrow 26"/>
              <p:cNvSpPr/>
              <p:nvPr/>
            </p:nvSpPr>
            <p:spPr>
              <a:xfrm>
                <a:off x="7565763" y="1981200"/>
                <a:ext cx="423890" cy="533400"/>
              </a:xfrm>
              <a:prstGeom prst="downArrow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48" name="TextBox 2047"/>
              <p:cNvSpPr txBox="1"/>
              <p:nvPr/>
            </p:nvSpPr>
            <p:spPr>
              <a:xfrm>
                <a:off x="8241099" y="1924734"/>
                <a:ext cx="579303" cy="451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i="1" dirty="0" smtClean="0">
                    <a:solidFill>
                      <a:schemeClr val="tx2"/>
                    </a:solidFill>
                  </a:rPr>
                  <a:t>Hit to</a:t>
                </a:r>
              </a:p>
              <a:p>
                <a:r>
                  <a:rPr lang="en-US" i="1" dirty="0" smtClean="0">
                    <a:solidFill>
                      <a:schemeClr val="tx2"/>
                    </a:solidFill>
                  </a:rPr>
                  <a:t>Way 2</a:t>
                </a:r>
                <a:endParaRPr lang="en-US" i="1" dirty="0">
                  <a:solidFill>
                    <a:schemeClr val="tx2"/>
                  </a:solidFill>
                </a:endParaRPr>
              </a:p>
            </p:txBody>
          </p:sp>
        </p:grpSp>
        <p:sp>
          <p:nvSpPr>
            <p:cNvPr id="2053" name="TextBox 2052"/>
            <p:cNvSpPr txBox="1"/>
            <p:nvPr/>
          </p:nvSpPr>
          <p:spPr>
            <a:xfrm>
              <a:off x="6165119" y="1280554"/>
              <a:ext cx="519149" cy="2579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solidFill>
                    <a:schemeClr val="tx2"/>
                  </a:solidFill>
                </a:rPr>
                <a:t>Ways</a:t>
              </a:r>
              <a:endParaRPr lang="en-US" sz="1400" i="1" dirty="0">
                <a:solidFill>
                  <a:schemeClr val="tx2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179941" y="1535192"/>
              <a:ext cx="498841" cy="4299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>
                  <a:solidFill>
                    <a:schemeClr val="tx2"/>
                  </a:solidFill>
                </a:rPr>
                <a:t>LRU </a:t>
              </a:r>
            </a:p>
            <a:p>
              <a:r>
                <a:rPr lang="en-US" i="1" dirty="0" smtClean="0">
                  <a:solidFill>
                    <a:schemeClr val="tx2"/>
                  </a:solidFill>
                </a:rPr>
                <a:t>stack</a:t>
              </a:r>
              <a:endParaRPr lang="en-US" sz="1600" i="1" dirty="0">
                <a:solidFill>
                  <a:schemeClr val="tx2"/>
                </a:solidFill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7555047" y="1541362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tx2"/>
                </a:solidFill>
              </a:rPr>
              <a:t>MRU</a:t>
            </a:r>
            <a:endParaRPr lang="en-US" i="1" dirty="0">
              <a:solidFill>
                <a:schemeClr val="tx2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853139" y="1541362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C00000"/>
                </a:solidFill>
              </a:rPr>
              <a:t>L</a:t>
            </a:r>
            <a:r>
              <a:rPr lang="en-US" i="1" dirty="0" smtClean="0">
                <a:solidFill>
                  <a:srgbClr val="C00000"/>
                </a:solidFill>
              </a:rPr>
              <a:t>RU</a:t>
            </a:r>
            <a:endParaRPr lang="en-US" i="1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572365" y="4648200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C00000"/>
                </a:solidFill>
              </a:rPr>
              <a:t>L</a:t>
            </a:r>
            <a:r>
              <a:rPr lang="en-US" i="1" dirty="0" smtClean="0">
                <a:solidFill>
                  <a:srgbClr val="C00000"/>
                </a:solidFill>
              </a:rPr>
              <a:t>RU</a:t>
            </a:r>
            <a:endParaRPr lang="en-US" i="1" dirty="0">
              <a:solidFill>
                <a:srgbClr val="C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904065" y="4648200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tx2"/>
                </a:solidFill>
              </a:rPr>
              <a:t>MRU</a:t>
            </a:r>
            <a:endParaRPr lang="en-US" i="1" dirty="0">
              <a:solidFill>
                <a:schemeClr val="tx2"/>
              </a:solidFill>
            </a:endParaRPr>
          </a:p>
        </p:txBody>
      </p:sp>
      <p:sp>
        <p:nvSpPr>
          <p:cNvPr id="39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580339"/>
            <a:ext cx="2133600" cy="365125"/>
          </a:xfrm>
        </p:spPr>
        <p:txBody>
          <a:bodyPr/>
          <a:lstStyle/>
          <a:p>
            <a:fld id="{735D4A68-9762-4A65-A9C3-32B5464B5D91}" type="slidenum">
              <a:rPr lang="en-US" smtClean="0"/>
              <a:pPr/>
              <a:t>5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Oracle Analysis</a:t>
            </a:r>
            <a:endParaRPr lang="en-US" dirty="0"/>
          </a:p>
        </p:txBody>
      </p:sp>
      <p:grpSp>
        <p:nvGrpSpPr>
          <p:cNvPr id="140" name="Group 139"/>
          <p:cNvGrpSpPr/>
          <p:nvPr/>
        </p:nvGrpSpPr>
        <p:grpSpPr>
          <a:xfrm>
            <a:off x="5162166" y="2057400"/>
            <a:ext cx="3829434" cy="4207878"/>
            <a:chOff x="4724400" y="1905000"/>
            <a:chExt cx="4191000" cy="3505200"/>
          </a:xfrm>
        </p:grpSpPr>
        <p:grpSp>
          <p:nvGrpSpPr>
            <p:cNvPr id="5" name="Group 24"/>
            <p:cNvGrpSpPr/>
            <p:nvPr/>
          </p:nvGrpSpPr>
          <p:grpSpPr>
            <a:xfrm>
              <a:off x="5105407" y="2360163"/>
              <a:ext cx="3492624" cy="1907037"/>
              <a:chOff x="4343400" y="1903452"/>
              <a:chExt cx="2600888" cy="1449348"/>
            </a:xfrm>
          </p:grpSpPr>
          <p:sp>
            <p:nvSpPr>
              <p:cNvPr id="7" name="Rounded Rectangle 6"/>
              <p:cNvSpPr/>
              <p:nvPr/>
            </p:nvSpPr>
            <p:spPr>
              <a:xfrm>
                <a:off x="4343400" y="1905000"/>
                <a:ext cx="457200" cy="381000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sz="1600" dirty="0"/>
              </a:p>
            </p:txBody>
          </p:sp>
          <p:sp>
            <p:nvSpPr>
              <p:cNvPr id="11" name="Rounded Rectangle 10"/>
              <p:cNvSpPr/>
              <p:nvPr/>
            </p:nvSpPr>
            <p:spPr>
              <a:xfrm>
                <a:off x="4876800" y="1905000"/>
                <a:ext cx="457200" cy="381000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</a:t>
                </a:r>
                <a:endParaRPr lang="en-US" sz="1600" dirty="0"/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>
                <a:off x="5410200" y="1905000"/>
                <a:ext cx="457200" cy="381000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2</a:t>
                </a:r>
                <a:endParaRPr lang="en-US" sz="1600" dirty="0"/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>
                <a:off x="5943600" y="1905000"/>
                <a:ext cx="457200" cy="381000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3</a:t>
                </a:r>
                <a:endParaRPr lang="en-US" sz="1600" dirty="0"/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6487088" y="1903452"/>
                <a:ext cx="457200" cy="381000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4</a:t>
                </a:r>
                <a:endParaRPr lang="en-US" sz="1600" dirty="0"/>
              </a:p>
            </p:txBody>
          </p:sp>
          <p:sp>
            <p:nvSpPr>
              <p:cNvPr id="15" name="Rounded Rectangle 14"/>
              <p:cNvSpPr/>
              <p:nvPr/>
            </p:nvSpPr>
            <p:spPr>
              <a:xfrm>
                <a:off x="4343400" y="2438400"/>
                <a:ext cx="457200" cy="381000"/>
              </a:xfrm>
              <a:prstGeom prst="round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13</a:t>
                </a:r>
                <a:endParaRPr lang="en-US" sz="1600" dirty="0"/>
              </a:p>
            </p:txBody>
          </p:sp>
          <p:sp>
            <p:nvSpPr>
              <p:cNvPr id="16" name="Rounded Rectangle 15"/>
              <p:cNvSpPr/>
              <p:nvPr/>
            </p:nvSpPr>
            <p:spPr>
              <a:xfrm>
                <a:off x="4876800" y="2438400"/>
                <a:ext cx="457200" cy="381000"/>
              </a:xfrm>
              <a:prstGeom prst="round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11</a:t>
                </a:r>
                <a:endParaRPr lang="en-US" sz="1600" dirty="0"/>
              </a:p>
            </p:txBody>
          </p:sp>
          <p:sp>
            <p:nvSpPr>
              <p:cNvPr id="17" name="Rounded Rectangle 16"/>
              <p:cNvSpPr/>
              <p:nvPr/>
            </p:nvSpPr>
            <p:spPr>
              <a:xfrm>
                <a:off x="5410200" y="2438400"/>
                <a:ext cx="457200" cy="381000"/>
              </a:xfrm>
              <a:prstGeom prst="round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8</a:t>
                </a:r>
                <a:endParaRPr lang="en-US" sz="1600" dirty="0"/>
              </a:p>
            </p:txBody>
          </p:sp>
          <p:sp>
            <p:nvSpPr>
              <p:cNvPr id="18" name="Rounded Rectangle 17"/>
              <p:cNvSpPr/>
              <p:nvPr/>
            </p:nvSpPr>
            <p:spPr>
              <a:xfrm>
                <a:off x="5943600" y="2438400"/>
                <a:ext cx="457200" cy="381000"/>
              </a:xfrm>
              <a:prstGeom prst="round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4</a:t>
                </a:r>
                <a:endParaRPr lang="en-US" sz="1600" dirty="0"/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>
                <a:off x="6485687" y="2438399"/>
                <a:ext cx="457200" cy="381000"/>
              </a:xfrm>
              <a:prstGeom prst="round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2</a:t>
                </a:r>
                <a:endParaRPr lang="en-US" sz="1600" dirty="0"/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>
                <a:off x="4343400" y="2971800"/>
                <a:ext cx="457200" cy="381000"/>
              </a:xfrm>
              <a:prstGeom prst="roundRect">
                <a:avLst/>
              </a:prstGeom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4</a:t>
                </a:r>
                <a:endParaRPr lang="en-US" sz="1600" dirty="0"/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4876800" y="2971800"/>
                <a:ext cx="457200" cy="381000"/>
              </a:xfrm>
              <a:prstGeom prst="roundRect">
                <a:avLst/>
              </a:prstGeom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3</a:t>
                </a:r>
                <a:endParaRPr lang="en-US" sz="1600" dirty="0"/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>
                <a:off x="5410200" y="2971800"/>
                <a:ext cx="457200" cy="381000"/>
              </a:xfrm>
              <a:prstGeom prst="roundRect">
                <a:avLst/>
              </a:prstGeom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2</a:t>
                </a:r>
                <a:endParaRPr lang="en-US" sz="1600" dirty="0"/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>
                <a:off x="5943600" y="2971800"/>
                <a:ext cx="457200" cy="381000"/>
              </a:xfrm>
              <a:prstGeom prst="roundRect">
                <a:avLst/>
              </a:prstGeom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sz="1600" dirty="0"/>
              </a:p>
            </p:txBody>
          </p:sp>
          <p:sp>
            <p:nvSpPr>
              <p:cNvPr id="24" name="Rounded Rectangle 23"/>
              <p:cNvSpPr/>
              <p:nvPr/>
            </p:nvSpPr>
            <p:spPr>
              <a:xfrm>
                <a:off x="6485681" y="2971800"/>
                <a:ext cx="457200" cy="381000"/>
              </a:xfrm>
              <a:prstGeom prst="roundRect">
                <a:avLst/>
              </a:prstGeom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</a:t>
                </a:r>
                <a:endParaRPr lang="en-US" sz="1600" dirty="0"/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5142955" y="4513387"/>
              <a:ext cx="1828800" cy="317826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Future Reuse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254247" y="4513387"/>
              <a:ext cx="1304667" cy="307657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Fill Order</a:t>
              </a:r>
              <a:endParaRPr lang="en-US" dirty="0"/>
            </a:p>
          </p:txBody>
        </p:sp>
        <p:sp>
          <p:nvSpPr>
            <p:cNvPr id="139" name="Rounded Rectangle 138"/>
            <p:cNvSpPr/>
            <p:nvPr/>
          </p:nvSpPr>
          <p:spPr>
            <a:xfrm>
              <a:off x="4724400" y="1905000"/>
              <a:ext cx="4191000" cy="3505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sp>
        <p:nvSpPr>
          <p:cNvPr id="171" name="TextBox 170"/>
          <p:cNvSpPr txBox="1"/>
          <p:nvPr/>
        </p:nvSpPr>
        <p:spPr>
          <a:xfrm>
            <a:off x="6804836" y="2079783"/>
            <a:ext cx="594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LLC</a:t>
            </a:r>
            <a:endParaRPr lang="en-US" sz="24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" name="Rounded Rectangle 152"/>
          <p:cNvSpPr/>
          <p:nvPr/>
        </p:nvSpPr>
        <p:spPr>
          <a:xfrm>
            <a:off x="73053" y="1476611"/>
            <a:ext cx="1580819" cy="423751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Incoming Line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09438" y="5100221"/>
            <a:ext cx="470446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tx1"/>
                </a:solidFill>
              </a:rPr>
              <a:t>Bypass if fill candidate has farther reuse distance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665372" y="1546657"/>
            <a:ext cx="3100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NRF not an oracle, but baseline</a:t>
            </a:r>
            <a:endParaRPr lang="en-US" i="1" dirty="0"/>
          </a:p>
        </p:txBody>
      </p:sp>
      <p:sp>
        <p:nvSpPr>
          <p:cNvPr id="47" name="Rounded Rectangle 46"/>
          <p:cNvSpPr/>
          <p:nvPr/>
        </p:nvSpPr>
        <p:spPr>
          <a:xfrm>
            <a:off x="6640417" y="5836310"/>
            <a:ext cx="1371929" cy="366979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LLC way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409161" y="1876365"/>
            <a:ext cx="4401377" cy="409072"/>
            <a:chOff x="409161" y="2028765"/>
            <a:chExt cx="4401377" cy="409072"/>
          </a:xfrm>
        </p:grpSpPr>
        <p:sp>
          <p:nvSpPr>
            <p:cNvPr id="31" name="TextBox 30"/>
            <p:cNvSpPr txBox="1"/>
            <p:nvPr/>
          </p:nvSpPr>
          <p:spPr>
            <a:xfrm>
              <a:off x="1948286" y="2028765"/>
              <a:ext cx="614271" cy="400110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NRF</a:t>
              </a:r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2971799" y="2070858"/>
              <a:ext cx="1838739" cy="366979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Victimize way 3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409161" y="2099809"/>
              <a:ext cx="862717" cy="287068"/>
            </a:xfrm>
            <a:prstGeom prst="roundRect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15</a:t>
              </a: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209438" y="2408917"/>
            <a:ext cx="4406192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tx1"/>
                </a:solidFill>
              </a:rPr>
              <a:t>Pick victim that was not recently filled</a:t>
            </a:r>
            <a:endParaRPr lang="en-US" i="1" dirty="0">
              <a:solidFill>
                <a:schemeClr val="tx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17384" y="3172964"/>
            <a:ext cx="2280626" cy="400110"/>
            <a:chOff x="417384" y="3087239"/>
            <a:chExt cx="2280626" cy="400110"/>
          </a:xfrm>
        </p:grpSpPr>
        <p:sp>
          <p:nvSpPr>
            <p:cNvPr id="59" name="TextBox 58"/>
            <p:cNvSpPr txBox="1"/>
            <p:nvPr/>
          </p:nvSpPr>
          <p:spPr>
            <a:xfrm>
              <a:off x="1812831" y="3087239"/>
              <a:ext cx="885179" cy="400110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Belady</a:t>
              </a:r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417384" y="3162961"/>
              <a:ext cx="862717" cy="287068"/>
            </a:xfrm>
            <a:prstGeom prst="roundRect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15</a:t>
              </a:r>
              <a:endParaRPr lang="en-US" dirty="0"/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209438" y="3712049"/>
            <a:ext cx="4406192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tx1"/>
                </a:solidFill>
              </a:rPr>
              <a:t>Pick victim with furthest future reuse distance</a:t>
            </a:r>
            <a:endParaRPr lang="en-US" i="1" dirty="0">
              <a:solidFill>
                <a:schemeClr val="tx1"/>
              </a:solidFill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412804" y="4367991"/>
            <a:ext cx="4365930" cy="707886"/>
            <a:chOff x="417384" y="3087239"/>
            <a:chExt cx="4365930" cy="707886"/>
          </a:xfrm>
        </p:grpSpPr>
        <p:sp>
          <p:nvSpPr>
            <p:cNvPr id="65" name="TextBox 64"/>
            <p:cNvSpPr txBox="1"/>
            <p:nvPr/>
          </p:nvSpPr>
          <p:spPr>
            <a:xfrm>
              <a:off x="1796208" y="3087239"/>
              <a:ext cx="1071127" cy="70788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Belady +</a:t>
              </a:r>
            </a:p>
            <a:p>
              <a:r>
                <a:rPr lang="en-US" sz="2000" dirty="0" smtClean="0">
                  <a:solidFill>
                    <a:schemeClr val="bg1"/>
                  </a:solidFill>
                </a:rPr>
                <a:t>Bypass</a:t>
              </a:r>
            </a:p>
          </p:txBody>
        </p:sp>
        <p:sp>
          <p:nvSpPr>
            <p:cNvPr id="66" name="Rounded Rectangle 65"/>
            <p:cNvSpPr/>
            <p:nvPr/>
          </p:nvSpPr>
          <p:spPr>
            <a:xfrm>
              <a:off x="2989631" y="3266539"/>
              <a:ext cx="1793683" cy="366979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i="1" dirty="0" smtClean="0">
                  <a:solidFill>
                    <a:schemeClr val="accent3">
                      <a:lumMod val="50000"/>
                    </a:schemeClr>
                  </a:solidFill>
                </a:rPr>
                <a:t>Bypass</a:t>
              </a:r>
              <a:endParaRPr lang="en-US" b="1" i="1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417384" y="3266539"/>
              <a:ext cx="862717" cy="287068"/>
            </a:xfrm>
            <a:prstGeom prst="roundRect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15</a:t>
              </a:r>
              <a:endParaRPr lang="en-US" dirty="0"/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403279" y="5696032"/>
            <a:ext cx="4367504" cy="707886"/>
            <a:chOff x="417384" y="3071116"/>
            <a:chExt cx="4367504" cy="707886"/>
          </a:xfrm>
        </p:grpSpPr>
        <p:sp>
          <p:nvSpPr>
            <p:cNvPr id="69" name="TextBox 68"/>
            <p:cNvSpPr txBox="1"/>
            <p:nvPr/>
          </p:nvSpPr>
          <p:spPr>
            <a:xfrm>
              <a:off x="1817411" y="3071116"/>
              <a:ext cx="897105" cy="70788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NRF +</a:t>
              </a:r>
            </a:p>
            <a:p>
              <a:r>
                <a:rPr lang="en-US" sz="2000" dirty="0" smtClean="0">
                  <a:solidFill>
                    <a:schemeClr val="bg1"/>
                  </a:solidFill>
                </a:rPr>
                <a:t>Bypass</a:t>
              </a:r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2976380" y="3266539"/>
              <a:ext cx="1808508" cy="366979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rgbClr val="C00000"/>
                  </a:solidFill>
                </a:rPr>
                <a:t>Bypass</a:t>
              </a:r>
              <a:endParaRPr lang="en-US" i="1" dirty="0">
                <a:solidFill>
                  <a:srgbClr val="C00000"/>
                </a:solidFill>
              </a:endParaRPr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417384" y="3266539"/>
              <a:ext cx="862717" cy="287068"/>
            </a:xfrm>
            <a:prstGeom prst="roundRect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10</a:t>
              </a:r>
              <a:endParaRPr lang="en-US" dirty="0"/>
            </a:p>
          </p:txBody>
        </p:sp>
      </p:grpSp>
      <p:sp>
        <p:nvSpPr>
          <p:cNvPr id="72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580339"/>
            <a:ext cx="2133600" cy="365125"/>
          </a:xfrm>
        </p:spPr>
        <p:txBody>
          <a:bodyPr/>
          <a:lstStyle/>
          <a:p>
            <a:fld id="{735D4A68-9762-4A65-A9C3-32B5464B5D9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3" name="Rounded Rectangle 72"/>
          <p:cNvSpPr/>
          <p:nvPr/>
        </p:nvSpPr>
        <p:spPr>
          <a:xfrm>
            <a:off x="2985051" y="3200400"/>
            <a:ext cx="1825487" cy="366979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Victimize way 0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333500" y="2990850"/>
            <a:ext cx="197050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1341937" y="4151814"/>
            <a:ext cx="197050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1318201" y="5572396"/>
            <a:ext cx="197050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4577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19801"/>
            <a:ext cx="9144000" cy="5333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i="1" dirty="0" smtClean="0">
              <a:solidFill>
                <a:schemeClr val="bg1"/>
              </a:solidFill>
            </a:endParaRPr>
          </a:p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70% of all allocations to LLC are dead (useless), optimal replacement alone gives good gains</a:t>
            </a:r>
          </a:p>
          <a:p>
            <a:pPr algn="ctr"/>
            <a:endParaRPr lang="en-US" sz="1600" i="1" dirty="0" smtClean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Oracle Analysis : Results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580339"/>
            <a:ext cx="2133600" cy="365125"/>
          </a:xfrm>
        </p:spPr>
        <p:txBody>
          <a:bodyPr/>
          <a:lstStyle/>
          <a:p>
            <a:fld id="{735D4A68-9762-4A65-A9C3-32B5464B5D91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8" y="1349375"/>
            <a:ext cx="9077325" cy="416401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0" y="6023109"/>
            <a:ext cx="9144000" cy="53009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solidFill>
                  <a:schemeClr val="bg1"/>
                </a:solidFill>
              </a:rPr>
              <a:t>TC captures the reuse distance between two clustered uses of a cache </a:t>
            </a:r>
            <a:r>
              <a:rPr lang="en-US" sz="2000" i="1" dirty="0" smtClean="0">
                <a:solidFill>
                  <a:schemeClr val="bg1"/>
                </a:solidFill>
              </a:rPr>
              <a:t>line</a:t>
            </a:r>
            <a:endParaRPr lang="en-US" sz="2000" i="1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Characterizing Dead and Live $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195429"/>
            <a:ext cx="8515350" cy="2057399"/>
          </a:xfrm>
        </p:spPr>
        <p:txBody>
          <a:bodyPr>
            <a:noAutofit/>
          </a:bodyPr>
          <a:lstStyle/>
          <a:p>
            <a:r>
              <a:rPr lang="en-US" sz="2400" dirty="0" smtClean="0"/>
              <a:t>Dead allocation to LLC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Cache line filled into LLC, but evicted before being recalled by L2</a:t>
            </a:r>
          </a:p>
          <a:p>
            <a:r>
              <a:rPr lang="en-US" sz="2400" dirty="0" smtClean="0"/>
              <a:t>Live allocation to LLC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Cache line filled into LLC and sees a hit in LLC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Trip Count </a:t>
            </a:r>
            <a:r>
              <a:rPr lang="en-US" sz="2400" i="1" dirty="0" smtClean="0">
                <a:solidFill>
                  <a:srgbClr val="C00000"/>
                </a:solidFill>
              </a:rPr>
              <a:t>(TC) </a:t>
            </a:r>
            <a:r>
              <a:rPr lang="en-US" sz="2400" dirty="0" smtClean="0">
                <a:solidFill>
                  <a:srgbClr val="C00000"/>
                </a:solidFill>
              </a:rPr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# times $ line makes trips between LLC and L2 cache, </a:t>
            </a:r>
            <a:r>
              <a:rPr lang="en-US" sz="2000" smtClean="0"/>
              <a:t>before </a:t>
            </a:r>
            <a:r>
              <a:rPr lang="en-US" sz="2000" smtClean="0"/>
              <a:t>eviction</a:t>
            </a:r>
            <a:endParaRPr lang="en-US" sz="2000" dirty="0"/>
          </a:p>
        </p:txBody>
      </p:sp>
      <p:grpSp>
        <p:nvGrpSpPr>
          <p:cNvPr id="26" name="Group 25"/>
          <p:cNvGrpSpPr/>
          <p:nvPr/>
        </p:nvGrpSpPr>
        <p:grpSpPr>
          <a:xfrm>
            <a:off x="570523" y="4105089"/>
            <a:ext cx="8269644" cy="1608586"/>
            <a:chOff x="434651" y="3420614"/>
            <a:chExt cx="8269644" cy="1608586"/>
          </a:xfrm>
        </p:grpSpPr>
        <p:sp>
          <p:nvSpPr>
            <p:cNvPr id="28" name="Rectangle 27"/>
            <p:cNvSpPr/>
            <p:nvPr/>
          </p:nvSpPr>
          <p:spPr>
            <a:xfrm>
              <a:off x="5719263" y="3420614"/>
              <a:ext cx="796332" cy="1600200"/>
            </a:xfrm>
            <a:prstGeom prst="re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154526" y="3429000"/>
              <a:ext cx="796332" cy="1600200"/>
            </a:xfrm>
            <a:prstGeom prst="re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/>
            </a:p>
          </p:txBody>
        </p:sp>
        <p:sp>
          <p:nvSpPr>
            <p:cNvPr id="32" name="Freeform 31"/>
            <p:cNvSpPr/>
            <p:nvPr/>
          </p:nvSpPr>
          <p:spPr bwMode="auto">
            <a:xfrm>
              <a:off x="1885016" y="4064667"/>
              <a:ext cx="1089514" cy="255087"/>
            </a:xfrm>
            <a:custGeom>
              <a:avLst/>
              <a:gdLst>
                <a:gd name="connsiteX0" fmla="*/ 0 w 1390650"/>
                <a:gd name="connsiteY0" fmla="*/ 279384 h 307959"/>
                <a:gd name="connsiteX1" fmla="*/ 28575 w 1390650"/>
                <a:gd name="connsiteY1" fmla="*/ 136509 h 307959"/>
                <a:gd name="connsiteX2" fmla="*/ 47625 w 1390650"/>
                <a:gd name="connsiteY2" fmla="*/ 60309 h 307959"/>
                <a:gd name="connsiteX3" fmla="*/ 57150 w 1390650"/>
                <a:gd name="connsiteY3" fmla="*/ 22209 h 307959"/>
                <a:gd name="connsiteX4" fmla="*/ 85725 w 1390650"/>
                <a:gd name="connsiteY4" fmla="*/ 50784 h 307959"/>
                <a:gd name="connsiteX5" fmla="*/ 142875 w 1390650"/>
                <a:gd name="connsiteY5" fmla="*/ 136509 h 307959"/>
                <a:gd name="connsiteX6" fmla="*/ 180975 w 1390650"/>
                <a:gd name="connsiteY6" fmla="*/ 146034 h 307959"/>
                <a:gd name="connsiteX7" fmla="*/ 209550 w 1390650"/>
                <a:gd name="connsiteY7" fmla="*/ 155559 h 307959"/>
                <a:gd name="connsiteX8" fmla="*/ 247650 w 1390650"/>
                <a:gd name="connsiteY8" fmla="*/ 212709 h 307959"/>
                <a:gd name="connsiteX9" fmla="*/ 257175 w 1390650"/>
                <a:gd name="connsiteY9" fmla="*/ 165084 h 307959"/>
                <a:gd name="connsiteX10" fmla="*/ 285750 w 1390650"/>
                <a:gd name="connsiteY10" fmla="*/ 60309 h 307959"/>
                <a:gd name="connsiteX11" fmla="*/ 314325 w 1390650"/>
                <a:gd name="connsiteY11" fmla="*/ 41259 h 307959"/>
                <a:gd name="connsiteX12" fmla="*/ 323850 w 1390650"/>
                <a:gd name="connsiteY12" fmla="*/ 12684 h 307959"/>
                <a:gd name="connsiteX13" fmla="*/ 381000 w 1390650"/>
                <a:gd name="connsiteY13" fmla="*/ 50784 h 307959"/>
                <a:gd name="connsiteX14" fmla="*/ 485775 w 1390650"/>
                <a:gd name="connsiteY14" fmla="*/ 203184 h 307959"/>
                <a:gd name="connsiteX15" fmla="*/ 542925 w 1390650"/>
                <a:gd name="connsiteY15" fmla="*/ 260334 h 307959"/>
                <a:gd name="connsiteX16" fmla="*/ 552450 w 1390650"/>
                <a:gd name="connsiteY16" fmla="*/ 231759 h 307959"/>
                <a:gd name="connsiteX17" fmla="*/ 561975 w 1390650"/>
                <a:gd name="connsiteY17" fmla="*/ 126984 h 307959"/>
                <a:gd name="connsiteX18" fmla="*/ 581025 w 1390650"/>
                <a:gd name="connsiteY18" fmla="*/ 98409 h 307959"/>
                <a:gd name="connsiteX19" fmla="*/ 590550 w 1390650"/>
                <a:gd name="connsiteY19" fmla="*/ 41259 h 307959"/>
                <a:gd name="connsiteX20" fmla="*/ 600075 w 1390650"/>
                <a:gd name="connsiteY20" fmla="*/ 12684 h 307959"/>
                <a:gd name="connsiteX21" fmla="*/ 628650 w 1390650"/>
                <a:gd name="connsiteY21" fmla="*/ 50784 h 307959"/>
                <a:gd name="connsiteX22" fmla="*/ 695325 w 1390650"/>
                <a:gd name="connsiteY22" fmla="*/ 146034 h 307959"/>
                <a:gd name="connsiteX23" fmla="*/ 723900 w 1390650"/>
                <a:gd name="connsiteY23" fmla="*/ 203184 h 307959"/>
                <a:gd name="connsiteX24" fmla="*/ 752475 w 1390650"/>
                <a:gd name="connsiteY24" fmla="*/ 279384 h 307959"/>
                <a:gd name="connsiteX25" fmla="*/ 781050 w 1390650"/>
                <a:gd name="connsiteY25" fmla="*/ 307959 h 307959"/>
                <a:gd name="connsiteX26" fmla="*/ 800100 w 1390650"/>
                <a:gd name="connsiteY26" fmla="*/ 222234 h 307959"/>
                <a:gd name="connsiteX27" fmla="*/ 866775 w 1390650"/>
                <a:gd name="connsiteY27" fmla="*/ 155559 h 307959"/>
                <a:gd name="connsiteX28" fmla="*/ 895350 w 1390650"/>
                <a:gd name="connsiteY28" fmla="*/ 126984 h 307959"/>
                <a:gd name="connsiteX29" fmla="*/ 904875 w 1390650"/>
                <a:gd name="connsiteY29" fmla="*/ 60309 h 307959"/>
                <a:gd name="connsiteX30" fmla="*/ 933450 w 1390650"/>
                <a:gd name="connsiteY30" fmla="*/ 41259 h 307959"/>
                <a:gd name="connsiteX31" fmla="*/ 942975 w 1390650"/>
                <a:gd name="connsiteY31" fmla="*/ 12684 h 307959"/>
                <a:gd name="connsiteX32" fmla="*/ 952500 w 1390650"/>
                <a:gd name="connsiteY32" fmla="*/ 41259 h 307959"/>
                <a:gd name="connsiteX33" fmla="*/ 962025 w 1390650"/>
                <a:gd name="connsiteY33" fmla="*/ 88884 h 307959"/>
                <a:gd name="connsiteX34" fmla="*/ 1009650 w 1390650"/>
                <a:gd name="connsiteY34" fmla="*/ 165084 h 307959"/>
                <a:gd name="connsiteX35" fmla="*/ 1028700 w 1390650"/>
                <a:gd name="connsiteY35" fmla="*/ 193659 h 307959"/>
                <a:gd name="connsiteX36" fmla="*/ 1066800 w 1390650"/>
                <a:gd name="connsiteY36" fmla="*/ 212709 h 307959"/>
                <a:gd name="connsiteX37" fmla="*/ 1085850 w 1390650"/>
                <a:gd name="connsiteY37" fmla="*/ 241284 h 307959"/>
                <a:gd name="connsiteX38" fmla="*/ 1228725 w 1390650"/>
                <a:gd name="connsiteY38" fmla="*/ 231759 h 307959"/>
                <a:gd name="connsiteX39" fmla="*/ 1390650 w 1390650"/>
                <a:gd name="connsiteY39" fmla="*/ 231759 h 307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390650" h="307959">
                  <a:moveTo>
                    <a:pt x="0" y="279384"/>
                  </a:moveTo>
                  <a:cubicBezTo>
                    <a:pt x="21739" y="214166"/>
                    <a:pt x="7874" y="260713"/>
                    <a:pt x="28575" y="136509"/>
                  </a:cubicBezTo>
                  <a:cubicBezTo>
                    <a:pt x="32879" y="110684"/>
                    <a:pt x="41275" y="85709"/>
                    <a:pt x="47625" y="60309"/>
                  </a:cubicBezTo>
                  <a:lnTo>
                    <a:pt x="57150" y="22209"/>
                  </a:lnTo>
                  <a:cubicBezTo>
                    <a:pt x="66675" y="31734"/>
                    <a:pt x="77455" y="40151"/>
                    <a:pt x="85725" y="50784"/>
                  </a:cubicBezTo>
                  <a:lnTo>
                    <a:pt x="142875" y="136509"/>
                  </a:lnTo>
                  <a:cubicBezTo>
                    <a:pt x="150137" y="147401"/>
                    <a:pt x="168388" y="142438"/>
                    <a:pt x="180975" y="146034"/>
                  </a:cubicBezTo>
                  <a:cubicBezTo>
                    <a:pt x="190629" y="148792"/>
                    <a:pt x="200025" y="152384"/>
                    <a:pt x="209550" y="155559"/>
                  </a:cubicBezTo>
                  <a:cubicBezTo>
                    <a:pt x="211939" y="162726"/>
                    <a:pt x="227265" y="222902"/>
                    <a:pt x="247650" y="212709"/>
                  </a:cubicBezTo>
                  <a:cubicBezTo>
                    <a:pt x="262130" y="205469"/>
                    <a:pt x="254713" y="181085"/>
                    <a:pt x="257175" y="165084"/>
                  </a:cubicBezTo>
                  <a:cubicBezTo>
                    <a:pt x="264346" y="118472"/>
                    <a:pt x="254189" y="91870"/>
                    <a:pt x="285750" y="60309"/>
                  </a:cubicBezTo>
                  <a:cubicBezTo>
                    <a:pt x="293845" y="52214"/>
                    <a:pt x="304800" y="47609"/>
                    <a:pt x="314325" y="41259"/>
                  </a:cubicBezTo>
                  <a:cubicBezTo>
                    <a:pt x="317500" y="31734"/>
                    <a:pt x="314528" y="16413"/>
                    <a:pt x="323850" y="12684"/>
                  </a:cubicBezTo>
                  <a:cubicBezTo>
                    <a:pt x="355560" y="0"/>
                    <a:pt x="369989" y="33166"/>
                    <a:pt x="381000" y="50784"/>
                  </a:cubicBezTo>
                  <a:cubicBezTo>
                    <a:pt x="444325" y="152104"/>
                    <a:pt x="369455" y="44566"/>
                    <a:pt x="485775" y="203184"/>
                  </a:cubicBezTo>
                  <a:cubicBezTo>
                    <a:pt x="519678" y="249415"/>
                    <a:pt x="502252" y="233219"/>
                    <a:pt x="542925" y="260334"/>
                  </a:cubicBezTo>
                  <a:cubicBezTo>
                    <a:pt x="546100" y="250809"/>
                    <a:pt x="551030" y="241698"/>
                    <a:pt x="552450" y="231759"/>
                  </a:cubicBezTo>
                  <a:cubicBezTo>
                    <a:pt x="557410" y="197042"/>
                    <a:pt x="554627" y="161275"/>
                    <a:pt x="561975" y="126984"/>
                  </a:cubicBezTo>
                  <a:cubicBezTo>
                    <a:pt x="564374" y="115790"/>
                    <a:pt x="574675" y="107934"/>
                    <a:pt x="581025" y="98409"/>
                  </a:cubicBezTo>
                  <a:cubicBezTo>
                    <a:pt x="584200" y="79359"/>
                    <a:pt x="586360" y="60112"/>
                    <a:pt x="590550" y="41259"/>
                  </a:cubicBezTo>
                  <a:cubicBezTo>
                    <a:pt x="592728" y="31458"/>
                    <a:pt x="590335" y="10249"/>
                    <a:pt x="600075" y="12684"/>
                  </a:cubicBezTo>
                  <a:cubicBezTo>
                    <a:pt x="615476" y="16534"/>
                    <a:pt x="619546" y="37779"/>
                    <a:pt x="628650" y="50784"/>
                  </a:cubicBezTo>
                  <a:cubicBezTo>
                    <a:pt x="710735" y="168049"/>
                    <a:pt x="628620" y="57094"/>
                    <a:pt x="695325" y="146034"/>
                  </a:cubicBezTo>
                  <a:cubicBezTo>
                    <a:pt x="719266" y="217858"/>
                    <a:pt x="686971" y="129326"/>
                    <a:pt x="723900" y="203184"/>
                  </a:cubicBezTo>
                  <a:cubicBezTo>
                    <a:pt x="746065" y="247514"/>
                    <a:pt x="717379" y="223230"/>
                    <a:pt x="752475" y="279384"/>
                  </a:cubicBezTo>
                  <a:cubicBezTo>
                    <a:pt x="759614" y="290807"/>
                    <a:pt x="771525" y="298434"/>
                    <a:pt x="781050" y="307959"/>
                  </a:cubicBezTo>
                  <a:cubicBezTo>
                    <a:pt x="784708" y="286009"/>
                    <a:pt x="788376" y="245682"/>
                    <a:pt x="800100" y="222234"/>
                  </a:cubicBezTo>
                  <a:cubicBezTo>
                    <a:pt x="819072" y="184291"/>
                    <a:pt x="830377" y="187407"/>
                    <a:pt x="866775" y="155559"/>
                  </a:cubicBezTo>
                  <a:cubicBezTo>
                    <a:pt x="876912" y="146689"/>
                    <a:pt x="885825" y="136509"/>
                    <a:pt x="895350" y="126984"/>
                  </a:cubicBezTo>
                  <a:cubicBezTo>
                    <a:pt x="898525" y="104759"/>
                    <a:pt x="895757" y="80825"/>
                    <a:pt x="904875" y="60309"/>
                  </a:cubicBezTo>
                  <a:cubicBezTo>
                    <a:pt x="909524" y="49848"/>
                    <a:pt x="926299" y="50198"/>
                    <a:pt x="933450" y="41259"/>
                  </a:cubicBezTo>
                  <a:cubicBezTo>
                    <a:pt x="939722" y="33419"/>
                    <a:pt x="939800" y="22209"/>
                    <a:pt x="942975" y="12684"/>
                  </a:cubicBezTo>
                  <a:cubicBezTo>
                    <a:pt x="946150" y="22209"/>
                    <a:pt x="950065" y="31519"/>
                    <a:pt x="952500" y="41259"/>
                  </a:cubicBezTo>
                  <a:cubicBezTo>
                    <a:pt x="956427" y="56965"/>
                    <a:pt x="956905" y="73525"/>
                    <a:pt x="962025" y="88884"/>
                  </a:cubicBezTo>
                  <a:cubicBezTo>
                    <a:pt x="973213" y="122449"/>
                    <a:pt x="989283" y="136570"/>
                    <a:pt x="1009650" y="165084"/>
                  </a:cubicBezTo>
                  <a:cubicBezTo>
                    <a:pt x="1016304" y="174399"/>
                    <a:pt x="1019906" y="186330"/>
                    <a:pt x="1028700" y="193659"/>
                  </a:cubicBezTo>
                  <a:cubicBezTo>
                    <a:pt x="1039608" y="202749"/>
                    <a:pt x="1054100" y="206359"/>
                    <a:pt x="1066800" y="212709"/>
                  </a:cubicBezTo>
                  <a:cubicBezTo>
                    <a:pt x="1073150" y="222234"/>
                    <a:pt x="1074481" y="239946"/>
                    <a:pt x="1085850" y="241284"/>
                  </a:cubicBezTo>
                  <a:cubicBezTo>
                    <a:pt x="1133254" y="246861"/>
                    <a:pt x="1181018" y="233250"/>
                    <a:pt x="1228725" y="231759"/>
                  </a:cubicBezTo>
                  <a:cubicBezTo>
                    <a:pt x="1282674" y="230073"/>
                    <a:pt x="1336675" y="231759"/>
                    <a:pt x="1390650" y="231759"/>
                  </a:cubicBezTo>
                </a:path>
              </a:pathLst>
            </a:custGeom>
            <a:noFill/>
            <a:ln w="508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sng" strike="noStrike" cap="none" normalizeH="0" baseline="0" smtClean="0">
                <a:ln>
                  <a:noFill/>
                </a:ln>
                <a:effectLst/>
                <a:latin typeface="Verdana" pitchFamily="34" charset="0"/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 bwMode="auto">
            <a:xfrm>
              <a:off x="1237474" y="4272536"/>
              <a:ext cx="616706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 flipV="1">
              <a:off x="2923138" y="4247725"/>
              <a:ext cx="1325918" cy="9004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6" name="Freeform 35"/>
            <p:cNvSpPr/>
            <p:nvPr/>
          </p:nvSpPr>
          <p:spPr bwMode="auto">
            <a:xfrm>
              <a:off x="4269613" y="4037656"/>
              <a:ext cx="1089514" cy="255087"/>
            </a:xfrm>
            <a:custGeom>
              <a:avLst/>
              <a:gdLst>
                <a:gd name="connsiteX0" fmla="*/ 0 w 1390650"/>
                <a:gd name="connsiteY0" fmla="*/ 279384 h 307959"/>
                <a:gd name="connsiteX1" fmla="*/ 28575 w 1390650"/>
                <a:gd name="connsiteY1" fmla="*/ 136509 h 307959"/>
                <a:gd name="connsiteX2" fmla="*/ 47625 w 1390650"/>
                <a:gd name="connsiteY2" fmla="*/ 60309 h 307959"/>
                <a:gd name="connsiteX3" fmla="*/ 57150 w 1390650"/>
                <a:gd name="connsiteY3" fmla="*/ 22209 h 307959"/>
                <a:gd name="connsiteX4" fmla="*/ 85725 w 1390650"/>
                <a:gd name="connsiteY4" fmla="*/ 50784 h 307959"/>
                <a:gd name="connsiteX5" fmla="*/ 142875 w 1390650"/>
                <a:gd name="connsiteY5" fmla="*/ 136509 h 307959"/>
                <a:gd name="connsiteX6" fmla="*/ 180975 w 1390650"/>
                <a:gd name="connsiteY6" fmla="*/ 146034 h 307959"/>
                <a:gd name="connsiteX7" fmla="*/ 209550 w 1390650"/>
                <a:gd name="connsiteY7" fmla="*/ 155559 h 307959"/>
                <a:gd name="connsiteX8" fmla="*/ 247650 w 1390650"/>
                <a:gd name="connsiteY8" fmla="*/ 212709 h 307959"/>
                <a:gd name="connsiteX9" fmla="*/ 257175 w 1390650"/>
                <a:gd name="connsiteY9" fmla="*/ 165084 h 307959"/>
                <a:gd name="connsiteX10" fmla="*/ 285750 w 1390650"/>
                <a:gd name="connsiteY10" fmla="*/ 60309 h 307959"/>
                <a:gd name="connsiteX11" fmla="*/ 314325 w 1390650"/>
                <a:gd name="connsiteY11" fmla="*/ 41259 h 307959"/>
                <a:gd name="connsiteX12" fmla="*/ 323850 w 1390650"/>
                <a:gd name="connsiteY12" fmla="*/ 12684 h 307959"/>
                <a:gd name="connsiteX13" fmla="*/ 381000 w 1390650"/>
                <a:gd name="connsiteY13" fmla="*/ 50784 h 307959"/>
                <a:gd name="connsiteX14" fmla="*/ 485775 w 1390650"/>
                <a:gd name="connsiteY14" fmla="*/ 203184 h 307959"/>
                <a:gd name="connsiteX15" fmla="*/ 542925 w 1390650"/>
                <a:gd name="connsiteY15" fmla="*/ 260334 h 307959"/>
                <a:gd name="connsiteX16" fmla="*/ 552450 w 1390650"/>
                <a:gd name="connsiteY16" fmla="*/ 231759 h 307959"/>
                <a:gd name="connsiteX17" fmla="*/ 561975 w 1390650"/>
                <a:gd name="connsiteY17" fmla="*/ 126984 h 307959"/>
                <a:gd name="connsiteX18" fmla="*/ 581025 w 1390650"/>
                <a:gd name="connsiteY18" fmla="*/ 98409 h 307959"/>
                <a:gd name="connsiteX19" fmla="*/ 590550 w 1390650"/>
                <a:gd name="connsiteY19" fmla="*/ 41259 h 307959"/>
                <a:gd name="connsiteX20" fmla="*/ 600075 w 1390650"/>
                <a:gd name="connsiteY20" fmla="*/ 12684 h 307959"/>
                <a:gd name="connsiteX21" fmla="*/ 628650 w 1390650"/>
                <a:gd name="connsiteY21" fmla="*/ 50784 h 307959"/>
                <a:gd name="connsiteX22" fmla="*/ 695325 w 1390650"/>
                <a:gd name="connsiteY22" fmla="*/ 146034 h 307959"/>
                <a:gd name="connsiteX23" fmla="*/ 723900 w 1390650"/>
                <a:gd name="connsiteY23" fmla="*/ 203184 h 307959"/>
                <a:gd name="connsiteX24" fmla="*/ 752475 w 1390650"/>
                <a:gd name="connsiteY24" fmla="*/ 279384 h 307959"/>
                <a:gd name="connsiteX25" fmla="*/ 781050 w 1390650"/>
                <a:gd name="connsiteY25" fmla="*/ 307959 h 307959"/>
                <a:gd name="connsiteX26" fmla="*/ 800100 w 1390650"/>
                <a:gd name="connsiteY26" fmla="*/ 222234 h 307959"/>
                <a:gd name="connsiteX27" fmla="*/ 866775 w 1390650"/>
                <a:gd name="connsiteY27" fmla="*/ 155559 h 307959"/>
                <a:gd name="connsiteX28" fmla="*/ 895350 w 1390650"/>
                <a:gd name="connsiteY28" fmla="*/ 126984 h 307959"/>
                <a:gd name="connsiteX29" fmla="*/ 904875 w 1390650"/>
                <a:gd name="connsiteY29" fmla="*/ 60309 h 307959"/>
                <a:gd name="connsiteX30" fmla="*/ 933450 w 1390650"/>
                <a:gd name="connsiteY30" fmla="*/ 41259 h 307959"/>
                <a:gd name="connsiteX31" fmla="*/ 942975 w 1390650"/>
                <a:gd name="connsiteY31" fmla="*/ 12684 h 307959"/>
                <a:gd name="connsiteX32" fmla="*/ 952500 w 1390650"/>
                <a:gd name="connsiteY32" fmla="*/ 41259 h 307959"/>
                <a:gd name="connsiteX33" fmla="*/ 962025 w 1390650"/>
                <a:gd name="connsiteY33" fmla="*/ 88884 h 307959"/>
                <a:gd name="connsiteX34" fmla="*/ 1009650 w 1390650"/>
                <a:gd name="connsiteY34" fmla="*/ 165084 h 307959"/>
                <a:gd name="connsiteX35" fmla="*/ 1028700 w 1390650"/>
                <a:gd name="connsiteY35" fmla="*/ 193659 h 307959"/>
                <a:gd name="connsiteX36" fmla="*/ 1066800 w 1390650"/>
                <a:gd name="connsiteY36" fmla="*/ 212709 h 307959"/>
                <a:gd name="connsiteX37" fmla="*/ 1085850 w 1390650"/>
                <a:gd name="connsiteY37" fmla="*/ 241284 h 307959"/>
                <a:gd name="connsiteX38" fmla="*/ 1228725 w 1390650"/>
                <a:gd name="connsiteY38" fmla="*/ 231759 h 307959"/>
                <a:gd name="connsiteX39" fmla="*/ 1390650 w 1390650"/>
                <a:gd name="connsiteY39" fmla="*/ 231759 h 307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390650" h="307959">
                  <a:moveTo>
                    <a:pt x="0" y="279384"/>
                  </a:moveTo>
                  <a:cubicBezTo>
                    <a:pt x="21739" y="214166"/>
                    <a:pt x="7874" y="260713"/>
                    <a:pt x="28575" y="136509"/>
                  </a:cubicBezTo>
                  <a:cubicBezTo>
                    <a:pt x="32879" y="110684"/>
                    <a:pt x="41275" y="85709"/>
                    <a:pt x="47625" y="60309"/>
                  </a:cubicBezTo>
                  <a:lnTo>
                    <a:pt x="57150" y="22209"/>
                  </a:lnTo>
                  <a:cubicBezTo>
                    <a:pt x="66675" y="31734"/>
                    <a:pt x="77455" y="40151"/>
                    <a:pt x="85725" y="50784"/>
                  </a:cubicBezTo>
                  <a:lnTo>
                    <a:pt x="142875" y="136509"/>
                  </a:lnTo>
                  <a:cubicBezTo>
                    <a:pt x="150137" y="147401"/>
                    <a:pt x="168388" y="142438"/>
                    <a:pt x="180975" y="146034"/>
                  </a:cubicBezTo>
                  <a:cubicBezTo>
                    <a:pt x="190629" y="148792"/>
                    <a:pt x="200025" y="152384"/>
                    <a:pt x="209550" y="155559"/>
                  </a:cubicBezTo>
                  <a:cubicBezTo>
                    <a:pt x="211939" y="162726"/>
                    <a:pt x="227265" y="222902"/>
                    <a:pt x="247650" y="212709"/>
                  </a:cubicBezTo>
                  <a:cubicBezTo>
                    <a:pt x="262130" y="205469"/>
                    <a:pt x="254713" y="181085"/>
                    <a:pt x="257175" y="165084"/>
                  </a:cubicBezTo>
                  <a:cubicBezTo>
                    <a:pt x="264346" y="118472"/>
                    <a:pt x="254189" y="91870"/>
                    <a:pt x="285750" y="60309"/>
                  </a:cubicBezTo>
                  <a:cubicBezTo>
                    <a:pt x="293845" y="52214"/>
                    <a:pt x="304800" y="47609"/>
                    <a:pt x="314325" y="41259"/>
                  </a:cubicBezTo>
                  <a:cubicBezTo>
                    <a:pt x="317500" y="31734"/>
                    <a:pt x="314528" y="16413"/>
                    <a:pt x="323850" y="12684"/>
                  </a:cubicBezTo>
                  <a:cubicBezTo>
                    <a:pt x="355560" y="0"/>
                    <a:pt x="369989" y="33166"/>
                    <a:pt x="381000" y="50784"/>
                  </a:cubicBezTo>
                  <a:cubicBezTo>
                    <a:pt x="444325" y="152104"/>
                    <a:pt x="369455" y="44566"/>
                    <a:pt x="485775" y="203184"/>
                  </a:cubicBezTo>
                  <a:cubicBezTo>
                    <a:pt x="519678" y="249415"/>
                    <a:pt x="502252" y="233219"/>
                    <a:pt x="542925" y="260334"/>
                  </a:cubicBezTo>
                  <a:cubicBezTo>
                    <a:pt x="546100" y="250809"/>
                    <a:pt x="551030" y="241698"/>
                    <a:pt x="552450" y="231759"/>
                  </a:cubicBezTo>
                  <a:cubicBezTo>
                    <a:pt x="557410" y="197042"/>
                    <a:pt x="554627" y="161275"/>
                    <a:pt x="561975" y="126984"/>
                  </a:cubicBezTo>
                  <a:cubicBezTo>
                    <a:pt x="564374" y="115790"/>
                    <a:pt x="574675" y="107934"/>
                    <a:pt x="581025" y="98409"/>
                  </a:cubicBezTo>
                  <a:cubicBezTo>
                    <a:pt x="584200" y="79359"/>
                    <a:pt x="586360" y="60112"/>
                    <a:pt x="590550" y="41259"/>
                  </a:cubicBezTo>
                  <a:cubicBezTo>
                    <a:pt x="592728" y="31458"/>
                    <a:pt x="590335" y="10249"/>
                    <a:pt x="600075" y="12684"/>
                  </a:cubicBezTo>
                  <a:cubicBezTo>
                    <a:pt x="615476" y="16534"/>
                    <a:pt x="619546" y="37779"/>
                    <a:pt x="628650" y="50784"/>
                  </a:cubicBezTo>
                  <a:cubicBezTo>
                    <a:pt x="710735" y="168049"/>
                    <a:pt x="628620" y="57094"/>
                    <a:pt x="695325" y="146034"/>
                  </a:cubicBezTo>
                  <a:cubicBezTo>
                    <a:pt x="719266" y="217858"/>
                    <a:pt x="686971" y="129326"/>
                    <a:pt x="723900" y="203184"/>
                  </a:cubicBezTo>
                  <a:cubicBezTo>
                    <a:pt x="746065" y="247514"/>
                    <a:pt x="717379" y="223230"/>
                    <a:pt x="752475" y="279384"/>
                  </a:cubicBezTo>
                  <a:cubicBezTo>
                    <a:pt x="759614" y="290807"/>
                    <a:pt x="771525" y="298434"/>
                    <a:pt x="781050" y="307959"/>
                  </a:cubicBezTo>
                  <a:cubicBezTo>
                    <a:pt x="784708" y="286009"/>
                    <a:pt x="788376" y="245682"/>
                    <a:pt x="800100" y="222234"/>
                  </a:cubicBezTo>
                  <a:cubicBezTo>
                    <a:pt x="819072" y="184291"/>
                    <a:pt x="830377" y="187407"/>
                    <a:pt x="866775" y="155559"/>
                  </a:cubicBezTo>
                  <a:cubicBezTo>
                    <a:pt x="876912" y="146689"/>
                    <a:pt x="885825" y="136509"/>
                    <a:pt x="895350" y="126984"/>
                  </a:cubicBezTo>
                  <a:cubicBezTo>
                    <a:pt x="898525" y="104759"/>
                    <a:pt x="895757" y="80825"/>
                    <a:pt x="904875" y="60309"/>
                  </a:cubicBezTo>
                  <a:cubicBezTo>
                    <a:pt x="909524" y="49848"/>
                    <a:pt x="926299" y="50198"/>
                    <a:pt x="933450" y="41259"/>
                  </a:cubicBezTo>
                  <a:cubicBezTo>
                    <a:pt x="939722" y="33419"/>
                    <a:pt x="939800" y="22209"/>
                    <a:pt x="942975" y="12684"/>
                  </a:cubicBezTo>
                  <a:cubicBezTo>
                    <a:pt x="946150" y="22209"/>
                    <a:pt x="950065" y="31519"/>
                    <a:pt x="952500" y="41259"/>
                  </a:cubicBezTo>
                  <a:cubicBezTo>
                    <a:pt x="956427" y="56965"/>
                    <a:pt x="956905" y="73525"/>
                    <a:pt x="962025" y="88884"/>
                  </a:cubicBezTo>
                  <a:cubicBezTo>
                    <a:pt x="973213" y="122449"/>
                    <a:pt x="989283" y="136570"/>
                    <a:pt x="1009650" y="165084"/>
                  </a:cubicBezTo>
                  <a:cubicBezTo>
                    <a:pt x="1016304" y="174399"/>
                    <a:pt x="1019906" y="186330"/>
                    <a:pt x="1028700" y="193659"/>
                  </a:cubicBezTo>
                  <a:cubicBezTo>
                    <a:pt x="1039608" y="202749"/>
                    <a:pt x="1054100" y="206359"/>
                    <a:pt x="1066800" y="212709"/>
                  </a:cubicBezTo>
                  <a:cubicBezTo>
                    <a:pt x="1073150" y="222234"/>
                    <a:pt x="1074481" y="239946"/>
                    <a:pt x="1085850" y="241284"/>
                  </a:cubicBezTo>
                  <a:cubicBezTo>
                    <a:pt x="1133254" y="246861"/>
                    <a:pt x="1181018" y="233250"/>
                    <a:pt x="1228725" y="231759"/>
                  </a:cubicBezTo>
                  <a:cubicBezTo>
                    <a:pt x="1282674" y="230073"/>
                    <a:pt x="1336675" y="231759"/>
                    <a:pt x="1390650" y="231759"/>
                  </a:cubicBezTo>
                </a:path>
              </a:pathLst>
            </a:custGeom>
            <a:noFill/>
            <a:ln w="508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sng" strike="noStrike" cap="none" normalizeH="0" baseline="0" smtClean="0">
                <a:ln>
                  <a:noFill/>
                </a:ln>
                <a:effectLst/>
                <a:latin typeface="Verdana" pitchFamily="34" charset="0"/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 bwMode="auto">
            <a:xfrm>
              <a:off x="5307735" y="4229718"/>
              <a:ext cx="2151897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0" name="Oval 39"/>
            <p:cNvSpPr/>
            <p:nvPr/>
          </p:nvSpPr>
          <p:spPr bwMode="auto">
            <a:xfrm>
              <a:off x="1741118" y="3725515"/>
              <a:ext cx="1161464" cy="882355"/>
            </a:xfrm>
            <a:prstGeom prst="ellipse">
              <a:avLst/>
            </a:prstGeom>
            <a:noFill/>
            <a:ln w="508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smtClean="0">
                <a:ln>
                  <a:noFill/>
                </a:ln>
                <a:effectLst/>
                <a:latin typeface="Verdana" pitchFamily="34" charset="0"/>
              </a:endParaRPr>
            </a:p>
          </p:txBody>
        </p:sp>
        <p:sp>
          <p:nvSpPr>
            <p:cNvPr id="45" name="Oval 44"/>
            <p:cNvSpPr/>
            <p:nvPr/>
          </p:nvSpPr>
          <p:spPr bwMode="auto">
            <a:xfrm>
              <a:off x="4125716" y="3680497"/>
              <a:ext cx="1161464" cy="882355"/>
            </a:xfrm>
            <a:prstGeom prst="ellipse">
              <a:avLst/>
            </a:prstGeom>
            <a:noFill/>
            <a:ln w="508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smtClean="0">
                <a:ln>
                  <a:noFill/>
                </a:ln>
                <a:effectLst/>
                <a:latin typeface="Verdana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761461" y="3518035"/>
              <a:ext cx="169817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>
                  <a:solidFill>
                    <a:schemeClr val="bg1"/>
                  </a:solidFill>
                </a:rPr>
                <a:t>TC= 1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303936" y="4562852"/>
              <a:ext cx="646922" cy="4616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chemeClr val="bg1"/>
                  </a:solidFill>
                </a:rPr>
                <a:t>LLC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434651" y="4034513"/>
              <a:ext cx="105124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C00000"/>
                  </a:solidFill>
                </a:rPr>
                <a:t>DRAM</a:t>
              </a:r>
              <a:endParaRPr lang="en-US" sz="2000" dirty="0">
                <a:solidFill>
                  <a:srgbClr val="C00000"/>
                </a:solidFill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154526" y="3518034"/>
              <a:ext cx="8736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>
                  <a:solidFill>
                    <a:schemeClr val="bg1"/>
                  </a:solidFill>
                </a:rPr>
                <a:t>TC = 0 </a:t>
              </a:r>
              <a:endParaRPr lang="en-US" sz="2000" i="1" dirty="0">
                <a:solidFill>
                  <a:schemeClr val="bg1"/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4472087" y="3685701"/>
              <a:ext cx="646922" cy="406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accent4">
                      <a:lumMod val="50000"/>
                    </a:schemeClr>
                  </a:solidFill>
                </a:rPr>
                <a:t>L2</a:t>
              </a:r>
              <a:endParaRPr lang="en-US" sz="20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7410450" y="3880053"/>
              <a:ext cx="129384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C00000"/>
                  </a:solidFill>
                </a:rPr>
                <a:t>Eviction</a:t>
              </a:r>
            </a:p>
            <a:p>
              <a:r>
                <a:rPr lang="en-US" sz="2000" dirty="0">
                  <a:solidFill>
                    <a:srgbClr val="C00000"/>
                  </a:solidFill>
                </a:rPr>
                <a:t>From LLC</a:t>
              </a:r>
            </a:p>
          </p:txBody>
        </p:sp>
        <p:cxnSp>
          <p:nvCxnSpPr>
            <p:cNvPr id="63" name="Elbow Connector 62"/>
            <p:cNvCxnSpPr/>
            <p:nvPr/>
          </p:nvCxnSpPr>
          <p:spPr>
            <a:xfrm rot="5400000" flipH="1" flipV="1">
              <a:off x="2829509" y="3846020"/>
              <a:ext cx="1006004" cy="517699"/>
            </a:xfrm>
            <a:prstGeom prst="bentConnector3">
              <a:avLst>
                <a:gd name="adj1" fmla="val 125000"/>
              </a:avLst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Elbow Connector 63"/>
            <p:cNvCxnSpPr/>
            <p:nvPr/>
          </p:nvCxnSpPr>
          <p:spPr>
            <a:xfrm rot="5400000" flipH="1" flipV="1">
              <a:off x="5355577" y="3846020"/>
              <a:ext cx="1006004" cy="517699"/>
            </a:xfrm>
            <a:prstGeom prst="bentConnector3">
              <a:avLst>
                <a:gd name="adj1" fmla="val 125000"/>
              </a:avLst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2114552" y="3759132"/>
              <a:ext cx="646922" cy="406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accent4">
                      <a:lumMod val="50000"/>
                    </a:schemeClr>
                  </a:solidFill>
                </a:rPr>
                <a:t>L2</a:t>
              </a:r>
              <a:endParaRPr lang="en-US" sz="20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808953" y="4562852"/>
              <a:ext cx="646922" cy="4616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chemeClr val="bg1"/>
                  </a:solidFill>
                </a:rPr>
                <a:t>LLC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7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580339"/>
            <a:ext cx="2133600" cy="365125"/>
          </a:xfrm>
        </p:spPr>
        <p:txBody>
          <a:bodyPr/>
          <a:lstStyle/>
          <a:p>
            <a:fld id="{735D4A68-9762-4A65-A9C3-32B5464B5D91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5821025"/>
            <a:ext cx="9144000" cy="73217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</a:rPr>
              <a:t>Only 1 bit TC is required for most applications: either TC = 0  or TC &gt;= 1</a:t>
            </a:r>
          </a:p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Can </a:t>
            </a:r>
            <a:r>
              <a:rPr lang="en-US" b="1" i="1" dirty="0">
                <a:solidFill>
                  <a:schemeClr val="bg1"/>
                </a:solidFill>
              </a:rPr>
              <a:t>we use the liveness information from TC to design insertion/bypass policies 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Oracle Analysis : Trip Count</a:t>
            </a:r>
            <a:endParaRPr lang="en-US" dirty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38" y="1117600"/>
            <a:ext cx="8645525" cy="462756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580339"/>
            <a:ext cx="2133600" cy="365125"/>
          </a:xfrm>
        </p:spPr>
        <p:txBody>
          <a:bodyPr/>
          <a:lstStyle/>
          <a:p>
            <a:fld id="{735D4A68-9762-4A65-A9C3-32B5464B5D91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7|2.1|1.6|5.7|1|1.2|7.2|7.9|1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9.7|6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3083</TotalTime>
  <Words>1591</Words>
  <Application>Microsoft Office PowerPoint</Application>
  <PresentationFormat>On-screen Show (4:3)</PresentationFormat>
  <Paragraphs>501</Paragraphs>
  <Slides>25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Bypass and Insertion Algorithms for Exclusive Last-level Caches</vt:lpstr>
      <vt:lpstr>Motivation</vt:lpstr>
      <vt:lpstr>What is an Exclusive LLC ?</vt:lpstr>
      <vt:lpstr>Agenda</vt:lpstr>
      <vt:lpstr>Related Work</vt:lpstr>
      <vt:lpstr>Oracle Analysis</vt:lpstr>
      <vt:lpstr>Oracle Analysis : Results</vt:lpstr>
      <vt:lpstr>Characterizing Dead and Live $ Lines</vt:lpstr>
      <vt:lpstr>Oracle Analysis : Trip Count</vt:lpstr>
      <vt:lpstr>TC-based Insertion Age</vt:lpstr>
      <vt:lpstr>Use Count</vt:lpstr>
      <vt:lpstr>TCxUC-based Algorithms</vt:lpstr>
      <vt:lpstr>Basic Hardware</vt:lpstr>
      <vt:lpstr>Learning Dead/Live Distribution</vt:lpstr>
      <vt:lpstr>Experimental Methodology</vt:lpstr>
      <vt:lpstr>Policy Evaluation for ST Workloads</vt:lpstr>
      <vt:lpstr>ST Details w/o Data Prefetches</vt:lpstr>
      <vt:lpstr>ST Results with Prefetches</vt:lpstr>
      <vt:lpstr>Multi-programmed (MP) Workloads</vt:lpstr>
      <vt:lpstr>Conclusions &amp; Future Work</vt:lpstr>
      <vt:lpstr>Thank you</vt:lpstr>
      <vt:lpstr>BACKUP</vt:lpstr>
      <vt:lpstr>Set dueling and multi-programming</vt:lpstr>
      <vt:lpstr>UC in the presence of optimal</vt:lpstr>
      <vt:lpstr>Algorithm details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Bypass and Insertion Policies for Exclusive Last Level Caches</dc:title>
  <dc:creator>jgaur</dc:creator>
  <cp:lastModifiedBy>jgaur</cp:lastModifiedBy>
  <cp:revision>1081</cp:revision>
  <dcterms:created xsi:type="dcterms:W3CDTF">2011-04-20T09:54:08Z</dcterms:created>
  <dcterms:modified xsi:type="dcterms:W3CDTF">2011-05-26T04:55:47Z</dcterms:modified>
</cp:coreProperties>
</file>