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327" r:id="rId3"/>
    <p:sldId id="421" r:id="rId4"/>
    <p:sldId id="331" r:id="rId5"/>
    <p:sldId id="332" r:id="rId6"/>
    <p:sldId id="422" r:id="rId7"/>
    <p:sldId id="404" r:id="rId8"/>
    <p:sldId id="423" r:id="rId9"/>
    <p:sldId id="424" r:id="rId10"/>
    <p:sldId id="425" r:id="rId11"/>
    <p:sldId id="426" r:id="rId12"/>
    <p:sldId id="427" r:id="rId13"/>
    <p:sldId id="430" r:id="rId14"/>
    <p:sldId id="388" r:id="rId15"/>
    <p:sldId id="428" r:id="rId16"/>
    <p:sldId id="429" r:id="rId17"/>
    <p:sldId id="431" r:id="rId18"/>
    <p:sldId id="433" r:id="rId19"/>
    <p:sldId id="432" r:id="rId20"/>
    <p:sldId id="434" r:id="rId21"/>
    <p:sldId id="435" r:id="rId22"/>
    <p:sldId id="452" r:id="rId23"/>
    <p:sldId id="436" r:id="rId24"/>
    <p:sldId id="437" r:id="rId25"/>
    <p:sldId id="438" r:id="rId26"/>
    <p:sldId id="439" r:id="rId27"/>
    <p:sldId id="453" r:id="rId28"/>
    <p:sldId id="440" r:id="rId29"/>
    <p:sldId id="441" r:id="rId30"/>
    <p:sldId id="442" r:id="rId31"/>
    <p:sldId id="455" r:id="rId32"/>
    <p:sldId id="385" r:id="rId33"/>
    <p:sldId id="454" r:id="rId34"/>
    <p:sldId id="443" r:id="rId35"/>
    <p:sldId id="444" r:id="rId36"/>
    <p:sldId id="445" r:id="rId37"/>
    <p:sldId id="446" r:id="rId38"/>
    <p:sldId id="447" r:id="rId39"/>
    <p:sldId id="448" r:id="rId40"/>
    <p:sldId id="449" r:id="rId41"/>
    <p:sldId id="450" r:id="rId42"/>
    <p:sldId id="451" r:id="rId43"/>
    <p:sldId id="386" r:id="rId44"/>
    <p:sldId id="34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07B"/>
    <a:srgbClr val="AE5F1E"/>
    <a:srgbClr val="AC1422"/>
    <a:srgbClr val="673105"/>
    <a:srgbClr val="E14C23"/>
    <a:srgbClr val="A23E2A"/>
    <a:srgbClr val="005426"/>
    <a:srgbClr val="990033"/>
    <a:srgbClr val="26A64E"/>
    <a:srgbClr val="7D7A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1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7CE5-EEBD-4B82-B155-BA1DBF67C8CF}" type="datetimeFigureOut">
              <a:rPr lang="en-US" smtClean="0"/>
              <a:pPr/>
              <a:t>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85FA7-9A21-4F92-A827-786028AD0C7F}" type="slidenum">
              <a:rPr lang="en-US" smtClean="0"/>
              <a:pPr/>
              <a:t>‹#›</a:t>
            </a:fld>
            <a:endParaRPr lang="en-US"/>
          </a:p>
        </p:txBody>
      </p:sp>
    </p:spTree>
    <p:extLst>
      <p:ext uri="{BB962C8B-B14F-4D97-AF65-F5344CB8AC3E}">
        <p14:creationId xmlns:p14="http://schemas.microsoft.com/office/powerpoint/2010/main" xmlns="" val="111707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18AB4-0C30-446C-9886-2F32366C7E13}" type="datetime1">
              <a:rPr lang="en-US" smtClean="0"/>
              <a:pPr/>
              <a:t>1/1/2017</a:t>
            </a:fld>
            <a:endParaRPr lang="en-US"/>
          </a:p>
        </p:txBody>
      </p:sp>
      <p:sp>
        <p:nvSpPr>
          <p:cNvPr id="5" name="Footer Placeholder 4"/>
          <p:cNvSpPr>
            <a:spLocks noGrp="1"/>
          </p:cNvSpPr>
          <p:nvPr>
            <p:ph type="ftr" sz="quarter" idx="11"/>
          </p:nvPr>
        </p:nvSpPr>
        <p:spPr/>
        <p:txBody>
          <a:bodyPr/>
          <a:lstStyle/>
          <a:p>
            <a:r>
              <a:rPr lang="fi-FI" smtClean="0"/>
              <a:t>Pseudo-LIFO        Mainak   (IIT Kanpur &amp; Intel India)</a:t>
            </a:r>
            <a:endParaRPr lang="en-US"/>
          </a:p>
        </p:txBody>
      </p:sp>
      <p:sp>
        <p:nvSpPr>
          <p:cNvPr id="6" name="Slide Number Placeholder 5"/>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00B05-CA3A-4EE7-8967-7828BB5C9232}" type="datetime1">
              <a:rPr lang="en-US" smtClean="0"/>
              <a:pPr/>
              <a:t>1/1/2017</a:t>
            </a:fld>
            <a:endParaRPr lang="en-US"/>
          </a:p>
        </p:txBody>
      </p:sp>
      <p:sp>
        <p:nvSpPr>
          <p:cNvPr id="5" name="Footer Placeholder 4"/>
          <p:cNvSpPr>
            <a:spLocks noGrp="1"/>
          </p:cNvSpPr>
          <p:nvPr>
            <p:ph type="ftr" sz="quarter" idx="11"/>
          </p:nvPr>
        </p:nvSpPr>
        <p:spPr/>
        <p:txBody>
          <a:bodyPr/>
          <a:lstStyle/>
          <a:p>
            <a:r>
              <a:rPr lang="fi-FI" smtClean="0"/>
              <a:t>Pseudo-LIFO        Mainak   (IIT Kanpur &amp; Intel India)</a:t>
            </a:r>
            <a:endParaRPr lang="en-US"/>
          </a:p>
        </p:txBody>
      </p:sp>
      <p:sp>
        <p:nvSpPr>
          <p:cNvPr id="6" name="Slide Number Placeholder 5"/>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22520-2C94-42D1-9B27-F21C0576379A}" type="datetime1">
              <a:rPr lang="en-US" smtClean="0"/>
              <a:pPr/>
              <a:t>1/1/2017</a:t>
            </a:fld>
            <a:endParaRPr lang="en-US"/>
          </a:p>
        </p:txBody>
      </p:sp>
      <p:sp>
        <p:nvSpPr>
          <p:cNvPr id="5" name="Footer Placeholder 4"/>
          <p:cNvSpPr>
            <a:spLocks noGrp="1"/>
          </p:cNvSpPr>
          <p:nvPr>
            <p:ph type="ftr" sz="quarter" idx="11"/>
          </p:nvPr>
        </p:nvSpPr>
        <p:spPr/>
        <p:txBody>
          <a:bodyPr/>
          <a:lstStyle/>
          <a:p>
            <a:r>
              <a:rPr lang="fi-FI" smtClean="0"/>
              <a:t>Pseudo-LIFO        Mainak   (IIT Kanpur &amp; Intel India)</a:t>
            </a:r>
            <a:endParaRPr lang="en-US"/>
          </a:p>
        </p:txBody>
      </p:sp>
      <p:sp>
        <p:nvSpPr>
          <p:cNvPr id="6" name="Slide Number Placeholder 5"/>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a:solidFill>
                  <a:srgbClr val="0070C0"/>
                </a:solidFill>
                <a:effectLst>
                  <a:outerShdw blurRad="50800" dist="38100" dir="10800000" algn="r"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solidFill>
                  <a:schemeClr val="tx1"/>
                </a:solidFill>
                <a:latin typeface="Tahoma" pitchFamily="34" charset="0"/>
                <a:ea typeface="Tahoma" pitchFamily="34" charset="0"/>
                <a:cs typeface="Tahoma" pitchFamily="34" charset="0"/>
              </a:defRPr>
            </a:lvl1pPr>
            <a:lvl2pPr>
              <a:defRPr b="0">
                <a:solidFill>
                  <a:schemeClr val="tx1"/>
                </a:solidFill>
                <a:latin typeface="Tahoma" pitchFamily="34" charset="0"/>
                <a:ea typeface="Tahoma" pitchFamily="34" charset="0"/>
                <a:cs typeface="Tahoma" pitchFamily="34" charset="0"/>
              </a:defRPr>
            </a:lvl2pPr>
            <a:lvl3pPr>
              <a:defRPr b="0">
                <a:solidFill>
                  <a:schemeClr val="tx1"/>
                </a:solidFill>
                <a:latin typeface="Tahoma" pitchFamily="34" charset="0"/>
                <a:ea typeface="Tahoma" pitchFamily="34" charset="0"/>
                <a:cs typeface="Tahoma" pitchFamily="34" charset="0"/>
              </a:defRPr>
            </a:lvl3pPr>
            <a:lvl4pPr>
              <a:defRPr b="0">
                <a:solidFill>
                  <a:schemeClr val="tx1"/>
                </a:solidFill>
                <a:latin typeface="Tahoma" pitchFamily="34" charset="0"/>
                <a:ea typeface="Tahoma" pitchFamily="34" charset="0"/>
                <a:cs typeface="Tahoma" pitchFamily="34" charset="0"/>
              </a:defRPr>
            </a:lvl4pPr>
            <a:lvl5pPr>
              <a:defRPr b="0">
                <a:solidFill>
                  <a:schemeClr val="tx1"/>
                </a:solidFill>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B75038-F2B9-4FBB-BBE8-25858246395E}" type="datetime1">
              <a:rPr lang="en-US" smtClean="0"/>
              <a:pPr/>
              <a:t>1/1/2017</a:t>
            </a:fld>
            <a:endParaRPr lang="en-US"/>
          </a:p>
        </p:txBody>
      </p:sp>
      <p:sp>
        <p:nvSpPr>
          <p:cNvPr id="5" name="Footer Placeholder 4"/>
          <p:cNvSpPr>
            <a:spLocks noGrp="1"/>
          </p:cNvSpPr>
          <p:nvPr>
            <p:ph type="ftr" sz="quarter" idx="11"/>
          </p:nvPr>
        </p:nvSpPr>
        <p:spPr>
          <a:xfrm>
            <a:off x="1371600" y="6356350"/>
            <a:ext cx="6781800" cy="365125"/>
          </a:xfrm>
        </p:spPr>
        <p:txBody>
          <a:bodyPr/>
          <a:lstStyle>
            <a:lvl1pPr>
              <a:defRPr b="1">
                <a:solidFill>
                  <a:srgbClr val="00B050"/>
                </a:solidFill>
                <a:latin typeface="+mj-lt"/>
              </a:defRPr>
            </a:lvl1pPr>
          </a:lstStyle>
          <a:p>
            <a:r>
              <a:rPr lang="fi-FI" dirty="0" smtClean="0"/>
              <a:t>Hierarchy-aware Replacement and Bypass Algorithms          Mainak Chaudhuri</a:t>
            </a:r>
            <a:endParaRPr lang="en-US" dirty="0"/>
          </a:p>
        </p:txBody>
      </p:sp>
      <p:sp>
        <p:nvSpPr>
          <p:cNvPr id="6" name="Slide Number Placeholder 5"/>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DCDD4-3CEC-4702-976F-4BA8BBC37DB1}" type="datetime1">
              <a:rPr lang="en-US" smtClean="0"/>
              <a:pPr/>
              <a:t>1/1/2017</a:t>
            </a:fld>
            <a:endParaRPr lang="en-US"/>
          </a:p>
        </p:txBody>
      </p:sp>
      <p:sp>
        <p:nvSpPr>
          <p:cNvPr id="5" name="Footer Placeholder 4"/>
          <p:cNvSpPr>
            <a:spLocks noGrp="1"/>
          </p:cNvSpPr>
          <p:nvPr>
            <p:ph type="ftr" sz="quarter" idx="11"/>
          </p:nvPr>
        </p:nvSpPr>
        <p:spPr/>
        <p:txBody>
          <a:bodyPr/>
          <a:lstStyle/>
          <a:p>
            <a:r>
              <a:rPr lang="fi-FI" smtClean="0"/>
              <a:t>Pseudo-LIFO        Mainak   (IIT Kanpur &amp; Intel India)</a:t>
            </a:r>
            <a:endParaRPr lang="en-US"/>
          </a:p>
        </p:txBody>
      </p:sp>
      <p:sp>
        <p:nvSpPr>
          <p:cNvPr id="6" name="Slide Number Placeholder 5"/>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9AB1A3-82AA-4692-B15B-9FB2B9A4A079}" type="datetime1">
              <a:rPr lang="en-US" smtClean="0"/>
              <a:pPr/>
              <a:t>1/1/2017</a:t>
            </a:fld>
            <a:endParaRPr lang="en-US"/>
          </a:p>
        </p:txBody>
      </p:sp>
      <p:sp>
        <p:nvSpPr>
          <p:cNvPr id="6" name="Footer Placeholder 5"/>
          <p:cNvSpPr>
            <a:spLocks noGrp="1"/>
          </p:cNvSpPr>
          <p:nvPr>
            <p:ph type="ftr" sz="quarter" idx="11"/>
          </p:nvPr>
        </p:nvSpPr>
        <p:spPr/>
        <p:txBody>
          <a:bodyPr/>
          <a:lstStyle/>
          <a:p>
            <a:r>
              <a:rPr lang="fi-FI" smtClean="0"/>
              <a:t>Pseudo-LIFO        Mainak   (IIT Kanpur &amp; Intel India)</a:t>
            </a:r>
            <a:endParaRPr lang="en-US"/>
          </a:p>
        </p:txBody>
      </p:sp>
      <p:sp>
        <p:nvSpPr>
          <p:cNvPr id="7" name="Slide Number Placeholder 6"/>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1EF2B-D690-4C28-A642-366EFE5907B7}" type="datetime1">
              <a:rPr lang="en-US" smtClean="0"/>
              <a:pPr/>
              <a:t>1/1/2017</a:t>
            </a:fld>
            <a:endParaRPr lang="en-US"/>
          </a:p>
        </p:txBody>
      </p:sp>
      <p:sp>
        <p:nvSpPr>
          <p:cNvPr id="8" name="Footer Placeholder 7"/>
          <p:cNvSpPr>
            <a:spLocks noGrp="1"/>
          </p:cNvSpPr>
          <p:nvPr>
            <p:ph type="ftr" sz="quarter" idx="11"/>
          </p:nvPr>
        </p:nvSpPr>
        <p:spPr/>
        <p:txBody>
          <a:bodyPr/>
          <a:lstStyle/>
          <a:p>
            <a:r>
              <a:rPr lang="fi-FI" smtClean="0"/>
              <a:t>Pseudo-LIFO        Mainak   (IIT Kanpur &amp; Intel India)</a:t>
            </a:r>
            <a:endParaRPr lang="en-US"/>
          </a:p>
        </p:txBody>
      </p:sp>
      <p:sp>
        <p:nvSpPr>
          <p:cNvPr id="9" name="Slide Number Placeholder 8"/>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42F4E-238D-43B7-A210-5FB2F97E9E61}" type="datetime1">
              <a:rPr lang="en-US" smtClean="0"/>
              <a:pPr/>
              <a:t>1/1/2017</a:t>
            </a:fld>
            <a:endParaRPr lang="en-US"/>
          </a:p>
        </p:txBody>
      </p:sp>
      <p:sp>
        <p:nvSpPr>
          <p:cNvPr id="4" name="Footer Placeholder 3"/>
          <p:cNvSpPr>
            <a:spLocks noGrp="1"/>
          </p:cNvSpPr>
          <p:nvPr>
            <p:ph type="ftr" sz="quarter" idx="11"/>
          </p:nvPr>
        </p:nvSpPr>
        <p:spPr/>
        <p:txBody>
          <a:bodyPr/>
          <a:lstStyle/>
          <a:p>
            <a:r>
              <a:rPr lang="fi-FI" smtClean="0"/>
              <a:t>Pseudo-LIFO        Mainak   (IIT Kanpur &amp; Intel India)</a:t>
            </a:r>
            <a:endParaRPr lang="en-US"/>
          </a:p>
        </p:txBody>
      </p:sp>
      <p:sp>
        <p:nvSpPr>
          <p:cNvPr id="5" name="Slide Number Placeholder 4"/>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4F93-3E1E-4539-BE9D-01ACE0B5A5F0}" type="datetime1">
              <a:rPr lang="en-US" smtClean="0"/>
              <a:pPr/>
              <a:t>1/1/2017</a:t>
            </a:fld>
            <a:endParaRPr lang="en-US"/>
          </a:p>
        </p:txBody>
      </p:sp>
      <p:sp>
        <p:nvSpPr>
          <p:cNvPr id="3" name="Footer Placeholder 2"/>
          <p:cNvSpPr>
            <a:spLocks noGrp="1"/>
          </p:cNvSpPr>
          <p:nvPr>
            <p:ph type="ftr" sz="quarter" idx="11"/>
          </p:nvPr>
        </p:nvSpPr>
        <p:spPr/>
        <p:txBody>
          <a:bodyPr/>
          <a:lstStyle/>
          <a:p>
            <a:r>
              <a:rPr lang="fi-FI" smtClean="0"/>
              <a:t>Pseudo-LIFO        Mainak   (IIT Kanpur &amp; Intel India)</a:t>
            </a:r>
            <a:endParaRPr lang="en-US"/>
          </a:p>
        </p:txBody>
      </p:sp>
      <p:sp>
        <p:nvSpPr>
          <p:cNvPr id="4" name="Slide Number Placeholder 3"/>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DD6D4-E1D7-45FE-BE4D-976C0AAF4C36}" type="datetime1">
              <a:rPr lang="en-US" smtClean="0"/>
              <a:pPr/>
              <a:t>1/1/2017</a:t>
            </a:fld>
            <a:endParaRPr lang="en-US"/>
          </a:p>
        </p:txBody>
      </p:sp>
      <p:sp>
        <p:nvSpPr>
          <p:cNvPr id="6" name="Footer Placeholder 5"/>
          <p:cNvSpPr>
            <a:spLocks noGrp="1"/>
          </p:cNvSpPr>
          <p:nvPr>
            <p:ph type="ftr" sz="quarter" idx="11"/>
          </p:nvPr>
        </p:nvSpPr>
        <p:spPr/>
        <p:txBody>
          <a:bodyPr/>
          <a:lstStyle/>
          <a:p>
            <a:r>
              <a:rPr lang="fi-FI" smtClean="0"/>
              <a:t>Pseudo-LIFO        Mainak   (IIT Kanpur &amp; Intel India)</a:t>
            </a:r>
            <a:endParaRPr lang="en-US"/>
          </a:p>
        </p:txBody>
      </p:sp>
      <p:sp>
        <p:nvSpPr>
          <p:cNvPr id="7" name="Slide Number Placeholder 6"/>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A6078-6D98-4518-88F8-AD7CA69C09EF}" type="datetime1">
              <a:rPr lang="en-US" smtClean="0"/>
              <a:pPr/>
              <a:t>1/1/2017</a:t>
            </a:fld>
            <a:endParaRPr lang="en-US"/>
          </a:p>
        </p:txBody>
      </p:sp>
      <p:sp>
        <p:nvSpPr>
          <p:cNvPr id="6" name="Footer Placeholder 5"/>
          <p:cNvSpPr>
            <a:spLocks noGrp="1"/>
          </p:cNvSpPr>
          <p:nvPr>
            <p:ph type="ftr" sz="quarter" idx="11"/>
          </p:nvPr>
        </p:nvSpPr>
        <p:spPr/>
        <p:txBody>
          <a:bodyPr/>
          <a:lstStyle/>
          <a:p>
            <a:r>
              <a:rPr lang="fi-FI" smtClean="0"/>
              <a:t>Pseudo-LIFO        Mainak   (IIT Kanpur &amp; Intel India)</a:t>
            </a:r>
            <a:endParaRPr lang="en-US"/>
          </a:p>
        </p:txBody>
      </p:sp>
      <p:sp>
        <p:nvSpPr>
          <p:cNvPr id="7" name="Slide Number Placeholder 6"/>
          <p:cNvSpPr>
            <a:spLocks noGrp="1"/>
          </p:cNvSpPr>
          <p:nvPr>
            <p:ph type="sldNum" sz="quarter" idx="12"/>
          </p:nvPr>
        </p:nvSpPr>
        <p:spPr/>
        <p:txBody>
          <a:bodyPr/>
          <a:lstStyle/>
          <a:p>
            <a:fld id="{51B4D58C-7421-4009-8D1C-8225D62801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4F72A-F4B7-454D-8538-5CB9A8B550E0}" type="datetime1">
              <a:rPr lang="en-US" smtClean="0"/>
              <a:pPr/>
              <a:t>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Pseudo-LIFO        Mainak   (IIT Kanpur &amp; Intel India)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4D58C-7421-4009-8D1C-8225D62801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124200"/>
          </a:xfrm>
        </p:spPr>
        <p:txBody>
          <a:bodyPr>
            <a:noAutofit/>
          </a:bodyPr>
          <a:lstStyle/>
          <a:p>
            <a:r>
              <a:rPr lang="en-US" sz="4800" b="1" dirty="0" smtClean="0">
                <a:solidFill>
                  <a:srgbClr val="0070C0"/>
                </a:solidFill>
                <a:effectLst>
                  <a:outerShdw blurRad="50800" dist="38100" dir="10800000" algn="r" rotWithShape="0">
                    <a:prstClr val="black">
                      <a:alpha val="40000"/>
                    </a:prstClr>
                  </a:outerShdw>
                </a:effectLst>
              </a:rPr>
              <a:t>Dynamic Reuse Probability in LLC Management for CPU-GPU Heterogeneous Processors</a:t>
            </a:r>
            <a:endParaRPr lang="en-US" sz="4800" b="1" dirty="0">
              <a:solidFill>
                <a:srgbClr val="0070C0"/>
              </a:solidFill>
              <a:effectLst>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0" y="3048000"/>
            <a:ext cx="9144000" cy="3581400"/>
          </a:xfrm>
        </p:spPr>
        <p:txBody>
          <a:bodyPr>
            <a:normAutofit/>
          </a:bodyPr>
          <a:lstStyle/>
          <a:p>
            <a:endParaRPr lang="en-US" sz="3600" dirty="0" smtClean="0">
              <a:solidFill>
                <a:schemeClr val="tx1"/>
              </a:solidFill>
              <a:latin typeface="Tahoma" pitchFamily="34" charset="0"/>
              <a:ea typeface="Tahoma" pitchFamily="34" charset="0"/>
              <a:cs typeface="Tahoma" pitchFamily="34" charset="0"/>
            </a:endParaRPr>
          </a:p>
          <a:p>
            <a:endParaRPr lang="en-US" sz="3600" dirty="0">
              <a:solidFill>
                <a:schemeClr val="tx1"/>
              </a:solidFill>
              <a:latin typeface="Tahoma" pitchFamily="34" charset="0"/>
              <a:ea typeface="Tahoma" pitchFamily="34" charset="0"/>
              <a:cs typeface="Tahoma" pitchFamily="34" charset="0"/>
            </a:endParaRPr>
          </a:p>
          <a:p>
            <a:r>
              <a:rPr lang="en-US" sz="3600" dirty="0" err="1" smtClean="0">
                <a:solidFill>
                  <a:schemeClr val="tx1"/>
                </a:solidFill>
                <a:latin typeface="Tahoma" pitchFamily="34" charset="0"/>
                <a:ea typeface="Tahoma" pitchFamily="34" charset="0"/>
                <a:cs typeface="Tahoma" pitchFamily="34" charset="0"/>
              </a:rPr>
              <a:t>Siddharth</a:t>
            </a:r>
            <a:r>
              <a:rPr lang="en-US" sz="3600" dirty="0" smtClean="0">
                <a:solidFill>
                  <a:schemeClr val="tx1"/>
                </a:solidFill>
                <a:latin typeface="Tahoma" pitchFamily="34" charset="0"/>
                <a:ea typeface="Tahoma" pitchFamily="34" charset="0"/>
                <a:cs typeface="Tahoma" pitchFamily="34" charset="0"/>
              </a:rPr>
              <a:t> </a:t>
            </a:r>
            <a:r>
              <a:rPr lang="en-US" sz="3600" dirty="0" err="1" smtClean="0">
                <a:solidFill>
                  <a:schemeClr val="tx1"/>
                </a:solidFill>
                <a:latin typeface="Tahoma" pitchFamily="34" charset="0"/>
                <a:ea typeface="Tahoma" pitchFamily="34" charset="0"/>
                <a:cs typeface="Tahoma" pitchFamily="34" charset="0"/>
              </a:rPr>
              <a:t>Rai</a:t>
            </a:r>
            <a:r>
              <a:rPr lang="en-US" sz="3600" dirty="0" smtClean="0">
                <a:solidFill>
                  <a:schemeClr val="tx1"/>
                </a:solidFill>
                <a:latin typeface="Tahoma" pitchFamily="34" charset="0"/>
                <a:ea typeface="Tahoma" pitchFamily="34" charset="0"/>
                <a:cs typeface="Tahoma" pitchFamily="34" charset="0"/>
              </a:rPr>
              <a:t>, </a:t>
            </a:r>
            <a:r>
              <a:rPr lang="en-US" sz="3600" dirty="0" err="1" smtClean="0">
                <a:solidFill>
                  <a:schemeClr val="tx1"/>
                </a:solidFill>
                <a:latin typeface="Tahoma" pitchFamily="34" charset="0"/>
                <a:ea typeface="Tahoma" pitchFamily="34" charset="0"/>
                <a:cs typeface="Tahoma" pitchFamily="34" charset="0"/>
              </a:rPr>
              <a:t>Mainak</a:t>
            </a:r>
            <a:r>
              <a:rPr lang="en-US" sz="3600" dirty="0" smtClean="0">
                <a:solidFill>
                  <a:schemeClr val="tx1"/>
                </a:solidFill>
                <a:latin typeface="Tahoma" pitchFamily="34" charset="0"/>
                <a:ea typeface="Tahoma" pitchFamily="34" charset="0"/>
                <a:cs typeface="Tahoma" pitchFamily="34" charset="0"/>
              </a:rPr>
              <a:t> </a:t>
            </a:r>
            <a:r>
              <a:rPr lang="en-US" sz="3600" smtClean="0">
                <a:solidFill>
                  <a:schemeClr val="tx1"/>
                </a:solidFill>
                <a:latin typeface="Tahoma" pitchFamily="34" charset="0"/>
                <a:ea typeface="Tahoma" pitchFamily="34" charset="0"/>
                <a:cs typeface="Tahoma" pitchFamily="34" charset="0"/>
              </a:rPr>
              <a:t>Chaudhuri</a:t>
            </a:r>
            <a:endParaRPr lang="en-US" sz="3600" dirty="0" smtClean="0">
              <a:solidFill>
                <a:schemeClr val="tx1"/>
              </a:solidFill>
              <a:latin typeface="Tahoma" pitchFamily="34" charset="0"/>
              <a:ea typeface="Tahoma" pitchFamily="34" charset="0"/>
              <a:cs typeface="Tahoma" pitchFamily="34" charset="0"/>
            </a:endParaRPr>
          </a:p>
          <a:p>
            <a:r>
              <a:rPr lang="en-US" sz="3600" dirty="0" smtClean="0">
                <a:solidFill>
                  <a:schemeClr val="tx1"/>
                </a:solidFill>
                <a:latin typeface="Tahoma" pitchFamily="34" charset="0"/>
                <a:ea typeface="Tahoma" pitchFamily="34" charset="0"/>
                <a:cs typeface="Tahoma" pitchFamily="34" charset="0"/>
              </a:rPr>
              <a:t>Indian Institute of Technology Kanpur</a:t>
            </a:r>
            <a:endParaRPr lang="en-US" sz="2800" dirty="0" smtClean="0">
              <a:solidFill>
                <a:schemeClr val="tx1"/>
              </a:solidFill>
              <a:latin typeface="Tahoma" pitchFamily="34" charset="0"/>
              <a:ea typeface="Tahoma" pitchFamily="34" charset="0"/>
              <a:cs typeface="Tahoma" pitchFamily="34" charset="0"/>
            </a:endParaRPr>
          </a:p>
          <a:p>
            <a:endParaRPr lang="en-US" sz="2800" dirty="0" smtClean="0">
              <a:solidFill>
                <a:schemeClr val="tx1"/>
              </a:solidFill>
              <a:latin typeface="Tahoma" pitchFamily="34" charset="0"/>
              <a:ea typeface="Tahoma" pitchFamily="34" charset="0"/>
              <a:cs typeface="Tahoma" pitchFamily="34" charset="0"/>
            </a:endParaRPr>
          </a:p>
          <a:p>
            <a:endParaRPr lang="en-US" sz="2800" dirty="0" smtClean="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Simulation infra-structure</a:t>
            </a:r>
            <a:endParaRPr lang="en-US" b="1" dirty="0"/>
          </a:p>
        </p:txBody>
      </p:sp>
      <p:sp>
        <p:nvSpPr>
          <p:cNvPr id="3" name="Content Placeholder 2"/>
          <p:cNvSpPr>
            <a:spLocks noGrp="1"/>
          </p:cNvSpPr>
          <p:nvPr>
            <p:ph idx="1"/>
          </p:nvPr>
        </p:nvSpPr>
        <p:spPr>
          <a:xfrm>
            <a:off x="457200" y="685800"/>
            <a:ext cx="8686800" cy="6172200"/>
          </a:xfrm>
        </p:spPr>
        <p:txBody>
          <a:bodyPr>
            <a:normAutofit lnSpcReduction="10000"/>
          </a:bodyPr>
          <a:lstStyle/>
          <a:p>
            <a:r>
              <a:rPr lang="en-US" dirty="0" smtClean="0"/>
              <a:t>LLC</a:t>
            </a:r>
          </a:p>
          <a:p>
            <a:pPr lvl="1"/>
            <a:r>
              <a:rPr lang="en-US" dirty="0" smtClean="0"/>
              <a:t>16 MB 16-way, 64B blocks, 10 cycles per bank</a:t>
            </a:r>
          </a:p>
          <a:p>
            <a:pPr lvl="1"/>
            <a:r>
              <a:rPr lang="en-US" dirty="0" smtClean="0"/>
              <a:t>Inclusive for CPU, non-inclusive for GPU: no back-</a:t>
            </a:r>
            <a:r>
              <a:rPr lang="en-US" dirty="0" err="1" smtClean="0"/>
              <a:t>inval</a:t>
            </a:r>
            <a:r>
              <a:rPr lang="en-US" dirty="0" smtClean="0"/>
              <a:t> to GPU on eviction</a:t>
            </a:r>
          </a:p>
          <a:p>
            <a:pPr lvl="2"/>
            <a:r>
              <a:rPr lang="en-US" dirty="0" smtClean="0"/>
              <a:t>Makes GPU fill bypass a possible option</a:t>
            </a:r>
          </a:p>
          <a:p>
            <a:r>
              <a:rPr lang="en-US" dirty="0" smtClean="0"/>
              <a:t>Main memory</a:t>
            </a:r>
          </a:p>
          <a:p>
            <a:pPr lvl="1"/>
            <a:r>
              <a:rPr lang="en-US" dirty="0" smtClean="0"/>
              <a:t>Two single-channel DDR3-2133 controllers, FR-FCFS scheduling</a:t>
            </a:r>
          </a:p>
          <a:p>
            <a:pPr lvl="1"/>
            <a:r>
              <a:rPr lang="en-US" dirty="0" smtClean="0"/>
              <a:t>DRAM modules are modeled using DRAMSim2</a:t>
            </a:r>
          </a:p>
          <a:p>
            <a:pPr lvl="2"/>
            <a:r>
              <a:rPr lang="en-US" dirty="0" smtClean="0"/>
              <a:t>One rank/channel, eight banks/rank, x8 devices, BL=8, 1 KB row/bank/device, 14-14-14</a:t>
            </a:r>
          </a:p>
          <a:p>
            <a:r>
              <a:rPr lang="en-US" dirty="0" smtClean="0"/>
              <a:t>On-die interconnect</a:t>
            </a:r>
          </a:p>
          <a:p>
            <a:pPr lvl="1"/>
            <a:r>
              <a:rPr lang="en-US" dirty="0" smtClean="0"/>
              <a:t>Bidirectional ring, single-cycle hop</a:t>
            </a:r>
          </a:p>
        </p:txBody>
      </p:sp>
    </p:spTree>
    <p:extLst>
      <p:ext uri="{BB962C8B-B14F-4D97-AF65-F5344CB8AC3E}">
        <p14:creationId xmlns:p14="http://schemas.microsoft.com/office/powerpoint/2010/main" xmlns="" val="162265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Simulation infra-structure</a:t>
            </a:r>
            <a:endParaRPr lang="en-US" b="1" dirty="0"/>
          </a:p>
        </p:txBody>
      </p:sp>
      <p:sp>
        <p:nvSpPr>
          <p:cNvPr id="3" name="Content Placeholder 2"/>
          <p:cNvSpPr>
            <a:spLocks noGrp="1"/>
          </p:cNvSpPr>
          <p:nvPr>
            <p:ph idx="1"/>
          </p:nvPr>
        </p:nvSpPr>
        <p:spPr>
          <a:xfrm>
            <a:off x="457200" y="685800"/>
            <a:ext cx="8686800" cy="6172200"/>
          </a:xfrm>
        </p:spPr>
        <p:txBody>
          <a:bodyPr>
            <a:normAutofit/>
          </a:bodyPr>
          <a:lstStyle/>
          <a:p>
            <a:r>
              <a:rPr lang="en-US" dirty="0" smtClean="0"/>
              <a:t>Workloads</a:t>
            </a:r>
          </a:p>
          <a:p>
            <a:pPr lvl="1"/>
            <a:r>
              <a:rPr lang="en-US" dirty="0" smtClean="0"/>
              <a:t>Three sets corresponding to 1C1G (S1-S18), 2C1G (D1-D18), 4C1G (Q1-Q18)</a:t>
            </a:r>
          </a:p>
          <a:p>
            <a:pPr lvl="1"/>
            <a:r>
              <a:rPr lang="en-US" dirty="0" smtClean="0"/>
              <a:t>Each set has 18 heterogeneous mixes</a:t>
            </a:r>
          </a:p>
          <a:p>
            <a:pPr lvl="2"/>
            <a:r>
              <a:rPr lang="en-US" dirty="0" smtClean="0"/>
              <a:t>S1-S14, D1-D14, Q1-Q14</a:t>
            </a:r>
          </a:p>
          <a:p>
            <a:pPr lvl="3"/>
            <a:r>
              <a:rPr lang="en-US" dirty="0" smtClean="0"/>
              <a:t>GFX (DirectX/OpenGL) + SPEC CPU2006</a:t>
            </a:r>
          </a:p>
          <a:p>
            <a:pPr lvl="2"/>
            <a:r>
              <a:rPr lang="en-US" dirty="0" smtClean="0"/>
              <a:t>S15-S18, D15-D18, Q15-Q18</a:t>
            </a:r>
          </a:p>
          <a:p>
            <a:pPr lvl="3"/>
            <a:r>
              <a:rPr lang="en-US" dirty="0" smtClean="0"/>
              <a:t>GPGPU (</a:t>
            </a:r>
            <a:r>
              <a:rPr lang="en-US" dirty="0" err="1" smtClean="0"/>
              <a:t>Rodinia</a:t>
            </a:r>
            <a:r>
              <a:rPr lang="en-US" dirty="0" smtClean="0"/>
              <a:t>/CUDA SDK) + SPEC CPU2006</a:t>
            </a:r>
          </a:p>
        </p:txBody>
      </p:sp>
    </p:spTree>
    <p:extLst>
      <p:ext uri="{BB962C8B-B14F-4D97-AF65-F5344CB8AC3E}">
        <p14:creationId xmlns:p14="http://schemas.microsoft.com/office/powerpoint/2010/main" xmlns="" val="155461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r>
              <a:rPr lang="en-US" dirty="0" smtClean="0"/>
              <a:t>Simulation infra-structure</a:t>
            </a:r>
          </a:p>
          <a:p>
            <a:pPr>
              <a:buFont typeface="Wingdings" panose="05000000000000000000" pitchFamily="2" charset="2"/>
              <a:buChar char="Ø"/>
            </a:pPr>
            <a:r>
              <a:rPr lang="en-US" dirty="0" smtClean="0">
                <a:solidFill>
                  <a:srgbClr val="C00000"/>
                </a:solidFill>
              </a:rPr>
              <a:t>Motivation</a:t>
            </a:r>
          </a:p>
          <a:p>
            <a:r>
              <a:rPr lang="en-US" dirty="0" smtClean="0"/>
              <a:t>Our proposal</a:t>
            </a:r>
          </a:p>
          <a:p>
            <a:pPr lvl="1"/>
            <a:r>
              <a:rPr lang="en-US" dirty="0" smtClean="0"/>
              <a:t>Reuse probability estimation using sampling</a:t>
            </a:r>
          </a:p>
          <a:p>
            <a:pPr lvl="1"/>
            <a:r>
              <a:rPr lang="en-US" dirty="0" smtClean="0"/>
              <a:t>LLC management policies</a:t>
            </a:r>
          </a:p>
          <a:p>
            <a:r>
              <a:rPr lang="en-US" dirty="0" smtClean="0"/>
              <a:t>Simulation results</a:t>
            </a:r>
          </a:p>
          <a:p>
            <a:r>
              <a:rPr lang="en-US" dirty="0" smtClean="0"/>
              <a:t>Summary</a:t>
            </a:r>
          </a:p>
          <a:p>
            <a:endParaRPr lang="en-US" dirty="0" smtClean="0"/>
          </a:p>
        </p:txBody>
      </p:sp>
    </p:spTree>
    <p:extLst>
      <p:ext uri="{BB962C8B-B14F-4D97-AF65-F5344CB8AC3E}">
        <p14:creationId xmlns:p14="http://schemas.microsoft.com/office/powerpoint/2010/main" xmlns="" val="220614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Motivation</a:t>
            </a:r>
            <a:endParaRPr lang="en-US" b="1" dirty="0"/>
          </a:p>
        </p:txBody>
      </p:sp>
      <p:sp>
        <p:nvSpPr>
          <p:cNvPr id="3" name="Content Placeholder 2"/>
          <p:cNvSpPr>
            <a:spLocks noGrp="1"/>
          </p:cNvSpPr>
          <p:nvPr>
            <p:ph idx="1"/>
          </p:nvPr>
        </p:nvSpPr>
        <p:spPr>
          <a:xfrm>
            <a:off x="457200" y="685800"/>
            <a:ext cx="8686800" cy="6172200"/>
          </a:xfrm>
        </p:spPr>
        <p:txBody>
          <a:bodyPr>
            <a:normAutofit lnSpcReduction="10000"/>
          </a:bodyPr>
          <a:lstStyle/>
          <a:p>
            <a:r>
              <a:rPr lang="en-US" dirty="0" smtClean="0"/>
              <a:t>How harmful is the interference?</a:t>
            </a:r>
          </a:p>
          <a:p>
            <a:pPr lvl="1"/>
            <a:r>
              <a:rPr lang="en-US" dirty="0" smtClean="0"/>
              <a:t>Performance when CPU and GPU co-execute compared to standalone execution</a:t>
            </a:r>
          </a:p>
          <a:p>
            <a:r>
              <a:rPr lang="en-US" dirty="0" smtClean="0"/>
              <a:t>What are the potential savings in LLC misses?</a:t>
            </a:r>
          </a:p>
          <a:p>
            <a:pPr lvl="1"/>
            <a:r>
              <a:rPr lang="en-US" dirty="0" smtClean="0"/>
              <a:t>Important for understanding reuses in LLC</a:t>
            </a:r>
          </a:p>
          <a:p>
            <a:r>
              <a:rPr lang="en-US" dirty="0" smtClean="0"/>
              <a:t>Can LLC miss saving bring GPU speedup?</a:t>
            </a:r>
          </a:p>
          <a:p>
            <a:pPr lvl="1"/>
            <a:r>
              <a:rPr lang="en-US" dirty="0" smtClean="0"/>
              <a:t>Important question given that GPUs can hide inefficiencies in the memory system</a:t>
            </a:r>
          </a:p>
          <a:p>
            <a:r>
              <a:rPr lang="en-US" dirty="0" smtClean="0"/>
              <a:t>How effective is GPU fill bypass?</a:t>
            </a:r>
          </a:p>
          <a:p>
            <a:pPr lvl="1"/>
            <a:r>
              <a:rPr lang="en-US" dirty="0" smtClean="0"/>
              <a:t>This is one possible way of creating LLC space for CPU provided the GPU can tolerate extra misses</a:t>
            </a:r>
          </a:p>
        </p:txBody>
      </p:sp>
    </p:spTree>
    <p:extLst>
      <p:ext uri="{BB962C8B-B14F-4D97-AF65-F5344CB8AC3E}">
        <p14:creationId xmlns:p14="http://schemas.microsoft.com/office/powerpoint/2010/main" xmlns="" val="2456544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How harmful is the interference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762001"/>
            <a:ext cx="8077200" cy="5486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397539" y="1455003"/>
            <a:ext cx="822661" cy="830997"/>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35%</a:t>
            </a:r>
          </a:p>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21%</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8397539" y="3283803"/>
            <a:ext cx="822661" cy="830997"/>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35%</a:t>
            </a:r>
          </a:p>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32%</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397539" y="5029200"/>
            <a:ext cx="822661" cy="830997"/>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26%</a:t>
            </a:r>
          </a:p>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54%</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533400" y="1905000"/>
            <a:ext cx="7924800" cy="12192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Large losses in performance compared to standalone execution</a:t>
            </a:r>
          </a:p>
        </p:txBody>
      </p:sp>
      <p:sp>
        <p:nvSpPr>
          <p:cNvPr id="10" name="Rounded Rectangle 9"/>
          <p:cNvSpPr/>
          <p:nvPr/>
        </p:nvSpPr>
        <p:spPr>
          <a:xfrm>
            <a:off x="533400" y="3810000"/>
            <a:ext cx="7924800" cy="12192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Loss in GPU performance increases quickly with increasing CPU core 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Potential LLC miss savings</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799" y="728662"/>
            <a:ext cx="8610601" cy="4681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914400" y="5257800"/>
            <a:ext cx="6843220" cy="461665"/>
          </a:xfrm>
          <a:prstGeom prst="rect">
            <a:avLst/>
          </a:prstGeom>
          <a:noFill/>
        </p:spPr>
        <p:txBody>
          <a:bodyPr wrap="none" rtlCol="0">
            <a:spAutoFit/>
          </a:bodyPr>
          <a:lstStyle/>
          <a:p>
            <a:r>
              <a:rPr lang="en-US"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SHiP</a:t>
            </a: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-hybrid saves 7%, 8%, and 11% LLC misses</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14400" y="5638800"/>
            <a:ext cx="6171048"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OPT saves 38%, 34%, and 30% LLC misses</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14400" y="6019800"/>
            <a:ext cx="5801909"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Bigger opportunity for saving GPU misses</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914400" y="6400800"/>
            <a:ext cx="4049378"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Optimal bypass is ineffective</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457200" y="1524000"/>
            <a:ext cx="8229600" cy="12192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Large volume of reuses can be extracted from the LLC, if it is managed well</a:t>
            </a:r>
          </a:p>
        </p:txBody>
      </p:sp>
      <p:sp>
        <p:nvSpPr>
          <p:cNvPr id="12" name="Rounded Rectangle 11"/>
          <p:cNvSpPr/>
          <p:nvPr/>
        </p:nvSpPr>
        <p:spPr>
          <a:xfrm>
            <a:off x="457200" y="3581400"/>
            <a:ext cx="8229600" cy="12192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Potential for improving GPU reuses in the LLC is much more than the CPU</a:t>
            </a:r>
          </a:p>
        </p:txBody>
      </p:sp>
    </p:spTree>
    <p:extLst>
      <p:ext uri="{BB962C8B-B14F-4D97-AF65-F5344CB8AC3E}">
        <p14:creationId xmlns:p14="http://schemas.microsoft.com/office/powerpoint/2010/main" xmlns="" val="34632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0-#ppt_w/2"/>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8"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Potential speedup from ideal LLC</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62000"/>
            <a:ext cx="9143999" cy="3700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914400" y="4495800"/>
            <a:ext cx="5843074"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15% to 145% speedup averaging at 63%</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14400" y="4948535"/>
            <a:ext cx="7816307"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Texture and depth streams offer the biggest opportunity</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14400" y="5405735"/>
            <a:ext cx="8287974"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GPGPU: 22%, 12%, 26%, 182% speedup (</a:t>
            </a:r>
            <a:r>
              <a:rPr lang="en-US"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shader</a:t>
            </a:r>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stream)</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457200" y="1524000"/>
            <a:ext cx="8229600" cy="12192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GPU performance can be improved significantly by managing the LLC better</a:t>
            </a:r>
          </a:p>
        </p:txBody>
      </p:sp>
    </p:spTree>
    <p:extLst>
      <p:ext uri="{BB962C8B-B14F-4D97-AF65-F5344CB8AC3E}">
        <p14:creationId xmlns:p14="http://schemas.microsoft.com/office/powerpoint/2010/main" xmlns="" val="32067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1+#ppt_w/2"/>
                                          </p:val>
                                        </p:tav>
                                        <p:tav tm="100000">
                                          <p:val>
                                            <p:strVal val="#ppt_x"/>
                                          </p:val>
                                        </p:tav>
                                      </p:tavLst>
                                    </p:anim>
                                    <p:anim calcmode="lin" valueType="num">
                                      <p:cBhvr additive="base">
                                        <p:cTn id="2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Impact of GPU fill bypass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9144000" cy="3333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216171" y="4343400"/>
            <a:ext cx="8927829"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Latency-hiding capability of a GPU depends on DRAM bandwidth</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16171" y="4872335"/>
            <a:ext cx="8235268" cy="461665"/>
          </a:xfrm>
          <a:prstGeom prst="rect">
            <a:avLst/>
          </a:prstGeom>
          <a:noFill/>
        </p:spPr>
        <p:txBody>
          <a:bodyPr wrap="none" rtlCol="0">
            <a:spAutoFit/>
          </a:bodyPr>
          <a:lstStyle/>
          <a:p>
            <a:r>
              <a:rPr lang="en-US"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Under constrained bandwidth, LLC reuses must be honored</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0" y="2362200"/>
            <a:ext cx="9144000" cy="1676400"/>
          </a:xfrm>
          <a:prstGeom prst="roundRect">
            <a:avLst/>
          </a:prstGeom>
          <a:solidFill>
            <a:schemeClr val="tx2">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mj-lt"/>
              </a:rPr>
              <a:t>Large GPU fill bypass rate creates LLC space for CPU, but increases GPU LLC misses taking away precious DRAM bandwidth</a:t>
            </a:r>
          </a:p>
        </p:txBody>
      </p:sp>
    </p:spTree>
    <p:extLst>
      <p:ext uri="{BB962C8B-B14F-4D97-AF65-F5344CB8AC3E}">
        <p14:creationId xmlns:p14="http://schemas.microsoft.com/office/powerpoint/2010/main" xmlns="" val="25291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Motivation</a:t>
            </a:r>
            <a:endParaRPr lang="en-US" b="1" dirty="0"/>
          </a:p>
        </p:txBody>
      </p:sp>
      <p:sp>
        <p:nvSpPr>
          <p:cNvPr id="3" name="Content Placeholder 2"/>
          <p:cNvSpPr>
            <a:spLocks noGrp="1"/>
          </p:cNvSpPr>
          <p:nvPr>
            <p:ph idx="1"/>
          </p:nvPr>
        </p:nvSpPr>
        <p:spPr>
          <a:xfrm>
            <a:off x="457200" y="685800"/>
            <a:ext cx="8686800" cy="6172200"/>
          </a:xfrm>
        </p:spPr>
        <p:txBody>
          <a:bodyPr>
            <a:normAutofit lnSpcReduction="10000"/>
          </a:bodyPr>
          <a:lstStyle/>
          <a:p>
            <a:r>
              <a:rPr lang="en-US" dirty="0" smtClean="0"/>
              <a:t>How harmful is the interference?</a:t>
            </a:r>
          </a:p>
          <a:p>
            <a:pPr lvl="1"/>
            <a:r>
              <a:rPr lang="en-US" dirty="0" smtClean="0"/>
              <a:t>Large performance degradation due to a combined effect of LLC interference and higher DRAM bandwidth demand</a:t>
            </a:r>
          </a:p>
          <a:p>
            <a:r>
              <a:rPr lang="en-US" dirty="0" smtClean="0"/>
              <a:t>What are the potential savings in LLC misses?</a:t>
            </a:r>
          </a:p>
          <a:p>
            <a:pPr lvl="1"/>
            <a:r>
              <a:rPr lang="en-US" dirty="0" smtClean="0"/>
              <a:t>Large opportunity, particularly for GPU misses</a:t>
            </a:r>
          </a:p>
          <a:p>
            <a:pPr lvl="1"/>
            <a:r>
              <a:rPr lang="en-US" dirty="0" smtClean="0"/>
              <a:t>Points to good amount of potential LLC reuses</a:t>
            </a:r>
          </a:p>
          <a:p>
            <a:r>
              <a:rPr lang="en-US" dirty="0" smtClean="0"/>
              <a:t>Can LLC miss saving bring GPU speedup?</a:t>
            </a:r>
          </a:p>
          <a:p>
            <a:pPr lvl="1"/>
            <a:r>
              <a:rPr lang="en-US" dirty="0" smtClean="0"/>
              <a:t>Large speedup for GPU across the board</a:t>
            </a:r>
          </a:p>
          <a:p>
            <a:r>
              <a:rPr lang="en-US" dirty="0" smtClean="0"/>
              <a:t>How effective is aggressive GPU fill bypass?</a:t>
            </a:r>
          </a:p>
          <a:p>
            <a:pPr lvl="1"/>
            <a:r>
              <a:rPr lang="en-US" dirty="0" smtClean="0"/>
              <a:t>Mostly negative due to lost LLC reuses for GPU leading to large wasted DRAM bandwidth</a:t>
            </a:r>
          </a:p>
        </p:txBody>
      </p:sp>
    </p:spTree>
    <p:extLst>
      <p:ext uri="{BB962C8B-B14F-4D97-AF65-F5344CB8AC3E}">
        <p14:creationId xmlns:p14="http://schemas.microsoft.com/office/powerpoint/2010/main" xmlns="" val="147197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r>
              <a:rPr lang="en-US" dirty="0" smtClean="0"/>
              <a:t>Simulation infra-structure</a:t>
            </a:r>
          </a:p>
          <a:p>
            <a:r>
              <a:rPr lang="en-US" dirty="0" smtClean="0"/>
              <a:t>Motivation</a:t>
            </a:r>
          </a:p>
          <a:p>
            <a:pPr>
              <a:buFont typeface="Wingdings" panose="05000000000000000000" pitchFamily="2" charset="2"/>
              <a:buChar char="Ø"/>
            </a:pPr>
            <a:r>
              <a:rPr lang="en-US" dirty="0" smtClean="0">
                <a:solidFill>
                  <a:srgbClr val="C00000"/>
                </a:solidFill>
              </a:rPr>
              <a:t>Our proposal</a:t>
            </a:r>
          </a:p>
          <a:p>
            <a:pPr lvl="1"/>
            <a:r>
              <a:rPr lang="en-US" dirty="0" smtClean="0">
                <a:solidFill>
                  <a:srgbClr val="C00000"/>
                </a:solidFill>
              </a:rPr>
              <a:t>Reuse probability estimation using sampling</a:t>
            </a:r>
          </a:p>
          <a:p>
            <a:pPr lvl="1"/>
            <a:r>
              <a:rPr lang="en-US" dirty="0" smtClean="0">
                <a:solidFill>
                  <a:srgbClr val="C00000"/>
                </a:solidFill>
              </a:rPr>
              <a:t>LLC management policies</a:t>
            </a:r>
          </a:p>
          <a:p>
            <a:r>
              <a:rPr lang="en-US" dirty="0" smtClean="0"/>
              <a:t>Simulation results</a:t>
            </a:r>
          </a:p>
          <a:p>
            <a:r>
              <a:rPr lang="en-US" dirty="0" smtClean="0"/>
              <a:t>Summary</a:t>
            </a:r>
          </a:p>
          <a:p>
            <a:endParaRPr lang="en-US" dirty="0" smtClean="0"/>
          </a:p>
        </p:txBody>
      </p:sp>
    </p:spTree>
    <p:extLst>
      <p:ext uri="{BB962C8B-B14F-4D97-AF65-F5344CB8AC3E}">
        <p14:creationId xmlns:p14="http://schemas.microsoft.com/office/powerpoint/2010/main" xmlns="" val="1278789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r>
              <a:rPr lang="en-US" dirty="0" smtClean="0"/>
              <a:t>Simulation infra-structure</a:t>
            </a:r>
          </a:p>
          <a:p>
            <a:r>
              <a:rPr lang="en-US" dirty="0" smtClean="0"/>
              <a:t>Motivation</a:t>
            </a:r>
          </a:p>
          <a:p>
            <a:r>
              <a:rPr lang="en-US" dirty="0" smtClean="0"/>
              <a:t>Our proposal</a:t>
            </a:r>
          </a:p>
          <a:p>
            <a:pPr lvl="1"/>
            <a:r>
              <a:rPr lang="en-US" dirty="0" smtClean="0"/>
              <a:t>Reuse probability estimation using sampling</a:t>
            </a:r>
          </a:p>
          <a:p>
            <a:pPr lvl="1"/>
            <a:r>
              <a:rPr lang="en-US" dirty="0" smtClean="0"/>
              <a:t>LLC management policies</a:t>
            </a:r>
          </a:p>
          <a:p>
            <a:r>
              <a:rPr lang="en-US" dirty="0" smtClean="0"/>
              <a:t>Simulation results</a:t>
            </a:r>
          </a:p>
          <a:p>
            <a:r>
              <a:rPr lang="en-US" dirty="0" smtClean="0"/>
              <a:t>Summary</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Working set sample (WSS) cache</a:t>
            </a:r>
            <a:endParaRPr lang="en-US" b="1" dirty="0"/>
          </a:p>
        </p:txBody>
      </p:sp>
      <p:sp>
        <p:nvSpPr>
          <p:cNvPr id="3" name="Content Placeholder 2"/>
          <p:cNvSpPr>
            <a:spLocks noGrp="1"/>
          </p:cNvSpPr>
          <p:nvPr>
            <p:ph idx="1"/>
          </p:nvPr>
        </p:nvSpPr>
        <p:spPr>
          <a:xfrm>
            <a:off x="457200" y="762000"/>
            <a:ext cx="8686800" cy="6096000"/>
          </a:xfrm>
        </p:spPr>
        <p:txBody>
          <a:bodyPr>
            <a:normAutofit lnSpcReduction="10000"/>
          </a:bodyPr>
          <a:lstStyle/>
          <a:p>
            <a:r>
              <a:rPr lang="en-US" dirty="0" smtClean="0"/>
              <a:t>Central idea</a:t>
            </a:r>
          </a:p>
          <a:p>
            <a:pPr lvl="1"/>
            <a:r>
              <a:rPr lang="en-US" dirty="0" smtClean="0"/>
              <a:t>Different streams access the LLC</a:t>
            </a:r>
          </a:p>
          <a:p>
            <a:pPr lvl="2"/>
            <a:r>
              <a:rPr lang="en-US" dirty="0" smtClean="0"/>
              <a:t>GPU: color, texture sampler (dynamic and static texture), depth, </a:t>
            </a:r>
            <a:r>
              <a:rPr lang="en-US" dirty="0" err="1" smtClean="0"/>
              <a:t>blitter</a:t>
            </a:r>
            <a:r>
              <a:rPr lang="en-US" dirty="0" smtClean="0"/>
              <a:t>, </a:t>
            </a:r>
            <a:r>
              <a:rPr lang="en-US" dirty="0" err="1" smtClean="0"/>
              <a:t>shader</a:t>
            </a:r>
            <a:r>
              <a:rPr lang="en-US" dirty="0" smtClean="0"/>
              <a:t>, the rest</a:t>
            </a:r>
          </a:p>
          <a:p>
            <a:pPr lvl="2"/>
            <a:r>
              <a:rPr lang="en-US" dirty="0" smtClean="0"/>
              <a:t>CPU: different cores</a:t>
            </a:r>
          </a:p>
          <a:p>
            <a:pPr lvl="2"/>
            <a:r>
              <a:rPr lang="en-US" dirty="0" smtClean="0"/>
              <a:t>In 4C1G environment, LLC sees eleven streams</a:t>
            </a:r>
          </a:p>
          <a:p>
            <a:pPr lvl="1"/>
            <a:r>
              <a:rPr lang="en-US" dirty="0" smtClean="0"/>
              <a:t>The blocks within a stream typically show more or less similar behavior</a:t>
            </a:r>
          </a:p>
          <a:p>
            <a:pPr lvl="2"/>
            <a:r>
              <a:rPr lang="en-US" dirty="0" smtClean="0"/>
              <a:t>Mostly true for GPU streams</a:t>
            </a:r>
          </a:p>
          <a:p>
            <a:pPr lvl="2"/>
            <a:r>
              <a:rPr lang="en-US" dirty="0" smtClean="0"/>
              <a:t>Approximate for CPU streams</a:t>
            </a:r>
          </a:p>
          <a:p>
            <a:pPr lvl="1"/>
            <a:r>
              <a:rPr lang="en-US" dirty="0" smtClean="0"/>
              <a:t>Can we estimate the </a:t>
            </a:r>
            <a:r>
              <a:rPr lang="en-US" i="1" dirty="0" smtClean="0"/>
              <a:t>true</a:t>
            </a:r>
            <a:r>
              <a:rPr lang="en-US" dirty="0" smtClean="0"/>
              <a:t> reuse probabilities of the collection of blocks in a stream at run-time?</a:t>
            </a:r>
          </a:p>
          <a:p>
            <a:pPr lvl="2"/>
            <a:r>
              <a:rPr lang="en-US" dirty="0" smtClean="0"/>
              <a:t>Same as the average dynamic hit rate of a stream</a:t>
            </a:r>
          </a:p>
          <a:p>
            <a:pPr lvl="2"/>
            <a:r>
              <a:rPr lang="en-US" dirty="0" smtClean="0"/>
              <a:t>Important to make it independent of LLC policies</a:t>
            </a:r>
          </a:p>
        </p:txBody>
      </p:sp>
    </p:spTree>
    <p:extLst>
      <p:ext uri="{BB962C8B-B14F-4D97-AF65-F5344CB8AC3E}">
        <p14:creationId xmlns:p14="http://schemas.microsoft.com/office/powerpoint/2010/main" xmlns="" val="1032582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Working set sample (WSS) cache</a:t>
            </a:r>
            <a:endParaRPr lang="en-US" b="1" dirty="0"/>
          </a:p>
        </p:txBody>
      </p:sp>
      <p:sp>
        <p:nvSpPr>
          <p:cNvPr id="3" name="Content Placeholder 2"/>
          <p:cNvSpPr>
            <a:spLocks noGrp="1"/>
          </p:cNvSpPr>
          <p:nvPr>
            <p:ph idx="1"/>
          </p:nvPr>
        </p:nvSpPr>
        <p:spPr>
          <a:xfrm>
            <a:off x="457200" y="685800"/>
            <a:ext cx="8686800" cy="6248400"/>
          </a:xfrm>
        </p:spPr>
        <p:txBody>
          <a:bodyPr>
            <a:normAutofit/>
          </a:bodyPr>
          <a:lstStyle/>
          <a:p>
            <a:r>
              <a:rPr lang="en-US" dirty="0" smtClean="0"/>
              <a:t>Central idea</a:t>
            </a:r>
          </a:p>
          <a:p>
            <a:pPr lvl="1"/>
            <a:r>
              <a:rPr lang="en-US" dirty="0" smtClean="0"/>
              <a:t>Sample parts of the dynamic working set</a:t>
            </a:r>
          </a:p>
          <a:p>
            <a:pPr lvl="1"/>
            <a:r>
              <a:rPr lang="en-US" dirty="0" smtClean="0"/>
              <a:t>Retain the samples </a:t>
            </a:r>
            <a:r>
              <a:rPr lang="en-US" i="1" dirty="0" smtClean="0"/>
              <a:t>long enough</a:t>
            </a:r>
            <a:r>
              <a:rPr lang="en-US" dirty="0" smtClean="0"/>
              <a:t> (reasonably long to cover the LLC reach) in a separate working set sample (WSS) cache</a:t>
            </a:r>
          </a:p>
          <a:p>
            <a:pPr lvl="1"/>
            <a:r>
              <a:rPr lang="en-US" dirty="0" smtClean="0"/>
              <a:t>Make sure that the WSS cache has enough representative samples of a stream </a:t>
            </a:r>
          </a:p>
          <a:p>
            <a:pPr lvl="1"/>
            <a:r>
              <a:rPr lang="en-US" dirty="0" smtClean="0"/>
              <a:t>Use the observed reuses to the samples of a stream to estimate the stream-wise reuse probabilities</a:t>
            </a:r>
          </a:p>
          <a:p>
            <a:pPr lvl="1"/>
            <a:r>
              <a:rPr lang="en-US" dirty="0" smtClean="0"/>
              <a:t>Challenge: the WSS cache must be small, yet it must capture a reasonable approximation of the true reuse probability of a stream</a:t>
            </a:r>
          </a:p>
          <a:p>
            <a:pPr marL="457200" lvl="1" indent="0">
              <a:buNone/>
            </a:pPr>
            <a:endParaRPr lang="en-US" dirty="0" smtClean="0"/>
          </a:p>
        </p:txBody>
      </p:sp>
    </p:spTree>
    <p:extLst>
      <p:ext uri="{BB962C8B-B14F-4D97-AF65-F5344CB8AC3E}">
        <p14:creationId xmlns:p14="http://schemas.microsoft.com/office/powerpoint/2010/main" xmlns="" val="144073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Working set sample (WSS) cache</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Central idea</a:t>
            </a:r>
          </a:p>
          <a:p>
            <a:pPr lvl="1"/>
            <a:r>
              <a:rPr lang="en-US" dirty="0" smtClean="0"/>
              <a:t>WSS cache is a set-associative cache with each entry tracking a few blocks of a sampled page</a:t>
            </a:r>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Sample every k</a:t>
            </a:r>
            <a:r>
              <a:rPr lang="en-US" baseline="30000" dirty="0" smtClean="0"/>
              <a:t>th</a:t>
            </a:r>
            <a:r>
              <a:rPr lang="en-US" dirty="0" smtClean="0"/>
              <a:t> block in a sampled page</a:t>
            </a:r>
          </a:p>
          <a:p>
            <a:pPr lvl="1"/>
            <a:r>
              <a:rPr lang="en-US" dirty="0" smtClean="0"/>
              <a:t>For each block, maintain valid (V), written to but yet to be consumed (W), and stream id (SID)</a:t>
            </a:r>
          </a:p>
          <a:p>
            <a:pPr marL="457200" lvl="1" indent="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219450"/>
            <a:ext cx="9144000" cy="742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4267200"/>
            <a:ext cx="1863011" cy="523220"/>
          </a:xfrm>
          <a:prstGeom prst="rect">
            <a:avLst/>
          </a:prstGeom>
          <a:noFill/>
        </p:spPr>
        <p:txBody>
          <a:bodyPr wrap="none" rtlCol="0">
            <a:spAutoFit/>
          </a:bodyPr>
          <a:lstStyle/>
          <a:p>
            <a:r>
              <a:rPr lang="en-US" sz="2800" dirty="0" smtClean="0">
                <a:solidFill>
                  <a:srgbClr val="002060"/>
                </a:solidFill>
                <a:latin typeface="+mj-lt"/>
              </a:rPr>
              <a:t>Entry valid</a:t>
            </a:r>
            <a:endParaRPr lang="en-US" sz="2800" dirty="0">
              <a:solidFill>
                <a:srgbClr val="002060"/>
              </a:solidFill>
              <a:latin typeface="+mj-lt"/>
            </a:endParaRPr>
          </a:p>
        </p:txBody>
      </p:sp>
      <p:cxnSp>
        <p:nvCxnSpPr>
          <p:cNvPr id="9" name="Straight Arrow Connector 8"/>
          <p:cNvCxnSpPr>
            <a:stCxn id="5" idx="0"/>
          </p:cNvCxnSpPr>
          <p:nvPr/>
        </p:nvCxnSpPr>
        <p:spPr>
          <a:xfrm rot="16200000" flipV="1">
            <a:off x="465753" y="3801447"/>
            <a:ext cx="381000" cy="5505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2219980"/>
            <a:ext cx="1624163" cy="523220"/>
          </a:xfrm>
          <a:prstGeom prst="rect">
            <a:avLst/>
          </a:prstGeom>
          <a:noFill/>
        </p:spPr>
        <p:txBody>
          <a:bodyPr wrap="none" rtlCol="0">
            <a:spAutoFit/>
          </a:bodyPr>
          <a:lstStyle/>
          <a:p>
            <a:r>
              <a:rPr lang="en-US" sz="2800" dirty="0" smtClean="0">
                <a:solidFill>
                  <a:srgbClr val="002060"/>
                </a:solidFill>
                <a:latin typeface="+mj-lt"/>
              </a:rPr>
              <a:t>Page tag</a:t>
            </a:r>
            <a:endParaRPr lang="en-US" sz="2800" dirty="0">
              <a:solidFill>
                <a:srgbClr val="002060"/>
              </a:solidFill>
              <a:latin typeface="+mj-lt"/>
            </a:endParaRPr>
          </a:p>
        </p:txBody>
      </p:sp>
      <p:cxnSp>
        <p:nvCxnSpPr>
          <p:cNvPr id="18" name="Straight Arrow Connector 17"/>
          <p:cNvCxnSpPr>
            <a:stCxn id="10" idx="2"/>
          </p:cNvCxnSpPr>
          <p:nvPr/>
        </p:nvCxnSpPr>
        <p:spPr>
          <a:xfrm rot="16200000" flipH="1">
            <a:off x="1168041" y="2996841"/>
            <a:ext cx="533400" cy="261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5200" y="4582180"/>
            <a:ext cx="3602268" cy="523220"/>
          </a:xfrm>
          <a:prstGeom prst="rect">
            <a:avLst/>
          </a:prstGeom>
          <a:noFill/>
        </p:spPr>
        <p:txBody>
          <a:bodyPr wrap="none" rtlCol="0">
            <a:spAutoFit/>
          </a:bodyPr>
          <a:lstStyle/>
          <a:p>
            <a:r>
              <a:rPr lang="en-US" sz="2800" dirty="0" smtClean="0">
                <a:solidFill>
                  <a:srgbClr val="002060"/>
                </a:solidFill>
                <a:latin typeface="+mj-lt"/>
              </a:rPr>
              <a:t>Sampled block states</a:t>
            </a:r>
            <a:endParaRPr lang="en-US" sz="2800" dirty="0">
              <a:solidFill>
                <a:srgbClr val="002060"/>
              </a:solidFill>
              <a:latin typeface="+mj-lt"/>
            </a:endParaRPr>
          </a:p>
        </p:txBody>
      </p:sp>
      <p:cxnSp>
        <p:nvCxnSpPr>
          <p:cNvPr id="26" name="Straight Connector 25"/>
          <p:cNvCxnSpPr/>
          <p:nvPr/>
        </p:nvCxnSpPr>
        <p:spPr>
          <a:xfrm rot="5400000">
            <a:off x="1942306" y="41529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33600" y="4343400"/>
            <a:ext cx="2819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762500" y="41529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58694" y="4152106"/>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48400" y="4343400"/>
            <a:ext cx="2819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8878094" y="4152106"/>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0"/>
          </p:cNvCxnSpPr>
          <p:nvPr/>
        </p:nvCxnSpPr>
        <p:spPr>
          <a:xfrm rot="16200000" flipV="1">
            <a:off x="4286377" y="3562223"/>
            <a:ext cx="238780" cy="1801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rot="5400000" flipH="1" flipV="1">
            <a:off x="6343777" y="3305957"/>
            <a:ext cx="238780" cy="2313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073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Working set sample (WSS) cache</a:t>
            </a:r>
            <a:endParaRPr lang="en-US" b="1" dirty="0"/>
          </a:p>
        </p:txBody>
      </p:sp>
      <p:sp>
        <p:nvSpPr>
          <p:cNvPr id="3" name="Content Placeholder 2"/>
          <p:cNvSpPr>
            <a:spLocks noGrp="1"/>
          </p:cNvSpPr>
          <p:nvPr>
            <p:ph idx="1"/>
          </p:nvPr>
        </p:nvSpPr>
        <p:spPr>
          <a:xfrm>
            <a:off x="457200" y="762000"/>
            <a:ext cx="8686800" cy="6096000"/>
          </a:xfrm>
        </p:spPr>
        <p:txBody>
          <a:bodyPr>
            <a:normAutofit lnSpcReduction="10000"/>
          </a:bodyPr>
          <a:lstStyle/>
          <a:p>
            <a:r>
              <a:rPr lang="en-US" dirty="0" smtClean="0"/>
              <a:t>WSS cache logistics</a:t>
            </a:r>
          </a:p>
          <a:p>
            <a:pPr lvl="1"/>
            <a:r>
              <a:rPr lang="en-US" dirty="0" smtClean="0"/>
              <a:t>Each stream maintains a population counter recording the number of WSS page tag allocations done by a stream</a:t>
            </a:r>
          </a:p>
          <a:p>
            <a:pPr lvl="1"/>
            <a:r>
              <a:rPr lang="en-US" dirty="0" smtClean="0"/>
              <a:t>Conditions for invoking WSS cache replacement</a:t>
            </a:r>
          </a:p>
          <a:p>
            <a:pPr lvl="2"/>
            <a:r>
              <a:rPr lang="en-US" dirty="0" smtClean="0"/>
              <a:t>An access misses the WSS cache</a:t>
            </a:r>
          </a:p>
          <a:p>
            <a:pPr lvl="2"/>
            <a:r>
              <a:rPr lang="en-US" dirty="0"/>
              <a:t>S</a:t>
            </a:r>
            <a:r>
              <a:rPr lang="en-US" dirty="0" smtClean="0"/>
              <a:t>tream’s population counter is below a threshold T</a:t>
            </a:r>
          </a:p>
          <a:p>
            <a:pPr lvl="2"/>
            <a:r>
              <a:rPr lang="en-US" dirty="0" smtClean="0"/>
              <a:t>No invalid entry in the target WSS cache set</a:t>
            </a:r>
          </a:p>
          <a:p>
            <a:pPr lvl="1"/>
            <a:r>
              <a:rPr lang="en-US" dirty="0" smtClean="0"/>
              <a:t>Random replacement if all conditions are met</a:t>
            </a:r>
          </a:p>
          <a:p>
            <a:pPr lvl="1"/>
            <a:r>
              <a:rPr lang="en-US" dirty="0" smtClean="0"/>
              <a:t>Bypass WSS cache, if conditions are not met</a:t>
            </a:r>
          </a:p>
          <a:p>
            <a:pPr lvl="1"/>
            <a:r>
              <a:rPr lang="en-US" dirty="0" smtClean="0"/>
              <a:t>ID of the accessing stream comes with the access or derived in the case of dynamic texture</a:t>
            </a:r>
          </a:p>
          <a:p>
            <a:pPr lvl="1"/>
            <a:r>
              <a:rPr lang="en-US" dirty="0" smtClean="0"/>
              <a:t>Contents recycled every 512K LLC read accesses</a:t>
            </a:r>
          </a:p>
        </p:txBody>
      </p:sp>
    </p:spTree>
    <p:extLst>
      <p:ext uri="{BB962C8B-B14F-4D97-AF65-F5344CB8AC3E}">
        <p14:creationId xmlns:p14="http://schemas.microsoft.com/office/powerpoint/2010/main" xmlns="" val="1227577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Working set sample (WSS) cache</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Estimation of reuse probability per stream</a:t>
            </a:r>
          </a:p>
          <a:p>
            <a:pPr lvl="1"/>
            <a:r>
              <a:rPr lang="en-US" dirty="0" smtClean="0"/>
              <a:t>Write-to-read (WR) and read-to-read (RR) reuses are detected on a WSS cache hit</a:t>
            </a:r>
          </a:p>
          <a:p>
            <a:pPr lvl="2"/>
            <a:r>
              <a:rPr lang="en-US" dirty="0" smtClean="0"/>
              <a:t>W bit is reset on a write-to-read reuse</a:t>
            </a:r>
          </a:p>
          <a:p>
            <a:pPr lvl="1"/>
            <a:r>
              <a:rPr lang="en-US" dirty="0" smtClean="0"/>
              <a:t>Each stream maintains four counters</a:t>
            </a:r>
          </a:p>
          <a:p>
            <a:pPr lvl="2"/>
            <a:r>
              <a:rPr lang="en-US" dirty="0" smtClean="0"/>
              <a:t>Write accesses (WA), read accesses (RA), write-to-read reuses (WR), and read-to-read reuses (RR)</a:t>
            </a:r>
          </a:p>
          <a:p>
            <a:pPr lvl="2"/>
            <a:r>
              <a:rPr lang="en-US" dirty="0" smtClean="0"/>
              <a:t>Static and dynamic texture streams do not need the WA and WR counters (these are read-only streams)</a:t>
            </a:r>
          </a:p>
          <a:p>
            <a:pPr lvl="2"/>
            <a:r>
              <a:rPr lang="en-US" dirty="0" smtClean="0"/>
              <a:t>WR reuse probability of stream S = WR[S]/WA[S]</a:t>
            </a:r>
          </a:p>
          <a:p>
            <a:pPr lvl="2"/>
            <a:r>
              <a:rPr lang="en-US" dirty="0" smtClean="0"/>
              <a:t>RR reuse probability of stream S = RR[S]/RA[S]</a:t>
            </a:r>
          </a:p>
          <a:p>
            <a:pPr lvl="1"/>
            <a:r>
              <a:rPr lang="en-US" dirty="0" smtClean="0"/>
              <a:t>All counters are halved on epoch boundaries (512K LLC read accesses)</a:t>
            </a:r>
          </a:p>
        </p:txBody>
      </p:sp>
    </p:spTree>
    <p:extLst>
      <p:ext uri="{BB962C8B-B14F-4D97-AF65-F5344CB8AC3E}">
        <p14:creationId xmlns:p14="http://schemas.microsoft.com/office/powerpoint/2010/main" xmlns="" val="3285896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lnSpcReduction="10000"/>
          </a:bodyPr>
          <a:lstStyle/>
          <a:p>
            <a:r>
              <a:rPr lang="en-US" dirty="0" smtClean="0"/>
              <a:t>Four sub-policies</a:t>
            </a:r>
          </a:p>
          <a:p>
            <a:pPr lvl="1"/>
            <a:r>
              <a:rPr lang="en-US" dirty="0" smtClean="0"/>
              <a:t>Read miss, write miss, write hit, read hit</a:t>
            </a:r>
          </a:p>
          <a:p>
            <a:r>
              <a:rPr lang="en-US" dirty="0" smtClean="0"/>
              <a:t>Read miss sub-policy</a:t>
            </a:r>
          </a:p>
          <a:p>
            <a:pPr lvl="1"/>
            <a:r>
              <a:rPr lang="en-US" dirty="0" smtClean="0"/>
              <a:t>Synthesized from the existing insertion policies</a:t>
            </a:r>
          </a:p>
          <a:p>
            <a:pPr lvl="1"/>
            <a:r>
              <a:rPr lang="en-US" dirty="0" err="1" smtClean="0"/>
              <a:t>SHiP</a:t>
            </a:r>
            <a:r>
              <a:rPr lang="en-US" dirty="0" smtClean="0"/>
              <a:t>-hybrid is a promising option, but suffers from counter table interference due to large GPU working set</a:t>
            </a:r>
          </a:p>
          <a:p>
            <a:pPr lvl="1"/>
            <a:r>
              <a:rPr lang="en-US" dirty="0" smtClean="0"/>
              <a:t>We use </a:t>
            </a:r>
            <a:r>
              <a:rPr lang="en-US" dirty="0" err="1" smtClean="0"/>
              <a:t>SHiP</a:t>
            </a:r>
            <a:r>
              <a:rPr lang="en-US" dirty="0" smtClean="0"/>
              <a:t>-PC for CPU and DRRIP for GPU read misses</a:t>
            </a:r>
          </a:p>
          <a:p>
            <a:pPr lvl="1"/>
            <a:r>
              <a:rPr lang="en-US" dirty="0" smtClean="0"/>
              <a:t>Idea is to borrow insertion policies from existing work and exploit the reuse probabilities to design good retention policies</a:t>
            </a:r>
          </a:p>
          <a:p>
            <a:pPr lvl="1"/>
            <a:r>
              <a:rPr lang="en-US" dirty="0" smtClean="0"/>
              <a:t>Baseline policy is SRRIP</a:t>
            </a:r>
          </a:p>
        </p:txBody>
      </p:sp>
    </p:spTree>
    <p:extLst>
      <p:ext uri="{BB962C8B-B14F-4D97-AF65-F5344CB8AC3E}">
        <p14:creationId xmlns:p14="http://schemas.microsoft.com/office/powerpoint/2010/main" xmlns="" val="833704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381000" y="762000"/>
            <a:ext cx="8763000" cy="6096000"/>
          </a:xfrm>
        </p:spPr>
        <p:txBody>
          <a:bodyPr>
            <a:normAutofit lnSpcReduction="10000"/>
          </a:bodyPr>
          <a:lstStyle/>
          <a:p>
            <a:r>
              <a:rPr lang="en-US" dirty="0" smtClean="0"/>
              <a:t>Write miss sub-policy</a:t>
            </a:r>
          </a:p>
          <a:p>
            <a:pPr lvl="1"/>
            <a:r>
              <a:rPr lang="en-US" dirty="0" smtClean="0"/>
              <a:t>Writes from CPU never miss in the LLC (inclusion)</a:t>
            </a:r>
          </a:p>
          <a:p>
            <a:pPr lvl="1"/>
            <a:r>
              <a:rPr lang="en-US" dirty="0" smtClean="0"/>
              <a:t>Writes from GPU may miss in the LLC</a:t>
            </a:r>
          </a:p>
          <a:p>
            <a:pPr lvl="2"/>
            <a:r>
              <a:rPr lang="en-US" dirty="0" err="1" smtClean="0"/>
              <a:t>Shader</a:t>
            </a:r>
            <a:r>
              <a:rPr lang="en-US" dirty="0" smtClean="0"/>
              <a:t>, color, </a:t>
            </a:r>
            <a:r>
              <a:rPr lang="en-US" dirty="0" err="1" smtClean="0"/>
              <a:t>blitter</a:t>
            </a:r>
            <a:r>
              <a:rPr lang="en-US" dirty="0" smtClean="0"/>
              <a:t> write misses are allocated in LLC</a:t>
            </a:r>
          </a:p>
          <a:p>
            <a:pPr lvl="2"/>
            <a:r>
              <a:rPr lang="en-US" dirty="0" smtClean="0"/>
              <a:t>Depth write misses are selectively bypassed based on a set-sample-based dueling</a:t>
            </a:r>
          </a:p>
          <a:p>
            <a:pPr lvl="2"/>
            <a:r>
              <a:rPr lang="en-US" dirty="0" smtClean="0"/>
              <a:t>All other write misses bypass LLC</a:t>
            </a:r>
            <a:endParaRPr lang="en-US" dirty="0"/>
          </a:p>
          <a:p>
            <a:pPr lvl="1"/>
            <a:r>
              <a:rPr lang="en-US" dirty="0" smtClean="0"/>
              <a:t>Goal of the write miss sub-policy is to retain the streams that have high WR reuse</a:t>
            </a:r>
          </a:p>
          <a:p>
            <a:pPr lvl="2"/>
            <a:r>
              <a:rPr lang="en-US" dirty="0" smtClean="0"/>
              <a:t>Selectively pins blocks with very high WR reuse probability</a:t>
            </a:r>
          </a:p>
          <a:p>
            <a:pPr lvl="2"/>
            <a:r>
              <a:rPr lang="en-US" dirty="0" smtClean="0"/>
              <a:t>When the RRPV of a pinned block attains a value of 3, the pin state and the RRPV both get reset to zero</a:t>
            </a:r>
          </a:p>
          <a:p>
            <a:pPr lvl="3"/>
            <a:r>
              <a:rPr lang="en-US" dirty="0" smtClean="0"/>
              <a:t>Pinned blocks get a second chance to stay in the LLC</a:t>
            </a:r>
          </a:p>
          <a:p>
            <a:pPr lvl="2"/>
            <a:r>
              <a:rPr lang="en-US" dirty="0" smtClean="0"/>
              <a:t>Such blocks are also unpinned on a read hit </a:t>
            </a:r>
          </a:p>
          <a:p>
            <a:pPr marL="457200" lvl="1" indent="0">
              <a:buNone/>
            </a:pPr>
            <a:endParaRPr lang="en-US" dirty="0" smtClean="0"/>
          </a:p>
        </p:txBody>
      </p:sp>
    </p:spTree>
    <p:extLst>
      <p:ext uri="{BB962C8B-B14F-4D97-AF65-F5344CB8AC3E}">
        <p14:creationId xmlns:p14="http://schemas.microsoft.com/office/powerpoint/2010/main" xmlns="" val="3990870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Write miss sub-policy for stream S</a:t>
            </a:r>
          </a:p>
          <a:p>
            <a:pPr marL="457200" lvl="1" indent="0">
              <a:buNone/>
            </a:pP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43050"/>
            <a:ext cx="9144000" cy="348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41662" y="4658380"/>
            <a:ext cx="2892138" cy="400110"/>
          </a:xfrm>
          <a:prstGeom prst="rect">
            <a:avLst/>
          </a:prstGeom>
          <a:noFill/>
        </p:spPr>
        <p:txBody>
          <a:bodyPr wrap="none" rtlCol="0">
            <a:spAutoFit/>
          </a:bodyPr>
          <a:lstStyle/>
          <a:p>
            <a:r>
              <a:rPr lang="en-US" sz="2000" dirty="0" smtClean="0">
                <a:solidFill>
                  <a:srgbClr val="002060"/>
                </a:solidFill>
                <a:latin typeface="+mj-lt"/>
              </a:rPr>
              <a:t>Borrowed from baseline</a:t>
            </a:r>
            <a:endParaRPr lang="en-US" sz="2000" dirty="0">
              <a:solidFill>
                <a:srgbClr val="002060"/>
              </a:solidFill>
              <a:latin typeface="+mj-lt"/>
            </a:endParaRPr>
          </a:p>
        </p:txBody>
      </p:sp>
      <p:cxnSp>
        <p:nvCxnSpPr>
          <p:cNvPr id="7" name="Straight Arrow Connector 6"/>
          <p:cNvCxnSpPr/>
          <p:nvPr/>
        </p:nvCxnSpPr>
        <p:spPr>
          <a:xfrm rot="16200000" flipV="1">
            <a:off x="1251344" y="3623724"/>
            <a:ext cx="2067580" cy="1731"/>
          </a:xfrm>
          <a:prstGeom prst="straightConnector1">
            <a:avLst/>
          </a:prstGeom>
          <a:ln w="38100">
            <a:solidFill>
              <a:srgbClr val="A0207B"/>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9504" y="5391090"/>
            <a:ext cx="7994496" cy="400110"/>
          </a:xfrm>
          <a:prstGeom prst="rect">
            <a:avLst/>
          </a:prstGeom>
          <a:noFill/>
        </p:spPr>
        <p:txBody>
          <a:bodyPr wrap="none" rtlCol="0">
            <a:spAutoFit/>
          </a:bodyPr>
          <a:lstStyle/>
          <a:p>
            <a:r>
              <a:rPr lang="en-US" sz="2000" dirty="0" smtClean="0">
                <a:solidFill>
                  <a:srgbClr val="002060"/>
                </a:solidFill>
                <a:latin typeface="+mj-lt"/>
              </a:rPr>
              <a:t>Employs dueling between two set samples (with and without pinning)</a:t>
            </a:r>
          </a:p>
        </p:txBody>
      </p:sp>
      <p:cxnSp>
        <p:nvCxnSpPr>
          <p:cNvPr id="11" name="Straight Arrow Connector 10"/>
          <p:cNvCxnSpPr>
            <a:stCxn id="8" idx="0"/>
          </p:cNvCxnSpPr>
          <p:nvPr/>
        </p:nvCxnSpPr>
        <p:spPr>
          <a:xfrm rot="5400000" flipH="1" flipV="1">
            <a:off x="5516631" y="3897321"/>
            <a:ext cx="1123890" cy="1863648"/>
          </a:xfrm>
          <a:prstGeom prst="straightConnector1">
            <a:avLst/>
          </a:prstGeom>
          <a:ln w="38100">
            <a:solidFill>
              <a:srgbClr val="A0207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0870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lnSpcReduction="10000"/>
          </a:bodyPr>
          <a:lstStyle/>
          <a:p>
            <a:r>
              <a:rPr lang="en-US" dirty="0" smtClean="0"/>
              <a:t>Write hit sub-policy</a:t>
            </a:r>
          </a:p>
          <a:p>
            <a:pPr lvl="1"/>
            <a:r>
              <a:rPr lang="en-US" dirty="0" smtClean="0"/>
              <a:t>Two goals</a:t>
            </a:r>
          </a:p>
          <a:p>
            <a:pPr lvl="2"/>
            <a:r>
              <a:rPr lang="en-US" dirty="0" smtClean="0"/>
              <a:t>Protect the streams with good WR reuse (can use pinning)</a:t>
            </a:r>
          </a:p>
          <a:p>
            <a:pPr lvl="2"/>
            <a:r>
              <a:rPr lang="en-US" dirty="0" smtClean="0"/>
              <a:t>Streams experiencing write hits can be pinned to save DRAM write bandwidth</a:t>
            </a:r>
          </a:p>
          <a:p>
            <a:pPr lvl="1"/>
            <a:r>
              <a:rPr lang="en-US" dirty="0" smtClean="0"/>
              <a:t>A dynamic selection between congestion-oblivious and congestion-aware write hit policies</a:t>
            </a:r>
          </a:p>
          <a:p>
            <a:pPr lvl="2"/>
            <a:r>
              <a:rPr lang="en-US" dirty="0" smtClean="0"/>
              <a:t>Congestion-oblivious policy uses aggressive pinning</a:t>
            </a:r>
          </a:p>
          <a:p>
            <a:pPr lvl="3"/>
            <a:r>
              <a:rPr lang="en-US" dirty="0" smtClean="0"/>
              <a:t>Suffers when set congestion is high</a:t>
            </a:r>
          </a:p>
          <a:p>
            <a:pPr lvl="2"/>
            <a:r>
              <a:rPr lang="en-US" dirty="0" smtClean="0"/>
              <a:t>Congestion-aware policy is very conservative</a:t>
            </a:r>
          </a:p>
          <a:p>
            <a:pPr lvl="3"/>
            <a:r>
              <a:rPr lang="en-US" dirty="0" smtClean="0"/>
              <a:t>Never uses pinning</a:t>
            </a:r>
          </a:p>
          <a:p>
            <a:pPr lvl="2"/>
            <a:r>
              <a:rPr lang="en-US" dirty="0" smtClean="0"/>
              <a:t>Not easy to predict set congestion dynamically</a:t>
            </a:r>
          </a:p>
          <a:p>
            <a:pPr lvl="2"/>
            <a:r>
              <a:rPr lang="en-US" dirty="0" smtClean="0"/>
              <a:t>Employs set-sample-based dueling to pick the best among these two policies</a:t>
            </a:r>
          </a:p>
        </p:txBody>
      </p:sp>
    </p:spTree>
    <p:extLst>
      <p:ext uri="{BB962C8B-B14F-4D97-AF65-F5344CB8AC3E}">
        <p14:creationId xmlns:p14="http://schemas.microsoft.com/office/powerpoint/2010/main" xmlns="" val="779034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Write hit sub-policy</a:t>
            </a:r>
            <a:endParaRPr lang="en-US" dirty="0"/>
          </a:p>
          <a:p>
            <a:pPr marL="0"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600200"/>
            <a:ext cx="9144000"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483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pPr>
              <a:buFont typeface="Wingdings" panose="05000000000000000000" pitchFamily="2" charset="2"/>
              <a:buChar char="Ø"/>
            </a:pPr>
            <a:r>
              <a:rPr lang="en-US" dirty="0" smtClean="0">
                <a:solidFill>
                  <a:srgbClr val="C00000"/>
                </a:solidFill>
              </a:rPr>
              <a:t>Talk in one slide</a:t>
            </a:r>
          </a:p>
          <a:p>
            <a:pPr>
              <a:buFont typeface="Wingdings" panose="05000000000000000000" pitchFamily="2" charset="2"/>
              <a:buChar char="Ø"/>
            </a:pPr>
            <a:r>
              <a:rPr lang="en-US" dirty="0" smtClean="0">
                <a:solidFill>
                  <a:srgbClr val="C00000"/>
                </a:solidFill>
              </a:rPr>
              <a:t>Result highlights</a:t>
            </a:r>
          </a:p>
          <a:p>
            <a:r>
              <a:rPr lang="en-US" dirty="0" smtClean="0"/>
              <a:t>Simulation infra-structure</a:t>
            </a:r>
          </a:p>
          <a:p>
            <a:r>
              <a:rPr lang="en-US" dirty="0" smtClean="0"/>
              <a:t>Motivation</a:t>
            </a:r>
          </a:p>
          <a:p>
            <a:r>
              <a:rPr lang="en-US" dirty="0" smtClean="0"/>
              <a:t>Our proposal</a:t>
            </a:r>
          </a:p>
          <a:p>
            <a:pPr lvl="1"/>
            <a:r>
              <a:rPr lang="en-US" dirty="0" smtClean="0"/>
              <a:t>Reuse probability estimation using sampling</a:t>
            </a:r>
          </a:p>
          <a:p>
            <a:pPr lvl="1"/>
            <a:r>
              <a:rPr lang="en-US" dirty="0" smtClean="0"/>
              <a:t>LLC management policies</a:t>
            </a:r>
          </a:p>
          <a:p>
            <a:r>
              <a:rPr lang="en-US" dirty="0" smtClean="0"/>
              <a:t>Simulation results</a:t>
            </a:r>
          </a:p>
          <a:p>
            <a:r>
              <a:rPr lang="en-US" dirty="0" smtClean="0"/>
              <a:t>Summary</a:t>
            </a:r>
          </a:p>
          <a:p>
            <a:endParaRPr lang="en-US" dirty="0" smtClean="0"/>
          </a:p>
        </p:txBody>
      </p:sp>
    </p:spTree>
    <p:extLst>
      <p:ext uri="{BB962C8B-B14F-4D97-AF65-F5344CB8AC3E}">
        <p14:creationId xmlns:p14="http://schemas.microsoft.com/office/powerpoint/2010/main" xmlns="" val="1060728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Read hit sub-policy</a:t>
            </a:r>
          </a:p>
          <a:p>
            <a:pPr lvl="1"/>
            <a:r>
              <a:rPr lang="en-US" dirty="0" smtClean="0"/>
              <a:t>Goal is to detect last hit and demote</a:t>
            </a:r>
            <a:endParaRPr lang="en-US" dirty="0"/>
          </a:p>
          <a:p>
            <a:pPr lvl="2"/>
            <a:r>
              <a:rPr lang="en-US" dirty="0" smtClean="0"/>
              <a:t>Highly effective for dynamic texture blocks</a:t>
            </a:r>
          </a:p>
          <a:p>
            <a:pPr lvl="2"/>
            <a:r>
              <a:rPr lang="en-US" dirty="0" smtClean="0"/>
              <a:t>Divide the read reuse probability of dynamic texture blocks into three segments: [0, 1/64), [1/64, 1/2), [1/2, 1] and treat these segments differently</a:t>
            </a:r>
          </a:p>
          <a:p>
            <a:pPr lvl="2"/>
            <a:r>
              <a:rPr lang="en-US" dirty="0" smtClean="0"/>
              <a:t>Needs one extra bit per sampled block in the WSS cache to distinguish between zero-reuse and positive-reuse dynamic texture blocks</a:t>
            </a:r>
          </a:p>
          <a:p>
            <a:pPr lvl="2"/>
            <a:r>
              <a:rPr lang="en-US" dirty="0" smtClean="0"/>
              <a:t>Needs two extra state bits per LLC block for detecting dynamic texture blocks and for distinguishing between zero-reuse and positive-reuse dynamic texture blocks</a:t>
            </a:r>
          </a:p>
          <a:p>
            <a:pPr lvl="3"/>
            <a:r>
              <a:rPr lang="en-US" dirty="0" smtClean="0"/>
              <a:t>These states will be referred to as (S1, S2)</a:t>
            </a:r>
          </a:p>
          <a:p>
            <a:pPr lvl="3"/>
            <a:r>
              <a:rPr lang="en-US" dirty="0" smtClean="0"/>
              <a:t>A block written to by color/depth/</a:t>
            </a:r>
            <a:r>
              <a:rPr lang="en-US" dirty="0" err="1" smtClean="0"/>
              <a:t>blitter</a:t>
            </a:r>
            <a:r>
              <a:rPr lang="en-US" dirty="0" smtClean="0"/>
              <a:t> stream becomes a dynamic texture block if and when read by texture sampler</a:t>
            </a:r>
          </a:p>
          <a:p>
            <a:pPr marL="914400" lvl="2" indent="0">
              <a:buNone/>
            </a:pPr>
            <a:endParaRPr lang="en-US" dirty="0" smtClean="0"/>
          </a:p>
        </p:txBody>
      </p:sp>
    </p:spTree>
    <p:extLst>
      <p:ext uri="{BB962C8B-B14F-4D97-AF65-F5344CB8AC3E}">
        <p14:creationId xmlns:p14="http://schemas.microsoft.com/office/powerpoint/2010/main" xmlns="" val="4278632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Read hit sub-policy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981200"/>
            <a:ext cx="90678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52400" y="4419600"/>
            <a:ext cx="4886274" cy="400110"/>
          </a:xfrm>
          <a:prstGeom prst="rect">
            <a:avLst/>
          </a:prstGeom>
          <a:noFill/>
        </p:spPr>
        <p:txBody>
          <a:bodyPr wrap="none" rtlCol="0">
            <a:spAutoFit/>
          </a:bodyPr>
          <a:lstStyle/>
          <a:p>
            <a:r>
              <a:rPr lang="en-US" sz="2000" dirty="0" smtClean="0">
                <a:solidFill>
                  <a:srgbClr val="002060"/>
                </a:solidFill>
                <a:latin typeface="+mj-lt"/>
              </a:rPr>
              <a:t>This logic detects dynamic texture blocks</a:t>
            </a:r>
            <a:endParaRPr lang="en-US" sz="2000" dirty="0">
              <a:solidFill>
                <a:srgbClr val="002060"/>
              </a:solidFill>
              <a:latin typeface="+mj-lt"/>
            </a:endParaRPr>
          </a:p>
        </p:txBody>
      </p:sp>
      <p:cxnSp>
        <p:nvCxnSpPr>
          <p:cNvPr id="7" name="Straight Arrow Connector 6"/>
          <p:cNvCxnSpPr/>
          <p:nvPr/>
        </p:nvCxnSpPr>
        <p:spPr>
          <a:xfrm rot="5400000" flipH="1" flipV="1">
            <a:off x="2593175" y="3507563"/>
            <a:ext cx="990587" cy="985862"/>
          </a:xfrm>
          <a:prstGeom prst="straightConnector1">
            <a:avLst/>
          </a:prstGeom>
          <a:ln w="38100">
            <a:solidFill>
              <a:srgbClr val="A0207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8632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838200"/>
            <a:ext cx="8686800" cy="6019800"/>
          </a:xfrm>
        </p:spPr>
        <p:txBody>
          <a:bodyPr>
            <a:normAutofit lnSpcReduction="10000"/>
          </a:bodyPr>
          <a:lstStyle/>
          <a:p>
            <a:r>
              <a:rPr lang="en-US" dirty="0" smtClean="0"/>
              <a:t>Storage cost</a:t>
            </a:r>
          </a:p>
          <a:p>
            <a:pPr lvl="1"/>
            <a:r>
              <a:rPr lang="en-US" dirty="0" smtClean="0"/>
              <a:t>WSS cache: 2K entries (128 sets, 16 ways)</a:t>
            </a:r>
          </a:p>
          <a:p>
            <a:pPr lvl="2"/>
            <a:r>
              <a:rPr lang="en-US" dirty="0" smtClean="0"/>
              <a:t>86 bits per entry: 29 bits of page tag, 8 blocks x 7 bits per block</a:t>
            </a:r>
          </a:p>
          <a:p>
            <a:pPr lvl="2"/>
            <a:r>
              <a:rPr lang="en-US" dirty="0" smtClean="0"/>
              <a:t>22 KB (independent of LLC capacity)</a:t>
            </a:r>
          </a:p>
          <a:p>
            <a:pPr lvl="1"/>
            <a:r>
              <a:rPr lang="en-US" dirty="0" smtClean="0"/>
              <a:t>Per LLC block: pin bit, two state bits S1, S2</a:t>
            </a:r>
          </a:p>
          <a:p>
            <a:pPr lvl="2"/>
            <a:r>
              <a:rPr lang="en-US" dirty="0" smtClean="0"/>
              <a:t>(S1, S2) = (0, 0): default</a:t>
            </a:r>
          </a:p>
          <a:p>
            <a:pPr lvl="2"/>
            <a:r>
              <a:rPr lang="en-US" dirty="0" smtClean="0"/>
              <a:t>(S1, S2) = (0, 1): written to by color/</a:t>
            </a:r>
            <a:r>
              <a:rPr lang="en-US" dirty="0" err="1" smtClean="0"/>
              <a:t>blit</a:t>
            </a:r>
            <a:r>
              <a:rPr lang="en-US" dirty="0" smtClean="0"/>
              <a:t>/depth</a:t>
            </a:r>
          </a:p>
          <a:p>
            <a:pPr lvl="2"/>
            <a:r>
              <a:rPr lang="en-US" dirty="0" smtClean="0"/>
              <a:t>(S1, S2) = (1, 0): dynamic texture zero read reuse</a:t>
            </a:r>
          </a:p>
          <a:p>
            <a:pPr lvl="2"/>
            <a:r>
              <a:rPr lang="en-US" dirty="0" smtClean="0"/>
              <a:t>(S1, S2) = (1, 1): dynamic texture nonzero read reuse</a:t>
            </a:r>
          </a:p>
          <a:p>
            <a:pPr lvl="2"/>
            <a:r>
              <a:rPr lang="en-US" dirty="0" smtClean="0"/>
              <a:t>96 KB for 16 MB LLC</a:t>
            </a:r>
          </a:p>
          <a:p>
            <a:pPr lvl="1"/>
            <a:r>
              <a:rPr lang="en-US" dirty="0" err="1" smtClean="0"/>
              <a:t>SHiP</a:t>
            </a:r>
            <a:r>
              <a:rPr lang="en-US" dirty="0" smtClean="0"/>
              <a:t>-PC table: 16K entries x 3 bits/entry</a:t>
            </a:r>
          </a:p>
          <a:p>
            <a:pPr lvl="2"/>
            <a:r>
              <a:rPr lang="en-US" dirty="0" smtClean="0"/>
              <a:t>6 KB</a:t>
            </a:r>
          </a:p>
          <a:p>
            <a:pPr lvl="1"/>
            <a:r>
              <a:rPr lang="en-US" dirty="0" smtClean="0"/>
              <a:t>Total cost: 124 KB (less than 1% of 16 MB LLC)</a:t>
            </a:r>
          </a:p>
        </p:txBody>
      </p:sp>
    </p:spTree>
    <p:extLst>
      <p:ext uri="{BB962C8B-B14F-4D97-AF65-F5344CB8AC3E}">
        <p14:creationId xmlns:p14="http://schemas.microsoft.com/office/powerpoint/2010/main" xmlns="" val="1072213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LLC policies</a:t>
            </a:r>
            <a:endParaRPr lang="en-US" b="1" dirty="0"/>
          </a:p>
        </p:txBody>
      </p:sp>
      <p:sp>
        <p:nvSpPr>
          <p:cNvPr id="3" name="Content Placeholder 2"/>
          <p:cNvSpPr>
            <a:spLocks noGrp="1"/>
          </p:cNvSpPr>
          <p:nvPr>
            <p:ph idx="1"/>
          </p:nvPr>
        </p:nvSpPr>
        <p:spPr>
          <a:xfrm>
            <a:off x="457200" y="838200"/>
            <a:ext cx="8686800" cy="6019800"/>
          </a:xfrm>
        </p:spPr>
        <p:txBody>
          <a:bodyPr>
            <a:normAutofit/>
          </a:bodyPr>
          <a:lstStyle/>
          <a:p>
            <a:r>
              <a:rPr lang="en-US" dirty="0" smtClean="0"/>
              <a:t>State transition of the new LLC state bits</a:t>
            </a:r>
          </a:p>
          <a:p>
            <a:pPr lvl="1"/>
            <a:r>
              <a:rPr lang="en-US" dirty="0" smtClean="0"/>
              <a:t>Pin bit transitions are already discussed</a:t>
            </a:r>
          </a:p>
          <a:p>
            <a:pPr lvl="2"/>
            <a:r>
              <a:rPr lang="en-US" dirty="0" smtClean="0"/>
              <a:t>Set to one by write miss/hit sub-policy</a:t>
            </a:r>
          </a:p>
          <a:p>
            <a:pPr lvl="2"/>
            <a:r>
              <a:rPr lang="en-US" dirty="0" smtClean="0"/>
              <a:t>Reset to zero on read hit or after RRPV reaches 3</a:t>
            </a:r>
          </a:p>
          <a:p>
            <a:pPr lvl="3"/>
            <a:r>
              <a:rPr lang="en-US" dirty="0" smtClean="0"/>
              <a:t>RRPV is reset to zero</a:t>
            </a:r>
          </a:p>
          <a:p>
            <a:pPr lvl="3"/>
            <a:r>
              <a:rPr lang="en-US" dirty="0" smtClean="0"/>
              <a:t>A block with pin bit set is not considered for replacement</a:t>
            </a:r>
          </a:p>
          <a:p>
            <a:pPr lvl="1"/>
            <a:r>
              <a:rPr lang="en-US" dirty="0" smtClean="0"/>
              <a:t>Bits (S1, S2): needed by the read hit sub-policy</a:t>
            </a:r>
          </a:p>
        </p:txBody>
      </p:sp>
      <p:sp>
        <p:nvSpPr>
          <p:cNvPr id="4" name="Oval 3"/>
          <p:cNvSpPr/>
          <p:nvPr/>
        </p:nvSpPr>
        <p:spPr>
          <a:xfrm>
            <a:off x="1828800" y="43434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latin typeface="+mj-lt"/>
              </a:rPr>
              <a:t>0, 0</a:t>
            </a:r>
            <a:endParaRPr lang="en-US" sz="2100" dirty="0">
              <a:solidFill>
                <a:schemeClr val="tx1"/>
              </a:solidFill>
              <a:latin typeface="+mj-lt"/>
            </a:endParaRPr>
          </a:p>
        </p:txBody>
      </p:sp>
      <p:sp>
        <p:nvSpPr>
          <p:cNvPr id="5" name="Oval 4"/>
          <p:cNvSpPr/>
          <p:nvPr/>
        </p:nvSpPr>
        <p:spPr>
          <a:xfrm>
            <a:off x="8001000" y="43434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latin typeface="+mj-lt"/>
              </a:rPr>
              <a:t>0, 1</a:t>
            </a:r>
            <a:endParaRPr lang="en-US" sz="2100" dirty="0">
              <a:solidFill>
                <a:schemeClr val="tx1"/>
              </a:solidFill>
              <a:latin typeface="+mj-lt"/>
            </a:endParaRPr>
          </a:p>
        </p:txBody>
      </p:sp>
      <p:sp>
        <p:nvSpPr>
          <p:cNvPr id="6" name="Oval 5"/>
          <p:cNvSpPr/>
          <p:nvPr/>
        </p:nvSpPr>
        <p:spPr>
          <a:xfrm>
            <a:off x="5715000" y="55626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latin typeface="+mj-lt"/>
              </a:rPr>
              <a:t>1, 0</a:t>
            </a:r>
            <a:endParaRPr lang="en-US" sz="2100" dirty="0">
              <a:solidFill>
                <a:schemeClr val="tx1"/>
              </a:solidFill>
              <a:latin typeface="+mj-lt"/>
            </a:endParaRPr>
          </a:p>
        </p:txBody>
      </p:sp>
      <p:sp>
        <p:nvSpPr>
          <p:cNvPr id="7" name="Oval 6"/>
          <p:cNvSpPr/>
          <p:nvPr/>
        </p:nvSpPr>
        <p:spPr>
          <a:xfrm>
            <a:off x="3124200" y="55626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latin typeface="+mj-lt"/>
              </a:rPr>
              <a:t>1, 1</a:t>
            </a:r>
            <a:endParaRPr lang="en-US" sz="2100" dirty="0">
              <a:solidFill>
                <a:schemeClr val="tx1"/>
              </a:solidFill>
              <a:latin typeface="+mj-lt"/>
            </a:endParaRPr>
          </a:p>
        </p:txBody>
      </p:sp>
      <p:cxnSp>
        <p:nvCxnSpPr>
          <p:cNvPr id="11" name="Straight Arrow Connector 10"/>
          <p:cNvCxnSpPr>
            <a:endCxn id="4" idx="2"/>
          </p:cNvCxnSpPr>
          <p:nvPr/>
        </p:nvCxnSpPr>
        <p:spPr>
          <a:xfrm>
            <a:off x="1295400" y="4800600"/>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4572000"/>
            <a:ext cx="1229824" cy="461665"/>
          </a:xfrm>
          <a:prstGeom prst="rect">
            <a:avLst/>
          </a:prstGeom>
          <a:noFill/>
        </p:spPr>
        <p:txBody>
          <a:bodyPr wrap="none" rtlCol="0">
            <a:spAutoFit/>
          </a:bodyPr>
          <a:lstStyle/>
          <a:p>
            <a:r>
              <a:rPr lang="en-US" sz="2400" dirty="0" smtClean="0">
                <a:latin typeface="+mj-lt"/>
              </a:rPr>
              <a:t>LLC Fill</a:t>
            </a:r>
            <a:endParaRPr lang="en-US" sz="2400" dirty="0">
              <a:latin typeface="+mj-lt"/>
            </a:endParaRPr>
          </a:p>
        </p:txBody>
      </p:sp>
      <p:cxnSp>
        <p:nvCxnSpPr>
          <p:cNvPr id="14" name="Straight Arrow Connector 13"/>
          <p:cNvCxnSpPr>
            <a:stCxn id="4" idx="6"/>
            <a:endCxn id="5" idx="2"/>
          </p:cNvCxnSpPr>
          <p:nvPr/>
        </p:nvCxnSpPr>
        <p:spPr>
          <a:xfrm>
            <a:off x="2743200" y="4800600"/>
            <a:ext cx="5257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97971" y="4343400"/>
            <a:ext cx="5379229" cy="461665"/>
          </a:xfrm>
          <a:prstGeom prst="rect">
            <a:avLst/>
          </a:prstGeom>
          <a:noFill/>
        </p:spPr>
        <p:txBody>
          <a:bodyPr wrap="none" rtlCol="0">
            <a:spAutoFit/>
          </a:bodyPr>
          <a:lstStyle/>
          <a:p>
            <a:r>
              <a:rPr lang="en-US" sz="2400" dirty="0" smtClean="0">
                <a:latin typeface="+mj-lt"/>
              </a:rPr>
              <a:t>Written to by color/depth/</a:t>
            </a:r>
            <a:r>
              <a:rPr lang="en-US" sz="2400" dirty="0" err="1" smtClean="0">
                <a:latin typeface="+mj-lt"/>
              </a:rPr>
              <a:t>blitter</a:t>
            </a:r>
            <a:r>
              <a:rPr lang="en-US" sz="2400" dirty="0" smtClean="0">
                <a:latin typeface="+mj-lt"/>
              </a:rPr>
              <a:t> stream</a:t>
            </a:r>
            <a:endParaRPr lang="en-US" sz="2400" dirty="0">
              <a:latin typeface="+mj-lt"/>
            </a:endParaRPr>
          </a:p>
        </p:txBody>
      </p:sp>
      <p:cxnSp>
        <p:nvCxnSpPr>
          <p:cNvPr id="17" name="Straight Arrow Connector 16"/>
          <p:cNvCxnSpPr>
            <a:stCxn id="5" idx="3"/>
          </p:cNvCxnSpPr>
          <p:nvPr/>
        </p:nvCxnSpPr>
        <p:spPr>
          <a:xfrm rot="5400000">
            <a:off x="6972301" y="4704789"/>
            <a:ext cx="743511" cy="15817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36958" y="5638800"/>
            <a:ext cx="2307042" cy="830997"/>
          </a:xfrm>
          <a:prstGeom prst="rect">
            <a:avLst/>
          </a:prstGeom>
          <a:noFill/>
        </p:spPr>
        <p:txBody>
          <a:bodyPr wrap="none" rtlCol="0">
            <a:spAutoFit/>
          </a:bodyPr>
          <a:lstStyle/>
          <a:p>
            <a:r>
              <a:rPr lang="en-US" sz="2400" dirty="0" smtClean="0">
                <a:latin typeface="+mj-lt"/>
              </a:rPr>
              <a:t>Read by</a:t>
            </a:r>
          </a:p>
          <a:p>
            <a:r>
              <a:rPr lang="en-US" sz="2400" dirty="0" smtClean="0">
                <a:latin typeface="+mj-lt"/>
              </a:rPr>
              <a:t>texture sampler</a:t>
            </a:r>
            <a:endParaRPr lang="en-US" sz="2400" dirty="0">
              <a:latin typeface="+mj-lt"/>
            </a:endParaRPr>
          </a:p>
        </p:txBody>
      </p:sp>
      <p:cxnSp>
        <p:nvCxnSpPr>
          <p:cNvPr id="21" name="Straight Arrow Connector 20"/>
          <p:cNvCxnSpPr>
            <a:stCxn id="6" idx="2"/>
            <a:endCxn id="7" idx="6"/>
          </p:cNvCxnSpPr>
          <p:nvPr/>
        </p:nvCxnSpPr>
        <p:spPr>
          <a:xfrm rot="10800000">
            <a:off x="4038600" y="6019800"/>
            <a:ext cx="1676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17558" y="6027003"/>
            <a:ext cx="2307042" cy="830997"/>
          </a:xfrm>
          <a:prstGeom prst="rect">
            <a:avLst/>
          </a:prstGeom>
          <a:noFill/>
        </p:spPr>
        <p:txBody>
          <a:bodyPr wrap="none" rtlCol="0">
            <a:spAutoFit/>
          </a:bodyPr>
          <a:lstStyle/>
          <a:p>
            <a:r>
              <a:rPr lang="en-US" sz="2400" dirty="0" smtClean="0">
                <a:latin typeface="+mj-lt"/>
              </a:rPr>
              <a:t>Read by</a:t>
            </a:r>
          </a:p>
          <a:p>
            <a:r>
              <a:rPr lang="en-US" sz="2400" dirty="0" smtClean="0">
                <a:latin typeface="+mj-lt"/>
              </a:rPr>
              <a:t>texture sampler</a:t>
            </a:r>
            <a:endParaRPr lang="en-US" sz="2400" dirty="0">
              <a:latin typeface="+mj-lt"/>
            </a:endParaRPr>
          </a:p>
        </p:txBody>
      </p:sp>
      <p:cxnSp>
        <p:nvCxnSpPr>
          <p:cNvPr id="24" name="Shape 23"/>
          <p:cNvCxnSpPr>
            <a:stCxn id="7" idx="1"/>
            <a:endCxn id="7" idx="2"/>
          </p:cNvCxnSpPr>
          <p:nvPr/>
        </p:nvCxnSpPr>
        <p:spPr>
          <a:xfrm rot="16200000" flipH="1" flipV="1">
            <a:off x="3029511" y="5791199"/>
            <a:ext cx="323289" cy="133911"/>
          </a:xfrm>
          <a:prstGeom prst="curvedConnector4">
            <a:avLst>
              <a:gd name="adj1" fmla="val -20752"/>
              <a:gd name="adj2" fmla="val 57536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2050" y="5862935"/>
            <a:ext cx="2027350" cy="461665"/>
          </a:xfrm>
          <a:prstGeom prst="rect">
            <a:avLst/>
          </a:prstGeom>
          <a:noFill/>
        </p:spPr>
        <p:txBody>
          <a:bodyPr wrap="none" rtlCol="0">
            <a:spAutoFit/>
          </a:bodyPr>
          <a:lstStyle/>
          <a:p>
            <a:r>
              <a:rPr lang="en-US" sz="2400" dirty="0" smtClean="0">
                <a:latin typeface="+mj-lt"/>
              </a:rPr>
              <a:t>Reads/Writes</a:t>
            </a:r>
            <a:endParaRPr lang="en-US" sz="2400" dirty="0">
              <a:latin typeface="+mj-lt"/>
            </a:endParaRPr>
          </a:p>
        </p:txBody>
      </p:sp>
    </p:spTree>
    <p:extLst>
      <p:ext uri="{BB962C8B-B14F-4D97-AF65-F5344CB8AC3E}">
        <p14:creationId xmlns:p14="http://schemas.microsoft.com/office/powerpoint/2010/main" xmlns="" val="1072213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r>
              <a:rPr lang="en-US" dirty="0" smtClean="0"/>
              <a:t>Simulation infra-structure</a:t>
            </a:r>
          </a:p>
          <a:p>
            <a:r>
              <a:rPr lang="en-US" dirty="0" smtClean="0"/>
              <a:t>Motivation</a:t>
            </a:r>
          </a:p>
          <a:p>
            <a:r>
              <a:rPr lang="en-US" dirty="0" smtClean="0"/>
              <a:t>Our proposal</a:t>
            </a:r>
          </a:p>
          <a:p>
            <a:pPr lvl="1"/>
            <a:r>
              <a:rPr lang="en-US" dirty="0" smtClean="0"/>
              <a:t>Reuse probability estimation using sampling</a:t>
            </a:r>
          </a:p>
          <a:p>
            <a:pPr lvl="1"/>
            <a:r>
              <a:rPr lang="en-US" dirty="0" smtClean="0"/>
              <a:t>LLC management policies</a:t>
            </a:r>
          </a:p>
          <a:p>
            <a:pPr>
              <a:buFont typeface="Wingdings" panose="05000000000000000000" pitchFamily="2" charset="2"/>
              <a:buChar char="Ø"/>
            </a:pPr>
            <a:r>
              <a:rPr lang="en-US" dirty="0" smtClean="0">
                <a:solidFill>
                  <a:srgbClr val="C00000"/>
                </a:solidFill>
              </a:rPr>
              <a:t>Simulation results</a:t>
            </a:r>
          </a:p>
          <a:p>
            <a:r>
              <a:rPr lang="en-US" dirty="0" smtClean="0"/>
              <a:t>Summary</a:t>
            </a:r>
          </a:p>
          <a:p>
            <a:endParaRPr lang="en-US" dirty="0" smtClean="0"/>
          </a:p>
        </p:txBody>
      </p:sp>
    </p:spTree>
    <p:extLst>
      <p:ext uri="{BB962C8B-B14F-4D97-AF65-F5344CB8AC3E}">
        <p14:creationId xmlns:p14="http://schemas.microsoft.com/office/powerpoint/2010/main" xmlns="" val="3585514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Speedup</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066800"/>
            <a:ext cx="9143999"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0" y="5638800"/>
            <a:ext cx="9144000" cy="523220"/>
          </a:xfrm>
          <a:prstGeom prst="rect">
            <a:avLst/>
          </a:prstGeom>
          <a:noFill/>
        </p:spPr>
        <p:txBody>
          <a:bodyPr wrap="square" rtlCol="0">
            <a:spAutoFit/>
          </a:bodyPr>
          <a:lstStyle/>
          <a:p>
            <a:pPr algn="ct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8%, 9%, 12% gain over baseline for GPU</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a:stCxn id="5" idx="0"/>
          </p:cNvCxnSpPr>
          <p:nvPr/>
        </p:nvCxnSpPr>
        <p:spPr>
          <a:xfrm flipH="1" flipV="1">
            <a:off x="2133600" y="2971800"/>
            <a:ext cx="2438400" cy="2667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0"/>
          </p:cNvCxnSpPr>
          <p:nvPr/>
        </p:nvCxnSpPr>
        <p:spPr>
          <a:xfrm flipV="1">
            <a:off x="4572000" y="2743200"/>
            <a:ext cx="228600" cy="2895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flipV="1">
            <a:off x="4572000" y="2133600"/>
            <a:ext cx="2895600" cy="3505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8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Speedup</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066800"/>
            <a:ext cx="9143999"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0" y="5594042"/>
            <a:ext cx="9144000" cy="633096"/>
          </a:xfrm>
          <a:prstGeom prst="rect">
            <a:avLst/>
          </a:prstGeom>
          <a:noFill/>
        </p:spPr>
        <p:txBody>
          <a:bodyPr wrap="square" rtlCol="0">
            <a:spAutoFit/>
          </a:bodyP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2</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4</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7% gain over baseline for CPU</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a:stCxn id="13" idx="0"/>
          </p:cNvCxnSpPr>
          <p:nvPr/>
        </p:nvCxnSpPr>
        <p:spPr>
          <a:xfrm flipH="1" flipV="1">
            <a:off x="3124200" y="4353583"/>
            <a:ext cx="1447800" cy="12404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0"/>
          </p:cNvCxnSpPr>
          <p:nvPr/>
        </p:nvCxnSpPr>
        <p:spPr>
          <a:xfrm flipV="1">
            <a:off x="4572000" y="3896383"/>
            <a:ext cx="1219200" cy="16976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p:cNvCxnSpPr>
          <p:nvPr/>
        </p:nvCxnSpPr>
        <p:spPr>
          <a:xfrm flipV="1">
            <a:off x="4572000" y="3134383"/>
            <a:ext cx="3810000" cy="24596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478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Speedup details</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914400"/>
            <a:ext cx="7924800"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0" y="5943600"/>
            <a:ext cx="9144000" cy="954107"/>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CPU gains in 1C1G and 2C1G are mostly due to reduced</a:t>
            </a:r>
          </a:p>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q</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ueuing in DRAM schedulers</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0661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LLC read miss count</a:t>
            </a:r>
            <a:endParaRPr lang="en-US" b="1" dirty="0"/>
          </a:p>
        </p:txBody>
      </p:sp>
      <p:sp>
        <p:nvSpPr>
          <p:cNvPr id="6" name="TextBox 5"/>
          <p:cNvSpPr txBox="1"/>
          <p:nvPr/>
        </p:nvSpPr>
        <p:spPr>
          <a:xfrm>
            <a:off x="0" y="579120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Large savings in GPU misses across the board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0612" y="914400"/>
            <a:ext cx="6834188"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0" y="625858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Savings in CPU misses are visible in some 4C1G mixes</a:t>
            </a:r>
          </a:p>
        </p:txBody>
      </p:sp>
    </p:spTree>
    <p:extLst>
      <p:ext uri="{BB962C8B-B14F-4D97-AF65-F5344CB8AC3E}">
        <p14:creationId xmlns:p14="http://schemas.microsoft.com/office/powerpoint/2010/main" xmlns="" val="2092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Contribution of sub-policies</a:t>
            </a:r>
            <a:endParaRPr lang="en-US" b="1" dirty="0"/>
          </a:p>
        </p:txBody>
      </p:sp>
      <p:sp>
        <p:nvSpPr>
          <p:cNvPr id="6" name="TextBox 5"/>
          <p:cNvSpPr txBox="1"/>
          <p:nvPr/>
        </p:nvSpPr>
        <p:spPr>
          <a:xfrm>
            <a:off x="0" y="541020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All sub-policies offer important contributions</a:t>
            </a:r>
          </a:p>
        </p:txBody>
      </p:sp>
      <p:sp>
        <p:nvSpPr>
          <p:cNvPr id="7" name="TextBox 6"/>
          <p:cNvSpPr txBox="1"/>
          <p:nvPr/>
        </p:nvSpPr>
        <p:spPr>
          <a:xfrm>
            <a:off x="0" y="586740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13%, 12%, 13% LLC misses saved in 1C1G, 2C1G, 4C1G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990600"/>
            <a:ext cx="9067799"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0" y="633478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7% less GPU misses in 4C1G compared to </a:t>
            </a:r>
            <a:r>
              <a:rPr lang="en-US" sz="28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SHiP</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-hybrid</a:t>
            </a:r>
          </a:p>
        </p:txBody>
      </p:sp>
    </p:spTree>
    <p:extLst>
      <p:ext uri="{BB962C8B-B14F-4D97-AF65-F5344CB8AC3E}">
        <p14:creationId xmlns:p14="http://schemas.microsoft.com/office/powerpoint/2010/main" xmlns="" val="41133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Talk in One Slide</a:t>
            </a:r>
            <a:endParaRPr lang="en-US" b="1" dirty="0"/>
          </a:p>
        </p:txBody>
      </p:sp>
      <p:sp>
        <p:nvSpPr>
          <p:cNvPr id="3" name="Content Placeholder 2"/>
          <p:cNvSpPr>
            <a:spLocks noGrp="1"/>
          </p:cNvSpPr>
          <p:nvPr>
            <p:ph idx="1"/>
          </p:nvPr>
        </p:nvSpPr>
        <p:spPr>
          <a:xfrm>
            <a:off x="457200" y="609600"/>
            <a:ext cx="8686800" cy="6324600"/>
          </a:xfrm>
        </p:spPr>
        <p:txBody>
          <a:bodyPr>
            <a:normAutofit/>
          </a:bodyPr>
          <a:lstStyle/>
          <a:p>
            <a:r>
              <a:rPr lang="en-US" dirty="0" smtClean="0"/>
              <a:t>Memory system interference between co-running CPU and GPU applications can degrade the performance of both severely</a:t>
            </a:r>
            <a:endParaRPr lang="en-US" dirty="0"/>
          </a:p>
          <a:p>
            <a:r>
              <a:rPr lang="en-US" dirty="0" smtClean="0">
                <a:solidFill>
                  <a:srgbClr val="C00000"/>
                </a:solidFill>
              </a:rPr>
              <a:t>Our proposal: </a:t>
            </a:r>
            <a:r>
              <a:rPr lang="en-US" dirty="0" smtClean="0"/>
              <a:t>employs dynamic reuse probability of different data streams to manage the LLC shared by CPU and GPU</a:t>
            </a:r>
          </a:p>
          <a:p>
            <a:pPr lvl="1"/>
            <a:r>
              <a:rPr lang="en-US" dirty="0" smtClean="0"/>
              <a:t>We architect a small (few tens of KB) working set sample cache that keeps the tags of a few selected blocks in a few selected pages for long enough to estimate the true reuse probability of the CPU and GPU data streams</a:t>
            </a:r>
          </a:p>
          <a:p>
            <a:pPr lvl="1"/>
            <a:r>
              <a:rPr lang="en-US" dirty="0" smtClean="0"/>
              <a:t>We use this probability estimate to modulate the ages of the LLC blocks on reads and writes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Study of prior art</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Two existing proposals for managing shared LLCs in heterogeneous CMPs</a:t>
            </a:r>
          </a:p>
          <a:p>
            <a:pPr lvl="1"/>
            <a:r>
              <a:rPr lang="en-US" dirty="0" smtClean="0"/>
              <a:t>Both consider only GPGPU focusing on a small portion (</a:t>
            </a:r>
            <a:r>
              <a:rPr lang="en-US" dirty="0" err="1" smtClean="0"/>
              <a:t>shader</a:t>
            </a:r>
            <a:r>
              <a:rPr lang="en-US" dirty="0" smtClean="0"/>
              <a:t> island) of the rendering pipeline</a:t>
            </a:r>
          </a:p>
          <a:p>
            <a:pPr lvl="1"/>
            <a:r>
              <a:rPr lang="en-US" dirty="0" smtClean="0"/>
              <a:t>TLP-aware policies (TAP) [HPCA 2012]</a:t>
            </a:r>
          </a:p>
          <a:p>
            <a:pPr lvl="2"/>
            <a:r>
              <a:rPr lang="en-US" dirty="0" smtClean="0"/>
              <a:t>Samples two cores, inserts all misses from one core at LRU position and from the other at MRU position, observes the performance difference between the two cores to decide if the application is LLC-sensitive</a:t>
            </a:r>
          </a:p>
          <a:p>
            <a:pPr lvl="1"/>
            <a:r>
              <a:rPr lang="en-US" dirty="0" err="1" smtClean="0"/>
              <a:t>HeLM</a:t>
            </a:r>
            <a:r>
              <a:rPr lang="en-US" dirty="0" smtClean="0"/>
              <a:t> [PACT 2013]</a:t>
            </a:r>
          </a:p>
          <a:p>
            <a:pPr lvl="2"/>
            <a:r>
              <a:rPr lang="en-US" dirty="0" smtClean="0"/>
              <a:t>Bypasses a fraction of GPU misses if the CPU workload is LLC-sensitive and the GPU workload can tolerate LLC misses; decided through the ready context count</a:t>
            </a:r>
          </a:p>
        </p:txBody>
      </p:sp>
    </p:spTree>
    <p:extLst>
      <p:ext uri="{BB962C8B-B14F-4D97-AF65-F5344CB8AC3E}">
        <p14:creationId xmlns:p14="http://schemas.microsoft.com/office/powerpoint/2010/main" xmlns="" val="1895518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Comparison with </a:t>
            </a:r>
            <a:r>
              <a:rPr lang="en-US" dirty="0" err="1" smtClean="0"/>
              <a:t>HeLM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400"/>
            <a:ext cx="91440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0" y="5181600"/>
            <a:ext cx="9144000" cy="523220"/>
          </a:xfrm>
          <a:prstGeom prst="rect">
            <a:avLst/>
          </a:prstGeom>
          <a:noFill/>
        </p:spPr>
        <p:txBody>
          <a:bodyPr wrap="square" rtlCol="0">
            <a:spAutoFit/>
          </a:bodyPr>
          <a:lstStyle/>
          <a:p>
            <a:r>
              <a:rPr lang="en-US" sz="28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HeLM’s</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shader</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-centric mechanism is ineffective for </a:t>
            </a:r>
            <a:r>
              <a:rPr lang="en-US" sz="28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gfx</a:t>
            </a:r>
            <a:endPar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5725180"/>
            <a:ext cx="9144000" cy="523220"/>
          </a:xfrm>
          <a:prstGeom prst="rect">
            <a:avLst/>
          </a:prstGeom>
          <a:noFill/>
        </p:spPr>
        <p:txBody>
          <a:bodyPr wrap="square" rtlCol="0">
            <a:spAutoFit/>
          </a:bodyPr>
          <a:lstStyle/>
          <a:p>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Even for GPGPU, </a:t>
            </a:r>
            <a:r>
              <a:rPr lang="en-US" sz="28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HeLM</a:t>
            </a:r>
            <a:r>
              <a:rPr lang="en-US" sz="2800" dirty="0" smtClean="0">
                <a:solidFill>
                  <a:srgbClr val="C00000"/>
                </a:solidFill>
                <a:latin typeface="Tahoma" panose="020B0604030504040204" pitchFamily="34" charset="0"/>
                <a:ea typeface="Tahoma" panose="020B0604030504040204" pitchFamily="34" charset="0"/>
                <a:cs typeface="Tahoma" panose="020B0604030504040204" pitchFamily="34" charset="0"/>
              </a:rPr>
              <a:t> runs into bandwidth shortage</a:t>
            </a:r>
          </a:p>
        </p:txBody>
      </p:sp>
    </p:spTree>
    <p:extLst>
      <p:ext uri="{BB962C8B-B14F-4D97-AF65-F5344CB8AC3E}">
        <p14:creationId xmlns:p14="http://schemas.microsoft.com/office/powerpoint/2010/main" xmlns="" val="14934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r>
              <a:rPr lang="en-US" dirty="0" smtClean="0"/>
              <a:t>Simulation infra-structure</a:t>
            </a:r>
          </a:p>
          <a:p>
            <a:r>
              <a:rPr lang="en-US" dirty="0" smtClean="0"/>
              <a:t>Motivation</a:t>
            </a:r>
          </a:p>
          <a:p>
            <a:r>
              <a:rPr lang="en-US" dirty="0" smtClean="0"/>
              <a:t>Our proposal</a:t>
            </a:r>
          </a:p>
          <a:p>
            <a:pPr lvl="1"/>
            <a:r>
              <a:rPr lang="en-US" dirty="0" smtClean="0"/>
              <a:t>Reuse probability estimation using sampling</a:t>
            </a:r>
          </a:p>
          <a:p>
            <a:pPr lvl="1"/>
            <a:r>
              <a:rPr lang="en-US" dirty="0" smtClean="0"/>
              <a:t>LLC management policies</a:t>
            </a:r>
          </a:p>
          <a:p>
            <a:r>
              <a:rPr lang="en-US" dirty="0" smtClean="0"/>
              <a:t>Simulation results</a:t>
            </a:r>
          </a:p>
          <a:p>
            <a:pPr>
              <a:buFont typeface="Wingdings" panose="05000000000000000000" pitchFamily="2" charset="2"/>
              <a:buChar char="Ø"/>
            </a:pPr>
            <a:r>
              <a:rPr lang="en-US" dirty="0" smtClean="0">
                <a:solidFill>
                  <a:srgbClr val="C00000"/>
                </a:solidFill>
              </a:rPr>
              <a:t>Summary</a:t>
            </a:r>
          </a:p>
          <a:p>
            <a:endParaRPr lang="en-US" dirty="0" smtClean="0"/>
          </a:p>
        </p:txBody>
      </p:sp>
    </p:spTree>
    <p:extLst>
      <p:ext uri="{BB962C8B-B14F-4D97-AF65-F5344CB8AC3E}">
        <p14:creationId xmlns:p14="http://schemas.microsoft.com/office/powerpoint/2010/main" xmlns="" val="318175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Summary</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A generic and practically feasible technique for estimating reuse probabilities</a:t>
            </a:r>
          </a:p>
          <a:p>
            <a:r>
              <a:rPr lang="en-US" dirty="0" smtClean="0"/>
              <a:t>Application to the most general CMP architecture for managing shared LLC</a:t>
            </a:r>
          </a:p>
          <a:p>
            <a:r>
              <a:rPr lang="en-US" dirty="0" smtClean="0"/>
              <a:t>For a 4C1G configuration, 13% LLC misses saved, 12% GPU performance improved, 7% CPU performance improved</a:t>
            </a:r>
          </a:p>
          <a:p>
            <a:r>
              <a:rPr lang="en-US" dirty="0" smtClean="0"/>
              <a:t>Other possible applications of the proposed WSS cache to memory system optimizations that rely on reuses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7400"/>
            <a:ext cx="9144000" cy="1447800"/>
          </a:xfrm>
        </p:spPr>
        <p:txBody>
          <a:bodyPr>
            <a:noAutofit/>
          </a:bodyPr>
          <a:lstStyle/>
          <a:p>
            <a:r>
              <a:rPr lang="en-US" sz="15000" dirty="0" smtClean="0">
                <a:solidFill>
                  <a:schemeClr val="tx2">
                    <a:lumMod val="50000"/>
                  </a:schemeClr>
                </a:solidFill>
                <a:effectLst>
                  <a:outerShdw blurRad="50800" dist="38100" dir="2700000" algn="tl" rotWithShape="0">
                    <a:prstClr val="black">
                      <a:alpha val="40000"/>
                    </a:prstClr>
                  </a:outerShdw>
                </a:effectLst>
                <a:latin typeface="Brush Script MT" pitchFamily="66" charset="0"/>
              </a:rPr>
              <a:t>Thank you</a:t>
            </a:r>
            <a:endParaRPr lang="en-US" sz="15000" dirty="0" smtClean="0">
              <a:solidFill>
                <a:schemeClr val="tx2">
                  <a:lumMod val="50000"/>
                </a:schemeClr>
              </a:solidFill>
              <a:effectLst>
                <a:outerShdw blurRad="50800" dist="38100" dir="2700000" algn="tl" rotWithShape="0">
                  <a:prstClr val="black">
                    <a:alpha val="40000"/>
                  </a:prst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Result highlights</a:t>
            </a:r>
            <a:endParaRPr lang="en-US" b="1" dirty="0"/>
          </a:p>
        </p:txBody>
      </p:sp>
      <p:sp>
        <p:nvSpPr>
          <p:cNvPr id="3" name="Content Placeholder 2"/>
          <p:cNvSpPr>
            <a:spLocks noGrp="1"/>
          </p:cNvSpPr>
          <p:nvPr>
            <p:ph idx="1"/>
          </p:nvPr>
        </p:nvSpPr>
        <p:spPr>
          <a:xfrm>
            <a:off x="457200" y="762000"/>
            <a:ext cx="8686800" cy="6096000"/>
          </a:xfrm>
        </p:spPr>
        <p:txBody>
          <a:bodyPr>
            <a:normAutofit/>
          </a:bodyPr>
          <a:lstStyle/>
          <a:p>
            <a:r>
              <a:rPr lang="en-US" dirty="0" smtClean="0"/>
              <a:t>1C1G, 2C1G, and 4C1G configurations</a:t>
            </a:r>
          </a:p>
          <a:p>
            <a:pPr lvl="1"/>
            <a:r>
              <a:rPr lang="en-US" dirty="0" smtClean="0"/>
              <a:t>Baseline LLC: two-bit SRRIP + some basic write bypass relevant to GPU workloads</a:t>
            </a:r>
          </a:p>
          <a:p>
            <a:pPr lvl="1"/>
            <a:r>
              <a:rPr lang="en-US" dirty="0" smtClean="0"/>
              <a:t>Workloads: 14 DirectX and OpenGL multi-frame game sequences and 4 GPGPU applications coupled with 1C, 2C, 4C SPEC CPU2006 mixes</a:t>
            </a:r>
          </a:p>
          <a:p>
            <a:pPr lvl="1"/>
            <a:r>
              <a:rPr lang="en-US" dirty="0" smtClean="0">
                <a:solidFill>
                  <a:srgbClr val="C00000"/>
                </a:solidFill>
              </a:rPr>
              <a:t>LLC miss saving: </a:t>
            </a:r>
            <a:r>
              <a:rPr lang="en-US" dirty="0" smtClean="0"/>
              <a:t>13%, 12%, 13% average in 1C1G, 2C1G, 4C1G with a 16 MB 16-way LLC</a:t>
            </a:r>
          </a:p>
          <a:p>
            <a:pPr lvl="1"/>
            <a:r>
              <a:rPr lang="en-US" dirty="0" smtClean="0">
                <a:solidFill>
                  <a:srgbClr val="C00000"/>
                </a:solidFill>
              </a:rPr>
              <a:t>Performance improvement: </a:t>
            </a:r>
            <a:r>
              <a:rPr lang="en-US" dirty="0" smtClean="0"/>
              <a:t>for GPU, 8%, 9%, 12% in 1C1G, 2C1G, 4C1G configurations; for co-running CPU mixes, 2%, 4%, 7%</a:t>
            </a:r>
            <a:endParaRPr lang="en-US" dirty="0" smtClean="0">
              <a:solidFill>
                <a:srgbClr val="C00000"/>
              </a:solidFill>
            </a:endParaRPr>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Sketch</a:t>
            </a:r>
            <a:endParaRPr lang="en-US" b="1" dirty="0"/>
          </a:p>
        </p:txBody>
      </p:sp>
      <p:sp>
        <p:nvSpPr>
          <p:cNvPr id="3" name="Content Placeholder 2"/>
          <p:cNvSpPr>
            <a:spLocks noGrp="1"/>
          </p:cNvSpPr>
          <p:nvPr>
            <p:ph idx="1"/>
          </p:nvPr>
        </p:nvSpPr>
        <p:spPr>
          <a:xfrm>
            <a:off x="457200" y="990600"/>
            <a:ext cx="8686800" cy="5867400"/>
          </a:xfrm>
        </p:spPr>
        <p:txBody>
          <a:bodyPr>
            <a:normAutofit/>
          </a:bodyPr>
          <a:lstStyle/>
          <a:p>
            <a:r>
              <a:rPr lang="en-US" dirty="0" smtClean="0"/>
              <a:t>Talk in one slide</a:t>
            </a:r>
          </a:p>
          <a:p>
            <a:r>
              <a:rPr lang="en-US" dirty="0" smtClean="0"/>
              <a:t>Result highlights</a:t>
            </a:r>
          </a:p>
          <a:p>
            <a:pPr>
              <a:buFont typeface="Wingdings" panose="05000000000000000000" pitchFamily="2" charset="2"/>
              <a:buChar char="Ø"/>
            </a:pPr>
            <a:r>
              <a:rPr lang="en-US" dirty="0" smtClean="0">
                <a:solidFill>
                  <a:srgbClr val="C00000"/>
                </a:solidFill>
              </a:rPr>
              <a:t>Simulation infra-structure</a:t>
            </a:r>
            <a:endParaRPr lang="en-US" dirty="0" smtClean="0"/>
          </a:p>
          <a:p>
            <a:r>
              <a:rPr lang="en-US" dirty="0" smtClean="0"/>
              <a:t>Motivation</a:t>
            </a:r>
          </a:p>
          <a:p>
            <a:r>
              <a:rPr lang="en-US" dirty="0" smtClean="0"/>
              <a:t>Our proposal</a:t>
            </a:r>
          </a:p>
          <a:p>
            <a:pPr lvl="1"/>
            <a:r>
              <a:rPr lang="en-US" dirty="0" smtClean="0"/>
              <a:t>Reuse probability estimation using sampling</a:t>
            </a:r>
          </a:p>
          <a:p>
            <a:pPr lvl="1"/>
            <a:r>
              <a:rPr lang="en-US" dirty="0" smtClean="0"/>
              <a:t>LLC management policies</a:t>
            </a:r>
          </a:p>
          <a:p>
            <a:r>
              <a:rPr lang="en-US" dirty="0" smtClean="0"/>
              <a:t>Simulation results</a:t>
            </a:r>
          </a:p>
          <a:p>
            <a:r>
              <a:rPr lang="en-US" dirty="0" smtClean="0"/>
              <a:t>Summary</a:t>
            </a:r>
          </a:p>
          <a:p>
            <a:endParaRPr lang="en-US" dirty="0" smtClean="0"/>
          </a:p>
        </p:txBody>
      </p:sp>
    </p:spTree>
    <p:extLst>
      <p:ext uri="{BB962C8B-B14F-4D97-AF65-F5344CB8AC3E}">
        <p14:creationId xmlns:p14="http://schemas.microsoft.com/office/powerpoint/2010/main" xmlns="" val="254303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Simulation infra-structure</a:t>
            </a:r>
            <a:endParaRPr lang="en-US" b="1" dirty="0"/>
          </a:p>
        </p:txBody>
      </p:sp>
      <p:sp>
        <p:nvSpPr>
          <p:cNvPr id="3" name="Content Placeholder 2"/>
          <p:cNvSpPr>
            <a:spLocks noGrp="1"/>
          </p:cNvSpPr>
          <p:nvPr>
            <p:ph idx="1"/>
          </p:nvPr>
        </p:nvSpPr>
        <p:spPr>
          <a:xfrm>
            <a:off x="457200" y="685800"/>
            <a:ext cx="8686800" cy="6172200"/>
          </a:xfrm>
        </p:spPr>
        <p:txBody>
          <a:bodyPr>
            <a:normAutofit/>
          </a:bodyPr>
          <a:lstStyle/>
          <a:p>
            <a:r>
              <a:rPr lang="en-US" dirty="0" smtClean="0"/>
              <a:t>Heterogeneous CMP model including CPU cores, detailed GPU pipeline, </a:t>
            </a:r>
            <a:r>
              <a:rPr lang="en-US" dirty="0" err="1" smtClean="0"/>
              <a:t>uncore</a:t>
            </a:r>
            <a:r>
              <a:rPr lang="en-US" dirty="0" smtClean="0"/>
              <a:t> interconnect, shared LLC, DRAM modules</a:t>
            </a:r>
          </a:p>
          <a:p>
            <a:r>
              <a:rPr lang="en-US" dirty="0" smtClean="0"/>
              <a:t>CPU cores</a:t>
            </a:r>
          </a:p>
          <a:p>
            <a:pPr lvl="1"/>
            <a:r>
              <a:rPr lang="en-US" dirty="0" smtClean="0"/>
              <a:t>Modeled using Multi2Sim</a:t>
            </a:r>
          </a:p>
          <a:p>
            <a:pPr lvl="1"/>
            <a:r>
              <a:rPr lang="en-US" dirty="0" smtClean="0"/>
              <a:t>1, 2, 4 out-of-order issue dynamically scheduled 4 GHz cores</a:t>
            </a:r>
          </a:p>
          <a:p>
            <a:pPr lvl="1"/>
            <a:r>
              <a:rPr lang="en-US" dirty="0" smtClean="0"/>
              <a:t>iL1 cache: 32 KB, 8-way, 64B blocks, LRU</a:t>
            </a:r>
          </a:p>
          <a:p>
            <a:pPr lvl="1"/>
            <a:r>
              <a:rPr lang="en-US" dirty="0" smtClean="0"/>
              <a:t>dL1 cache: 32 KB, 8-way, 64B blocks, LRU</a:t>
            </a:r>
          </a:p>
          <a:p>
            <a:pPr lvl="1"/>
            <a:r>
              <a:rPr lang="en-US" dirty="0" smtClean="0"/>
              <a:t>L2 cache: 256 KB, 8-way, 64B blocks, LRU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Simulation infra-structure</a:t>
            </a:r>
            <a:endParaRPr lang="en-US" b="1" dirty="0"/>
          </a:p>
        </p:txBody>
      </p:sp>
      <p:sp>
        <p:nvSpPr>
          <p:cNvPr id="3" name="Content Placeholder 2"/>
          <p:cNvSpPr>
            <a:spLocks noGrp="1"/>
          </p:cNvSpPr>
          <p:nvPr>
            <p:ph idx="1"/>
          </p:nvPr>
        </p:nvSpPr>
        <p:spPr>
          <a:xfrm>
            <a:off x="457200" y="685800"/>
            <a:ext cx="8686800" cy="6172200"/>
          </a:xfrm>
        </p:spPr>
        <p:txBody>
          <a:bodyPr>
            <a:normAutofit/>
          </a:bodyPr>
          <a:lstStyle/>
          <a:p>
            <a:r>
              <a:rPr lang="en-US" dirty="0" smtClean="0"/>
              <a:t>Graphics GPU</a:t>
            </a:r>
          </a:p>
          <a:p>
            <a:pPr lvl="1"/>
            <a:r>
              <a:rPr lang="en-US" dirty="0" smtClean="0"/>
              <a:t>Modeled using a significantly upgraded Attila simulator</a:t>
            </a:r>
          </a:p>
          <a:p>
            <a:pPr lvl="1"/>
            <a:r>
              <a:rPr lang="en-US" dirty="0" smtClean="0"/>
              <a:t>1 TF </a:t>
            </a:r>
            <a:r>
              <a:rPr lang="en-US" dirty="0" err="1" smtClean="0"/>
              <a:t>shader</a:t>
            </a:r>
            <a:r>
              <a:rPr lang="en-US" dirty="0" smtClean="0"/>
              <a:t> throughput, 128 </a:t>
            </a:r>
            <a:r>
              <a:rPr lang="en-US" dirty="0" err="1" smtClean="0"/>
              <a:t>GTexel</a:t>
            </a:r>
            <a:r>
              <a:rPr lang="en-US" dirty="0" smtClean="0"/>
              <a:t>/second texture throughput, 64 </a:t>
            </a:r>
            <a:r>
              <a:rPr lang="en-US" dirty="0" err="1" smtClean="0"/>
              <a:t>GPixel</a:t>
            </a:r>
            <a:r>
              <a:rPr lang="en-US" dirty="0" smtClean="0"/>
              <a:t>/second ROP throughput</a:t>
            </a:r>
          </a:p>
          <a:p>
            <a:pPr lvl="1"/>
            <a:r>
              <a:rPr lang="en-US" dirty="0" smtClean="0"/>
              <a:t>Three-level non-inclusive texture cache hierarchy</a:t>
            </a:r>
          </a:p>
          <a:p>
            <a:pPr lvl="2"/>
            <a:r>
              <a:rPr lang="en-US" dirty="0" smtClean="0"/>
              <a:t>L0: 2 KB fully-associative per sampler, 64B blocks</a:t>
            </a:r>
          </a:p>
          <a:p>
            <a:pPr lvl="2"/>
            <a:r>
              <a:rPr lang="en-US" dirty="0" smtClean="0"/>
              <a:t>L1: 64 KB 16-way shared by 128 samplers, 64B blocks</a:t>
            </a:r>
          </a:p>
          <a:p>
            <a:pPr lvl="2"/>
            <a:r>
              <a:rPr lang="en-US" dirty="0" smtClean="0"/>
              <a:t>L2: 384 KB 48-way shared by 128 samplers, 64B blocks</a:t>
            </a:r>
          </a:p>
        </p:txBody>
      </p:sp>
    </p:spTree>
    <p:extLst>
      <p:ext uri="{BB962C8B-B14F-4D97-AF65-F5344CB8AC3E}">
        <p14:creationId xmlns:p14="http://schemas.microsoft.com/office/powerpoint/2010/main" xmlns="" val="383379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Simulation infra-structure</a:t>
            </a:r>
            <a:endParaRPr lang="en-US" b="1" dirty="0"/>
          </a:p>
        </p:txBody>
      </p:sp>
      <p:sp>
        <p:nvSpPr>
          <p:cNvPr id="3" name="Content Placeholder 2"/>
          <p:cNvSpPr>
            <a:spLocks noGrp="1"/>
          </p:cNvSpPr>
          <p:nvPr>
            <p:ph idx="1"/>
          </p:nvPr>
        </p:nvSpPr>
        <p:spPr>
          <a:xfrm>
            <a:off x="457200" y="685800"/>
            <a:ext cx="8686800" cy="6172200"/>
          </a:xfrm>
        </p:spPr>
        <p:txBody>
          <a:bodyPr>
            <a:normAutofit lnSpcReduction="10000"/>
          </a:bodyPr>
          <a:lstStyle/>
          <a:p>
            <a:r>
              <a:rPr lang="en-US" dirty="0" smtClean="0"/>
              <a:t>Graphics GPU</a:t>
            </a:r>
            <a:endParaRPr lang="en-US" dirty="0"/>
          </a:p>
          <a:p>
            <a:pPr lvl="1"/>
            <a:r>
              <a:rPr lang="en-US" dirty="0" smtClean="0"/>
              <a:t>Each of 16 ROP units has L1 color and depth caches (2 KB fully associative, 256B blocks)</a:t>
            </a:r>
          </a:p>
          <a:p>
            <a:pPr lvl="2"/>
            <a:r>
              <a:rPr lang="en-US" dirty="0" smtClean="0"/>
              <a:t>L2 color and depth caches: 32 KB 32-way shared by all ROP units, 64B blocks</a:t>
            </a:r>
          </a:p>
          <a:p>
            <a:pPr lvl="1"/>
            <a:r>
              <a:rPr lang="en-US" dirty="0" smtClean="0"/>
              <a:t>Vertex cache: 16 KB fully associative</a:t>
            </a:r>
          </a:p>
          <a:p>
            <a:pPr lvl="1"/>
            <a:r>
              <a:rPr lang="en-US" dirty="0" err="1" smtClean="0"/>
              <a:t>HiZ</a:t>
            </a:r>
            <a:r>
              <a:rPr lang="en-US" dirty="0" smtClean="0"/>
              <a:t> cache: 16 KB 16-way</a:t>
            </a:r>
          </a:p>
          <a:p>
            <a:pPr lvl="1"/>
            <a:r>
              <a:rPr lang="en-US" dirty="0" err="1" smtClean="0"/>
              <a:t>Shader</a:t>
            </a:r>
            <a:r>
              <a:rPr lang="en-US" dirty="0" smtClean="0"/>
              <a:t> instruction cache: 32 KB 8-way</a:t>
            </a:r>
          </a:p>
          <a:p>
            <a:r>
              <a:rPr lang="en-US" dirty="0" smtClean="0"/>
              <a:t>GPGPU model</a:t>
            </a:r>
          </a:p>
          <a:p>
            <a:pPr lvl="1"/>
            <a:r>
              <a:rPr lang="en-US" dirty="0" smtClean="0"/>
              <a:t>Modeled using </a:t>
            </a:r>
            <a:r>
              <a:rPr lang="en-US" dirty="0" err="1" smtClean="0"/>
              <a:t>MacSim</a:t>
            </a:r>
            <a:endParaRPr lang="en-US" dirty="0"/>
          </a:p>
          <a:p>
            <a:pPr lvl="1"/>
            <a:r>
              <a:rPr lang="en-US" dirty="0" smtClean="0"/>
              <a:t>144 GFLOP </a:t>
            </a:r>
            <a:r>
              <a:rPr lang="en-US" dirty="0" err="1" smtClean="0"/>
              <a:t>shader</a:t>
            </a:r>
            <a:r>
              <a:rPr lang="en-US" dirty="0" smtClean="0"/>
              <a:t> throughput, six </a:t>
            </a:r>
            <a:r>
              <a:rPr lang="en-US" dirty="0" err="1" smtClean="0"/>
              <a:t>shaders</a:t>
            </a:r>
            <a:endParaRPr lang="en-US" dirty="0" smtClean="0"/>
          </a:p>
          <a:p>
            <a:pPr lvl="1"/>
            <a:r>
              <a:rPr lang="en-US" dirty="0" smtClean="0"/>
              <a:t>4 KB 8-way instruction cache, 32 KB 8-way data cache, 16 KB shared memory per </a:t>
            </a:r>
            <a:r>
              <a:rPr lang="en-US" dirty="0" err="1" smtClean="0"/>
              <a:t>shader</a:t>
            </a:r>
            <a:r>
              <a:rPr lang="en-US" dirty="0" smtClean="0"/>
              <a:t> core</a:t>
            </a:r>
            <a:endParaRPr lang="en-US" dirty="0"/>
          </a:p>
        </p:txBody>
      </p:sp>
    </p:spTree>
    <p:extLst>
      <p:ext uri="{BB962C8B-B14F-4D97-AF65-F5344CB8AC3E}">
        <p14:creationId xmlns:p14="http://schemas.microsoft.com/office/powerpoint/2010/main" xmlns="" val="1918113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7686</TotalTime>
  <Words>2529</Words>
  <Application>Microsoft Office PowerPoint</Application>
  <PresentationFormat>On-screen Show (4:3)</PresentationFormat>
  <Paragraphs>344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Dynamic Reuse Probability in LLC Management for CPU-GPU Heterogeneous Processors</vt:lpstr>
      <vt:lpstr>Sketch</vt:lpstr>
      <vt:lpstr>Sketch</vt:lpstr>
      <vt:lpstr>Talk in One Slide</vt:lpstr>
      <vt:lpstr>Result highlights</vt:lpstr>
      <vt:lpstr>Sketch</vt:lpstr>
      <vt:lpstr>Simulation infra-structure</vt:lpstr>
      <vt:lpstr>Simulation infra-structure</vt:lpstr>
      <vt:lpstr>Simulation infra-structure</vt:lpstr>
      <vt:lpstr>Simulation infra-structure</vt:lpstr>
      <vt:lpstr>Simulation infra-structure</vt:lpstr>
      <vt:lpstr>Sketch</vt:lpstr>
      <vt:lpstr>Motivation</vt:lpstr>
      <vt:lpstr>How harmful is the interference</vt:lpstr>
      <vt:lpstr>Potential LLC miss savings</vt:lpstr>
      <vt:lpstr>Potential speedup from ideal LLC</vt:lpstr>
      <vt:lpstr>Impact of GPU fill bypass</vt:lpstr>
      <vt:lpstr>Motivation</vt:lpstr>
      <vt:lpstr>Sketch</vt:lpstr>
      <vt:lpstr>Working set sample (WSS) cache</vt:lpstr>
      <vt:lpstr>Working set sample (WSS) cache</vt:lpstr>
      <vt:lpstr>Working set sample (WSS) cache</vt:lpstr>
      <vt:lpstr>Working set sample (WSS) cache</vt:lpstr>
      <vt:lpstr>Working set sample (WSS) cache</vt:lpstr>
      <vt:lpstr>LLC policies</vt:lpstr>
      <vt:lpstr>LLC policies</vt:lpstr>
      <vt:lpstr>LLC policies</vt:lpstr>
      <vt:lpstr>LLC policies</vt:lpstr>
      <vt:lpstr>LLC policies</vt:lpstr>
      <vt:lpstr>LLC policies</vt:lpstr>
      <vt:lpstr>LLC policies</vt:lpstr>
      <vt:lpstr>LLC policies</vt:lpstr>
      <vt:lpstr>LLC policies</vt:lpstr>
      <vt:lpstr>Sketch</vt:lpstr>
      <vt:lpstr>Speedup</vt:lpstr>
      <vt:lpstr>Speedup</vt:lpstr>
      <vt:lpstr>Speedup details</vt:lpstr>
      <vt:lpstr>LLC read miss count</vt:lpstr>
      <vt:lpstr>Contribution of sub-policies</vt:lpstr>
      <vt:lpstr>Study of prior art</vt:lpstr>
      <vt:lpstr>Comparison with HeLM</vt:lpstr>
      <vt:lpstr>Sketch</vt:lpstr>
      <vt:lpstr>Summary</vt:lpstr>
      <vt:lpstr>Slide 44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dc:title>
  <dc:creator>M Chowdhury</dc:creator>
  <cp:lastModifiedBy>admin</cp:lastModifiedBy>
  <cp:revision>799</cp:revision>
  <dcterms:created xsi:type="dcterms:W3CDTF">2009-12-03T08:56:43Z</dcterms:created>
  <dcterms:modified xsi:type="dcterms:W3CDTF">2017-01-01T10:44:16Z</dcterms:modified>
</cp:coreProperties>
</file>