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327" r:id="rId3"/>
    <p:sldId id="547" r:id="rId4"/>
    <p:sldId id="331" r:id="rId5"/>
    <p:sldId id="332" r:id="rId6"/>
    <p:sldId id="548" r:id="rId7"/>
    <p:sldId id="549" r:id="rId8"/>
    <p:sldId id="551" r:id="rId9"/>
    <p:sldId id="550" r:id="rId10"/>
    <p:sldId id="552" r:id="rId11"/>
    <p:sldId id="553" r:id="rId12"/>
    <p:sldId id="554" r:id="rId13"/>
    <p:sldId id="555" r:id="rId14"/>
    <p:sldId id="556" r:id="rId15"/>
    <p:sldId id="557" r:id="rId16"/>
    <p:sldId id="558" r:id="rId17"/>
    <p:sldId id="559" r:id="rId18"/>
    <p:sldId id="560" r:id="rId19"/>
    <p:sldId id="561" r:id="rId20"/>
    <p:sldId id="562" r:id="rId21"/>
    <p:sldId id="563" r:id="rId22"/>
    <p:sldId id="564" r:id="rId23"/>
    <p:sldId id="565" r:id="rId24"/>
    <p:sldId id="566" r:id="rId25"/>
    <p:sldId id="567" r:id="rId26"/>
    <p:sldId id="568" r:id="rId27"/>
    <p:sldId id="569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207B"/>
    <a:srgbClr val="005426"/>
    <a:srgbClr val="673105"/>
    <a:srgbClr val="00602B"/>
    <a:srgbClr val="AE5F1E"/>
    <a:srgbClr val="AC1422"/>
    <a:srgbClr val="E14C23"/>
    <a:srgbClr val="A23E2A"/>
    <a:srgbClr val="990033"/>
    <a:srgbClr val="26A64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2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707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124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Bandwidth-aware LLC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Efficiently Coordinating Off-chip Read/Write Bandwidth</a:t>
            </a:r>
            <a:endParaRPr lang="en-US" sz="48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581400"/>
          </a:xfrm>
        </p:spPr>
        <p:txBody>
          <a:bodyPr>
            <a:normAutofit fontScale="92500" lnSpcReduction="20000"/>
          </a:bodyPr>
          <a:lstStyle/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Chaudhuri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 Kanpur</a:t>
            </a:r>
          </a:p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Jayesh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Gaur,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Sreenivas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Subramoney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Processor 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Architecture Research Lab, Intel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Bottleneck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DRAM writes introduce three inefficiencies that hamper/delay read servicing</a:t>
            </a:r>
          </a:p>
          <a:p>
            <a:pPr lvl="1"/>
            <a:r>
              <a:rPr lang="en-US" dirty="0" smtClean="0"/>
              <a:t>Channel turnaround, poor write locality, bandwidth consumption of writes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No write BW: 36% speedup, </a:t>
            </a:r>
            <a:r>
              <a:rPr lang="en-US" dirty="0" smtClean="0"/>
              <a:t>no TA: 1.4% speedup, no TA and no ACT/PRE: 11% speedup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600"/>
            <a:ext cx="80486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7952936" y="3886200"/>
            <a:ext cx="609600" cy="1524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38200" y="1219200"/>
            <a:ext cx="7543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Need BW coordination to improve beyond traditional TA and ACT/PRE overhead reducing techniques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Bottleneck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Big write buffers: naïve way of reducing write disturbance</a:t>
            </a:r>
          </a:p>
          <a:p>
            <a:pPr lvl="1"/>
            <a:r>
              <a:rPr lang="en-US" dirty="0" smtClean="0"/>
              <a:t>Reality: small write buffers due to address CAM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Why big write buffers are good?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7863" y="2447925"/>
            <a:ext cx="52482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flipV="1">
            <a:off x="3276600" y="2667000"/>
            <a:ext cx="2819400" cy="1447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Bottleneck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Three advantages of big write buffers</a:t>
            </a:r>
          </a:p>
          <a:p>
            <a:pPr lvl="1"/>
            <a:r>
              <a:rPr lang="en-US" dirty="0" smtClean="0"/>
              <a:t>Less turnaround, improved write locality from increased bunching options, </a:t>
            </a:r>
            <a:r>
              <a:rPr lang="en-US" dirty="0" smtClean="0">
                <a:solidFill>
                  <a:srgbClr val="C00000"/>
                </a:solidFill>
              </a:rPr>
              <a:t>BW coordination</a:t>
            </a:r>
          </a:p>
          <a:p>
            <a:r>
              <a:rPr lang="en-US" dirty="0" smtClean="0"/>
              <a:t>Observations (data-driven analysis in paper)</a:t>
            </a:r>
          </a:p>
          <a:p>
            <a:pPr lvl="1"/>
            <a:r>
              <a:rPr lang="en-US" dirty="0" smtClean="0"/>
              <a:t>Most gains with medium-sized (e.g., 256) write buffers come from less TA and improved locality</a:t>
            </a:r>
          </a:p>
          <a:p>
            <a:pPr lvl="2"/>
            <a:r>
              <a:rPr lang="en-US" dirty="0" smtClean="0"/>
              <a:t>Techniques that can reduce TA and improve locality would match the performance of medium-sized write buffers</a:t>
            </a:r>
          </a:p>
          <a:p>
            <a:pPr lvl="1"/>
            <a:r>
              <a:rPr lang="en-US" dirty="0" smtClean="0"/>
              <a:t>A good fraction of gains with large-sized (e.g., 8K) write buffers come from BW coordination</a:t>
            </a:r>
          </a:p>
          <a:p>
            <a:pPr lvl="2"/>
            <a:r>
              <a:rPr lang="en-US" dirty="0" smtClean="0"/>
              <a:t>Just TA reduction and locality improvement are not enough for matching the performance of big WBs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0" y="2286000"/>
            <a:ext cx="91440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Insight: need (or need to emulate) large write buffers to improve beyond traditional TA reducing and locality improving techniques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Design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large write buffers</a:t>
            </a:r>
          </a:p>
          <a:p>
            <a:pPr lvl="1"/>
            <a:r>
              <a:rPr lang="en-US" dirty="0" smtClean="0"/>
              <a:t>Use LLC space; treat the lowest portion of LRU stack as a write buffer (</a:t>
            </a:r>
            <a:r>
              <a:rPr lang="en-US" dirty="0" smtClean="0">
                <a:solidFill>
                  <a:srgbClr val="C00000"/>
                </a:solidFill>
              </a:rPr>
              <a:t>how many ways?</a:t>
            </a:r>
            <a:r>
              <a:rPr lang="en-US" dirty="0" smtClean="0"/>
              <a:t>)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How? Use clean LRU replacement policy to buffer dirty blocks in LLC (a la ARI [TACO 2013], NVMs)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Contribution#1</a:t>
            </a:r>
            <a:r>
              <a:rPr lang="en-US" dirty="0" smtClean="0"/>
              <a:t>: Dynamically maximize in-LLC write buffer capacity so that clean LRU stretches (and hence, DRAM read stretches) get maximized in length</a:t>
            </a:r>
          </a:p>
          <a:p>
            <a:pPr lvl="1"/>
            <a:r>
              <a:rPr lang="en-US" dirty="0" smtClean="0"/>
              <a:t>Sound analytical model to bound the sacrificed LLC hit fraction while computing maximum write buffer width during a phase of the execution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Contribution#2</a:t>
            </a:r>
            <a:r>
              <a:rPr lang="en-US" dirty="0" smtClean="0"/>
              <a:t>: Scrub LLC dirty blocks when read BW demand is low (controls write BW)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BA-LLC: In-LLC write buffer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686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Dirty blocks accumulate at LRU end as clean LRU keeps victimizing clean blocks</a:t>
            </a:r>
          </a:p>
          <a:p>
            <a:pPr lvl="1"/>
            <a:r>
              <a:rPr lang="en-US" dirty="0" smtClean="0"/>
              <a:t>Prematurely evicted clean blocks sacrifice hits</a:t>
            </a:r>
          </a:p>
          <a:p>
            <a:pPr lvl="1"/>
            <a:r>
              <a:rPr lang="en-US" dirty="0" smtClean="0"/>
              <a:t>Volume of sacrificed hits usually monotonically increases with in-LLC write buffer (WB) width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914400"/>
            <a:ext cx="2743200" cy="2514600"/>
          </a:xfrm>
          <a:prstGeom prst="rect">
            <a:avLst/>
          </a:prstGeom>
          <a:solidFill>
            <a:schemeClr val="accent6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914400"/>
            <a:ext cx="914400" cy="2514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1808202"/>
            <a:ext cx="15871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LLC sets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408402"/>
            <a:ext cx="1759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LLC ways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1905000" y="1371600"/>
            <a:ext cx="914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1790700" y="2857500"/>
            <a:ext cx="1143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3733800"/>
            <a:ext cx="533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2743200" y="3733800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29462" y="1808202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WB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3733800" y="2057400"/>
            <a:ext cx="990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3276600"/>
            <a:ext cx="9717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5259" y="3276600"/>
            <a:ext cx="865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22" grpId="0"/>
      <p:bldP spid="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In-LLC write buffer width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A read hit histogram (RHH) per LLC bank to compute hit distribution across LRU stack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Sacrificed hit fraction for WB of width w in LLC bank B =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Compute max w such that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14400" y="2362200"/>
            <a:ext cx="7315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371600" y="2819400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285206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199605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114006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028406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942806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6857206" y="2818606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67600" y="1884402"/>
            <a:ext cx="7633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=0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884402"/>
            <a:ext cx="11247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=A-1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28249" y="3027402"/>
            <a:ext cx="865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951202"/>
            <a:ext cx="9717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657600"/>
            <a:ext cx="49337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 hit in LRU position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=k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9400" y="1884402"/>
            <a:ext cx="7457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=k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2972594" y="3505200"/>
            <a:ext cx="4564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2570202"/>
            <a:ext cx="7457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++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743200" y="4800600"/>
          <a:ext cx="2546350" cy="914400"/>
        </p:xfrm>
        <a:graphic>
          <a:graphicData uri="http://schemas.openxmlformats.org/presentationml/2006/ole">
            <p:oleObj spid="_x0000_s2050" name="Equation" r:id="rId3" imgW="1066680" imgH="4316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472113" y="5715000"/>
          <a:ext cx="3062287" cy="914400"/>
        </p:xfrm>
        <a:graphic>
          <a:graphicData uri="http://schemas.openxmlformats.org/presentationml/2006/ole">
            <p:oleObj spid="_x0000_s2052" name="Equation" r:id="rId4" imgW="1282680" imgH="431640" progId="Equation.3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4419600" y="2133600"/>
            <a:ext cx="3962400" cy="1295400"/>
          </a:xfrm>
          <a:prstGeom prst="rect">
            <a:avLst/>
          </a:prstGeom>
          <a:solidFill>
            <a:schemeClr val="accen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781800" y="35052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4572000" y="3505200"/>
            <a:ext cx="16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35600" y="3200400"/>
            <a:ext cx="4700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In-LLC write buffer width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Write buffer width (number of LLC ways at LRU tail) computed periodically using RHH</a:t>
            </a:r>
          </a:p>
          <a:p>
            <a:pPr lvl="1"/>
            <a:r>
              <a:rPr lang="en-US" dirty="0" smtClean="0"/>
              <a:t>Will be referred to as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</a:t>
            </a:r>
            <a:r>
              <a:rPr lang="en-US" dirty="0" smtClean="0"/>
              <a:t>(B) in LLC bank B</a:t>
            </a:r>
          </a:p>
          <a:p>
            <a:r>
              <a:rPr lang="en-US" dirty="0" smtClean="0"/>
              <a:t>Must avoid dirty inclusion victims (DIVs) to exploit maximum effectiveness of clean LRU</a:t>
            </a:r>
          </a:p>
          <a:p>
            <a:pPr lvl="1"/>
            <a:r>
              <a:rPr lang="en-US" dirty="0" smtClean="0"/>
              <a:t>Observation: DIVs increase in volume as write buffer width increases</a:t>
            </a:r>
          </a:p>
          <a:p>
            <a:pPr lvl="2"/>
            <a:r>
              <a:rPr lang="en-US" dirty="0" smtClean="0"/>
              <a:t>Increasing write buffer width pushes clean victims more toward live MRU side of LLC</a:t>
            </a:r>
          </a:p>
          <a:p>
            <a:pPr lvl="2"/>
            <a:r>
              <a:rPr lang="en-US" dirty="0" smtClean="0"/>
              <a:t>Write hits to victim positions are an indication of DIVs</a:t>
            </a:r>
          </a:p>
          <a:p>
            <a:pPr lvl="1"/>
            <a:r>
              <a:rPr lang="en-US" dirty="0" smtClean="0"/>
              <a:t>Use a write hit histogram (WHH) to compute a different write buffer width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</a:t>
            </a:r>
            <a:r>
              <a:rPr lang="en-US" dirty="0" smtClean="0"/>
              <a:t>(B) to restrict write hit fraction to the WB ways in LLC bank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In-LLC write buffer width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Dynamic write buffer width in LLC bank B =                	n(B) = max(3, min(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</a:t>
            </a:r>
            <a:r>
              <a:rPr lang="en-US" dirty="0" smtClean="0"/>
              <a:t>(B),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</a:t>
            </a:r>
            <a:r>
              <a:rPr lang="en-US" dirty="0" smtClean="0"/>
              <a:t>(B)))</a:t>
            </a:r>
          </a:p>
          <a:p>
            <a:pPr lvl="1"/>
            <a:r>
              <a:rPr lang="en-US" dirty="0" smtClean="0"/>
              <a:t>At least three LLC ways given to write buffering</a:t>
            </a:r>
          </a:p>
          <a:p>
            <a:pPr lvl="2"/>
            <a:r>
              <a:rPr lang="en-US" dirty="0" smtClean="0"/>
              <a:t>Empirically decided for a 16-way LLC and our set of workloads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352800"/>
            <a:ext cx="853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45563" y="5237202"/>
            <a:ext cx="52934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Iterative computation of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sz="3000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(B)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Dirty block scrubbing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Honoring the computed maximum WB width n(B) requires cleaning the LRU tail of LLC</a:t>
            </a:r>
          </a:p>
          <a:p>
            <a:pPr lvl="1"/>
            <a:r>
              <a:rPr lang="en-US" dirty="0" smtClean="0"/>
              <a:t>Sub-problem#1: when to scrub</a:t>
            </a:r>
          </a:p>
          <a:p>
            <a:pPr lvl="1"/>
            <a:r>
              <a:rPr lang="en-US" dirty="0" smtClean="0"/>
              <a:t>Sub-problem#2: actual scrubbing protocol</a:t>
            </a:r>
          </a:p>
          <a:p>
            <a:r>
              <a:rPr lang="en-US" dirty="0" smtClean="0"/>
              <a:t>When to scrub</a:t>
            </a:r>
          </a:p>
          <a:p>
            <a:pPr lvl="1"/>
            <a:r>
              <a:rPr lang="en-US" dirty="0" smtClean="0"/>
              <a:t>Could be based on a high water mark on dirty population within WB (= </a:t>
            </a:r>
            <a:r>
              <a:rPr lang="en-US" dirty="0" err="1" smtClean="0"/>
              <a:t>N.n</a:t>
            </a:r>
            <a:r>
              <a:rPr lang="en-US" dirty="0" smtClean="0"/>
              <a:t>(B))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Dirty population ≥ </a:t>
            </a:r>
            <a:r>
              <a:rPr lang="en-US" dirty="0" err="1" smtClean="0">
                <a:solidFill>
                  <a:srgbClr val="C00000"/>
                </a:solidFill>
              </a:rPr>
              <a:t>N.n</a:t>
            </a:r>
            <a:r>
              <a:rPr lang="en-US" dirty="0" smtClean="0">
                <a:solidFill>
                  <a:srgbClr val="C00000"/>
                </a:solidFill>
              </a:rPr>
              <a:t>(B).</a:t>
            </a:r>
            <a:r>
              <a:rPr lang="el-GR" dirty="0" smtClean="0">
                <a:solidFill>
                  <a:srgbClr val="C00000"/>
                </a:solidFill>
              </a:rPr>
              <a:t>τ</a:t>
            </a:r>
            <a:r>
              <a:rPr lang="en-US" baseline="-25000" dirty="0" err="1" smtClean="0">
                <a:solidFill>
                  <a:srgbClr val="C00000"/>
                </a:solidFill>
              </a:rPr>
              <a:t>hwm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where N is the number of LLC sets in a bank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Doesn’t work</a:t>
            </a:r>
            <a:r>
              <a:rPr lang="en-US" dirty="0" smtClean="0"/>
              <a:t>: different sets fill up with dirty blocks at different rate; need a set-centric criterion also</a:t>
            </a:r>
          </a:p>
          <a:p>
            <a:pPr lvl="3"/>
            <a:r>
              <a:rPr lang="en-US" dirty="0" smtClean="0"/>
              <a:t>Clean LRU can be very bad for sets mostly filled with dirty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Dirty block scrubbing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When to scrub</a:t>
            </a:r>
          </a:p>
          <a:p>
            <a:pPr lvl="1"/>
            <a:r>
              <a:rPr lang="en-US" dirty="0" smtClean="0"/>
              <a:t>At least one of the following two criteria must be met in an LLC bank B to trigger a scrub</a:t>
            </a:r>
          </a:p>
          <a:p>
            <a:pPr lvl="1"/>
            <a:r>
              <a:rPr lang="en-US" dirty="0" smtClean="0"/>
              <a:t>Criterion#1 [high water mark]</a:t>
            </a:r>
          </a:p>
          <a:p>
            <a:pPr lvl="2"/>
            <a:r>
              <a:rPr lang="en-US" dirty="0" smtClean="0"/>
              <a:t>Dirty population in WB of bank B ≥ </a:t>
            </a:r>
            <a:r>
              <a:rPr lang="en-US" dirty="0" err="1" smtClean="0"/>
              <a:t>N.n</a:t>
            </a:r>
            <a:r>
              <a:rPr lang="en-US" dirty="0" smtClean="0"/>
              <a:t>(B).</a:t>
            </a:r>
            <a:r>
              <a:rPr lang="el-GR" dirty="0" smtClean="0"/>
              <a:t>τ</a:t>
            </a:r>
            <a:r>
              <a:rPr lang="en-US" baseline="-25000" dirty="0" err="1" smtClean="0"/>
              <a:t>hwm</a:t>
            </a:r>
            <a:endParaRPr lang="en-US" baseline="-25000" dirty="0" smtClean="0"/>
          </a:p>
          <a:p>
            <a:pPr lvl="1"/>
            <a:r>
              <a:rPr lang="en-US" dirty="0" smtClean="0"/>
              <a:t>Criterion#2 [overfull sets </a:t>
            </a:r>
            <a:r>
              <a:rPr lang="en-US" dirty="0" smtClean="0">
                <a:solidFill>
                  <a:srgbClr val="C00000"/>
                </a:solidFill>
              </a:rPr>
              <a:t>Ʌ</a:t>
            </a:r>
            <a:r>
              <a:rPr lang="en-US" dirty="0" smtClean="0"/>
              <a:t> minimum dirty pop.]</a:t>
            </a:r>
          </a:p>
          <a:p>
            <a:pPr lvl="2"/>
            <a:r>
              <a:rPr lang="en-US" dirty="0" smtClean="0"/>
              <a:t>Number of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full LLC sets</a:t>
            </a:r>
            <a:r>
              <a:rPr lang="en-US" dirty="0" smtClean="0"/>
              <a:t> in bank B ≥ N.</a:t>
            </a:r>
            <a:r>
              <a:rPr lang="el-GR" dirty="0" smtClean="0"/>
              <a:t>τ</a:t>
            </a:r>
            <a:r>
              <a:rPr lang="en-US" baseline="-25000" dirty="0" smtClean="0"/>
              <a:t>f</a:t>
            </a:r>
          </a:p>
          <a:p>
            <a:pPr lvl="3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 set is full if all its WB ways are dirty</a:t>
            </a:r>
          </a:p>
          <a:p>
            <a:pPr lvl="3"/>
            <a:r>
              <a:rPr lang="en-US" dirty="0" smtClean="0"/>
              <a:t>Rule to pick </a:t>
            </a:r>
            <a:r>
              <a:rPr lang="el-GR" dirty="0" smtClean="0"/>
              <a:t>Τ</a:t>
            </a:r>
            <a:r>
              <a:rPr lang="en-US" baseline="-25000" dirty="0" smtClean="0"/>
              <a:t>f </a:t>
            </a:r>
            <a:r>
              <a:rPr lang="en-US" dirty="0" smtClean="0"/>
              <a:t>(&lt; 1): larger if LLC hit rate higher</a:t>
            </a:r>
            <a:endParaRPr lang="en-US" baseline="-25000" dirty="0" smtClean="0"/>
          </a:p>
          <a:p>
            <a:pPr lvl="2"/>
            <a:r>
              <a:rPr lang="en-US" dirty="0" smtClean="0"/>
              <a:t>Dirty population in WB for bank B ≥ </a:t>
            </a:r>
            <a:r>
              <a:rPr lang="en-US" dirty="0" err="1" smtClean="0"/>
              <a:t>N.n</a:t>
            </a:r>
            <a:r>
              <a:rPr lang="en-US" dirty="0" smtClean="0"/>
              <a:t>(B).</a:t>
            </a:r>
            <a:r>
              <a:rPr lang="el-GR" dirty="0" smtClean="0"/>
              <a:t>τ</a:t>
            </a:r>
            <a:r>
              <a:rPr lang="en-US" baseline="-25000" dirty="0" smtClean="0"/>
              <a:t>low</a:t>
            </a:r>
          </a:p>
          <a:p>
            <a:pPr lvl="3"/>
            <a:r>
              <a:rPr lang="en-US" dirty="0" smtClean="0"/>
              <a:t>Required to offer enough scrubbing options</a:t>
            </a:r>
          </a:p>
          <a:p>
            <a:pPr lvl="1"/>
            <a:r>
              <a:rPr lang="en-US" dirty="0" smtClean="0"/>
              <a:t>Additionally, whenever a DRAM channel has no reads, scrubbing starts; but stops on read arrival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Dirty block scrubbing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Scrubbing protocol</a:t>
            </a:r>
          </a:p>
          <a:p>
            <a:pPr lvl="1"/>
            <a:r>
              <a:rPr lang="en-US" dirty="0" smtClean="0"/>
              <a:t>Once triggered, the scrubber takes two passes over the sets in the triggering LLC bank</a:t>
            </a:r>
          </a:p>
          <a:p>
            <a:pPr lvl="2"/>
            <a:r>
              <a:rPr lang="en-US" dirty="0" smtClean="0"/>
              <a:t>Each pass scrubs at most one block from each set</a:t>
            </a:r>
          </a:p>
          <a:p>
            <a:pPr lvl="3"/>
            <a:r>
              <a:rPr lang="en-US" dirty="0" smtClean="0"/>
              <a:t>Looks up a set during idle LLC cycles</a:t>
            </a:r>
          </a:p>
          <a:p>
            <a:pPr lvl="2"/>
            <a:r>
              <a:rPr lang="en-US" dirty="0" smtClean="0"/>
              <a:t>Minimizes premature scrubs (i.e., write hits to scrubbed blocks) by limiting the number of LRU tail ways to scrub from: uses the write hit distribution in WHH to compute the max number of scrub ways</a:t>
            </a:r>
          </a:p>
          <a:p>
            <a:pPr lvl="1"/>
            <a:r>
              <a:rPr lang="en-US" dirty="0" smtClean="0"/>
              <a:t>Periodically polls the population of pending reads to a DRAM channel and stops scrubbing if read demand crosses a threshold</a:t>
            </a:r>
          </a:p>
          <a:p>
            <a:pPr lvl="2"/>
            <a:r>
              <a:rPr lang="en-US" i="1" dirty="0" smtClean="0"/>
              <a:t>Writes can demand DRAM BW only if read BW demand is 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Dirty block scrubbing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Set traversal order is important for efficient scrubbing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1981200"/>
            <a:ext cx="2743200" cy="4191000"/>
          </a:xfrm>
          <a:prstGeom prst="rect">
            <a:avLst/>
          </a:prstGeom>
          <a:solidFill>
            <a:schemeClr val="accent6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43400" y="1981200"/>
            <a:ext cx="1143000" cy="419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99499" y="3941802"/>
            <a:ext cx="15871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LLC sets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6075402"/>
            <a:ext cx="1759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LLC ways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4686300" y="3009900"/>
            <a:ext cx="2057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876800" y="5257800"/>
            <a:ext cx="1676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57800" y="1752600"/>
            <a:ext cx="228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2743200" y="6399212"/>
            <a:ext cx="457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3810000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WB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5846802"/>
            <a:ext cx="9717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5259" y="5923002"/>
            <a:ext cx="865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29200" y="1981200"/>
            <a:ext cx="457200" cy="419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419600" y="1447800"/>
            <a:ext cx="9204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n(B)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876800" y="6399212"/>
            <a:ext cx="609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4267200" y="1752600"/>
            <a:ext cx="228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29200" y="3733800"/>
            <a:ext cx="457200" cy="1588"/>
          </a:xfrm>
          <a:prstGeom prst="straightConnector1">
            <a:avLst/>
          </a:prstGeom>
          <a:ln w="38100">
            <a:solidFill>
              <a:schemeClr val="bg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51899" y="2362200"/>
            <a:ext cx="20653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scrub ways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1" name="Straight Arrow Connector 30"/>
          <p:cNvCxnSpPr>
            <a:stCxn id="29" idx="1"/>
          </p:cNvCxnSpPr>
          <p:nvPr/>
        </p:nvCxnSpPr>
        <p:spPr>
          <a:xfrm rot="10800000" flipV="1">
            <a:off x="5257801" y="2639198"/>
            <a:ext cx="394099" cy="94220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743200" y="3048000"/>
            <a:ext cx="27432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43200" y="4113212"/>
            <a:ext cx="27432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743200" y="5180012"/>
            <a:ext cx="27432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743200" y="1981200"/>
            <a:ext cx="27432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743200" y="2133600"/>
            <a:ext cx="2743200" cy="152400"/>
          </a:xfrm>
          <a:prstGeom prst="rect">
            <a:avLst/>
          </a:prstGeom>
          <a:solidFill>
            <a:srgbClr val="A02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743200" y="3048000"/>
            <a:ext cx="27432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200400"/>
            <a:ext cx="2743200" cy="152400"/>
          </a:xfrm>
          <a:prstGeom prst="rect">
            <a:avLst/>
          </a:prstGeom>
          <a:solidFill>
            <a:srgbClr val="A02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743200" y="4114800"/>
            <a:ext cx="27432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743200" y="4267200"/>
            <a:ext cx="2743200" cy="152400"/>
          </a:xfrm>
          <a:prstGeom prst="rect">
            <a:avLst/>
          </a:prstGeom>
          <a:solidFill>
            <a:srgbClr val="A02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743200" y="5181600"/>
            <a:ext cx="27432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743200" y="5334000"/>
            <a:ext cx="2743200" cy="152400"/>
          </a:xfrm>
          <a:prstGeom prst="rect">
            <a:avLst/>
          </a:prstGeom>
          <a:solidFill>
            <a:srgbClr val="A02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743200" y="2286000"/>
            <a:ext cx="2743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43200" y="3352800"/>
            <a:ext cx="2743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43200" y="4419600"/>
            <a:ext cx="2743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743200" y="5486400"/>
            <a:ext cx="2743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743200" y="2438400"/>
            <a:ext cx="2743200" cy="1524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743200" y="3505200"/>
            <a:ext cx="2743200" cy="1524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743200" y="4572000"/>
            <a:ext cx="2743200" cy="1524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5638800"/>
            <a:ext cx="2743200" cy="152400"/>
          </a:xfrm>
          <a:prstGeom prst="rect">
            <a:avLst/>
          </a:prstGeom>
          <a:solidFill>
            <a:srgbClr val="673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6200" y="2209800"/>
            <a:ext cx="2285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Partition</a:t>
            </a:r>
          </a:p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(parallelism)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Left Brace 53"/>
          <p:cNvSpPr/>
          <p:nvPr/>
        </p:nvSpPr>
        <p:spPr>
          <a:xfrm>
            <a:off x="2133600" y="1981200"/>
            <a:ext cx="533400" cy="10668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52400" y="3861137"/>
            <a:ext cx="2285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Consec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sets</a:t>
            </a:r>
          </a:p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(locality)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7" name="Straight Arrow Connector 56"/>
          <p:cNvCxnSpPr>
            <a:endCxn id="41" idx="1"/>
          </p:cNvCxnSpPr>
          <p:nvPr/>
        </p:nvCxnSpPr>
        <p:spPr>
          <a:xfrm flipV="1">
            <a:off x="2209800" y="4191000"/>
            <a:ext cx="533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2" idx="1"/>
          </p:cNvCxnSpPr>
          <p:nvPr/>
        </p:nvCxnSpPr>
        <p:spPr>
          <a:xfrm flipV="1">
            <a:off x="2209800" y="4343400"/>
            <a:ext cx="5334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9" grpId="0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BA-LLC: Design synthesis/Area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FPGA synthesis </a:t>
            </a:r>
            <a:r>
              <a:rPr lang="en-US" dirty="0" smtClean="0"/>
              <a:t>for rapid </a:t>
            </a:r>
            <a:r>
              <a:rPr lang="en-US" dirty="0" smtClean="0"/>
              <a:t>testing </a:t>
            </a:r>
            <a:r>
              <a:rPr lang="en-US" dirty="0" smtClean="0"/>
              <a:t>with </a:t>
            </a:r>
            <a:r>
              <a:rPr lang="en-US" dirty="0" smtClean="0"/>
              <a:t>a very large </a:t>
            </a:r>
            <a:r>
              <a:rPr lang="en-US" smtClean="0"/>
              <a:t>set of </a:t>
            </a:r>
            <a:r>
              <a:rPr lang="en-US" smtClean="0"/>
              <a:t>stimuli</a:t>
            </a:r>
            <a:endParaRPr lang="en-US" dirty="0" smtClean="0"/>
          </a:p>
          <a:p>
            <a:pPr lvl="1"/>
            <a:r>
              <a:rPr lang="en-US" dirty="0" smtClean="0"/>
              <a:t>To gain confidence about RTL correctness</a:t>
            </a:r>
          </a:p>
          <a:p>
            <a:r>
              <a:rPr lang="en-US" dirty="0" smtClean="0"/>
              <a:t>ASIC flow with TSMC 45 nm process for target cycle time of 0.25 ns</a:t>
            </a:r>
          </a:p>
          <a:p>
            <a:pPr lvl="1"/>
            <a:r>
              <a:rPr lang="en-US" dirty="0" smtClean="0"/>
              <a:t>Additional logic area when LLC runs </a:t>
            </a:r>
            <a:r>
              <a:rPr lang="en-US" dirty="0" smtClean="0">
                <a:solidFill>
                  <a:srgbClr val="C00000"/>
                </a:solidFill>
              </a:rPr>
              <a:t>clean LRU </a:t>
            </a:r>
            <a:r>
              <a:rPr lang="en-US" dirty="0" smtClean="0"/>
              <a:t>policy: 0.01618 mm</a:t>
            </a:r>
            <a:r>
              <a:rPr lang="en-US" baseline="30000" dirty="0" smtClean="0"/>
              <a:t>2</a:t>
            </a:r>
            <a:r>
              <a:rPr lang="en-US" dirty="0" smtClean="0"/>
              <a:t> per LLC bank</a:t>
            </a:r>
          </a:p>
          <a:p>
            <a:pPr lvl="1"/>
            <a:r>
              <a:rPr lang="en-US" dirty="0" smtClean="0"/>
              <a:t>Additional logic area when LLC runs </a:t>
            </a:r>
            <a:r>
              <a:rPr lang="en-US" dirty="0" smtClean="0">
                <a:solidFill>
                  <a:srgbClr val="C00000"/>
                </a:solidFill>
              </a:rPr>
              <a:t>clean NRU </a:t>
            </a:r>
            <a:r>
              <a:rPr lang="en-US" dirty="0" smtClean="0"/>
              <a:t>policy: 0.01669 mm</a:t>
            </a:r>
            <a:r>
              <a:rPr lang="en-US" baseline="30000" dirty="0" smtClean="0"/>
              <a:t>2</a:t>
            </a:r>
            <a:r>
              <a:rPr lang="en-US" dirty="0" smtClean="0"/>
              <a:t> per LLC bank</a:t>
            </a:r>
          </a:p>
          <a:p>
            <a:pPr lvl="1"/>
            <a:r>
              <a:rPr lang="en-US" dirty="0" smtClean="0"/>
              <a:t>Additional logic area when LLC runs </a:t>
            </a:r>
            <a:r>
              <a:rPr lang="en-US" dirty="0" smtClean="0">
                <a:solidFill>
                  <a:srgbClr val="C00000"/>
                </a:solidFill>
              </a:rPr>
              <a:t>clean SRRIP </a:t>
            </a:r>
            <a:r>
              <a:rPr lang="en-US" dirty="0" smtClean="0"/>
              <a:t>policy: 0.02103 mm</a:t>
            </a:r>
            <a:r>
              <a:rPr lang="en-US" baseline="30000" dirty="0" smtClean="0"/>
              <a:t>2</a:t>
            </a:r>
            <a:r>
              <a:rPr lang="en-US" dirty="0" smtClean="0"/>
              <a:t> per LLC bank</a:t>
            </a:r>
          </a:p>
          <a:p>
            <a:pPr lvl="1"/>
            <a:r>
              <a:rPr lang="en-US" dirty="0" smtClean="0"/>
              <a:t>Storage overhead: slightly over 1Kbits per LLC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Prior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Eager </a:t>
            </a:r>
            <a:r>
              <a:rPr lang="en-US" dirty="0" err="1" smtClean="0"/>
              <a:t>writeback</a:t>
            </a:r>
            <a:r>
              <a:rPr lang="en-US" dirty="0" smtClean="0"/>
              <a:t> proposals</a:t>
            </a:r>
          </a:p>
          <a:p>
            <a:pPr lvl="1"/>
            <a:r>
              <a:rPr lang="en-US" dirty="0" smtClean="0"/>
              <a:t>Eagerly send writes to idle DRAM channel/rank/bank</a:t>
            </a:r>
          </a:p>
          <a:p>
            <a:pPr lvl="2"/>
            <a:r>
              <a:rPr lang="en-US" dirty="0" smtClean="0"/>
              <a:t>Eager </a:t>
            </a:r>
            <a:r>
              <a:rPr lang="en-US" dirty="0" err="1" smtClean="0"/>
              <a:t>writeback</a:t>
            </a:r>
            <a:r>
              <a:rPr lang="en-US" dirty="0" smtClean="0"/>
              <a:t> [MICRO 2000]</a:t>
            </a:r>
          </a:p>
          <a:p>
            <a:pPr lvl="1"/>
            <a:r>
              <a:rPr lang="en-US" dirty="0" smtClean="0"/>
              <a:t>Improve write locality by bunching dirty blocks from a few statically predefined LRU ways of the LLC falling on same DRAM row</a:t>
            </a:r>
          </a:p>
          <a:p>
            <a:pPr lvl="2"/>
            <a:r>
              <a:rPr lang="en-US" dirty="0" smtClean="0"/>
              <a:t>Virtual write queue (VWQ) [ISCA 2010]</a:t>
            </a:r>
          </a:p>
          <a:p>
            <a:pPr lvl="2"/>
            <a:r>
              <a:rPr lang="en-US" dirty="0" smtClean="0"/>
              <a:t>DRAM-aware </a:t>
            </a:r>
            <a:r>
              <a:rPr lang="en-US" dirty="0" err="1" smtClean="0"/>
              <a:t>writeback</a:t>
            </a:r>
            <a:r>
              <a:rPr lang="en-US" dirty="0" smtClean="0"/>
              <a:t> (DAWB) [UT TR 2010]</a:t>
            </a:r>
          </a:p>
          <a:p>
            <a:pPr lvl="2"/>
            <a:r>
              <a:rPr lang="en-US" dirty="0" smtClean="0"/>
              <a:t>Last write prediction-guided (LWPG) </a:t>
            </a:r>
            <a:r>
              <a:rPr lang="en-US" dirty="0" err="1" smtClean="0"/>
              <a:t>writeback</a:t>
            </a:r>
            <a:r>
              <a:rPr lang="en-US" dirty="0" smtClean="0"/>
              <a:t> [ISCA 2012]</a:t>
            </a:r>
          </a:p>
          <a:p>
            <a:pPr lvl="2"/>
            <a:r>
              <a:rPr lang="en-US" dirty="0" smtClean="0"/>
              <a:t> Dirty block index (DBI) + aggressive </a:t>
            </a:r>
            <a:r>
              <a:rPr lang="en-US" dirty="0" err="1" smtClean="0"/>
              <a:t>writeback</a:t>
            </a:r>
            <a:r>
              <a:rPr lang="en-US" dirty="0" smtClean="0"/>
              <a:t> (AWB) [ISCA 2014]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Prior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Proposals to reduce write volume to DRAM</a:t>
            </a:r>
          </a:p>
          <a:p>
            <a:pPr lvl="1"/>
            <a:r>
              <a:rPr lang="en-US" dirty="0" smtClean="0"/>
              <a:t>Clean LRU with adaptive insertion in LLC to optimize </a:t>
            </a:r>
            <a:r>
              <a:rPr lang="en-US" dirty="0" err="1" smtClean="0"/>
              <a:t>read+write</a:t>
            </a:r>
            <a:r>
              <a:rPr lang="en-US" dirty="0" smtClean="0"/>
              <a:t> to DRAM: ARI [TACO 2013]</a:t>
            </a:r>
          </a:p>
          <a:p>
            <a:pPr lvl="1"/>
            <a:r>
              <a:rPr lang="en-US" dirty="0" smtClean="0"/>
              <a:t>Retain LLC blocks with write reuse: WADE [TACO 2013]</a:t>
            </a:r>
          </a:p>
          <a:p>
            <a:r>
              <a:rPr lang="en-US" dirty="0" smtClean="0"/>
              <a:t>Our proposal (BA-LLC)</a:t>
            </a:r>
          </a:p>
          <a:p>
            <a:pPr lvl="1"/>
            <a:r>
              <a:rPr lang="en-US" dirty="0" smtClean="0"/>
              <a:t>Goal is to affect BW coordination between DRAM reads and writes; maximizes read stretch length</a:t>
            </a:r>
          </a:p>
          <a:p>
            <a:pPr lvl="1"/>
            <a:r>
              <a:rPr lang="en-US" dirty="0" smtClean="0"/>
              <a:t>Goes beyond eager </a:t>
            </a:r>
            <a:r>
              <a:rPr lang="en-US" dirty="0" err="1" smtClean="0"/>
              <a:t>writebacks</a:t>
            </a:r>
            <a:r>
              <a:rPr lang="en-US" dirty="0" smtClean="0"/>
              <a:t> that focus mostly on channel turnaround and write locality</a:t>
            </a:r>
          </a:p>
          <a:p>
            <a:pPr lvl="1"/>
            <a:r>
              <a:rPr lang="en-US" dirty="0" smtClean="0"/>
              <a:t>Doesn’t attempt to reduce volume of DRAM writes or reads, but repositions them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infrastructure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Chip-multiprocessor (CMP) with 8 cores</a:t>
            </a:r>
          </a:p>
          <a:p>
            <a:pPr lvl="1"/>
            <a:r>
              <a:rPr lang="en-US" dirty="0" smtClean="0"/>
              <a:t>Each core: private iL1 cache (32 KB 8-way), dL1 cache (32 KB 8-way), unified L2 cache (256 KB 8-way)</a:t>
            </a:r>
          </a:p>
          <a:p>
            <a:pPr lvl="1"/>
            <a:r>
              <a:rPr lang="en-US" dirty="0" smtClean="0"/>
              <a:t>Shared LLC: 8 MB 16-way / 16 MB 16-way</a:t>
            </a:r>
          </a:p>
          <a:p>
            <a:pPr lvl="1"/>
            <a:r>
              <a:rPr lang="en-US" dirty="0" smtClean="0"/>
              <a:t>Mesh interconnect</a:t>
            </a:r>
          </a:p>
          <a:p>
            <a:pPr lvl="1"/>
            <a:r>
              <a:rPr lang="en-US" dirty="0" smtClean="0"/>
              <a:t>Dual-channel DDR3-1600 and DDR3-2133 DRAM modules</a:t>
            </a:r>
          </a:p>
          <a:p>
            <a:pPr lvl="1"/>
            <a:r>
              <a:rPr lang="en-US" dirty="0" smtClean="0"/>
              <a:t>Fifty </a:t>
            </a:r>
            <a:r>
              <a:rPr lang="en-US" dirty="0" err="1" smtClean="0"/>
              <a:t>multiprogrammed</a:t>
            </a:r>
            <a:r>
              <a:rPr lang="en-US" dirty="0" smtClean="0"/>
              <a:t> workloads</a:t>
            </a:r>
          </a:p>
          <a:p>
            <a:pPr lvl="2"/>
            <a:r>
              <a:rPr lang="en-US" dirty="0" smtClean="0"/>
              <a:t>35 heterogeneous and 15 rate mixes of SPEC CPU 2006</a:t>
            </a:r>
          </a:p>
          <a:p>
            <a:pPr lvl="2"/>
            <a:r>
              <a:rPr lang="en-US" dirty="0" smtClean="0"/>
              <a:t>500M representative dynamic instructions per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Talk in one slide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Speedup</a:t>
            </a:r>
            <a:endParaRPr lang="en-US" b="1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799306" y="3543300"/>
            <a:ext cx="5257006" cy="7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6172200"/>
            <a:ext cx="7010400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114299" y="3543299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1028699" y="3543300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1943099" y="3543300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857499" y="3543300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771899" y="3543300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4686299" y="3543300"/>
            <a:ext cx="5257800" cy="1"/>
          </a:xfrm>
          <a:prstGeom prst="line">
            <a:avLst/>
          </a:prstGeom>
          <a:ln w="38100">
            <a:solidFill>
              <a:srgbClr val="0054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71600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0.97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4935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1.00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35535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1.03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49935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1.06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64335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1.09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9800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1.12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4200" y="60960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1.15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28800" y="1066800"/>
            <a:ext cx="9144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828800" y="1219200"/>
            <a:ext cx="2133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828800" y="1371600"/>
            <a:ext cx="22098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828800" y="1524000"/>
            <a:ext cx="25146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828800" y="1828800"/>
            <a:ext cx="4572000" cy="152400"/>
          </a:xfrm>
          <a:prstGeom prst="rect">
            <a:avLst/>
          </a:prstGeom>
          <a:solidFill>
            <a:srgbClr val="A020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28800" y="1676400"/>
            <a:ext cx="2743200" cy="152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828800" y="2209800"/>
            <a:ext cx="6858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28800" y="2362200"/>
            <a:ext cx="15240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828800" y="2514600"/>
            <a:ext cx="1524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828800" y="2667000"/>
            <a:ext cx="18288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828800" y="2971800"/>
            <a:ext cx="3733800" cy="152400"/>
          </a:xfrm>
          <a:prstGeom prst="rect">
            <a:avLst/>
          </a:prstGeom>
          <a:solidFill>
            <a:srgbClr val="A020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828800" y="2819400"/>
            <a:ext cx="2209800" cy="152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828800" y="3352800"/>
            <a:ext cx="21336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28800" y="3505200"/>
            <a:ext cx="33528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3657600"/>
            <a:ext cx="3429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28800" y="3810000"/>
            <a:ext cx="36576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828800" y="4114800"/>
            <a:ext cx="5181600" cy="152400"/>
          </a:xfrm>
          <a:prstGeom prst="rect">
            <a:avLst/>
          </a:prstGeom>
          <a:solidFill>
            <a:srgbClr val="A020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828800" y="3962400"/>
            <a:ext cx="3657600" cy="152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828800" y="4495800"/>
            <a:ext cx="33528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828800" y="4648200"/>
            <a:ext cx="39624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828800" y="4800600"/>
            <a:ext cx="41148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828800" y="4953000"/>
            <a:ext cx="4267200" cy="152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828800" y="5257800"/>
            <a:ext cx="5486400" cy="152400"/>
          </a:xfrm>
          <a:prstGeom prst="rect">
            <a:avLst/>
          </a:prstGeom>
          <a:solidFill>
            <a:srgbClr val="A020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828800" y="5105400"/>
            <a:ext cx="4419600" cy="152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828800" y="5715000"/>
            <a:ext cx="30480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90600" y="1198602"/>
            <a:ext cx="865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4400" y="2362200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NRU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600" y="3560802"/>
            <a:ext cx="1233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1444" y="4495800"/>
            <a:ext cx="15135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SRRIP+</a:t>
            </a:r>
          </a:p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66800" y="5542002"/>
            <a:ext cx="7986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ARI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155973" y="914400"/>
            <a:ext cx="98802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111345" y="1351002"/>
            <a:ext cx="103265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VWQ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24800" y="1808202"/>
            <a:ext cx="12402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DAWB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971884" y="2265402"/>
            <a:ext cx="11721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LWPG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239000" y="2646402"/>
            <a:ext cx="1891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DBI+AWB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96200" y="3027402"/>
            <a:ext cx="13810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BA-LLC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 flipV="1">
            <a:off x="7239000" y="1066800"/>
            <a:ext cx="9144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 flipV="1">
            <a:off x="7239000" y="1524000"/>
            <a:ext cx="9144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 flipV="1">
            <a:off x="7010400" y="1981200"/>
            <a:ext cx="914400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 flipV="1">
            <a:off x="7010400" y="2438400"/>
            <a:ext cx="914400" cy="3048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 flipV="1">
            <a:off x="6324600" y="2819400"/>
            <a:ext cx="914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flipV="1">
            <a:off x="6781800" y="3200400"/>
            <a:ext cx="914400" cy="304800"/>
          </a:xfrm>
          <a:prstGeom prst="rect">
            <a:avLst/>
          </a:prstGeom>
          <a:solidFill>
            <a:srgbClr val="A020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115094" y="3542506"/>
            <a:ext cx="5257006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results: S-curve (LRU)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686800" cy="1981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Average speedup is 12%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Sources of performance in BA-LLC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Average read stretch length increases by 2.4x in BA-LLC</a:t>
            </a:r>
          </a:p>
          <a:p>
            <a:r>
              <a:rPr lang="en-US" dirty="0" smtClean="0"/>
              <a:t>Number of DRAM reads/writes remain almost unchanged on average</a:t>
            </a:r>
          </a:p>
          <a:p>
            <a:r>
              <a:rPr lang="en-US" dirty="0" smtClean="0"/>
              <a:t>Average write buffer capacity</a:t>
            </a:r>
          </a:p>
          <a:p>
            <a:pPr lvl="1"/>
            <a:r>
              <a:rPr lang="en-US" dirty="0" smtClean="0"/>
              <a:t>About five LLC ways: ~2.5 MB (~40K-entry WB)</a:t>
            </a:r>
          </a:p>
          <a:p>
            <a:r>
              <a:rPr lang="en-US" dirty="0" smtClean="0"/>
              <a:t>DRAM read latency improves by 17% on average</a:t>
            </a:r>
          </a:p>
          <a:p>
            <a:r>
              <a:rPr lang="en-US" dirty="0" smtClean="0"/>
              <a:t>DRAM write throughput improves by 50%</a:t>
            </a:r>
          </a:p>
          <a:p>
            <a:r>
              <a:rPr lang="en-US" dirty="0" smtClean="0"/>
              <a:t>DRAM write row hit rate improves from 35% to 40%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Approaching unbounded WB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686800" cy="2590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BA-LLC with 32-entry WB delivers performance of baseline 1K-entry WB and bridges 75% performance gap between baseline and infinite WB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BA-LLC with 8-entry WB delivers better performance than 32-entry baseline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Less complex WB with better performance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088" y="838200"/>
            <a:ext cx="54578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Bandwidth-aware LLC policy proposal to intelligently schedule DRAM read and write bandwidth demands from LLC side</a:t>
            </a:r>
          </a:p>
          <a:p>
            <a:r>
              <a:rPr lang="en-US" dirty="0" smtClean="0"/>
              <a:t>Proposal offers long stretches of exclusive DRAM bandwidth to reads</a:t>
            </a:r>
          </a:p>
          <a:p>
            <a:pPr lvl="1"/>
            <a:r>
              <a:rPr lang="en-US" dirty="0" smtClean="0"/>
              <a:t>Enabled by dynamically computed in-LLC write buffer width to maximize read stretch lengths</a:t>
            </a:r>
          </a:p>
          <a:p>
            <a:pPr lvl="1"/>
            <a:r>
              <a:rPr lang="en-US" dirty="0" smtClean="0"/>
              <a:t>Accompanied by a smart dirty block scrubber</a:t>
            </a:r>
          </a:p>
          <a:p>
            <a:r>
              <a:rPr lang="en-US" dirty="0" smtClean="0"/>
              <a:t>12% speedup averaged over fifty eight-way </a:t>
            </a:r>
            <a:r>
              <a:rPr lang="en-US" dirty="0" err="1" smtClean="0"/>
              <a:t>multiprogrammed</a:t>
            </a:r>
            <a:r>
              <a:rPr lang="en-US" dirty="0" smtClean="0"/>
              <a:t> workloads</a:t>
            </a:r>
          </a:p>
          <a:p>
            <a:r>
              <a:rPr lang="en-US" dirty="0" smtClean="0"/>
              <a:t>Bridges 75% performance gap with unbounded write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124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Bandwidth-aware LLC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Efficiently Coordinating Off-chip Read/Write Bandwidth</a:t>
            </a:r>
            <a:endParaRPr lang="en-US" sz="48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DRAM bandwidth is shared between </a:t>
            </a:r>
            <a:r>
              <a:rPr lang="en-US" dirty="0" smtClean="0">
                <a:solidFill>
                  <a:srgbClr val="C00000"/>
                </a:solidFill>
              </a:rPr>
              <a:t>reads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writes</a:t>
            </a:r>
            <a:r>
              <a:rPr lang="en-US" dirty="0" smtClean="0"/>
              <a:t>; writes are drained periodically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DRAM writes are generated by the </a:t>
            </a:r>
            <a:r>
              <a:rPr lang="en-US" dirty="0" smtClean="0">
                <a:solidFill>
                  <a:srgbClr val="C00000"/>
                </a:solidFill>
              </a:rPr>
              <a:t>LLC policy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periodic interruption to read servicing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Our BA-LLC proposal </a:t>
            </a:r>
            <a:r>
              <a:rPr lang="en-US" i="1" dirty="0" smtClean="0">
                <a:solidFill>
                  <a:srgbClr val="C00000"/>
                </a:solidFill>
              </a:rPr>
              <a:t>maximizes</a:t>
            </a:r>
            <a:r>
              <a:rPr lang="en-US" dirty="0" smtClean="0">
                <a:solidFill>
                  <a:srgbClr val="C00000"/>
                </a:solidFill>
              </a:rPr>
              <a:t> DRAM read stretches</a:t>
            </a:r>
            <a:r>
              <a:rPr lang="en-US" dirty="0" smtClean="0"/>
              <a:t> to accelerate critical paths and controls exactly when and for how long writes can interrupt DRAM read stream</a:t>
            </a:r>
          </a:p>
          <a:p>
            <a:r>
              <a:rPr lang="en-US" dirty="0" smtClean="0"/>
              <a:t>BA-LLC relies on run-time analysis of read/write characteristics and </a:t>
            </a:r>
            <a:r>
              <a:rPr lang="en-US" dirty="0" smtClean="0">
                <a:solidFill>
                  <a:srgbClr val="C00000"/>
                </a:solidFill>
              </a:rPr>
              <a:t>bounds policy-related losses with sound analytical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12% performance improvement</a:t>
            </a:r>
            <a:r>
              <a:rPr lang="en-US" dirty="0" smtClean="0"/>
              <a:t> in an 8-core system averaged over 50 multi-programmed workloads</a:t>
            </a:r>
          </a:p>
          <a:p>
            <a:r>
              <a:rPr lang="en-US" dirty="0" smtClean="0"/>
              <a:t>Average DRAM </a:t>
            </a:r>
            <a:r>
              <a:rPr lang="en-US" dirty="0" smtClean="0">
                <a:solidFill>
                  <a:srgbClr val="C00000"/>
                </a:solidFill>
              </a:rPr>
              <a:t>read latency decreases by 17%</a:t>
            </a:r>
            <a:r>
              <a:rPr lang="en-US" dirty="0" smtClean="0"/>
              <a:t> due to better bandwidth scheduling</a:t>
            </a:r>
          </a:p>
          <a:p>
            <a:r>
              <a:rPr lang="en-US" dirty="0" smtClean="0"/>
              <a:t>Comfortably outperforms eager write scheduling and </a:t>
            </a:r>
            <a:r>
              <a:rPr lang="en-US" dirty="0" err="1" smtClean="0"/>
              <a:t>writeback</a:t>
            </a:r>
            <a:r>
              <a:rPr lang="en-US" dirty="0" smtClean="0"/>
              <a:t>-aware LLC policies</a:t>
            </a:r>
          </a:p>
          <a:p>
            <a:r>
              <a:rPr lang="en-US" dirty="0" smtClean="0"/>
              <a:t>Bridges 75% of performance gap between baseline and a system deploying unbounded write buffers (i.e., no interruption to reads)</a:t>
            </a:r>
          </a:p>
          <a:p>
            <a:r>
              <a:rPr lang="en-US" dirty="0" smtClean="0"/>
              <a:t>RTL synthesis confirms low area overhead and timing closure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Introduction</a:t>
            </a:r>
          </a:p>
          <a:p>
            <a:r>
              <a:rPr lang="en-US" dirty="0" smtClean="0"/>
              <a:t>Bottleneck analysis</a:t>
            </a:r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686800" cy="182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Detailed analysis shows that there are big holes in read BW demand in several workloads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Challenge</a:t>
            </a:r>
            <a:r>
              <a:rPr lang="en-US" dirty="0" smtClean="0"/>
              <a:t>: they are very far apart needing larger than even 8K-entry write buffers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0" y="1600200"/>
            <a:ext cx="182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14400" y="2514600"/>
            <a:ext cx="762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56604" y="976532"/>
            <a:ext cx="9144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05000" y="1586132"/>
            <a:ext cx="6096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4600" y="990600"/>
            <a:ext cx="13716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1600200"/>
            <a:ext cx="9906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76800" y="2286000"/>
            <a:ext cx="1371600" cy="228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48400" y="2362200"/>
            <a:ext cx="990600" cy="152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0" y="3900268"/>
            <a:ext cx="182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14400" y="4814668"/>
            <a:ext cx="762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56604" y="3276600"/>
            <a:ext cx="9144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05000" y="3276600"/>
            <a:ext cx="11430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0" y="3900268"/>
            <a:ext cx="16002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8200" y="4586068"/>
            <a:ext cx="1371600" cy="228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4662268"/>
            <a:ext cx="990600" cy="152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696200" y="2036802"/>
            <a:ext cx="9268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7462" y="589002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BW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990600"/>
            <a:ext cx="1879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BASELINE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00800" y="3408402"/>
            <a:ext cx="11352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GOAL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74753" y="1752600"/>
            <a:ext cx="11320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4200" y="4114800"/>
            <a:ext cx="1354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WRITE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895600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BW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96200" y="4322802"/>
            <a:ext cx="9268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6868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Maximize read stretch length; leads to less waiting time and improved read latency</a:t>
            </a:r>
          </a:p>
          <a:p>
            <a:r>
              <a:rPr lang="en-US" dirty="0" smtClean="0"/>
              <a:t>Precisely control write-induced interruption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0" y="1600200"/>
            <a:ext cx="182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14400" y="2514600"/>
            <a:ext cx="762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56604" y="976532"/>
            <a:ext cx="9144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05000" y="1586132"/>
            <a:ext cx="6096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4600" y="990600"/>
            <a:ext cx="13716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1600200"/>
            <a:ext cx="9906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76800" y="2286000"/>
            <a:ext cx="1371600" cy="228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48400" y="2362200"/>
            <a:ext cx="990600" cy="152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0" y="3900268"/>
            <a:ext cx="182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14400" y="4814668"/>
            <a:ext cx="762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56604" y="3276600"/>
            <a:ext cx="9144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05000" y="3276600"/>
            <a:ext cx="1143000" cy="1524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0" y="3900268"/>
            <a:ext cx="1600200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48200" y="4586068"/>
            <a:ext cx="1371600" cy="228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4662268"/>
            <a:ext cx="990600" cy="152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696200" y="2036802"/>
            <a:ext cx="9268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7462" y="589002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BW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990600"/>
            <a:ext cx="1879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BASELINE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00800" y="3408402"/>
            <a:ext cx="11352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GOAL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74753" y="1752600"/>
            <a:ext cx="11320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4200" y="4114800"/>
            <a:ext cx="1354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WRITE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895600"/>
            <a:ext cx="7569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BW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96200" y="4322802"/>
            <a:ext cx="9268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914400" y="3048000"/>
            <a:ext cx="21336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66800" y="2570202"/>
            <a:ext cx="1772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maximize</a:t>
            </a:r>
            <a:endParaRPr lang="en-US" sz="3000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048000" y="3732212"/>
            <a:ext cx="16002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27614" y="2743200"/>
            <a:ext cx="24881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control when</a:t>
            </a:r>
          </a:p>
          <a:p>
            <a:r>
              <a:rPr lang="en-US" sz="30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how long</a:t>
            </a:r>
            <a:endParaRPr lang="en-US" sz="3000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09600" y="1066800"/>
            <a:ext cx="80772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A DRAM bandwidth scheduling problem managed by the LLC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Bottleneck analysis</a:t>
            </a:r>
            <a:endParaRPr lang="en-US" dirty="0" smtClean="0"/>
          </a:p>
          <a:p>
            <a:r>
              <a:rPr lang="en-US" dirty="0" smtClean="0"/>
              <a:t>Bandwidth-aware LLC</a:t>
            </a:r>
          </a:p>
          <a:p>
            <a:r>
              <a:rPr lang="en-US" dirty="0" smtClean="0"/>
              <a:t>Prior studies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26557</TotalTime>
  <Words>1889</Words>
  <Application>Microsoft Office PowerPoint</Application>
  <PresentationFormat>On-screen Show (4:3)</PresentationFormat>
  <Paragraphs>334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Bandwidth-aware LLC Efficiently Coordinating Off-chip Read/Write Bandwidth</vt:lpstr>
      <vt:lpstr>Sketch</vt:lpstr>
      <vt:lpstr>Sketch</vt:lpstr>
      <vt:lpstr>Talk in One Slide</vt:lpstr>
      <vt:lpstr>Result highlights</vt:lpstr>
      <vt:lpstr>Sketch</vt:lpstr>
      <vt:lpstr>Introduction</vt:lpstr>
      <vt:lpstr>Introduction</vt:lpstr>
      <vt:lpstr>Sketch</vt:lpstr>
      <vt:lpstr>Bottleneck analysis</vt:lpstr>
      <vt:lpstr>Bottleneck analysis</vt:lpstr>
      <vt:lpstr>Bottleneck analysis</vt:lpstr>
      <vt:lpstr>Sketch</vt:lpstr>
      <vt:lpstr>BA-LLC: Design overview</vt:lpstr>
      <vt:lpstr>BA-LLC: In-LLC write buffer</vt:lpstr>
      <vt:lpstr>BA-LLC: In-LLC write buffer width</vt:lpstr>
      <vt:lpstr>BA-LLC: In-LLC write buffer width</vt:lpstr>
      <vt:lpstr>BA-LLC: In-LLC write buffer width</vt:lpstr>
      <vt:lpstr>BA-LLC: Dirty block scrubbing</vt:lpstr>
      <vt:lpstr>BA-LLC: Dirty block scrubbing</vt:lpstr>
      <vt:lpstr>BA-LLC: Dirty block scrubbing</vt:lpstr>
      <vt:lpstr>BA-LLC: Dirty block scrubbing</vt:lpstr>
      <vt:lpstr>BA-LLC: Design synthesis/Area</vt:lpstr>
      <vt:lpstr>Sketch</vt:lpstr>
      <vt:lpstr>Prior studies</vt:lpstr>
      <vt:lpstr>Prior studies</vt:lpstr>
      <vt:lpstr>Sketch</vt:lpstr>
      <vt:lpstr>Simulation infrastructure</vt:lpstr>
      <vt:lpstr>Sketch</vt:lpstr>
      <vt:lpstr>Simulation results: Speedup</vt:lpstr>
      <vt:lpstr>Simulation results: S-curve (LRU)</vt:lpstr>
      <vt:lpstr>Sources of performance in BA-LLC</vt:lpstr>
      <vt:lpstr>Approaching unbounded WB</vt:lpstr>
      <vt:lpstr>Sketch</vt:lpstr>
      <vt:lpstr>Summary</vt:lpstr>
      <vt:lpstr>Bandwidth-aware LLC Efficiently Coordinating Off-chip Read/Write Bandwidth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compaq</cp:lastModifiedBy>
  <cp:revision>979</cp:revision>
  <dcterms:created xsi:type="dcterms:W3CDTF">2009-12-03T08:56:43Z</dcterms:created>
  <dcterms:modified xsi:type="dcterms:W3CDTF">2019-11-29T10:21:57Z</dcterms:modified>
</cp:coreProperties>
</file>