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6" r:id="rId2"/>
    <p:sldId id="327" r:id="rId3"/>
    <p:sldId id="421" r:id="rId4"/>
    <p:sldId id="331" r:id="rId5"/>
    <p:sldId id="332" r:id="rId6"/>
    <p:sldId id="456" r:id="rId7"/>
    <p:sldId id="457" r:id="rId8"/>
    <p:sldId id="458" r:id="rId9"/>
    <p:sldId id="459" r:id="rId10"/>
    <p:sldId id="460" r:id="rId11"/>
    <p:sldId id="461" r:id="rId12"/>
    <p:sldId id="462" r:id="rId13"/>
    <p:sldId id="463" r:id="rId14"/>
    <p:sldId id="464" r:id="rId15"/>
    <p:sldId id="465" r:id="rId16"/>
    <p:sldId id="466" r:id="rId17"/>
    <p:sldId id="467" r:id="rId18"/>
    <p:sldId id="468" r:id="rId19"/>
    <p:sldId id="469" r:id="rId20"/>
    <p:sldId id="470" r:id="rId21"/>
    <p:sldId id="471" r:id="rId22"/>
    <p:sldId id="472" r:id="rId23"/>
    <p:sldId id="473" r:id="rId24"/>
    <p:sldId id="474" r:id="rId25"/>
    <p:sldId id="475" r:id="rId26"/>
    <p:sldId id="476" r:id="rId27"/>
    <p:sldId id="477" r:id="rId28"/>
    <p:sldId id="478" r:id="rId29"/>
    <p:sldId id="479" r:id="rId30"/>
    <p:sldId id="404" r:id="rId31"/>
    <p:sldId id="423" r:id="rId32"/>
    <p:sldId id="425" r:id="rId33"/>
    <p:sldId id="480" r:id="rId34"/>
    <p:sldId id="426" r:id="rId35"/>
    <p:sldId id="481" r:id="rId36"/>
    <p:sldId id="482" r:id="rId37"/>
    <p:sldId id="483" r:id="rId38"/>
    <p:sldId id="484" r:id="rId39"/>
    <p:sldId id="485" r:id="rId40"/>
    <p:sldId id="486" r:id="rId41"/>
    <p:sldId id="487" r:id="rId42"/>
    <p:sldId id="488" r:id="rId43"/>
    <p:sldId id="489" r:id="rId44"/>
    <p:sldId id="490" r:id="rId45"/>
    <p:sldId id="430" r:id="rId46"/>
    <p:sldId id="491" r:id="rId47"/>
    <p:sldId id="386" r:id="rId48"/>
    <p:sldId id="34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207B"/>
    <a:srgbClr val="AE5F1E"/>
    <a:srgbClr val="AC1422"/>
    <a:srgbClr val="673105"/>
    <a:srgbClr val="E14C23"/>
    <a:srgbClr val="A23E2A"/>
    <a:srgbClr val="005426"/>
    <a:srgbClr val="990033"/>
    <a:srgbClr val="26A64E"/>
    <a:srgbClr val="7D7A0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1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837CE5-EEBD-4B82-B155-BA1DBF67C8CF}" type="datetimeFigureOut">
              <a:rPr lang="en-US" smtClean="0"/>
              <a:pPr/>
              <a:t>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985FA7-9A21-4F92-A827-786028AD0C7F}" type="slidenum">
              <a:rPr lang="en-US" smtClean="0"/>
              <a:pPr/>
              <a:t>‹#›</a:t>
            </a:fld>
            <a:endParaRPr lang="en-US"/>
          </a:p>
        </p:txBody>
      </p:sp>
    </p:spTree>
    <p:extLst>
      <p:ext uri="{BB962C8B-B14F-4D97-AF65-F5344CB8AC3E}">
        <p14:creationId xmlns="" xmlns:p14="http://schemas.microsoft.com/office/powerpoint/2010/main" val="1117071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B18AB4-0C30-446C-9886-2F32366C7E13}" type="datetime1">
              <a:rPr lang="en-US" smtClean="0"/>
              <a:pPr/>
              <a:t>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00B05-CA3A-4EE7-8967-7828BB5C9232}" type="datetime1">
              <a:rPr lang="en-US" smtClean="0"/>
              <a:pPr/>
              <a:t>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22520-2C94-42D1-9B27-F21C0576379A}" type="datetime1">
              <a:rPr lang="en-US" smtClean="0"/>
              <a:pPr/>
              <a:t>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200" b="1">
                <a:solidFill>
                  <a:srgbClr val="0070C0"/>
                </a:solidFill>
                <a:effectLst>
                  <a:outerShdw blurRad="50800" dist="38100" dir="10800000" algn="r"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0">
                <a:solidFill>
                  <a:schemeClr val="tx1"/>
                </a:solidFill>
                <a:latin typeface="Tahoma" pitchFamily="34" charset="0"/>
                <a:ea typeface="Tahoma" pitchFamily="34" charset="0"/>
                <a:cs typeface="Tahoma" pitchFamily="34" charset="0"/>
              </a:defRPr>
            </a:lvl1pPr>
            <a:lvl2pPr>
              <a:defRPr b="0">
                <a:solidFill>
                  <a:schemeClr val="tx1"/>
                </a:solidFill>
                <a:latin typeface="Tahoma" pitchFamily="34" charset="0"/>
                <a:ea typeface="Tahoma" pitchFamily="34" charset="0"/>
                <a:cs typeface="Tahoma" pitchFamily="34" charset="0"/>
              </a:defRPr>
            </a:lvl2pPr>
            <a:lvl3pPr>
              <a:defRPr b="0">
                <a:solidFill>
                  <a:schemeClr val="tx1"/>
                </a:solidFill>
                <a:latin typeface="Tahoma" pitchFamily="34" charset="0"/>
                <a:ea typeface="Tahoma" pitchFamily="34" charset="0"/>
                <a:cs typeface="Tahoma" pitchFamily="34" charset="0"/>
              </a:defRPr>
            </a:lvl3pPr>
            <a:lvl4pPr>
              <a:defRPr b="0">
                <a:solidFill>
                  <a:schemeClr val="tx1"/>
                </a:solidFill>
                <a:latin typeface="Tahoma" pitchFamily="34" charset="0"/>
                <a:ea typeface="Tahoma" pitchFamily="34" charset="0"/>
                <a:cs typeface="Tahoma" pitchFamily="34" charset="0"/>
              </a:defRPr>
            </a:lvl4pPr>
            <a:lvl5pPr>
              <a:defRPr b="0">
                <a:solidFill>
                  <a:schemeClr val="tx1"/>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DB75038-F2B9-4FBB-BBE8-25858246395E}" type="datetime1">
              <a:rPr lang="en-US" smtClean="0"/>
              <a:pPr/>
              <a:t>1/7/2017</a:t>
            </a:fld>
            <a:endParaRPr lang="en-US"/>
          </a:p>
        </p:txBody>
      </p:sp>
      <p:sp>
        <p:nvSpPr>
          <p:cNvPr id="5" name="Footer Placeholder 4"/>
          <p:cNvSpPr>
            <a:spLocks noGrp="1"/>
          </p:cNvSpPr>
          <p:nvPr>
            <p:ph type="ftr" sz="quarter" idx="11"/>
          </p:nvPr>
        </p:nvSpPr>
        <p:spPr>
          <a:xfrm>
            <a:off x="1371600" y="6356350"/>
            <a:ext cx="6781800" cy="365125"/>
          </a:xfrm>
        </p:spPr>
        <p:txBody>
          <a:bodyPr/>
          <a:lstStyle>
            <a:lvl1pPr>
              <a:defRPr b="1">
                <a:solidFill>
                  <a:srgbClr val="00B050"/>
                </a:solidFill>
                <a:latin typeface="+mj-lt"/>
              </a:defRPr>
            </a:lvl1pPr>
          </a:lstStyle>
          <a:p>
            <a:r>
              <a:rPr lang="fi-FI" dirty="0" smtClean="0"/>
              <a:t>Hierarchy-aware Replacement and Bypass Algorithms          Mainak Chaudhuri</a:t>
            </a:r>
            <a:endParaRPr lang="en-US" dirty="0"/>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DCDD4-3CEC-4702-976F-4BA8BBC37DB1}" type="datetime1">
              <a:rPr lang="en-US" smtClean="0"/>
              <a:pPr/>
              <a:t>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9AB1A3-82AA-4692-B15B-9FB2B9A4A079}" type="datetime1">
              <a:rPr lang="en-US" smtClean="0"/>
              <a:pPr/>
              <a:t>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A1EF2B-D690-4C28-A642-366EFE5907B7}" type="datetime1">
              <a:rPr lang="en-US" smtClean="0"/>
              <a:pPr/>
              <a:t>1/7/2017</a:t>
            </a:fld>
            <a:endParaRPr lang="en-US"/>
          </a:p>
        </p:txBody>
      </p:sp>
      <p:sp>
        <p:nvSpPr>
          <p:cNvPr id="8" name="Footer Placeholder 7"/>
          <p:cNvSpPr>
            <a:spLocks noGrp="1"/>
          </p:cNvSpPr>
          <p:nvPr>
            <p:ph type="ftr" sz="quarter" idx="11"/>
          </p:nvPr>
        </p:nvSpPr>
        <p:spPr/>
        <p:txBody>
          <a:bodyPr/>
          <a:lstStyle/>
          <a:p>
            <a:r>
              <a:rPr lang="fi-FI" smtClean="0"/>
              <a:t>Pseudo-LIFO        Mainak   (IIT Kanpur &amp; Intel India)</a:t>
            </a:r>
            <a:endParaRPr lang="en-US"/>
          </a:p>
        </p:txBody>
      </p:sp>
      <p:sp>
        <p:nvSpPr>
          <p:cNvPr id="9" name="Slide Number Placeholder 8"/>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642F4E-238D-43B7-A210-5FB2F97E9E61}" type="datetime1">
              <a:rPr lang="en-US" smtClean="0"/>
              <a:pPr/>
              <a:t>1/7/2017</a:t>
            </a:fld>
            <a:endParaRPr lang="en-US"/>
          </a:p>
        </p:txBody>
      </p:sp>
      <p:sp>
        <p:nvSpPr>
          <p:cNvPr id="4" name="Footer Placeholder 3"/>
          <p:cNvSpPr>
            <a:spLocks noGrp="1"/>
          </p:cNvSpPr>
          <p:nvPr>
            <p:ph type="ftr" sz="quarter" idx="11"/>
          </p:nvPr>
        </p:nvSpPr>
        <p:spPr/>
        <p:txBody>
          <a:bodyPr/>
          <a:lstStyle/>
          <a:p>
            <a:r>
              <a:rPr lang="fi-FI" smtClean="0"/>
              <a:t>Pseudo-LIFO        Mainak   (IIT Kanpur &amp; Intel India)</a:t>
            </a:r>
            <a:endParaRPr lang="en-US"/>
          </a:p>
        </p:txBody>
      </p:sp>
      <p:sp>
        <p:nvSpPr>
          <p:cNvPr id="5" name="Slide Number Placeholder 4"/>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D4F93-3E1E-4539-BE9D-01ACE0B5A5F0}" type="datetime1">
              <a:rPr lang="en-US" smtClean="0"/>
              <a:pPr/>
              <a:t>1/7/2017</a:t>
            </a:fld>
            <a:endParaRPr lang="en-US"/>
          </a:p>
        </p:txBody>
      </p:sp>
      <p:sp>
        <p:nvSpPr>
          <p:cNvPr id="3" name="Footer Placeholder 2"/>
          <p:cNvSpPr>
            <a:spLocks noGrp="1"/>
          </p:cNvSpPr>
          <p:nvPr>
            <p:ph type="ftr" sz="quarter" idx="11"/>
          </p:nvPr>
        </p:nvSpPr>
        <p:spPr/>
        <p:txBody>
          <a:bodyPr/>
          <a:lstStyle/>
          <a:p>
            <a:r>
              <a:rPr lang="fi-FI" smtClean="0"/>
              <a:t>Pseudo-LIFO        Mainak   (IIT Kanpur &amp; Intel India)</a:t>
            </a:r>
            <a:endParaRPr lang="en-US"/>
          </a:p>
        </p:txBody>
      </p:sp>
      <p:sp>
        <p:nvSpPr>
          <p:cNvPr id="4" name="Slide Number Placeholder 3"/>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DD6D4-E1D7-45FE-BE4D-976C0AAF4C36}" type="datetime1">
              <a:rPr lang="en-US" smtClean="0"/>
              <a:pPr/>
              <a:t>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6078-6D98-4518-88F8-AD7CA69C09EF}" type="datetime1">
              <a:rPr lang="en-US" smtClean="0"/>
              <a:pPr/>
              <a:t>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4F72A-F4B7-454D-8538-5CB9A8B550E0}" type="datetime1">
              <a:rPr lang="en-US" smtClean="0"/>
              <a:pPr/>
              <a:t>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Pseudo-LIFO        Mainak   (IIT Kanpur &amp; Intel India)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4D58C-7421-4009-8D1C-8225D6280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124200"/>
          </a:xfrm>
        </p:spPr>
        <p:txBody>
          <a:bodyPr>
            <a:noAutofit/>
          </a:bodyPr>
          <a:lstStyle/>
          <a:p>
            <a:r>
              <a:rPr lang="en-US" sz="4800" b="1" dirty="0" smtClean="0">
                <a:solidFill>
                  <a:srgbClr val="0070C0"/>
                </a:solidFill>
                <a:effectLst>
                  <a:outerShdw blurRad="50800" dist="38100" dir="10800000" algn="r" rotWithShape="0">
                    <a:prstClr val="black">
                      <a:alpha val="40000"/>
                    </a:prstClr>
                  </a:outerShdw>
                </a:effectLst>
              </a:rPr>
              <a:t>Pool Directory: Dynamic Directory Allocation in </a:t>
            </a:r>
            <a:br>
              <a:rPr lang="en-US" sz="4800" b="1" dirty="0" smtClean="0">
                <a:solidFill>
                  <a:srgbClr val="0070C0"/>
                </a:solidFill>
                <a:effectLst>
                  <a:outerShdw blurRad="50800" dist="38100" dir="10800000" algn="r" rotWithShape="0">
                    <a:prstClr val="black">
                      <a:alpha val="40000"/>
                    </a:prstClr>
                  </a:outerShdw>
                </a:effectLst>
              </a:rPr>
            </a:br>
            <a:r>
              <a:rPr lang="en-US" sz="4800" b="1" dirty="0" smtClean="0">
                <a:solidFill>
                  <a:srgbClr val="0070C0"/>
                </a:solidFill>
                <a:effectLst>
                  <a:outerShdw blurRad="50800" dist="38100" dir="10800000" algn="r" rotWithShape="0">
                    <a:prstClr val="black">
                      <a:alpha val="40000"/>
                    </a:prstClr>
                  </a:outerShdw>
                </a:effectLst>
              </a:rPr>
              <a:t>Many-core Systems</a:t>
            </a:r>
            <a:endParaRPr lang="en-US" sz="4800" b="1" dirty="0">
              <a:solidFill>
                <a:srgbClr val="0070C0"/>
              </a:solidFill>
              <a:effectLst>
                <a:outerShdw blurRad="50800" dist="38100" dir="10800000" algn="r" rotWithShape="0">
                  <a:prstClr val="black">
                    <a:alpha val="40000"/>
                  </a:prstClr>
                </a:outerShdw>
              </a:effectLst>
            </a:endParaRPr>
          </a:p>
        </p:txBody>
      </p:sp>
      <p:sp>
        <p:nvSpPr>
          <p:cNvPr id="3" name="Subtitle 2"/>
          <p:cNvSpPr>
            <a:spLocks noGrp="1"/>
          </p:cNvSpPr>
          <p:nvPr>
            <p:ph type="subTitle" idx="1"/>
          </p:nvPr>
        </p:nvSpPr>
        <p:spPr>
          <a:xfrm>
            <a:off x="0" y="3048000"/>
            <a:ext cx="9144000" cy="3581400"/>
          </a:xfrm>
        </p:spPr>
        <p:txBody>
          <a:bodyPr>
            <a:normAutofit/>
          </a:bodyPr>
          <a:lstStyle/>
          <a:p>
            <a:endParaRPr lang="en-US" sz="3600" dirty="0" smtClean="0">
              <a:solidFill>
                <a:schemeClr val="tx1"/>
              </a:solidFill>
              <a:latin typeface="Tahoma" pitchFamily="34" charset="0"/>
              <a:ea typeface="Tahoma" pitchFamily="34" charset="0"/>
              <a:cs typeface="Tahoma" pitchFamily="34" charset="0"/>
            </a:endParaRPr>
          </a:p>
          <a:p>
            <a:endParaRPr lang="en-US" sz="3600" dirty="0">
              <a:solidFill>
                <a:schemeClr val="tx1"/>
              </a:solidFill>
              <a:latin typeface="Tahoma" pitchFamily="34" charset="0"/>
              <a:ea typeface="Tahoma" pitchFamily="34" charset="0"/>
              <a:cs typeface="Tahoma" pitchFamily="34" charset="0"/>
            </a:endParaRPr>
          </a:p>
          <a:p>
            <a:r>
              <a:rPr lang="en-US" sz="3600" dirty="0" err="1" smtClean="0">
                <a:solidFill>
                  <a:schemeClr val="tx1"/>
                </a:solidFill>
                <a:latin typeface="Tahoma" pitchFamily="34" charset="0"/>
                <a:ea typeface="Tahoma" pitchFamily="34" charset="0"/>
                <a:cs typeface="Tahoma" pitchFamily="34" charset="0"/>
              </a:rPr>
              <a:t>Sudhanshu</a:t>
            </a:r>
            <a:r>
              <a:rPr lang="en-US" sz="3600" dirty="0" smtClean="0">
                <a:solidFill>
                  <a:schemeClr val="tx1"/>
                </a:solidFill>
                <a:latin typeface="Tahoma" pitchFamily="34" charset="0"/>
                <a:ea typeface="Tahoma" pitchFamily="34" charset="0"/>
                <a:cs typeface="Tahoma" pitchFamily="34" charset="0"/>
              </a:rPr>
              <a:t> </a:t>
            </a:r>
            <a:r>
              <a:rPr lang="en-US" sz="3600" smtClean="0">
                <a:solidFill>
                  <a:schemeClr val="tx1"/>
                </a:solidFill>
                <a:latin typeface="Tahoma" pitchFamily="34" charset="0"/>
                <a:ea typeface="Tahoma" pitchFamily="34" charset="0"/>
                <a:cs typeface="Tahoma" pitchFamily="34" charset="0"/>
              </a:rPr>
              <a:t>Shukla, </a:t>
            </a:r>
            <a:r>
              <a:rPr lang="en-US" sz="3600" dirty="0" err="1" smtClean="0">
                <a:solidFill>
                  <a:schemeClr val="tx1"/>
                </a:solidFill>
                <a:latin typeface="Tahoma" pitchFamily="34" charset="0"/>
                <a:ea typeface="Tahoma" pitchFamily="34" charset="0"/>
                <a:cs typeface="Tahoma" pitchFamily="34" charset="0"/>
              </a:rPr>
              <a:t>Mainak</a:t>
            </a:r>
            <a:r>
              <a:rPr lang="en-US" sz="3600" dirty="0" smtClean="0">
                <a:solidFill>
                  <a:schemeClr val="tx1"/>
                </a:solidFill>
                <a:latin typeface="Tahoma" pitchFamily="34" charset="0"/>
                <a:ea typeface="Tahoma" pitchFamily="34" charset="0"/>
                <a:cs typeface="Tahoma" pitchFamily="34" charset="0"/>
              </a:rPr>
              <a:t> </a:t>
            </a:r>
            <a:r>
              <a:rPr lang="en-US" sz="3600" dirty="0" err="1" smtClean="0">
                <a:solidFill>
                  <a:schemeClr val="tx1"/>
                </a:solidFill>
                <a:latin typeface="Tahoma" pitchFamily="34" charset="0"/>
                <a:ea typeface="Tahoma" pitchFamily="34" charset="0"/>
                <a:cs typeface="Tahoma" pitchFamily="34" charset="0"/>
              </a:rPr>
              <a:t>Chaudhuri</a:t>
            </a:r>
            <a:endParaRPr lang="en-US" sz="3600" dirty="0" smtClean="0">
              <a:solidFill>
                <a:schemeClr val="tx1"/>
              </a:solidFill>
              <a:latin typeface="Tahoma" pitchFamily="34" charset="0"/>
              <a:ea typeface="Tahoma" pitchFamily="34" charset="0"/>
              <a:cs typeface="Tahoma" pitchFamily="34" charset="0"/>
            </a:endParaRPr>
          </a:p>
          <a:p>
            <a:r>
              <a:rPr lang="en-US" sz="3600" dirty="0" smtClean="0">
                <a:solidFill>
                  <a:schemeClr val="tx1"/>
                </a:solidFill>
                <a:latin typeface="Tahoma" pitchFamily="34" charset="0"/>
                <a:ea typeface="Tahoma" pitchFamily="34" charset="0"/>
                <a:cs typeface="Tahoma" pitchFamily="34" charset="0"/>
              </a:rPr>
              <a:t>Indian Institute of Technology Kanpur</a:t>
            </a:r>
            <a:endParaRPr lang="en-US" sz="2800" dirty="0" smtClean="0">
              <a:solidFill>
                <a:schemeClr val="tx1"/>
              </a:solidFill>
              <a:latin typeface="Tahoma" pitchFamily="34" charset="0"/>
              <a:ea typeface="Tahoma" pitchFamily="34" charset="0"/>
              <a:cs typeface="Tahoma" pitchFamily="34" charset="0"/>
            </a:endParaRPr>
          </a:p>
          <a:p>
            <a:endParaRPr lang="en-US" sz="2800" dirty="0" smtClean="0">
              <a:solidFill>
                <a:schemeClr val="tx1"/>
              </a:solidFill>
              <a:latin typeface="Tahoma" pitchFamily="34" charset="0"/>
              <a:ea typeface="Tahoma" pitchFamily="34" charset="0"/>
              <a:cs typeface="Tahoma" pitchFamily="34" charset="0"/>
            </a:endParaRPr>
          </a:p>
          <a:p>
            <a:endParaRPr lang="en-US" sz="2800" dirty="0" smtClean="0">
              <a:solidFill>
                <a:schemeClr val="tx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pPr>
              <a:buFont typeface="Wingdings" pitchFamily="2" charset="2"/>
              <a:buChar char="Ø"/>
            </a:pPr>
            <a:r>
              <a:rPr lang="en-US" dirty="0" smtClean="0">
                <a:solidFill>
                  <a:srgbClr val="C00000"/>
                </a:solidFill>
              </a:rPr>
              <a:t>Existing proposals and shortcomings</a:t>
            </a:r>
          </a:p>
          <a:p>
            <a:r>
              <a:rPr lang="en-US" dirty="0" smtClean="0"/>
              <a:t>Our proposal: Pool Directory</a:t>
            </a:r>
          </a:p>
          <a:p>
            <a:r>
              <a:rPr lang="en-US" dirty="0" smtClean="0"/>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515600" cy="838200"/>
          </a:xfrm>
        </p:spPr>
        <p:txBody>
          <a:bodyPr>
            <a:normAutofit/>
          </a:bodyPr>
          <a:lstStyle/>
          <a:p>
            <a:r>
              <a:rPr lang="en-US" sz="4000" dirty="0" smtClean="0"/>
              <a:t>Existing proposals and shortcomings</a:t>
            </a:r>
            <a:endParaRPr lang="en-US" sz="4000" b="1" dirty="0"/>
          </a:p>
        </p:txBody>
      </p:sp>
      <p:sp>
        <p:nvSpPr>
          <p:cNvPr id="3" name="Content Placeholder 2"/>
          <p:cNvSpPr>
            <a:spLocks noGrp="1"/>
          </p:cNvSpPr>
          <p:nvPr>
            <p:ph idx="1"/>
          </p:nvPr>
        </p:nvSpPr>
        <p:spPr>
          <a:xfrm>
            <a:off x="457200" y="685800"/>
            <a:ext cx="8686800" cy="6324600"/>
          </a:xfrm>
        </p:spPr>
        <p:txBody>
          <a:bodyPr>
            <a:normAutofit lnSpcReduction="10000"/>
          </a:bodyPr>
          <a:lstStyle/>
          <a:p>
            <a:r>
              <a:rPr lang="en-US" dirty="0" smtClean="0"/>
              <a:t>Several proposals have recognized the under-utilization of full-map </a:t>
            </a:r>
            <a:r>
              <a:rPr lang="en-US" dirty="0" err="1" smtClean="0"/>
              <a:t>bitvector</a:t>
            </a:r>
            <a:r>
              <a:rPr lang="en-US" dirty="0" smtClean="0"/>
              <a:t> entries</a:t>
            </a:r>
          </a:p>
          <a:p>
            <a:r>
              <a:rPr lang="en-US" dirty="0" smtClean="0"/>
              <a:t>An easy solution is to statically limit the width of the directory entry and sacrifice in terms of the coherence tracking precision e.g., coarse-vector representation</a:t>
            </a:r>
          </a:p>
          <a:p>
            <a:pPr lvl="1"/>
            <a:r>
              <a:rPr lang="en-US" dirty="0" smtClean="0"/>
              <a:t>Not particularly attractive for low sharing degree</a:t>
            </a:r>
          </a:p>
          <a:p>
            <a:r>
              <a:rPr lang="en-US" dirty="0" smtClean="0"/>
              <a:t>Another easy solution is to statically limit the directory entry width, but maintain precision of tracking with limited-pointer representation (good for low sharing degree)</a:t>
            </a:r>
          </a:p>
          <a:p>
            <a:pPr lvl="1"/>
            <a:r>
              <a:rPr lang="en-US" dirty="0" smtClean="0"/>
              <a:t>Requires costly solutions when tracking information overflows the entry width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515600" cy="838200"/>
          </a:xfrm>
        </p:spPr>
        <p:txBody>
          <a:bodyPr>
            <a:normAutofit/>
          </a:bodyPr>
          <a:lstStyle/>
          <a:p>
            <a:r>
              <a:rPr lang="en-US" sz="4000" dirty="0" smtClean="0"/>
              <a:t>Existing proposals and shortcomings</a:t>
            </a:r>
            <a:endParaRPr lang="en-US" sz="4000" b="1" dirty="0"/>
          </a:p>
        </p:txBody>
      </p:sp>
      <p:sp>
        <p:nvSpPr>
          <p:cNvPr id="3" name="Content Placeholder 2"/>
          <p:cNvSpPr>
            <a:spLocks noGrp="1"/>
          </p:cNvSpPr>
          <p:nvPr>
            <p:ph idx="1"/>
          </p:nvPr>
        </p:nvSpPr>
        <p:spPr>
          <a:xfrm>
            <a:off x="457200" y="609600"/>
            <a:ext cx="8686800" cy="6324600"/>
          </a:xfrm>
        </p:spPr>
        <p:txBody>
          <a:bodyPr>
            <a:normAutofit/>
          </a:bodyPr>
          <a:lstStyle/>
          <a:p>
            <a:r>
              <a:rPr lang="en-US" dirty="0" smtClean="0"/>
              <a:t>Proposals that do not sacrifice tracking precision and do not resort to costly overflow solutions take one of the three forms</a:t>
            </a:r>
          </a:p>
          <a:p>
            <a:r>
              <a:rPr lang="en-US" dirty="0" smtClean="0"/>
              <a:t>Static mix of pointer and full-map </a:t>
            </a:r>
            <a:r>
              <a:rPr lang="en-US" dirty="0" err="1" smtClean="0"/>
              <a:t>bitvector</a:t>
            </a:r>
            <a:r>
              <a:rPr lang="en-US" dirty="0" smtClean="0"/>
              <a:t> entries [Fang et al. PACT 2013]</a:t>
            </a:r>
          </a:p>
          <a:p>
            <a:pPr lvl="1"/>
            <a:r>
              <a:rPr lang="en-US" dirty="0" smtClean="0"/>
              <a:t>Will be referred to as Hybrid Directory</a:t>
            </a:r>
          </a:p>
          <a:p>
            <a:pPr lvl="1"/>
            <a:r>
              <a:rPr lang="en-US" dirty="0" smtClean="0"/>
              <a:t>Pointer entries track private blocks and the full-map </a:t>
            </a:r>
            <a:r>
              <a:rPr lang="en-US" dirty="0" err="1" smtClean="0"/>
              <a:t>bitvector</a:t>
            </a:r>
            <a:r>
              <a:rPr lang="en-US" dirty="0" smtClean="0"/>
              <a:t> entries track shared blocks</a:t>
            </a:r>
          </a:p>
          <a:p>
            <a:pPr lvl="1"/>
            <a:r>
              <a:rPr lang="en-US" dirty="0" smtClean="0"/>
              <a:t>Static mix of entries (e.g., six pointer ways and two </a:t>
            </a:r>
            <a:r>
              <a:rPr lang="en-US" dirty="0" err="1" smtClean="0"/>
              <a:t>bitvector</a:t>
            </a:r>
            <a:r>
              <a:rPr lang="en-US" dirty="0" smtClean="0"/>
              <a:t> ways in an eight-way set) makes it difficult to react optimally to different and dynamic mix of sharing degrees of blocks within and across applications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515600" cy="838200"/>
          </a:xfrm>
        </p:spPr>
        <p:txBody>
          <a:bodyPr>
            <a:normAutofit/>
          </a:bodyPr>
          <a:lstStyle/>
          <a:p>
            <a:r>
              <a:rPr lang="en-US" sz="4000" dirty="0" smtClean="0"/>
              <a:t>Existing proposals and shortcomings</a:t>
            </a:r>
            <a:endParaRPr lang="en-US" sz="4000" b="1" dirty="0"/>
          </a:p>
        </p:txBody>
      </p:sp>
      <p:sp>
        <p:nvSpPr>
          <p:cNvPr id="3" name="Content Placeholder 2"/>
          <p:cNvSpPr>
            <a:spLocks noGrp="1"/>
          </p:cNvSpPr>
          <p:nvPr>
            <p:ph idx="1"/>
          </p:nvPr>
        </p:nvSpPr>
        <p:spPr>
          <a:xfrm>
            <a:off x="457200" y="762000"/>
            <a:ext cx="8686800" cy="6324600"/>
          </a:xfrm>
        </p:spPr>
        <p:txBody>
          <a:bodyPr>
            <a:normAutofit lnSpcReduction="10000"/>
          </a:bodyPr>
          <a:lstStyle/>
          <a:p>
            <a:r>
              <a:rPr lang="en-US" dirty="0" smtClean="0"/>
              <a:t>Scalable Coherence Directory (SCD) treats a system having </a:t>
            </a:r>
            <a:r>
              <a:rPr lang="en-US" dirty="0" err="1" smtClean="0"/>
              <a:t>pq</a:t>
            </a:r>
            <a:r>
              <a:rPr lang="en-US" dirty="0" smtClean="0"/>
              <a:t> cores as a hierarchy of p clusters with each cluster having q cores (q ≥ p) [HPCA 2012]</a:t>
            </a:r>
          </a:p>
          <a:p>
            <a:pPr lvl="1"/>
            <a:r>
              <a:rPr lang="en-US" dirty="0" smtClean="0"/>
              <a:t>Each directory entry has q tracking bits</a:t>
            </a:r>
          </a:p>
          <a:p>
            <a:pPr lvl="1"/>
            <a:r>
              <a:rPr lang="en-US" dirty="0" smtClean="0"/>
              <a:t>A block with low number of sharers is tracked using a single directory entry in limited-pointer format (up to q/log</a:t>
            </a:r>
            <a:r>
              <a:rPr lang="en-US" baseline="-25000" dirty="0" smtClean="0"/>
              <a:t>2</a:t>
            </a:r>
            <a:r>
              <a:rPr lang="en-US" dirty="0" smtClean="0"/>
              <a:t>(</a:t>
            </a:r>
            <a:r>
              <a:rPr lang="en-US" dirty="0" err="1" smtClean="0"/>
              <a:t>pq</a:t>
            </a:r>
            <a:r>
              <a:rPr lang="en-US" dirty="0" smtClean="0"/>
              <a:t>) sharers)</a:t>
            </a:r>
          </a:p>
          <a:p>
            <a:pPr lvl="1"/>
            <a:r>
              <a:rPr lang="en-US" dirty="0" smtClean="0"/>
              <a:t>A block with larger number of sharers is tracked hierarchically using at most p+1 directory entries</a:t>
            </a:r>
          </a:p>
          <a:p>
            <a:pPr lvl="2"/>
            <a:r>
              <a:rPr lang="en-US" dirty="0" smtClean="0"/>
              <a:t>The root directory entry tracks the clusters</a:t>
            </a:r>
          </a:p>
          <a:p>
            <a:pPr lvl="2"/>
            <a:r>
              <a:rPr lang="en-US" dirty="0" smtClean="0"/>
              <a:t>Each of the p leaf entries tracks the sharers in a cluster</a:t>
            </a:r>
          </a:p>
          <a:p>
            <a:pPr lvl="1"/>
            <a:r>
              <a:rPr lang="en-US" dirty="0" smtClean="0"/>
              <a:t>Directory entry width is square root of full-map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515600" cy="838200"/>
          </a:xfrm>
        </p:spPr>
        <p:txBody>
          <a:bodyPr>
            <a:normAutofit/>
          </a:bodyPr>
          <a:lstStyle/>
          <a:p>
            <a:r>
              <a:rPr lang="en-US" sz="4000" dirty="0" smtClean="0"/>
              <a:t>Existing proposals and shortcomings</a:t>
            </a:r>
            <a:endParaRPr lang="en-US" sz="4000" b="1" dirty="0"/>
          </a:p>
        </p:txBody>
      </p:sp>
      <p:sp>
        <p:nvSpPr>
          <p:cNvPr id="3" name="Content Placeholder 2"/>
          <p:cNvSpPr>
            <a:spLocks noGrp="1"/>
          </p:cNvSpPr>
          <p:nvPr>
            <p:ph idx="1"/>
          </p:nvPr>
        </p:nvSpPr>
        <p:spPr>
          <a:xfrm>
            <a:off x="457200" y="685800"/>
            <a:ext cx="8686800" cy="6324600"/>
          </a:xfrm>
        </p:spPr>
        <p:txBody>
          <a:bodyPr>
            <a:normAutofit lnSpcReduction="10000"/>
          </a:bodyPr>
          <a:lstStyle/>
          <a:p>
            <a:r>
              <a:rPr lang="en-US" dirty="0" smtClean="0"/>
              <a:t>Shortcomings of SCD</a:t>
            </a:r>
          </a:p>
          <a:p>
            <a:pPr lvl="1"/>
            <a:r>
              <a:rPr lang="en-US" dirty="0" smtClean="0"/>
              <a:t>Multiple directory entries are needed to track a block with medium to high degree of sharing</a:t>
            </a:r>
          </a:p>
          <a:p>
            <a:pPr lvl="2"/>
            <a:r>
              <a:rPr lang="en-US" dirty="0" smtClean="0"/>
              <a:t>Puts pressure on the directory height with increasing sharing degree and number of shared blocks</a:t>
            </a:r>
          </a:p>
          <a:p>
            <a:pPr lvl="2"/>
            <a:r>
              <a:rPr lang="en-US" dirty="0" smtClean="0"/>
              <a:t>Best case requires two directory entries when all sharers are confined to a single cluster</a:t>
            </a:r>
          </a:p>
          <a:p>
            <a:pPr lvl="1"/>
            <a:r>
              <a:rPr lang="en-US" dirty="0" smtClean="0"/>
              <a:t>Each directory entry has a tag and therefore, for tracking a block with multiple directory entries, a significant number of bits are devoted to tags</a:t>
            </a:r>
          </a:p>
          <a:p>
            <a:pPr lvl="2"/>
            <a:r>
              <a:rPr lang="en-US" dirty="0" smtClean="0"/>
              <a:t>In a 1024-core system, with 24-bit tags, a block with 1024 sharers requires at least 33x(32+24) tracking bits, a significant portion of which is invested to tags</a:t>
            </a:r>
          </a:p>
          <a:p>
            <a:pPr lvl="1"/>
            <a:r>
              <a:rPr lang="en-US" dirty="0" smtClean="0"/>
              <a:t>A private block still wastes a good number of tracking bits in a directory entry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515600" cy="838200"/>
          </a:xfrm>
        </p:spPr>
        <p:txBody>
          <a:bodyPr>
            <a:normAutofit/>
          </a:bodyPr>
          <a:lstStyle/>
          <a:p>
            <a:r>
              <a:rPr lang="en-US" sz="4000" dirty="0" smtClean="0"/>
              <a:t>Existing proposals and shortcomings</a:t>
            </a:r>
            <a:endParaRPr lang="en-US" sz="4000" b="1" dirty="0"/>
          </a:p>
        </p:txBody>
      </p:sp>
      <p:sp>
        <p:nvSpPr>
          <p:cNvPr id="3" name="Content Placeholder 2"/>
          <p:cNvSpPr>
            <a:spLocks noGrp="1"/>
          </p:cNvSpPr>
          <p:nvPr>
            <p:ph idx="1"/>
          </p:nvPr>
        </p:nvSpPr>
        <p:spPr>
          <a:xfrm>
            <a:off x="457200" y="609600"/>
            <a:ext cx="8686800" cy="6324600"/>
          </a:xfrm>
        </p:spPr>
        <p:txBody>
          <a:bodyPr>
            <a:normAutofit/>
          </a:bodyPr>
          <a:lstStyle/>
          <a:p>
            <a:r>
              <a:rPr lang="en-US" dirty="0" smtClean="0"/>
              <a:t>Select Directory attaches just a pointer with each directory entry for tracking the private blocks and dynamically allocates full-map </a:t>
            </a:r>
            <a:r>
              <a:rPr lang="en-US" dirty="0" err="1" smtClean="0"/>
              <a:t>bitvectors</a:t>
            </a:r>
            <a:r>
              <a:rPr lang="en-US" dirty="0" smtClean="0"/>
              <a:t> from an array of such </a:t>
            </a:r>
            <a:r>
              <a:rPr lang="en-US" dirty="0" err="1" smtClean="0"/>
              <a:t>bitvectors</a:t>
            </a:r>
            <a:r>
              <a:rPr lang="en-US" dirty="0" smtClean="0"/>
              <a:t> for tracking shared blocks [DATE 2015]</a:t>
            </a:r>
          </a:p>
          <a:p>
            <a:pPr lvl="1"/>
            <a:r>
              <a:rPr lang="en-US" dirty="0" smtClean="0"/>
              <a:t>When tracking a shared block, the pointer attached to the corresponding directory entry points to the full-map </a:t>
            </a:r>
            <a:r>
              <a:rPr lang="en-US" dirty="0" err="1" smtClean="0"/>
              <a:t>bitvector</a:t>
            </a:r>
            <a:endParaRPr lang="en-US" dirty="0" smtClean="0"/>
          </a:p>
          <a:p>
            <a:pPr lvl="1"/>
            <a:r>
              <a:rPr lang="en-US" dirty="0" smtClean="0"/>
              <a:t>Advantage: optimized for tracking private blocks and only one tag per block (unlike SCD)</a:t>
            </a:r>
          </a:p>
          <a:p>
            <a:pPr lvl="1"/>
            <a:r>
              <a:rPr lang="en-US" dirty="0" smtClean="0"/>
              <a:t>Shortcoming: large average wastage when tracking shared blocks</a:t>
            </a:r>
          </a:p>
          <a:p>
            <a:pPr lvl="2"/>
            <a:r>
              <a:rPr lang="en-US" dirty="0" smtClean="0"/>
              <a:t>Each shared block uses a full-map tracking vector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pPr>
              <a:buFont typeface="Wingdings" pitchFamily="2" charset="2"/>
              <a:buChar char="Ø"/>
            </a:pPr>
            <a:r>
              <a:rPr lang="en-US" dirty="0" smtClean="0">
                <a:solidFill>
                  <a:srgbClr val="C00000"/>
                </a:solidFill>
              </a:rPr>
              <a:t>Our proposal: Pool Directory</a:t>
            </a:r>
          </a:p>
          <a:p>
            <a:r>
              <a:rPr lang="en-US" dirty="0" smtClean="0"/>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Our proposal: Pool Directory</a:t>
            </a:r>
            <a:endParaRPr lang="en-US" b="1" dirty="0"/>
          </a:p>
        </p:txBody>
      </p:sp>
      <p:sp>
        <p:nvSpPr>
          <p:cNvPr id="3" name="Content Placeholder 2"/>
          <p:cNvSpPr>
            <a:spLocks noGrp="1"/>
          </p:cNvSpPr>
          <p:nvPr>
            <p:ph idx="1"/>
          </p:nvPr>
        </p:nvSpPr>
        <p:spPr>
          <a:xfrm>
            <a:off x="457200" y="685800"/>
            <a:ext cx="8686800" cy="6324600"/>
          </a:xfrm>
        </p:spPr>
        <p:txBody>
          <a:bodyPr>
            <a:normAutofit lnSpcReduction="10000"/>
          </a:bodyPr>
          <a:lstStyle/>
          <a:p>
            <a:r>
              <a:rPr lang="en-US" dirty="0" smtClean="0"/>
              <a:t>Overview</a:t>
            </a:r>
          </a:p>
          <a:p>
            <a:pPr lvl="1"/>
            <a:r>
              <a:rPr lang="en-US" dirty="0" smtClean="0"/>
              <a:t>Each sparse directory entry maintains a pointer for tracking private blocks</a:t>
            </a:r>
          </a:p>
          <a:p>
            <a:pPr lvl="1"/>
            <a:r>
              <a:rPr lang="en-US" dirty="0" smtClean="0"/>
              <a:t>Shared blocks are tracked by dynamically allocating short vector entries from a separate direct-mapped pool of short vectors</a:t>
            </a:r>
          </a:p>
          <a:p>
            <a:pPr lvl="2"/>
            <a:r>
              <a:rPr lang="en-US" dirty="0" smtClean="0"/>
              <a:t>Each pool entry can use two possible formats for tracking sharers: limited-pointer for tracking a few sharers and segment vector for tracking the sharers if they all fall within a pre-defined cluster of cores</a:t>
            </a:r>
          </a:p>
          <a:p>
            <a:pPr lvl="2"/>
            <a:r>
              <a:rPr lang="en-US" dirty="0" smtClean="0"/>
              <a:t>Multiple contiguous pool entries can be dynamically allocated to a block for tracking a large number of sharers; each pool entry in such a group can independently use one of the two possible formats</a:t>
            </a:r>
          </a:p>
          <a:p>
            <a:pPr lvl="2"/>
            <a:r>
              <a:rPr lang="en-US" dirty="0" smtClean="0"/>
              <a:t>The pointer in the sparse directory entry points to the head pool entry of a group (possibly singleton)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Our proposal: Pool Directory</a:t>
            </a:r>
            <a:endParaRPr lang="en-US" b="1" dirty="0"/>
          </a:p>
        </p:txBody>
      </p:sp>
      <p:pic>
        <p:nvPicPr>
          <p:cNvPr id="1029" name="Picture 5"/>
          <p:cNvPicPr>
            <a:picLocks noGrp="1" noChangeAspect="1" noChangeArrowheads="1"/>
          </p:cNvPicPr>
          <p:nvPr>
            <p:ph idx="1"/>
          </p:nvPr>
        </p:nvPicPr>
        <p:blipFill>
          <a:blip r:embed="rId2"/>
          <a:srcRect/>
          <a:stretch>
            <a:fillRect/>
          </a:stretch>
        </p:blipFill>
        <p:spPr bwMode="auto">
          <a:xfrm>
            <a:off x="0" y="1417637"/>
            <a:ext cx="9143999" cy="5287963"/>
          </a:xfrm>
          <a:prstGeom prst="rect">
            <a:avLst/>
          </a:prstGeom>
          <a:noFill/>
          <a:ln w="9525">
            <a:noFill/>
            <a:miter lim="800000"/>
            <a:headEnd/>
            <a:tailEnd/>
          </a:ln>
          <a:effectLst/>
        </p:spPr>
      </p:pic>
      <p:sp>
        <p:nvSpPr>
          <p:cNvPr id="10" name="TextBox 9"/>
          <p:cNvSpPr txBox="1"/>
          <p:nvPr/>
        </p:nvSpPr>
        <p:spPr>
          <a:xfrm>
            <a:off x="1359317" y="762000"/>
            <a:ext cx="2172390" cy="461665"/>
          </a:xfrm>
          <a:prstGeom prst="rect">
            <a:avLst/>
          </a:prstGeom>
          <a:noFill/>
        </p:spPr>
        <p:txBody>
          <a:bodyPr wrap="none" rtlCol="0">
            <a:spAutoFit/>
          </a:bodyPr>
          <a:lstStyle/>
          <a:p>
            <a:r>
              <a:rPr lang="en-US" sz="2400" dirty="0" smtClean="0">
                <a:solidFill>
                  <a:srgbClr val="002060"/>
                </a:solidFill>
                <a:latin typeface="+mj-lt"/>
              </a:rPr>
              <a:t>Single sharer?</a:t>
            </a:r>
            <a:endParaRPr lang="en-US" sz="2400" dirty="0">
              <a:solidFill>
                <a:srgbClr val="002060"/>
              </a:solidFill>
              <a:latin typeface="+mj-lt"/>
            </a:endParaRPr>
          </a:p>
        </p:txBody>
      </p:sp>
      <p:cxnSp>
        <p:nvCxnSpPr>
          <p:cNvPr id="12" name="Straight Arrow Connector 11"/>
          <p:cNvCxnSpPr/>
          <p:nvPr/>
        </p:nvCxnSpPr>
        <p:spPr>
          <a:xfrm>
            <a:off x="2470359" y="1143000"/>
            <a:ext cx="425241" cy="304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810000" y="762000"/>
            <a:ext cx="4620176" cy="461665"/>
          </a:xfrm>
          <a:prstGeom prst="rect">
            <a:avLst/>
          </a:prstGeom>
          <a:noFill/>
        </p:spPr>
        <p:txBody>
          <a:bodyPr wrap="none" rtlCol="0">
            <a:spAutoFit/>
          </a:bodyPr>
          <a:lstStyle/>
          <a:p>
            <a:r>
              <a:rPr lang="en-US" sz="2400" dirty="0" smtClean="0">
                <a:solidFill>
                  <a:srgbClr val="002060"/>
                </a:solidFill>
                <a:latin typeface="+mj-lt"/>
              </a:rPr>
              <a:t>Owner pointer/Pool head pointer</a:t>
            </a:r>
            <a:endParaRPr lang="en-US" sz="2400" dirty="0">
              <a:solidFill>
                <a:srgbClr val="002060"/>
              </a:solidFill>
              <a:latin typeface="+mj-lt"/>
            </a:endParaRPr>
          </a:p>
        </p:txBody>
      </p:sp>
      <p:cxnSp>
        <p:nvCxnSpPr>
          <p:cNvPr id="16" name="Straight Arrow Connector 15"/>
          <p:cNvCxnSpPr/>
          <p:nvPr/>
        </p:nvCxnSpPr>
        <p:spPr>
          <a:xfrm rot="10800000" flipV="1">
            <a:off x="4419600" y="1143000"/>
            <a:ext cx="1471888" cy="60960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961327" y="1519535"/>
            <a:ext cx="1896673" cy="461665"/>
          </a:xfrm>
          <a:prstGeom prst="rect">
            <a:avLst/>
          </a:prstGeom>
          <a:noFill/>
        </p:spPr>
        <p:txBody>
          <a:bodyPr wrap="none" rtlCol="0">
            <a:spAutoFit/>
          </a:bodyPr>
          <a:lstStyle/>
          <a:p>
            <a:r>
              <a:rPr lang="en-US" sz="2400" dirty="0" smtClean="0">
                <a:solidFill>
                  <a:srgbClr val="002060"/>
                </a:solidFill>
                <a:latin typeface="+mj-lt"/>
              </a:rPr>
              <a:t>Occupied bit</a:t>
            </a:r>
            <a:endParaRPr lang="en-US" sz="2400" dirty="0">
              <a:solidFill>
                <a:srgbClr val="002060"/>
              </a:solidFill>
              <a:latin typeface="+mj-lt"/>
            </a:endParaRPr>
          </a:p>
        </p:txBody>
      </p:sp>
      <p:sp>
        <p:nvSpPr>
          <p:cNvPr id="19" name="TextBox 18"/>
          <p:cNvSpPr txBox="1"/>
          <p:nvPr/>
        </p:nvSpPr>
        <p:spPr>
          <a:xfrm>
            <a:off x="7018727" y="1524000"/>
            <a:ext cx="1332416" cy="461665"/>
          </a:xfrm>
          <a:prstGeom prst="rect">
            <a:avLst/>
          </a:prstGeom>
          <a:noFill/>
        </p:spPr>
        <p:txBody>
          <a:bodyPr wrap="none" rtlCol="0">
            <a:spAutoFit/>
          </a:bodyPr>
          <a:lstStyle/>
          <a:p>
            <a:r>
              <a:rPr lang="en-US" sz="2400" dirty="0" smtClean="0">
                <a:solidFill>
                  <a:srgbClr val="002060"/>
                </a:solidFill>
                <a:latin typeface="+mj-lt"/>
              </a:rPr>
              <a:t>Head bit</a:t>
            </a:r>
            <a:endParaRPr lang="en-US" sz="2400" dirty="0">
              <a:solidFill>
                <a:srgbClr val="002060"/>
              </a:solidFill>
              <a:latin typeface="+mj-lt"/>
            </a:endParaRPr>
          </a:p>
        </p:txBody>
      </p:sp>
      <p:cxnSp>
        <p:nvCxnSpPr>
          <p:cNvPr id="21" name="Straight Arrow Connector 20"/>
          <p:cNvCxnSpPr>
            <a:stCxn id="18" idx="2"/>
          </p:cNvCxnSpPr>
          <p:nvPr/>
        </p:nvCxnSpPr>
        <p:spPr>
          <a:xfrm rot="5400000">
            <a:off x="5431332" y="2264868"/>
            <a:ext cx="762000" cy="1946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9" idx="2"/>
          </p:cNvCxnSpPr>
          <p:nvPr/>
        </p:nvCxnSpPr>
        <p:spPr>
          <a:xfrm rot="5400000">
            <a:off x="6473601" y="1531865"/>
            <a:ext cx="757535" cy="166513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Our proposal: Pool Directory</a:t>
            </a:r>
            <a:endParaRPr lang="en-US" b="1" dirty="0"/>
          </a:p>
        </p:txBody>
      </p:sp>
      <p:sp>
        <p:nvSpPr>
          <p:cNvPr id="7" name="Content Placeholder 6"/>
          <p:cNvSpPr>
            <a:spLocks noGrp="1"/>
          </p:cNvSpPr>
          <p:nvPr>
            <p:ph idx="1"/>
          </p:nvPr>
        </p:nvSpPr>
        <p:spPr>
          <a:xfrm>
            <a:off x="457200" y="685800"/>
            <a:ext cx="8686800" cy="5440363"/>
          </a:xfrm>
        </p:spPr>
        <p:txBody>
          <a:bodyPr/>
          <a:lstStyle/>
          <a:p>
            <a:r>
              <a:rPr lang="en-US" dirty="0" smtClean="0"/>
              <a:t>An example in a 128-core system</a:t>
            </a:r>
          </a:p>
          <a:p>
            <a:pPr lvl="1"/>
            <a:r>
              <a:rPr lang="en-US" dirty="0" smtClean="0"/>
              <a:t>Two 20-bit pool entries encode the six sharers of a shared block (full-map encoding is also shown)</a:t>
            </a:r>
          </a:p>
        </p:txBody>
      </p:sp>
      <p:pic>
        <p:nvPicPr>
          <p:cNvPr id="9" name="Picture 3"/>
          <p:cNvPicPr>
            <a:picLocks noChangeAspect="1" noChangeArrowheads="1"/>
          </p:cNvPicPr>
          <p:nvPr/>
        </p:nvPicPr>
        <p:blipFill>
          <a:blip r:embed="rId2"/>
          <a:srcRect/>
          <a:stretch>
            <a:fillRect/>
          </a:stretch>
        </p:blipFill>
        <p:spPr bwMode="auto">
          <a:xfrm>
            <a:off x="0" y="2286000"/>
            <a:ext cx="9144000" cy="4572000"/>
          </a:xfrm>
          <a:prstGeom prst="rect">
            <a:avLst/>
          </a:prstGeom>
          <a:noFill/>
          <a:ln w="9525">
            <a:noFill/>
            <a:miter lim="800000"/>
            <a:headEnd/>
            <a:tailEnd/>
          </a:ln>
          <a:effectLst/>
        </p:spPr>
      </p:pic>
      <p:sp>
        <p:nvSpPr>
          <p:cNvPr id="10" name="TextBox 9"/>
          <p:cNvSpPr txBox="1"/>
          <p:nvPr/>
        </p:nvSpPr>
        <p:spPr>
          <a:xfrm>
            <a:off x="0" y="4572000"/>
            <a:ext cx="1569660" cy="461665"/>
          </a:xfrm>
          <a:prstGeom prst="rect">
            <a:avLst/>
          </a:prstGeom>
          <a:noFill/>
        </p:spPr>
        <p:txBody>
          <a:bodyPr wrap="none" rtlCol="0">
            <a:spAutoFit/>
          </a:bodyPr>
          <a:lstStyle/>
          <a:p>
            <a:r>
              <a:rPr lang="en-US" sz="2400" dirty="0" smtClean="0">
                <a:solidFill>
                  <a:srgbClr val="002060"/>
                </a:solidFill>
                <a:latin typeface="+mj-lt"/>
              </a:rPr>
              <a:t>Format bit</a:t>
            </a:r>
            <a:endParaRPr lang="en-US" sz="2400" dirty="0">
              <a:solidFill>
                <a:srgbClr val="002060"/>
              </a:solidFill>
              <a:latin typeface="+mj-lt"/>
            </a:endParaRPr>
          </a:p>
        </p:txBody>
      </p:sp>
      <p:sp>
        <p:nvSpPr>
          <p:cNvPr id="11" name="TextBox 10"/>
          <p:cNvSpPr txBox="1"/>
          <p:nvPr/>
        </p:nvSpPr>
        <p:spPr>
          <a:xfrm>
            <a:off x="1942107" y="4572000"/>
            <a:ext cx="1258293" cy="461665"/>
          </a:xfrm>
          <a:prstGeom prst="rect">
            <a:avLst/>
          </a:prstGeom>
          <a:noFill/>
        </p:spPr>
        <p:txBody>
          <a:bodyPr wrap="none" rtlCol="0">
            <a:spAutoFit/>
          </a:bodyPr>
          <a:lstStyle/>
          <a:p>
            <a:r>
              <a:rPr lang="en-US" sz="2400" dirty="0" smtClean="0">
                <a:solidFill>
                  <a:srgbClr val="002060"/>
                </a:solidFill>
                <a:latin typeface="+mj-lt"/>
              </a:rPr>
              <a:t>Valid bit</a:t>
            </a:r>
            <a:endParaRPr lang="en-US" sz="2400" dirty="0">
              <a:solidFill>
                <a:srgbClr val="002060"/>
              </a:solidFill>
              <a:latin typeface="+mj-lt"/>
            </a:endParaRPr>
          </a:p>
        </p:txBody>
      </p:sp>
      <p:cxnSp>
        <p:nvCxnSpPr>
          <p:cNvPr id="13" name="Straight Arrow Connector 12"/>
          <p:cNvCxnSpPr>
            <a:stCxn id="10" idx="2"/>
          </p:cNvCxnSpPr>
          <p:nvPr/>
        </p:nvCxnSpPr>
        <p:spPr>
          <a:xfrm rot="16200000" flipH="1">
            <a:off x="1687815" y="4130680"/>
            <a:ext cx="457200" cy="226317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p:cNvCxnSpPr>
          <p:nvPr/>
        </p:nvCxnSpPr>
        <p:spPr>
          <a:xfrm rot="16200000" flipH="1">
            <a:off x="1344915" y="4473580"/>
            <a:ext cx="1143000" cy="226317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3"/>
          </p:cNvCxnSpPr>
          <p:nvPr/>
        </p:nvCxnSpPr>
        <p:spPr>
          <a:xfrm>
            <a:off x="3200400" y="4802833"/>
            <a:ext cx="838200" cy="30256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3"/>
          </p:cNvCxnSpPr>
          <p:nvPr/>
        </p:nvCxnSpPr>
        <p:spPr>
          <a:xfrm>
            <a:off x="3200400" y="4802833"/>
            <a:ext cx="2590800" cy="22636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00800" y="6472535"/>
            <a:ext cx="2803973" cy="461665"/>
          </a:xfrm>
          <a:prstGeom prst="rect">
            <a:avLst/>
          </a:prstGeom>
          <a:noFill/>
        </p:spPr>
        <p:txBody>
          <a:bodyPr wrap="square" rtlCol="0">
            <a:spAutoFit/>
          </a:bodyPr>
          <a:lstStyle/>
          <a:p>
            <a:r>
              <a:rPr lang="en-US" sz="2400" dirty="0" smtClean="0">
                <a:solidFill>
                  <a:srgbClr val="002060"/>
                </a:solidFill>
                <a:latin typeface="+mj-lt"/>
              </a:rPr>
              <a:t>Segment/Cluster id</a:t>
            </a:r>
            <a:endParaRPr lang="en-US" sz="2400" dirty="0">
              <a:solidFill>
                <a:srgbClr val="002060"/>
              </a:solidFill>
              <a:latin typeface="+mj-lt"/>
            </a:endParaRPr>
          </a:p>
        </p:txBody>
      </p:sp>
      <p:cxnSp>
        <p:nvCxnSpPr>
          <p:cNvPr id="24" name="Straight Arrow Connector 23"/>
          <p:cNvCxnSpPr>
            <a:stCxn id="22" idx="1"/>
          </p:cNvCxnSpPr>
          <p:nvPr/>
        </p:nvCxnSpPr>
        <p:spPr>
          <a:xfrm rot="10800000">
            <a:off x="4572000" y="6172200"/>
            <a:ext cx="1828800" cy="53116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r>
              <a:rPr lang="en-US" dirty="0" smtClean="0"/>
              <a:t>Our proposal: Pool Directory</a:t>
            </a:r>
          </a:p>
          <a:p>
            <a:r>
              <a:rPr lang="en-US" dirty="0" smtClean="0"/>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Our proposal: Pool Directory</a:t>
            </a:r>
            <a:endParaRPr lang="en-US" b="1" dirty="0"/>
          </a:p>
        </p:txBody>
      </p:sp>
      <p:sp>
        <p:nvSpPr>
          <p:cNvPr id="3" name="Content Placeholder 2"/>
          <p:cNvSpPr>
            <a:spLocks noGrp="1"/>
          </p:cNvSpPr>
          <p:nvPr>
            <p:ph idx="1"/>
          </p:nvPr>
        </p:nvSpPr>
        <p:spPr>
          <a:xfrm>
            <a:off x="457200" y="762000"/>
            <a:ext cx="8686800" cy="6324600"/>
          </a:xfrm>
        </p:spPr>
        <p:txBody>
          <a:bodyPr>
            <a:normAutofit lnSpcReduction="10000"/>
          </a:bodyPr>
          <a:lstStyle/>
          <a:p>
            <a:r>
              <a:rPr lang="en-US" dirty="0" smtClean="0"/>
              <a:t>Advantages over SCD-style hierarchical representation</a:t>
            </a:r>
          </a:p>
          <a:p>
            <a:pPr lvl="1"/>
            <a:r>
              <a:rPr lang="en-US" dirty="0" smtClean="0"/>
              <a:t>Private blocks never contend for pool entries</a:t>
            </a:r>
          </a:p>
          <a:p>
            <a:pPr lvl="1"/>
            <a:r>
              <a:rPr lang="en-US" dirty="0" smtClean="0"/>
              <a:t>Exactly one tag is allocated for tracking a block</a:t>
            </a:r>
          </a:p>
          <a:p>
            <a:pPr lvl="2"/>
            <a:r>
              <a:rPr lang="en-US" dirty="0" smtClean="0"/>
              <a:t>The pool entries do not have tags</a:t>
            </a:r>
          </a:p>
          <a:p>
            <a:pPr lvl="2"/>
            <a:r>
              <a:rPr lang="en-US" dirty="0" smtClean="0"/>
              <a:t>The parent sparse directory entry points to the head pool entry</a:t>
            </a:r>
          </a:p>
          <a:p>
            <a:pPr lvl="1"/>
            <a:r>
              <a:rPr lang="en-US" dirty="0" smtClean="0"/>
              <a:t>There is no need to maintain a root entry within a group of pool entries tracking a shared block</a:t>
            </a:r>
          </a:p>
          <a:p>
            <a:pPr lvl="2"/>
            <a:r>
              <a:rPr lang="en-US" dirty="0" smtClean="0"/>
              <a:t>At most p entries are needed for tracking p clusters (as opposed to p+1 in SCD)</a:t>
            </a:r>
          </a:p>
          <a:p>
            <a:pPr lvl="1"/>
            <a:r>
              <a:rPr lang="en-US" dirty="0" smtClean="0"/>
              <a:t>Each pool entry in a group for tracking a shared block can independently use limited-pointer or segment vector format enhancing compactness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The sparse directory lookup leads to three possibilities</a:t>
            </a:r>
          </a:p>
          <a:p>
            <a:pPr lvl="1"/>
            <a:r>
              <a:rPr lang="en-US" dirty="0" smtClean="0"/>
              <a:t>Miss in directory</a:t>
            </a:r>
          </a:p>
          <a:p>
            <a:pPr lvl="1"/>
            <a:r>
              <a:rPr lang="en-US" dirty="0" smtClean="0"/>
              <a:t>Hit in directory and single sharer bit is set</a:t>
            </a:r>
          </a:p>
          <a:p>
            <a:pPr lvl="1"/>
            <a:r>
              <a:rPr lang="en-US" dirty="0" smtClean="0"/>
              <a:t>Hit in directory and single sharer bit is reset</a:t>
            </a:r>
          </a:p>
          <a:p>
            <a:r>
              <a:rPr lang="en-US" dirty="0" smtClean="0"/>
              <a:t>Miss in directory</a:t>
            </a:r>
          </a:p>
          <a:p>
            <a:pPr lvl="1"/>
            <a:r>
              <a:rPr lang="en-US" dirty="0" smtClean="0"/>
              <a:t>Allocate sparse directory entry, set owner in pointer field, set single sharer bit</a:t>
            </a:r>
          </a:p>
          <a:p>
            <a:r>
              <a:rPr lang="en-US" dirty="0" smtClean="0"/>
              <a:t>Hit in directory and single sharer bit is set</a:t>
            </a:r>
          </a:p>
          <a:p>
            <a:pPr lvl="1"/>
            <a:r>
              <a:rPr lang="en-US" dirty="0" smtClean="0"/>
              <a:t>Allocate a pool entry, set head bit of pool entry, set pointer field of directory entry to point to the pool entry, encode two sharers in the pool entry using limited-pointer format, reset single sharer bit in directory entry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Hit in directory and single sharer bit is reset</a:t>
            </a:r>
          </a:p>
          <a:p>
            <a:pPr lvl="1"/>
            <a:r>
              <a:rPr lang="en-US" dirty="0" smtClean="0"/>
              <a:t>Let the new sharer belong to cluster n</a:t>
            </a:r>
          </a:p>
          <a:p>
            <a:pPr lvl="1"/>
            <a:r>
              <a:rPr lang="en-US" dirty="0" smtClean="0"/>
              <a:t>If the block already has a pool entry encoding sharers in cluster n, that pool entry is used</a:t>
            </a:r>
          </a:p>
          <a:p>
            <a:pPr lvl="1"/>
            <a:r>
              <a:rPr lang="en-US" dirty="0" smtClean="0"/>
              <a:t>Else if the block has a pool entry using the limited-pointer format that has a free limited-pointer field, that pool entry is used</a:t>
            </a:r>
          </a:p>
          <a:p>
            <a:pPr lvl="1"/>
            <a:r>
              <a:rPr lang="en-US" dirty="0" smtClean="0"/>
              <a:t>Else the pool entries allocated to the block are examined to see if the new sharer can be accommodated by changing the format of some of the entries</a:t>
            </a:r>
          </a:p>
          <a:p>
            <a:pPr lvl="2"/>
            <a:r>
              <a:rPr lang="en-US" dirty="0" smtClean="0"/>
              <a:t>For example, if the limited-pointers of a pool entry are encoding sharers belonging to the same cluster, it is better to switch that entry to segment vector format</a:t>
            </a:r>
          </a:p>
          <a:p>
            <a:pPr lvl="1"/>
            <a:r>
              <a:rPr lang="en-US" dirty="0" smtClean="0"/>
              <a:t>Else a new pool entry needs to be allocated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09600"/>
            <a:ext cx="8686800" cy="6324600"/>
          </a:xfrm>
        </p:spPr>
        <p:txBody>
          <a:bodyPr>
            <a:normAutofit/>
          </a:bodyPr>
          <a:lstStyle/>
          <a:p>
            <a:r>
              <a:rPr lang="en-US" dirty="0" smtClean="0"/>
              <a:t>Protocol for adding a new pool entry to a block’s set of pool entries</a:t>
            </a:r>
          </a:p>
          <a:p>
            <a:pPr lvl="1"/>
            <a:r>
              <a:rPr lang="en-US" dirty="0" smtClean="0"/>
              <a:t>Invariant: all pool entries allocated to a block must be contiguous</a:t>
            </a:r>
          </a:p>
          <a:p>
            <a:pPr lvl="2"/>
            <a:r>
              <a:rPr lang="en-US" dirty="0" smtClean="0"/>
              <a:t>Simplifies design, suffices to have a single head pointer to the set of pool entries for a block</a:t>
            </a:r>
          </a:p>
          <a:p>
            <a:pPr lvl="1"/>
            <a:r>
              <a:rPr lang="en-US" dirty="0" smtClean="0"/>
              <a:t>The existing set Q of pool entries allocated to a block is grown by one pool entry forward or backward</a:t>
            </a:r>
          </a:p>
          <a:p>
            <a:pPr lvl="2"/>
            <a:r>
              <a:rPr lang="en-US" dirty="0" smtClean="0"/>
              <a:t>If one of the pool entries before or after Q is free, that entry is allocated</a:t>
            </a:r>
          </a:p>
          <a:p>
            <a:pPr lvl="3"/>
            <a:r>
              <a:rPr lang="en-US" dirty="0" smtClean="0"/>
              <a:t>Will refer to these two entries as Q_ and Q</a:t>
            </a:r>
            <a:r>
              <a:rPr lang="en-US" baseline="-25000" dirty="0" smtClean="0"/>
              <a:t>+</a:t>
            </a:r>
          </a:p>
          <a:p>
            <a:pPr lvl="2"/>
            <a:r>
              <a:rPr lang="en-US" dirty="0" smtClean="0"/>
              <a:t>Else one of Q_ and Q</a:t>
            </a:r>
            <a:r>
              <a:rPr lang="en-US" baseline="-25000" dirty="0" smtClean="0"/>
              <a:t>+</a:t>
            </a:r>
            <a:r>
              <a:rPr lang="en-US" dirty="0" smtClean="0"/>
              <a:t> is evicted to make room for the new allocation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85800"/>
            <a:ext cx="8686800" cy="6324600"/>
          </a:xfrm>
        </p:spPr>
        <p:txBody>
          <a:bodyPr>
            <a:normAutofit lnSpcReduction="10000"/>
          </a:bodyPr>
          <a:lstStyle/>
          <a:p>
            <a:r>
              <a:rPr lang="en-US" dirty="0" smtClean="0"/>
              <a:t>Protocol for adding a new pool entry</a:t>
            </a:r>
          </a:p>
          <a:p>
            <a:pPr lvl="1"/>
            <a:r>
              <a:rPr lang="en-US" dirty="0" smtClean="0"/>
              <a:t>To decide between Q_ and Q</a:t>
            </a:r>
            <a:r>
              <a:rPr lang="en-US" baseline="-25000" dirty="0" smtClean="0"/>
              <a:t>+</a:t>
            </a:r>
            <a:r>
              <a:rPr lang="en-US" dirty="0" smtClean="0"/>
              <a:t> as the eviction candidate, the following protocol is followed</a:t>
            </a:r>
          </a:p>
          <a:p>
            <a:pPr lvl="2"/>
            <a:r>
              <a:rPr lang="en-US" dirty="0" smtClean="0"/>
              <a:t>Let each pool entry have enough bits to track all sharers in a cluster of K cores</a:t>
            </a:r>
          </a:p>
          <a:p>
            <a:pPr lvl="2"/>
            <a:r>
              <a:rPr lang="en-US" dirty="0" smtClean="0"/>
              <a:t>Assuming a total of C cores, a block will need at most C/K pool entries i.e., |Q| ≤ C/K</a:t>
            </a:r>
          </a:p>
          <a:p>
            <a:pPr lvl="2"/>
            <a:r>
              <a:rPr lang="en-US" dirty="0" smtClean="0"/>
              <a:t>The pool is divided into chunks of size C/K entries</a:t>
            </a:r>
          </a:p>
          <a:p>
            <a:pPr lvl="2"/>
            <a:r>
              <a:rPr lang="en-US" dirty="0" smtClean="0"/>
              <a:t>If Q_, Q, Q</a:t>
            </a:r>
            <a:r>
              <a:rPr lang="en-US" baseline="-25000" dirty="0" smtClean="0"/>
              <a:t>+</a:t>
            </a:r>
            <a:r>
              <a:rPr lang="en-US" dirty="0" smtClean="0"/>
              <a:t> belong to the same chunk, one of Q_ and Q</a:t>
            </a:r>
            <a:r>
              <a:rPr lang="en-US" baseline="-25000" dirty="0" smtClean="0"/>
              <a:t>+</a:t>
            </a:r>
            <a:r>
              <a:rPr lang="en-US" dirty="0" smtClean="0"/>
              <a:t> is randomly victimized</a:t>
            </a:r>
          </a:p>
          <a:p>
            <a:pPr lvl="2"/>
            <a:r>
              <a:rPr lang="en-US" dirty="0" smtClean="0"/>
              <a:t>Else let Q_ belong to chunk C</a:t>
            </a:r>
            <a:r>
              <a:rPr lang="en-US" baseline="-25000" dirty="0" smtClean="0"/>
              <a:t>1</a:t>
            </a:r>
            <a:r>
              <a:rPr lang="en-US" dirty="0" smtClean="0"/>
              <a:t> and Q</a:t>
            </a:r>
            <a:r>
              <a:rPr lang="en-US" baseline="-25000" dirty="0" smtClean="0"/>
              <a:t>+</a:t>
            </a:r>
            <a:r>
              <a:rPr lang="en-US" dirty="0" smtClean="0"/>
              <a:t> belong to chunk C</a:t>
            </a:r>
            <a:r>
              <a:rPr lang="en-US" baseline="-25000" dirty="0" smtClean="0"/>
              <a:t>1</a:t>
            </a:r>
            <a:r>
              <a:rPr lang="en-US" dirty="0" smtClean="0"/>
              <a:t>+1; let the number of entries of Q in C</a:t>
            </a:r>
            <a:r>
              <a:rPr lang="en-US" baseline="-25000" dirty="0" smtClean="0"/>
              <a:t>1</a:t>
            </a:r>
            <a:r>
              <a:rPr lang="en-US" dirty="0" smtClean="0"/>
              <a:t> be N1 and in C</a:t>
            </a:r>
            <a:r>
              <a:rPr lang="en-US" baseline="-25000" dirty="0" smtClean="0"/>
              <a:t>1</a:t>
            </a:r>
            <a:r>
              <a:rPr lang="en-US" dirty="0" smtClean="0"/>
              <a:t>+1 be N2; if N1 ≥ N2, Q_ is victimized and otherwise Q</a:t>
            </a:r>
            <a:r>
              <a:rPr lang="en-US" baseline="-25000" dirty="0" smtClean="0"/>
              <a:t>+</a:t>
            </a:r>
            <a:r>
              <a:rPr lang="en-US" dirty="0" smtClean="0"/>
              <a:t> is victimized</a:t>
            </a:r>
          </a:p>
          <a:p>
            <a:pPr lvl="3"/>
            <a:r>
              <a:rPr lang="en-US" dirty="0" smtClean="0"/>
              <a:t>Rationale: let Q grow in the chunk where it already has a bigger share so that interference in adjacent chunks is low</a:t>
            </a:r>
          </a:p>
          <a:p>
            <a:pPr lvl="2"/>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533400"/>
            <a:ext cx="8686800" cy="6477000"/>
          </a:xfrm>
        </p:spPr>
        <p:txBody>
          <a:bodyPr>
            <a:normAutofit lnSpcReduction="10000"/>
          </a:bodyPr>
          <a:lstStyle/>
          <a:p>
            <a:r>
              <a:rPr lang="en-US" dirty="0" smtClean="0"/>
              <a:t>If the access hits in directory and the single sharer bit is reset, the O and H bits of C/K consecutive pool entries are examined starting from the head entry</a:t>
            </a:r>
          </a:p>
          <a:p>
            <a:pPr lvl="1"/>
            <a:r>
              <a:rPr lang="en-US" dirty="0" smtClean="0"/>
              <a:t>Reveals the actual number of pool entries allocated to the accessed block</a:t>
            </a:r>
          </a:p>
          <a:p>
            <a:r>
              <a:rPr lang="en-US" dirty="0" smtClean="0"/>
              <a:t>The pool is provisioned with two read ports</a:t>
            </a:r>
          </a:p>
          <a:p>
            <a:pPr lvl="1"/>
            <a:r>
              <a:rPr lang="en-US" dirty="0" smtClean="0"/>
              <a:t>Latency is bounded by C/2K read cycles</a:t>
            </a:r>
          </a:p>
          <a:p>
            <a:pPr lvl="1"/>
            <a:r>
              <a:rPr lang="en-US" dirty="0" smtClean="0"/>
              <a:t>The worst case latency can be hidden under the LLC access latency at 22 nm process</a:t>
            </a:r>
          </a:p>
          <a:p>
            <a:pPr lvl="2"/>
            <a:r>
              <a:rPr lang="en-US" dirty="0" smtClean="0"/>
              <a:t>Latency can be improved further via pool banking</a:t>
            </a:r>
          </a:p>
          <a:p>
            <a:pPr lvl="2"/>
            <a:r>
              <a:rPr lang="en-US" dirty="0" smtClean="0"/>
              <a:t>With C=128 and K=32, 98.6% of directory allocations need at most two pool entries, 99% allocations need at most three pool entries (average latency overhead of reading out a block’s pool entry is already low)</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85800"/>
            <a:ext cx="8686800" cy="6248400"/>
          </a:xfrm>
        </p:spPr>
        <p:txBody>
          <a:bodyPr>
            <a:normAutofit lnSpcReduction="10000"/>
          </a:bodyPr>
          <a:lstStyle/>
          <a:p>
            <a:r>
              <a:rPr lang="en-US" dirty="0" smtClean="0"/>
              <a:t>Protocol for evicting a pool entry</a:t>
            </a:r>
          </a:p>
          <a:p>
            <a:pPr lvl="1"/>
            <a:r>
              <a:rPr lang="en-US" dirty="0" smtClean="0"/>
              <a:t>A valid pool entry eviction is triggered when addition of a new sharer requires a pool entry</a:t>
            </a:r>
          </a:p>
          <a:p>
            <a:pPr lvl="2"/>
            <a:r>
              <a:rPr lang="en-US" dirty="0" smtClean="0"/>
              <a:t>Already discussed how the victim pool entry is chosen</a:t>
            </a:r>
          </a:p>
          <a:p>
            <a:pPr lvl="2"/>
            <a:r>
              <a:rPr lang="en-US" dirty="0" smtClean="0"/>
              <a:t>Selected victim’s sparse directory entry is located</a:t>
            </a:r>
          </a:p>
          <a:p>
            <a:pPr lvl="3"/>
            <a:r>
              <a:rPr lang="en-US" dirty="0" smtClean="0"/>
              <a:t>Each pool entry stores the set index of its sparse directory entry</a:t>
            </a:r>
          </a:p>
          <a:p>
            <a:pPr lvl="3"/>
            <a:r>
              <a:rPr lang="en-US" dirty="0" smtClean="0"/>
              <a:t>The entire sparse directory set is read out and the pointer fields of all the ways are compared against the head entry index of the collection containing the victim pool entry to locate the correct sparse directory entry</a:t>
            </a:r>
          </a:p>
          <a:p>
            <a:pPr lvl="2"/>
            <a:r>
              <a:rPr lang="en-US" dirty="0" smtClean="0"/>
              <a:t>If the selected victim is the only pool entry that the sparse directory entry has, all but one sharer tracked by the pool entry are back-invalidated; the spared sharer is tracked in the sparse directory entry</a:t>
            </a:r>
          </a:p>
          <a:p>
            <a:pPr lvl="2"/>
            <a:r>
              <a:rPr lang="en-US" dirty="0" smtClean="0"/>
              <a:t>Else all sharers tracked by the victim pool entry are back-invalidated</a:t>
            </a:r>
          </a:p>
          <a:p>
            <a:pPr lvl="1"/>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Adding a sharer</a:t>
            </a:r>
            <a:endParaRPr lang="en-US" b="1" dirty="0"/>
          </a:p>
        </p:txBody>
      </p:sp>
      <p:sp>
        <p:nvSpPr>
          <p:cNvPr id="3" name="Content Placeholder 2"/>
          <p:cNvSpPr>
            <a:spLocks noGrp="1"/>
          </p:cNvSpPr>
          <p:nvPr>
            <p:ph idx="1"/>
          </p:nvPr>
        </p:nvSpPr>
        <p:spPr>
          <a:xfrm>
            <a:off x="457200" y="685800"/>
            <a:ext cx="8686800" cy="6248400"/>
          </a:xfrm>
        </p:spPr>
        <p:txBody>
          <a:bodyPr>
            <a:normAutofit lnSpcReduction="10000"/>
          </a:bodyPr>
          <a:lstStyle/>
          <a:p>
            <a:r>
              <a:rPr lang="en-US" dirty="0" smtClean="0"/>
              <a:t>Allocation of the first pool entry for a block</a:t>
            </a:r>
          </a:p>
          <a:p>
            <a:pPr lvl="1"/>
            <a:r>
              <a:rPr lang="en-US" dirty="0" smtClean="0"/>
              <a:t>This is triggered when the number of active sharers of a block reaches two</a:t>
            </a:r>
          </a:p>
          <a:p>
            <a:pPr lvl="1"/>
            <a:r>
              <a:rPr lang="en-US" dirty="0" smtClean="0"/>
              <a:t>This is handled differently from growing the set of pool entries already allocated to a block</a:t>
            </a:r>
          </a:p>
          <a:p>
            <a:pPr lvl="2"/>
            <a:r>
              <a:rPr lang="en-US" dirty="0" smtClean="0"/>
              <a:t>Since the set of pool entries allocated to a block must grow contiguously, position of the first pool entry is important to ensure conflict-free growth in future</a:t>
            </a:r>
          </a:p>
          <a:p>
            <a:pPr lvl="1"/>
            <a:r>
              <a:rPr lang="en-US" dirty="0" smtClean="0"/>
              <a:t>The pool is divided into chunks of size C/K entries and the chunk with a free pool entry is identified by examining the occupied bits</a:t>
            </a:r>
          </a:p>
          <a:p>
            <a:pPr lvl="2"/>
            <a:r>
              <a:rPr lang="en-US" dirty="0" smtClean="0"/>
              <a:t>Round-robin policy for selecting the chunk with a free pool entry; the load across the chunks is kept uniform</a:t>
            </a:r>
          </a:p>
          <a:p>
            <a:pPr lvl="1"/>
            <a:r>
              <a:rPr lang="en-US" dirty="0" smtClean="0"/>
              <a:t>If no free pool entry exists, a tail entry is randomly selected from the round-robin chunk</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Pool Directory: Removing a sharer</a:t>
            </a:r>
            <a:endParaRPr lang="en-US" b="1" dirty="0"/>
          </a:p>
        </p:txBody>
      </p:sp>
      <p:sp>
        <p:nvSpPr>
          <p:cNvPr id="3" name="Content Placeholder 2"/>
          <p:cNvSpPr>
            <a:spLocks noGrp="1"/>
          </p:cNvSpPr>
          <p:nvPr>
            <p:ph idx="1"/>
          </p:nvPr>
        </p:nvSpPr>
        <p:spPr>
          <a:xfrm>
            <a:off x="457200" y="685800"/>
            <a:ext cx="8686800" cy="6248400"/>
          </a:xfrm>
        </p:spPr>
        <p:txBody>
          <a:bodyPr>
            <a:normAutofit/>
          </a:bodyPr>
          <a:lstStyle/>
          <a:p>
            <a:r>
              <a:rPr lang="en-US" dirty="0" smtClean="0"/>
              <a:t>A sharer/owner needs to be removed on an eviction hint or </a:t>
            </a:r>
            <a:r>
              <a:rPr lang="en-US" dirty="0" err="1" smtClean="0"/>
              <a:t>writeback</a:t>
            </a:r>
            <a:r>
              <a:rPr lang="en-US" dirty="0" smtClean="0"/>
              <a:t> from private cache</a:t>
            </a:r>
          </a:p>
          <a:p>
            <a:pPr lvl="1"/>
            <a:r>
              <a:rPr lang="en-US" dirty="0" smtClean="0"/>
              <a:t>Our protocol generates an eviction hint to the directory whenever a block is evicted from a core’s private cache hierarchy</a:t>
            </a:r>
          </a:p>
          <a:p>
            <a:pPr lvl="1"/>
            <a:r>
              <a:rPr lang="en-US" dirty="0" smtClean="0"/>
              <a:t>The block is located in the sparse directory</a:t>
            </a:r>
          </a:p>
          <a:p>
            <a:pPr lvl="1"/>
            <a:r>
              <a:rPr lang="en-US" dirty="0" smtClean="0"/>
              <a:t>Removal of the sharer may release a pool entry</a:t>
            </a:r>
          </a:p>
          <a:p>
            <a:pPr lvl="1"/>
            <a:r>
              <a:rPr lang="en-US" dirty="0" smtClean="0"/>
              <a:t>If the number of sharers drops to one, all pool entries are freed and the sharer is tracked using the pointer field in the sparse directory entry</a:t>
            </a:r>
          </a:p>
          <a:p>
            <a:pPr lvl="2"/>
            <a:r>
              <a:rPr lang="en-US" dirty="0" smtClean="0"/>
              <a:t>The single sharer bit is set at this point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r>
              <a:rPr lang="en-US" dirty="0" smtClean="0"/>
              <a:t>Our proposal: Pool Directory</a:t>
            </a:r>
          </a:p>
          <a:p>
            <a:pPr>
              <a:buFont typeface="Wingdings" pitchFamily="2" charset="2"/>
              <a:buChar char="Ø"/>
            </a:pPr>
            <a:r>
              <a:rPr lang="en-US" dirty="0" smtClean="0">
                <a:solidFill>
                  <a:srgbClr val="C00000"/>
                </a:solidFill>
              </a:rPr>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pPr>
              <a:buFont typeface="Wingdings" panose="05000000000000000000" pitchFamily="2" charset="2"/>
              <a:buChar char="Ø"/>
            </a:pPr>
            <a:r>
              <a:rPr lang="en-US" dirty="0" smtClean="0">
                <a:solidFill>
                  <a:srgbClr val="C00000"/>
                </a:solidFill>
              </a:rPr>
              <a:t>Talk in one slide</a:t>
            </a:r>
          </a:p>
          <a:p>
            <a:pPr>
              <a:buFont typeface="Wingdings" panose="05000000000000000000" pitchFamily="2" charset="2"/>
              <a:buChar char="Ø"/>
            </a:pPr>
            <a:r>
              <a:rPr lang="en-US" dirty="0" smtClean="0">
                <a:solidFill>
                  <a:srgbClr val="C00000"/>
                </a:solidFill>
              </a:rPr>
              <a:t>Result highlights</a:t>
            </a:r>
          </a:p>
          <a:p>
            <a:r>
              <a:rPr lang="en-US" dirty="0" smtClean="0"/>
              <a:t>Introduction and motivation</a:t>
            </a:r>
          </a:p>
          <a:p>
            <a:r>
              <a:rPr lang="en-US" dirty="0" smtClean="0"/>
              <a:t>Existing proposals and shortcomings</a:t>
            </a:r>
          </a:p>
          <a:p>
            <a:r>
              <a:rPr lang="en-US" dirty="0" smtClean="0"/>
              <a:t>Our proposal: Pool Directory</a:t>
            </a:r>
          </a:p>
          <a:p>
            <a:r>
              <a:rPr lang="en-US" dirty="0" smtClean="0"/>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extLst>
      <p:ext uri="{BB962C8B-B14F-4D97-AF65-F5344CB8AC3E}">
        <p14:creationId xmlns="" xmlns:p14="http://schemas.microsoft.com/office/powerpoint/2010/main" val="1060728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CPU cores</a:t>
            </a:r>
          </a:p>
          <a:p>
            <a:pPr lvl="1"/>
            <a:r>
              <a:rPr lang="en-US" dirty="0" smtClean="0"/>
              <a:t>Modeled using Multi2Sim</a:t>
            </a:r>
          </a:p>
          <a:p>
            <a:pPr lvl="1"/>
            <a:r>
              <a:rPr lang="en-US" dirty="0" smtClean="0"/>
              <a:t>128 out-of-order issue dynamically scheduled x86 cores clocked at 2 GHz</a:t>
            </a:r>
          </a:p>
          <a:p>
            <a:pPr lvl="1"/>
            <a:r>
              <a:rPr lang="en-US" dirty="0" smtClean="0"/>
              <a:t>iL1 cache: 32 KB, 8-way, 64B blocks, LRU</a:t>
            </a:r>
          </a:p>
          <a:p>
            <a:pPr lvl="1"/>
            <a:r>
              <a:rPr lang="en-US" dirty="0" smtClean="0"/>
              <a:t>dL1 cache: 32 KB, 8-way, 64B blocks, LRU</a:t>
            </a:r>
          </a:p>
          <a:p>
            <a:pPr lvl="1"/>
            <a:r>
              <a:rPr lang="en-US" dirty="0" smtClean="0"/>
              <a:t>L2 cache: 128 KB, 8-way, 64B blocks, LRU</a:t>
            </a:r>
          </a:p>
          <a:p>
            <a:pPr lvl="1"/>
            <a:r>
              <a:rPr lang="en-US" dirty="0" smtClean="0"/>
              <a:t>L2 cache is non-inclusive/non-exclusive with respect to iL1 and dL1 caches</a:t>
            </a:r>
          </a:p>
          <a:p>
            <a:pPr lvl="2"/>
            <a:r>
              <a:rPr lang="en-US" dirty="0" smtClean="0"/>
              <a:t>Fill on miss; no back-invalidation on eviction</a:t>
            </a:r>
          </a:p>
          <a:p>
            <a:r>
              <a:rPr lang="en-US" dirty="0" smtClean="0"/>
              <a:t>L3 cache</a:t>
            </a:r>
          </a:p>
          <a:p>
            <a:pPr lvl="1"/>
            <a:r>
              <a:rPr lang="en-US" dirty="0" smtClean="0"/>
              <a:t>Shared across all cores, 128 banks (set interleaved), 256 KB 16-way per bank, 64B blocks, LRU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762000"/>
            <a:ext cx="8686800" cy="6172200"/>
          </a:xfrm>
        </p:spPr>
        <p:txBody>
          <a:bodyPr>
            <a:normAutofit lnSpcReduction="10000"/>
          </a:bodyPr>
          <a:lstStyle/>
          <a:p>
            <a:r>
              <a:rPr lang="en-US" dirty="0" smtClean="0"/>
              <a:t>Sparse directory</a:t>
            </a:r>
          </a:p>
          <a:p>
            <a:pPr lvl="1"/>
            <a:r>
              <a:rPr lang="en-US" dirty="0" smtClean="0"/>
              <a:t>Each L3 cache bank has an eight-way sparse directory slice responsible for tracking the blocks of the bank</a:t>
            </a:r>
          </a:p>
          <a:p>
            <a:pPr lvl="1"/>
            <a:r>
              <a:rPr lang="en-US" dirty="0" smtClean="0"/>
              <a:t>The number of sets in the sparse directory is expressed as a fraction of the aggregate number of L2 cache sets across all cores</a:t>
            </a:r>
          </a:p>
          <a:p>
            <a:pPr lvl="1"/>
            <a:r>
              <a:rPr lang="en-US" dirty="0" smtClean="0"/>
              <a:t>Each slice exercises single-bit NRU replacement</a:t>
            </a:r>
          </a:p>
          <a:p>
            <a:r>
              <a:rPr lang="en-US" dirty="0" smtClean="0"/>
              <a:t>On-die interconnect</a:t>
            </a:r>
          </a:p>
          <a:p>
            <a:pPr lvl="1"/>
            <a:r>
              <a:rPr lang="en-US" dirty="0" smtClean="0"/>
              <a:t>2D mesh, dimension-order routing, single-cycle hop</a:t>
            </a:r>
          </a:p>
          <a:p>
            <a:pPr lvl="1"/>
            <a:r>
              <a:rPr lang="en-US" dirty="0" smtClean="0"/>
              <a:t>Each hop switch connects a core and an L3 cache bank along with its sparse directory slice</a:t>
            </a:r>
          </a:p>
        </p:txBody>
      </p:sp>
    </p:spTree>
    <p:extLst>
      <p:ext uri="{BB962C8B-B14F-4D97-AF65-F5344CB8AC3E}">
        <p14:creationId xmlns="" xmlns:p14="http://schemas.microsoft.com/office/powerpoint/2010/main" val="3833792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Main memory</a:t>
            </a:r>
          </a:p>
          <a:p>
            <a:pPr lvl="1"/>
            <a:r>
              <a:rPr lang="en-US" dirty="0" smtClean="0"/>
              <a:t>Eight single-channel DDR3-2133 controllers evenly distributed over the mesh, FR-FCFS scheduling, each controller connects to a 2 GB DRAM module</a:t>
            </a:r>
          </a:p>
          <a:p>
            <a:pPr lvl="1"/>
            <a:r>
              <a:rPr lang="en-US" dirty="0" smtClean="0"/>
              <a:t>DRAM modules are modeled using DRAMSim2</a:t>
            </a:r>
          </a:p>
          <a:p>
            <a:pPr lvl="2"/>
            <a:r>
              <a:rPr lang="en-US" dirty="0" smtClean="0"/>
              <a:t>One rank/channel, eight banks/rank, x8 devices, BL=8, 1 KB row/bank/device, 12-12-12</a:t>
            </a:r>
          </a:p>
          <a:p>
            <a:r>
              <a:rPr lang="en-US" dirty="0" smtClean="0"/>
              <a:t>Applications</a:t>
            </a:r>
          </a:p>
          <a:p>
            <a:pPr lvl="1"/>
            <a:r>
              <a:rPr lang="en-US" dirty="0" smtClean="0"/>
              <a:t>Drawn from PARSEC, SPLASH-2, SPEC JBB, TPC (running on </a:t>
            </a:r>
            <a:r>
              <a:rPr lang="en-US" dirty="0" err="1" smtClean="0"/>
              <a:t>MySQL</a:t>
            </a:r>
            <a:r>
              <a:rPr lang="en-US" dirty="0" smtClean="0"/>
              <a:t> server), SPEC Web (running on Apache HTTP server v2.2), SPEC JVM</a:t>
            </a:r>
          </a:p>
        </p:txBody>
      </p:sp>
    </p:spTree>
    <p:extLst>
      <p:ext uri="{BB962C8B-B14F-4D97-AF65-F5344CB8AC3E}">
        <p14:creationId xmlns="" xmlns:p14="http://schemas.microsoft.com/office/powerpoint/2010/main" val="162265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r>
              <a:rPr lang="en-US" dirty="0" smtClean="0"/>
              <a:t>Our proposal: Pool Directory</a:t>
            </a:r>
          </a:p>
          <a:p>
            <a:r>
              <a:rPr lang="en-US" dirty="0" smtClean="0"/>
              <a:t>Simulation infra-structure</a:t>
            </a:r>
          </a:p>
          <a:p>
            <a:pPr>
              <a:buFont typeface="Wingdings" pitchFamily="2" charset="2"/>
              <a:buChar char="Ø"/>
            </a:pPr>
            <a:r>
              <a:rPr lang="en-US" dirty="0" smtClean="0">
                <a:solidFill>
                  <a:srgbClr val="C00000"/>
                </a:solidFill>
              </a:rPr>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Comparison group</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SCD [HPCA 2012]</a:t>
            </a:r>
          </a:p>
          <a:p>
            <a:pPr lvl="1"/>
            <a:r>
              <a:rPr lang="en-US" dirty="0" smtClean="0"/>
              <a:t>(1/16)x sets, 8 ways; each slice has 16 sets and 8 ways; single-bit NRU replacement (skew-associative organization is also evaluated separately)</a:t>
            </a:r>
          </a:p>
          <a:p>
            <a:pPr lvl="1"/>
            <a:r>
              <a:rPr lang="en-US" dirty="0" smtClean="0"/>
              <a:t>Each entry: valid bit, 31-bit tag, 1-bit coherence state (M/E, shared), 1-bit NRU state, two limited-pointer fields and their valid bits (these 16 bits can also track a cluster of 16 cores in hierarchical representation), two bits for type </a:t>
            </a:r>
            <a:r>
              <a:rPr lang="en-US" smtClean="0"/>
              <a:t>of entry/ representation </a:t>
            </a:r>
            <a:r>
              <a:rPr lang="en-US" dirty="0" smtClean="0"/>
              <a:t>(limited-pointer, root, leaf), three bits for cluster id in hierarchical representation</a:t>
            </a:r>
          </a:p>
          <a:p>
            <a:pPr lvl="1"/>
            <a:r>
              <a:rPr lang="en-US" dirty="0" smtClean="0"/>
              <a:t>Total size: 110 KB</a:t>
            </a: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Comparison group</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Hybrid Directory [PACT 2013]</a:t>
            </a:r>
          </a:p>
          <a:p>
            <a:pPr lvl="1"/>
            <a:r>
              <a:rPr lang="en-US" dirty="0" smtClean="0"/>
              <a:t>(1/16)x sets, 8 ways; each slice has 16 sets and 8 ways; single-bit NRU replacement</a:t>
            </a:r>
          </a:p>
          <a:p>
            <a:pPr lvl="1"/>
            <a:r>
              <a:rPr lang="en-US" dirty="0" smtClean="0"/>
              <a:t>Each entry: valid bit, 31-bit tag, 1-bit coherence state (M/E, shared), 1-bit NRU state</a:t>
            </a:r>
          </a:p>
          <a:p>
            <a:pPr lvl="1"/>
            <a:r>
              <a:rPr lang="en-US" dirty="0" smtClean="0"/>
              <a:t>In a set, six ways can track private owners (seven bits each) and two ways can track shared blocks using full-map vectors (128 bits each)</a:t>
            </a:r>
          </a:p>
          <a:p>
            <a:pPr lvl="1"/>
            <a:r>
              <a:rPr lang="en-US" dirty="0" smtClean="0"/>
              <a:t>Total size: 142.5 KB</a:t>
            </a: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Comparison group</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Select Directory [DATE 2015]</a:t>
            </a:r>
          </a:p>
          <a:p>
            <a:pPr lvl="1"/>
            <a:r>
              <a:rPr lang="en-US" dirty="0" smtClean="0"/>
              <a:t>(1/16)x sets, 8 ways; each slice has 16 sets and 8 ways; single-bit NRU replacement</a:t>
            </a:r>
          </a:p>
          <a:p>
            <a:pPr lvl="1"/>
            <a:r>
              <a:rPr lang="en-US" dirty="0" smtClean="0"/>
              <a:t>Each entry: valid bit, 31-bit tag, 1-bit coherence state (M/E, shared), 1-bit NRU state, 7-bit pointer, 1-bit pointer state (single sharer vs. full-map entry pointer)</a:t>
            </a:r>
          </a:p>
          <a:p>
            <a:pPr lvl="1"/>
            <a:r>
              <a:rPr lang="en-US" dirty="0" smtClean="0"/>
              <a:t>Each slice has a fully-associative 16-entry table of full-map </a:t>
            </a:r>
            <a:r>
              <a:rPr lang="en-US" dirty="0" err="1" smtClean="0"/>
              <a:t>bitvectors</a:t>
            </a:r>
            <a:r>
              <a:rPr lang="en-US" dirty="0" smtClean="0"/>
              <a:t> for dynamic allocation to shared blocks; exercises FIFO replacement</a:t>
            </a:r>
          </a:p>
          <a:p>
            <a:pPr lvl="2"/>
            <a:r>
              <a:rPr lang="en-US" dirty="0" smtClean="0"/>
              <a:t>Each </a:t>
            </a:r>
            <a:r>
              <a:rPr lang="en-US" dirty="0" err="1" smtClean="0"/>
              <a:t>bitvector</a:t>
            </a:r>
            <a:r>
              <a:rPr lang="en-US" dirty="0" smtClean="0"/>
              <a:t> entry has a 128-bit </a:t>
            </a:r>
            <a:r>
              <a:rPr lang="en-US" dirty="0" smtClean="0"/>
              <a:t>sharer </a:t>
            </a:r>
            <a:r>
              <a:rPr lang="en-US" dirty="0" smtClean="0"/>
              <a:t>vector, one valid bit, and four bits of back-pointer to the sparse directory </a:t>
            </a:r>
            <a:r>
              <a:rPr lang="en-US" dirty="0" smtClean="0"/>
              <a:t>set containing the </a:t>
            </a:r>
            <a:r>
              <a:rPr lang="en-US" dirty="0" err="1" smtClean="0"/>
              <a:t>bitvector’s</a:t>
            </a:r>
            <a:r>
              <a:rPr lang="en-US" dirty="0" smtClean="0"/>
              <a:t> directory entry</a:t>
            </a:r>
            <a:endParaRPr lang="en-US" dirty="0" smtClean="0"/>
          </a:p>
          <a:p>
            <a:pPr lvl="1"/>
            <a:r>
              <a:rPr lang="en-US" dirty="0" smtClean="0"/>
              <a:t>Total size: 117.25 KB</a:t>
            </a: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Comparison group</a:t>
            </a:r>
            <a:endParaRPr lang="en-US" b="1" dirty="0"/>
          </a:p>
        </p:txBody>
      </p:sp>
      <p:sp>
        <p:nvSpPr>
          <p:cNvPr id="3" name="Content Placeholder 2"/>
          <p:cNvSpPr>
            <a:spLocks noGrp="1"/>
          </p:cNvSpPr>
          <p:nvPr>
            <p:ph idx="1"/>
          </p:nvPr>
        </p:nvSpPr>
        <p:spPr>
          <a:xfrm>
            <a:off x="457200" y="533400"/>
            <a:ext cx="8686800" cy="6400800"/>
          </a:xfrm>
        </p:spPr>
        <p:txBody>
          <a:bodyPr>
            <a:normAutofit lnSpcReduction="10000"/>
          </a:bodyPr>
          <a:lstStyle/>
          <a:p>
            <a:r>
              <a:rPr lang="en-US" dirty="0" smtClean="0"/>
              <a:t>Pool Directory [our proposal]</a:t>
            </a:r>
          </a:p>
          <a:p>
            <a:pPr lvl="1"/>
            <a:r>
              <a:rPr lang="en-US" dirty="0" smtClean="0"/>
              <a:t>(1/16)x sets, 8 ways; each slice has 16 sets and 8 ways; single-bit NRU replacement</a:t>
            </a:r>
          </a:p>
          <a:p>
            <a:pPr lvl="1"/>
            <a:r>
              <a:rPr lang="en-US" dirty="0" smtClean="0"/>
              <a:t>Each entry: valid bit, 31-bit tag, 1-bit coherence state (M/E, shared), 1-bit NRU state, 7-bit pointer, 1-bit pointer state (single sharer vs. pool entry pointer)</a:t>
            </a:r>
          </a:p>
          <a:p>
            <a:pPr lvl="1"/>
            <a:r>
              <a:rPr lang="en-US" dirty="0" smtClean="0"/>
              <a:t>Each slice has a direct-mapped 40-entry pool for dynamic allocation to shared blocks</a:t>
            </a:r>
          </a:p>
          <a:p>
            <a:pPr lvl="2"/>
            <a:r>
              <a:rPr lang="en-US" dirty="0" smtClean="0"/>
              <a:t>Each pool entry has four limited-pointer fields (7 bits each) and their valid bits (these 32 bits can track the sharers in a 32-core cluster in </a:t>
            </a:r>
            <a:r>
              <a:rPr lang="en-US" dirty="0" smtClean="0"/>
              <a:t>the </a:t>
            </a:r>
            <a:r>
              <a:rPr lang="en-US" dirty="0" smtClean="0"/>
              <a:t>segment vector </a:t>
            </a:r>
            <a:r>
              <a:rPr lang="en-US" dirty="0" smtClean="0"/>
              <a:t>format</a:t>
            </a:r>
            <a:r>
              <a:rPr lang="en-US" dirty="0" smtClean="0"/>
              <a:t>), occupied (O) </a:t>
            </a:r>
            <a:r>
              <a:rPr lang="en-US" dirty="0" smtClean="0"/>
              <a:t>and </a:t>
            </a:r>
            <a:r>
              <a:rPr lang="en-US" dirty="0" smtClean="0"/>
              <a:t>head (H) </a:t>
            </a:r>
            <a:r>
              <a:rPr lang="en-US" dirty="0" smtClean="0"/>
              <a:t>bits, 1-bit </a:t>
            </a:r>
            <a:r>
              <a:rPr lang="en-US" dirty="0" smtClean="0"/>
              <a:t>format (limited-pointer/segment vector), </a:t>
            </a:r>
            <a:r>
              <a:rPr lang="en-US" dirty="0" smtClean="0"/>
              <a:t>2-bit cluster id, and four bits of back-pointer to the sparse directory set</a:t>
            </a:r>
          </a:p>
          <a:p>
            <a:pPr lvl="1"/>
            <a:r>
              <a:rPr lang="en-US" dirty="0" smtClean="0"/>
              <a:t>Total size: 109.625 KB</a:t>
            </a: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Comparison group</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Full-map Directory</a:t>
            </a:r>
          </a:p>
          <a:p>
            <a:pPr lvl="1"/>
            <a:r>
              <a:rPr lang="en-US" dirty="0" smtClean="0"/>
              <a:t>(1/16)x sets, 8 ways; each slice has 16 sets and 8 ways; single-bit NRU replacement</a:t>
            </a:r>
          </a:p>
          <a:p>
            <a:pPr lvl="1"/>
            <a:r>
              <a:rPr lang="en-US" dirty="0" smtClean="0"/>
              <a:t>Each entry: valid bit, 31-bit tag, 1-bit coherence state (M/E, shared), 1-bit NRU state, 128-bit vector</a:t>
            </a:r>
          </a:p>
          <a:p>
            <a:pPr lvl="1"/>
            <a:r>
              <a:rPr lang="en-US" dirty="0" smtClean="0"/>
              <a:t>Total size: 324 KB</a:t>
            </a:r>
          </a:p>
          <a:p>
            <a:r>
              <a:rPr lang="en-US" dirty="0" smtClean="0"/>
              <a:t>SCD, Select Directory, and Pool Directory are sized to have similar space investment</a:t>
            </a:r>
          </a:p>
          <a:p>
            <a:pPr lvl="1"/>
            <a:r>
              <a:rPr lang="en-US" dirty="0" smtClean="0"/>
              <a:t>110 KB, 117.25 KB, 109.625 KB</a:t>
            </a:r>
          </a:p>
          <a:p>
            <a:r>
              <a:rPr lang="en-US" dirty="0" smtClean="0"/>
              <a:t>The Pool </a:t>
            </a:r>
            <a:r>
              <a:rPr lang="en-US" dirty="0" smtClean="0"/>
              <a:t>Directory </a:t>
            </a:r>
            <a:r>
              <a:rPr lang="en-US" dirty="0" smtClean="0"/>
              <a:t>configuration consumes </a:t>
            </a:r>
            <a:r>
              <a:rPr lang="en-US" dirty="0" smtClean="0"/>
              <a:t>about one-third space of </a:t>
            </a:r>
            <a:r>
              <a:rPr lang="en-US" dirty="0" smtClean="0"/>
              <a:t>the </a:t>
            </a:r>
            <a:r>
              <a:rPr lang="en-US" dirty="0" smtClean="0"/>
              <a:t>full-map directory</a:t>
            </a: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r>
              <a:rPr lang="en-US" dirty="0" smtClean="0"/>
              <a:t>Our proposal: Pool Directory</a:t>
            </a:r>
          </a:p>
          <a:p>
            <a:r>
              <a:rPr lang="en-US" dirty="0" smtClean="0"/>
              <a:t>Simulation infra-structure</a:t>
            </a:r>
          </a:p>
          <a:p>
            <a:r>
              <a:rPr lang="en-US" dirty="0" smtClean="0"/>
              <a:t>Comparison group</a:t>
            </a:r>
          </a:p>
          <a:p>
            <a:pPr>
              <a:buFont typeface="Wingdings" pitchFamily="2" charset="2"/>
              <a:buChar char="Ø"/>
            </a:pPr>
            <a:r>
              <a:rPr lang="en-US" dirty="0" smtClean="0">
                <a:solidFill>
                  <a:srgbClr val="C00000"/>
                </a:solidFill>
              </a:rPr>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Talk in One Slide</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Sparse directory is a critical structure for supporting high-performance coherence tracking in many-core chip-multiprocessors</a:t>
            </a:r>
          </a:p>
          <a:p>
            <a:pPr lvl="1"/>
            <a:r>
              <a:rPr lang="en-US" dirty="0" smtClean="0"/>
              <a:t>Average number of bits per sparse directory entry is an important determinant of the overall directory area, particularly at large core count</a:t>
            </a:r>
            <a:endParaRPr lang="en-US" dirty="0"/>
          </a:p>
          <a:p>
            <a:r>
              <a:rPr lang="en-US" dirty="0" smtClean="0">
                <a:solidFill>
                  <a:srgbClr val="C00000"/>
                </a:solidFill>
              </a:rPr>
              <a:t>Our proposal:</a:t>
            </a:r>
          </a:p>
          <a:p>
            <a:pPr lvl="1"/>
            <a:r>
              <a:rPr lang="en-US" dirty="0" smtClean="0"/>
              <a:t>Each sparse directory entry is provisioned with a short pointer for tracking the owner of a private block; handles the common case because private blocks are more in number than shared blocks</a:t>
            </a:r>
          </a:p>
          <a:p>
            <a:pPr lvl="1"/>
            <a:r>
              <a:rPr lang="en-US" dirty="0" smtClean="0"/>
              <a:t>Tracking entries for shared blocks are dynamically allocated as needed from a separate direct-mapped pool of short vector entries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Message count</a:t>
            </a:r>
            <a:endParaRPr lang="en-US" b="1" dirty="0"/>
          </a:p>
        </p:txBody>
      </p:sp>
      <p:pic>
        <p:nvPicPr>
          <p:cNvPr id="3074" name="Picture 2"/>
          <p:cNvPicPr>
            <a:picLocks noGrp="1" noChangeAspect="1" noChangeArrowheads="1"/>
          </p:cNvPicPr>
          <p:nvPr>
            <p:ph idx="1"/>
          </p:nvPr>
        </p:nvPicPr>
        <p:blipFill>
          <a:blip r:embed="rId2"/>
          <a:srcRect/>
          <a:stretch>
            <a:fillRect/>
          </a:stretch>
        </p:blipFill>
        <p:spPr bwMode="auto">
          <a:xfrm>
            <a:off x="1524000" y="742950"/>
            <a:ext cx="6248400" cy="4972050"/>
          </a:xfrm>
          <a:prstGeom prst="rect">
            <a:avLst/>
          </a:prstGeom>
          <a:noFill/>
          <a:ln w="9525">
            <a:noFill/>
            <a:miter lim="800000"/>
            <a:headEnd/>
            <a:tailEnd/>
          </a:ln>
          <a:effectLst/>
        </p:spPr>
      </p:pic>
      <p:sp>
        <p:nvSpPr>
          <p:cNvPr id="5" name="TextBox 4"/>
          <p:cNvSpPr txBox="1"/>
          <p:nvPr/>
        </p:nvSpPr>
        <p:spPr>
          <a:xfrm>
            <a:off x="248616" y="5791200"/>
            <a:ext cx="8895384" cy="430887"/>
          </a:xfrm>
          <a:prstGeom prst="rect">
            <a:avLst/>
          </a:prstGeom>
          <a:noFill/>
        </p:spPr>
        <p:txBody>
          <a:bodyPr wrap="none" rtlCol="0">
            <a:spAutoFit/>
          </a:bodyPr>
          <a:lstStyle/>
          <a:p>
            <a:r>
              <a:rPr lang="en-US" sz="2200" dirty="0" smtClean="0">
                <a:solidFill>
                  <a:srgbClr val="FF0000"/>
                </a:solidFill>
                <a:latin typeface="+mj-lt"/>
              </a:rPr>
              <a:t>Compared to SCD, our Pool Directory proposal saves 19% messages</a:t>
            </a:r>
            <a:endParaRPr lang="en-US" sz="2200" dirty="0">
              <a:solidFill>
                <a:srgbClr val="FF0000"/>
              </a:solidFill>
              <a:latin typeface="+mj-lt"/>
            </a:endParaRPr>
          </a:p>
        </p:txBody>
      </p:sp>
      <p:sp>
        <p:nvSpPr>
          <p:cNvPr id="6" name="TextBox 5"/>
          <p:cNvSpPr txBox="1"/>
          <p:nvPr/>
        </p:nvSpPr>
        <p:spPr>
          <a:xfrm>
            <a:off x="228600" y="6274713"/>
            <a:ext cx="8989962" cy="430887"/>
          </a:xfrm>
          <a:prstGeom prst="rect">
            <a:avLst/>
          </a:prstGeom>
          <a:noFill/>
        </p:spPr>
        <p:txBody>
          <a:bodyPr wrap="none" rtlCol="0">
            <a:spAutoFit/>
          </a:bodyPr>
          <a:lstStyle/>
          <a:p>
            <a:r>
              <a:rPr lang="en-US" sz="2200" dirty="0" smtClean="0">
                <a:solidFill>
                  <a:srgbClr val="FF0000"/>
                </a:solidFill>
                <a:latin typeface="+mj-lt"/>
              </a:rPr>
              <a:t>Hybrid and Select directories increase message count by 9% and 10%</a:t>
            </a:r>
            <a:endParaRPr lang="en-US" sz="2200" dirty="0">
              <a:solidFill>
                <a:srgbClr val="FF0000"/>
              </a:solidFill>
              <a:latin typeface="+mj-lt"/>
            </a:endParaRPr>
          </a:p>
        </p:txBody>
      </p:sp>
      <p:sp>
        <p:nvSpPr>
          <p:cNvPr id="7" name="Rounded Rectangle 6"/>
          <p:cNvSpPr/>
          <p:nvPr/>
        </p:nvSpPr>
        <p:spPr>
          <a:xfrm>
            <a:off x="76200" y="2895600"/>
            <a:ext cx="8991600" cy="914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Pool Directory improves directory space utilization leading to less number of premature eviction of directory entries</a:t>
            </a:r>
            <a:endParaRPr lang="en-US" sz="2400" b="1" dirty="0">
              <a:solidFill>
                <a:srgbClr val="FFC000"/>
              </a:solidFill>
              <a:latin typeface="+mj-lt"/>
            </a:endParaRPr>
          </a:p>
        </p:txBody>
      </p:sp>
    </p:spTree>
    <p:extLst>
      <p:ext uri="{BB962C8B-B14F-4D97-AF65-F5344CB8AC3E}">
        <p14:creationId xmlns="" xmlns:p14="http://schemas.microsoft.com/office/powerpoint/2010/main" val="155461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1+#ppt_w/2"/>
                                          </p:val>
                                        </p:tav>
                                        <p:tav tm="100000">
                                          <p:val>
                                            <p:strVal val="#ppt_x"/>
                                          </p:val>
                                        </p:tav>
                                      </p:tavLst>
                                    </p:anim>
                                    <p:anim calcmode="lin" valueType="num">
                                      <p:cBhvr additive="base">
                                        <p:cTn id="1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Message traffic (bytes)</a:t>
            </a:r>
            <a:endParaRPr lang="en-US" b="1" dirty="0"/>
          </a:p>
        </p:txBody>
      </p:sp>
      <p:pic>
        <p:nvPicPr>
          <p:cNvPr id="1026" name="Picture 2"/>
          <p:cNvPicPr>
            <a:picLocks noGrp="1" noChangeAspect="1" noChangeArrowheads="1"/>
          </p:cNvPicPr>
          <p:nvPr>
            <p:ph idx="1"/>
          </p:nvPr>
        </p:nvPicPr>
        <p:blipFill>
          <a:blip r:embed="rId2"/>
          <a:srcRect/>
          <a:stretch>
            <a:fillRect/>
          </a:stretch>
        </p:blipFill>
        <p:spPr bwMode="auto">
          <a:xfrm>
            <a:off x="457200" y="798774"/>
            <a:ext cx="8686800" cy="4306626"/>
          </a:xfrm>
          <a:prstGeom prst="rect">
            <a:avLst/>
          </a:prstGeom>
          <a:noFill/>
          <a:ln w="9525">
            <a:noFill/>
            <a:miter lim="800000"/>
            <a:headEnd/>
            <a:tailEnd/>
          </a:ln>
          <a:effectLst/>
        </p:spPr>
      </p:pic>
      <p:sp>
        <p:nvSpPr>
          <p:cNvPr id="5" name="TextBox 4"/>
          <p:cNvSpPr txBox="1"/>
          <p:nvPr/>
        </p:nvSpPr>
        <p:spPr>
          <a:xfrm>
            <a:off x="468998" y="5791200"/>
            <a:ext cx="8294002" cy="430887"/>
          </a:xfrm>
          <a:prstGeom prst="rect">
            <a:avLst/>
          </a:prstGeom>
          <a:noFill/>
        </p:spPr>
        <p:txBody>
          <a:bodyPr wrap="none" rtlCol="0">
            <a:spAutoFit/>
          </a:bodyPr>
          <a:lstStyle/>
          <a:p>
            <a:r>
              <a:rPr lang="en-US" sz="2200" dirty="0" smtClean="0">
                <a:solidFill>
                  <a:srgbClr val="FF0000"/>
                </a:solidFill>
                <a:latin typeface="+mj-lt"/>
              </a:rPr>
              <a:t>Compared to SCD, our Pool Directory proposal saves 20% traffic</a:t>
            </a:r>
            <a:endParaRPr lang="en-US" sz="2200" dirty="0">
              <a:solidFill>
                <a:srgbClr val="FF0000"/>
              </a:solidFill>
              <a:latin typeface="+mj-lt"/>
            </a:endParaRPr>
          </a:p>
        </p:txBody>
      </p:sp>
      <p:sp>
        <p:nvSpPr>
          <p:cNvPr id="6" name="TextBox 5"/>
          <p:cNvSpPr txBox="1"/>
          <p:nvPr/>
        </p:nvSpPr>
        <p:spPr>
          <a:xfrm>
            <a:off x="457200" y="6350913"/>
            <a:ext cx="7603107" cy="430887"/>
          </a:xfrm>
          <a:prstGeom prst="rect">
            <a:avLst/>
          </a:prstGeom>
          <a:noFill/>
        </p:spPr>
        <p:txBody>
          <a:bodyPr wrap="none" rtlCol="0">
            <a:spAutoFit/>
          </a:bodyPr>
          <a:lstStyle/>
          <a:p>
            <a:r>
              <a:rPr lang="en-US" sz="2200" dirty="0" smtClean="0">
                <a:solidFill>
                  <a:srgbClr val="FF0000"/>
                </a:solidFill>
                <a:latin typeface="+mj-lt"/>
              </a:rPr>
              <a:t>Hybrid and Select directories increase traffic by 6% and 7%</a:t>
            </a:r>
            <a:endParaRPr lang="en-US" sz="2200" dirty="0">
              <a:solidFill>
                <a:srgbClr val="FF0000"/>
              </a:solidFill>
              <a:latin typeface="+mj-lt"/>
            </a:endParaRPr>
          </a:p>
        </p:txBody>
      </p:sp>
    </p:spTree>
    <p:extLst>
      <p:ext uri="{BB962C8B-B14F-4D97-AF65-F5344CB8AC3E}">
        <p14:creationId xmlns="" xmlns:p14="http://schemas.microsoft.com/office/powerpoint/2010/main" val="245654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Sparse directory allocations</a:t>
            </a:r>
            <a:endParaRPr lang="en-US" b="1" dirty="0"/>
          </a:p>
        </p:txBody>
      </p:sp>
      <p:pic>
        <p:nvPicPr>
          <p:cNvPr id="2050" name="Picture 2"/>
          <p:cNvPicPr>
            <a:picLocks noGrp="1" noChangeAspect="1" noChangeArrowheads="1"/>
          </p:cNvPicPr>
          <p:nvPr>
            <p:ph idx="1"/>
          </p:nvPr>
        </p:nvPicPr>
        <p:blipFill>
          <a:blip r:embed="rId2"/>
          <a:srcRect/>
          <a:stretch>
            <a:fillRect/>
          </a:stretch>
        </p:blipFill>
        <p:spPr bwMode="auto">
          <a:xfrm>
            <a:off x="457200" y="762000"/>
            <a:ext cx="8686800" cy="4229528"/>
          </a:xfrm>
          <a:prstGeom prst="rect">
            <a:avLst/>
          </a:prstGeom>
          <a:noFill/>
          <a:ln w="9525">
            <a:noFill/>
            <a:miter lim="800000"/>
            <a:headEnd/>
            <a:tailEnd/>
          </a:ln>
          <a:effectLst/>
        </p:spPr>
      </p:pic>
      <p:sp>
        <p:nvSpPr>
          <p:cNvPr id="5" name="TextBox 4"/>
          <p:cNvSpPr txBox="1"/>
          <p:nvPr/>
        </p:nvSpPr>
        <p:spPr>
          <a:xfrm>
            <a:off x="152400" y="5791200"/>
            <a:ext cx="8111516" cy="430887"/>
          </a:xfrm>
          <a:prstGeom prst="rect">
            <a:avLst/>
          </a:prstGeom>
          <a:noFill/>
        </p:spPr>
        <p:txBody>
          <a:bodyPr wrap="none" rtlCol="0">
            <a:spAutoFit/>
          </a:bodyPr>
          <a:lstStyle/>
          <a:p>
            <a:r>
              <a:rPr lang="en-US" sz="2200" dirty="0" smtClean="0">
                <a:solidFill>
                  <a:srgbClr val="FF0000"/>
                </a:solidFill>
                <a:latin typeface="+mj-lt"/>
              </a:rPr>
              <a:t>Compared to SCD, large savings in sparse directory allocations</a:t>
            </a:r>
            <a:endParaRPr lang="en-US" sz="2200" dirty="0">
              <a:solidFill>
                <a:srgbClr val="FF0000"/>
              </a:solidFill>
              <a:latin typeface="+mj-lt"/>
            </a:endParaRPr>
          </a:p>
        </p:txBody>
      </p:sp>
      <p:sp>
        <p:nvSpPr>
          <p:cNvPr id="6" name="TextBox 5"/>
          <p:cNvSpPr txBox="1"/>
          <p:nvPr/>
        </p:nvSpPr>
        <p:spPr>
          <a:xfrm>
            <a:off x="178198" y="6274713"/>
            <a:ext cx="9118202" cy="430887"/>
          </a:xfrm>
          <a:prstGeom prst="rect">
            <a:avLst/>
          </a:prstGeom>
          <a:noFill/>
        </p:spPr>
        <p:txBody>
          <a:bodyPr wrap="none" rtlCol="0">
            <a:spAutoFit/>
          </a:bodyPr>
          <a:lstStyle/>
          <a:p>
            <a:r>
              <a:rPr lang="en-US" sz="2200" dirty="0" smtClean="0">
                <a:solidFill>
                  <a:srgbClr val="FF0000"/>
                </a:solidFill>
                <a:latin typeface="+mj-lt"/>
              </a:rPr>
              <a:t>SCD needs at least two directory entries to track more than two sharers</a:t>
            </a:r>
            <a:endParaRPr lang="en-US" sz="2200" dirty="0">
              <a:solidFill>
                <a:srgbClr val="FF0000"/>
              </a:solidFill>
              <a:latin typeface="+mj-lt"/>
            </a:endParaRPr>
          </a:p>
        </p:txBody>
      </p:sp>
      <p:sp>
        <p:nvSpPr>
          <p:cNvPr id="7" name="Rounded Rectangle 6"/>
          <p:cNvSpPr/>
          <p:nvPr/>
        </p:nvSpPr>
        <p:spPr>
          <a:xfrm>
            <a:off x="609600" y="3124200"/>
            <a:ext cx="8001000" cy="914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SCD reduces the directory entry width, but increases the pressure on the directory height significantly</a:t>
            </a:r>
            <a:endParaRPr lang="en-US" sz="2400" b="1" dirty="0">
              <a:solidFill>
                <a:srgbClr val="FFC000"/>
              </a:solidFill>
              <a:latin typeface="+mj-lt"/>
            </a:endParaRPr>
          </a:p>
        </p:txBody>
      </p:sp>
    </p:spTree>
    <p:extLst>
      <p:ext uri="{BB962C8B-B14F-4D97-AF65-F5344CB8AC3E}">
        <p14:creationId xmlns="" xmlns:p14="http://schemas.microsoft.com/office/powerpoint/2010/main" val="245654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1+#ppt_w/2"/>
                                          </p:val>
                                        </p:tav>
                                        <p:tav tm="100000">
                                          <p:val>
                                            <p:strVal val="#ppt_x"/>
                                          </p:val>
                                        </p:tav>
                                      </p:tavLst>
                                    </p:anim>
                                    <p:anim calcmode="lin" valueType="num">
                                      <p:cBhvr additive="base">
                                        <p:cTn id="1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Private cache misses</a:t>
            </a:r>
            <a:endParaRPr lang="en-US" b="1" dirty="0"/>
          </a:p>
        </p:txBody>
      </p:sp>
      <p:pic>
        <p:nvPicPr>
          <p:cNvPr id="3074" name="Picture 2"/>
          <p:cNvPicPr>
            <a:picLocks noGrp="1" noChangeAspect="1" noChangeArrowheads="1"/>
          </p:cNvPicPr>
          <p:nvPr>
            <p:ph idx="1"/>
          </p:nvPr>
        </p:nvPicPr>
        <p:blipFill>
          <a:blip r:embed="rId2"/>
          <a:srcRect/>
          <a:stretch>
            <a:fillRect/>
          </a:stretch>
        </p:blipFill>
        <p:spPr bwMode="auto">
          <a:xfrm>
            <a:off x="1247775" y="695325"/>
            <a:ext cx="6600825" cy="5172075"/>
          </a:xfrm>
          <a:prstGeom prst="rect">
            <a:avLst/>
          </a:prstGeom>
          <a:noFill/>
          <a:ln w="9525">
            <a:noFill/>
            <a:miter lim="800000"/>
            <a:headEnd/>
            <a:tailEnd/>
          </a:ln>
          <a:effectLst/>
        </p:spPr>
      </p:pic>
      <p:sp>
        <p:nvSpPr>
          <p:cNvPr id="5" name="TextBox 4"/>
          <p:cNvSpPr txBox="1"/>
          <p:nvPr/>
        </p:nvSpPr>
        <p:spPr>
          <a:xfrm>
            <a:off x="76200" y="5867400"/>
            <a:ext cx="8486619" cy="430887"/>
          </a:xfrm>
          <a:prstGeom prst="rect">
            <a:avLst/>
          </a:prstGeom>
          <a:noFill/>
        </p:spPr>
        <p:txBody>
          <a:bodyPr wrap="none" rtlCol="0">
            <a:spAutoFit/>
          </a:bodyPr>
          <a:lstStyle/>
          <a:p>
            <a:r>
              <a:rPr lang="en-US" sz="2200" dirty="0" smtClean="0">
                <a:solidFill>
                  <a:srgbClr val="FF0000"/>
                </a:solidFill>
                <a:latin typeface="+mj-lt"/>
              </a:rPr>
              <a:t>Compared to SCD, our Pool Directory proposal saves 19% misses</a:t>
            </a:r>
            <a:endParaRPr lang="en-US" sz="2200" dirty="0">
              <a:solidFill>
                <a:srgbClr val="FF0000"/>
              </a:solidFill>
              <a:latin typeface="+mj-lt"/>
            </a:endParaRPr>
          </a:p>
        </p:txBody>
      </p:sp>
      <p:sp>
        <p:nvSpPr>
          <p:cNvPr id="6" name="TextBox 5"/>
          <p:cNvSpPr txBox="1"/>
          <p:nvPr/>
        </p:nvSpPr>
        <p:spPr>
          <a:xfrm>
            <a:off x="76200" y="6350913"/>
            <a:ext cx="9141990" cy="430887"/>
          </a:xfrm>
          <a:prstGeom prst="rect">
            <a:avLst/>
          </a:prstGeom>
          <a:noFill/>
        </p:spPr>
        <p:txBody>
          <a:bodyPr wrap="none" rtlCol="0">
            <a:spAutoFit/>
          </a:bodyPr>
          <a:lstStyle/>
          <a:p>
            <a:r>
              <a:rPr lang="en-US" sz="2200" dirty="0" smtClean="0">
                <a:solidFill>
                  <a:srgbClr val="FF0000"/>
                </a:solidFill>
                <a:latin typeface="+mj-lt"/>
              </a:rPr>
              <a:t>Hybrid and Select directories suffer from 9% and 10% additional misses</a:t>
            </a:r>
            <a:endParaRPr lang="en-US" sz="2200" dirty="0">
              <a:solidFill>
                <a:srgbClr val="FF0000"/>
              </a:solidFill>
              <a:latin typeface="+mj-lt"/>
            </a:endParaRPr>
          </a:p>
        </p:txBody>
      </p:sp>
      <p:sp>
        <p:nvSpPr>
          <p:cNvPr id="7" name="Rounded Rectangle 6"/>
          <p:cNvSpPr/>
          <p:nvPr/>
        </p:nvSpPr>
        <p:spPr>
          <a:xfrm>
            <a:off x="533400" y="1905000"/>
            <a:ext cx="8153400" cy="1219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Pool Directory reduces the number of premature directory entry evictions leading to less number of harmful back-invalidations and private cache misses</a:t>
            </a:r>
            <a:endParaRPr lang="en-US" sz="2400" b="1" dirty="0">
              <a:solidFill>
                <a:srgbClr val="FFC000"/>
              </a:solidFill>
              <a:latin typeface="+mj-lt"/>
            </a:endParaRPr>
          </a:p>
        </p:txBody>
      </p:sp>
      <p:sp>
        <p:nvSpPr>
          <p:cNvPr id="8" name="Rounded Rectangle 7"/>
          <p:cNvSpPr/>
          <p:nvPr/>
        </p:nvSpPr>
        <p:spPr>
          <a:xfrm>
            <a:off x="533400" y="4038600"/>
            <a:ext cx="8153400" cy="1219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Hybrid and Select directories are unable to properly track the widely shared code blocks with their resources and suffer from additional code misses</a:t>
            </a:r>
            <a:endParaRPr lang="en-US" sz="2400" b="1" dirty="0">
              <a:solidFill>
                <a:srgbClr val="FFC000"/>
              </a:solidFill>
              <a:latin typeface="+mj-lt"/>
            </a:endParaRPr>
          </a:p>
        </p:txBody>
      </p:sp>
    </p:spTree>
    <p:extLst>
      <p:ext uri="{BB962C8B-B14F-4D97-AF65-F5344CB8AC3E}">
        <p14:creationId xmlns="" xmlns:p14="http://schemas.microsoft.com/office/powerpoint/2010/main" val="245654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1+#ppt_w/2"/>
                                          </p:val>
                                        </p:tav>
                                        <p:tav tm="100000">
                                          <p:val>
                                            <p:strVal val="#ppt_x"/>
                                          </p:val>
                                        </p:tav>
                                      </p:tavLst>
                                    </p:anim>
                                    <p:anim calcmode="lin" valueType="num">
                                      <p:cBhvr additive="base">
                                        <p:cTn id="1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0-#ppt_w/2"/>
                                          </p:val>
                                        </p:tav>
                                        <p:tav tm="100000">
                                          <p:val>
                                            <p:strVal val="#ppt_x"/>
                                          </p:val>
                                        </p:tav>
                                      </p:tavLst>
                                    </p:anim>
                                    <p:anim calcmode="lin" valueType="num">
                                      <p:cBhvr additive="base">
                                        <p:cTn id="2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Performance comparison</a:t>
            </a:r>
            <a:endParaRPr lang="en-US" b="1" dirty="0"/>
          </a:p>
        </p:txBody>
      </p:sp>
      <p:pic>
        <p:nvPicPr>
          <p:cNvPr id="4098" name="Picture 2"/>
          <p:cNvPicPr>
            <a:picLocks noGrp="1" noChangeAspect="1" noChangeArrowheads="1"/>
          </p:cNvPicPr>
          <p:nvPr>
            <p:ph idx="1"/>
          </p:nvPr>
        </p:nvPicPr>
        <p:blipFill>
          <a:blip r:embed="rId2"/>
          <a:srcRect/>
          <a:stretch>
            <a:fillRect/>
          </a:stretch>
        </p:blipFill>
        <p:spPr bwMode="auto">
          <a:xfrm>
            <a:off x="457200" y="782164"/>
            <a:ext cx="8686800" cy="4323236"/>
          </a:xfrm>
          <a:prstGeom prst="rect">
            <a:avLst/>
          </a:prstGeom>
          <a:noFill/>
          <a:ln w="9525">
            <a:noFill/>
            <a:miter lim="800000"/>
            <a:headEnd/>
            <a:tailEnd/>
          </a:ln>
          <a:effectLst/>
        </p:spPr>
      </p:pic>
      <p:sp>
        <p:nvSpPr>
          <p:cNvPr id="5" name="TextBox 4"/>
          <p:cNvSpPr txBox="1"/>
          <p:nvPr/>
        </p:nvSpPr>
        <p:spPr>
          <a:xfrm>
            <a:off x="76200" y="5562600"/>
            <a:ext cx="7233070" cy="430887"/>
          </a:xfrm>
          <a:prstGeom prst="rect">
            <a:avLst/>
          </a:prstGeom>
          <a:noFill/>
        </p:spPr>
        <p:txBody>
          <a:bodyPr wrap="none" rtlCol="0">
            <a:spAutoFit/>
          </a:bodyPr>
          <a:lstStyle/>
          <a:p>
            <a:r>
              <a:rPr lang="en-US" sz="2200" dirty="0" smtClean="0">
                <a:solidFill>
                  <a:srgbClr val="FF0000"/>
                </a:solidFill>
                <a:latin typeface="+mj-lt"/>
              </a:rPr>
              <a:t>Pool Directory performs 5% better than SCD on average</a:t>
            </a:r>
            <a:endParaRPr lang="en-US" sz="2200" dirty="0">
              <a:solidFill>
                <a:srgbClr val="FF0000"/>
              </a:solidFill>
              <a:latin typeface="+mj-lt"/>
            </a:endParaRPr>
          </a:p>
        </p:txBody>
      </p:sp>
      <p:sp>
        <p:nvSpPr>
          <p:cNvPr id="6" name="TextBox 5"/>
          <p:cNvSpPr txBox="1"/>
          <p:nvPr/>
        </p:nvSpPr>
        <p:spPr>
          <a:xfrm>
            <a:off x="76200" y="6096000"/>
            <a:ext cx="8502649" cy="430887"/>
          </a:xfrm>
          <a:prstGeom prst="rect">
            <a:avLst/>
          </a:prstGeom>
          <a:noFill/>
        </p:spPr>
        <p:txBody>
          <a:bodyPr wrap="none" rtlCol="0">
            <a:spAutoFit/>
          </a:bodyPr>
          <a:lstStyle/>
          <a:p>
            <a:r>
              <a:rPr lang="en-US" sz="2200" dirty="0" smtClean="0">
                <a:solidFill>
                  <a:srgbClr val="FF0000"/>
                </a:solidFill>
                <a:latin typeface="+mj-lt"/>
              </a:rPr>
              <a:t>Hybrid and Select directories perform 2% and 4% worse than SCD</a:t>
            </a:r>
            <a:endParaRPr lang="en-US" sz="2200" dirty="0">
              <a:solidFill>
                <a:srgbClr val="FF0000"/>
              </a:solidFill>
              <a:latin typeface="+mj-lt"/>
            </a:endParaRPr>
          </a:p>
        </p:txBody>
      </p:sp>
      <p:sp>
        <p:nvSpPr>
          <p:cNvPr id="7" name="Rounded Rectangle 6"/>
          <p:cNvSpPr/>
          <p:nvPr/>
        </p:nvSpPr>
        <p:spPr>
          <a:xfrm>
            <a:off x="838200" y="2971800"/>
            <a:ext cx="7467600" cy="9906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Pool Directory performs within 2.4% of full-map on average while investing only one-third space</a:t>
            </a:r>
            <a:endParaRPr lang="en-US" sz="2400" b="1" dirty="0">
              <a:solidFill>
                <a:srgbClr val="FFC000"/>
              </a:solidFill>
              <a:latin typeface="+mj-lt"/>
            </a:endParaRPr>
          </a:p>
        </p:txBody>
      </p:sp>
    </p:spTree>
    <p:extLst>
      <p:ext uri="{BB962C8B-B14F-4D97-AF65-F5344CB8AC3E}">
        <p14:creationId xmlns="" xmlns:p14="http://schemas.microsoft.com/office/powerpoint/2010/main" val="245654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1+#ppt_w/2"/>
                                          </p:val>
                                        </p:tav>
                                        <p:tav tm="100000">
                                          <p:val>
                                            <p:strVal val="#ppt_x"/>
                                          </p:val>
                                        </p:tav>
                                      </p:tavLst>
                                    </p:anim>
                                    <p:anim calcmode="lin" valueType="num">
                                      <p:cBhvr additive="base">
                                        <p:cTn id="1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normAutofit/>
          </a:bodyPr>
          <a:lstStyle/>
          <a:p>
            <a:r>
              <a:rPr lang="en-US" b="1" dirty="0" smtClean="0"/>
              <a:t>Energy and skew-</a:t>
            </a:r>
            <a:r>
              <a:rPr lang="en-US" b="1" dirty="0" err="1" smtClean="0"/>
              <a:t>associativity</a:t>
            </a:r>
            <a:endParaRPr lang="en-US" b="1" dirty="0"/>
          </a:p>
        </p:txBody>
      </p:sp>
      <p:sp>
        <p:nvSpPr>
          <p:cNvPr id="3" name="Content Placeholder 2"/>
          <p:cNvSpPr>
            <a:spLocks noGrp="1"/>
          </p:cNvSpPr>
          <p:nvPr>
            <p:ph idx="1"/>
          </p:nvPr>
        </p:nvSpPr>
        <p:spPr>
          <a:xfrm>
            <a:off x="457200" y="457200"/>
            <a:ext cx="8686800" cy="6629400"/>
          </a:xfrm>
        </p:spPr>
        <p:txBody>
          <a:bodyPr>
            <a:normAutofit lnSpcReduction="10000"/>
          </a:bodyPr>
          <a:lstStyle/>
          <a:p>
            <a:r>
              <a:rPr lang="en-US" dirty="0" smtClean="0"/>
              <a:t>Energy comparison with SCD</a:t>
            </a:r>
          </a:p>
          <a:p>
            <a:pPr lvl="1"/>
            <a:r>
              <a:rPr lang="en-US" dirty="0" smtClean="0"/>
              <a:t>Pool Directory saves 85% dynamic energy in coherence tracking compared to SCD at 22 nm process (averaged over all applications)</a:t>
            </a:r>
          </a:p>
          <a:p>
            <a:r>
              <a:rPr lang="en-US" dirty="0" smtClean="0"/>
              <a:t>Skew-associative organization</a:t>
            </a:r>
          </a:p>
          <a:p>
            <a:pPr lvl="1"/>
            <a:r>
              <a:rPr lang="en-US" dirty="0" smtClean="0"/>
              <a:t>We model the sparse directory using a four-way skew-associative Z-cache organization employing H3 hashing and three-level timestamp-based LRU replacement (52 replacement candidates)</a:t>
            </a:r>
          </a:p>
          <a:p>
            <a:pPr lvl="1"/>
            <a:r>
              <a:rPr lang="en-US" dirty="0" smtClean="0"/>
              <a:t>Pool Directory and SCD employ this organization in the sparse directory</a:t>
            </a:r>
          </a:p>
          <a:p>
            <a:pPr lvl="2"/>
            <a:r>
              <a:rPr lang="en-US" dirty="0" smtClean="0"/>
              <a:t>Pool Directory continues to use a direct-mapped pool</a:t>
            </a:r>
          </a:p>
          <a:p>
            <a:pPr lvl="1"/>
            <a:r>
              <a:rPr lang="en-US" dirty="0" smtClean="0"/>
              <a:t>Pool Directory performs 4% better than SCD, saves 82% dynamic energy in coherence tracking, and reduces message traffic by 16%</a:t>
            </a:r>
          </a:p>
        </p:txBody>
      </p:sp>
    </p:spTree>
    <p:extLst>
      <p:ext uri="{BB962C8B-B14F-4D97-AF65-F5344CB8AC3E}">
        <p14:creationId xmlns="" xmlns:p14="http://schemas.microsoft.com/office/powerpoint/2010/main" val="24565440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 and motivation</a:t>
            </a:r>
          </a:p>
          <a:p>
            <a:r>
              <a:rPr lang="en-US" dirty="0" smtClean="0"/>
              <a:t>Existing proposals and shortcomings</a:t>
            </a:r>
          </a:p>
          <a:p>
            <a:r>
              <a:rPr lang="en-US" dirty="0" smtClean="0"/>
              <a:t>Our proposal: Pool Directory</a:t>
            </a:r>
          </a:p>
          <a:p>
            <a:r>
              <a:rPr lang="en-US" dirty="0" smtClean="0"/>
              <a:t>Simulation infra-structure</a:t>
            </a:r>
          </a:p>
          <a:p>
            <a:r>
              <a:rPr lang="en-US" dirty="0" smtClean="0"/>
              <a:t>Comparison group</a:t>
            </a:r>
          </a:p>
          <a:p>
            <a:r>
              <a:rPr lang="en-US" dirty="0" smtClean="0"/>
              <a:t>Simulation results</a:t>
            </a:r>
          </a:p>
          <a:p>
            <a:pPr>
              <a:buFont typeface="Wingdings" pitchFamily="2" charset="2"/>
              <a:buChar char="Ø"/>
            </a:pPr>
            <a:r>
              <a:rPr lang="en-US" dirty="0" smtClean="0">
                <a:solidFill>
                  <a:srgbClr val="C00000"/>
                </a:solidFill>
              </a:rPr>
              <a:t>Summary</a:t>
            </a:r>
          </a:p>
          <a:p>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Summary</a:t>
            </a:r>
            <a:endParaRPr lang="en-US" b="1" dirty="0"/>
          </a:p>
        </p:txBody>
      </p:sp>
      <p:sp>
        <p:nvSpPr>
          <p:cNvPr id="3" name="Content Placeholder 2"/>
          <p:cNvSpPr>
            <a:spLocks noGrp="1"/>
          </p:cNvSpPr>
          <p:nvPr>
            <p:ph idx="1"/>
          </p:nvPr>
        </p:nvSpPr>
        <p:spPr>
          <a:xfrm>
            <a:off x="457200" y="609600"/>
            <a:ext cx="8686800" cy="6248400"/>
          </a:xfrm>
        </p:spPr>
        <p:txBody>
          <a:bodyPr>
            <a:normAutofit lnSpcReduction="10000"/>
          </a:bodyPr>
          <a:lstStyle/>
          <a:p>
            <a:r>
              <a:rPr lang="en-US" dirty="0" smtClean="0"/>
              <a:t>A novel sparse directory organization optimizing the average number of bits per tracked block</a:t>
            </a:r>
          </a:p>
          <a:p>
            <a:pPr lvl="1"/>
            <a:r>
              <a:rPr lang="en-US" dirty="0" smtClean="0"/>
              <a:t>A direct-mapped pool of short vectors is at the heart of the design</a:t>
            </a:r>
          </a:p>
          <a:p>
            <a:pPr lvl="1"/>
            <a:r>
              <a:rPr lang="en-US" dirty="0" smtClean="0"/>
              <a:t>Each pool entry can track shared blocks in two possible formats: limited-pointer and segment vectors for low to medium sharing degree</a:t>
            </a:r>
          </a:p>
          <a:p>
            <a:pPr lvl="1"/>
            <a:r>
              <a:rPr lang="en-US" dirty="0" smtClean="0"/>
              <a:t>Multiple </a:t>
            </a:r>
            <a:r>
              <a:rPr lang="en-US" dirty="0" smtClean="0"/>
              <a:t>contiguous pool </a:t>
            </a:r>
            <a:r>
              <a:rPr lang="en-US" dirty="0" smtClean="0"/>
              <a:t>entries can collectively track widely shared blocks</a:t>
            </a:r>
          </a:p>
          <a:p>
            <a:r>
              <a:rPr lang="en-US" dirty="0" smtClean="0"/>
              <a:t>Pool Directory saves 20% interconnect traffic and performs 5% better than SCD</a:t>
            </a:r>
          </a:p>
          <a:p>
            <a:pPr lvl="1"/>
            <a:r>
              <a:rPr lang="en-US" dirty="0" smtClean="0"/>
              <a:t>Performs within 2.4% of a full-map organization while requiring only one-third space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57400"/>
            <a:ext cx="9144000" cy="1447800"/>
          </a:xfrm>
        </p:spPr>
        <p:txBody>
          <a:bodyPr>
            <a:noAutofit/>
          </a:bodyPr>
          <a:lstStyle/>
          <a:p>
            <a:r>
              <a:rPr lang="en-US" sz="15000" dirty="0" smtClean="0">
                <a:solidFill>
                  <a:schemeClr val="tx2">
                    <a:lumMod val="50000"/>
                  </a:schemeClr>
                </a:solidFill>
                <a:effectLst>
                  <a:outerShdw blurRad="50800" dist="38100" dir="2700000" algn="tl" rotWithShape="0">
                    <a:prstClr val="black">
                      <a:alpha val="40000"/>
                    </a:prstClr>
                  </a:outerShdw>
                </a:effectLst>
                <a:latin typeface="Brush Script MT" pitchFamily="66" charset="0"/>
              </a:rPr>
              <a:t>Thank you</a:t>
            </a:r>
            <a:endParaRPr lang="en-US" sz="15000" dirty="0" smtClean="0">
              <a:solidFill>
                <a:schemeClr val="tx2">
                  <a:lumMod val="50000"/>
                </a:schemeClr>
              </a:solidFill>
              <a:effectLst>
                <a:outerShdw blurRad="50800" dist="38100" dir="2700000" algn="tl" rotWithShape="0">
                  <a:prstClr val="black">
                    <a:alpha val="40000"/>
                  </a:prst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Result highlights</a:t>
            </a:r>
            <a:endParaRPr lang="en-US" b="1" dirty="0"/>
          </a:p>
        </p:txBody>
      </p:sp>
      <p:sp>
        <p:nvSpPr>
          <p:cNvPr id="3" name="Content Placeholder 2"/>
          <p:cNvSpPr>
            <a:spLocks noGrp="1"/>
          </p:cNvSpPr>
          <p:nvPr>
            <p:ph idx="1"/>
          </p:nvPr>
        </p:nvSpPr>
        <p:spPr>
          <a:xfrm>
            <a:off x="457200" y="762000"/>
            <a:ext cx="8686800" cy="6096000"/>
          </a:xfrm>
        </p:spPr>
        <p:txBody>
          <a:bodyPr>
            <a:normAutofit lnSpcReduction="10000"/>
          </a:bodyPr>
          <a:lstStyle/>
          <a:p>
            <a:r>
              <a:rPr lang="en-US" dirty="0" smtClean="0"/>
              <a:t>128-core chip-multiprocessor running scientific computing, general-purpose, and commercial multi-threaded workloads</a:t>
            </a:r>
          </a:p>
          <a:p>
            <a:pPr lvl="1"/>
            <a:r>
              <a:rPr lang="en-US" dirty="0" smtClean="0"/>
              <a:t>Our pool directory proposal performs within 2.4% of a full-map </a:t>
            </a:r>
            <a:r>
              <a:rPr lang="en-US" dirty="0" err="1" smtClean="0"/>
              <a:t>bitvector</a:t>
            </a:r>
            <a:r>
              <a:rPr lang="en-US" dirty="0" smtClean="0"/>
              <a:t> organization at (1/16)x number of entries while investing only one-third space needed by the full-map directory</a:t>
            </a:r>
          </a:p>
          <a:p>
            <a:pPr lvl="1"/>
            <a:r>
              <a:rPr lang="en-US" dirty="0" smtClean="0"/>
              <a:t>Our proposal performs 5% better than the state-of-the-art SCD organization having equal space</a:t>
            </a:r>
          </a:p>
          <a:p>
            <a:pPr lvl="1"/>
            <a:r>
              <a:rPr lang="en-US" dirty="0" smtClean="0"/>
              <a:t>Our proposal saves 20% interconnect traffic and 19% private cache misses compared to SCD due to less number of premature directory evictions</a:t>
            </a:r>
          </a:p>
          <a:p>
            <a:pPr lvl="1"/>
            <a:r>
              <a:rPr lang="en-US" dirty="0" smtClean="0"/>
              <a:t>Our proposal saves 85% dynamic energy in the sparse directory compared to SCD</a:t>
            </a:r>
          </a:p>
          <a:p>
            <a:pPr lvl="1"/>
            <a:endParaRPr lang="en-US"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pPr>
              <a:buFont typeface="Wingdings" pitchFamily="2" charset="2"/>
              <a:buChar char="Ø"/>
            </a:pPr>
            <a:r>
              <a:rPr lang="en-US" dirty="0" smtClean="0">
                <a:solidFill>
                  <a:srgbClr val="C00000"/>
                </a:solidFill>
              </a:rPr>
              <a:t>Introduction and motivation</a:t>
            </a:r>
          </a:p>
          <a:p>
            <a:r>
              <a:rPr lang="en-US" dirty="0" smtClean="0"/>
              <a:t>Existing proposals and shortcomings</a:t>
            </a:r>
          </a:p>
          <a:p>
            <a:r>
              <a:rPr lang="en-US" dirty="0" smtClean="0"/>
              <a:t>Our proposal: Pool Directory</a:t>
            </a:r>
          </a:p>
          <a:p>
            <a:r>
              <a:rPr lang="en-US" dirty="0" smtClean="0"/>
              <a:t>Simulation infra-structure</a:t>
            </a:r>
          </a:p>
          <a:p>
            <a:r>
              <a:rPr lang="en-US" dirty="0" smtClean="0"/>
              <a:t>Comparison group</a:t>
            </a:r>
          </a:p>
          <a:p>
            <a:r>
              <a:rPr lang="en-US" dirty="0" smtClean="0"/>
              <a:t>Simulation results</a:t>
            </a:r>
          </a:p>
          <a:p>
            <a:r>
              <a:rPr lang="en-US" dirty="0" smtClean="0"/>
              <a:t>Summary</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Introduction and motivation</a:t>
            </a:r>
            <a:endParaRPr lang="en-US" b="1" dirty="0"/>
          </a:p>
        </p:txBody>
      </p:sp>
      <p:sp>
        <p:nvSpPr>
          <p:cNvPr id="3" name="Content Placeholder 2"/>
          <p:cNvSpPr>
            <a:spLocks noGrp="1"/>
          </p:cNvSpPr>
          <p:nvPr>
            <p:ph idx="1"/>
          </p:nvPr>
        </p:nvSpPr>
        <p:spPr>
          <a:xfrm>
            <a:off x="457200" y="609600"/>
            <a:ext cx="8686800" cy="6324600"/>
          </a:xfrm>
        </p:spPr>
        <p:txBody>
          <a:bodyPr>
            <a:normAutofit/>
          </a:bodyPr>
          <a:lstStyle/>
          <a:p>
            <a:r>
              <a:rPr lang="en-US" dirty="0" smtClean="0"/>
              <a:t>Sparse directory is a set-associative tagged structure attached to each last-level cache (LLC) bank</a:t>
            </a:r>
          </a:p>
          <a:p>
            <a:pPr lvl="1"/>
            <a:r>
              <a:rPr lang="en-US" dirty="0" smtClean="0"/>
              <a:t>Each sparse directory entry tracks the location(s) of an LLC block in the private cache hierarchy attached to each core</a:t>
            </a:r>
          </a:p>
          <a:p>
            <a:pPr lvl="1"/>
            <a:r>
              <a:rPr lang="en-US" dirty="0" smtClean="0"/>
              <a:t>Sparse directory implementation needs to be space-efficient as the number of cores in the chip-multiprocessor increases</a:t>
            </a:r>
          </a:p>
          <a:p>
            <a:pPr lvl="1"/>
            <a:r>
              <a:rPr lang="en-US" dirty="0" smtClean="0"/>
              <a:t>For a given number of sparse directory entries, the average number of bits required for tracking a block plays an important role in the total space investment for coherence tracking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Introduction and motivation</a:t>
            </a:r>
            <a:endParaRPr lang="en-US" b="1" dirty="0"/>
          </a:p>
        </p:txBody>
      </p:sp>
      <p:sp>
        <p:nvSpPr>
          <p:cNvPr id="3" name="Content Placeholder 2"/>
          <p:cNvSpPr>
            <a:spLocks noGrp="1"/>
          </p:cNvSpPr>
          <p:nvPr>
            <p:ph idx="1"/>
          </p:nvPr>
        </p:nvSpPr>
        <p:spPr>
          <a:xfrm>
            <a:off x="457200" y="685800"/>
            <a:ext cx="8686800" cy="6324600"/>
          </a:xfrm>
        </p:spPr>
        <p:txBody>
          <a:bodyPr>
            <a:normAutofit lnSpcReduction="10000"/>
          </a:bodyPr>
          <a:lstStyle/>
          <a:p>
            <a:r>
              <a:rPr lang="en-US" dirty="0" smtClean="0"/>
              <a:t>We present a novel sparse directory organization for optimizing the average number of bits devoted to track a block</a:t>
            </a:r>
          </a:p>
          <a:p>
            <a:pPr lvl="1"/>
            <a:r>
              <a:rPr lang="en-US" dirty="0" smtClean="0"/>
              <a:t>The width of a sparse directory entry depends on the degree of sharing experienced by a block</a:t>
            </a:r>
          </a:p>
          <a:p>
            <a:pPr lvl="1"/>
            <a:r>
              <a:rPr lang="en-US" dirty="0" smtClean="0"/>
              <a:t>Typically three types of directory entries are needed</a:t>
            </a:r>
          </a:p>
          <a:p>
            <a:pPr lvl="2"/>
            <a:r>
              <a:rPr lang="en-US" dirty="0" smtClean="0"/>
              <a:t>Single pointer for tracking a private block</a:t>
            </a:r>
          </a:p>
          <a:p>
            <a:pPr lvl="2"/>
            <a:r>
              <a:rPr lang="en-US" dirty="0" smtClean="0"/>
              <a:t>Short vector for tracking a few sharers in pointer or </a:t>
            </a:r>
            <a:r>
              <a:rPr lang="en-US" dirty="0" err="1" smtClean="0"/>
              <a:t>bitvector</a:t>
            </a:r>
            <a:r>
              <a:rPr lang="en-US" dirty="0" smtClean="0"/>
              <a:t> format</a:t>
            </a:r>
          </a:p>
          <a:p>
            <a:pPr lvl="2"/>
            <a:r>
              <a:rPr lang="en-US" dirty="0" smtClean="0"/>
              <a:t>Large full-map </a:t>
            </a:r>
            <a:r>
              <a:rPr lang="en-US" dirty="0" err="1" smtClean="0"/>
              <a:t>bitvectors</a:t>
            </a:r>
            <a:r>
              <a:rPr lang="en-US" dirty="0" smtClean="0"/>
              <a:t> for tracking widely shared blocks</a:t>
            </a:r>
          </a:p>
          <a:p>
            <a:pPr lvl="1"/>
            <a:r>
              <a:rPr lang="en-US" dirty="0" smtClean="0"/>
              <a:t>A single-width full-map </a:t>
            </a:r>
            <a:r>
              <a:rPr lang="en-US" dirty="0" err="1" smtClean="0"/>
              <a:t>bitvector</a:t>
            </a:r>
            <a:r>
              <a:rPr lang="en-US" dirty="0" smtClean="0"/>
              <a:t> directory entry remains heavily under-utilized on average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Introduction and motivation</a:t>
            </a:r>
            <a:endParaRPr lang="en-US" b="1" dirty="0"/>
          </a:p>
        </p:txBody>
      </p:sp>
      <p:sp>
        <p:nvSpPr>
          <p:cNvPr id="3" name="Content Placeholder 2"/>
          <p:cNvSpPr>
            <a:spLocks noGrp="1"/>
          </p:cNvSpPr>
          <p:nvPr>
            <p:ph idx="1"/>
          </p:nvPr>
        </p:nvSpPr>
        <p:spPr>
          <a:xfrm>
            <a:off x="457200" y="685800"/>
            <a:ext cx="8686800" cy="6324600"/>
          </a:xfrm>
        </p:spPr>
        <p:txBody>
          <a:bodyPr>
            <a:normAutofit/>
          </a:bodyPr>
          <a:lstStyle/>
          <a:p>
            <a:r>
              <a:rPr lang="en-US" dirty="0" smtClean="0"/>
              <a:t>A full-map </a:t>
            </a:r>
            <a:r>
              <a:rPr lang="en-US" dirty="0" err="1" smtClean="0"/>
              <a:t>bitvector</a:t>
            </a:r>
            <a:r>
              <a:rPr lang="en-US" dirty="0" smtClean="0"/>
              <a:t> entry is heavily under-utilized on average due to large volume of blocks with low degree of sharing</a:t>
            </a:r>
          </a:p>
        </p:txBody>
      </p:sp>
      <p:pic>
        <p:nvPicPr>
          <p:cNvPr id="1027" name="Picture 3"/>
          <p:cNvPicPr>
            <a:picLocks noChangeAspect="1" noChangeArrowheads="1"/>
          </p:cNvPicPr>
          <p:nvPr/>
        </p:nvPicPr>
        <p:blipFill>
          <a:blip r:embed="rId2"/>
          <a:srcRect/>
          <a:stretch>
            <a:fillRect/>
          </a:stretch>
        </p:blipFill>
        <p:spPr bwMode="auto">
          <a:xfrm>
            <a:off x="1266825" y="2285999"/>
            <a:ext cx="6581775" cy="4343401"/>
          </a:xfrm>
          <a:prstGeom prst="rect">
            <a:avLst/>
          </a:prstGeom>
          <a:noFill/>
          <a:ln w="9525">
            <a:noFill/>
            <a:miter lim="800000"/>
            <a:headEnd/>
            <a:tailEnd/>
          </a:ln>
          <a:effectLst/>
        </p:spPr>
      </p:pic>
      <p:sp>
        <p:nvSpPr>
          <p:cNvPr id="6" name="Rounded Rectangle 5"/>
          <p:cNvSpPr/>
          <p:nvPr/>
        </p:nvSpPr>
        <p:spPr>
          <a:xfrm>
            <a:off x="990600" y="2590800"/>
            <a:ext cx="7239000" cy="914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Only 10% of the allocated directory entries observe any sharing for a 2x sparse directory</a:t>
            </a:r>
            <a:endParaRPr lang="en-US" sz="2400" b="1" dirty="0">
              <a:solidFill>
                <a:srgbClr val="FFC000"/>
              </a:solidFill>
              <a:latin typeface="+mj-lt"/>
            </a:endParaRPr>
          </a:p>
        </p:txBody>
      </p:sp>
      <p:sp>
        <p:nvSpPr>
          <p:cNvPr id="7" name="Rounded Rectangle 6"/>
          <p:cNvSpPr/>
          <p:nvPr/>
        </p:nvSpPr>
        <p:spPr>
          <a:xfrm>
            <a:off x="990600" y="4800600"/>
            <a:ext cx="7239000" cy="914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On average only 2.4% bits of a full-map directory entry ever get set</a:t>
            </a:r>
            <a:endParaRPr lang="en-US" sz="2400" b="1" dirty="0">
              <a:solidFill>
                <a:srgbClr val="FFC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1+#ppt_w/2"/>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13725</TotalTime>
  <Words>3694</Words>
  <Application>Microsoft Office PowerPoint</Application>
  <PresentationFormat>On-screen Show (4:3)</PresentationFormat>
  <Paragraphs>346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Pool Directory: Dynamic Directory Allocation in  Many-core Systems</vt:lpstr>
      <vt:lpstr>Sketch</vt:lpstr>
      <vt:lpstr>Sketch</vt:lpstr>
      <vt:lpstr>Talk in One Slide</vt:lpstr>
      <vt:lpstr>Result highlights</vt:lpstr>
      <vt:lpstr>Sketch</vt:lpstr>
      <vt:lpstr>Introduction and motivation</vt:lpstr>
      <vt:lpstr>Introduction and motivation</vt:lpstr>
      <vt:lpstr>Introduction and motivation</vt:lpstr>
      <vt:lpstr>Sketch</vt:lpstr>
      <vt:lpstr>Existing proposals and shortcomings</vt:lpstr>
      <vt:lpstr>Existing proposals and shortcomings</vt:lpstr>
      <vt:lpstr>Existing proposals and shortcomings</vt:lpstr>
      <vt:lpstr>Existing proposals and shortcomings</vt:lpstr>
      <vt:lpstr>Existing proposals and shortcomings</vt:lpstr>
      <vt:lpstr>Sketch</vt:lpstr>
      <vt:lpstr>Our proposal: Pool Directory</vt:lpstr>
      <vt:lpstr>Our proposal: Pool Directory</vt:lpstr>
      <vt:lpstr>Our proposal: Pool Directory</vt:lpstr>
      <vt:lpstr>Our proposal: Pool Directory</vt:lpstr>
      <vt:lpstr>Pool Directory: Adding a sharer</vt:lpstr>
      <vt:lpstr>Pool Directory: Adding a sharer</vt:lpstr>
      <vt:lpstr>Pool Directory: Adding a sharer</vt:lpstr>
      <vt:lpstr>Pool Directory: Adding a sharer</vt:lpstr>
      <vt:lpstr>Pool Directory: Adding a sharer</vt:lpstr>
      <vt:lpstr>Pool Directory: Adding a sharer</vt:lpstr>
      <vt:lpstr>Pool Directory: Adding a sharer</vt:lpstr>
      <vt:lpstr>Pool Directory: Removing a sharer</vt:lpstr>
      <vt:lpstr>Sketch</vt:lpstr>
      <vt:lpstr>Simulation infra-structure</vt:lpstr>
      <vt:lpstr>Simulation infra-structure</vt:lpstr>
      <vt:lpstr>Simulation infra-structure</vt:lpstr>
      <vt:lpstr>Sketch</vt:lpstr>
      <vt:lpstr>Comparison group</vt:lpstr>
      <vt:lpstr>Comparison group</vt:lpstr>
      <vt:lpstr>Comparison group</vt:lpstr>
      <vt:lpstr>Comparison group</vt:lpstr>
      <vt:lpstr>Comparison group</vt:lpstr>
      <vt:lpstr>Sketch</vt:lpstr>
      <vt:lpstr>Message count</vt:lpstr>
      <vt:lpstr>Message traffic (bytes)</vt:lpstr>
      <vt:lpstr>Sparse directory allocations</vt:lpstr>
      <vt:lpstr>Private cache misses</vt:lpstr>
      <vt:lpstr>Performance comparison</vt:lpstr>
      <vt:lpstr>Energy and skew-associativity</vt:lpstr>
      <vt:lpstr>Sketch</vt:lpstr>
      <vt:lpstr>Summary</vt:lpstr>
      <vt:lpstr>Slide 48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dc:title>
  <dc:creator>M Chowdhury</dc:creator>
  <cp:lastModifiedBy>admin</cp:lastModifiedBy>
  <cp:revision>819</cp:revision>
  <dcterms:created xsi:type="dcterms:W3CDTF">2009-12-03T08:56:43Z</dcterms:created>
  <dcterms:modified xsi:type="dcterms:W3CDTF">2017-01-07T14:50:22Z</dcterms:modified>
</cp:coreProperties>
</file>