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sldIdLst>
    <p:sldId id="256" r:id="rId2"/>
    <p:sldId id="549" r:id="rId3"/>
    <p:sldId id="552" r:id="rId4"/>
    <p:sldId id="331" r:id="rId5"/>
    <p:sldId id="553" r:id="rId6"/>
    <p:sldId id="332" r:id="rId7"/>
    <p:sldId id="585" r:id="rId8"/>
    <p:sldId id="554" r:id="rId9"/>
    <p:sldId id="457" r:id="rId10"/>
    <p:sldId id="458" r:id="rId11"/>
    <p:sldId id="555" r:id="rId12"/>
    <p:sldId id="556" r:id="rId13"/>
    <p:sldId id="496" r:id="rId14"/>
    <p:sldId id="557" r:id="rId15"/>
    <p:sldId id="558" r:id="rId16"/>
    <p:sldId id="559" r:id="rId17"/>
    <p:sldId id="560" r:id="rId18"/>
    <p:sldId id="561" r:id="rId19"/>
    <p:sldId id="563" r:id="rId20"/>
    <p:sldId id="562" r:id="rId21"/>
    <p:sldId id="499" r:id="rId22"/>
    <p:sldId id="564" r:id="rId23"/>
    <p:sldId id="566" r:id="rId24"/>
    <p:sldId id="567" r:id="rId25"/>
    <p:sldId id="568" r:id="rId26"/>
    <p:sldId id="500" r:id="rId27"/>
    <p:sldId id="569" r:id="rId28"/>
    <p:sldId id="547" r:id="rId29"/>
    <p:sldId id="570" r:id="rId30"/>
    <p:sldId id="571" r:id="rId31"/>
    <p:sldId id="572" r:id="rId32"/>
    <p:sldId id="573" r:id="rId33"/>
    <p:sldId id="583" r:id="rId34"/>
    <p:sldId id="584" r:id="rId35"/>
    <p:sldId id="511" r:id="rId36"/>
    <p:sldId id="582" r:id="rId37"/>
    <p:sldId id="575" r:id="rId38"/>
    <p:sldId id="404" r:id="rId39"/>
    <p:sldId id="576" r:id="rId40"/>
    <p:sldId id="577" r:id="rId41"/>
    <p:sldId id="578" r:id="rId42"/>
    <p:sldId id="579" r:id="rId43"/>
    <p:sldId id="580" r:id="rId44"/>
    <p:sldId id="581" r:id="rId45"/>
    <p:sldId id="34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26"/>
    <a:srgbClr val="990033"/>
    <a:srgbClr val="A0207B"/>
    <a:srgbClr val="673105"/>
    <a:srgbClr val="26A64E"/>
    <a:srgbClr val="A23E2A"/>
    <a:srgbClr val="AE5F1E"/>
    <a:srgbClr val="AC1422"/>
    <a:srgbClr val="E14C23"/>
    <a:srgbClr val="7D7A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37CE5-EEBD-4B82-B155-BA1DBF67C8CF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85FA7-9A21-4F92-A827-786028AD0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71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85FA7-9A21-4F92-A827-786028AD0C7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85FA7-9A21-4F92-A827-786028AD0C7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85FA7-9A21-4F92-A827-786028AD0C7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85FA7-9A21-4F92-A827-786028AD0C7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85FA7-9A21-4F92-A827-786028AD0C7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26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85FA7-9A21-4F92-A827-786028AD0C7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0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85FA7-9A21-4F92-A827-786028AD0C7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46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85FA7-9A21-4F92-A827-786028AD0C7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91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85FA7-9A21-4F92-A827-786028AD0C7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35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8AB4-0C30-446C-9886-2F32366C7E13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0B05-CA3A-4EE7-8967-7828BB5C9232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2520-2C94-42D1-9B27-F21C0576379A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200" b="1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5038-F2B9-4FBB-BBE8-25858246395E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781800" cy="365125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  <a:latin typeface="+mj-lt"/>
              </a:defRPr>
            </a:lvl1pPr>
          </a:lstStyle>
          <a:p>
            <a:r>
              <a:rPr lang="fi-FI" dirty="0" smtClean="0"/>
              <a:t>Hierarchy-aware Replacement and Bypass Algorithms          Mainak Chaudhuri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CDD4-3CEC-4702-976F-4BA8BBC37DB1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B1A3-82AA-4692-B15B-9FB2B9A4A079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EF2B-D690-4C28-A642-366EFE5907B7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2F4E-238D-43B7-A210-5FB2F97E9E61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D4F93-3E1E-4539-BE9D-01ACE0B5A5F0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D6D4-E1D7-45FE-BE4D-976C0AAF4C36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6078-6D98-4518-88F8-AD7CA69C09EF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4F72A-F4B7-454D-8538-5CB9A8B550E0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3124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Zero Directory Eviction Victim:</a:t>
            </a:r>
            <a: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Unbounded Coherence Directory &amp; Core Cache Isolation </a:t>
            </a:r>
            <a:endParaRPr lang="en-US" b="1" dirty="0">
              <a:solidFill>
                <a:srgbClr val="0070C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43200"/>
            <a:ext cx="9144000" cy="3886200"/>
          </a:xfrm>
        </p:spPr>
        <p:txBody>
          <a:bodyPr>
            <a:normAutofit lnSpcReduction="10000"/>
          </a:bodyPr>
          <a:lstStyle/>
          <a:p>
            <a:endParaRPr lang="en-US" sz="36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Mainak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Chaudhuri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Indian Institute of Technology Kanpur</a:t>
            </a:r>
          </a:p>
          <a:p>
            <a:endParaRPr lang="en-US" sz="36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HPCA 2021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Effect of DEVs on performance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smtClean="0"/>
              <a:t>Number of sparse directory entries is mentioned as a fraction of the number of blocks in the last-level private cache (L2 cache in our case)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867400"/>
            <a:ext cx="9137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Compared to a 1x sparse directory, performance drops by up to 20% for a sparse directory size of (1/32)x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000"/>
            <a:ext cx="9137073" cy="2362200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0" y="1371600"/>
            <a:ext cx="91440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With decreasing directory size, directory evictions create more DEVs in private cache hierarchy resulting in performance loss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ZeroDEV</a:t>
            </a:r>
            <a:r>
              <a:rPr lang="en-US" dirty="0" smtClean="0"/>
              <a:t>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C00000"/>
                </a:solidFill>
              </a:rPr>
              <a:t>ZeroDEV</a:t>
            </a:r>
            <a:r>
              <a:rPr lang="en-US" dirty="0" smtClean="0">
                <a:solidFill>
                  <a:srgbClr val="C00000"/>
                </a:solidFill>
              </a:rPr>
              <a:t> protocol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Design overview</a:t>
            </a:r>
          </a:p>
          <a:p>
            <a:pPr lvl="1"/>
            <a:r>
              <a:rPr lang="en-US" dirty="0" smtClean="0"/>
              <a:t>Caching directory entries in LLC</a:t>
            </a:r>
          </a:p>
          <a:p>
            <a:pPr lvl="1"/>
            <a:r>
              <a:rPr lang="en-US" dirty="0" smtClean="0"/>
              <a:t>Handling directory eviction from LLC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049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ZeroDEV</a:t>
            </a:r>
            <a:r>
              <a:rPr lang="en-US" dirty="0" smtClean="0"/>
              <a:t>: design overview</a:t>
            </a:r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4572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C0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7432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C1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Oval 6"/>
          <p:cNvSpPr/>
          <p:nvPr/>
        </p:nvSpPr>
        <p:spPr>
          <a:xfrm>
            <a:off x="52578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C2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77724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C3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40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8486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5" idx="4"/>
            <a:endCxn id="9" idx="0"/>
          </p:cNvCxnSpPr>
          <p:nvPr/>
        </p:nvCxnSpPr>
        <p:spPr>
          <a:xfrm>
            <a:off x="9144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2004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12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3058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334000" y="2667000"/>
            <a:ext cx="9144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loud 20"/>
          <p:cNvSpPr/>
          <p:nvPr/>
        </p:nvSpPr>
        <p:spPr>
          <a:xfrm>
            <a:off x="838200" y="3429000"/>
            <a:ext cx="7620000" cy="914400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Interconnection Network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43200" y="2286000"/>
            <a:ext cx="9144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9" idx="2"/>
          </p:cNvCxnSpPr>
          <p:nvPr/>
        </p:nvCxnSpPr>
        <p:spPr>
          <a:xfrm>
            <a:off x="914400" y="3048000"/>
            <a:ext cx="14478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2"/>
          </p:cNvCxnSpPr>
          <p:nvPr/>
        </p:nvCxnSpPr>
        <p:spPr>
          <a:xfrm>
            <a:off x="3200400" y="3048000"/>
            <a:ext cx="0" cy="5334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2"/>
          </p:cNvCxnSpPr>
          <p:nvPr/>
        </p:nvCxnSpPr>
        <p:spPr>
          <a:xfrm>
            <a:off x="5791200" y="30480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2" idx="2"/>
          </p:cNvCxnSpPr>
          <p:nvPr/>
        </p:nvCxnSpPr>
        <p:spPr>
          <a:xfrm flipH="1">
            <a:off x="7467600" y="3048000"/>
            <a:ext cx="8382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371600" y="2187714"/>
            <a:ext cx="1225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Private</a:t>
            </a:r>
          </a:p>
          <a:p>
            <a:r>
              <a:rPr lang="en-US" sz="2000" dirty="0" smtClean="0">
                <a:latin typeface="+mj-lt"/>
              </a:rPr>
              <a:t>Cache(s)</a:t>
            </a:r>
            <a:endParaRPr lang="en-US" sz="2000" dirty="0">
              <a:latin typeface="+mj-lt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615945" y="21906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876800" y="25716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543800" y="4648200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5410200" y="4648200"/>
            <a:ext cx="14478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5410200" y="4800600"/>
            <a:ext cx="1447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5410200" y="6324600"/>
            <a:ext cx="14478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Arrow Connector 104"/>
          <p:cNvCxnSpPr>
            <a:stCxn id="100" idx="0"/>
          </p:cNvCxnSpPr>
          <p:nvPr/>
        </p:nvCxnSpPr>
        <p:spPr>
          <a:xfrm rot="5400000" flipH="1" flipV="1">
            <a:off x="6343650" y="3981450"/>
            <a:ext cx="457200" cy="8763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endCxn id="94" idx="0"/>
          </p:cNvCxnSpPr>
          <p:nvPr/>
        </p:nvCxnSpPr>
        <p:spPr>
          <a:xfrm>
            <a:off x="6629400" y="4343400"/>
            <a:ext cx="1524000" cy="3048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7543800" y="5029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7848600" y="5029200"/>
            <a:ext cx="304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8153400" y="5029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8458200" y="5029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7543800" y="5486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7848600" y="5486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8153400" y="5486400"/>
            <a:ext cx="3048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8458200" y="5486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7305035" y="5943600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953000" y="47052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953000" y="62292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086600" y="49338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086600" y="541020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152400" y="4343400"/>
            <a:ext cx="1371600" cy="2362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Main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Memory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133600" y="5181600"/>
            <a:ext cx="914400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MC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152400" y="4953000"/>
            <a:ext cx="13716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152400" y="6324600"/>
            <a:ext cx="13716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/>
          <p:cNvSpPr txBox="1"/>
          <p:nvPr/>
        </p:nvSpPr>
        <p:spPr>
          <a:xfrm>
            <a:off x="1482345" y="48576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482345" y="624840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cxnSp>
        <p:nvCxnSpPr>
          <p:cNvPr id="138" name="Straight Arrow Connector 137"/>
          <p:cNvCxnSpPr>
            <a:stCxn id="125" idx="1"/>
          </p:cNvCxnSpPr>
          <p:nvPr/>
        </p:nvCxnSpPr>
        <p:spPr>
          <a:xfrm rot="10800000">
            <a:off x="1524000" y="5638800"/>
            <a:ext cx="60960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 rot="5400000">
            <a:off x="2133600" y="4724400"/>
            <a:ext cx="914400" cy="1588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140"/>
          <p:cNvSpPr/>
          <p:nvPr/>
        </p:nvSpPr>
        <p:spPr>
          <a:xfrm>
            <a:off x="5410200" y="5791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5715000" y="5791200"/>
            <a:ext cx="304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6019800" y="5791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6324600" y="5791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Straight Arrow Connector 145"/>
          <p:cNvCxnSpPr>
            <a:stCxn id="107" idx="1"/>
            <a:endCxn id="144" idx="3"/>
          </p:cNvCxnSpPr>
          <p:nvPr/>
        </p:nvCxnSpPr>
        <p:spPr>
          <a:xfrm rot="10800000" flipV="1">
            <a:off x="6629400" y="5143500"/>
            <a:ext cx="914400" cy="762000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4648200" y="5867400"/>
            <a:ext cx="762000" cy="1588"/>
          </a:xfrm>
          <a:prstGeom prst="line">
            <a:avLst/>
          </a:prstGeom>
          <a:ln w="38100">
            <a:solidFill>
              <a:srgbClr val="6731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rot="5400000" flipH="1" flipV="1">
            <a:off x="3733800" y="4953000"/>
            <a:ext cx="1828800" cy="1588"/>
          </a:xfrm>
          <a:prstGeom prst="line">
            <a:avLst/>
          </a:prstGeom>
          <a:ln w="38100">
            <a:solidFill>
              <a:srgbClr val="6731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rot="10800000">
            <a:off x="2819400" y="4038600"/>
            <a:ext cx="1828800" cy="1588"/>
          </a:xfrm>
          <a:prstGeom prst="line">
            <a:avLst/>
          </a:prstGeom>
          <a:ln w="38100">
            <a:solidFill>
              <a:srgbClr val="6731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rot="5400000">
            <a:off x="2095500" y="4762500"/>
            <a:ext cx="1447800" cy="1588"/>
          </a:xfrm>
          <a:prstGeom prst="line">
            <a:avLst/>
          </a:prstGeom>
          <a:ln w="38100">
            <a:solidFill>
              <a:srgbClr val="6731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10800000">
            <a:off x="1371600" y="5486400"/>
            <a:ext cx="1447800" cy="1588"/>
          </a:xfrm>
          <a:prstGeom prst="line">
            <a:avLst/>
          </a:prstGeom>
          <a:ln w="38100">
            <a:solidFill>
              <a:srgbClr val="6731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 rot="10800000">
            <a:off x="457200" y="5181600"/>
            <a:ext cx="914400" cy="304800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Rounded Rectangle 180"/>
          <p:cNvSpPr/>
          <p:nvPr/>
        </p:nvSpPr>
        <p:spPr>
          <a:xfrm>
            <a:off x="838200" y="3048000"/>
            <a:ext cx="75438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On eviction from sparse directory, spill evicted entry into LLC space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82" name="Rounded Rectangle 181"/>
          <p:cNvSpPr/>
          <p:nvPr/>
        </p:nvSpPr>
        <p:spPr>
          <a:xfrm>
            <a:off x="838200" y="3048000"/>
            <a:ext cx="75438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On eviction from LLC, overwrite the copy of block in main memory to house the evicted directory entry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838200" y="3048000"/>
            <a:ext cx="75438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Can recover block from the copy resident in private cache(s)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838200" y="3048000"/>
            <a:ext cx="7543800" cy="16002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No additional space needed to house evicted intra-socket directory entries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152400" y="49530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/>
        </p:nvSpPr>
        <p:spPr>
          <a:xfrm>
            <a:off x="381000" y="4953000"/>
            <a:ext cx="2286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609600" y="49530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838200" y="49530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08" grpId="0" animBg="1"/>
      <p:bldP spid="109" grpId="0" animBg="1"/>
      <p:bldP spid="110" grpId="0" animBg="1"/>
      <p:bldP spid="118" grpId="0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6" grpId="0" animBg="1"/>
      <p:bldP spid="187" grpId="0" animBg="1"/>
      <p:bldP spid="1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ZeroDEV</a:t>
            </a:r>
            <a:r>
              <a:rPr lang="en-US" dirty="0" smtClean="0"/>
              <a:t>: design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Key observation</a:t>
            </a:r>
          </a:p>
          <a:p>
            <a:pPr lvl="1"/>
            <a:r>
              <a:rPr lang="en-US" dirty="0" smtClean="0"/>
              <a:t>A block is replicated at multiple places in memory hierarchy</a:t>
            </a:r>
          </a:p>
          <a:p>
            <a:pPr lvl="2"/>
            <a:r>
              <a:rPr lang="en-US" dirty="0" smtClean="0"/>
              <a:t>Use the copy in main memory to </a:t>
            </a:r>
            <a:r>
              <a:rPr lang="en-US" smtClean="0"/>
              <a:t>house live intra-socket </a:t>
            </a:r>
            <a:r>
              <a:rPr lang="en-US" dirty="0" smtClean="0"/>
              <a:t>directory entry evicted from a socket</a:t>
            </a:r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Spilled directory entries increase LLC pressure</a:t>
            </a:r>
          </a:p>
          <a:p>
            <a:pPr lvl="2"/>
            <a:r>
              <a:rPr lang="en-US" dirty="0" smtClean="0"/>
              <a:t>May degrade performance if not done judiciously</a:t>
            </a:r>
          </a:p>
          <a:p>
            <a:pPr lvl="1"/>
            <a:r>
              <a:rPr lang="en-US" dirty="0" smtClean="0"/>
              <a:t>Sending intra-socket directory entries to main memory increases DRAM write and read traffic</a:t>
            </a:r>
          </a:p>
          <a:p>
            <a:pPr lvl="2"/>
            <a:r>
              <a:rPr lang="en-US" dirty="0" smtClean="0"/>
              <a:t>Need to keep this traffic inflation to minimum</a:t>
            </a:r>
          </a:p>
          <a:p>
            <a:pPr lvl="1"/>
            <a:r>
              <a:rPr lang="en-US" dirty="0" smtClean="0"/>
              <a:t>Need coherence protocol extensions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Amount of spilling to LLC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A good estimate is the number of additional live directory entries required in an unbounded directory compared to 1x dir.</a:t>
            </a:r>
          </a:p>
          <a:p>
            <a:pPr lvl="1"/>
            <a:r>
              <a:rPr lang="en-US" dirty="0" smtClean="0"/>
              <a:t>Assumes existence of a 1x sparse directory so that only the excess needs to be housed in LLC</a:t>
            </a:r>
          </a:p>
          <a:p>
            <a:pPr lvl="1"/>
            <a:r>
              <a:rPr lang="en-US" dirty="0" smtClean="0"/>
              <a:t>Assumes one LLC block for one directory entry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86200"/>
            <a:ext cx="7924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6324600"/>
            <a:ext cx="9137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At most 12% occupancy ≈ 2 ways in a 16-way LLC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3048000" y="3810000"/>
            <a:ext cx="2133600" cy="6096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Amount of spilling to LLC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Caching directory entries in the LLC offers the attractive option of doing away with the on-chip dedicated directory array</a:t>
            </a:r>
          </a:p>
          <a:p>
            <a:pPr lvl="1"/>
            <a:r>
              <a:rPr lang="en-US" dirty="0" smtClean="0"/>
              <a:t>All directory entries would be spilled to LLC</a:t>
            </a:r>
          </a:p>
          <a:p>
            <a:pPr lvl="1"/>
            <a:r>
              <a:rPr lang="en-US" dirty="0" smtClean="0"/>
              <a:t>A 1x directory has number of entries equal to 25% of LLC blocks</a:t>
            </a:r>
          </a:p>
          <a:p>
            <a:pPr lvl="2"/>
            <a:r>
              <a:rPr lang="en-US" dirty="0" smtClean="0"/>
              <a:t>Arises from 4:1 capacity ratio of LLC to private L2 caches in our configurations</a:t>
            </a:r>
          </a:p>
          <a:p>
            <a:pPr lvl="2"/>
            <a:r>
              <a:rPr lang="en-US" dirty="0" smtClean="0"/>
              <a:t>Equivalent to 4 ways in a 16-way LLC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Overall 4 to 6 ways to accommodate all live entries of an unbounded directory</a:t>
            </a:r>
          </a:p>
          <a:p>
            <a:pPr lvl="2"/>
            <a:r>
              <a:rPr lang="en-US" dirty="0" smtClean="0"/>
              <a:t>Assumes one LLC block for one directory entry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Projected </a:t>
            </a:r>
            <a:r>
              <a:rPr lang="en-US" dirty="0" err="1" smtClean="0"/>
              <a:t>perf</a:t>
            </a:r>
            <a:r>
              <a:rPr lang="en-US" dirty="0" smtClean="0"/>
              <a:t>. loss due to spilling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Reduce LLC ways keeping access latency unchanged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2719389"/>
            <a:ext cx="9143999" cy="2538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905000"/>
            <a:ext cx="9137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Worst-case speedup observed within an app. suite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71600" y="3200400"/>
            <a:ext cx="7391400" cy="533400"/>
          </a:xfrm>
          <a:prstGeom prst="roundRect">
            <a:avLst/>
          </a:pr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2"/>
          </p:cNvCxnSpPr>
          <p:nvPr/>
        </p:nvCxnSpPr>
        <p:spPr>
          <a:xfrm rot="16200000" flipH="1">
            <a:off x="4184178" y="2812578"/>
            <a:ext cx="772180" cy="34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5344180"/>
            <a:ext cx="9137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Average performance loss is within acceptable limits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867400"/>
            <a:ext cx="9137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Worst-case performance loss is moderate to large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334780"/>
            <a:ext cx="9137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Need better than naïve scheme of spilling in LLC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ZeroDEV</a:t>
            </a:r>
            <a:r>
              <a:rPr lang="en-US" dirty="0" smtClean="0"/>
              <a:t>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C00000"/>
                </a:solidFill>
              </a:rPr>
              <a:t>ZeroDEV</a:t>
            </a:r>
            <a:r>
              <a:rPr lang="en-US" dirty="0" smtClean="0">
                <a:solidFill>
                  <a:srgbClr val="C00000"/>
                </a:solidFill>
              </a:rPr>
              <a:t> protocol</a:t>
            </a:r>
          </a:p>
          <a:p>
            <a:pPr lvl="1"/>
            <a:r>
              <a:rPr lang="en-US" dirty="0" smtClean="0"/>
              <a:t>Design overview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Caching directory entries in LLC</a:t>
            </a:r>
          </a:p>
          <a:p>
            <a:pPr lvl="1"/>
            <a:r>
              <a:rPr lang="en-US" dirty="0" smtClean="0"/>
              <a:t>Handling directory eviction from LLC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Scheme1: </a:t>
            </a:r>
            <a:r>
              <a:rPr lang="en-US" dirty="0" err="1" smtClean="0"/>
              <a:t>SpillAll</a:t>
            </a:r>
            <a:endParaRPr lang="en-US" b="1" dirty="0"/>
          </a:p>
        </p:txBody>
      </p:sp>
      <p:sp>
        <p:nvSpPr>
          <p:cNvPr id="94" name="Rectangle 93"/>
          <p:cNvSpPr/>
          <p:nvPr/>
        </p:nvSpPr>
        <p:spPr>
          <a:xfrm>
            <a:off x="990600" y="1654314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6248400" y="1143000"/>
            <a:ext cx="22860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248400" y="2590800"/>
            <a:ext cx="381000" cy="228600"/>
          </a:xfrm>
          <a:prstGeom prst="rect">
            <a:avLst/>
          </a:prstGeom>
          <a:solidFill>
            <a:srgbClr val="99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990600" y="2035314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295400" y="2035314"/>
            <a:ext cx="304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1600200" y="2035314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1905000" y="2035314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751835" y="2949714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33400" y="1940004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495800" y="1752600"/>
            <a:ext cx="9144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+mj-lt"/>
              </a:rPr>
              <a:t>Set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+mj-lt"/>
              </a:rPr>
              <a:t>Index</a:t>
            </a:r>
          </a:p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Func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971800" y="1962090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Evict</a:t>
            </a:r>
          </a:p>
        </p:txBody>
      </p:sp>
      <p:cxnSp>
        <p:nvCxnSpPr>
          <p:cNvPr id="75" name="Straight Arrow Connector 74"/>
          <p:cNvCxnSpPr>
            <a:stCxn id="110" idx="3"/>
            <a:endCxn id="73" idx="1"/>
          </p:cNvCxnSpPr>
          <p:nvPr/>
        </p:nvCxnSpPr>
        <p:spPr>
          <a:xfrm>
            <a:off x="2209800" y="2149614"/>
            <a:ext cx="762000" cy="12531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3733800" y="2133600"/>
            <a:ext cx="762000" cy="12531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8458200" y="190500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Sets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 rot="5400000">
            <a:off x="8420894" y="2704306"/>
            <a:ext cx="838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rot="5400000" flipH="1" flipV="1">
            <a:off x="8457406" y="1523206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7010400" y="762000"/>
            <a:ext cx="816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Ways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7772400" y="990600"/>
            <a:ext cx="762000" cy="125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rot="10800000">
            <a:off x="6248400" y="9906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6629400" y="2590800"/>
            <a:ext cx="381000" cy="2286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7010400" y="2590800"/>
            <a:ext cx="3810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391400" y="2590800"/>
            <a:ext cx="3810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7772400" y="2590800"/>
            <a:ext cx="3810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8153400" y="2590800"/>
            <a:ext cx="3810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8111745" y="274320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cxnSp>
        <p:nvCxnSpPr>
          <p:cNvPr id="134" name="Straight Arrow Connector 133"/>
          <p:cNvCxnSpPr/>
          <p:nvPr/>
        </p:nvCxnSpPr>
        <p:spPr>
          <a:xfrm rot="5400000">
            <a:off x="6934994" y="3123406"/>
            <a:ext cx="609600" cy="1588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6390005" y="3409890"/>
            <a:ext cx="2068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Replace &amp; fill E1</a:t>
            </a:r>
          </a:p>
        </p:txBody>
      </p:sp>
      <p:cxnSp>
        <p:nvCxnSpPr>
          <p:cNvPr id="140" name="Straight Arrow Connector 139"/>
          <p:cNvCxnSpPr>
            <a:stCxn id="72" idx="3"/>
            <a:endCxn id="103" idx="1"/>
          </p:cNvCxnSpPr>
          <p:nvPr/>
        </p:nvCxnSpPr>
        <p:spPr>
          <a:xfrm>
            <a:off x="5410200" y="2209800"/>
            <a:ext cx="838200" cy="495300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0" y="3749457"/>
            <a:ext cx="913707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A dir. entry spilled in LLC has state Dirty=1, Valid=0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An LLC lookup can have at most two hits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Hits to a block and its spilled directory entry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Reads out directory entry first and then the block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One additional data array lookup for reads to shared blocks: lengthened critical path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Other drawback: Spilling increases LLC pressure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/>
      <p:bldP spid="1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Design space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226130"/>
            <a:ext cx="0" cy="457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5798130"/>
            <a:ext cx="6400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524000" y="5493330"/>
            <a:ext cx="685800" cy="6858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91400" y="4578930"/>
            <a:ext cx="685800" cy="685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371600" y="6029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Base</a:t>
            </a:r>
            <a:endParaRPr lang="en-US" sz="2800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86600" y="404553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+mj-lt"/>
              </a:rPr>
              <a:t>SpillAll</a:t>
            </a:r>
            <a:endParaRPr lang="en-US" sz="28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76800" y="580831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990033"/>
                </a:solidFill>
                <a:latin typeface="+mj-lt"/>
              </a:rPr>
              <a:t>Increase in LLC pressure</a:t>
            </a:r>
            <a:endParaRPr lang="en-US" sz="2800" dirty="0">
              <a:solidFill>
                <a:srgbClr val="990033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-762000" y="2829580"/>
            <a:ext cx="4648200" cy="52322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990033"/>
                </a:solidFill>
                <a:latin typeface="+mj-lt"/>
              </a:rPr>
              <a:t>Increase in read critical path</a:t>
            </a:r>
            <a:endParaRPr lang="en-US" sz="2800" dirty="0">
              <a:solidFill>
                <a:srgbClr val="9900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766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ZeroDEV</a:t>
            </a:r>
            <a:r>
              <a:rPr lang="en-US" dirty="0" smtClean="0"/>
              <a:t>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err="1" smtClean="0"/>
              <a:t>ZeroDEV</a:t>
            </a:r>
            <a:r>
              <a:rPr lang="en-US" dirty="0" smtClean="0"/>
              <a:t> protocol</a:t>
            </a:r>
          </a:p>
          <a:p>
            <a:pPr lvl="1"/>
            <a:r>
              <a:rPr lang="en-US" dirty="0" smtClean="0"/>
              <a:t>Design overview</a:t>
            </a:r>
          </a:p>
          <a:p>
            <a:pPr lvl="1"/>
            <a:r>
              <a:rPr lang="en-US" dirty="0" smtClean="0"/>
              <a:t>Caching directory entries in LLC</a:t>
            </a:r>
          </a:p>
          <a:p>
            <a:pPr lvl="1"/>
            <a:r>
              <a:rPr lang="en-US" dirty="0" smtClean="0"/>
              <a:t>Handling directory eviction from LLC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Scheme2: </a:t>
            </a:r>
            <a:r>
              <a:rPr lang="en-US" dirty="0" err="1" smtClean="0"/>
              <a:t>FusePrivateSpillShared</a:t>
            </a:r>
            <a:endParaRPr lang="en-US" b="1" dirty="0"/>
          </a:p>
        </p:txBody>
      </p:sp>
      <p:sp>
        <p:nvSpPr>
          <p:cNvPr id="94" name="Rectangle 93"/>
          <p:cNvSpPr/>
          <p:nvPr/>
        </p:nvSpPr>
        <p:spPr>
          <a:xfrm>
            <a:off x="990600" y="1654314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6248400" y="1143000"/>
            <a:ext cx="22860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248400" y="2590800"/>
            <a:ext cx="381000" cy="228600"/>
          </a:xfrm>
          <a:prstGeom prst="rect">
            <a:avLst/>
          </a:prstGeom>
          <a:solidFill>
            <a:srgbClr val="99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990600" y="2035314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295400" y="2035314"/>
            <a:ext cx="304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1600200" y="2035314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1905000" y="2035314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751835" y="2949714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33400" y="1940004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495800" y="1752600"/>
            <a:ext cx="9144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+mj-lt"/>
              </a:rPr>
              <a:t>Set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+mj-lt"/>
              </a:rPr>
              <a:t>Index</a:t>
            </a:r>
          </a:p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Func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971800" y="1962090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Evict</a:t>
            </a:r>
          </a:p>
        </p:txBody>
      </p:sp>
      <p:cxnSp>
        <p:nvCxnSpPr>
          <p:cNvPr id="75" name="Straight Arrow Connector 74"/>
          <p:cNvCxnSpPr>
            <a:stCxn id="110" idx="3"/>
            <a:endCxn id="73" idx="1"/>
          </p:cNvCxnSpPr>
          <p:nvPr/>
        </p:nvCxnSpPr>
        <p:spPr>
          <a:xfrm>
            <a:off x="2209800" y="2149614"/>
            <a:ext cx="762000" cy="12531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3733800" y="2133600"/>
            <a:ext cx="762000" cy="12531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8458200" y="190500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Sets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 rot="5400000">
            <a:off x="8420894" y="2704306"/>
            <a:ext cx="838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rot="5400000" flipH="1" flipV="1">
            <a:off x="8457406" y="1523206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7010400" y="762000"/>
            <a:ext cx="816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Ways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7772400" y="990600"/>
            <a:ext cx="762000" cy="125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rot="10800000">
            <a:off x="6248400" y="9906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6629400" y="2590800"/>
            <a:ext cx="381000" cy="2286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7010400" y="2590800"/>
            <a:ext cx="3810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391400" y="2590800"/>
            <a:ext cx="3810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7772400" y="2590800"/>
            <a:ext cx="3810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8153400" y="2590800"/>
            <a:ext cx="3810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8111745" y="22668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cxnSp>
        <p:nvCxnSpPr>
          <p:cNvPr id="134" name="Straight Arrow Connector 133"/>
          <p:cNvCxnSpPr/>
          <p:nvPr/>
        </p:nvCxnSpPr>
        <p:spPr>
          <a:xfrm rot="5400000">
            <a:off x="6934994" y="3123406"/>
            <a:ext cx="609600" cy="1588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6721368" y="3409890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Replace</a:t>
            </a:r>
          </a:p>
        </p:txBody>
      </p:sp>
      <p:cxnSp>
        <p:nvCxnSpPr>
          <p:cNvPr id="140" name="Straight Arrow Connector 139"/>
          <p:cNvCxnSpPr>
            <a:stCxn id="72" idx="3"/>
            <a:endCxn id="103" idx="1"/>
          </p:cNvCxnSpPr>
          <p:nvPr/>
        </p:nvCxnSpPr>
        <p:spPr>
          <a:xfrm>
            <a:off x="5410200" y="2209800"/>
            <a:ext cx="838200" cy="495300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0" y="4104144"/>
            <a:ext cx="91370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Observation: requests to blocks in M/E state do not need the LLC block to generate response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Must be forwarded to owner core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Can use part of LLC block to store directory entry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Significantly reduces LLC space pressure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Fuse private dir. entries and spill shared dir. entries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733035" y="3102114"/>
            <a:ext cx="1819729" cy="7078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Coherence</a:t>
            </a:r>
          </a:p>
          <a:p>
            <a:r>
              <a:rPr lang="en-US" sz="2000" dirty="0" smtClean="0">
                <a:latin typeface="+mj-lt"/>
              </a:rPr>
              <a:t>State == M/E?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3352800" y="2286000"/>
            <a:ext cx="1588" cy="781110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32" idx="3"/>
          </p:cNvCxnSpPr>
          <p:nvPr/>
        </p:nvCxnSpPr>
        <p:spPr>
          <a:xfrm flipV="1">
            <a:off x="4552764" y="3429000"/>
            <a:ext cx="1848036" cy="27057"/>
          </a:xfrm>
          <a:prstGeom prst="line">
            <a:avLst/>
          </a:prstGeom>
          <a:ln w="38100">
            <a:solidFill>
              <a:srgbClr val="6731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124" idx="2"/>
          </p:cNvCxnSpPr>
          <p:nvPr/>
        </p:nvCxnSpPr>
        <p:spPr>
          <a:xfrm flipV="1">
            <a:off x="6400800" y="2819400"/>
            <a:ext cx="800100" cy="609600"/>
          </a:xfrm>
          <a:prstGeom prst="straightConnector1">
            <a:avLst/>
          </a:prstGeom>
          <a:ln w="38100">
            <a:solidFill>
              <a:srgbClr val="67310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32" idx="2"/>
            <a:endCxn id="132" idx="2"/>
          </p:cNvCxnSpPr>
          <p:nvPr/>
        </p:nvCxnSpPr>
        <p:spPr>
          <a:xfrm rot="5400000" flipH="1" flipV="1">
            <a:off x="5498100" y="964200"/>
            <a:ext cx="990600" cy="4701000"/>
          </a:xfrm>
          <a:prstGeom prst="bentConnector3">
            <a:avLst>
              <a:gd name="adj1" fmla="val -23077"/>
            </a:avLst>
          </a:prstGeom>
          <a:ln w="38100">
            <a:solidFill>
              <a:srgbClr val="67310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606545" y="310509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+mj-lt"/>
              </a:rPr>
              <a:t>N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76600" y="373380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278892" y="3105090"/>
            <a:ext cx="6719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Spill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305800" y="3276600"/>
            <a:ext cx="755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Fuse</a:t>
            </a:r>
          </a:p>
        </p:txBody>
      </p:sp>
    </p:spTree>
    <p:extLst>
      <p:ext uri="{BB962C8B-B14F-4D97-AF65-F5344CB8AC3E}">
        <p14:creationId xmlns:p14="http://schemas.microsoft.com/office/powerpoint/2010/main" val="366250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/>
      <p:bldP spid="136" grpId="0"/>
      <p:bldP spid="32" grpId="0" animBg="1"/>
      <p:bldP spid="46" grpId="0"/>
      <p:bldP spid="47" grpId="0"/>
      <p:bldP spid="48" grpId="0"/>
      <p:bldP spid="4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Scheme2: </a:t>
            </a:r>
            <a:r>
              <a:rPr lang="en-US" dirty="0" err="1" smtClean="0"/>
              <a:t>FusePrivateSpillShared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Both fused and spilled dir. entries in the LLC use state Dirty=1, Valid=0</a:t>
            </a:r>
          </a:p>
          <a:p>
            <a:pPr lvl="1"/>
            <a:r>
              <a:rPr lang="en-US" dirty="0" smtClean="0"/>
              <a:t>Unused state in baseline</a:t>
            </a:r>
          </a:p>
          <a:p>
            <a:r>
              <a:rPr lang="en-US" dirty="0" smtClean="0"/>
              <a:t>Part of a fused LLC block is overwritten to store directory entry</a:t>
            </a:r>
          </a:p>
          <a:p>
            <a:pPr lvl="1"/>
            <a:r>
              <a:rPr lang="en-US" dirty="0" smtClean="0"/>
              <a:t>Small number of bits overwritten: </a:t>
            </a:r>
            <a:r>
              <a:rPr lang="en-US" dirty="0" smtClean="0">
                <a:solidFill>
                  <a:srgbClr val="C00000"/>
                </a:solidFill>
              </a:rPr>
              <a:t>3+log N </a:t>
            </a:r>
            <a:r>
              <a:rPr lang="en-US" dirty="0" smtClean="0"/>
              <a:t>where N is the number of cores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Eviction of an E state block from private cache needs to send these bits to LLC</a:t>
            </a:r>
          </a:p>
          <a:p>
            <a:pPr lvl="2"/>
            <a:r>
              <a:rPr lang="en-US" dirty="0" smtClean="0"/>
              <a:t>Negligible increase in traffic</a:t>
            </a:r>
          </a:p>
          <a:p>
            <a:pPr lvl="1"/>
            <a:r>
              <a:rPr lang="en-US" dirty="0" smtClean="0"/>
              <a:t>Eviction of an M state block from private cache sends the full block to LLC, as usual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Scheme2: </a:t>
            </a:r>
            <a:r>
              <a:rPr lang="en-US" dirty="0" err="1" smtClean="0"/>
              <a:t>FusePrivateSpillShared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Maintains invariant that a directory entry is present in the LLC in fused state </a:t>
            </a:r>
            <a:r>
              <a:rPr lang="en-US" i="1" dirty="0" smtClean="0"/>
              <a:t>if and only if</a:t>
            </a:r>
            <a:r>
              <a:rPr lang="en-US" dirty="0" smtClean="0"/>
              <a:t> it is tracking a block in M/E state</a:t>
            </a:r>
          </a:p>
          <a:p>
            <a:pPr lvl="1"/>
            <a:r>
              <a:rPr lang="en-US" dirty="0" smtClean="0"/>
              <a:t>A directory entry is in spilled state </a:t>
            </a:r>
            <a:r>
              <a:rPr lang="en-US" i="1" dirty="0" smtClean="0"/>
              <a:t>if and only if</a:t>
            </a:r>
            <a:r>
              <a:rPr lang="en-US" dirty="0" smtClean="0"/>
              <a:t> it is tracking a shared block</a:t>
            </a:r>
          </a:p>
          <a:p>
            <a:r>
              <a:rPr lang="en-US" dirty="0" smtClean="0"/>
              <a:t>LLC lookup returns two hits in the target set</a:t>
            </a:r>
          </a:p>
          <a:p>
            <a:pPr lvl="1"/>
            <a:r>
              <a:rPr lang="en-US" dirty="0" smtClean="0"/>
              <a:t>Implies that one of the hitting entries is a spilled directory entry</a:t>
            </a:r>
          </a:p>
          <a:p>
            <a:pPr lvl="1"/>
            <a:r>
              <a:rPr lang="en-US" dirty="0" smtClean="0"/>
              <a:t>Implies that the block is in shared state</a:t>
            </a:r>
          </a:p>
          <a:p>
            <a:pPr lvl="1"/>
            <a:r>
              <a:rPr lang="en-US" dirty="0" smtClean="0"/>
              <a:t>Implies that the block can be read out and returned as response before consulting dir. Entry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Preserves baseline critical path of reads</a:t>
            </a:r>
          </a:p>
        </p:txBody>
      </p:sp>
    </p:spTree>
    <p:extLst>
      <p:ext uri="{BB962C8B-B14F-4D97-AF65-F5344CB8AC3E}">
        <p14:creationId xmlns:p14="http://schemas.microsoft.com/office/powerpoint/2010/main" val="9518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Design space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226130"/>
            <a:ext cx="0" cy="457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5798130"/>
            <a:ext cx="6400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524000" y="5493330"/>
            <a:ext cx="685800" cy="6858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91400" y="4578930"/>
            <a:ext cx="685800" cy="685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371600" y="6029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Base</a:t>
            </a:r>
            <a:endParaRPr lang="en-US" sz="2800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86600" y="404553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+mj-lt"/>
              </a:rPr>
              <a:t>SpillAll</a:t>
            </a:r>
            <a:endParaRPr lang="en-US" sz="28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76800" y="580831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990033"/>
                </a:solidFill>
                <a:latin typeface="+mj-lt"/>
              </a:rPr>
              <a:t>Increase in LLC pressure</a:t>
            </a:r>
            <a:endParaRPr lang="en-US" sz="2800" dirty="0">
              <a:solidFill>
                <a:srgbClr val="990033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-762000" y="2829580"/>
            <a:ext cx="4648200" cy="52322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990033"/>
                </a:solidFill>
                <a:latin typeface="+mj-lt"/>
              </a:rPr>
              <a:t>Increase in read critical path</a:t>
            </a:r>
            <a:endParaRPr lang="en-US" sz="2800" dirty="0">
              <a:solidFill>
                <a:srgbClr val="990033"/>
              </a:solidFill>
              <a:latin typeface="+mj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352800" y="5486400"/>
            <a:ext cx="685800" cy="685800"/>
          </a:xfrm>
          <a:prstGeom prst="ellipse">
            <a:avLst/>
          </a:prstGeom>
          <a:solidFill>
            <a:srgbClr val="26A64E"/>
          </a:solidFill>
          <a:ln>
            <a:solidFill>
              <a:srgbClr val="26A6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49530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FPSS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119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Scheme3: </a:t>
            </a:r>
            <a:r>
              <a:rPr lang="en-US" dirty="0" err="1" smtClean="0"/>
              <a:t>FuseAll</a:t>
            </a:r>
            <a:endParaRPr lang="en-US" b="1" dirty="0"/>
          </a:p>
        </p:txBody>
      </p:sp>
      <p:sp>
        <p:nvSpPr>
          <p:cNvPr id="94" name="Rectangle 93"/>
          <p:cNvSpPr/>
          <p:nvPr/>
        </p:nvSpPr>
        <p:spPr>
          <a:xfrm>
            <a:off x="990600" y="1654314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6248400" y="1143000"/>
            <a:ext cx="22860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248400" y="2590800"/>
            <a:ext cx="381000" cy="228600"/>
          </a:xfrm>
          <a:prstGeom prst="rect">
            <a:avLst/>
          </a:prstGeom>
          <a:solidFill>
            <a:srgbClr val="99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990600" y="2035314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295400" y="2035314"/>
            <a:ext cx="304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1600200" y="2035314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1905000" y="2035314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751835" y="2949714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33400" y="1940004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495800" y="1752600"/>
            <a:ext cx="9144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+mj-lt"/>
              </a:rPr>
              <a:t>Set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+mj-lt"/>
              </a:rPr>
              <a:t>Index</a:t>
            </a:r>
          </a:p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Func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971800" y="1962090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Evict</a:t>
            </a:r>
          </a:p>
        </p:txBody>
      </p:sp>
      <p:cxnSp>
        <p:nvCxnSpPr>
          <p:cNvPr id="75" name="Straight Arrow Connector 74"/>
          <p:cNvCxnSpPr>
            <a:stCxn id="110" idx="3"/>
            <a:endCxn id="73" idx="1"/>
          </p:cNvCxnSpPr>
          <p:nvPr/>
        </p:nvCxnSpPr>
        <p:spPr>
          <a:xfrm>
            <a:off x="2209800" y="2149614"/>
            <a:ext cx="762000" cy="12531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3733800" y="2133600"/>
            <a:ext cx="762000" cy="12531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8458200" y="190500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Sets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 rot="5400000">
            <a:off x="8420894" y="2704306"/>
            <a:ext cx="838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rot="5400000" flipH="1" flipV="1">
            <a:off x="8457406" y="1523206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7010400" y="762000"/>
            <a:ext cx="816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Ways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7772400" y="990600"/>
            <a:ext cx="762000" cy="125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rot="10800000">
            <a:off x="6248400" y="990600"/>
            <a:ext cx="76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6629400" y="2590800"/>
            <a:ext cx="381000" cy="2286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7010400" y="2590800"/>
            <a:ext cx="3810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7391400" y="2590800"/>
            <a:ext cx="3810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7772400" y="2590800"/>
            <a:ext cx="3810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/>
        </p:nvSpPr>
        <p:spPr>
          <a:xfrm>
            <a:off x="8153400" y="2590800"/>
            <a:ext cx="3810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8111745" y="220980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cxnSp>
        <p:nvCxnSpPr>
          <p:cNvPr id="140" name="Straight Arrow Connector 139"/>
          <p:cNvCxnSpPr>
            <a:stCxn id="72" idx="3"/>
            <a:endCxn id="103" idx="1"/>
          </p:cNvCxnSpPr>
          <p:nvPr/>
        </p:nvCxnSpPr>
        <p:spPr>
          <a:xfrm>
            <a:off x="5410200" y="2209800"/>
            <a:ext cx="838200" cy="495300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0" y="3749457"/>
            <a:ext cx="913707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Spill only if the evicted directory entry’s corresponding block (e.g., B1) has been evicted from the LLC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Overall LLC space overhead is very small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Major performance problem: all reads to shared blocks must be forwarded to a sharer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</a:rPr>
              <a:t>LLC can’t respond: part of LLC block is overwritten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One extra hop on critical path of shared reads</a:t>
            </a:r>
          </a:p>
        </p:txBody>
      </p:sp>
      <p:cxnSp>
        <p:nvCxnSpPr>
          <p:cNvPr id="44" name="Straight Connector 43"/>
          <p:cNvCxnSpPr>
            <a:stCxn id="73" idx="2"/>
          </p:cNvCxnSpPr>
          <p:nvPr/>
        </p:nvCxnSpPr>
        <p:spPr>
          <a:xfrm rot="16200000" flipH="1">
            <a:off x="2890327" y="2814127"/>
            <a:ext cx="914400" cy="10546"/>
          </a:xfrm>
          <a:prstGeom prst="line">
            <a:avLst/>
          </a:prstGeom>
          <a:ln w="38100">
            <a:solidFill>
              <a:srgbClr val="6731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endCxn id="132" idx="2"/>
          </p:cNvCxnSpPr>
          <p:nvPr/>
        </p:nvCxnSpPr>
        <p:spPr>
          <a:xfrm flipV="1">
            <a:off x="3352800" y="2819400"/>
            <a:ext cx="4991100" cy="457200"/>
          </a:xfrm>
          <a:prstGeom prst="bentConnector2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831092" y="3200400"/>
            <a:ext cx="755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Fuse</a:t>
            </a:r>
          </a:p>
        </p:txBody>
      </p:sp>
    </p:spTree>
    <p:extLst>
      <p:ext uri="{BB962C8B-B14F-4D97-AF65-F5344CB8AC3E}">
        <p14:creationId xmlns:p14="http://schemas.microsoft.com/office/powerpoint/2010/main" val="145810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/>
      <p:bldP spid="5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Design space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1226130"/>
            <a:ext cx="0" cy="457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5798130"/>
            <a:ext cx="6400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524000" y="5493330"/>
            <a:ext cx="685800" cy="6858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91400" y="4578930"/>
            <a:ext cx="685800" cy="685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371600" y="6029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Base</a:t>
            </a:r>
            <a:endParaRPr lang="en-US" sz="2800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86600" y="404553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+mj-lt"/>
              </a:rPr>
              <a:t>SpillAll</a:t>
            </a:r>
            <a:endParaRPr lang="en-US" sz="28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76800" y="580831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990033"/>
                </a:solidFill>
                <a:latin typeface="+mj-lt"/>
              </a:rPr>
              <a:t>Increase in LLC pressure</a:t>
            </a:r>
            <a:endParaRPr lang="en-US" sz="2800" dirty="0">
              <a:solidFill>
                <a:srgbClr val="990033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-762000" y="2829580"/>
            <a:ext cx="4648200" cy="52322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990033"/>
                </a:solidFill>
                <a:latin typeface="+mj-lt"/>
              </a:rPr>
              <a:t>Increase in read critical path</a:t>
            </a:r>
            <a:endParaRPr lang="en-US" sz="2800" dirty="0">
              <a:solidFill>
                <a:srgbClr val="990033"/>
              </a:solidFill>
              <a:latin typeface="+mj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352800" y="5486400"/>
            <a:ext cx="685800" cy="6858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49530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FPSS</a:t>
            </a:r>
            <a:endParaRPr lang="en-US" sz="2800" dirty="0">
              <a:latin typeface="+mj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28800" y="1600200"/>
            <a:ext cx="685800" cy="6858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14600" y="168658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+mj-lt"/>
              </a:rPr>
              <a:t>FuseAll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779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Replacement-disabled </a:t>
            </a:r>
            <a:r>
              <a:rPr lang="en-US" dirty="0" smtClean="0"/>
              <a:t>directory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Caching directory entries in the LLC enables an interesting optimization</a:t>
            </a:r>
          </a:p>
          <a:p>
            <a:pPr lvl="1"/>
            <a:r>
              <a:rPr lang="en-US" dirty="0" smtClean="0"/>
              <a:t>Can design sparse directories that have no support for replacement</a:t>
            </a:r>
          </a:p>
          <a:p>
            <a:pPr lvl="1"/>
            <a:r>
              <a:rPr lang="en-US" dirty="0" smtClean="0"/>
              <a:t>At the time of allocating a new directory entry, if there is no invalid way in the target sparse directory set, just allocate in LLC</a:t>
            </a:r>
          </a:p>
          <a:p>
            <a:pPr lvl="2"/>
            <a:r>
              <a:rPr lang="en-US" dirty="0" smtClean="0"/>
              <a:t>Invalid ways are created in the sparse directory when directory entries are de-allocated from time to time</a:t>
            </a:r>
          </a:p>
          <a:p>
            <a:pPr lvl="1"/>
            <a:r>
              <a:rPr lang="en-US" dirty="0" smtClean="0"/>
              <a:t>Simplifies sparse directory arrays significantly</a:t>
            </a:r>
          </a:p>
          <a:p>
            <a:pPr lvl="1"/>
            <a:r>
              <a:rPr lang="en-US" dirty="0" err="1" smtClean="0">
                <a:solidFill>
                  <a:srgbClr val="C00000"/>
                </a:solidFill>
              </a:rPr>
              <a:t>ZeroDEV</a:t>
            </a:r>
            <a:r>
              <a:rPr lang="en-US" dirty="0" smtClean="0">
                <a:solidFill>
                  <a:srgbClr val="C00000"/>
                </a:solidFill>
              </a:rPr>
              <a:t> uses replacement-disabled sparse directories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ZeroDEV</a:t>
            </a:r>
            <a:r>
              <a:rPr lang="en-US" dirty="0" smtClean="0"/>
              <a:t>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C00000"/>
                </a:solidFill>
              </a:rPr>
              <a:t>ZeroDEV</a:t>
            </a:r>
            <a:r>
              <a:rPr lang="en-US" dirty="0" smtClean="0">
                <a:solidFill>
                  <a:srgbClr val="C00000"/>
                </a:solidFill>
              </a:rPr>
              <a:t> protocol</a:t>
            </a:r>
          </a:p>
          <a:p>
            <a:pPr lvl="1"/>
            <a:r>
              <a:rPr lang="en-US" dirty="0" smtClean="0"/>
              <a:t>Design overview</a:t>
            </a:r>
          </a:p>
          <a:p>
            <a:pPr lvl="1"/>
            <a:r>
              <a:rPr lang="en-US" dirty="0" smtClean="0"/>
              <a:t>Caching directory entries in LLC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Handling directory eviction from LLC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Housing intra-socket dir. </a:t>
            </a:r>
            <a:r>
              <a:rPr lang="en-US" b="1" smtClean="0"/>
              <a:t>entry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A fused/spilled entry E</a:t>
            </a:r>
            <a:r>
              <a:rPr lang="en-US" baseline="-25000" dirty="0" smtClean="0"/>
              <a:t>B</a:t>
            </a:r>
            <a:r>
              <a:rPr lang="en-US" dirty="0" smtClean="0"/>
              <a:t> evicted from LLC is housed by overwriting the corresponding block B in home socket’s main memory</a:t>
            </a:r>
          </a:p>
          <a:p>
            <a:pPr lvl="1"/>
            <a:r>
              <a:rPr lang="en-US" dirty="0" smtClean="0"/>
              <a:t>Inter-socket coherence directory entry switches to “corrupted” state to record this status</a:t>
            </a:r>
          </a:p>
          <a:p>
            <a:pPr lvl="2"/>
            <a:r>
              <a:rPr lang="en-US" dirty="0" smtClean="0"/>
              <a:t>The memory block is corrupted and cannot be used to respond to requests</a:t>
            </a:r>
          </a:p>
          <a:p>
            <a:pPr lvl="1"/>
            <a:r>
              <a:rPr lang="en-US" dirty="0" smtClean="0"/>
              <a:t>B may be cached in multiple sockets creating multiple E</a:t>
            </a:r>
            <a:r>
              <a:rPr lang="en-US" baseline="-25000" dirty="0" smtClean="0"/>
              <a:t>B</a:t>
            </a:r>
            <a:r>
              <a:rPr lang="en-US" dirty="0" smtClean="0"/>
              <a:t>’s</a:t>
            </a:r>
          </a:p>
          <a:p>
            <a:pPr lvl="1"/>
            <a:r>
              <a:rPr lang="en-US" dirty="0" smtClean="0"/>
              <a:t>Must have provision to house multiple E</a:t>
            </a:r>
            <a:r>
              <a:rPr lang="en-US" baseline="-25000" dirty="0" smtClean="0"/>
              <a:t>B</a:t>
            </a:r>
            <a:r>
              <a:rPr lang="en-US" dirty="0" smtClean="0"/>
              <a:t>’s within the space allocated for B in home socket</a:t>
            </a:r>
          </a:p>
          <a:p>
            <a:pPr lvl="2"/>
            <a:r>
              <a:rPr lang="en-US" dirty="0" smtClean="0"/>
              <a:t>Achieved by partitioning B into fixed slots reserved for each socket’s E</a:t>
            </a:r>
            <a:r>
              <a:rPr lang="en-US" baseline="-25000" dirty="0" smtClean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Housing intra-socket dir. </a:t>
            </a:r>
            <a:r>
              <a:rPr lang="en-US" b="1" smtClean="0"/>
              <a:t>entry</a:t>
            </a:r>
            <a:endParaRPr lang="en-US" b="1" dirty="0"/>
          </a:p>
        </p:txBody>
      </p:sp>
      <p:sp>
        <p:nvSpPr>
          <p:cNvPr id="35" name="Rectangle 34"/>
          <p:cNvSpPr/>
          <p:nvPr/>
        </p:nvSpPr>
        <p:spPr>
          <a:xfrm>
            <a:off x="457200" y="838200"/>
            <a:ext cx="5638800" cy="2667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90600" y="1501914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495800" y="990600"/>
            <a:ext cx="14478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90600" y="1882914"/>
            <a:ext cx="1219200" cy="250686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51835" y="2797314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33400" y="1787604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Ep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71800" y="1809690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Evict</a:t>
            </a:r>
          </a:p>
        </p:txBody>
      </p:sp>
      <p:cxnSp>
        <p:nvCxnSpPr>
          <p:cNvPr id="42" name="Straight Arrow Connector 41"/>
          <p:cNvCxnSpPr>
            <a:endCxn id="41" idx="1"/>
          </p:cNvCxnSpPr>
          <p:nvPr/>
        </p:nvCxnSpPr>
        <p:spPr>
          <a:xfrm>
            <a:off x="2209800" y="1997214"/>
            <a:ext cx="762000" cy="125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733800" y="2044869"/>
            <a:ext cx="762000" cy="125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495800" y="1959114"/>
            <a:ext cx="609600" cy="250686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57200" y="838200"/>
            <a:ext cx="3416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+mj-lt"/>
              </a:rPr>
              <a:t>Socket#p</a:t>
            </a:r>
            <a:r>
              <a:rPr lang="en-US" sz="2000" dirty="0" smtClean="0">
                <a:latin typeface="+mj-lt"/>
              </a:rPr>
              <a:t> (sharer of block B)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57200" y="3962400"/>
            <a:ext cx="5638800" cy="2667000"/>
          </a:xfrm>
          <a:prstGeom prst="rect">
            <a:avLst/>
          </a:prstGeom>
          <a:solidFill>
            <a:srgbClr val="A23E2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990600" y="4626114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495800" y="4114800"/>
            <a:ext cx="14478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90600" y="5007114"/>
            <a:ext cx="1219200" cy="2506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51835" y="5921514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33400" y="4911804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+mj-lt"/>
              </a:rPr>
              <a:t>Eq</a:t>
            </a:r>
            <a:endParaRPr lang="en-US" sz="2000" dirty="0" smtClean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971800" y="4933890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Evict</a:t>
            </a:r>
          </a:p>
        </p:txBody>
      </p:sp>
      <p:cxnSp>
        <p:nvCxnSpPr>
          <p:cNvPr id="54" name="Straight Arrow Connector 53"/>
          <p:cNvCxnSpPr>
            <a:endCxn id="53" idx="1"/>
          </p:cNvCxnSpPr>
          <p:nvPr/>
        </p:nvCxnSpPr>
        <p:spPr>
          <a:xfrm>
            <a:off x="2209800" y="5121414"/>
            <a:ext cx="762000" cy="125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733800" y="5169069"/>
            <a:ext cx="762000" cy="125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4495800" y="5083314"/>
            <a:ext cx="609600" cy="2506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57200" y="3962400"/>
            <a:ext cx="3416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+mj-lt"/>
              </a:rPr>
              <a:t>Socket#q</a:t>
            </a:r>
            <a:r>
              <a:rPr lang="en-US" sz="2000" dirty="0" smtClean="0">
                <a:latin typeface="+mj-lt"/>
              </a:rPr>
              <a:t> (sharer of block B)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858000" y="1143000"/>
            <a:ext cx="1981200" cy="4953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Home memory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858000" y="4572000"/>
            <a:ext cx="1981200" cy="304800"/>
          </a:xfrm>
          <a:prstGeom prst="rect">
            <a:avLst/>
          </a:prstGeom>
          <a:solidFill>
            <a:srgbClr val="26A64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8787812" y="449580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858000" y="4572000"/>
            <a:ext cx="609600" cy="3048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7848600" y="4572000"/>
            <a:ext cx="609600" cy="3048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63"/>
          <p:cNvCxnSpPr>
            <a:stCxn id="44" idx="3"/>
            <a:endCxn id="61" idx="1"/>
          </p:cNvCxnSpPr>
          <p:nvPr/>
        </p:nvCxnSpPr>
        <p:spPr>
          <a:xfrm>
            <a:off x="5105400" y="2084457"/>
            <a:ext cx="1752600" cy="26399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hape 65"/>
          <p:cNvCxnSpPr>
            <a:stCxn id="56" idx="3"/>
            <a:endCxn id="62" idx="2"/>
          </p:cNvCxnSpPr>
          <p:nvPr/>
        </p:nvCxnSpPr>
        <p:spPr>
          <a:xfrm flipV="1">
            <a:off x="5105400" y="4876800"/>
            <a:ext cx="3048000" cy="331857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826422" y="5181600"/>
            <a:ext cx="1098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WB_DE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943600" y="3581400"/>
            <a:ext cx="1098378" cy="400110"/>
          </a:xfrm>
          <a:prstGeom prst="rect">
            <a:avLst/>
          </a:prstGeom>
          <a:noFill/>
          <a:scene3d>
            <a:camera prst="orthographicFront">
              <a:rot lat="0" lon="0" rev="183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WB_DE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934200" y="419100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+mj-lt"/>
              </a:rPr>
              <a:t>Sp</a:t>
            </a:r>
            <a:endParaRPr lang="en-US" sz="2000" dirty="0" smtClean="0">
              <a:latin typeface="+mj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883145" y="419100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+mj-lt"/>
              </a:rPr>
              <a:t>Sq</a:t>
            </a:r>
            <a:endParaRPr lang="en-US" sz="20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1" grpId="0"/>
      <p:bldP spid="44" grpId="0" animBg="1"/>
      <p:bldP spid="44" grpId="1" animBg="1"/>
      <p:bldP spid="50" grpId="0" animBg="1"/>
      <p:bldP spid="53" grpId="0"/>
      <p:bldP spid="56" grpId="0" animBg="1"/>
      <p:bldP spid="56" grpId="1" animBg="1"/>
      <p:bldP spid="61" grpId="0" animBg="1"/>
      <p:bldP spid="62" grpId="0" animBg="1"/>
      <p:bldP spid="67" grpId="0"/>
      <p:bldP spid="68" grpId="0"/>
      <p:bldP spid="69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C00000"/>
                </a:solidFill>
              </a:rPr>
              <a:t>ZeroDEV</a:t>
            </a:r>
            <a:r>
              <a:rPr lang="en-US" dirty="0" smtClean="0">
                <a:solidFill>
                  <a:srgbClr val="C00000"/>
                </a:solidFill>
              </a:rPr>
              <a:t> in brief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err="1" smtClean="0"/>
              <a:t>ZeroDEV</a:t>
            </a:r>
            <a:r>
              <a:rPr lang="en-US" dirty="0" smtClean="0"/>
              <a:t> protocol</a:t>
            </a:r>
          </a:p>
          <a:p>
            <a:pPr lvl="1"/>
            <a:r>
              <a:rPr lang="en-US" dirty="0" smtClean="0"/>
              <a:t>Design overview</a:t>
            </a:r>
          </a:p>
          <a:p>
            <a:pPr lvl="1"/>
            <a:r>
              <a:rPr lang="en-US" dirty="0" smtClean="0"/>
              <a:t>Caching directory entries in LLC</a:t>
            </a:r>
          </a:p>
          <a:p>
            <a:pPr lvl="1"/>
            <a:r>
              <a:rPr lang="en-US" dirty="0" smtClean="0"/>
              <a:t>Handling directory eviction from LLC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Restricting DRAM traffic increase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Simple extension to LLC replacement policy</a:t>
            </a:r>
          </a:p>
          <a:p>
            <a:pPr lvl="1"/>
            <a:r>
              <a:rPr lang="en-US" dirty="0" smtClean="0"/>
              <a:t>Evict regular blocks first before evicting spilled or fused entries</a:t>
            </a:r>
          </a:p>
          <a:p>
            <a:pPr lvl="1"/>
            <a:r>
              <a:rPr lang="en-US" dirty="0" smtClean="0"/>
              <a:t>Lengthens directory entry residency in LLC</a:t>
            </a:r>
          </a:p>
          <a:p>
            <a:pPr lvl="1"/>
            <a:r>
              <a:rPr lang="en-US" dirty="0" smtClean="0"/>
              <a:t>Increases chance of directory entry getting de-allocated before eviction from LLC</a:t>
            </a:r>
          </a:p>
          <a:p>
            <a:pPr lvl="2"/>
            <a:r>
              <a:rPr lang="en-US" dirty="0" smtClean="0"/>
              <a:t>A directory entry is de-allocated when all copies of the corresponding block are evicted from private caches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Handling socket misses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A core cache miss that cannot find the directory entry and the requested LLC block leads to a socket miss</a:t>
            </a:r>
          </a:p>
          <a:p>
            <a:pPr lvl="1"/>
            <a:r>
              <a:rPr lang="en-US" dirty="0" smtClean="0"/>
              <a:t>Sent to home socket (H) from req. socket (R)</a:t>
            </a:r>
          </a:p>
        </p:txBody>
      </p:sp>
      <p:sp>
        <p:nvSpPr>
          <p:cNvPr id="4" name="Oval 3"/>
          <p:cNvSpPr/>
          <p:nvPr/>
        </p:nvSpPr>
        <p:spPr>
          <a:xfrm>
            <a:off x="762000" y="3657600"/>
            <a:ext cx="9144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R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7315200" y="3657600"/>
            <a:ext cx="914400" cy="914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H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3048000"/>
            <a:ext cx="2823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GET/GETX/UPGRADE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4626114"/>
            <a:ext cx="26439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Inter-socket  dir. entry</a:t>
            </a:r>
          </a:p>
          <a:p>
            <a:r>
              <a:rPr lang="en-US" sz="2000" dirty="0" smtClean="0">
                <a:latin typeface="+mj-lt"/>
              </a:rPr>
              <a:t>in corrupted state?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00600" y="5238690"/>
            <a:ext cx="1697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Baseline flow</a:t>
            </a:r>
          </a:p>
        </p:txBody>
      </p:sp>
      <p:cxnSp>
        <p:nvCxnSpPr>
          <p:cNvPr id="12" name="Shape 11"/>
          <p:cNvCxnSpPr>
            <a:stCxn id="9" idx="1"/>
            <a:endCxn id="10" idx="0"/>
          </p:cNvCxnSpPr>
          <p:nvPr/>
        </p:nvCxnSpPr>
        <p:spPr>
          <a:xfrm rot="10800000" flipV="1">
            <a:off x="5649552" y="4980056"/>
            <a:ext cx="827449" cy="258633"/>
          </a:xfrm>
          <a:prstGeom prst="bentConnector2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68186" y="493389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0400" y="5543490"/>
            <a:ext cx="2079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R sharer/owner?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16200000" flipH="1">
            <a:off x="7658099" y="5448299"/>
            <a:ext cx="381000" cy="1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873412" y="523869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48200" y="6073914"/>
            <a:ext cx="17940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Send DE from</a:t>
            </a:r>
          </a:p>
          <a:p>
            <a:r>
              <a:rPr lang="en-US" sz="2000" dirty="0" smtClean="0">
                <a:latin typeface="+mj-lt"/>
              </a:rPr>
              <a:t>R’s partition</a:t>
            </a:r>
          </a:p>
        </p:txBody>
      </p:sp>
      <p:cxnSp>
        <p:nvCxnSpPr>
          <p:cNvPr id="26" name="Shape 25"/>
          <p:cNvCxnSpPr>
            <a:stCxn id="14" idx="1"/>
            <a:endCxn id="24" idx="0"/>
          </p:cNvCxnSpPr>
          <p:nvPr/>
        </p:nvCxnSpPr>
        <p:spPr>
          <a:xfrm rot="10800000" flipV="1">
            <a:off x="5545242" y="5743544"/>
            <a:ext cx="1465159" cy="330369"/>
          </a:xfrm>
          <a:prstGeom prst="bentConnector2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206412" y="563880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29833" y="3733800"/>
            <a:ext cx="1199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PUT_DE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1000" y="4572000"/>
            <a:ext cx="15215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Intra-socket</a:t>
            </a:r>
          </a:p>
          <a:p>
            <a:r>
              <a:rPr lang="en-US" sz="2000" dirty="0" smtClean="0">
                <a:latin typeface="+mj-lt"/>
              </a:rPr>
              <a:t>protocol</a:t>
            </a:r>
          </a:p>
        </p:txBody>
      </p:sp>
      <p:cxnSp>
        <p:nvCxnSpPr>
          <p:cNvPr id="33" name="Straight Arrow Connector 32"/>
          <p:cNvCxnSpPr>
            <a:stCxn id="5" idx="2"/>
            <a:endCxn id="4" idx="6"/>
          </p:cNvCxnSpPr>
          <p:nvPr/>
        </p:nvCxnSpPr>
        <p:spPr>
          <a:xfrm rot="10800000">
            <a:off x="1676400" y="4114800"/>
            <a:ext cx="563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4" idx="5"/>
            <a:endCxn id="5" idx="3"/>
          </p:cNvCxnSpPr>
          <p:nvPr/>
        </p:nvCxnSpPr>
        <p:spPr>
          <a:xfrm rot="16200000" flipH="1">
            <a:off x="4495800" y="1484778"/>
            <a:ext cx="1588" cy="5906622"/>
          </a:xfrm>
          <a:prstGeom prst="curvedConnector3">
            <a:avLst>
              <a:gd name="adj1" fmla="val 22828149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886200" y="4419600"/>
            <a:ext cx="1098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WB_DE</a:t>
            </a:r>
          </a:p>
        </p:txBody>
      </p:sp>
      <p:cxnSp>
        <p:nvCxnSpPr>
          <p:cNvPr id="28" name="Elbow Connector 27"/>
          <p:cNvCxnSpPr>
            <a:stCxn id="4" idx="7"/>
            <a:endCxn id="5" idx="1"/>
          </p:cNvCxnSpPr>
          <p:nvPr/>
        </p:nvCxnSpPr>
        <p:spPr>
          <a:xfrm rot="5400000" flipH="1" flipV="1">
            <a:off x="4495800" y="838200"/>
            <a:ext cx="1588" cy="5906622"/>
          </a:xfrm>
          <a:prstGeom prst="bentConnector3">
            <a:avLst>
              <a:gd name="adj1" fmla="val 22828149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23" grpId="0"/>
      <p:bldP spid="24" grpId="0"/>
      <p:bldP spid="27" grpId="0"/>
      <p:bldP spid="30" grpId="0"/>
      <p:bldP spid="31" grpId="0"/>
      <p:bldP spid="3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Handling socket misses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A core cache miss that cannot find the directory entry and the requested LLC block leads to a socket miss</a:t>
            </a:r>
          </a:p>
          <a:p>
            <a:pPr lvl="1"/>
            <a:r>
              <a:rPr lang="en-US" dirty="0" smtClean="0"/>
              <a:t>Sent to home socket (H) from req. socket (R)</a:t>
            </a:r>
          </a:p>
        </p:txBody>
      </p:sp>
      <p:sp>
        <p:nvSpPr>
          <p:cNvPr id="4" name="Oval 3"/>
          <p:cNvSpPr/>
          <p:nvPr/>
        </p:nvSpPr>
        <p:spPr>
          <a:xfrm>
            <a:off x="762000" y="3657600"/>
            <a:ext cx="9144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R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7315200" y="3657600"/>
            <a:ext cx="914400" cy="914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H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3048000"/>
            <a:ext cx="2823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GET/GETX/UPGRADE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4626114"/>
            <a:ext cx="26439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Inter-socket  dir. entry</a:t>
            </a:r>
          </a:p>
          <a:p>
            <a:r>
              <a:rPr lang="en-US" sz="2000" dirty="0" smtClean="0">
                <a:latin typeface="+mj-lt"/>
              </a:rPr>
              <a:t>in corrupted state?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00600" y="5238690"/>
            <a:ext cx="1697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Baseline flow</a:t>
            </a:r>
          </a:p>
        </p:txBody>
      </p:sp>
      <p:cxnSp>
        <p:nvCxnSpPr>
          <p:cNvPr id="12" name="Shape 11"/>
          <p:cNvCxnSpPr>
            <a:stCxn id="9" idx="1"/>
            <a:endCxn id="10" idx="0"/>
          </p:cNvCxnSpPr>
          <p:nvPr/>
        </p:nvCxnSpPr>
        <p:spPr>
          <a:xfrm rot="10800000" flipV="1">
            <a:off x="5649552" y="4980056"/>
            <a:ext cx="827449" cy="258633"/>
          </a:xfrm>
          <a:prstGeom prst="bentConnector2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68186" y="493389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0400" y="5543490"/>
            <a:ext cx="2079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R sharer/owner?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16200000" flipH="1">
            <a:off x="7658099" y="5448299"/>
            <a:ext cx="381000" cy="1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873412" y="523869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48200" y="6073914"/>
            <a:ext cx="17940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Send DE from</a:t>
            </a:r>
          </a:p>
          <a:p>
            <a:r>
              <a:rPr lang="en-US" sz="2000" dirty="0" smtClean="0">
                <a:latin typeface="+mj-lt"/>
              </a:rPr>
              <a:t>R’s partition</a:t>
            </a:r>
          </a:p>
        </p:txBody>
      </p:sp>
      <p:cxnSp>
        <p:nvCxnSpPr>
          <p:cNvPr id="26" name="Shape 25"/>
          <p:cNvCxnSpPr>
            <a:stCxn id="14" idx="1"/>
            <a:endCxn id="24" idx="0"/>
          </p:cNvCxnSpPr>
          <p:nvPr/>
        </p:nvCxnSpPr>
        <p:spPr>
          <a:xfrm rot="10800000" flipV="1">
            <a:off x="5545242" y="5743544"/>
            <a:ext cx="1465159" cy="330369"/>
          </a:xfrm>
          <a:prstGeom prst="bentConnector2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206412" y="563880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81800" y="6096000"/>
            <a:ext cx="2276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Forward to sharer/</a:t>
            </a:r>
          </a:p>
          <a:p>
            <a:r>
              <a:rPr lang="en-US" sz="2000" dirty="0" smtClean="0">
                <a:latin typeface="+mj-lt"/>
              </a:rPr>
              <a:t>owner socket F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16200000" flipH="1">
            <a:off x="7658101" y="6057899"/>
            <a:ext cx="381000" cy="1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848600" y="579120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N</a:t>
            </a:r>
          </a:p>
        </p:txBody>
      </p:sp>
      <p:sp>
        <p:nvSpPr>
          <p:cNvPr id="32" name="Oval 31"/>
          <p:cNvSpPr/>
          <p:nvPr/>
        </p:nvSpPr>
        <p:spPr>
          <a:xfrm>
            <a:off x="4267200" y="4114800"/>
            <a:ext cx="914400" cy="914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F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7" name="Straight Arrow Connector 36"/>
          <p:cNvCxnSpPr>
            <a:stCxn id="5" idx="2"/>
            <a:endCxn id="32" idx="6"/>
          </p:cNvCxnSpPr>
          <p:nvPr/>
        </p:nvCxnSpPr>
        <p:spPr>
          <a:xfrm rot="10800000" flipV="1">
            <a:off x="5181600" y="4114800"/>
            <a:ext cx="21336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2" idx="2"/>
            <a:endCxn id="4" idx="6"/>
          </p:cNvCxnSpPr>
          <p:nvPr/>
        </p:nvCxnSpPr>
        <p:spPr>
          <a:xfrm rot="10800000">
            <a:off x="1676400" y="4114800"/>
            <a:ext cx="25908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130731" y="3962400"/>
            <a:ext cx="2108269" cy="400110"/>
          </a:xfrm>
          <a:prstGeom prst="rect">
            <a:avLst/>
          </a:prstGeom>
          <a:noFill/>
          <a:scene3d>
            <a:camera prst="orthographicFront">
              <a:rot lat="0" lon="0" rev="6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Fwd. GET/GETX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354152" y="4019490"/>
            <a:ext cx="1455848" cy="400110"/>
          </a:xfrm>
          <a:prstGeom prst="rect">
            <a:avLst/>
          </a:prstGeom>
          <a:noFill/>
          <a:scene3d>
            <a:camera prst="orthographicFront">
              <a:rot lat="0" lon="0" rev="20999999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PUT/PUTX</a:t>
            </a:r>
          </a:p>
        </p:txBody>
      </p:sp>
      <p:cxnSp>
        <p:nvCxnSpPr>
          <p:cNvPr id="45" name="Shape 44"/>
          <p:cNvCxnSpPr>
            <a:stCxn id="32" idx="0"/>
          </p:cNvCxnSpPr>
          <p:nvPr/>
        </p:nvCxnSpPr>
        <p:spPr>
          <a:xfrm rot="5400000" flipH="1" flipV="1">
            <a:off x="5943600" y="2667000"/>
            <a:ext cx="228600" cy="2667000"/>
          </a:xfrm>
          <a:prstGeom prst="curvedConnector2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876800" y="3581400"/>
            <a:ext cx="1098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WB_DE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8600" y="5238690"/>
            <a:ext cx="4301177" cy="13234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The paper discusses in detail</a:t>
            </a:r>
          </a:p>
          <a:p>
            <a:r>
              <a:rPr lang="en-US" sz="2000" dirty="0" smtClean="0">
                <a:latin typeface="+mj-lt"/>
              </a:rPr>
              <a:t>how the situation where a forwarded</a:t>
            </a:r>
          </a:p>
          <a:p>
            <a:r>
              <a:rPr lang="en-US" sz="2000" dirty="0" smtClean="0">
                <a:latin typeface="+mj-lt"/>
              </a:rPr>
              <a:t>request fails to find the intra-</a:t>
            </a:r>
            <a:r>
              <a:rPr lang="en-US" sz="2000" dirty="0" err="1" smtClean="0">
                <a:latin typeface="+mj-lt"/>
              </a:rPr>
              <a:t>scoket</a:t>
            </a:r>
            <a:endParaRPr lang="en-US" sz="2000" dirty="0" smtClean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directory entry in F is handled</a:t>
            </a:r>
          </a:p>
        </p:txBody>
      </p:sp>
      <p:cxnSp>
        <p:nvCxnSpPr>
          <p:cNvPr id="34" name="Elbow Connector 33"/>
          <p:cNvCxnSpPr>
            <a:stCxn id="4" idx="7"/>
            <a:endCxn id="5" idx="1"/>
          </p:cNvCxnSpPr>
          <p:nvPr/>
        </p:nvCxnSpPr>
        <p:spPr>
          <a:xfrm rot="5400000" flipH="1" flipV="1">
            <a:off x="4495800" y="838200"/>
            <a:ext cx="1588" cy="5906622"/>
          </a:xfrm>
          <a:prstGeom prst="bentConnector3">
            <a:avLst>
              <a:gd name="adj1" fmla="val 22828149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xplosion 1 34"/>
          <p:cNvSpPr/>
          <p:nvPr/>
        </p:nvSpPr>
        <p:spPr>
          <a:xfrm>
            <a:off x="7315200" y="2667000"/>
            <a:ext cx="1752600" cy="1295400"/>
          </a:xfrm>
          <a:prstGeom prst="irregularSeal1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+mj-lt"/>
              </a:rPr>
              <a:t>New race</a:t>
            </a:r>
            <a:endParaRPr lang="en-US" sz="2400" b="1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2" grpId="0" animBg="1"/>
      <p:bldP spid="40" grpId="0"/>
      <p:bldP spid="41" grpId="0"/>
      <p:bldP spid="46" grpId="0"/>
      <p:bldP spid="47" grpId="0" animBg="1"/>
      <p:bldP spid="3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Handling core </a:t>
            </a:r>
            <a:r>
              <a:rPr lang="en-US" b="1" smtClean="0"/>
              <a:t>cache evictions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Protocol extension needed if an eviction from a private cache fails to locate the intra-socket directory entry within socket</a:t>
            </a:r>
          </a:p>
        </p:txBody>
      </p:sp>
      <p:sp>
        <p:nvSpPr>
          <p:cNvPr id="6" name="Oval 5"/>
          <p:cNvSpPr/>
          <p:nvPr/>
        </p:nvSpPr>
        <p:spPr>
          <a:xfrm>
            <a:off x="7620000" y="2819400"/>
            <a:ext cx="914400" cy="914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H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4400490"/>
            <a:ext cx="1972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Full block WB?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89527" y="5010090"/>
            <a:ext cx="2125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Forward to home socket as WB  </a:t>
            </a:r>
          </a:p>
        </p:txBody>
      </p:sp>
      <p:cxnSp>
        <p:nvCxnSpPr>
          <p:cNvPr id="14" name="Straight Arrow Connector 13"/>
          <p:cNvCxnSpPr>
            <a:endCxn id="6" idx="2"/>
          </p:cNvCxnSpPr>
          <p:nvPr/>
        </p:nvCxnSpPr>
        <p:spPr>
          <a:xfrm>
            <a:off x="5334000" y="3276600"/>
            <a:ext cx="2286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43600" y="2895600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WB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66327" y="3733800"/>
            <a:ext cx="2125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Overwrite block in home memory 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6200000" flipH="1">
            <a:off x="4533901" y="4305300"/>
            <a:ext cx="381000" cy="1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1" idx="1"/>
            <a:endCxn id="12" idx="0"/>
          </p:cNvCxnSpPr>
          <p:nvPr/>
        </p:nvCxnSpPr>
        <p:spPr>
          <a:xfrm rot="10800000" flipV="1">
            <a:off x="3052164" y="4600544"/>
            <a:ext cx="757836" cy="409545"/>
          </a:xfrm>
          <a:prstGeom prst="bentConnector2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691812" y="457200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Y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362200"/>
            <a:ext cx="4876800" cy="1524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62000" y="2819400"/>
            <a:ext cx="9144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j-lt"/>
              </a:rPr>
              <a:t>C</a:t>
            </a:r>
          </a:p>
        </p:txBody>
      </p:sp>
      <p:sp>
        <p:nvSpPr>
          <p:cNvPr id="23" name="Oval 22"/>
          <p:cNvSpPr/>
          <p:nvPr/>
        </p:nvSpPr>
        <p:spPr>
          <a:xfrm>
            <a:off x="4114800" y="2819400"/>
            <a:ext cx="1219200" cy="914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LLC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4" name="Straight Arrow Connector 23"/>
          <p:cNvCxnSpPr>
            <a:stCxn id="20" idx="6"/>
            <a:endCxn id="23" idx="2"/>
          </p:cNvCxnSpPr>
          <p:nvPr/>
        </p:nvCxnSpPr>
        <p:spPr>
          <a:xfrm>
            <a:off x="1676400" y="3276600"/>
            <a:ext cx="2438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62200" y="2895600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Evict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89727" y="3790890"/>
            <a:ext cx="2353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Dir. entry not found 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9600" y="2362200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Socket R</a:t>
            </a:r>
          </a:p>
        </p:txBody>
      </p:sp>
    </p:spTree>
    <p:extLst>
      <p:ext uri="{BB962C8B-B14F-4D97-AF65-F5344CB8AC3E}">
        <p14:creationId xmlns:p14="http://schemas.microsoft.com/office/powerpoint/2010/main" val="231148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22" grpId="0"/>
      <p:bldP spid="2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Handling core </a:t>
            </a:r>
            <a:r>
              <a:rPr lang="en-US" b="1" smtClean="0"/>
              <a:t>cache evictions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Protocol extension needed if an eviction from a private cache fails to locate the intra-socket directory entry within socket</a:t>
            </a:r>
          </a:p>
        </p:txBody>
      </p:sp>
      <p:sp>
        <p:nvSpPr>
          <p:cNvPr id="6" name="Oval 5"/>
          <p:cNvSpPr/>
          <p:nvPr/>
        </p:nvSpPr>
        <p:spPr>
          <a:xfrm>
            <a:off x="7620000" y="2819400"/>
            <a:ext cx="914400" cy="914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H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4400490"/>
            <a:ext cx="1972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Full block WB?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89527" y="5010090"/>
            <a:ext cx="2125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Forward to home socket as WB 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6200000" flipH="1">
            <a:off x="4533901" y="4305300"/>
            <a:ext cx="381000" cy="1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1" idx="1"/>
            <a:endCxn id="12" idx="0"/>
          </p:cNvCxnSpPr>
          <p:nvPr/>
        </p:nvCxnSpPr>
        <p:spPr>
          <a:xfrm rot="10800000" flipV="1">
            <a:off x="3052164" y="4600544"/>
            <a:ext cx="757836" cy="409545"/>
          </a:xfrm>
          <a:prstGeom prst="bentConnector2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691812" y="457200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38801" y="5029200"/>
            <a:ext cx="1676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Get dir. entry</a:t>
            </a:r>
          </a:p>
          <a:p>
            <a:r>
              <a:rPr lang="en-US" sz="2000" dirty="0" smtClean="0">
                <a:latin typeface="+mj-lt"/>
              </a:rPr>
              <a:t>from home   </a:t>
            </a:r>
          </a:p>
        </p:txBody>
      </p:sp>
      <p:cxnSp>
        <p:nvCxnSpPr>
          <p:cNvPr id="23" name="Shape 22"/>
          <p:cNvCxnSpPr>
            <a:stCxn id="11" idx="3"/>
            <a:endCxn id="18" idx="0"/>
          </p:cNvCxnSpPr>
          <p:nvPr/>
        </p:nvCxnSpPr>
        <p:spPr>
          <a:xfrm>
            <a:off x="5782873" y="4600545"/>
            <a:ext cx="694128" cy="428655"/>
          </a:xfrm>
          <a:prstGeom prst="bentConnector2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501812" y="455289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91200" y="2514600"/>
            <a:ext cx="1212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GET_DE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103009" y="3562290"/>
            <a:ext cx="1199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PUT_DE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410200" y="6019800"/>
            <a:ext cx="1676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Last copy in socket?   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rot="16200000" flipH="1">
            <a:off x="6286499" y="5905499"/>
            <a:ext cx="381000" cy="1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989527" y="6019800"/>
            <a:ext cx="2582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Send block to home for possible update 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391400" y="601980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Update dir.</a:t>
            </a:r>
          </a:p>
          <a:p>
            <a:r>
              <a:rPr lang="en-US" sz="2000" dirty="0" smtClean="0">
                <a:latin typeface="+mj-lt"/>
              </a:rPr>
              <a:t>entry in home   </a:t>
            </a:r>
          </a:p>
        </p:txBody>
      </p:sp>
      <p:cxnSp>
        <p:nvCxnSpPr>
          <p:cNvPr id="49" name="Straight Arrow Connector 48"/>
          <p:cNvCxnSpPr>
            <a:stCxn id="44" idx="1"/>
            <a:endCxn id="46" idx="3"/>
          </p:cNvCxnSpPr>
          <p:nvPr/>
        </p:nvCxnSpPr>
        <p:spPr>
          <a:xfrm rot="10800000">
            <a:off x="4572000" y="6373743"/>
            <a:ext cx="838200" cy="1588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553200" y="6477000"/>
            <a:ext cx="838200" cy="1588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031159" y="2952690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WB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107359" y="2952690"/>
            <a:ext cx="1098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WB_DE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858000" y="3864114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If last global copy, update block 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901612" y="600069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Y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944586" y="609600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09600" y="2362200"/>
            <a:ext cx="4876800" cy="1524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62000" y="2819400"/>
            <a:ext cx="9144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j-lt"/>
              </a:rPr>
              <a:t>C</a:t>
            </a:r>
          </a:p>
        </p:txBody>
      </p:sp>
      <p:sp>
        <p:nvSpPr>
          <p:cNvPr id="36" name="Oval 35"/>
          <p:cNvSpPr/>
          <p:nvPr/>
        </p:nvSpPr>
        <p:spPr>
          <a:xfrm>
            <a:off x="4114800" y="2819400"/>
            <a:ext cx="1219200" cy="914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LLC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7" name="Straight Arrow Connector 36"/>
          <p:cNvCxnSpPr>
            <a:stCxn id="35" idx="6"/>
            <a:endCxn id="36" idx="2"/>
          </p:cNvCxnSpPr>
          <p:nvPr/>
        </p:nvCxnSpPr>
        <p:spPr>
          <a:xfrm>
            <a:off x="1676400" y="3276600"/>
            <a:ext cx="2438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362200" y="2895600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Evict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9600" y="2362200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Socket 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589727" y="3790890"/>
            <a:ext cx="2353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Dir. entry not found  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5029200" y="2895600"/>
            <a:ext cx="2819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6454682" y="2300660"/>
            <a:ext cx="1588" cy="259845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334000" y="3276600"/>
            <a:ext cx="2286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96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42" grpId="0"/>
      <p:bldP spid="43" grpId="0"/>
      <p:bldP spid="44" grpId="0"/>
      <p:bldP spid="46" grpId="0"/>
      <p:bldP spid="47" grpId="0"/>
      <p:bldP spid="57" grpId="0"/>
      <p:bldP spid="57" grpId="1"/>
      <p:bldP spid="58" grpId="0"/>
      <p:bldP spid="59" grpId="0"/>
      <p:bldP spid="59" grpId="1"/>
      <p:bldP spid="60" grpId="0"/>
      <p:bldP spid="6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Eliminating socket-level DEVs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Socket-level directory can be maintained in a cache for performance reasons</a:t>
            </a:r>
          </a:p>
          <a:p>
            <a:r>
              <a:rPr lang="en-US" dirty="0" smtClean="0"/>
              <a:t>Evictions from this cache can lead to DEVs</a:t>
            </a:r>
          </a:p>
          <a:p>
            <a:r>
              <a:rPr lang="en-US" dirty="0" smtClean="0"/>
              <a:t>Two solutions</a:t>
            </a:r>
          </a:p>
          <a:p>
            <a:pPr lvl="1"/>
            <a:r>
              <a:rPr lang="en-US" dirty="0" smtClean="0"/>
              <a:t>Back up socket-level directory in home memory</a:t>
            </a:r>
          </a:p>
          <a:p>
            <a:pPr lvl="2"/>
            <a:r>
              <a:rPr lang="en-US" dirty="0" smtClean="0"/>
              <a:t>Small overhead for small socket counts</a:t>
            </a:r>
          </a:p>
          <a:p>
            <a:pPr lvl="1"/>
            <a:r>
              <a:rPr lang="en-US" dirty="0" smtClean="0"/>
              <a:t>Extend </a:t>
            </a:r>
            <a:r>
              <a:rPr lang="en-US" dirty="0" err="1" smtClean="0"/>
              <a:t>ZeroDEV</a:t>
            </a:r>
            <a:r>
              <a:rPr lang="en-US" dirty="0" smtClean="0"/>
              <a:t> to socket-level directory</a:t>
            </a:r>
          </a:p>
          <a:p>
            <a:pPr lvl="2"/>
            <a:r>
              <a:rPr lang="en-US" dirty="0" smtClean="0"/>
              <a:t>Evicted socket-level directory entry is stored in a partition of the home memory block and a bit per block records this status</a:t>
            </a:r>
          </a:p>
          <a:p>
            <a:pPr lvl="2"/>
            <a:r>
              <a:rPr lang="en-US" dirty="0" smtClean="0"/>
              <a:t>Overhead independent of socket count</a:t>
            </a:r>
          </a:p>
          <a:p>
            <a:r>
              <a:rPr lang="en-US" dirty="0" smtClean="0"/>
              <a:t>See paper for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ZeroDEV</a:t>
            </a:r>
            <a:r>
              <a:rPr lang="en-US" dirty="0" smtClean="0"/>
              <a:t>: Putting it all together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Exploits replication of blocks across memory hierarchy for housing directory entries</a:t>
            </a:r>
          </a:p>
          <a:p>
            <a:r>
              <a:rPr lang="en-US" dirty="0" smtClean="0"/>
              <a:t>Three schemes for accommodating in LLC</a:t>
            </a:r>
          </a:p>
          <a:p>
            <a:pPr lvl="1"/>
            <a:r>
              <a:rPr lang="en-US" dirty="0" err="1" smtClean="0"/>
              <a:t>SpillAll</a:t>
            </a:r>
            <a:r>
              <a:rPr lang="en-US" dirty="0" smtClean="0"/>
              <a:t>, </a:t>
            </a:r>
            <a:r>
              <a:rPr lang="en-US" dirty="0" err="1" smtClean="0"/>
              <a:t>FusePrivateSpillShared</a:t>
            </a:r>
            <a:r>
              <a:rPr lang="en-US" dirty="0" smtClean="0"/>
              <a:t> (FPSS), </a:t>
            </a:r>
            <a:r>
              <a:rPr lang="en-US" dirty="0" err="1" smtClean="0"/>
              <a:t>FuseAll</a:t>
            </a:r>
            <a:endParaRPr lang="en-US" dirty="0" smtClean="0"/>
          </a:p>
          <a:p>
            <a:r>
              <a:rPr lang="en-US" dirty="0" smtClean="0"/>
              <a:t>Extensions to LLC replacement policy and inter-socket protocol for accommodating directory entries in home memory blocks</a:t>
            </a:r>
          </a:p>
          <a:p>
            <a:r>
              <a:rPr lang="en-US" dirty="0" smtClean="0"/>
              <a:t>New state in LLC block: fused/spilled</a:t>
            </a:r>
          </a:p>
          <a:p>
            <a:pPr lvl="1"/>
            <a:r>
              <a:rPr lang="en-US" dirty="0" smtClean="0"/>
              <a:t>No additional state bits needed</a:t>
            </a:r>
          </a:p>
          <a:p>
            <a:r>
              <a:rPr lang="en-US" dirty="0" smtClean="0"/>
              <a:t>New state in inter-socket dir. entry: corrupted (repurposes existing state bits)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ZeroDEV</a:t>
            </a:r>
            <a:r>
              <a:rPr lang="en-US" dirty="0" smtClean="0"/>
              <a:t>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err="1" smtClean="0"/>
              <a:t>ZeroDEV</a:t>
            </a:r>
            <a:r>
              <a:rPr lang="en-US" dirty="0" smtClean="0"/>
              <a:t> protocol</a:t>
            </a:r>
          </a:p>
          <a:p>
            <a:pPr lvl="1"/>
            <a:r>
              <a:rPr lang="en-US" dirty="0" smtClean="0"/>
              <a:t>Design overview</a:t>
            </a:r>
          </a:p>
          <a:p>
            <a:pPr lvl="1"/>
            <a:r>
              <a:rPr lang="en-US" dirty="0" smtClean="0"/>
              <a:t>Caching directory entries in LLC</a:t>
            </a:r>
          </a:p>
          <a:p>
            <a:pPr lvl="1"/>
            <a:r>
              <a:rPr lang="en-US" dirty="0" smtClean="0"/>
              <a:t>Handling directory eviction from LLC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infra-structure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smtClean="0"/>
              <a:t>CPU cores</a:t>
            </a:r>
          </a:p>
          <a:p>
            <a:pPr lvl="1"/>
            <a:r>
              <a:rPr lang="en-US" dirty="0" smtClean="0"/>
              <a:t>8/128 out-of-order issue dynamically scheduled x86 cores clocked at 4 GHz (private L1$, L2$)</a:t>
            </a:r>
          </a:p>
          <a:p>
            <a:r>
              <a:rPr lang="en-US" dirty="0" smtClean="0"/>
              <a:t>L3 cache</a:t>
            </a:r>
          </a:p>
          <a:p>
            <a:pPr lvl="1"/>
            <a:r>
              <a:rPr lang="en-US" dirty="0" smtClean="0"/>
              <a:t>Shared across all cores, 8/128 banks (set interleaved), 1 MB/256 KB 16-way per bank, 64B blocks, LRU</a:t>
            </a:r>
          </a:p>
          <a:p>
            <a:r>
              <a:rPr lang="en-US" dirty="0" smtClean="0"/>
              <a:t>Sparse directory</a:t>
            </a:r>
          </a:p>
          <a:p>
            <a:pPr lvl="1"/>
            <a:r>
              <a:rPr lang="en-US" dirty="0" smtClean="0"/>
              <a:t>Each L3 cache bank has a sparse directory slice responsible for tracking the blocks of the bank</a:t>
            </a:r>
          </a:p>
          <a:p>
            <a:r>
              <a:rPr lang="en-US" dirty="0" smtClean="0"/>
              <a:t>Main memory</a:t>
            </a:r>
          </a:p>
          <a:p>
            <a:pPr lvl="1"/>
            <a:r>
              <a:rPr lang="en-US" dirty="0" smtClean="0"/>
              <a:t>Two/Eight single-channel DDR3-2133 controllers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ZeroDEV</a:t>
            </a:r>
            <a:r>
              <a:rPr lang="en-US" dirty="0" smtClean="0"/>
              <a:t>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err="1" smtClean="0"/>
              <a:t>ZeroDEV</a:t>
            </a:r>
            <a:r>
              <a:rPr lang="en-US" dirty="0" smtClean="0"/>
              <a:t> protocol</a:t>
            </a:r>
          </a:p>
          <a:p>
            <a:pPr lvl="1"/>
            <a:r>
              <a:rPr lang="en-US" dirty="0" smtClean="0"/>
              <a:t>Design overview</a:t>
            </a:r>
          </a:p>
          <a:p>
            <a:pPr lvl="1"/>
            <a:r>
              <a:rPr lang="en-US" dirty="0" smtClean="0"/>
              <a:t>Caching directory entries in LLC</a:t>
            </a:r>
          </a:p>
          <a:p>
            <a:pPr lvl="1"/>
            <a:r>
              <a:rPr lang="en-US" dirty="0" smtClean="0"/>
              <a:t>Handling directory eviction from LLC</a:t>
            </a:r>
          </a:p>
          <a:p>
            <a:r>
              <a:rPr lang="en-US" dirty="0" smtClean="0"/>
              <a:t>Simulation infrastructure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ZeroDEV</a:t>
            </a:r>
            <a:r>
              <a:rPr lang="en-US" b="1" dirty="0" smtClean="0"/>
              <a:t> in brief</a:t>
            </a:r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4572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C0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7432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C1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Oval 6"/>
          <p:cNvSpPr/>
          <p:nvPr/>
        </p:nvSpPr>
        <p:spPr>
          <a:xfrm>
            <a:off x="52578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C2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77724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C3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40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8486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5" idx="4"/>
            <a:endCxn id="9" idx="0"/>
          </p:cNvCxnSpPr>
          <p:nvPr/>
        </p:nvCxnSpPr>
        <p:spPr>
          <a:xfrm>
            <a:off x="9144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2004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12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3058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57200" y="2514600"/>
            <a:ext cx="9144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848600" y="2514600"/>
            <a:ext cx="9144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34000" y="2667000"/>
            <a:ext cx="9144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loud 20"/>
          <p:cNvSpPr/>
          <p:nvPr/>
        </p:nvSpPr>
        <p:spPr>
          <a:xfrm>
            <a:off x="838200" y="3429000"/>
            <a:ext cx="7620000" cy="914400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Interconnection Network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43200" y="2286000"/>
            <a:ext cx="9144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9" idx="2"/>
          </p:cNvCxnSpPr>
          <p:nvPr/>
        </p:nvCxnSpPr>
        <p:spPr>
          <a:xfrm>
            <a:off x="914400" y="3048000"/>
            <a:ext cx="14478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2"/>
          </p:cNvCxnSpPr>
          <p:nvPr/>
        </p:nvCxnSpPr>
        <p:spPr>
          <a:xfrm>
            <a:off x="3200400" y="3048000"/>
            <a:ext cx="0" cy="5334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2"/>
          </p:cNvCxnSpPr>
          <p:nvPr/>
        </p:nvCxnSpPr>
        <p:spPr>
          <a:xfrm>
            <a:off x="5791200" y="30480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2" idx="2"/>
          </p:cNvCxnSpPr>
          <p:nvPr/>
        </p:nvCxnSpPr>
        <p:spPr>
          <a:xfrm flipH="1">
            <a:off x="7467600" y="3048000"/>
            <a:ext cx="8382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590800" y="4648200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486400" y="4648200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57200" y="4648200"/>
            <a:ext cx="14478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315200" y="4648200"/>
            <a:ext cx="14478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7200" y="4800600"/>
            <a:ext cx="1447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57200" y="6324600"/>
            <a:ext cx="14478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315200" y="6248400"/>
            <a:ext cx="1447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stCxn id="34" idx="0"/>
          </p:cNvCxnSpPr>
          <p:nvPr/>
        </p:nvCxnSpPr>
        <p:spPr>
          <a:xfrm flipV="1">
            <a:off x="1181100" y="4267200"/>
            <a:ext cx="95250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32" idx="0"/>
          </p:cNvCxnSpPr>
          <p:nvPr/>
        </p:nvCxnSpPr>
        <p:spPr>
          <a:xfrm>
            <a:off x="1752600" y="4419600"/>
            <a:ext cx="1447800" cy="2286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5" idx="0"/>
          </p:cNvCxnSpPr>
          <p:nvPr/>
        </p:nvCxnSpPr>
        <p:spPr>
          <a:xfrm flipH="1" flipV="1">
            <a:off x="6858000" y="4191000"/>
            <a:ext cx="11811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3" idx="0"/>
          </p:cNvCxnSpPr>
          <p:nvPr/>
        </p:nvCxnSpPr>
        <p:spPr>
          <a:xfrm flipV="1">
            <a:off x="6096000" y="4419600"/>
            <a:ext cx="1295400" cy="2286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590800" y="5029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895600" y="5029200"/>
            <a:ext cx="304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200400" y="5029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3505200" y="5029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590800" y="5486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895600" y="5486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200400" y="5486400"/>
            <a:ext cx="3048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505200" y="5486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486400" y="5029200"/>
            <a:ext cx="304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791200" y="5029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096000" y="5029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400800" y="5029200"/>
            <a:ext cx="304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1371600" y="2187714"/>
            <a:ext cx="1225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Private</a:t>
            </a:r>
          </a:p>
          <a:p>
            <a:r>
              <a:rPr lang="en-US" sz="2000" dirty="0" smtClean="0">
                <a:latin typeface="+mj-lt"/>
              </a:rPr>
              <a:t>Cache(s)</a:t>
            </a:r>
            <a:endParaRPr lang="en-US" sz="2000" dirty="0"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352035" y="5943600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181600" y="5943600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0" y="24192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721345" y="61530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349745" y="236220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0" y="47052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615945" y="21906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0" y="62292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B3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876800" y="25716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B3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133600" y="49338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133600" y="541020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B3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663945" y="49338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021449" y="4495800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Eviction</a:t>
            </a:r>
          </a:p>
        </p:txBody>
      </p:sp>
      <p:cxnSp>
        <p:nvCxnSpPr>
          <p:cNvPr id="87" name="Straight Arrow Connector 86"/>
          <p:cNvCxnSpPr>
            <a:stCxn id="57" idx="3"/>
            <a:endCxn id="84" idx="2"/>
          </p:cNvCxnSpPr>
          <p:nvPr/>
        </p:nvCxnSpPr>
        <p:spPr>
          <a:xfrm flipV="1">
            <a:off x="3810000" y="4895910"/>
            <a:ext cx="753425" cy="24759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84" idx="0"/>
          </p:cNvCxnSpPr>
          <p:nvPr/>
        </p:nvCxnSpPr>
        <p:spPr>
          <a:xfrm rot="16200000" flipV="1">
            <a:off x="2967513" y="2899887"/>
            <a:ext cx="1981200" cy="1210625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733800" y="297180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INV</a:t>
            </a:r>
          </a:p>
        </p:txBody>
      </p:sp>
      <p:cxnSp>
        <p:nvCxnSpPr>
          <p:cNvPr id="98" name="Straight Connector 97"/>
          <p:cNvCxnSpPr/>
          <p:nvPr/>
        </p:nvCxnSpPr>
        <p:spPr>
          <a:xfrm>
            <a:off x="2514600" y="2209800"/>
            <a:ext cx="1447800" cy="3810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2514600" y="2190690"/>
            <a:ext cx="1426973" cy="3239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1600200" y="175260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+mj-lt"/>
              </a:rPr>
              <a:t>DEV</a:t>
            </a:r>
          </a:p>
        </p:txBody>
      </p:sp>
      <p:cxnSp>
        <p:nvCxnSpPr>
          <p:cNvPr id="124" name="Straight Arrow Connector 123"/>
          <p:cNvCxnSpPr>
            <a:stCxn id="120" idx="3"/>
            <a:endCxn id="22" idx="1"/>
          </p:cNvCxnSpPr>
          <p:nvPr/>
        </p:nvCxnSpPr>
        <p:spPr>
          <a:xfrm>
            <a:off x="2313857" y="1952655"/>
            <a:ext cx="429343" cy="44764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63" idx="1"/>
          </p:cNvCxnSpPr>
          <p:nvPr/>
        </p:nvCxnSpPr>
        <p:spPr>
          <a:xfrm rot="10800000">
            <a:off x="4800600" y="4876800"/>
            <a:ext cx="685800" cy="266700"/>
          </a:xfrm>
          <a:prstGeom prst="straightConnector1">
            <a:avLst/>
          </a:prstGeom>
          <a:ln w="38100">
            <a:solidFill>
              <a:srgbClr val="A0207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84" idx="0"/>
            <a:endCxn id="19" idx="1"/>
          </p:cNvCxnSpPr>
          <p:nvPr/>
        </p:nvCxnSpPr>
        <p:spPr>
          <a:xfrm rot="5400000" flipH="1" flipV="1">
            <a:off x="5272562" y="1919763"/>
            <a:ext cx="1866900" cy="3285175"/>
          </a:xfrm>
          <a:prstGeom prst="straightConnector1">
            <a:avLst/>
          </a:prstGeom>
          <a:ln w="38100">
            <a:solidFill>
              <a:srgbClr val="A0207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84" idx="0"/>
          </p:cNvCxnSpPr>
          <p:nvPr/>
        </p:nvCxnSpPr>
        <p:spPr>
          <a:xfrm rot="16200000" flipV="1">
            <a:off x="2015013" y="1947387"/>
            <a:ext cx="1752600" cy="3344225"/>
          </a:xfrm>
          <a:prstGeom prst="straightConnector1">
            <a:avLst/>
          </a:prstGeom>
          <a:ln w="38100">
            <a:solidFill>
              <a:srgbClr val="A0207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6629400" y="272409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INV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1978132" y="289560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INV</a:t>
            </a:r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7564627" y="2438400"/>
            <a:ext cx="1426973" cy="3239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7467600" y="2438400"/>
            <a:ext cx="1524000" cy="304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28600" y="2438400"/>
            <a:ext cx="1447800" cy="3810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152400" y="2495490"/>
            <a:ext cx="1426973" cy="3239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120" idx="1"/>
          </p:cNvCxnSpPr>
          <p:nvPr/>
        </p:nvCxnSpPr>
        <p:spPr>
          <a:xfrm rot="10800000" flipV="1">
            <a:off x="1219200" y="1952654"/>
            <a:ext cx="381000" cy="56194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30143" y="175260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+mj-lt"/>
              </a:rPr>
              <a:t>DEV</a:t>
            </a:r>
          </a:p>
        </p:txBody>
      </p:sp>
      <p:cxnSp>
        <p:nvCxnSpPr>
          <p:cNvPr id="102" name="Straight Arrow Connector 101"/>
          <p:cNvCxnSpPr>
            <a:stCxn id="99" idx="3"/>
          </p:cNvCxnSpPr>
          <p:nvPr/>
        </p:nvCxnSpPr>
        <p:spPr>
          <a:xfrm>
            <a:off x="7543800" y="1952655"/>
            <a:ext cx="533400" cy="56194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81"/>
          <p:cNvSpPr/>
          <p:nvPr/>
        </p:nvSpPr>
        <p:spPr>
          <a:xfrm>
            <a:off x="457200" y="2895600"/>
            <a:ext cx="82296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Directory eviction victims (DEVs) degrade performance, inflate traffic 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228600" y="2454414"/>
            <a:ext cx="8763000" cy="196518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DEVs can be exploited by an attacker to control private cache contents of cores and mount timing-based side channel attacks [IEEE Security &amp; Privacy 2019]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228600" y="2895600"/>
            <a:ext cx="87630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Can we design a DEV-free 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coherence protocol for CMPs? 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228600" y="2895600"/>
            <a:ext cx="87630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Ideally, in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ZeroDEV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: (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i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)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perf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. independent of directory size, (ii) private caches isolated from coherence directory eviction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97" grpId="0"/>
      <p:bldP spid="120" grpId="0"/>
      <p:bldP spid="134" grpId="0"/>
      <p:bldP spid="135" grpId="0"/>
      <p:bldP spid="99" grpId="0"/>
      <p:bldP spid="82" grpId="0" animBg="1"/>
      <p:bldP spid="82" grpId="1" animBg="1"/>
      <p:bldP spid="89" grpId="0" animBg="1"/>
      <p:bldP spid="89" grpId="1" animBg="1"/>
      <p:bldP spid="92" grpId="0" animBg="1"/>
      <p:bldP spid="92" grpId="1" animBg="1"/>
      <p:bldP spid="9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Selection between three schemes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652587"/>
            <a:ext cx="9144000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924580"/>
            <a:ext cx="9137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Worst-case speedup observed within an app. suite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371600" y="2209800"/>
            <a:ext cx="7391400" cy="533400"/>
          </a:xfrm>
          <a:prstGeom prst="roundRect">
            <a:avLst/>
          </a:pr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4184178" y="1832159"/>
            <a:ext cx="772180" cy="34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0" y="4419600"/>
            <a:ext cx="9144000" cy="14478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FusePrivateSpillShared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scheme offers the best average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perf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. and best worst-case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perf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.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191000" y="1676400"/>
            <a:ext cx="1752600" cy="457200"/>
          </a:xfrm>
          <a:prstGeom prst="ellipse">
            <a:avLst/>
          </a:prstGeom>
          <a:noFill/>
          <a:ln w="38100">
            <a:solidFill>
              <a:srgbClr val="A020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605135"/>
            <a:ext cx="9137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Speedup relative to baseline 1x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 animBg="1"/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Performance of </a:t>
            </a:r>
            <a:r>
              <a:rPr lang="en-US" b="1" dirty="0" err="1" smtClean="0"/>
              <a:t>ZeroDEV</a:t>
            </a:r>
            <a:r>
              <a:rPr lang="en-US" b="1" dirty="0" smtClean="0"/>
              <a:t> (1 socket)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9650"/>
            <a:ext cx="9144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3733800"/>
            <a:ext cx="9137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Multi-grain Directory (</a:t>
            </a:r>
            <a:r>
              <a:rPr lang="en-US" sz="2400" dirty="0" err="1" smtClean="0">
                <a:latin typeface="+mj-lt"/>
              </a:rPr>
              <a:t>MgD</a:t>
            </a:r>
            <a:r>
              <a:rPr lang="en-US" sz="2400" dirty="0" smtClean="0">
                <a:latin typeface="+mj-lt"/>
              </a:rPr>
              <a:t>) [MICRO 2013] saves directory space by tracking 1KB private regions using one directory entry</a:t>
            </a:r>
            <a:endParaRPr lang="en-US" sz="2400" dirty="0"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19200" y="1066800"/>
            <a:ext cx="457200" cy="1524000"/>
          </a:xfrm>
          <a:prstGeom prst="roundRect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246244" y="1066800"/>
            <a:ext cx="457200" cy="1524000"/>
          </a:xfrm>
          <a:prstGeom prst="roundRect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236844" y="1066800"/>
            <a:ext cx="457200" cy="1524000"/>
          </a:xfrm>
          <a:prstGeom prst="roundRect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267200" y="1066800"/>
            <a:ext cx="457200" cy="1524000"/>
          </a:xfrm>
          <a:prstGeom prst="roundRect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271052" y="1066800"/>
            <a:ext cx="457200" cy="1524000"/>
          </a:xfrm>
          <a:prstGeom prst="roundRect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298096" y="1066800"/>
            <a:ext cx="457200" cy="1524000"/>
          </a:xfrm>
          <a:prstGeom prst="roundRect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301948" y="1066800"/>
            <a:ext cx="457200" cy="1524000"/>
          </a:xfrm>
          <a:prstGeom prst="roundRect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0" y="2855844"/>
            <a:ext cx="1905000" cy="304800"/>
          </a:xfrm>
          <a:prstGeom prst="roundRect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3124200" y="2845904"/>
            <a:ext cx="1905000" cy="304800"/>
          </a:xfrm>
          <a:prstGeom prst="roundRect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248400" y="2845904"/>
            <a:ext cx="1905000" cy="304800"/>
          </a:xfrm>
          <a:prstGeom prst="roundRect">
            <a:avLst/>
          </a:prstGeom>
          <a:noFill/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914400" y="4572000"/>
            <a:ext cx="7315200" cy="1143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MgD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loses performance with decreasing directory size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605135"/>
            <a:ext cx="9137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Speedup relative to baseline 1x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676400" y="1066800"/>
            <a:ext cx="457200" cy="152400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706756" y="1066800"/>
            <a:ext cx="457200" cy="152400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707296" y="1066800"/>
            <a:ext cx="457200" cy="152400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4724400" y="1066800"/>
            <a:ext cx="457200" cy="152400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728252" y="1066800"/>
            <a:ext cx="457200" cy="152400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755296" y="1066800"/>
            <a:ext cx="457200" cy="152400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7772400" y="1066800"/>
            <a:ext cx="457200" cy="152400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0" y="3200400"/>
            <a:ext cx="3048000" cy="30480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3124200" y="3200400"/>
            <a:ext cx="3048000" cy="30480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248400" y="3200400"/>
            <a:ext cx="2895600" cy="30480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0" y="5715000"/>
            <a:ext cx="9144000" cy="1143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ZeroDEV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performs within 1-2% of baseline 1x and maintains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perf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. even without a directory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Multi-socket results and more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Evaluated using four sockets each having eight cores</a:t>
            </a:r>
          </a:p>
          <a:p>
            <a:r>
              <a:rPr lang="en-US" dirty="0" err="1" smtClean="0"/>
              <a:t>ZeroDEV</a:t>
            </a:r>
            <a:r>
              <a:rPr lang="en-US" dirty="0" smtClean="0"/>
              <a:t> operating without a sparse directory performs within 1.6% of baseline employing a 1x sparse directory</a:t>
            </a:r>
          </a:p>
          <a:p>
            <a:r>
              <a:rPr lang="en-US" dirty="0" smtClean="0"/>
              <a:t>Many more results and analyses in the paper</a:t>
            </a:r>
          </a:p>
          <a:p>
            <a:pPr lvl="1"/>
            <a:r>
              <a:rPr lang="en-US" dirty="0" smtClean="0"/>
              <a:t>Study of individual application suites</a:t>
            </a:r>
          </a:p>
          <a:p>
            <a:pPr lvl="1"/>
            <a:r>
              <a:rPr lang="en-US" dirty="0" smtClean="0"/>
              <a:t>Sensitivity to LLC capacity and type of hierarchy</a:t>
            </a:r>
          </a:p>
          <a:p>
            <a:pPr lvl="1"/>
            <a:r>
              <a:rPr lang="en-US" dirty="0" smtClean="0"/>
              <a:t>Comparison with </a:t>
            </a:r>
            <a:r>
              <a:rPr lang="en-US" dirty="0" err="1" smtClean="0"/>
              <a:t>SecDir</a:t>
            </a:r>
            <a:r>
              <a:rPr lang="en-US" dirty="0" smtClean="0"/>
              <a:t> [ISCA 2019] that avoids direct generation of cross-core DEVs through partitioning of directory space into private and shared regions (can induce intra-core DEVs)</a:t>
            </a:r>
          </a:p>
          <a:p>
            <a:pPr lvl="2"/>
            <a:r>
              <a:rPr lang="en-US" dirty="0" smtClean="0"/>
              <a:t>Can lead to directory fragmentation due to partitioning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ZeroDEV</a:t>
            </a:r>
            <a:r>
              <a:rPr lang="en-US" dirty="0" smtClean="0"/>
              <a:t> in brief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err="1" smtClean="0"/>
              <a:t>ZeroDEV</a:t>
            </a:r>
            <a:r>
              <a:rPr lang="en-US" dirty="0" smtClean="0"/>
              <a:t> protocol</a:t>
            </a:r>
          </a:p>
          <a:p>
            <a:pPr lvl="1"/>
            <a:r>
              <a:rPr lang="en-US" dirty="0" smtClean="0"/>
              <a:t>Design overview</a:t>
            </a:r>
          </a:p>
          <a:p>
            <a:pPr lvl="1"/>
            <a:r>
              <a:rPr lang="en-US" dirty="0" smtClean="0"/>
              <a:t>Caching directory entries in LLC</a:t>
            </a:r>
          </a:p>
          <a:p>
            <a:pPr lvl="1"/>
            <a:r>
              <a:rPr lang="en-US" dirty="0" smtClean="0"/>
              <a:t>Handling directory eviction from LLC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Summary and future work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Summary and future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Designed and evaluated the first DEV-free coherence protocol for CMPs</a:t>
            </a:r>
          </a:p>
          <a:p>
            <a:r>
              <a:rPr lang="en-US" dirty="0" smtClean="0"/>
              <a:t>Enables a practically unbounded coherence directory</a:t>
            </a:r>
          </a:p>
          <a:p>
            <a:r>
              <a:rPr lang="en-US" dirty="0" smtClean="0"/>
              <a:t>Core cache contents are isolated from events surrounding directory eviction</a:t>
            </a:r>
          </a:p>
          <a:p>
            <a:r>
              <a:rPr lang="en-US" dirty="0" smtClean="0"/>
              <a:t>Performs within 1-2% of a well-provisioned baseline</a:t>
            </a:r>
          </a:p>
          <a:p>
            <a:r>
              <a:rPr lang="en-US" dirty="0" smtClean="0"/>
              <a:t>Offers good performance even without a dedicated sparse directory structure</a:t>
            </a:r>
          </a:p>
          <a:p>
            <a:r>
              <a:rPr lang="en-US" dirty="0" smtClean="0"/>
              <a:t>Future work: security analysis of </a:t>
            </a:r>
            <a:r>
              <a:rPr lang="en-US" dirty="0" err="1" smtClean="0"/>
              <a:t>ZeroDEV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90800"/>
            <a:ext cx="9144000" cy="1447800"/>
          </a:xfrm>
        </p:spPr>
        <p:txBody>
          <a:bodyPr>
            <a:noAutofit/>
          </a:bodyPr>
          <a:lstStyle/>
          <a:p>
            <a:r>
              <a:rPr lang="en-US" sz="15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rush Script MT" pitchFamily="66" charset="0"/>
              </a:rPr>
              <a:t>Thank you</a:t>
            </a:r>
            <a:endParaRPr lang="en-US" sz="15000" dirty="0" smtClean="0"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ZeroDEV</a:t>
            </a:r>
            <a:r>
              <a:rPr lang="en-US" b="1" dirty="0" smtClean="0"/>
              <a:t> in brief</a:t>
            </a:r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4572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C0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7432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C1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Oval 6"/>
          <p:cNvSpPr/>
          <p:nvPr/>
        </p:nvSpPr>
        <p:spPr>
          <a:xfrm>
            <a:off x="52578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C2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7772400" y="83820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C3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40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848600" y="21336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5" idx="4"/>
            <a:endCxn id="9" idx="0"/>
          </p:cNvCxnSpPr>
          <p:nvPr/>
        </p:nvCxnSpPr>
        <p:spPr>
          <a:xfrm>
            <a:off x="9144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2004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12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305800" y="17526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57200" y="2514600"/>
            <a:ext cx="9144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848600" y="2514600"/>
            <a:ext cx="9144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34000" y="2667000"/>
            <a:ext cx="9144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loud 20"/>
          <p:cNvSpPr/>
          <p:nvPr/>
        </p:nvSpPr>
        <p:spPr>
          <a:xfrm>
            <a:off x="838200" y="3429000"/>
            <a:ext cx="7620000" cy="914400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Interconnection Network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43200" y="2286000"/>
            <a:ext cx="9144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9" idx="2"/>
          </p:cNvCxnSpPr>
          <p:nvPr/>
        </p:nvCxnSpPr>
        <p:spPr>
          <a:xfrm>
            <a:off x="914400" y="3048000"/>
            <a:ext cx="14478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2"/>
          </p:cNvCxnSpPr>
          <p:nvPr/>
        </p:nvCxnSpPr>
        <p:spPr>
          <a:xfrm>
            <a:off x="3200400" y="3048000"/>
            <a:ext cx="0" cy="5334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2"/>
          </p:cNvCxnSpPr>
          <p:nvPr/>
        </p:nvCxnSpPr>
        <p:spPr>
          <a:xfrm>
            <a:off x="5791200" y="3048000"/>
            <a:ext cx="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2" idx="2"/>
          </p:cNvCxnSpPr>
          <p:nvPr/>
        </p:nvCxnSpPr>
        <p:spPr>
          <a:xfrm flipH="1">
            <a:off x="7467600" y="3048000"/>
            <a:ext cx="8382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590800" y="4648200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486400" y="4648200"/>
            <a:ext cx="1219200" cy="137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57200" y="4648200"/>
            <a:ext cx="14478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315200" y="4648200"/>
            <a:ext cx="1447800" cy="1981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Shared LLC Bank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7200" y="4800600"/>
            <a:ext cx="1447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57200" y="6324600"/>
            <a:ext cx="14478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315200" y="6248400"/>
            <a:ext cx="1447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stCxn id="34" idx="0"/>
          </p:cNvCxnSpPr>
          <p:nvPr/>
        </p:nvCxnSpPr>
        <p:spPr>
          <a:xfrm flipV="1">
            <a:off x="1181100" y="4267200"/>
            <a:ext cx="952500" cy="381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32" idx="0"/>
          </p:cNvCxnSpPr>
          <p:nvPr/>
        </p:nvCxnSpPr>
        <p:spPr>
          <a:xfrm>
            <a:off x="1752600" y="4419600"/>
            <a:ext cx="1447800" cy="2286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5" idx="0"/>
          </p:cNvCxnSpPr>
          <p:nvPr/>
        </p:nvCxnSpPr>
        <p:spPr>
          <a:xfrm flipH="1" flipV="1">
            <a:off x="6858000" y="4191000"/>
            <a:ext cx="1181100" cy="4572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3" idx="0"/>
          </p:cNvCxnSpPr>
          <p:nvPr/>
        </p:nvCxnSpPr>
        <p:spPr>
          <a:xfrm flipV="1">
            <a:off x="6096000" y="4419600"/>
            <a:ext cx="1295400" cy="2286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590800" y="5029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895600" y="5029200"/>
            <a:ext cx="304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200400" y="5029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3505200" y="5029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590800" y="5486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895600" y="5486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200400" y="5486400"/>
            <a:ext cx="304800" cy="228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505200" y="5486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486400" y="5029200"/>
            <a:ext cx="304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791200" y="5029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096000" y="50292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400800" y="5029200"/>
            <a:ext cx="304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1371600" y="2187714"/>
            <a:ext cx="1225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Private</a:t>
            </a:r>
          </a:p>
          <a:p>
            <a:r>
              <a:rPr lang="en-US" sz="2000" dirty="0" smtClean="0">
                <a:latin typeface="+mj-lt"/>
              </a:rPr>
              <a:t>Cache(s)</a:t>
            </a:r>
            <a:endParaRPr lang="en-US" sz="2000" dirty="0"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352035" y="5943600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181600" y="5943600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Sparse</a:t>
            </a:r>
          </a:p>
          <a:p>
            <a:r>
              <a:rPr lang="en-US" sz="2000" dirty="0" smtClean="0">
                <a:latin typeface="+mj-lt"/>
              </a:rPr>
              <a:t>Directory Slice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0" y="24192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721345" y="61530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349745" y="236220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0" y="47052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615945" y="21906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0" y="62292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B3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876800" y="25716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B3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768345" y="49338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B2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768345" y="53910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B3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063745" y="4933890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B1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457200" y="573411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62000" y="5734110"/>
            <a:ext cx="304800" cy="228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066800" y="573411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1371600" y="573411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/>
          <p:cNvCxnSpPr>
            <a:stCxn id="54" idx="1"/>
          </p:cNvCxnSpPr>
          <p:nvPr/>
        </p:nvCxnSpPr>
        <p:spPr>
          <a:xfrm rot="10800000" flipV="1">
            <a:off x="1676400" y="5143500"/>
            <a:ext cx="914400" cy="723900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7543800" y="4724400"/>
            <a:ext cx="304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7848600" y="4724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8153400" y="4724400"/>
            <a:ext cx="304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8458200" y="4724400"/>
            <a:ext cx="3048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Arrow Connector 117"/>
          <p:cNvCxnSpPr>
            <a:stCxn id="66" idx="3"/>
            <a:endCxn id="113" idx="1"/>
          </p:cNvCxnSpPr>
          <p:nvPr/>
        </p:nvCxnSpPr>
        <p:spPr>
          <a:xfrm flipV="1">
            <a:off x="6705600" y="4838700"/>
            <a:ext cx="838200" cy="304800"/>
          </a:xfrm>
          <a:prstGeom prst="straightConnector1">
            <a:avLst/>
          </a:prstGeom>
          <a:ln w="38100">
            <a:solidFill>
              <a:srgbClr val="A0207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1849892" y="5162490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Evict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629400" y="4648200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Evict</a:t>
            </a:r>
          </a:p>
        </p:txBody>
      </p:sp>
      <p:cxnSp>
        <p:nvCxnSpPr>
          <p:cNvPr id="123" name="Straight Arrow Connector 122"/>
          <p:cNvCxnSpPr>
            <a:stCxn id="106" idx="1"/>
          </p:cNvCxnSpPr>
          <p:nvPr/>
        </p:nvCxnSpPr>
        <p:spPr>
          <a:xfrm rot="10800000" flipV="1">
            <a:off x="0" y="5848410"/>
            <a:ext cx="457200" cy="18990"/>
          </a:xfrm>
          <a:prstGeom prst="straightConnector1">
            <a:avLst/>
          </a:prstGeom>
          <a:ln w="38100">
            <a:solidFill>
              <a:srgbClr val="6731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16" idx="3"/>
          </p:cNvCxnSpPr>
          <p:nvPr/>
        </p:nvCxnSpPr>
        <p:spPr>
          <a:xfrm flipV="1">
            <a:off x="8763000" y="4419600"/>
            <a:ext cx="381000" cy="419100"/>
          </a:xfrm>
          <a:prstGeom prst="straightConnector1">
            <a:avLst/>
          </a:prstGeom>
          <a:ln w="38100">
            <a:solidFill>
              <a:srgbClr val="A0207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0" y="5181600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8645145" y="3962400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228600" y="2895600"/>
            <a:ext cx="87630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ZeroDEV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repurposes the LLC space to cache evicted directory entries while paying attention to LLC space management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228600" y="2895600"/>
            <a:ext cx="87630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On directory entry eviction from the LLC,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ZeroDEV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employs a novel technique to avoid generation of DEVs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228600" y="2895600"/>
            <a:ext cx="87630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All modifications are confined to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uncore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hardware, no change needed to software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228600" y="2895600"/>
            <a:ext cx="86868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ZeroDEV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is the first fully hardwired DEV-free coherence protocol proposal for CMP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228600" y="2895600"/>
            <a:ext cx="87630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Inspired by In-Cache Coherence Info. [IEEE TC 2015] and Tiny Directory [HPCA 2017]; both use LLC for storing directory entries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228600" y="2895600"/>
            <a:ext cx="87630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Directory conflicts cannot be exploited to manipulate private cache contents and force certain future accesses to miss</a:t>
            </a:r>
            <a:endParaRPr lang="en-US" sz="3200" b="1" dirty="0" smtClean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  <p:bldP spid="57" grpId="0" animBg="1"/>
      <p:bldP spid="63" grpId="0" animBg="1"/>
      <p:bldP spid="64" grpId="0" animBg="1"/>
      <p:bldP spid="65" grpId="0" animBg="1"/>
      <p:bldP spid="66" grpId="0" animBg="1"/>
      <p:bldP spid="81" grpId="0"/>
      <p:bldP spid="85" grpId="0"/>
      <p:bldP spid="106" grpId="0" animBg="1"/>
      <p:bldP spid="107" grpId="0" animBg="1"/>
      <p:bldP spid="108" grpId="0" animBg="1"/>
      <p:bldP spid="109" grpId="0" animBg="1"/>
      <p:bldP spid="113" grpId="0" animBg="1"/>
      <p:bldP spid="114" grpId="0" animBg="1"/>
      <p:bldP spid="115" grpId="0" animBg="1"/>
      <p:bldP spid="116" grpId="0" animBg="1"/>
      <p:bldP spid="119" grpId="0"/>
      <p:bldP spid="121" grpId="0"/>
      <p:bldP spid="131" grpId="0"/>
      <p:bldP spid="133" grpId="0"/>
      <p:bldP spid="138" grpId="0" animBg="1"/>
      <p:bldP spid="138" grpId="1" animBg="1"/>
      <p:bldP spid="139" grpId="0" animBg="1"/>
      <p:bldP spid="139" grpId="1" animBg="1"/>
      <p:bldP spid="82" grpId="0" animBg="1"/>
      <p:bldP spid="82" grpId="1" animBg="1"/>
      <p:bldP spid="84" grpId="0" animBg="1"/>
      <p:bldP spid="86" grpId="0" animBg="1"/>
      <p:bldP spid="86" grpId="1" animBg="1"/>
      <p:bldP spid="87" grpId="0" animBg="1"/>
      <p:bldP spid="8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Result highlights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8-core/128-core CMPs running a large array of multi-threaded and multi-programmed workloads</a:t>
            </a:r>
          </a:p>
          <a:p>
            <a:pPr lvl="1"/>
            <a:r>
              <a:rPr lang="en-US" dirty="0" err="1" smtClean="0"/>
              <a:t>ZeroDEV</a:t>
            </a:r>
            <a:r>
              <a:rPr lang="en-US" dirty="0" smtClean="0"/>
              <a:t> performs within 1-2% of a well-optimized and well-provisioned baseline</a:t>
            </a:r>
          </a:p>
          <a:p>
            <a:pPr lvl="1"/>
            <a:r>
              <a:rPr lang="en-US" dirty="0" err="1" smtClean="0"/>
              <a:t>ZeroDEV</a:t>
            </a:r>
            <a:r>
              <a:rPr lang="en-US" dirty="0" smtClean="0"/>
              <a:t> maintains this performance level without any dedicated on-chip directory structure or with a significantly reduced directory size</a:t>
            </a:r>
          </a:p>
          <a:p>
            <a:pPr lvl="2"/>
            <a:r>
              <a:rPr lang="en-US" dirty="0" smtClean="0"/>
              <a:t>This is a result of eliminating DEVs and using the LLC space for caching directory </a:t>
            </a:r>
            <a:r>
              <a:rPr lang="en-US" dirty="0" smtClean="0"/>
              <a:t>entries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Result highlights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ZeroDEV</a:t>
            </a:r>
            <a:r>
              <a:rPr lang="en-US" dirty="0" smtClean="0"/>
              <a:t> </a:t>
            </a:r>
            <a:r>
              <a:rPr lang="en-US" dirty="0" smtClean="0"/>
              <a:t>isolates core caches from the events surrounding directory entry </a:t>
            </a:r>
            <a:r>
              <a:rPr lang="en-US" dirty="0" smtClean="0"/>
              <a:t>eviction</a:t>
            </a:r>
          </a:p>
          <a:p>
            <a:pPr lvl="1"/>
            <a:r>
              <a:rPr lang="en-US" dirty="0" smtClean="0"/>
              <a:t>Directory evictions cannot influence private cache contents</a:t>
            </a:r>
          </a:p>
          <a:p>
            <a:pPr lvl="1"/>
            <a:r>
              <a:rPr lang="en-US" dirty="0" smtClean="0"/>
              <a:t>Directory conflicts cannot be exploited to force a future access to miss in the private cache</a:t>
            </a:r>
          </a:p>
          <a:p>
            <a:pPr lvl="2"/>
            <a:r>
              <a:rPr lang="en-US" dirty="0" smtClean="0"/>
              <a:t>This exploit is an important building block for a </a:t>
            </a:r>
            <a:r>
              <a:rPr lang="en-US" dirty="0" err="1" smtClean="0"/>
              <a:t>Prime+Probe</a:t>
            </a:r>
            <a:r>
              <a:rPr lang="en-US" dirty="0" smtClean="0"/>
              <a:t> attack involving DEVs [IEEE S&amp;P 2019]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0" y="4953000"/>
            <a:ext cx="914400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FF00"/>
                </a:solidFill>
                <a:latin typeface="+mj-lt"/>
              </a:rPr>
              <a:t>ZeroDEV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</a:rPr>
              <a:t> enables a practically unbounded on-chip coherence directory that, to the core caches, appears to never evict a live entry </a:t>
            </a:r>
            <a:endParaRPr lang="en-US" sz="32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386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ZeroDEV</a:t>
            </a:r>
            <a:r>
              <a:rPr lang="en-US" dirty="0" smtClean="0"/>
              <a:t> in brief</a:t>
            </a:r>
          </a:p>
          <a:p>
            <a:r>
              <a:rPr lang="en-US" dirty="0" smtClean="0"/>
              <a:t>Result highlights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Introduction</a:t>
            </a:r>
          </a:p>
          <a:p>
            <a:r>
              <a:rPr lang="en-US" dirty="0" err="1" smtClean="0"/>
              <a:t>ZeroDEV</a:t>
            </a:r>
            <a:r>
              <a:rPr lang="en-US" dirty="0" smtClean="0"/>
              <a:t> protocol</a:t>
            </a:r>
          </a:p>
          <a:p>
            <a:pPr lvl="1"/>
            <a:r>
              <a:rPr lang="en-US" dirty="0" smtClean="0"/>
              <a:t>Design overview</a:t>
            </a:r>
          </a:p>
          <a:p>
            <a:pPr lvl="1"/>
            <a:r>
              <a:rPr lang="en-US" dirty="0" smtClean="0"/>
              <a:t>Caching directory entries in LLC</a:t>
            </a:r>
          </a:p>
          <a:p>
            <a:pPr lvl="1"/>
            <a:r>
              <a:rPr lang="en-US" dirty="0" smtClean="0"/>
              <a:t>Handling directory eviction from LLC</a:t>
            </a:r>
          </a:p>
          <a:p>
            <a:r>
              <a:rPr lang="en-US" dirty="0" smtClean="0"/>
              <a:t>Simulation infrastructure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 and future work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Sparse directory is a set-associative tagged structure attached to each last-level cache (LLC) bank</a:t>
            </a:r>
          </a:p>
          <a:p>
            <a:pPr lvl="1"/>
            <a:r>
              <a:rPr lang="en-US" dirty="0" smtClean="0"/>
              <a:t>Each sparse directory entry tracks the location(s) of </a:t>
            </a:r>
            <a:r>
              <a:rPr lang="en-US" dirty="0"/>
              <a:t>a</a:t>
            </a:r>
            <a:r>
              <a:rPr lang="en-US" dirty="0" smtClean="0"/>
              <a:t> block in the private cache hierarchy</a:t>
            </a:r>
          </a:p>
          <a:p>
            <a:pPr lvl="1"/>
            <a:r>
              <a:rPr lang="en-US" dirty="0" smtClean="0"/>
              <a:t>Sparse directory needs to be space-efficient as the private cache capacity in the CMP increases</a:t>
            </a:r>
          </a:p>
          <a:p>
            <a:pPr lvl="1"/>
            <a:r>
              <a:rPr lang="en-US" dirty="0" smtClean="0"/>
              <a:t>The number of sparse directory entries imposes an upper bound on the number of distinct blocks tracked at any point in time</a:t>
            </a:r>
          </a:p>
          <a:p>
            <a:pPr lvl="2"/>
            <a:r>
              <a:rPr lang="en-US" dirty="0" smtClean="0"/>
              <a:t>Volume of DEVs increases as directory size drops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mportant role in determining the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27620</TotalTime>
  <Words>2653</Words>
  <Application>Microsoft Office PowerPoint</Application>
  <PresentationFormat>On-screen Show (4:3)</PresentationFormat>
  <Paragraphs>532</Paragraphs>
  <Slides>45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Arial</vt:lpstr>
      <vt:lpstr>Brush Script MT</vt:lpstr>
      <vt:lpstr>Calibri</vt:lpstr>
      <vt:lpstr>Comic Sans MS</vt:lpstr>
      <vt:lpstr>Tahoma</vt:lpstr>
      <vt:lpstr>Times New Roman</vt:lpstr>
      <vt:lpstr>Wingdings</vt:lpstr>
      <vt:lpstr>Office Theme</vt:lpstr>
      <vt:lpstr>Zero Directory Eviction Victim: Unbounded Coherence Directory &amp; Core Cache Isolation </vt:lpstr>
      <vt:lpstr>Sketch</vt:lpstr>
      <vt:lpstr>Sketch</vt:lpstr>
      <vt:lpstr>ZeroDEV in brief</vt:lpstr>
      <vt:lpstr>ZeroDEV in brief</vt:lpstr>
      <vt:lpstr>Result highlights</vt:lpstr>
      <vt:lpstr>Result highlights</vt:lpstr>
      <vt:lpstr>Sketch</vt:lpstr>
      <vt:lpstr>Introduction</vt:lpstr>
      <vt:lpstr>Effect of DEVs on performance</vt:lpstr>
      <vt:lpstr>Sketch</vt:lpstr>
      <vt:lpstr>ZeroDEV: design overview</vt:lpstr>
      <vt:lpstr>ZeroDEV: design overview</vt:lpstr>
      <vt:lpstr>Amount of spilling to LLC</vt:lpstr>
      <vt:lpstr>Amount of spilling to LLC</vt:lpstr>
      <vt:lpstr>Projected perf. loss due to spilling</vt:lpstr>
      <vt:lpstr>Sketch</vt:lpstr>
      <vt:lpstr>Scheme1: SpillAll</vt:lpstr>
      <vt:lpstr>Design space</vt:lpstr>
      <vt:lpstr>Scheme2: FusePrivateSpillShared</vt:lpstr>
      <vt:lpstr>Scheme2: FusePrivateSpillShared</vt:lpstr>
      <vt:lpstr>Scheme2: FusePrivateSpillShared</vt:lpstr>
      <vt:lpstr>Design space</vt:lpstr>
      <vt:lpstr>Scheme3: FuseAll</vt:lpstr>
      <vt:lpstr>Design space</vt:lpstr>
      <vt:lpstr>Replacement-disabled directory</vt:lpstr>
      <vt:lpstr>Sketch</vt:lpstr>
      <vt:lpstr>Housing intra-socket dir. entry</vt:lpstr>
      <vt:lpstr>Housing intra-socket dir. entry</vt:lpstr>
      <vt:lpstr>Restricting DRAM traffic increase</vt:lpstr>
      <vt:lpstr>Handling socket misses</vt:lpstr>
      <vt:lpstr>Handling socket misses</vt:lpstr>
      <vt:lpstr>Handling core cache evictions</vt:lpstr>
      <vt:lpstr>Handling core cache evictions</vt:lpstr>
      <vt:lpstr>Eliminating socket-level DEVs</vt:lpstr>
      <vt:lpstr>ZeroDEV: Putting it all together</vt:lpstr>
      <vt:lpstr>Sketch</vt:lpstr>
      <vt:lpstr>Simulation infra-structure</vt:lpstr>
      <vt:lpstr>Sketch</vt:lpstr>
      <vt:lpstr>Selection between three schemes</vt:lpstr>
      <vt:lpstr>Performance of ZeroDEV (1 socket)</vt:lpstr>
      <vt:lpstr>Multi-socket results and more</vt:lpstr>
      <vt:lpstr>Sketch</vt:lpstr>
      <vt:lpstr>Summary and future work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</dc:title>
  <dc:creator>M Chowdhury</dc:creator>
  <cp:lastModifiedBy>Windows User</cp:lastModifiedBy>
  <cp:revision>1079</cp:revision>
  <dcterms:created xsi:type="dcterms:W3CDTF">2009-12-03T08:56:43Z</dcterms:created>
  <dcterms:modified xsi:type="dcterms:W3CDTF">2021-03-02T12:57:58Z</dcterms:modified>
</cp:coreProperties>
</file>