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8"/>
  </p:notesMasterIdLst>
  <p:sldIdLst>
    <p:sldId id="256" r:id="rId2"/>
    <p:sldId id="327" r:id="rId3"/>
    <p:sldId id="421" r:id="rId4"/>
    <p:sldId id="331" r:id="rId5"/>
    <p:sldId id="332" r:id="rId6"/>
    <p:sldId id="456" r:id="rId7"/>
    <p:sldId id="457" r:id="rId8"/>
    <p:sldId id="458" r:id="rId9"/>
    <p:sldId id="492" r:id="rId10"/>
    <p:sldId id="493" r:id="rId11"/>
    <p:sldId id="494" r:id="rId12"/>
    <p:sldId id="495" r:id="rId13"/>
    <p:sldId id="496" r:id="rId14"/>
    <p:sldId id="497" r:id="rId15"/>
    <p:sldId id="498" r:id="rId16"/>
    <p:sldId id="499" r:id="rId17"/>
    <p:sldId id="500" r:id="rId18"/>
    <p:sldId id="543" r:id="rId19"/>
    <p:sldId id="501" r:id="rId20"/>
    <p:sldId id="505" r:id="rId21"/>
    <p:sldId id="502" r:id="rId22"/>
    <p:sldId id="503" r:id="rId23"/>
    <p:sldId id="504" r:id="rId24"/>
    <p:sldId id="507" r:id="rId25"/>
    <p:sldId id="506" r:id="rId26"/>
    <p:sldId id="508" r:id="rId27"/>
    <p:sldId id="509" r:id="rId28"/>
    <p:sldId id="510" r:id="rId29"/>
    <p:sldId id="511" r:id="rId30"/>
    <p:sldId id="512" r:id="rId31"/>
    <p:sldId id="513" r:id="rId32"/>
    <p:sldId id="514" r:id="rId33"/>
    <p:sldId id="515" r:id="rId34"/>
    <p:sldId id="516" r:id="rId35"/>
    <p:sldId id="517" r:id="rId36"/>
    <p:sldId id="519" r:id="rId37"/>
    <p:sldId id="520" r:id="rId38"/>
    <p:sldId id="521" r:id="rId39"/>
    <p:sldId id="522" r:id="rId40"/>
    <p:sldId id="523" r:id="rId41"/>
    <p:sldId id="524" r:id="rId42"/>
    <p:sldId id="525" r:id="rId43"/>
    <p:sldId id="544" r:id="rId44"/>
    <p:sldId id="526" r:id="rId45"/>
    <p:sldId id="527" r:id="rId46"/>
    <p:sldId id="528" r:id="rId47"/>
    <p:sldId id="545" r:id="rId48"/>
    <p:sldId id="529" r:id="rId49"/>
    <p:sldId id="546" r:id="rId50"/>
    <p:sldId id="530" r:id="rId51"/>
    <p:sldId id="531" r:id="rId52"/>
    <p:sldId id="404" r:id="rId53"/>
    <p:sldId id="423" r:id="rId54"/>
    <p:sldId id="425" r:id="rId55"/>
    <p:sldId id="532" r:id="rId56"/>
    <p:sldId id="533" r:id="rId57"/>
    <p:sldId id="534" r:id="rId58"/>
    <p:sldId id="535" r:id="rId59"/>
    <p:sldId id="536" r:id="rId60"/>
    <p:sldId id="537" r:id="rId61"/>
    <p:sldId id="538" r:id="rId62"/>
    <p:sldId id="539" r:id="rId63"/>
    <p:sldId id="540" r:id="rId64"/>
    <p:sldId id="541" r:id="rId65"/>
    <p:sldId id="542" r:id="rId66"/>
    <p:sldId id="340" r:id="rId6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426"/>
    <a:srgbClr val="673105"/>
    <a:srgbClr val="A0207B"/>
    <a:srgbClr val="AE5F1E"/>
    <a:srgbClr val="AC1422"/>
    <a:srgbClr val="E14C23"/>
    <a:srgbClr val="A23E2A"/>
    <a:srgbClr val="990033"/>
    <a:srgbClr val="26A64E"/>
    <a:srgbClr val="7D7A0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837CE5-EEBD-4B82-B155-BA1DBF67C8CF}" type="datetimeFigureOut">
              <a:rPr lang="en-US" smtClean="0"/>
              <a:pPr/>
              <a:t>2/17/2017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985FA7-9A21-4F92-A827-786028AD0C7F}" type="slidenum">
              <a:rPr lang="en-US" smtClean="0"/>
              <a:pPr/>
              <a:t>‹#›</a:t>
            </a:fld>
            <a:endParaRPr lang="en-US"/>
          </a:p>
        </p:txBody>
      </p:sp>
    </p:spTree>
    <p:extLst>
      <p:ext uri="{BB962C8B-B14F-4D97-AF65-F5344CB8AC3E}">
        <p14:creationId xmlns:p14="http://schemas.microsoft.com/office/powerpoint/2010/main" xmlns="" val="11170714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4B18AB4-0C30-446C-9886-2F32366C7E13}" type="datetime1">
              <a:rPr lang="en-US" smtClean="0"/>
              <a:pPr/>
              <a:t>2/17/2017</a:t>
            </a:fld>
            <a:endParaRPr lang="en-US"/>
          </a:p>
        </p:txBody>
      </p:sp>
      <p:sp>
        <p:nvSpPr>
          <p:cNvPr id="5" name="Footer Placeholder 4"/>
          <p:cNvSpPr>
            <a:spLocks noGrp="1"/>
          </p:cNvSpPr>
          <p:nvPr>
            <p:ph type="ftr" sz="quarter" idx="11"/>
          </p:nvPr>
        </p:nvSpPr>
        <p:spPr/>
        <p:txBody>
          <a:bodyPr/>
          <a:lstStyle/>
          <a:p>
            <a:r>
              <a:rPr lang="fi-FI" smtClean="0"/>
              <a:t>Pseudo-LIFO        Mainak   (IIT Kanpur &amp; Intel India)</a:t>
            </a:r>
            <a:endParaRPr lang="en-US"/>
          </a:p>
        </p:txBody>
      </p:sp>
      <p:sp>
        <p:nvSpPr>
          <p:cNvPr id="6" name="Slide Number Placeholder 5"/>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800B05-CA3A-4EE7-8967-7828BB5C9232}" type="datetime1">
              <a:rPr lang="en-US" smtClean="0"/>
              <a:pPr/>
              <a:t>2/17/2017</a:t>
            </a:fld>
            <a:endParaRPr lang="en-US"/>
          </a:p>
        </p:txBody>
      </p:sp>
      <p:sp>
        <p:nvSpPr>
          <p:cNvPr id="5" name="Footer Placeholder 4"/>
          <p:cNvSpPr>
            <a:spLocks noGrp="1"/>
          </p:cNvSpPr>
          <p:nvPr>
            <p:ph type="ftr" sz="quarter" idx="11"/>
          </p:nvPr>
        </p:nvSpPr>
        <p:spPr/>
        <p:txBody>
          <a:bodyPr/>
          <a:lstStyle/>
          <a:p>
            <a:r>
              <a:rPr lang="fi-FI" smtClean="0"/>
              <a:t>Pseudo-LIFO        Mainak   (IIT Kanpur &amp; Intel India)</a:t>
            </a:r>
            <a:endParaRPr lang="en-US"/>
          </a:p>
        </p:txBody>
      </p:sp>
      <p:sp>
        <p:nvSpPr>
          <p:cNvPr id="6" name="Slide Number Placeholder 5"/>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822520-2C94-42D1-9B27-F21C0576379A}" type="datetime1">
              <a:rPr lang="en-US" smtClean="0"/>
              <a:pPr/>
              <a:t>2/17/2017</a:t>
            </a:fld>
            <a:endParaRPr lang="en-US"/>
          </a:p>
        </p:txBody>
      </p:sp>
      <p:sp>
        <p:nvSpPr>
          <p:cNvPr id="5" name="Footer Placeholder 4"/>
          <p:cNvSpPr>
            <a:spLocks noGrp="1"/>
          </p:cNvSpPr>
          <p:nvPr>
            <p:ph type="ftr" sz="quarter" idx="11"/>
          </p:nvPr>
        </p:nvSpPr>
        <p:spPr/>
        <p:txBody>
          <a:bodyPr/>
          <a:lstStyle/>
          <a:p>
            <a:r>
              <a:rPr lang="fi-FI" smtClean="0"/>
              <a:t>Pseudo-LIFO        Mainak   (IIT Kanpur &amp; Intel India)</a:t>
            </a:r>
            <a:endParaRPr lang="en-US"/>
          </a:p>
        </p:txBody>
      </p:sp>
      <p:sp>
        <p:nvSpPr>
          <p:cNvPr id="6" name="Slide Number Placeholder 5"/>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200" b="1">
                <a:solidFill>
                  <a:srgbClr val="0070C0"/>
                </a:solidFill>
                <a:effectLst>
                  <a:outerShdw blurRad="50800" dist="38100" dir="10800000" algn="r" rotWithShape="0">
                    <a:prstClr val="black">
                      <a:alpha val="40000"/>
                    </a:prst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b="0">
                <a:solidFill>
                  <a:schemeClr val="tx1"/>
                </a:solidFill>
                <a:latin typeface="Tahoma" pitchFamily="34" charset="0"/>
                <a:ea typeface="Tahoma" pitchFamily="34" charset="0"/>
                <a:cs typeface="Tahoma" pitchFamily="34" charset="0"/>
              </a:defRPr>
            </a:lvl1pPr>
            <a:lvl2pPr>
              <a:defRPr b="0">
                <a:solidFill>
                  <a:schemeClr val="tx1"/>
                </a:solidFill>
                <a:latin typeface="Tahoma" pitchFamily="34" charset="0"/>
                <a:ea typeface="Tahoma" pitchFamily="34" charset="0"/>
                <a:cs typeface="Tahoma" pitchFamily="34" charset="0"/>
              </a:defRPr>
            </a:lvl2pPr>
            <a:lvl3pPr>
              <a:defRPr b="0">
                <a:solidFill>
                  <a:schemeClr val="tx1"/>
                </a:solidFill>
                <a:latin typeface="Tahoma" pitchFamily="34" charset="0"/>
                <a:ea typeface="Tahoma" pitchFamily="34" charset="0"/>
                <a:cs typeface="Tahoma" pitchFamily="34" charset="0"/>
              </a:defRPr>
            </a:lvl3pPr>
            <a:lvl4pPr>
              <a:defRPr b="0">
                <a:solidFill>
                  <a:schemeClr val="tx1"/>
                </a:solidFill>
                <a:latin typeface="Tahoma" pitchFamily="34" charset="0"/>
                <a:ea typeface="Tahoma" pitchFamily="34" charset="0"/>
                <a:cs typeface="Tahoma" pitchFamily="34" charset="0"/>
              </a:defRPr>
            </a:lvl4pPr>
            <a:lvl5pPr>
              <a:defRPr b="0">
                <a:solidFill>
                  <a:schemeClr val="tx1"/>
                </a:solidFill>
                <a:latin typeface="Tahoma" pitchFamily="34" charset="0"/>
                <a:ea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EDB75038-F2B9-4FBB-BBE8-25858246395E}" type="datetime1">
              <a:rPr lang="en-US" smtClean="0"/>
              <a:pPr/>
              <a:t>2/17/2017</a:t>
            </a:fld>
            <a:endParaRPr lang="en-US"/>
          </a:p>
        </p:txBody>
      </p:sp>
      <p:sp>
        <p:nvSpPr>
          <p:cNvPr id="5" name="Footer Placeholder 4"/>
          <p:cNvSpPr>
            <a:spLocks noGrp="1"/>
          </p:cNvSpPr>
          <p:nvPr>
            <p:ph type="ftr" sz="quarter" idx="11"/>
          </p:nvPr>
        </p:nvSpPr>
        <p:spPr>
          <a:xfrm>
            <a:off x="1371600" y="6356350"/>
            <a:ext cx="6781800" cy="365125"/>
          </a:xfrm>
        </p:spPr>
        <p:txBody>
          <a:bodyPr/>
          <a:lstStyle>
            <a:lvl1pPr>
              <a:defRPr b="1">
                <a:solidFill>
                  <a:srgbClr val="00B050"/>
                </a:solidFill>
                <a:latin typeface="+mj-lt"/>
              </a:defRPr>
            </a:lvl1pPr>
          </a:lstStyle>
          <a:p>
            <a:r>
              <a:rPr lang="fi-FI" dirty="0" smtClean="0"/>
              <a:t>Hierarchy-aware Replacement and Bypass Algorithms          Mainak Chaudhuri</a:t>
            </a:r>
            <a:endParaRPr lang="en-US" dirty="0"/>
          </a:p>
        </p:txBody>
      </p:sp>
      <p:sp>
        <p:nvSpPr>
          <p:cNvPr id="6" name="Slide Number Placeholder 5"/>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5DCDD4-3CEC-4702-976F-4BA8BBC37DB1}" type="datetime1">
              <a:rPr lang="en-US" smtClean="0"/>
              <a:pPr/>
              <a:t>2/17/2017</a:t>
            </a:fld>
            <a:endParaRPr lang="en-US"/>
          </a:p>
        </p:txBody>
      </p:sp>
      <p:sp>
        <p:nvSpPr>
          <p:cNvPr id="5" name="Footer Placeholder 4"/>
          <p:cNvSpPr>
            <a:spLocks noGrp="1"/>
          </p:cNvSpPr>
          <p:nvPr>
            <p:ph type="ftr" sz="quarter" idx="11"/>
          </p:nvPr>
        </p:nvSpPr>
        <p:spPr/>
        <p:txBody>
          <a:bodyPr/>
          <a:lstStyle/>
          <a:p>
            <a:r>
              <a:rPr lang="fi-FI" smtClean="0"/>
              <a:t>Pseudo-LIFO        Mainak   (IIT Kanpur &amp; Intel India)</a:t>
            </a:r>
            <a:endParaRPr lang="en-US"/>
          </a:p>
        </p:txBody>
      </p:sp>
      <p:sp>
        <p:nvSpPr>
          <p:cNvPr id="6" name="Slide Number Placeholder 5"/>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9AB1A3-82AA-4692-B15B-9FB2B9A4A079}" type="datetime1">
              <a:rPr lang="en-US" smtClean="0"/>
              <a:pPr/>
              <a:t>2/17/2017</a:t>
            </a:fld>
            <a:endParaRPr lang="en-US"/>
          </a:p>
        </p:txBody>
      </p:sp>
      <p:sp>
        <p:nvSpPr>
          <p:cNvPr id="6" name="Footer Placeholder 5"/>
          <p:cNvSpPr>
            <a:spLocks noGrp="1"/>
          </p:cNvSpPr>
          <p:nvPr>
            <p:ph type="ftr" sz="quarter" idx="11"/>
          </p:nvPr>
        </p:nvSpPr>
        <p:spPr/>
        <p:txBody>
          <a:bodyPr/>
          <a:lstStyle/>
          <a:p>
            <a:r>
              <a:rPr lang="fi-FI" smtClean="0"/>
              <a:t>Pseudo-LIFO        Mainak   (IIT Kanpur &amp; Intel India)</a:t>
            </a:r>
            <a:endParaRPr lang="en-US"/>
          </a:p>
        </p:txBody>
      </p:sp>
      <p:sp>
        <p:nvSpPr>
          <p:cNvPr id="7" name="Slide Number Placeholder 6"/>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A1EF2B-D690-4C28-A642-366EFE5907B7}" type="datetime1">
              <a:rPr lang="en-US" smtClean="0"/>
              <a:pPr/>
              <a:t>2/17/2017</a:t>
            </a:fld>
            <a:endParaRPr lang="en-US"/>
          </a:p>
        </p:txBody>
      </p:sp>
      <p:sp>
        <p:nvSpPr>
          <p:cNvPr id="8" name="Footer Placeholder 7"/>
          <p:cNvSpPr>
            <a:spLocks noGrp="1"/>
          </p:cNvSpPr>
          <p:nvPr>
            <p:ph type="ftr" sz="quarter" idx="11"/>
          </p:nvPr>
        </p:nvSpPr>
        <p:spPr/>
        <p:txBody>
          <a:bodyPr/>
          <a:lstStyle/>
          <a:p>
            <a:r>
              <a:rPr lang="fi-FI" smtClean="0"/>
              <a:t>Pseudo-LIFO        Mainak   (IIT Kanpur &amp; Intel India)</a:t>
            </a:r>
            <a:endParaRPr lang="en-US"/>
          </a:p>
        </p:txBody>
      </p:sp>
      <p:sp>
        <p:nvSpPr>
          <p:cNvPr id="9" name="Slide Number Placeholder 8"/>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642F4E-238D-43B7-A210-5FB2F97E9E61}" type="datetime1">
              <a:rPr lang="en-US" smtClean="0"/>
              <a:pPr/>
              <a:t>2/17/2017</a:t>
            </a:fld>
            <a:endParaRPr lang="en-US"/>
          </a:p>
        </p:txBody>
      </p:sp>
      <p:sp>
        <p:nvSpPr>
          <p:cNvPr id="4" name="Footer Placeholder 3"/>
          <p:cNvSpPr>
            <a:spLocks noGrp="1"/>
          </p:cNvSpPr>
          <p:nvPr>
            <p:ph type="ftr" sz="quarter" idx="11"/>
          </p:nvPr>
        </p:nvSpPr>
        <p:spPr/>
        <p:txBody>
          <a:bodyPr/>
          <a:lstStyle/>
          <a:p>
            <a:r>
              <a:rPr lang="fi-FI" smtClean="0"/>
              <a:t>Pseudo-LIFO        Mainak   (IIT Kanpur &amp; Intel India)</a:t>
            </a:r>
            <a:endParaRPr lang="en-US"/>
          </a:p>
        </p:txBody>
      </p:sp>
      <p:sp>
        <p:nvSpPr>
          <p:cNvPr id="5" name="Slide Number Placeholder 4"/>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3D4F93-3E1E-4539-BE9D-01ACE0B5A5F0}" type="datetime1">
              <a:rPr lang="en-US" smtClean="0"/>
              <a:pPr/>
              <a:t>2/17/2017</a:t>
            </a:fld>
            <a:endParaRPr lang="en-US"/>
          </a:p>
        </p:txBody>
      </p:sp>
      <p:sp>
        <p:nvSpPr>
          <p:cNvPr id="3" name="Footer Placeholder 2"/>
          <p:cNvSpPr>
            <a:spLocks noGrp="1"/>
          </p:cNvSpPr>
          <p:nvPr>
            <p:ph type="ftr" sz="quarter" idx="11"/>
          </p:nvPr>
        </p:nvSpPr>
        <p:spPr/>
        <p:txBody>
          <a:bodyPr/>
          <a:lstStyle/>
          <a:p>
            <a:r>
              <a:rPr lang="fi-FI" smtClean="0"/>
              <a:t>Pseudo-LIFO        Mainak   (IIT Kanpur &amp; Intel India)</a:t>
            </a:r>
            <a:endParaRPr lang="en-US"/>
          </a:p>
        </p:txBody>
      </p:sp>
      <p:sp>
        <p:nvSpPr>
          <p:cNvPr id="4" name="Slide Number Placeholder 3"/>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6DD6D4-E1D7-45FE-BE4D-976C0AAF4C36}" type="datetime1">
              <a:rPr lang="en-US" smtClean="0"/>
              <a:pPr/>
              <a:t>2/17/2017</a:t>
            </a:fld>
            <a:endParaRPr lang="en-US"/>
          </a:p>
        </p:txBody>
      </p:sp>
      <p:sp>
        <p:nvSpPr>
          <p:cNvPr id="6" name="Footer Placeholder 5"/>
          <p:cNvSpPr>
            <a:spLocks noGrp="1"/>
          </p:cNvSpPr>
          <p:nvPr>
            <p:ph type="ftr" sz="quarter" idx="11"/>
          </p:nvPr>
        </p:nvSpPr>
        <p:spPr/>
        <p:txBody>
          <a:bodyPr/>
          <a:lstStyle/>
          <a:p>
            <a:r>
              <a:rPr lang="fi-FI" smtClean="0"/>
              <a:t>Pseudo-LIFO        Mainak   (IIT Kanpur &amp; Intel India)</a:t>
            </a:r>
            <a:endParaRPr lang="en-US"/>
          </a:p>
        </p:txBody>
      </p:sp>
      <p:sp>
        <p:nvSpPr>
          <p:cNvPr id="7" name="Slide Number Placeholder 6"/>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3A6078-6D98-4518-88F8-AD7CA69C09EF}" type="datetime1">
              <a:rPr lang="en-US" smtClean="0"/>
              <a:pPr/>
              <a:t>2/17/2017</a:t>
            </a:fld>
            <a:endParaRPr lang="en-US"/>
          </a:p>
        </p:txBody>
      </p:sp>
      <p:sp>
        <p:nvSpPr>
          <p:cNvPr id="6" name="Footer Placeholder 5"/>
          <p:cNvSpPr>
            <a:spLocks noGrp="1"/>
          </p:cNvSpPr>
          <p:nvPr>
            <p:ph type="ftr" sz="quarter" idx="11"/>
          </p:nvPr>
        </p:nvSpPr>
        <p:spPr/>
        <p:txBody>
          <a:bodyPr/>
          <a:lstStyle/>
          <a:p>
            <a:r>
              <a:rPr lang="fi-FI" smtClean="0"/>
              <a:t>Pseudo-LIFO        Mainak   (IIT Kanpur &amp; Intel India)</a:t>
            </a:r>
            <a:endParaRPr lang="en-US"/>
          </a:p>
        </p:txBody>
      </p:sp>
      <p:sp>
        <p:nvSpPr>
          <p:cNvPr id="7" name="Slide Number Placeholder 6"/>
          <p:cNvSpPr>
            <a:spLocks noGrp="1"/>
          </p:cNvSpPr>
          <p:nvPr>
            <p:ph type="sldNum" sz="quarter" idx="12"/>
          </p:nvPr>
        </p:nvSpPr>
        <p:spPr/>
        <p:txBody>
          <a:bodyPr/>
          <a:lstStyle/>
          <a:p>
            <a:fld id="{51B4D58C-7421-4009-8D1C-8225D628017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54F72A-F4B7-454D-8538-5CB9A8B550E0}" type="datetime1">
              <a:rPr lang="en-US" smtClean="0"/>
              <a:pPr/>
              <a:t>2/17/2017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i-FI" smtClean="0"/>
              <a:t>Pseudo-LIFO        Mainak   (IIT Kanpur &amp; Intel India)</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B4D58C-7421-4009-8D1C-8225D628017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4800"/>
            <a:ext cx="9144000" cy="3124200"/>
          </a:xfrm>
        </p:spPr>
        <p:txBody>
          <a:bodyPr>
            <a:noAutofit/>
          </a:bodyPr>
          <a:lstStyle/>
          <a:p>
            <a:r>
              <a:rPr lang="en-US" sz="7200" b="1" dirty="0" smtClean="0">
                <a:solidFill>
                  <a:srgbClr val="7030A0"/>
                </a:solidFill>
                <a:effectLst>
                  <a:outerShdw blurRad="50800" dist="38100" dir="10800000" algn="r" rotWithShape="0">
                    <a:prstClr val="black">
                      <a:alpha val="40000"/>
                    </a:prstClr>
                  </a:outerShdw>
                </a:effectLst>
              </a:rPr>
              <a:t>Tiny Directory</a:t>
            </a:r>
            <a:r>
              <a:rPr lang="en-US" sz="4800" b="1" dirty="0" smtClean="0">
                <a:solidFill>
                  <a:srgbClr val="0070C0"/>
                </a:solidFill>
                <a:effectLst>
                  <a:outerShdw blurRad="50800" dist="38100" dir="10800000" algn="r" rotWithShape="0">
                    <a:prstClr val="black">
                      <a:alpha val="40000"/>
                    </a:prstClr>
                  </a:outerShdw>
                </a:effectLst>
              </a:rPr>
              <a:t/>
            </a:r>
            <a:br>
              <a:rPr lang="en-US" sz="4800" b="1" dirty="0" smtClean="0">
                <a:solidFill>
                  <a:srgbClr val="0070C0"/>
                </a:solidFill>
                <a:effectLst>
                  <a:outerShdw blurRad="50800" dist="38100" dir="10800000" algn="r" rotWithShape="0">
                    <a:prstClr val="black">
                      <a:alpha val="40000"/>
                    </a:prstClr>
                  </a:outerShdw>
                </a:effectLst>
              </a:rPr>
            </a:br>
            <a:r>
              <a:rPr lang="en-US" sz="4800" b="1" dirty="0" smtClean="0">
                <a:solidFill>
                  <a:srgbClr val="0070C0"/>
                </a:solidFill>
                <a:effectLst>
                  <a:outerShdw blurRad="50800" dist="38100" dir="10800000" algn="r" rotWithShape="0">
                    <a:prstClr val="black">
                      <a:alpha val="40000"/>
                    </a:prstClr>
                  </a:outerShdw>
                </a:effectLst>
              </a:rPr>
              <a:t>Ultra-low-overhead Coherence Tracking in Many-core Systems</a:t>
            </a:r>
            <a:endParaRPr lang="en-US" sz="4800" b="1" dirty="0">
              <a:solidFill>
                <a:srgbClr val="0070C0"/>
              </a:solidFill>
              <a:effectLst>
                <a:outerShdw blurRad="50800" dist="38100" dir="10800000" algn="r" rotWithShape="0">
                  <a:prstClr val="black">
                    <a:alpha val="40000"/>
                  </a:prstClr>
                </a:outerShdw>
              </a:effectLst>
            </a:endParaRPr>
          </a:p>
        </p:txBody>
      </p:sp>
      <p:sp>
        <p:nvSpPr>
          <p:cNvPr id="3" name="Subtitle 2"/>
          <p:cNvSpPr>
            <a:spLocks noGrp="1"/>
          </p:cNvSpPr>
          <p:nvPr>
            <p:ph type="subTitle" idx="1"/>
          </p:nvPr>
        </p:nvSpPr>
        <p:spPr>
          <a:xfrm>
            <a:off x="0" y="3048000"/>
            <a:ext cx="9144000" cy="3581400"/>
          </a:xfrm>
        </p:spPr>
        <p:txBody>
          <a:bodyPr>
            <a:normAutofit/>
          </a:bodyPr>
          <a:lstStyle/>
          <a:p>
            <a:endParaRPr lang="en-US" sz="3600" dirty="0" smtClean="0">
              <a:solidFill>
                <a:schemeClr val="tx1"/>
              </a:solidFill>
              <a:latin typeface="Tahoma" pitchFamily="34" charset="0"/>
              <a:ea typeface="Tahoma" pitchFamily="34" charset="0"/>
              <a:cs typeface="Tahoma" pitchFamily="34" charset="0"/>
            </a:endParaRPr>
          </a:p>
          <a:p>
            <a:endParaRPr lang="en-US" sz="3600" dirty="0">
              <a:solidFill>
                <a:schemeClr val="tx1"/>
              </a:solidFill>
              <a:latin typeface="Tahoma" pitchFamily="34" charset="0"/>
              <a:ea typeface="Tahoma" pitchFamily="34" charset="0"/>
              <a:cs typeface="Tahoma" pitchFamily="34" charset="0"/>
            </a:endParaRPr>
          </a:p>
          <a:p>
            <a:r>
              <a:rPr lang="en-US" sz="3600" dirty="0" err="1" smtClean="0">
                <a:solidFill>
                  <a:schemeClr val="tx1"/>
                </a:solidFill>
                <a:latin typeface="Tahoma" pitchFamily="34" charset="0"/>
                <a:ea typeface="Tahoma" pitchFamily="34" charset="0"/>
                <a:cs typeface="Tahoma" pitchFamily="34" charset="0"/>
              </a:rPr>
              <a:t>Sudhanshu</a:t>
            </a:r>
            <a:r>
              <a:rPr lang="en-US" sz="3600" dirty="0" smtClean="0">
                <a:solidFill>
                  <a:schemeClr val="tx1"/>
                </a:solidFill>
                <a:latin typeface="Tahoma" pitchFamily="34" charset="0"/>
                <a:ea typeface="Tahoma" pitchFamily="34" charset="0"/>
                <a:cs typeface="Tahoma" pitchFamily="34" charset="0"/>
              </a:rPr>
              <a:t> </a:t>
            </a:r>
            <a:r>
              <a:rPr lang="en-US" sz="3600" smtClean="0">
                <a:solidFill>
                  <a:schemeClr val="tx1"/>
                </a:solidFill>
                <a:latin typeface="Tahoma" pitchFamily="34" charset="0"/>
                <a:ea typeface="Tahoma" pitchFamily="34" charset="0"/>
                <a:cs typeface="Tahoma" pitchFamily="34" charset="0"/>
              </a:rPr>
              <a:t>Shukla, </a:t>
            </a:r>
            <a:r>
              <a:rPr lang="en-US" sz="3600" dirty="0" err="1" smtClean="0">
                <a:solidFill>
                  <a:schemeClr val="tx1"/>
                </a:solidFill>
                <a:latin typeface="Tahoma" pitchFamily="34" charset="0"/>
                <a:ea typeface="Tahoma" pitchFamily="34" charset="0"/>
                <a:cs typeface="Tahoma" pitchFamily="34" charset="0"/>
              </a:rPr>
              <a:t>Mainak</a:t>
            </a:r>
            <a:r>
              <a:rPr lang="en-US" sz="3600" dirty="0" smtClean="0">
                <a:solidFill>
                  <a:schemeClr val="tx1"/>
                </a:solidFill>
                <a:latin typeface="Tahoma" pitchFamily="34" charset="0"/>
                <a:ea typeface="Tahoma" pitchFamily="34" charset="0"/>
                <a:cs typeface="Tahoma" pitchFamily="34" charset="0"/>
              </a:rPr>
              <a:t> </a:t>
            </a:r>
            <a:r>
              <a:rPr lang="en-US" sz="3600" dirty="0" err="1" smtClean="0">
                <a:solidFill>
                  <a:schemeClr val="tx1"/>
                </a:solidFill>
                <a:latin typeface="Tahoma" pitchFamily="34" charset="0"/>
                <a:ea typeface="Tahoma" pitchFamily="34" charset="0"/>
                <a:cs typeface="Tahoma" pitchFamily="34" charset="0"/>
              </a:rPr>
              <a:t>Chaudhuri</a:t>
            </a:r>
            <a:endParaRPr lang="en-US" sz="3600" dirty="0" smtClean="0">
              <a:solidFill>
                <a:schemeClr val="tx1"/>
              </a:solidFill>
              <a:latin typeface="Tahoma" pitchFamily="34" charset="0"/>
              <a:ea typeface="Tahoma" pitchFamily="34" charset="0"/>
              <a:cs typeface="Tahoma" pitchFamily="34" charset="0"/>
            </a:endParaRPr>
          </a:p>
          <a:p>
            <a:r>
              <a:rPr lang="en-US" sz="3600" dirty="0" smtClean="0">
                <a:solidFill>
                  <a:schemeClr val="tx1"/>
                </a:solidFill>
                <a:latin typeface="Tahoma" pitchFamily="34" charset="0"/>
                <a:ea typeface="Tahoma" pitchFamily="34" charset="0"/>
                <a:cs typeface="Tahoma" pitchFamily="34" charset="0"/>
              </a:rPr>
              <a:t>Indian Institute of Technology Kanpur</a:t>
            </a:r>
            <a:endParaRPr lang="en-US" sz="2800" dirty="0" smtClean="0">
              <a:solidFill>
                <a:schemeClr val="tx1"/>
              </a:solidFill>
              <a:latin typeface="Tahoma" pitchFamily="34" charset="0"/>
              <a:ea typeface="Tahoma" pitchFamily="34" charset="0"/>
              <a:cs typeface="Tahoma" pitchFamily="34" charset="0"/>
            </a:endParaRPr>
          </a:p>
          <a:p>
            <a:endParaRPr lang="en-US" sz="2800" dirty="0" smtClean="0">
              <a:solidFill>
                <a:schemeClr val="tx1"/>
              </a:solidFill>
              <a:latin typeface="Tahoma" pitchFamily="34" charset="0"/>
              <a:ea typeface="Tahoma" pitchFamily="34" charset="0"/>
              <a:cs typeface="Tahoma" pitchFamily="34" charset="0"/>
            </a:endParaRPr>
          </a:p>
          <a:p>
            <a:endParaRPr lang="en-US" sz="2800" dirty="0" smtClean="0">
              <a:solidFill>
                <a:schemeClr val="tx1"/>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9601200" cy="838200"/>
          </a:xfrm>
        </p:spPr>
        <p:txBody>
          <a:bodyPr>
            <a:normAutofit/>
          </a:bodyPr>
          <a:lstStyle/>
          <a:p>
            <a:r>
              <a:rPr lang="en-US" dirty="0" smtClean="0"/>
              <a:t>Tracking shared blocks: Limit study</a:t>
            </a:r>
            <a:endParaRPr lang="en-US" b="1" dirty="0"/>
          </a:p>
        </p:txBody>
      </p:sp>
      <p:sp>
        <p:nvSpPr>
          <p:cNvPr id="3" name="Content Placeholder 2"/>
          <p:cNvSpPr>
            <a:spLocks noGrp="1"/>
          </p:cNvSpPr>
          <p:nvPr>
            <p:ph idx="1"/>
          </p:nvPr>
        </p:nvSpPr>
        <p:spPr>
          <a:xfrm>
            <a:off x="381000" y="685800"/>
            <a:ext cx="8763000" cy="6172200"/>
          </a:xfrm>
        </p:spPr>
        <p:txBody>
          <a:bodyPr>
            <a:normAutofit/>
          </a:bodyPr>
          <a:lstStyle/>
          <a:p>
            <a:r>
              <a:rPr lang="en-US" dirty="0" smtClean="0"/>
              <a:t>How small the sparse directory can be if private blocks are not tracked in the directory</a:t>
            </a:r>
          </a:p>
          <a:p>
            <a:pPr lvl="1"/>
            <a:r>
              <a:rPr lang="en-US" dirty="0" smtClean="0"/>
              <a:t>A block is tracked in the directory only when it has at least two sharers; tracked until it becomes </a:t>
            </a:r>
            <a:r>
              <a:rPr lang="en-US" dirty="0" err="1" smtClean="0"/>
              <a:t>unowned</a:t>
            </a:r>
            <a:r>
              <a:rPr lang="en-US" dirty="0" smtClean="0"/>
              <a:t>/non-shared or evicted from directory</a:t>
            </a:r>
          </a:p>
        </p:txBody>
      </p:sp>
      <p:pic>
        <p:nvPicPr>
          <p:cNvPr id="3074" name="Picture 2"/>
          <p:cNvPicPr>
            <a:picLocks noChangeAspect="1" noChangeArrowheads="1"/>
          </p:cNvPicPr>
          <p:nvPr/>
        </p:nvPicPr>
        <p:blipFill>
          <a:blip r:embed="rId2"/>
          <a:srcRect/>
          <a:stretch>
            <a:fillRect/>
          </a:stretch>
        </p:blipFill>
        <p:spPr bwMode="auto">
          <a:xfrm>
            <a:off x="1" y="3200400"/>
            <a:ext cx="9144000" cy="2743200"/>
          </a:xfrm>
          <a:prstGeom prst="rect">
            <a:avLst/>
          </a:prstGeom>
          <a:noFill/>
          <a:ln w="9525">
            <a:noFill/>
            <a:miter lim="800000"/>
            <a:headEnd/>
            <a:tailEnd/>
          </a:ln>
          <a:effectLst/>
        </p:spPr>
      </p:pic>
      <p:sp>
        <p:nvSpPr>
          <p:cNvPr id="5" name="TextBox 4"/>
          <p:cNvSpPr txBox="1"/>
          <p:nvPr/>
        </p:nvSpPr>
        <p:spPr>
          <a:xfrm>
            <a:off x="248616" y="6012359"/>
            <a:ext cx="8837676" cy="769441"/>
          </a:xfrm>
          <a:prstGeom prst="rect">
            <a:avLst/>
          </a:prstGeom>
          <a:noFill/>
        </p:spPr>
        <p:txBody>
          <a:bodyPr wrap="none" rtlCol="0">
            <a:spAutoFit/>
          </a:bodyPr>
          <a:lstStyle/>
          <a:p>
            <a:r>
              <a:rPr lang="en-US" sz="2200" dirty="0" smtClean="0">
                <a:solidFill>
                  <a:srgbClr val="FF0000"/>
                </a:solidFill>
                <a:latin typeface="+mj-lt"/>
              </a:rPr>
              <a:t>Compared to a 2x sparse directory, execution time increases by 1%,</a:t>
            </a:r>
          </a:p>
          <a:p>
            <a:r>
              <a:rPr lang="en-US" sz="2200" dirty="0" smtClean="0">
                <a:solidFill>
                  <a:srgbClr val="FF0000"/>
                </a:solidFill>
                <a:latin typeface="+mj-lt"/>
              </a:rPr>
              <a:t>4%, 13%, and 28% for (1/16)x, (1/32)x, (1/64)x, (1/128)x directories</a:t>
            </a:r>
            <a:endParaRPr lang="en-US" sz="2200" dirty="0">
              <a:solidFill>
                <a:srgbClr val="FF0000"/>
              </a:solidFill>
              <a:latin typeface="+mj-lt"/>
            </a:endParaRPr>
          </a:p>
        </p:txBody>
      </p:sp>
      <p:sp>
        <p:nvSpPr>
          <p:cNvPr id="6" name="Rounded Rectangle 5"/>
          <p:cNvSpPr/>
          <p:nvPr/>
        </p:nvSpPr>
        <p:spPr>
          <a:xfrm>
            <a:off x="1828800" y="3733800"/>
            <a:ext cx="6705600" cy="16002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C000"/>
                </a:solidFill>
                <a:latin typeface="+mj-lt"/>
              </a:rPr>
              <a:t>Not possible to maintain good performance below (1/16)x even when all overhead of tracking private blocks is eliminated</a:t>
            </a:r>
            <a:endParaRPr lang="en-US" sz="2400" b="1" dirty="0">
              <a:solidFill>
                <a:srgbClr val="FFC000"/>
              </a:solidFill>
              <a:latin typeface="+mj-lt"/>
            </a:endParaRPr>
          </a:p>
        </p:txBody>
      </p:sp>
      <p:sp>
        <p:nvSpPr>
          <p:cNvPr id="7" name="Oval 6"/>
          <p:cNvSpPr/>
          <p:nvPr/>
        </p:nvSpPr>
        <p:spPr>
          <a:xfrm>
            <a:off x="8534400" y="3581400"/>
            <a:ext cx="533400" cy="1752600"/>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000"/>
                                        <p:tgtEl>
                                          <p:spTgt spid="5"/>
                                        </p:tgtEl>
                                      </p:cBhvr>
                                    </p:animEffect>
                                  </p:childTnLst>
                                </p:cTn>
                              </p:par>
                              <p:par>
                                <p:cTn id="8" presetID="2" presetClass="entr" presetSubtype="1" fill="hold" grpId="1" nodeType="withEffect">
                                  <p:stCondLst>
                                    <p:cond delay="0"/>
                                  </p:stCondLst>
                                  <p:childTnLst>
                                    <p:set>
                                      <p:cBhvr>
                                        <p:cTn id="9" dur="1" fill="hold">
                                          <p:stCondLst>
                                            <p:cond delay="0"/>
                                          </p:stCondLst>
                                        </p:cTn>
                                        <p:tgtEl>
                                          <p:spTgt spid="7"/>
                                        </p:tgtEl>
                                        <p:attrNameLst>
                                          <p:attrName>style.visibility</p:attrName>
                                        </p:attrNameLst>
                                      </p:cBhvr>
                                      <p:to>
                                        <p:strVal val="visible"/>
                                      </p:to>
                                    </p:set>
                                    <p:anim calcmode="lin" valueType="num">
                                      <p:cBhvr additive="base">
                                        <p:cTn id="10" dur="500" fill="hold"/>
                                        <p:tgtEl>
                                          <p:spTgt spid="7"/>
                                        </p:tgtEl>
                                        <p:attrNameLst>
                                          <p:attrName>ppt_x</p:attrName>
                                        </p:attrNameLst>
                                      </p:cBhvr>
                                      <p:tavLst>
                                        <p:tav tm="0">
                                          <p:val>
                                            <p:strVal val="#ppt_x"/>
                                          </p:val>
                                        </p:tav>
                                        <p:tav tm="100000">
                                          <p:val>
                                            <p:strVal val="#ppt_x"/>
                                          </p:val>
                                        </p:tav>
                                      </p:tavLst>
                                    </p:anim>
                                    <p:anim calcmode="lin" valueType="num">
                                      <p:cBhvr additive="base">
                                        <p:cTn id="11"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3"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1000" fill="hold"/>
                                        <p:tgtEl>
                                          <p:spTgt spid="6"/>
                                        </p:tgtEl>
                                        <p:attrNameLst>
                                          <p:attrName>ppt_x</p:attrName>
                                        </p:attrNameLst>
                                      </p:cBhvr>
                                      <p:tavLst>
                                        <p:tav tm="0">
                                          <p:val>
                                            <p:strVal val="1+#ppt_w/2"/>
                                          </p:val>
                                        </p:tav>
                                        <p:tav tm="100000">
                                          <p:val>
                                            <p:strVal val="#ppt_x"/>
                                          </p:val>
                                        </p:tav>
                                      </p:tavLst>
                                    </p:anim>
                                    <p:anim calcmode="lin" valueType="num">
                                      <p:cBhvr additive="base">
                                        <p:cTn id="17" dur="1000" fill="hold"/>
                                        <p:tgtEl>
                                          <p:spTgt spid="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dirty="0" smtClean="0"/>
              <a:t>Sketch</a:t>
            </a:r>
            <a:endParaRPr lang="en-US" b="1" dirty="0"/>
          </a:p>
        </p:txBody>
      </p:sp>
      <p:sp>
        <p:nvSpPr>
          <p:cNvPr id="3" name="Content Placeholder 2"/>
          <p:cNvSpPr>
            <a:spLocks noGrp="1"/>
          </p:cNvSpPr>
          <p:nvPr>
            <p:ph idx="1"/>
          </p:nvPr>
        </p:nvSpPr>
        <p:spPr>
          <a:xfrm>
            <a:off x="457200" y="990600"/>
            <a:ext cx="8686800" cy="5867400"/>
          </a:xfrm>
        </p:spPr>
        <p:txBody>
          <a:bodyPr>
            <a:normAutofit/>
          </a:bodyPr>
          <a:lstStyle/>
          <a:p>
            <a:r>
              <a:rPr lang="en-US" dirty="0" smtClean="0"/>
              <a:t>Talk in one slide</a:t>
            </a:r>
          </a:p>
          <a:p>
            <a:r>
              <a:rPr lang="en-US" dirty="0" smtClean="0"/>
              <a:t>Result highlights</a:t>
            </a:r>
          </a:p>
          <a:p>
            <a:r>
              <a:rPr lang="en-US" dirty="0" smtClean="0"/>
              <a:t>Introduction</a:t>
            </a:r>
          </a:p>
          <a:p>
            <a:pPr>
              <a:buFont typeface="Wingdings" pitchFamily="2" charset="2"/>
              <a:buChar char="Ø"/>
            </a:pPr>
            <a:r>
              <a:rPr lang="en-US" dirty="0" smtClean="0">
                <a:solidFill>
                  <a:srgbClr val="C00000"/>
                </a:solidFill>
              </a:rPr>
              <a:t>Tiny Directory</a:t>
            </a:r>
          </a:p>
          <a:p>
            <a:pPr lvl="1">
              <a:buFont typeface="Tahoma" pitchFamily="34" charset="0"/>
              <a:buChar char="−"/>
            </a:pPr>
            <a:r>
              <a:rPr lang="en-US" dirty="0" smtClean="0"/>
              <a:t>In-LLC coherence tracking</a:t>
            </a:r>
          </a:p>
          <a:p>
            <a:pPr lvl="1">
              <a:buFont typeface="Tahoma" pitchFamily="34" charset="0"/>
              <a:buChar char="−"/>
            </a:pPr>
            <a:r>
              <a:rPr lang="en-US" dirty="0" smtClean="0"/>
              <a:t>Tiny Directory design</a:t>
            </a:r>
          </a:p>
          <a:p>
            <a:pPr lvl="1">
              <a:buFont typeface="Tahoma" pitchFamily="34" charset="0"/>
              <a:buChar char="−"/>
            </a:pPr>
            <a:r>
              <a:rPr lang="en-US" dirty="0" smtClean="0"/>
              <a:t>Spilling into LLC space</a:t>
            </a:r>
          </a:p>
          <a:p>
            <a:r>
              <a:rPr lang="en-US" dirty="0" smtClean="0"/>
              <a:t>Simulation infra-structure</a:t>
            </a:r>
          </a:p>
          <a:p>
            <a:r>
              <a:rPr lang="en-US" dirty="0" smtClean="0"/>
              <a:t>Simulation results</a:t>
            </a:r>
          </a:p>
          <a:p>
            <a:r>
              <a:rPr lang="en-US" dirty="0" smtClean="0"/>
              <a:t>Summary and future directions</a:t>
            </a:r>
          </a:p>
          <a:p>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b="1" dirty="0" smtClean="0"/>
              <a:t>Tiny Directory: An overview</a:t>
            </a:r>
            <a:endParaRPr lang="en-US" b="1" dirty="0"/>
          </a:p>
        </p:txBody>
      </p:sp>
      <p:sp>
        <p:nvSpPr>
          <p:cNvPr id="3" name="Content Placeholder 2"/>
          <p:cNvSpPr>
            <a:spLocks noGrp="1"/>
          </p:cNvSpPr>
          <p:nvPr>
            <p:ph idx="1"/>
          </p:nvPr>
        </p:nvSpPr>
        <p:spPr>
          <a:xfrm>
            <a:off x="457200" y="685800"/>
            <a:ext cx="8686800" cy="6172200"/>
          </a:xfrm>
        </p:spPr>
        <p:txBody>
          <a:bodyPr>
            <a:normAutofit/>
          </a:bodyPr>
          <a:lstStyle/>
          <a:p>
            <a:r>
              <a:rPr lang="en-US" dirty="0" smtClean="0"/>
              <a:t>Attributes of Tiny Directory</a:t>
            </a:r>
          </a:p>
          <a:p>
            <a:pPr lvl="1"/>
            <a:r>
              <a:rPr lang="en-US" dirty="0" smtClean="0"/>
              <a:t>Directory heights range from (1/32)x to (1/256)x while maintaining performance close to 2x height</a:t>
            </a:r>
          </a:p>
          <a:p>
            <a:pPr lvl="2"/>
            <a:r>
              <a:rPr lang="en-US" dirty="0" smtClean="0">
                <a:solidFill>
                  <a:srgbClr val="C00000"/>
                </a:solidFill>
              </a:rPr>
              <a:t>A significant drop in coherence tracking overhead compared to the contemporary designs</a:t>
            </a:r>
          </a:p>
          <a:p>
            <a:pPr lvl="1"/>
            <a:r>
              <a:rPr lang="en-US" dirty="0" smtClean="0"/>
              <a:t>The underlying coherence layer exercises a traditional broadcast-free OS-independent block-grain protocol with a few small extensions</a:t>
            </a:r>
          </a:p>
          <a:p>
            <a:pPr lvl="1"/>
            <a:r>
              <a:rPr lang="en-US" dirty="0" smtClean="0"/>
              <a:t>Focuses on optimizing the directory height alone while assuming a full-map </a:t>
            </a:r>
            <a:r>
              <a:rPr lang="en-US" dirty="0" err="1" smtClean="0"/>
              <a:t>bitvector</a:t>
            </a:r>
            <a:r>
              <a:rPr lang="en-US" dirty="0" smtClean="0"/>
              <a:t> entry</a:t>
            </a:r>
          </a:p>
          <a:p>
            <a:pPr lvl="2"/>
            <a:r>
              <a:rPr lang="en-US" dirty="0" smtClean="0"/>
              <a:t>Optimizations for directory entry width can be seamlessly integrated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left)">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left)">
                                      <p:cBhvr>
                                        <p:cTn id="15" dur="10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left)">
                                      <p:cBhvr>
                                        <p:cTn id="20" dur="1000"/>
                                        <p:tgtEl>
                                          <p:spTgt spid="3">
                                            <p:txEl>
                                              <p:pRg st="4" end="4"/>
                                            </p:txEl>
                                          </p:spTgt>
                                        </p:tgtEl>
                                      </p:cBhvr>
                                    </p:animEffect>
                                  </p:childTnLst>
                                </p:cTn>
                              </p:par>
                              <p:par>
                                <p:cTn id="21" presetID="22" presetClass="entr" presetSubtype="8"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ipe(left)">
                                      <p:cBhvr>
                                        <p:cTn id="23"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b="1" dirty="0" smtClean="0"/>
              <a:t>Tiny Directory: An overview</a:t>
            </a:r>
            <a:endParaRPr lang="en-US" b="1" dirty="0"/>
          </a:p>
        </p:txBody>
      </p:sp>
      <p:sp>
        <p:nvSpPr>
          <p:cNvPr id="3" name="Content Placeholder 2"/>
          <p:cNvSpPr>
            <a:spLocks noGrp="1"/>
          </p:cNvSpPr>
          <p:nvPr>
            <p:ph idx="1"/>
          </p:nvPr>
        </p:nvSpPr>
        <p:spPr>
          <a:xfrm>
            <a:off x="457200" y="685800"/>
            <a:ext cx="8686800" cy="6172200"/>
          </a:xfrm>
        </p:spPr>
        <p:txBody>
          <a:bodyPr>
            <a:normAutofit lnSpcReduction="10000"/>
          </a:bodyPr>
          <a:lstStyle/>
          <a:p>
            <a:r>
              <a:rPr lang="en-US" dirty="0" smtClean="0"/>
              <a:t>Achieving Tiny Directory height</a:t>
            </a:r>
          </a:p>
          <a:p>
            <a:pPr lvl="1"/>
            <a:r>
              <a:rPr lang="en-US" dirty="0" smtClean="0"/>
              <a:t>Start with a naïve design that doesn’t have a sparse directory</a:t>
            </a:r>
          </a:p>
          <a:p>
            <a:pPr lvl="2"/>
            <a:r>
              <a:rPr lang="en-US" dirty="0" smtClean="0"/>
              <a:t>A block is tracked by borrowing bits from the block’s LLC data way (in-LLC coherence tracking)</a:t>
            </a:r>
          </a:p>
          <a:p>
            <a:pPr lvl="3"/>
            <a:r>
              <a:rPr lang="en-US" dirty="0" smtClean="0"/>
              <a:t>Assumes a traditional non-inclusive/non-exclusive LLC where blocks are filled in LLC on miss and no back-invalidation sent on LLC eviction</a:t>
            </a:r>
          </a:p>
          <a:p>
            <a:pPr lvl="2"/>
            <a:r>
              <a:rPr lang="en-US" dirty="0" smtClean="0"/>
              <a:t>Works well for private blocks except that log C bits need to be sent to the LLC when the block is evicted from the private cache hierarchy (C is core count)</a:t>
            </a:r>
          </a:p>
          <a:p>
            <a:pPr lvl="3"/>
            <a:r>
              <a:rPr lang="en-US" dirty="0" smtClean="0"/>
              <a:t>Needed for reconstructing the LLC block; this extra traffic shows up only for clean evictions</a:t>
            </a:r>
          </a:p>
          <a:p>
            <a:pPr lvl="2"/>
            <a:r>
              <a:rPr lang="en-US" dirty="0" smtClean="0">
                <a:solidFill>
                  <a:srgbClr val="C00000"/>
                </a:solidFill>
              </a:rPr>
              <a:t>All read requests to a shared block must be forwarded to a sharer</a:t>
            </a:r>
          </a:p>
          <a:p>
            <a:pPr lvl="3"/>
            <a:r>
              <a:rPr lang="en-US" dirty="0" smtClean="0"/>
              <a:t>LLC cannot supply the block since part of the block is corrupted for tracking coherence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1000"/>
                                        <p:tgtEl>
                                          <p:spTgt spid="3">
                                            <p:txEl>
                                              <p:pRg st="2" end="2"/>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wipe(left)">
                                      <p:cBhvr>
                                        <p:cTn id="10" dur="10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wipe(left)">
                                      <p:cBhvr>
                                        <p:cTn id="15" dur="1000"/>
                                        <p:tgtEl>
                                          <p:spTgt spid="3">
                                            <p:txEl>
                                              <p:pRg st="4" end="4"/>
                                            </p:txEl>
                                          </p:spTgt>
                                        </p:tgtEl>
                                      </p:cBhvr>
                                    </p:animEffect>
                                  </p:childTnLst>
                                </p:cTn>
                              </p:par>
                              <p:par>
                                <p:cTn id="16" presetID="22" presetClass="entr" presetSubtype="8"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wipe(left)">
                                      <p:cBhvr>
                                        <p:cTn id="18" dur="1000"/>
                                        <p:tgtEl>
                                          <p:spTgt spid="3">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wipe(left)">
                                      <p:cBhvr>
                                        <p:cTn id="23" dur="1000"/>
                                        <p:tgtEl>
                                          <p:spTgt spid="3">
                                            <p:txEl>
                                              <p:pRg st="6" end="6"/>
                                            </p:txEl>
                                          </p:spTgt>
                                        </p:tgtEl>
                                      </p:cBhvr>
                                    </p:animEffect>
                                  </p:childTnLst>
                                </p:cTn>
                              </p:par>
                              <p:par>
                                <p:cTn id="24" presetID="22" presetClass="entr" presetSubtype="8" fill="hold"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wipe(left)">
                                      <p:cBhvr>
                                        <p:cTn id="26"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b="1" dirty="0" smtClean="0"/>
              <a:t>Tiny Directory: An overview</a:t>
            </a:r>
            <a:endParaRPr lang="en-US" b="1" dirty="0"/>
          </a:p>
        </p:txBody>
      </p:sp>
      <p:sp>
        <p:nvSpPr>
          <p:cNvPr id="3" name="Content Placeholder 2"/>
          <p:cNvSpPr>
            <a:spLocks noGrp="1"/>
          </p:cNvSpPr>
          <p:nvPr>
            <p:ph idx="1"/>
          </p:nvPr>
        </p:nvSpPr>
        <p:spPr>
          <a:xfrm>
            <a:off x="457200" y="685800"/>
            <a:ext cx="8686800" cy="6172200"/>
          </a:xfrm>
        </p:spPr>
        <p:txBody>
          <a:bodyPr>
            <a:normAutofit lnSpcReduction="10000"/>
          </a:bodyPr>
          <a:lstStyle/>
          <a:p>
            <a:r>
              <a:rPr lang="en-US" dirty="0" smtClean="0"/>
              <a:t>Achieving Tiny Directory height</a:t>
            </a:r>
          </a:p>
          <a:p>
            <a:pPr lvl="1"/>
            <a:r>
              <a:rPr lang="en-US" dirty="0" smtClean="0"/>
              <a:t>Improve the naïve in-LLC coherence tracking mechanism by incorporating a tiny sparse directory that can track the critical read-shared working set</a:t>
            </a:r>
          </a:p>
          <a:p>
            <a:pPr lvl="2"/>
            <a:r>
              <a:rPr lang="en-US" dirty="0" smtClean="0"/>
              <a:t>Helps avoid the three-hop transactions for read-sharing because now the LLC can supply these blocks</a:t>
            </a:r>
          </a:p>
          <a:p>
            <a:pPr lvl="1"/>
            <a:r>
              <a:rPr lang="en-US" dirty="0" smtClean="0"/>
              <a:t>Impossible to size the Tiny Directory to match the critical read-shared working set</a:t>
            </a:r>
          </a:p>
          <a:p>
            <a:pPr lvl="2"/>
            <a:r>
              <a:rPr lang="en-US" dirty="0" smtClean="0"/>
              <a:t>This working set size is not known at design time</a:t>
            </a:r>
          </a:p>
          <a:p>
            <a:pPr lvl="1"/>
            <a:r>
              <a:rPr lang="en-US" dirty="0" smtClean="0"/>
              <a:t>Make the design robust by allowing Tiny Directory entries to spill into the LLC space at a controlled rate while guaranteeing an upper bound on LLC miss rate increase</a:t>
            </a:r>
          </a:p>
          <a:p>
            <a:pPr lvl="2"/>
            <a:r>
              <a:rPr lang="en-US" dirty="0" smtClean="0"/>
              <a:t>Helps phases where read-shared working set is large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1000"/>
                                        <p:tgtEl>
                                          <p:spTgt spid="3">
                                            <p:txEl>
                                              <p:pRg st="3" end="3"/>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wipe(left)">
                                      <p:cBhvr>
                                        <p:cTn id="10" dur="1000"/>
                                        <p:tgtEl>
                                          <p:spTgt spid="3">
                                            <p:txEl>
                                              <p:pRg st="4" end="4"/>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wipe(left)">
                                      <p:cBhvr>
                                        <p:cTn id="13" dur="1000"/>
                                        <p:tgtEl>
                                          <p:spTgt spid="3">
                                            <p:txEl>
                                              <p:pRg st="5" end="5"/>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wipe(left)">
                                      <p:cBhvr>
                                        <p:cTn id="16"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dirty="0" smtClean="0"/>
              <a:t>Sketch</a:t>
            </a:r>
            <a:endParaRPr lang="en-US" b="1" dirty="0"/>
          </a:p>
        </p:txBody>
      </p:sp>
      <p:sp>
        <p:nvSpPr>
          <p:cNvPr id="3" name="Content Placeholder 2"/>
          <p:cNvSpPr>
            <a:spLocks noGrp="1"/>
          </p:cNvSpPr>
          <p:nvPr>
            <p:ph idx="1"/>
          </p:nvPr>
        </p:nvSpPr>
        <p:spPr>
          <a:xfrm>
            <a:off x="457200" y="990600"/>
            <a:ext cx="8686800" cy="5867400"/>
          </a:xfrm>
        </p:spPr>
        <p:txBody>
          <a:bodyPr>
            <a:normAutofit/>
          </a:bodyPr>
          <a:lstStyle/>
          <a:p>
            <a:r>
              <a:rPr lang="en-US" dirty="0" smtClean="0"/>
              <a:t>Talk in one slide</a:t>
            </a:r>
          </a:p>
          <a:p>
            <a:r>
              <a:rPr lang="en-US" dirty="0" smtClean="0"/>
              <a:t>Result highlights</a:t>
            </a:r>
          </a:p>
          <a:p>
            <a:r>
              <a:rPr lang="en-US" dirty="0" smtClean="0"/>
              <a:t>Introduction</a:t>
            </a:r>
          </a:p>
          <a:p>
            <a:r>
              <a:rPr lang="en-US" dirty="0" smtClean="0"/>
              <a:t>Tiny Directory</a:t>
            </a:r>
          </a:p>
          <a:p>
            <a:pPr lvl="1">
              <a:buFont typeface="Wingdings" pitchFamily="2" charset="2"/>
              <a:buChar char="Ø"/>
            </a:pPr>
            <a:r>
              <a:rPr lang="en-US" dirty="0" smtClean="0">
                <a:solidFill>
                  <a:srgbClr val="C00000"/>
                </a:solidFill>
              </a:rPr>
              <a:t>In-LLC coherence tracking</a:t>
            </a:r>
          </a:p>
          <a:p>
            <a:pPr lvl="1"/>
            <a:r>
              <a:rPr lang="en-US" dirty="0" smtClean="0"/>
              <a:t>Tiny Directory design</a:t>
            </a:r>
          </a:p>
          <a:p>
            <a:pPr lvl="1"/>
            <a:r>
              <a:rPr lang="en-US" dirty="0" smtClean="0"/>
              <a:t>Spilling into LLC space</a:t>
            </a:r>
          </a:p>
          <a:p>
            <a:r>
              <a:rPr lang="en-US" dirty="0" smtClean="0"/>
              <a:t>Simulation infra-structure</a:t>
            </a:r>
          </a:p>
          <a:p>
            <a:r>
              <a:rPr lang="en-US" dirty="0" smtClean="0"/>
              <a:t>Simulation results</a:t>
            </a:r>
          </a:p>
          <a:p>
            <a:r>
              <a:rPr lang="en-US" dirty="0" smtClean="0"/>
              <a:t>Summary and future directions</a:t>
            </a:r>
          </a:p>
          <a:p>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In-LLC coherence tracking</a:t>
            </a:r>
            <a:endParaRPr lang="en-US" b="1" dirty="0"/>
          </a:p>
        </p:txBody>
      </p:sp>
      <p:sp>
        <p:nvSpPr>
          <p:cNvPr id="3" name="Content Placeholder 2"/>
          <p:cNvSpPr>
            <a:spLocks noGrp="1"/>
          </p:cNvSpPr>
          <p:nvPr>
            <p:ph idx="1"/>
          </p:nvPr>
        </p:nvSpPr>
        <p:spPr>
          <a:xfrm>
            <a:off x="457200" y="685800"/>
            <a:ext cx="8686800" cy="6172200"/>
          </a:xfrm>
        </p:spPr>
        <p:txBody>
          <a:bodyPr>
            <a:normAutofit lnSpcReduction="10000"/>
          </a:bodyPr>
          <a:lstStyle/>
          <a:p>
            <a:r>
              <a:rPr lang="en-US" dirty="0" smtClean="0"/>
              <a:t>Salient features</a:t>
            </a:r>
          </a:p>
          <a:p>
            <a:pPr lvl="1"/>
            <a:r>
              <a:rPr lang="en-US" dirty="0" smtClean="0"/>
              <a:t>Uses no extra storage for coherence tracking</a:t>
            </a:r>
          </a:p>
          <a:p>
            <a:pPr lvl="1"/>
            <a:r>
              <a:rPr lang="en-US" dirty="0" smtClean="0"/>
              <a:t>Borrows bits from the LLC data way of a block for tracking its location(s)</a:t>
            </a:r>
          </a:p>
          <a:p>
            <a:pPr lvl="1"/>
            <a:r>
              <a:rPr lang="en-US" dirty="0" smtClean="0"/>
              <a:t>Extends the traditional baseline MESI protocol</a:t>
            </a:r>
          </a:p>
          <a:p>
            <a:r>
              <a:rPr lang="en-US" dirty="0" smtClean="0"/>
              <a:t>Coherence state encoding</a:t>
            </a:r>
          </a:p>
          <a:p>
            <a:pPr lvl="1"/>
            <a:r>
              <a:rPr lang="en-US" dirty="0" smtClean="0"/>
              <a:t>Two state bits per LLC block as in the baseline</a:t>
            </a:r>
          </a:p>
          <a:p>
            <a:pPr lvl="2"/>
            <a:r>
              <a:rPr lang="en-US" dirty="0" smtClean="0"/>
              <a:t>V=0, D=0: invalid LLC block</a:t>
            </a:r>
          </a:p>
          <a:p>
            <a:pPr lvl="2"/>
            <a:r>
              <a:rPr lang="en-US" dirty="0" smtClean="0"/>
              <a:t>V=1, D=0: valid LLC block, not modified, </a:t>
            </a:r>
            <a:r>
              <a:rPr lang="en-US" dirty="0" err="1" smtClean="0"/>
              <a:t>unowned</a:t>
            </a:r>
            <a:r>
              <a:rPr lang="en-US" dirty="0" smtClean="0"/>
              <a:t>, not shared</a:t>
            </a:r>
          </a:p>
          <a:p>
            <a:pPr lvl="2"/>
            <a:r>
              <a:rPr lang="en-US" dirty="0" smtClean="0"/>
              <a:t>V=1, D=1: valid LLC block, modified, </a:t>
            </a:r>
            <a:r>
              <a:rPr lang="en-US" dirty="0" err="1" smtClean="0"/>
              <a:t>unowned</a:t>
            </a:r>
            <a:r>
              <a:rPr lang="en-US" dirty="0" smtClean="0"/>
              <a:t>, not shared</a:t>
            </a:r>
          </a:p>
          <a:p>
            <a:pPr lvl="2"/>
            <a:r>
              <a:rPr lang="en-US" dirty="0" smtClean="0">
                <a:solidFill>
                  <a:srgbClr val="C00000"/>
                </a:solidFill>
              </a:rPr>
              <a:t>V=0, D=1: valid LLC block, either owned by a core or shared, bits of data way used for extended encoding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2" dur="1000" fill="hold"/>
                                        <p:tgtEl>
                                          <p:spTgt spid="3">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6"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wipe(left)">
                                      <p:cBhvr>
                                        <p:cTn id="21" dur="10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wipe(left)">
                                      <p:cBhvr>
                                        <p:cTn id="26" dur="1000"/>
                                        <p:tgtEl>
                                          <p:spTgt spid="3">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wipe(left)">
                                      <p:cBhvr>
                                        <p:cTn id="31" dur="1000"/>
                                        <p:tgtEl>
                                          <p:spTgt spid="3">
                                            <p:txEl>
                                              <p:pRg st="7" end="7"/>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wipe(left)">
                                      <p:cBhvr>
                                        <p:cTn id="36" dur="1000"/>
                                        <p:tgtEl>
                                          <p:spTgt spid="3">
                                            <p:txEl>
                                              <p:pRg st="8" end="8"/>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Effect transition="in" filter="wipe(left)">
                                      <p:cBhvr>
                                        <p:cTn id="41"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In-LLC coherence tracking</a:t>
            </a:r>
            <a:endParaRPr lang="en-US" b="1" dirty="0"/>
          </a:p>
        </p:txBody>
      </p:sp>
      <p:sp>
        <p:nvSpPr>
          <p:cNvPr id="3" name="Content Placeholder 2"/>
          <p:cNvSpPr>
            <a:spLocks noGrp="1"/>
          </p:cNvSpPr>
          <p:nvPr>
            <p:ph idx="1"/>
          </p:nvPr>
        </p:nvSpPr>
        <p:spPr>
          <a:xfrm>
            <a:off x="457200" y="685800"/>
            <a:ext cx="8686800" cy="6172200"/>
          </a:xfrm>
        </p:spPr>
        <p:txBody>
          <a:bodyPr>
            <a:normAutofit/>
          </a:bodyPr>
          <a:lstStyle/>
          <a:p>
            <a:r>
              <a:rPr lang="en-US" dirty="0" smtClean="0"/>
              <a:t>Extended state encoding when V=0, D=1</a:t>
            </a:r>
          </a:p>
          <a:p>
            <a:pPr lvl="1"/>
            <a:r>
              <a:rPr lang="en-US" dirty="0" smtClean="0"/>
              <a:t>Data bit#0: dirty</a:t>
            </a:r>
          </a:p>
          <a:p>
            <a:pPr lvl="1"/>
            <a:r>
              <a:rPr lang="en-US" dirty="0" smtClean="0"/>
              <a:t>Data bit#1: pending/busy</a:t>
            </a:r>
          </a:p>
          <a:p>
            <a:pPr lvl="1"/>
            <a:r>
              <a:rPr lang="en-US" dirty="0" smtClean="0"/>
              <a:t>Data bit#2: owned if 1 and shared if 0</a:t>
            </a:r>
          </a:p>
          <a:p>
            <a:pPr lvl="1"/>
            <a:r>
              <a:rPr lang="en-US" dirty="0" smtClean="0"/>
              <a:t>Data bit#3: owner/sharer encoding format</a:t>
            </a:r>
          </a:p>
          <a:p>
            <a:pPr lvl="2"/>
            <a:r>
              <a:rPr lang="en-US" dirty="0" smtClean="0"/>
              <a:t>If set to 1, next log C bits encode a sharer/owner (C is the number of cores)</a:t>
            </a:r>
          </a:p>
          <a:p>
            <a:pPr lvl="2"/>
            <a:r>
              <a:rPr lang="en-US" dirty="0" smtClean="0"/>
              <a:t>If set to 0, next C bits encode a sharer </a:t>
            </a:r>
            <a:r>
              <a:rPr lang="en-US" dirty="0" err="1" smtClean="0"/>
              <a:t>bitvector</a:t>
            </a:r>
            <a:endParaRPr lang="en-US" dirty="0" smtClean="0"/>
          </a:p>
          <a:p>
            <a:pPr lvl="1"/>
            <a:r>
              <a:rPr lang="en-US" dirty="0" smtClean="0"/>
              <a:t>Either 4+C or 4+log C data bits can be corrupted</a:t>
            </a:r>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1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1000"/>
                                        <p:tgtEl>
                                          <p:spTgt spid="3">
                                            <p:txEl>
                                              <p:pRg st="4" end="4"/>
                                            </p:txEl>
                                          </p:spTgt>
                                        </p:tgtEl>
                                      </p:cBhvr>
                                    </p:animEffect>
                                  </p:childTnLst>
                                </p:cTn>
                              </p:par>
                              <p:par>
                                <p:cTn id="23" presetID="22" presetClass="entr" presetSubtype="8"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wipe(left)">
                                      <p:cBhvr>
                                        <p:cTn id="25" dur="1000"/>
                                        <p:tgtEl>
                                          <p:spTgt spid="3">
                                            <p:txEl>
                                              <p:pRg st="5" end="5"/>
                                            </p:txEl>
                                          </p:spTgt>
                                        </p:tgtEl>
                                      </p:cBhvr>
                                    </p:animEffect>
                                  </p:childTnLst>
                                </p:cTn>
                              </p:par>
                              <p:par>
                                <p:cTn id="26" presetID="22" presetClass="entr" presetSubtype="8" fill="hold"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wipe(left)">
                                      <p:cBhvr>
                                        <p:cTn id="28" dur="1000"/>
                                        <p:tgtEl>
                                          <p:spTgt spid="3">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wipe(left)">
                                      <p:cBhvr>
                                        <p:cTn id="33"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In-LLC coherence tracking</a:t>
            </a:r>
            <a:endParaRPr lang="en-US" b="1" dirty="0"/>
          </a:p>
        </p:txBody>
      </p:sp>
      <p:grpSp>
        <p:nvGrpSpPr>
          <p:cNvPr id="5" name="Group 182"/>
          <p:cNvGrpSpPr/>
          <p:nvPr/>
        </p:nvGrpSpPr>
        <p:grpSpPr>
          <a:xfrm>
            <a:off x="457200" y="1362670"/>
            <a:ext cx="8610600" cy="1151930"/>
            <a:chOff x="1143000" y="834850"/>
            <a:chExt cx="8610600" cy="863949"/>
          </a:xfrm>
        </p:grpSpPr>
        <p:grpSp>
          <p:nvGrpSpPr>
            <p:cNvPr id="6" name="Group 69"/>
            <p:cNvGrpSpPr/>
            <p:nvPr/>
          </p:nvGrpSpPr>
          <p:grpSpPr>
            <a:xfrm>
              <a:off x="1143000" y="1409700"/>
              <a:ext cx="6553200" cy="277000"/>
              <a:chOff x="1371600" y="1485900"/>
              <a:chExt cx="6553200" cy="277000"/>
            </a:xfrm>
            <a:effectLst/>
          </p:grpSpPr>
          <p:sp>
            <p:nvSpPr>
              <p:cNvPr id="24" name="TextBox 23"/>
              <p:cNvSpPr txBox="1"/>
              <p:nvPr/>
            </p:nvSpPr>
            <p:spPr>
              <a:xfrm>
                <a:off x="1981200" y="1485900"/>
                <a:ext cx="609600" cy="276999"/>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b="1" dirty="0" smtClean="0">
                    <a:latin typeface="+mj-lt"/>
                  </a:rPr>
                  <a:t>D</a:t>
                </a:r>
                <a:endParaRPr lang="en-US" b="1" dirty="0">
                  <a:latin typeface="+mj-lt"/>
                </a:endParaRPr>
              </a:p>
            </p:txBody>
          </p:sp>
          <p:sp>
            <p:nvSpPr>
              <p:cNvPr id="25" name="TextBox 24"/>
              <p:cNvSpPr txBox="1"/>
              <p:nvPr/>
            </p:nvSpPr>
            <p:spPr>
              <a:xfrm>
                <a:off x="3276600" y="1485900"/>
                <a:ext cx="4648200" cy="276999"/>
              </a:xfrm>
              <a:prstGeom prst="rect">
                <a:avLst/>
              </a:prstGeom>
              <a:solidFill>
                <a:schemeClr val="accent5">
                  <a:lumMod val="50000"/>
                </a:schemeClr>
              </a:solidFill>
              <a:ln w="28575">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US" b="1" dirty="0" smtClean="0">
                    <a:latin typeface="+mj-lt"/>
                  </a:rPr>
                  <a:t>Data Block</a:t>
                </a:r>
                <a:endParaRPr lang="en-US" b="1" dirty="0">
                  <a:latin typeface="+mj-lt"/>
                </a:endParaRPr>
              </a:p>
            </p:txBody>
          </p:sp>
          <p:sp>
            <p:nvSpPr>
              <p:cNvPr id="26" name="TextBox 25"/>
              <p:cNvSpPr txBox="1"/>
              <p:nvPr/>
            </p:nvSpPr>
            <p:spPr>
              <a:xfrm>
                <a:off x="1371600" y="1485900"/>
                <a:ext cx="609600" cy="277000"/>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b="1" dirty="0" smtClean="0">
                    <a:latin typeface="+mj-lt"/>
                  </a:rPr>
                  <a:t>V</a:t>
                </a:r>
                <a:endParaRPr lang="en-US" b="1" dirty="0">
                  <a:latin typeface="+mj-lt"/>
                </a:endParaRPr>
              </a:p>
            </p:txBody>
          </p:sp>
          <p:sp>
            <p:nvSpPr>
              <p:cNvPr id="27" name="TextBox 26"/>
              <p:cNvSpPr txBox="1"/>
              <p:nvPr/>
            </p:nvSpPr>
            <p:spPr>
              <a:xfrm>
                <a:off x="2590800" y="1485900"/>
                <a:ext cx="685800" cy="276999"/>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b="1" dirty="0" smtClean="0">
                    <a:latin typeface="+mj-lt"/>
                  </a:rPr>
                  <a:t>Tag</a:t>
                </a:r>
                <a:endParaRPr lang="en-US" b="1" dirty="0">
                  <a:latin typeface="+mj-lt"/>
                </a:endParaRPr>
              </a:p>
            </p:txBody>
          </p:sp>
        </p:grpSp>
        <p:sp>
          <p:nvSpPr>
            <p:cNvPr id="7" name="TextBox 6"/>
            <p:cNvSpPr txBox="1"/>
            <p:nvPr/>
          </p:nvSpPr>
          <p:spPr>
            <a:xfrm>
              <a:off x="7696200" y="1352550"/>
              <a:ext cx="1676400" cy="346249"/>
            </a:xfrm>
            <a:prstGeom prst="rect">
              <a:avLst/>
            </a:prstGeom>
            <a:noFill/>
          </p:spPr>
          <p:txBody>
            <a:bodyPr wrap="square" rtlCol="0">
              <a:spAutoFit/>
            </a:bodyPr>
            <a:lstStyle/>
            <a:p>
              <a:r>
                <a:rPr lang="en-US" sz="2400" dirty="0" smtClean="0">
                  <a:latin typeface="+mj-lt"/>
                </a:rPr>
                <a:t>LLC Entry</a:t>
              </a:r>
              <a:endParaRPr lang="en-US" sz="2400" dirty="0">
                <a:latin typeface="+mj-lt"/>
              </a:endParaRPr>
            </a:p>
          </p:txBody>
        </p:sp>
        <p:sp>
          <p:nvSpPr>
            <p:cNvPr id="8" name="TextBox 7"/>
            <p:cNvSpPr txBox="1"/>
            <p:nvPr/>
          </p:nvSpPr>
          <p:spPr>
            <a:xfrm>
              <a:off x="6476999" y="834850"/>
              <a:ext cx="3276601" cy="346249"/>
            </a:xfrm>
            <a:prstGeom prst="rect">
              <a:avLst/>
            </a:prstGeom>
            <a:noFill/>
          </p:spPr>
          <p:txBody>
            <a:bodyPr wrap="square" rtlCol="0">
              <a:spAutoFit/>
            </a:bodyPr>
            <a:lstStyle/>
            <a:p>
              <a:r>
                <a:rPr lang="en-US" sz="2400" dirty="0" smtClean="0">
                  <a:latin typeface="+mj-lt"/>
                </a:rPr>
                <a:t>Sparse Directory Entry</a:t>
              </a:r>
              <a:endParaRPr lang="en-US" sz="2400" dirty="0">
                <a:latin typeface="+mj-lt"/>
              </a:endParaRPr>
            </a:p>
          </p:txBody>
        </p:sp>
        <p:grpSp>
          <p:nvGrpSpPr>
            <p:cNvPr id="13" name="Group 70"/>
            <p:cNvGrpSpPr/>
            <p:nvPr/>
          </p:nvGrpSpPr>
          <p:grpSpPr>
            <a:xfrm>
              <a:off x="1981200" y="838199"/>
              <a:ext cx="4495800" cy="276999"/>
              <a:chOff x="1443403" y="1096833"/>
              <a:chExt cx="4755170" cy="276999"/>
            </a:xfrm>
          </p:grpSpPr>
          <p:sp>
            <p:nvSpPr>
              <p:cNvPr id="19" name="TextBox 18"/>
              <p:cNvSpPr txBox="1"/>
              <p:nvPr/>
            </p:nvSpPr>
            <p:spPr>
              <a:xfrm>
                <a:off x="2047141" y="1096833"/>
                <a:ext cx="685800" cy="276999"/>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b="1" dirty="0" smtClean="0">
                    <a:latin typeface="+mj-lt"/>
                  </a:rPr>
                  <a:t>Tag</a:t>
                </a:r>
                <a:endParaRPr lang="en-US" b="1" dirty="0">
                  <a:latin typeface="+mj-lt"/>
                </a:endParaRPr>
              </a:p>
            </p:txBody>
          </p:sp>
          <p:sp>
            <p:nvSpPr>
              <p:cNvPr id="20" name="TextBox 19"/>
              <p:cNvSpPr txBox="1"/>
              <p:nvPr/>
            </p:nvSpPr>
            <p:spPr>
              <a:xfrm>
                <a:off x="3700091" y="1096833"/>
                <a:ext cx="2498482" cy="276999"/>
              </a:xfrm>
              <a:prstGeom prst="rect">
                <a:avLst/>
              </a:prstGeom>
              <a:solidFill>
                <a:schemeClr val="accent5">
                  <a:lumMod val="50000"/>
                </a:schemeClr>
              </a:solidFill>
              <a:ln w="28575">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US" b="1" dirty="0" smtClean="0">
                    <a:latin typeface="+mj-lt"/>
                  </a:rPr>
                  <a:t>Full-Map Sharer Set</a:t>
                </a:r>
                <a:endParaRPr lang="en-US" b="1" dirty="0">
                  <a:latin typeface="+mj-lt"/>
                </a:endParaRPr>
              </a:p>
            </p:txBody>
          </p:sp>
          <p:sp>
            <p:nvSpPr>
              <p:cNvPr id="21" name="TextBox 20"/>
              <p:cNvSpPr txBox="1"/>
              <p:nvPr/>
            </p:nvSpPr>
            <p:spPr>
              <a:xfrm>
                <a:off x="1443403" y="1096833"/>
                <a:ext cx="622788" cy="276999"/>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b="1" dirty="0" smtClean="0">
                    <a:latin typeface="+mj-lt"/>
                  </a:rPr>
                  <a:t>V</a:t>
                </a:r>
                <a:endParaRPr lang="en-US" b="1" dirty="0">
                  <a:latin typeface="+mj-lt"/>
                </a:endParaRPr>
              </a:p>
            </p:txBody>
          </p:sp>
          <p:sp>
            <p:nvSpPr>
              <p:cNvPr id="22" name="TextBox 21"/>
              <p:cNvSpPr txBox="1"/>
              <p:nvPr/>
            </p:nvSpPr>
            <p:spPr>
              <a:xfrm>
                <a:off x="2732941" y="1096833"/>
                <a:ext cx="381000" cy="276999"/>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b="1" dirty="0" smtClean="0">
                    <a:latin typeface="+mj-lt"/>
                  </a:rPr>
                  <a:t>B</a:t>
                </a:r>
                <a:endParaRPr lang="en-US" b="1" dirty="0">
                  <a:latin typeface="+mj-lt"/>
                </a:endParaRPr>
              </a:p>
            </p:txBody>
          </p:sp>
          <p:sp>
            <p:nvSpPr>
              <p:cNvPr id="23" name="TextBox 22"/>
              <p:cNvSpPr txBox="1"/>
              <p:nvPr/>
            </p:nvSpPr>
            <p:spPr>
              <a:xfrm>
                <a:off x="3080236" y="1096833"/>
                <a:ext cx="619858" cy="276999"/>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b="1" dirty="0" smtClean="0">
                    <a:latin typeface="+mj-lt"/>
                  </a:rPr>
                  <a:t>O/S</a:t>
                </a:r>
                <a:endParaRPr lang="en-US" b="1" dirty="0">
                  <a:latin typeface="+mj-lt"/>
                </a:endParaRPr>
              </a:p>
            </p:txBody>
          </p:sp>
        </p:grpSp>
        <p:grpSp>
          <p:nvGrpSpPr>
            <p:cNvPr id="15" name="Group 167"/>
            <p:cNvGrpSpPr/>
            <p:nvPr/>
          </p:nvGrpSpPr>
          <p:grpSpPr>
            <a:xfrm>
              <a:off x="4114800" y="1123950"/>
              <a:ext cx="2362200" cy="300083"/>
              <a:chOff x="4114800" y="1123950"/>
              <a:chExt cx="2362200" cy="300083"/>
            </a:xfrm>
          </p:grpSpPr>
          <p:sp>
            <p:nvSpPr>
              <p:cNvPr id="17" name="TextBox 16"/>
              <p:cNvSpPr txBox="1"/>
              <p:nvPr/>
            </p:nvSpPr>
            <p:spPr>
              <a:xfrm>
                <a:off x="4267200" y="1123950"/>
                <a:ext cx="1981200" cy="300083"/>
              </a:xfrm>
              <a:prstGeom prst="rect">
                <a:avLst/>
              </a:prstGeom>
              <a:noFill/>
            </p:spPr>
            <p:txBody>
              <a:bodyPr wrap="square" rtlCol="0">
                <a:spAutoFit/>
              </a:bodyPr>
              <a:lstStyle/>
              <a:p>
                <a:pPr algn="ctr"/>
                <a:r>
                  <a:rPr lang="en-US" sz="2000" dirty="0" smtClean="0">
                    <a:latin typeface="+mj-lt"/>
                  </a:rPr>
                  <a:t>C-bits</a:t>
                </a:r>
                <a:endParaRPr lang="en-US" sz="2000" dirty="0">
                  <a:latin typeface="+mj-lt"/>
                </a:endParaRPr>
              </a:p>
            </p:txBody>
          </p:sp>
          <p:cxnSp>
            <p:nvCxnSpPr>
              <p:cNvPr id="18" name="Straight Arrow Connector 17"/>
              <p:cNvCxnSpPr/>
              <p:nvPr/>
            </p:nvCxnSpPr>
            <p:spPr>
              <a:xfrm>
                <a:off x="4114800" y="1181100"/>
                <a:ext cx="2362200" cy="1191"/>
              </a:xfrm>
              <a:prstGeom prst="straightConnector1">
                <a:avLst/>
              </a:prstGeom>
              <a:ln>
                <a:headEnd type="arrow"/>
                <a:tailEnd type="arrow"/>
              </a:ln>
              <a:effectLst/>
            </p:spPr>
            <p:style>
              <a:lnRef idx="2">
                <a:schemeClr val="dk1"/>
              </a:lnRef>
              <a:fillRef idx="0">
                <a:schemeClr val="dk1"/>
              </a:fillRef>
              <a:effectRef idx="1">
                <a:schemeClr val="dk1"/>
              </a:effectRef>
              <a:fontRef idx="minor">
                <a:schemeClr val="tx1"/>
              </a:fontRef>
            </p:style>
          </p:cxnSp>
        </p:grpSp>
      </p:grpSp>
      <p:sp>
        <p:nvSpPr>
          <p:cNvPr id="33" name="TextBox 32"/>
          <p:cNvSpPr txBox="1"/>
          <p:nvPr/>
        </p:nvSpPr>
        <p:spPr>
          <a:xfrm>
            <a:off x="3962400" y="2479357"/>
            <a:ext cx="1524000" cy="492443"/>
          </a:xfrm>
          <a:prstGeom prst="rect">
            <a:avLst/>
          </a:prstGeom>
          <a:noFill/>
        </p:spPr>
        <p:txBody>
          <a:bodyPr wrap="square" rtlCol="0">
            <a:spAutoFit/>
          </a:bodyPr>
          <a:lstStyle/>
          <a:p>
            <a:r>
              <a:rPr lang="en-US" sz="2600" dirty="0" smtClean="0">
                <a:solidFill>
                  <a:srgbClr val="C00000"/>
                </a:solidFill>
                <a:latin typeface="+mj-lt"/>
              </a:rPr>
              <a:t>Baseline</a:t>
            </a:r>
            <a:endParaRPr lang="en-US" sz="2600" dirty="0">
              <a:solidFill>
                <a:srgbClr val="C00000"/>
              </a:solidFill>
              <a:latin typeface="+mj-lt"/>
            </a:endParaRPr>
          </a:p>
        </p:txBody>
      </p:sp>
      <p:grpSp>
        <p:nvGrpSpPr>
          <p:cNvPr id="35" name="Group 111"/>
          <p:cNvGrpSpPr/>
          <p:nvPr/>
        </p:nvGrpSpPr>
        <p:grpSpPr>
          <a:xfrm>
            <a:off x="2362200" y="4114800"/>
            <a:ext cx="6400800" cy="1009715"/>
            <a:chOff x="2133600" y="3879504"/>
            <a:chExt cx="6400800" cy="757286"/>
          </a:xfrm>
        </p:grpSpPr>
        <p:sp>
          <p:nvSpPr>
            <p:cNvPr id="36" name="TextBox 35"/>
            <p:cNvSpPr txBox="1"/>
            <p:nvPr/>
          </p:nvSpPr>
          <p:spPr>
            <a:xfrm>
              <a:off x="6781800" y="3879504"/>
              <a:ext cx="1752600" cy="346248"/>
            </a:xfrm>
            <a:prstGeom prst="rect">
              <a:avLst/>
            </a:prstGeom>
            <a:noFill/>
          </p:spPr>
          <p:txBody>
            <a:bodyPr wrap="square" rtlCol="0">
              <a:spAutoFit/>
            </a:bodyPr>
            <a:lstStyle/>
            <a:p>
              <a:r>
                <a:rPr lang="en-US" sz="2400" dirty="0" smtClean="0">
                  <a:latin typeface="+mj-lt"/>
                </a:rPr>
                <a:t>LLC Entry</a:t>
              </a:r>
              <a:endParaRPr lang="en-US" sz="2400" dirty="0">
                <a:latin typeface="+mj-lt"/>
              </a:endParaRPr>
            </a:p>
          </p:txBody>
        </p:sp>
        <p:grpSp>
          <p:nvGrpSpPr>
            <p:cNvPr id="37" name="Group 121"/>
            <p:cNvGrpSpPr/>
            <p:nvPr/>
          </p:nvGrpSpPr>
          <p:grpSpPr>
            <a:xfrm>
              <a:off x="2133600" y="3936653"/>
              <a:ext cx="4648200" cy="285753"/>
              <a:chOff x="1905000" y="2800351"/>
              <a:chExt cx="4648200" cy="285753"/>
            </a:xfrm>
          </p:grpSpPr>
          <p:sp>
            <p:nvSpPr>
              <p:cNvPr id="41" name="TextBox 40"/>
              <p:cNvSpPr txBox="1"/>
              <p:nvPr/>
            </p:nvSpPr>
            <p:spPr>
              <a:xfrm>
                <a:off x="4876800" y="2800353"/>
                <a:ext cx="1676400" cy="285750"/>
              </a:xfrm>
              <a:prstGeom prst="rect">
                <a:avLst/>
              </a:prstGeom>
              <a:solidFill>
                <a:schemeClr val="accent5">
                  <a:lumMod val="50000"/>
                </a:schemeClr>
              </a:solidFill>
              <a:ln w="28575">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US" b="1" dirty="0" smtClean="0">
                    <a:latin typeface="+mj-lt"/>
                  </a:rPr>
                  <a:t>Partial Data</a:t>
                </a:r>
                <a:endParaRPr lang="en-US" b="1" dirty="0">
                  <a:latin typeface="+mj-lt"/>
                </a:endParaRPr>
              </a:p>
            </p:txBody>
          </p:sp>
          <p:sp>
            <p:nvSpPr>
              <p:cNvPr id="42" name="TextBox 41"/>
              <p:cNvSpPr txBox="1"/>
              <p:nvPr/>
            </p:nvSpPr>
            <p:spPr>
              <a:xfrm>
                <a:off x="2667000" y="2800351"/>
                <a:ext cx="609600" cy="285749"/>
              </a:xfrm>
              <a:prstGeom prst="rect">
                <a:avLst/>
              </a:prstGeom>
              <a:solidFill>
                <a:srgbClr val="CC0000"/>
              </a:solidFill>
              <a:ln w="28575">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US" b="1" dirty="0" smtClean="0">
                    <a:latin typeface="+mj-lt"/>
                  </a:rPr>
                  <a:t>O/S</a:t>
                </a:r>
                <a:endParaRPr lang="en-US" b="1" dirty="0">
                  <a:latin typeface="+mj-lt"/>
                </a:endParaRPr>
              </a:p>
            </p:txBody>
          </p:sp>
          <p:sp>
            <p:nvSpPr>
              <p:cNvPr id="43" name="TextBox 42"/>
              <p:cNvSpPr txBox="1"/>
              <p:nvPr/>
            </p:nvSpPr>
            <p:spPr>
              <a:xfrm>
                <a:off x="3276600" y="2800354"/>
                <a:ext cx="533400" cy="285750"/>
              </a:xfrm>
              <a:prstGeom prst="rect">
                <a:avLst/>
              </a:prstGeom>
              <a:solidFill>
                <a:srgbClr val="CC0000"/>
              </a:solidFill>
              <a:ln w="28575">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US" b="1" dirty="0" smtClean="0">
                    <a:latin typeface="+mj-lt"/>
                  </a:rPr>
                  <a:t>En</a:t>
                </a:r>
                <a:endParaRPr lang="en-US" b="1" dirty="0">
                  <a:latin typeface="+mj-lt"/>
                </a:endParaRPr>
              </a:p>
            </p:txBody>
          </p:sp>
          <p:sp>
            <p:nvSpPr>
              <p:cNvPr id="44" name="TextBox 43"/>
              <p:cNvSpPr txBox="1"/>
              <p:nvPr/>
            </p:nvSpPr>
            <p:spPr>
              <a:xfrm>
                <a:off x="3810000" y="2800354"/>
                <a:ext cx="1066800" cy="285750"/>
              </a:xfrm>
              <a:prstGeom prst="rect">
                <a:avLst/>
              </a:prstGeom>
              <a:solidFill>
                <a:srgbClr val="CC0000"/>
              </a:solidFill>
              <a:ln w="28575">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US" b="1" dirty="0" smtClean="0">
                    <a:latin typeface="+mj-lt"/>
                  </a:rPr>
                  <a:t>Sharers</a:t>
                </a:r>
                <a:endParaRPr lang="en-US" b="1" dirty="0">
                  <a:latin typeface="+mj-lt"/>
                </a:endParaRPr>
              </a:p>
            </p:txBody>
          </p:sp>
          <p:sp>
            <p:nvSpPr>
              <p:cNvPr id="45" name="TextBox 44"/>
              <p:cNvSpPr txBox="1"/>
              <p:nvPr/>
            </p:nvSpPr>
            <p:spPr>
              <a:xfrm>
                <a:off x="2286000" y="2800351"/>
                <a:ext cx="381000" cy="285749"/>
              </a:xfrm>
              <a:prstGeom prst="rect">
                <a:avLst/>
              </a:prstGeom>
              <a:solidFill>
                <a:srgbClr val="CC0000"/>
              </a:solidFill>
              <a:ln w="28575">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US" b="1" dirty="0" smtClean="0">
                    <a:latin typeface="+mj-lt"/>
                  </a:rPr>
                  <a:t>B</a:t>
                </a:r>
                <a:endParaRPr lang="en-US" b="1" dirty="0">
                  <a:latin typeface="+mj-lt"/>
                </a:endParaRPr>
              </a:p>
            </p:txBody>
          </p:sp>
          <p:sp>
            <p:nvSpPr>
              <p:cNvPr id="46" name="TextBox 45"/>
              <p:cNvSpPr txBox="1"/>
              <p:nvPr/>
            </p:nvSpPr>
            <p:spPr>
              <a:xfrm>
                <a:off x="1905000" y="2800351"/>
                <a:ext cx="381000" cy="285749"/>
              </a:xfrm>
              <a:prstGeom prst="rect">
                <a:avLst/>
              </a:prstGeom>
              <a:solidFill>
                <a:srgbClr val="CC0000"/>
              </a:solidFill>
              <a:ln w="28575">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US" b="1" dirty="0" smtClean="0">
                    <a:latin typeface="+mj-lt"/>
                  </a:rPr>
                  <a:t>D</a:t>
                </a:r>
                <a:endParaRPr lang="en-US" b="1" dirty="0">
                  <a:latin typeface="+mj-lt"/>
                </a:endParaRPr>
              </a:p>
            </p:txBody>
          </p:sp>
        </p:grpSp>
        <p:grpSp>
          <p:nvGrpSpPr>
            <p:cNvPr id="38" name="Group 214"/>
            <p:cNvGrpSpPr/>
            <p:nvPr/>
          </p:nvGrpSpPr>
          <p:grpSpPr>
            <a:xfrm>
              <a:off x="2133600" y="4229104"/>
              <a:ext cx="2971800" cy="407686"/>
              <a:chOff x="2133600" y="3695704"/>
              <a:chExt cx="2971800" cy="407686"/>
            </a:xfrm>
          </p:grpSpPr>
          <p:sp>
            <p:nvSpPr>
              <p:cNvPr id="39" name="TextBox 38"/>
              <p:cNvSpPr txBox="1"/>
              <p:nvPr/>
            </p:nvSpPr>
            <p:spPr>
              <a:xfrm>
                <a:off x="2362200" y="3803307"/>
                <a:ext cx="2667000" cy="300083"/>
              </a:xfrm>
              <a:prstGeom prst="rect">
                <a:avLst/>
              </a:prstGeom>
              <a:noFill/>
            </p:spPr>
            <p:txBody>
              <a:bodyPr wrap="square" rtlCol="0">
                <a:spAutoFit/>
              </a:bodyPr>
              <a:lstStyle/>
              <a:p>
                <a:pPr algn="ctr"/>
                <a:r>
                  <a:rPr lang="en-US" sz="2000" dirty="0" smtClean="0">
                    <a:latin typeface="+mj-lt"/>
                  </a:rPr>
                  <a:t>Corrupted Data</a:t>
                </a:r>
                <a:endParaRPr lang="en-US" sz="2000" dirty="0">
                  <a:latin typeface="+mj-lt"/>
                </a:endParaRPr>
              </a:p>
            </p:txBody>
          </p:sp>
          <p:sp>
            <p:nvSpPr>
              <p:cNvPr id="40" name="Right Brace 39"/>
              <p:cNvSpPr/>
              <p:nvPr/>
            </p:nvSpPr>
            <p:spPr>
              <a:xfrm rot="5400000">
                <a:off x="3537126" y="2292178"/>
                <a:ext cx="164747" cy="2971800"/>
              </a:xfrm>
              <a:prstGeom prst="rightBrace">
                <a:avLst/>
              </a:prstGeom>
              <a:effectLst/>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grpSp>
      </p:grpSp>
      <p:cxnSp>
        <p:nvCxnSpPr>
          <p:cNvPr id="51" name="Straight Connector 50"/>
          <p:cNvCxnSpPr/>
          <p:nvPr/>
        </p:nvCxnSpPr>
        <p:spPr>
          <a:xfrm>
            <a:off x="228600" y="1219200"/>
            <a:ext cx="8839200" cy="1588"/>
          </a:xfrm>
          <a:prstGeom prst="line">
            <a:avLst/>
          </a:prstGeom>
          <a:ln w="381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228600" y="2970212"/>
            <a:ext cx="8839200" cy="1588"/>
          </a:xfrm>
          <a:prstGeom prst="line">
            <a:avLst/>
          </a:prstGeom>
          <a:ln w="381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flipH="1" flipV="1">
            <a:off x="-647700" y="2095500"/>
            <a:ext cx="1752600" cy="1588"/>
          </a:xfrm>
          <a:prstGeom prst="line">
            <a:avLst/>
          </a:prstGeom>
          <a:ln w="381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5400000" flipH="1" flipV="1">
            <a:off x="8192294" y="2095500"/>
            <a:ext cx="1752600" cy="1588"/>
          </a:xfrm>
          <a:prstGeom prst="line">
            <a:avLst/>
          </a:prstGeom>
          <a:ln w="381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457200" y="4191001"/>
            <a:ext cx="609600" cy="381000"/>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b="1" dirty="0" smtClean="0">
                <a:latin typeface="+mj-lt"/>
              </a:rPr>
              <a:t>V</a:t>
            </a:r>
            <a:endParaRPr lang="en-US" b="1" dirty="0">
              <a:latin typeface="+mj-lt"/>
            </a:endParaRPr>
          </a:p>
        </p:txBody>
      </p:sp>
      <p:sp>
        <p:nvSpPr>
          <p:cNvPr id="62" name="TextBox 61"/>
          <p:cNvSpPr txBox="1"/>
          <p:nvPr/>
        </p:nvSpPr>
        <p:spPr>
          <a:xfrm>
            <a:off x="1066800" y="4191000"/>
            <a:ext cx="609600" cy="381000"/>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b="1" dirty="0" smtClean="0">
                <a:latin typeface="+mj-lt"/>
              </a:rPr>
              <a:t>D</a:t>
            </a:r>
            <a:endParaRPr lang="en-US" b="1" dirty="0">
              <a:latin typeface="+mj-lt"/>
            </a:endParaRPr>
          </a:p>
        </p:txBody>
      </p:sp>
      <p:sp>
        <p:nvSpPr>
          <p:cNvPr id="63" name="TextBox 62"/>
          <p:cNvSpPr txBox="1"/>
          <p:nvPr/>
        </p:nvSpPr>
        <p:spPr>
          <a:xfrm>
            <a:off x="1676400" y="4191000"/>
            <a:ext cx="685800" cy="381000"/>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b="1" dirty="0" smtClean="0">
                <a:latin typeface="+mj-lt"/>
              </a:rPr>
              <a:t>Tag</a:t>
            </a:r>
            <a:endParaRPr lang="en-US" b="1" dirty="0">
              <a:latin typeface="+mj-lt"/>
            </a:endParaRPr>
          </a:p>
        </p:txBody>
      </p:sp>
      <p:sp>
        <p:nvSpPr>
          <p:cNvPr id="64" name="TextBox 63"/>
          <p:cNvSpPr txBox="1"/>
          <p:nvPr/>
        </p:nvSpPr>
        <p:spPr>
          <a:xfrm>
            <a:off x="1752600" y="5146357"/>
            <a:ext cx="4114800" cy="492443"/>
          </a:xfrm>
          <a:prstGeom prst="rect">
            <a:avLst/>
          </a:prstGeom>
          <a:noFill/>
        </p:spPr>
        <p:txBody>
          <a:bodyPr wrap="square" rtlCol="0">
            <a:spAutoFit/>
          </a:bodyPr>
          <a:lstStyle/>
          <a:p>
            <a:r>
              <a:rPr lang="en-US" sz="2600" dirty="0" smtClean="0">
                <a:solidFill>
                  <a:srgbClr val="C00000"/>
                </a:solidFill>
                <a:latin typeface="+mj-lt"/>
              </a:rPr>
              <a:t>In-LLC coherence tracking</a:t>
            </a:r>
            <a:endParaRPr lang="en-US" sz="2600" dirty="0">
              <a:solidFill>
                <a:srgbClr val="C00000"/>
              </a:solidFill>
              <a:latin typeface="+mj-lt"/>
            </a:endParaRPr>
          </a:p>
        </p:txBody>
      </p:sp>
      <p:cxnSp>
        <p:nvCxnSpPr>
          <p:cNvPr id="65" name="Straight Connector 64"/>
          <p:cNvCxnSpPr/>
          <p:nvPr/>
        </p:nvCxnSpPr>
        <p:spPr>
          <a:xfrm>
            <a:off x="228600" y="4037012"/>
            <a:ext cx="8839200" cy="1588"/>
          </a:xfrm>
          <a:prstGeom prst="line">
            <a:avLst/>
          </a:prstGeom>
          <a:ln w="381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228600" y="5638800"/>
            <a:ext cx="8839200" cy="1588"/>
          </a:xfrm>
          <a:prstGeom prst="line">
            <a:avLst/>
          </a:prstGeom>
          <a:ln w="381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16200000" flipV="1">
            <a:off x="-574430" y="4841630"/>
            <a:ext cx="1616612" cy="10551"/>
          </a:xfrm>
          <a:prstGeom prst="line">
            <a:avLst/>
          </a:prstGeom>
          <a:ln w="381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V="1">
            <a:off x="8254218" y="4841631"/>
            <a:ext cx="1616612" cy="10551"/>
          </a:xfrm>
          <a:prstGeom prst="line">
            <a:avLst/>
          </a:prstGeom>
          <a:ln w="381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In-LLC coherence tracking</a:t>
            </a:r>
            <a:endParaRPr lang="en-US" b="1" dirty="0"/>
          </a:p>
        </p:txBody>
      </p:sp>
      <p:sp>
        <p:nvSpPr>
          <p:cNvPr id="3" name="Content Placeholder 2"/>
          <p:cNvSpPr>
            <a:spLocks noGrp="1"/>
          </p:cNvSpPr>
          <p:nvPr>
            <p:ph idx="1"/>
          </p:nvPr>
        </p:nvSpPr>
        <p:spPr>
          <a:xfrm>
            <a:off x="457200" y="762000"/>
            <a:ext cx="8686800" cy="6172200"/>
          </a:xfrm>
        </p:spPr>
        <p:txBody>
          <a:bodyPr>
            <a:normAutofit lnSpcReduction="10000"/>
          </a:bodyPr>
          <a:lstStyle/>
          <a:p>
            <a:r>
              <a:rPr lang="en-US" dirty="0" smtClean="0"/>
              <a:t>State transitions: LLC fill and read from core</a:t>
            </a:r>
          </a:p>
          <a:p>
            <a:pPr lvl="1"/>
            <a:r>
              <a:rPr lang="en-US" dirty="0" smtClean="0"/>
              <a:t>On an LLC fill, the block transitions from (V=0, D=0) to (V=0, D=1) and 4+log C data bits are used to record the extended state and the owner</a:t>
            </a:r>
          </a:p>
          <a:p>
            <a:pPr lvl="1"/>
            <a:r>
              <a:rPr lang="en-US" dirty="0" smtClean="0"/>
              <a:t>A read request to a block in corrupted exclusive state changes the state to corrupted shared and the block is supplied by the owner</a:t>
            </a:r>
          </a:p>
          <a:p>
            <a:pPr lvl="2"/>
            <a:r>
              <a:rPr lang="en-US" dirty="0" smtClean="0"/>
              <a:t>Critical path same as baseline</a:t>
            </a:r>
          </a:p>
          <a:p>
            <a:pPr lvl="1"/>
            <a:r>
              <a:rPr lang="en-US" dirty="0" smtClean="0"/>
              <a:t>A read request to a block in corrupted shared state adds the new sharer to the </a:t>
            </a:r>
            <a:r>
              <a:rPr lang="en-US" dirty="0" err="1" smtClean="0"/>
              <a:t>bitvector</a:t>
            </a:r>
            <a:r>
              <a:rPr lang="en-US" dirty="0" smtClean="0"/>
              <a:t> and one of the sharers is elected to supply the block</a:t>
            </a:r>
          </a:p>
          <a:p>
            <a:pPr lvl="2"/>
            <a:r>
              <a:rPr lang="en-US" dirty="0" smtClean="0">
                <a:solidFill>
                  <a:srgbClr val="C00000"/>
                </a:solidFill>
              </a:rPr>
              <a:t>Critical path extended to three hops from baseline two hops</a:t>
            </a:r>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1000"/>
                                        <p:tgtEl>
                                          <p:spTgt spid="3">
                                            <p:txEl>
                                              <p:pRg st="2" end="2"/>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left)">
                                      <p:cBhvr>
                                        <p:cTn id="15" dur="10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left)">
                                      <p:cBhvr>
                                        <p:cTn id="20" dur="1000"/>
                                        <p:tgtEl>
                                          <p:spTgt spid="3">
                                            <p:txEl>
                                              <p:pRg st="4" end="4"/>
                                            </p:txEl>
                                          </p:spTgt>
                                        </p:tgtEl>
                                      </p:cBhvr>
                                    </p:animEffect>
                                  </p:childTnLst>
                                </p:cTn>
                              </p:par>
                              <p:par>
                                <p:cTn id="21" presetID="22" presetClass="entr" presetSubtype="8"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ipe(left)">
                                      <p:cBhvr>
                                        <p:cTn id="23"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dirty="0" smtClean="0"/>
              <a:t>Sketch</a:t>
            </a:r>
            <a:endParaRPr lang="en-US" b="1" dirty="0"/>
          </a:p>
        </p:txBody>
      </p:sp>
      <p:sp>
        <p:nvSpPr>
          <p:cNvPr id="3" name="Content Placeholder 2"/>
          <p:cNvSpPr>
            <a:spLocks noGrp="1"/>
          </p:cNvSpPr>
          <p:nvPr>
            <p:ph idx="1"/>
          </p:nvPr>
        </p:nvSpPr>
        <p:spPr>
          <a:xfrm>
            <a:off x="457200" y="990600"/>
            <a:ext cx="8686800" cy="5867400"/>
          </a:xfrm>
        </p:spPr>
        <p:txBody>
          <a:bodyPr>
            <a:normAutofit/>
          </a:bodyPr>
          <a:lstStyle/>
          <a:p>
            <a:r>
              <a:rPr lang="en-US" dirty="0" smtClean="0"/>
              <a:t>Talk in one slide</a:t>
            </a:r>
          </a:p>
          <a:p>
            <a:r>
              <a:rPr lang="en-US" dirty="0" smtClean="0"/>
              <a:t>Result highlights</a:t>
            </a:r>
          </a:p>
          <a:p>
            <a:r>
              <a:rPr lang="en-US" dirty="0" smtClean="0"/>
              <a:t>Introduction</a:t>
            </a:r>
          </a:p>
          <a:p>
            <a:r>
              <a:rPr lang="en-US" dirty="0" smtClean="0"/>
              <a:t>Tiny Directory</a:t>
            </a:r>
          </a:p>
          <a:p>
            <a:pPr lvl="1"/>
            <a:r>
              <a:rPr lang="en-US" dirty="0" smtClean="0"/>
              <a:t>In-LLC coherence tracking</a:t>
            </a:r>
          </a:p>
          <a:p>
            <a:pPr lvl="1"/>
            <a:r>
              <a:rPr lang="en-US" dirty="0" smtClean="0"/>
              <a:t>Tiny Directory design</a:t>
            </a:r>
          </a:p>
          <a:p>
            <a:pPr lvl="1"/>
            <a:r>
              <a:rPr lang="en-US" dirty="0" smtClean="0"/>
              <a:t>Spilling into LLC space</a:t>
            </a:r>
          </a:p>
          <a:p>
            <a:r>
              <a:rPr lang="en-US" dirty="0" smtClean="0"/>
              <a:t>Simulation infra-structure</a:t>
            </a:r>
          </a:p>
          <a:p>
            <a:r>
              <a:rPr lang="en-US" dirty="0" smtClean="0"/>
              <a:t>Simulation results</a:t>
            </a:r>
          </a:p>
          <a:p>
            <a:r>
              <a:rPr lang="en-US" dirty="0" smtClean="0"/>
              <a:t>Summary and future directions</a:t>
            </a:r>
          </a:p>
          <a:p>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In-LLC coherence tracking</a:t>
            </a:r>
            <a:endParaRPr lang="en-US" b="1" dirty="0"/>
          </a:p>
        </p:txBody>
      </p:sp>
      <p:sp>
        <p:nvSpPr>
          <p:cNvPr id="4" name="Rectangle 3"/>
          <p:cNvSpPr/>
          <p:nvPr/>
        </p:nvSpPr>
        <p:spPr>
          <a:xfrm>
            <a:off x="1828800" y="1600200"/>
            <a:ext cx="914400" cy="36576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828800" y="3276600"/>
            <a:ext cx="914400" cy="457200"/>
          </a:xfrm>
          <a:prstGeom prst="rect">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72000" y="1600200"/>
            <a:ext cx="2743200" cy="36576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572000" y="3276600"/>
            <a:ext cx="2743200" cy="457200"/>
          </a:xfrm>
          <a:prstGeom prst="rect">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295400" y="5257800"/>
            <a:ext cx="2024913" cy="954107"/>
          </a:xfrm>
          <a:prstGeom prst="rect">
            <a:avLst/>
          </a:prstGeom>
          <a:noFill/>
        </p:spPr>
        <p:txBody>
          <a:bodyPr wrap="none" rtlCol="0">
            <a:spAutoFit/>
          </a:bodyPr>
          <a:lstStyle/>
          <a:p>
            <a:pPr algn="ctr"/>
            <a:r>
              <a:rPr lang="en-US" sz="2800" dirty="0" smtClean="0">
                <a:latin typeface="+mj-lt"/>
              </a:rPr>
              <a:t>Home bank</a:t>
            </a:r>
          </a:p>
          <a:p>
            <a:pPr algn="ctr"/>
            <a:r>
              <a:rPr lang="en-US" sz="2800" dirty="0" smtClean="0">
                <a:latin typeface="+mj-lt"/>
              </a:rPr>
              <a:t>LLC Tag</a:t>
            </a:r>
            <a:endParaRPr lang="en-US" sz="2800" dirty="0">
              <a:latin typeface="+mj-lt"/>
            </a:endParaRPr>
          </a:p>
        </p:txBody>
      </p:sp>
      <p:sp>
        <p:nvSpPr>
          <p:cNvPr id="9" name="TextBox 8"/>
          <p:cNvSpPr txBox="1"/>
          <p:nvPr/>
        </p:nvSpPr>
        <p:spPr>
          <a:xfrm>
            <a:off x="5029200" y="5257800"/>
            <a:ext cx="2024913" cy="954107"/>
          </a:xfrm>
          <a:prstGeom prst="rect">
            <a:avLst/>
          </a:prstGeom>
          <a:noFill/>
        </p:spPr>
        <p:txBody>
          <a:bodyPr wrap="none" rtlCol="0">
            <a:spAutoFit/>
          </a:bodyPr>
          <a:lstStyle/>
          <a:p>
            <a:pPr algn="ctr"/>
            <a:r>
              <a:rPr lang="en-US" sz="2800" dirty="0" smtClean="0">
                <a:latin typeface="+mj-lt"/>
              </a:rPr>
              <a:t>Home bank</a:t>
            </a:r>
          </a:p>
          <a:p>
            <a:pPr algn="ctr"/>
            <a:r>
              <a:rPr lang="en-US" sz="2800" dirty="0" smtClean="0">
                <a:latin typeface="+mj-lt"/>
              </a:rPr>
              <a:t>LLC Data</a:t>
            </a:r>
            <a:endParaRPr lang="en-US" sz="2800" dirty="0">
              <a:latin typeface="+mj-lt"/>
            </a:endParaRPr>
          </a:p>
        </p:txBody>
      </p:sp>
      <p:sp>
        <p:nvSpPr>
          <p:cNvPr id="10" name="Oval 9"/>
          <p:cNvSpPr/>
          <p:nvPr/>
        </p:nvSpPr>
        <p:spPr>
          <a:xfrm>
            <a:off x="152400" y="990600"/>
            <a:ext cx="914400" cy="9144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mj-lt"/>
              </a:rPr>
              <a:t>R</a:t>
            </a:r>
            <a:endParaRPr lang="en-US" sz="2800" dirty="0">
              <a:solidFill>
                <a:schemeClr val="tx1"/>
              </a:solidFill>
              <a:latin typeface="+mj-lt"/>
            </a:endParaRPr>
          </a:p>
        </p:txBody>
      </p:sp>
      <p:cxnSp>
        <p:nvCxnSpPr>
          <p:cNvPr id="12" name="Shape 11"/>
          <p:cNvCxnSpPr>
            <a:stCxn id="10" idx="4"/>
            <a:endCxn id="5" idx="1"/>
          </p:cNvCxnSpPr>
          <p:nvPr/>
        </p:nvCxnSpPr>
        <p:spPr>
          <a:xfrm rot="16200000" flipH="1">
            <a:off x="419100" y="2095500"/>
            <a:ext cx="1600200" cy="1219200"/>
          </a:xfrm>
          <a:prstGeom prst="curved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0" y="2905780"/>
            <a:ext cx="1045479" cy="523220"/>
          </a:xfrm>
          <a:prstGeom prst="rect">
            <a:avLst/>
          </a:prstGeom>
          <a:noFill/>
        </p:spPr>
        <p:txBody>
          <a:bodyPr wrap="none" rtlCol="0">
            <a:spAutoFit/>
          </a:bodyPr>
          <a:lstStyle/>
          <a:p>
            <a:pPr algn="ctr"/>
            <a:r>
              <a:rPr lang="en-US" sz="2800" dirty="0" smtClean="0">
                <a:latin typeface="+mj-lt"/>
              </a:rPr>
              <a:t>Read</a:t>
            </a:r>
          </a:p>
        </p:txBody>
      </p:sp>
      <p:cxnSp>
        <p:nvCxnSpPr>
          <p:cNvPr id="15" name="Straight Arrow Connector 14"/>
          <p:cNvCxnSpPr>
            <a:stCxn id="5" idx="3"/>
            <a:endCxn id="7" idx="1"/>
          </p:cNvCxnSpPr>
          <p:nvPr/>
        </p:nvCxnSpPr>
        <p:spPr>
          <a:xfrm>
            <a:off x="2743200" y="3505200"/>
            <a:ext cx="18288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819400" y="3429000"/>
            <a:ext cx="1702710" cy="523220"/>
          </a:xfrm>
          <a:prstGeom prst="rect">
            <a:avLst/>
          </a:prstGeom>
          <a:noFill/>
        </p:spPr>
        <p:txBody>
          <a:bodyPr wrap="none" rtlCol="0">
            <a:spAutoFit/>
          </a:bodyPr>
          <a:lstStyle/>
          <a:p>
            <a:pPr algn="ctr"/>
            <a:r>
              <a:rPr lang="en-US" sz="2800" dirty="0" smtClean="0">
                <a:latin typeface="+mj-lt"/>
              </a:rPr>
              <a:t>V=0, D=1</a:t>
            </a:r>
          </a:p>
        </p:txBody>
      </p:sp>
      <p:sp>
        <p:nvSpPr>
          <p:cNvPr id="18" name="TextBox 17"/>
          <p:cNvSpPr txBox="1"/>
          <p:nvPr/>
        </p:nvSpPr>
        <p:spPr>
          <a:xfrm>
            <a:off x="3022692" y="2971800"/>
            <a:ext cx="1244508" cy="523220"/>
          </a:xfrm>
          <a:prstGeom prst="rect">
            <a:avLst/>
          </a:prstGeom>
          <a:noFill/>
        </p:spPr>
        <p:txBody>
          <a:bodyPr wrap="none" rtlCol="0">
            <a:spAutoFit/>
          </a:bodyPr>
          <a:lstStyle/>
          <a:p>
            <a:pPr algn="ctr"/>
            <a:r>
              <a:rPr lang="en-US" sz="2800" dirty="0" smtClean="0">
                <a:latin typeface="+mj-lt"/>
              </a:rPr>
              <a:t>Tag hit</a:t>
            </a:r>
          </a:p>
        </p:txBody>
      </p:sp>
      <p:sp>
        <p:nvSpPr>
          <p:cNvPr id="19" name="Oval 18"/>
          <p:cNvSpPr/>
          <p:nvPr/>
        </p:nvSpPr>
        <p:spPr>
          <a:xfrm>
            <a:off x="7772400" y="990600"/>
            <a:ext cx="914400" cy="9144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mj-lt"/>
              </a:rPr>
              <a:t>S</a:t>
            </a:r>
            <a:endParaRPr lang="en-US" sz="2800" dirty="0">
              <a:solidFill>
                <a:schemeClr val="tx1"/>
              </a:solidFill>
              <a:latin typeface="+mj-lt"/>
            </a:endParaRPr>
          </a:p>
        </p:txBody>
      </p:sp>
      <p:cxnSp>
        <p:nvCxnSpPr>
          <p:cNvPr id="21" name="Shape 20"/>
          <p:cNvCxnSpPr>
            <a:endCxn id="19" idx="4"/>
          </p:cNvCxnSpPr>
          <p:nvPr/>
        </p:nvCxnSpPr>
        <p:spPr>
          <a:xfrm flipV="1">
            <a:off x="5105400" y="1905000"/>
            <a:ext cx="3124200" cy="1676400"/>
          </a:xfrm>
          <a:prstGeom prst="curved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5715000" y="1905000"/>
            <a:ext cx="2403222" cy="954107"/>
          </a:xfrm>
          <a:prstGeom prst="rect">
            <a:avLst/>
          </a:prstGeom>
          <a:noFill/>
        </p:spPr>
        <p:txBody>
          <a:bodyPr wrap="none" rtlCol="0">
            <a:spAutoFit/>
          </a:bodyPr>
          <a:lstStyle/>
          <a:p>
            <a:pPr algn="ctr"/>
            <a:r>
              <a:rPr lang="en-US" sz="2800" dirty="0" smtClean="0">
                <a:latin typeface="+mj-lt"/>
              </a:rPr>
              <a:t>Elect a sharer</a:t>
            </a:r>
          </a:p>
          <a:p>
            <a:pPr algn="ctr"/>
            <a:r>
              <a:rPr lang="en-US" sz="2800" dirty="0" smtClean="0">
                <a:latin typeface="+mj-lt"/>
              </a:rPr>
              <a:t>and forward</a:t>
            </a:r>
          </a:p>
        </p:txBody>
      </p:sp>
      <p:cxnSp>
        <p:nvCxnSpPr>
          <p:cNvPr id="24" name="Straight Arrow Connector 23"/>
          <p:cNvCxnSpPr>
            <a:stCxn id="19" idx="2"/>
            <a:endCxn id="10" idx="6"/>
          </p:cNvCxnSpPr>
          <p:nvPr/>
        </p:nvCxnSpPr>
        <p:spPr>
          <a:xfrm rot="10800000">
            <a:off x="1066800" y="1447800"/>
            <a:ext cx="67056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517121" y="3657600"/>
            <a:ext cx="2226893" cy="523220"/>
          </a:xfrm>
          <a:prstGeom prst="rect">
            <a:avLst/>
          </a:prstGeom>
          <a:noFill/>
        </p:spPr>
        <p:txBody>
          <a:bodyPr wrap="none" rtlCol="0">
            <a:spAutoFit/>
          </a:bodyPr>
          <a:lstStyle/>
          <a:p>
            <a:pPr algn="ctr"/>
            <a:r>
              <a:rPr lang="en-US" sz="2800" dirty="0" smtClean="0">
                <a:latin typeface="+mj-lt"/>
              </a:rPr>
              <a:t>000 (shared)</a:t>
            </a:r>
          </a:p>
        </p:txBody>
      </p:sp>
      <p:sp>
        <p:nvSpPr>
          <p:cNvPr id="26" name="TextBox 25"/>
          <p:cNvSpPr txBox="1"/>
          <p:nvPr/>
        </p:nvSpPr>
        <p:spPr>
          <a:xfrm>
            <a:off x="2778951" y="1000780"/>
            <a:ext cx="3164649" cy="523220"/>
          </a:xfrm>
          <a:prstGeom prst="rect">
            <a:avLst/>
          </a:prstGeom>
          <a:noFill/>
        </p:spPr>
        <p:txBody>
          <a:bodyPr wrap="none" rtlCol="0">
            <a:spAutoFit/>
          </a:bodyPr>
          <a:lstStyle/>
          <a:p>
            <a:pPr algn="ctr"/>
            <a:r>
              <a:rPr lang="en-US" sz="2800" dirty="0" smtClean="0">
                <a:latin typeface="+mj-lt"/>
              </a:rPr>
              <a:t>Respond with data</a:t>
            </a:r>
          </a:p>
        </p:txBody>
      </p:sp>
      <p:sp>
        <p:nvSpPr>
          <p:cNvPr id="23" name="TextBox 22"/>
          <p:cNvSpPr txBox="1"/>
          <p:nvPr/>
        </p:nvSpPr>
        <p:spPr>
          <a:xfrm>
            <a:off x="0" y="6243935"/>
            <a:ext cx="9144000" cy="461665"/>
          </a:xfrm>
          <a:prstGeom prst="rect">
            <a:avLst/>
          </a:prstGeom>
          <a:noFill/>
        </p:spPr>
        <p:txBody>
          <a:bodyPr wrap="square" rtlCol="0">
            <a:spAutoFit/>
          </a:bodyPr>
          <a:lstStyle/>
          <a:p>
            <a:pPr algn="ctr"/>
            <a:r>
              <a:rPr lang="en-US" sz="2400" dirty="0" smtClean="0">
                <a:solidFill>
                  <a:srgbClr val="C00000"/>
                </a:solidFill>
                <a:latin typeface="+mj-lt"/>
              </a:rPr>
              <a:t>In baseline, home LLC bank would have responded to R directly</a:t>
            </a:r>
          </a:p>
        </p:txBody>
      </p:sp>
      <p:cxnSp>
        <p:nvCxnSpPr>
          <p:cNvPr id="28" name="Shape 27"/>
          <p:cNvCxnSpPr>
            <a:stCxn id="19" idx="4"/>
            <a:endCxn id="7" idx="3"/>
          </p:cNvCxnSpPr>
          <p:nvPr/>
        </p:nvCxnSpPr>
        <p:spPr>
          <a:xfrm rot="5400000">
            <a:off x="6972300" y="2247900"/>
            <a:ext cx="1600200" cy="914400"/>
          </a:xfrm>
          <a:prstGeom prst="curved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8061652" y="2590800"/>
            <a:ext cx="1082348" cy="954107"/>
          </a:xfrm>
          <a:prstGeom prst="rect">
            <a:avLst/>
          </a:prstGeom>
          <a:noFill/>
        </p:spPr>
        <p:txBody>
          <a:bodyPr wrap="none" rtlCol="0">
            <a:spAutoFit/>
          </a:bodyPr>
          <a:lstStyle/>
          <a:p>
            <a:pPr algn="ctr"/>
            <a:r>
              <a:rPr lang="en-US" sz="2800" dirty="0" smtClean="0">
                <a:latin typeface="+mj-lt"/>
              </a:rPr>
              <a:t>Busy </a:t>
            </a:r>
          </a:p>
          <a:p>
            <a:pPr algn="ctr"/>
            <a:r>
              <a:rPr lang="en-US" sz="2800" dirty="0" smtClean="0">
                <a:latin typeface="+mj-lt"/>
              </a:rPr>
              <a:t>clear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wipe(left)">
                                      <p:cBhvr>
                                        <p:cTn id="51"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10" grpId="0" animBg="1"/>
      <p:bldP spid="13" grpId="0"/>
      <p:bldP spid="16" grpId="0"/>
      <p:bldP spid="18" grpId="0"/>
      <p:bldP spid="19" grpId="0" animBg="1"/>
      <p:bldP spid="22" grpId="0"/>
      <p:bldP spid="25" grpId="0"/>
      <p:bldP spid="26" grpId="0"/>
      <p:bldP spid="23" grpId="0"/>
      <p:bldP spid="2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In-LLC coherence tracking</a:t>
            </a:r>
            <a:endParaRPr lang="en-US" b="1" dirty="0"/>
          </a:p>
        </p:txBody>
      </p:sp>
      <p:sp>
        <p:nvSpPr>
          <p:cNvPr id="3" name="Content Placeholder 2"/>
          <p:cNvSpPr>
            <a:spLocks noGrp="1"/>
          </p:cNvSpPr>
          <p:nvPr>
            <p:ph idx="1"/>
          </p:nvPr>
        </p:nvSpPr>
        <p:spPr>
          <a:xfrm>
            <a:off x="457200" y="762000"/>
            <a:ext cx="8686800" cy="6172200"/>
          </a:xfrm>
        </p:spPr>
        <p:txBody>
          <a:bodyPr>
            <a:normAutofit/>
          </a:bodyPr>
          <a:lstStyle/>
          <a:p>
            <a:r>
              <a:rPr lang="en-US" dirty="0" smtClean="0"/>
              <a:t>State transitions: read-exclusive and upgrade</a:t>
            </a:r>
          </a:p>
          <a:p>
            <a:pPr lvl="1"/>
            <a:r>
              <a:rPr lang="en-US" dirty="0" smtClean="0"/>
              <a:t>A read-exclusive request to a block in the corrupted exclusive state is handled by forwarding the request to the owner</a:t>
            </a:r>
          </a:p>
          <a:p>
            <a:pPr lvl="1"/>
            <a:r>
              <a:rPr lang="en-US" dirty="0" smtClean="0"/>
              <a:t>A read-exclusive request to a block in the corrupted shared state sends out invalidations to all sharers; one of these invalidations is a special one asking the sharer to also supply the block to the requester along with the invalidation </a:t>
            </a:r>
            <a:r>
              <a:rPr lang="en-US" dirty="0" err="1" smtClean="0"/>
              <a:t>ack</a:t>
            </a:r>
            <a:endParaRPr lang="en-US" dirty="0" smtClean="0"/>
          </a:p>
          <a:p>
            <a:pPr lvl="1"/>
            <a:r>
              <a:rPr lang="en-US" dirty="0" smtClean="0"/>
              <a:t>Upgrades are handled similarly except that a data response is not needed</a:t>
            </a:r>
          </a:p>
          <a:p>
            <a:pPr lvl="1"/>
            <a:r>
              <a:rPr lang="en-US" dirty="0" smtClean="0"/>
              <a:t>Critical path remains same as baseline in all these cases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1000"/>
                                        <p:tgtEl>
                                          <p:spTgt spid="3">
                                            <p:txEl>
                                              <p:pRg st="3" end="3"/>
                                            </p:txEl>
                                          </p:spTgt>
                                        </p:tgtEl>
                                      </p:cBhvr>
                                    </p:animEffect>
                                  </p:childTnLst>
                                </p:cTn>
                              </p:par>
                              <p:par>
                                <p:cTn id="18" presetID="22" presetClass="entr" presetSubtype="8"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left)">
                                      <p:cBhvr>
                                        <p:cTn id="20"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In-LLC coherence tracking</a:t>
            </a:r>
            <a:endParaRPr lang="en-US" b="1" dirty="0"/>
          </a:p>
        </p:txBody>
      </p:sp>
      <p:sp>
        <p:nvSpPr>
          <p:cNvPr id="3" name="Content Placeholder 2"/>
          <p:cNvSpPr>
            <a:spLocks noGrp="1"/>
          </p:cNvSpPr>
          <p:nvPr>
            <p:ph idx="1"/>
          </p:nvPr>
        </p:nvSpPr>
        <p:spPr>
          <a:xfrm>
            <a:off x="457200" y="609600"/>
            <a:ext cx="8686800" cy="6248400"/>
          </a:xfrm>
        </p:spPr>
        <p:txBody>
          <a:bodyPr>
            <a:normAutofit lnSpcReduction="10000"/>
          </a:bodyPr>
          <a:lstStyle/>
          <a:p>
            <a:r>
              <a:rPr lang="en-US" dirty="0" smtClean="0"/>
              <a:t>State transitions: private cache evictions</a:t>
            </a:r>
          </a:p>
          <a:p>
            <a:pPr lvl="1"/>
            <a:r>
              <a:rPr lang="en-US" dirty="0" smtClean="0"/>
              <a:t>Eviction of an M state block carries the entire block to the LLC (the traditional </a:t>
            </a:r>
            <a:r>
              <a:rPr lang="en-US" dirty="0" err="1" smtClean="0"/>
              <a:t>writeback</a:t>
            </a:r>
            <a:r>
              <a:rPr lang="en-US" dirty="0" smtClean="0"/>
              <a:t>)</a:t>
            </a:r>
          </a:p>
          <a:p>
            <a:pPr lvl="1"/>
            <a:r>
              <a:rPr lang="en-US" dirty="0" smtClean="0"/>
              <a:t>Eviction notice of a E state block carries the first 4+log C bits of the block to the LLC</a:t>
            </a:r>
          </a:p>
          <a:p>
            <a:pPr lvl="1"/>
            <a:r>
              <a:rPr lang="en-US" dirty="0" smtClean="0"/>
              <a:t>In both these cases, the LLC block transitions from the corrupted exclusive state to </a:t>
            </a:r>
            <a:r>
              <a:rPr lang="en-US" dirty="0" err="1" smtClean="0"/>
              <a:t>unowned</a:t>
            </a:r>
            <a:endParaRPr lang="en-US" dirty="0" smtClean="0"/>
          </a:p>
          <a:p>
            <a:pPr lvl="1"/>
            <a:r>
              <a:rPr lang="en-US" dirty="0" smtClean="0"/>
              <a:t>Eviction notice of an S state block carries no data to the LLC</a:t>
            </a:r>
          </a:p>
          <a:p>
            <a:pPr lvl="2"/>
            <a:r>
              <a:rPr lang="en-US" dirty="0" smtClean="0"/>
              <a:t>On receiving the eviction notice from the last sharer of a block, the LLC sends a request to this sharer asking for the corrupted portion of the data block</a:t>
            </a:r>
          </a:p>
          <a:p>
            <a:pPr lvl="2"/>
            <a:r>
              <a:rPr lang="en-US" dirty="0" smtClean="0"/>
              <a:t>The sharer supplies the block from the per-core eviction buffer and clears the block from the buffer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1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1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1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left)">
                                      <p:cBhvr>
                                        <p:cTn id="32"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In-LLC coherence tracking</a:t>
            </a:r>
            <a:endParaRPr lang="en-US" b="1" dirty="0"/>
          </a:p>
        </p:txBody>
      </p:sp>
      <p:sp>
        <p:nvSpPr>
          <p:cNvPr id="3" name="Content Placeholder 2"/>
          <p:cNvSpPr>
            <a:spLocks noGrp="1"/>
          </p:cNvSpPr>
          <p:nvPr>
            <p:ph idx="1"/>
          </p:nvPr>
        </p:nvSpPr>
        <p:spPr>
          <a:xfrm>
            <a:off x="457200" y="609600"/>
            <a:ext cx="8686800" cy="6248400"/>
          </a:xfrm>
        </p:spPr>
        <p:txBody>
          <a:bodyPr>
            <a:normAutofit lnSpcReduction="10000"/>
          </a:bodyPr>
          <a:lstStyle/>
          <a:p>
            <a:r>
              <a:rPr lang="en-US" dirty="0" smtClean="0"/>
              <a:t>Eviction of a modified LLC block in a corrupted state</a:t>
            </a:r>
          </a:p>
          <a:p>
            <a:pPr lvl="1"/>
            <a:r>
              <a:rPr lang="en-US" dirty="0" smtClean="0"/>
              <a:t>The block is reconstructed/updated with the help of the owner or one of the sharers before sending to memory controller</a:t>
            </a:r>
          </a:p>
          <a:p>
            <a:pPr lvl="1"/>
            <a:r>
              <a:rPr lang="en-US" dirty="0" smtClean="0"/>
              <a:t>All sharers are back-invalidated as usual</a:t>
            </a:r>
          </a:p>
          <a:p>
            <a:r>
              <a:rPr lang="en-US" dirty="0" smtClean="0"/>
              <a:t>Latency/Bandwidth considerations at LLC</a:t>
            </a:r>
          </a:p>
          <a:p>
            <a:pPr lvl="1"/>
            <a:r>
              <a:rPr lang="en-US" dirty="0" smtClean="0"/>
              <a:t>Additional latency of LLC data lookup in the critical path of coherence action initiation</a:t>
            </a:r>
          </a:p>
          <a:p>
            <a:pPr lvl="2"/>
            <a:r>
              <a:rPr lang="en-US" dirty="0" smtClean="0"/>
              <a:t>Two cycles extra for our 256 KB LLC data bank</a:t>
            </a:r>
          </a:p>
          <a:p>
            <a:pPr lvl="2"/>
            <a:r>
              <a:rPr lang="en-US" dirty="0" smtClean="0"/>
              <a:t>Negligible fraction of the large round-trip latency between core cache and LLC bank in a 128-core chip</a:t>
            </a:r>
          </a:p>
          <a:p>
            <a:pPr lvl="1"/>
            <a:r>
              <a:rPr lang="en-US" dirty="0" smtClean="0"/>
              <a:t>Additional LLC data writes for coherence info</a:t>
            </a:r>
          </a:p>
          <a:p>
            <a:pPr lvl="2"/>
            <a:r>
              <a:rPr lang="en-US" dirty="0" smtClean="0"/>
              <a:t>Ample spare LLC write bandwidth; off the critical path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left)">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wipe(left)">
                                      <p:cBhvr>
                                        <p:cTn id="15" dur="10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wipe(left)">
                                      <p:cBhvr>
                                        <p:cTn id="20" dur="1000"/>
                                        <p:tgtEl>
                                          <p:spTgt spid="3">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left)">
                                      <p:cBhvr>
                                        <p:cTn id="25" dur="1000"/>
                                        <p:tgtEl>
                                          <p:spTgt spid="3">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wipe(left)">
                                      <p:cBhvr>
                                        <p:cTn id="30" dur="1000"/>
                                        <p:tgtEl>
                                          <p:spTgt spid="3">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wipe(left)">
                                      <p:cBhvr>
                                        <p:cTn id="35"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In-LLC coherence tracking</a:t>
            </a:r>
            <a:endParaRPr lang="en-US" b="1" dirty="0"/>
          </a:p>
        </p:txBody>
      </p:sp>
      <p:sp>
        <p:nvSpPr>
          <p:cNvPr id="3" name="Content Placeholder 2"/>
          <p:cNvSpPr>
            <a:spLocks noGrp="1"/>
          </p:cNvSpPr>
          <p:nvPr>
            <p:ph idx="1"/>
          </p:nvPr>
        </p:nvSpPr>
        <p:spPr>
          <a:xfrm>
            <a:off x="457200" y="685800"/>
            <a:ext cx="8686800" cy="6172200"/>
          </a:xfrm>
        </p:spPr>
        <p:txBody>
          <a:bodyPr>
            <a:normAutofit/>
          </a:bodyPr>
          <a:lstStyle/>
          <a:p>
            <a:r>
              <a:rPr lang="en-US" dirty="0" smtClean="0"/>
              <a:t>Two performance issues to watch out for</a:t>
            </a:r>
          </a:p>
          <a:p>
            <a:pPr lvl="1"/>
            <a:r>
              <a:rPr lang="en-US" dirty="0" smtClean="0"/>
              <a:t>Extra interconnect traffic due to block reconstruction bits (4+C or 4+log C) being carried by the clean block (E and a fraction of S) eviction notices to the LLC from cores</a:t>
            </a:r>
          </a:p>
          <a:p>
            <a:pPr lvl="1"/>
            <a:r>
              <a:rPr lang="en-US" dirty="0" smtClean="0"/>
              <a:t>Reads to shared blocks suffer from lengthened critical path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In-LLC coherence tracking</a:t>
            </a:r>
            <a:endParaRPr lang="en-US" b="1" dirty="0"/>
          </a:p>
        </p:txBody>
      </p:sp>
      <p:sp>
        <p:nvSpPr>
          <p:cNvPr id="3" name="Content Placeholder 2"/>
          <p:cNvSpPr>
            <a:spLocks noGrp="1"/>
          </p:cNvSpPr>
          <p:nvPr>
            <p:ph idx="1"/>
          </p:nvPr>
        </p:nvSpPr>
        <p:spPr>
          <a:xfrm>
            <a:off x="457200" y="685800"/>
            <a:ext cx="8686800" cy="6172200"/>
          </a:xfrm>
        </p:spPr>
        <p:txBody>
          <a:bodyPr>
            <a:normAutofit/>
          </a:bodyPr>
          <a:lstStyle/>
          <a:p>
            <a:r>
              <a:rPr lang="en-US" dirty="0" smtClean="0"/>
              <a:t>Interconnect traffic (bytes of header and payload) comparison between in-LLC coherence tracking and sparse 2x directory</a:t>
            </a:r>
          </a:p>
        </p:txBody>
      </p:sp>
      <p:pic>
        <p:nvPicPr>
          <p:cNvPr id="4098" name="Picture 2"/>
          <p:cNvPicPr>
            <a:picLocks noChangeAspect="1" noChangeArrowheads="1"/>
          </p:cNvPicPr>
          <p:nvPr/>
        </p:nvPicPr>
        <p:blipFill>
          <a:blip r:embed="rId2"/>
          <a:srcRect/>
          <a:stretch>
            <a:fillRect/>
          </a:stretch>
        </p:blipFill>
        <p:spPr bwMode="auto">
          <a:xfrm>
            <a:off x="1" y="2209800"/>
            <a:ext cx="9144000" cy="3200400"/>
          </a:xfrm>
          <a:prstGeom prst="rect">
            <a:avLst/>
          </a:prstGeom>
          <a:noFill/>
          <a:ln w="9525">
            <a:noFill/>
            <a:miter lim="800000"/>
            <a:headEnd/>
            <a:tailEnd/>
          </a:ln>
          <a:effectLst/>
        </p:spPr>
      </p:pic>
      <p:sp>
        <p:nvSpPr>
          <p:cNvPr id="5" name="Oval 4"/>
          <p:cNvSpPr/>
          <p:nvPr/>
        </p:nvSpPr>
        <p:spPr>
          <a:xfrm>
            <a:off x="8610600" y="2895600"/>
            <a:ext cx="533400" cy="1600200"/>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6" name="TextBox 5"/>
          <p:cNvSpPr txBox="1"/>
          <p:nvPr/>
        </p:nvSpPr>
        <p:spPr>
          <a:xfrm>
            <a:off x="0" y="5555159"/>
            <a:ext cx="9296400" cy="769441"/>
          </a:xfrm>
          <a:prstGeom prst="rect">
            <a:avLst/>
          </a:prstGeom>
          <a:noFill/>
        </p:spPr>
        <p:txBody>
          <a:bodyPr wrap="square" rtlCol="0">
            <a:spAutoFit/>
          </a:bodyPr>
          <a:lstStyle/>
          <a:p>
            <a:r>
              <a:rPr lang="en-US" sz="2200" dirty="0" smtClean="0">
                <a:solidFill>
                  <a:srgbClr val="FF0000"/>
                </a:solidFill>
                <a:latin typeface="+mj-lt"/>
              </a:rPr>
              <a:t>Compared to a 2x sparse directory, processor request and eviction traffic increases by a percentage each; coherence traffic increases by &gt;5%</a:t>
            </a:r>
          </a:p>
        </p:txBody>
      </p:sp>
      <p:sp>
        <p:nvSpPr>
          <p:cNvPr id="7" name="Rounded Rectangle 6"/>
          <p:cNvSpPr/>
          <p:nvPr/>
        </p:nvSpPr>
        <p:spPr>
          <a:xfrm>
            <a:off x="1447800" y="3200400"/>
            <a:ext cx="7086600" cy="1143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C000"/>
                </a:solidFill>
                <a:latin typeface="+mj-lt"/>
              </a:rPr>
              <a:t>Additional three-hop read requests to shared blocks lead to an increase in coherence traffic</a:t>
            </a:r>
            <a:endParaRPr lang="en-US" sz="2400" b="1" dirty="0">
              <a:solidFill>
                <a:srgbClr val="FFC000"/>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1000"/>
                                        <p:tgtEl>
                                          <p:spTgt spid="6"/>
                                        </p:tgtEl>
                                      </p:cBhvr>
                                    </p:animEffect>
                                  </p:childTnLst>
                                </p:cTn>
                              </p:par>
                              <p:par>
                                <p:cTn id="8" presetID="2" presetClass="entr" presetSubtype="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 calcmode="lin" valueType="num">
                                      <p:cBhvr additive="base">
                                        <p:cTn id="10" dur="500" fill="hold"/>
                                        <p:tgtEl>
                                          <p:spTgt spid="5"/>
                                        </p:tgtEl>
                                        <p:attrNameLst>
                                          <p:attrName>ppt_x</p:attrName>
                                        </p:attrNameLst>
                                      </p:cBhvr>
                                      <p:tavLst>
                                        <p:tav tm="0">
                                          <p:val>
                                            <p:strVal val="#ppt_x"/>
                                          </p:val>
                                        </p:tav>
                                        <p:tav tm="100000">
                                          <p:val>
                                            <p:strVal val="#ppt_x"/>
                                          </p:val>
                                        </p:tav>
                                      </p:tavLst>
                                    </p:anim>
                                    <p:anim calcmode="lin" valueType="num">
                                      <p:cBhvr additive="base">
                                        <p:cTn id="11"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3"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additive="base">
                                        <p:cTn id="16" dur="1000" fill="hold"/>
                                        <p:tgtEl>
                                          <p:spTgt spid="7"/>
                                        </p:tgtEl>
                                        <p:attrNameLst>
                                          <p:attrName>ppt_x</p:attrName>
                                        </p:attrNameLst>
                                      </p:cBhvr>
                                      <p:tavLst>
                                        <p:tav tm="0">
                                          <p:val>
                                            <p:strVal val="1+#ppt_w/2"/>
                                          </p:val>
                                        </p:tav>
                                        <p:tav tm="100000">
                                          <p:val>
                                            <p:strVal val="#ppt_x"/>
                                          </p:val>
                                        </p:tav>
                                      </p:tavLst>
                                    </p:anim>
                                    <p:anim calcmode="lin" valueType="num">
                                      <p:cBhvr additive="base">
                                        <p:cTn id="17" dur="1000" fill="hold"/>
                                        <p:tgtEl>
                                          <p:spTgt spid="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In-LLC coherence tracking</a:t>
            </a:r>
            <a:endParaRPr lang="en-US" b="1" dirty="0"/>
          </a:p>
        </p:txBody>
      </p:sp>
      <p:sp>
        <p:nvSpPr>
          <p:cNvPr id="3" name="Content Placeholder 2"/>
          <p:cNvSpPr>
            <a:spLocks noGrp="1"/>
          </p:cNvSpPr>
          <p:nvPr>
            <p:ph idx="1"/>
          </p:nvPr>
        </p:nvSpPr>
        <p:spPr>
          <a:xfrm>
            <a:off x="457200" y="685800"/>
            <a:ext cx="8686800" cy="6172200"/>
          </a:xfrm>
        </p:spPr>
        <p:txBody>
          <a:bodyPr>
            <a:normAutofit/>
          </a:bodyPr>
          <a:lstStyle/>
          <a:p>
            <a:r>
              <a:rPr lang="en-US" dirty="0" smtClean="0"/>
              <a:t>Performance comparison with 2x sparse directory</a:t>
            </a:r>
          </a:p>
          <a:p>
            <a:pPr lvl="1"/>
            <a:r>
              <a:rPr lang="en-US" dirty="0" smtClean="0"/>
              <a:t>On average, in-LLC coherence tracking performs 11% worse than a 2x sparse directory</a:t>
            </a:r>
          </a:p>
          <a:p>
            <a:pPr lvl="1"/>
            <a:r>
              <a:rPr lang="en-US" dirty="0" smtClean="0"/>
              <a:t>Several applications lose at least 10% performance: </a:t>
            </a:r>
            <a:r>
              <a:rPr lang="en-US" dirty="0" err="1" smtClean="0"/>
              <a:t>swaptions</a:t>
            </a:r>
            <a:r>
              <a:rPr lang="en-US" dirty="0" smtClean="0"/>
              <a:t>, </a:t>
            </a:r>
            <a:r>
              <a:rPr lang="en-US" dirty="0" err="1" smtClean="0"/>
              <a:t>barnes</a:t>
            </a:r>
            <a:r>
              <a:rPr lang="en-US" dirty="0" smtClean="0"/>
              <a:t>, </a:t>
            </a:r>
            <a:r>
              <a:rPr lang="en-US" dirty="0" err="1" smtClean="0"/>
              <a:t>ocean_cp</a:t>
            </a:r>
            <a:r>
              <a:rPr lang="en-US" dirty="0" smtClean="0"/>
              <a:t>, 316.applu, 324.apsi, </a:t>
            </a:r>
            <a:r>
              <a:rPr lang="en-US" dirty="0" err="1" smtClean="0"/>
              <a:t>SPECWeb</a:t>
            </a:r>
            <a:endParaRPr lang="en-US" dirty="0" smtClean="0"/>
          </a:p>
          <a:p>
            <a:pPr lvl="1"/>
            <a:r>
              <a:rPr lang="en-US" dirty="0" smtClean="0"/>
              <a:t>Primary reason for this loss in performance is the lengthened critical path of reads to shared blocks</a:t>
            </a:r>
          </a:p>
          <a:p>
            <a:endParaRPr lang="en-US" dirty="0" smtClean="0"/>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In-LLC coherence tracking</a:t>
            </a:r>
            <a:endParaRPr lang="en-US" b="1" dirty="0"/>
          </a:p>
        </p:txBody>
      </p:sp>
      <p:sp>
        <p:nvSpPr>
          <p:cNvPr id="3" name="Content Placeholder 2"/>
          <p:cNvSpPr>
            <a:spLocks noGrp="1"/>
          </p:cNvSpPr>
          <p:nvPr>
            <p:ph idx="1"/>
          </p:nvPr>
        </p:nvSpPr>
        <p:spPr>
          <a:xfrm>
            <a:off x="457200" y="685800"/>
            <a:ext cx="8686800" cy="6172200"/>
          </a:xfrm>
        </p:spPr>
        <p:txBody>
          <a:bodyPr>
            <a:normAutofit/>
          </a:bodyPr>
          <a:lstStyle/>
          <a:p>
            <a:r>
              <a:rPr lang="en-US" dirty="0" smtClean="0"/>
              <a:t>Fraction of LLC accesses that experience lengthened critical path</a:t>
            </a:r>
          </a:p>
          <a:p>
            <a:endParaRPr lang="en-US" dirty="0" smtClean="0"/>
          </a:p>
        </p:txBody>
      </p:sp>
      <p:pic>
        <p:nvPicPr>
          <p:cNvPr id="6146" name="Picture 2"/>
          <p:cNvPicPr>
            <a:picLocks noChangeAspect="1" noChangeArrowheads="1"/>
          </p:cNvPicPr>
          <p:nvPr/>
        </p:nvPicPr>
        <p:blipFill>
          <a:blip r:embed="rId2"/>
          <a:srcRect/>
          <a:stretch>
            <a:fillRect/>
          </a:stretch>
        </p:blipFill>
        <p:spPr bwMode="auto">
          <a:xfrm>
            <a:off x="1" y="1752600"/>
            <a:ext cx="9144000" cy="2667000"/>
          </a:xfrm>
          <a:prstGeom prst="rect">
            <a:avLst/>
          </a:prstGeom>
          <a:noFill/>
          <a:ln w="9525">
            <a:noFill/>
            <a:miter lim="800000"/>
            <a:headEnd/>
            <a:tailEnd/>
          </a:ln>
          <a:effectLst/>
        </p:spPr>
      </p:pic>
      <p:sp>
        <p:nvSpPr>
          <p:cNvPr id="5" name="TextBox 4"/>
          <p:cNvSpPr txBox="1"/>
          <p:nvPr/>
        </p:nvSpPr>
        <p:spPr>
          <a:xfrm>
            <a:off x="0" y="4674513"/>
            <a:ext cx="9144000" cy="430887"/>
          </a:xfrm>
          <a:prstGeom prst="rect">
            <a:avLst/>
          </a:prstGeom>
          <a:noFill/>
        </p:spPr>
        <p:txBody>
          <a:bodyPr wrap="square" rtlCol="0">
            <a:spAutoFit/>
          </a:bodyPr>
          <a:lstStyle/>
          <a:p>
            <a:r>
              <a:rPr lang="en-US" sz="2200" dirty="0" smtClean="0">
                <a:solidFill>
                  <a:srgbClr val="FF0000"/>
                </a:solidFill>
                <a:latin typeface="+mj-lt"/>
              </a:rPr>
              <a:t>On average, 30% LLC accesses suffer from this problem</a:t>
            </a:r>
          </a:p>
        </p:txBody>
      </p:sp>
      <p:sp>
        <p:nvSpPr>
          <p:cNvPr id="6" name="TextBox 5"/>
          <p:cNvSpPr txBox="1"/>
          <p:nvPr/>
        </p:nvSpPr>
        <p:spPr>
          <a:xfrm>
            <a:off x="0" y="5257800"/>
            <a:ext cx="9144000" cy="430887"/>
          </a:xfrm>
          <a:prstGeom prst="rect">
            <a:avLst/>
          </a:prstGeom>
          <a:noFill/>
        </p:spPr>
        <p:txBody>
          <a:bodyPr wrap="square" rtlCol="0">
            <a:spAutoFit/>
          </a:bodyPr>
          <a:lstStyle/>
          <a:p>
            <a:r>
              <a:rPr lang="en-US" sz="2200" dirty="0" smtClean="0">
                <a:solidFill>
                  <a:srgbClr val="FF0000"/>
                </a:solidFill>
                <a:latin typeface="+mj-lt"/>
              </a:rPr>
              <a:t>For commercial applications, code accesses suffer more than data</a:t>
            </a:r>
          </a:p>
        </p:txBody>
      </p:sp>
      <p:sp>
        <p:nvSpPr>
          <p:cNvPr id="7" name="Oval 6"/>
          <p:cNvSpPr/>
          <p:nvPr/>
        </p:nvSpPr>
        <p:spPr>
          <a:xfrm>
            <a:off x="5105400" y="1828800"/>
            <a:ext cx="2286000" cy="2133600"/>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1000"/>
                                        <p:tgtEl>
                                          <p:spTgt spid="6"/>
                                        </p:tgtEl>
                                      </p:cBhvr>
                                    </p:animEffec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In-LLC coherence tracking</a:t>
            </a:r>
            <a:endParaRPr lang="en-US" b="1" dirty="0"/>
          </a:p>
        </p:txBody>
      </p:sp>
      <p:sp>
        <p:nvSpPr>
          <p:cNvPr id="3" name="Content Placeholder 2"/>
          <p:cNvSpPr>
            <a:spLocks noGrp="1"/>
          </p:cNvSpPr>
          <p:nvPr>
            <p:ph idx="1"/>
          </p:nvPr>
        </p:nvSpPr>
        <p:spPr>
          <a:xfrm>
            <a:off x="457200" y="685800"/>
            <a:ext cx="8686800" cy="6172200"/>
          </a:xfrm>
        </p:spPr>
        <p:txBody>
          <a:bodyPr>
            <a:normAutofit/>
          </a:bodyPr>
          <a:lstStyle/>
          <a:p>
            <a:r>
              <a:rPr lang="en-US" dirty="0" smtClean="0"/>
              <a:t>Fraction of allocated LLC blocks that experience accesses with lengthened critical path</a:t>
            </a:r>
          </a:p>
          <a:p>
            <a:endParaRPr lang="en-US" dirty="0" smtClean="0"/>
          </a:p>
        </p:txBody>
      </p:sp>
      <p:pic>
        <p:nvPicPr>
          <p:cNvPr id="7170" name="Picture 2"/>
          <p:cNvPicPr>
            <a:picLocks noChangeAspect="1" noChangeArrowheads="1"/>
          </p:cNvPicPr>
          <p:nvPr/>
        </p:nvPicPr>
        <p:blipFill>
          <a:blip r:embed="rId2"/>
          <a:srcRect/>
          <a:stretch>
            <a:fillRect/>
          </a:stretch>
        </p:blipFill>
        <p:spPr bwMode="auto">
          <a:xfrm>
            <a:off x="1" y="2286001"/>
            <a:ext cx="9144000" cy="2895600"/>
          </a:xfrm>
          <a:prstGeom prst="rect">
            <a:avLst/>
          </a:prstGeom>
          <a:noFill/>
          <a:ln w="9525">
            <a:noFill/>
            <a:miter lim="800000"/>
            <a:headEnd/>
            <a:tailEnd/>
          </a:ln>
          <a:effectLst/>
        </p:spPr>
      </p:pic>
      <p:sp>
        <p:nvSpPr>
          <p:cNvPr id="5" name="TextBox 4"/>
          <p:cNvSpPr txBox="1"/>
          <p:nvPr/>
        </p:nvSpPr>
        <p:spPr>
          <a:xfrm>
            <a:off x="0" y="5284113"/>
            <a:ext cx="9144000" cy="430887"/>
          </a:xfrm>
          <a:prstGeom prst="rect">
            <a:avLst/>
          </a:prstGeom>
          <a:noFill/>
        </p:spPr>
        <p:txBody>
          <a:bodyPr wrap="square" rtlCol="0">
            <a:spAutoFit/>
          </a:bodyPr>
          <a:lstStyle/>
          <a:p>
            <a:r>
              <a:rPr lang="en-US" sz="2200" dirty="0" smtClean="0">
                <a:solidFill>
                  <a:srgbClr val="FF0000"/>
                </a:solidFill>
                <a:latin typeface="+mj-lt"/>
              </a:rPr>
              <a:t>On average, only 8% LLC blocks experience this problem</a:t>
            </a:r>
          </a:p>
        </p:txBody>
      </p:sp>
      <p:sp>
        <p:nvSpPr>
          <p:cNvPr id="6" name="TextBox 5"/>
          <p:cNvSpPr txBox="1"/>
          <p:nvPr/>
        </p:nvSpPr>
        <p:spPr>
          <a:xfrm>
            <a:off x="0" y="5817513"/>
            <a:ext cx="9144000" cy="430887"/>
          </a:xfrm>
          <a:prstGeom prst="rect">
            <a:avLst/>
          </a:prstGeom>
          <a:noFill/>
        </p:spPr>
        <p:txBody>
          <a:bodyPr wrap="square" rtlCol="0">
            <a:spAutoFit/>
          </a:bodyPr>
          <a:lstStyle/>
          <a:p>
            <a:r>
              <a:rPr lang="en-US" sz="2200" dirty="0" smtClean="0">
                <a:solidFill>
                  <a:srgbClr val="FF0000"/>
                </a:solidFill>
                <a:latin typeface="+mj-lt"/>
              </a:rPr>
              <a:t>Can we design a small sparse directory to track these offending blocks?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838200"/>
          </a:xfrm>
        </p:spPr>
        <p:txBody>
          <a:bodyPr>
            <a:normAutofit/>
          </a:bodyPr>
          <a:lstStyle/>
          <a:p>
            <a:r>
              <a:rPr lang="en-US" dirty="0" smtClean="0"/>
              <a:t>In-LLC coherence tracking</a:t>
            </a:r>
            <a:endParaRPr lang="en-US" b="1" dirty="0"/>
          </a:p>
        </p:txBody>
      </p:sp>
      <p:sp>
        <p:nvSpPr>
          <p:cNvPr id="3" name="Content Placeholder 2"/>
          <p:cNvSpPr>
            <a:spLocks noGrp="1"/>
          </p:cNvSpPr>
          <p:nvPr>
            <p:ph idx="1"/>
          </p:nvPr>
        </p:nvSpPr>
        <p:spPr>
          <a:xfrm>
            <a:off x="457200" y="533400"/>
            <a:ext cx="8686800" cy="6400800"/>
          </a:xfrm>
        </p:spPr>
        <p:txBody>
          <a:bodyPr>
            <a:normAutofit lnSpcReduction="10000"/>
          </a:bodyPr>
          <a:lstStyle/>
          <a:p>
            <a:r>
              <a:rPr lang="en-US" dirty="0" smtClean="0"/>
              <a:t>Among the small fraction of offending LLC blocks, is there a subset that covers majority of the lengthened accesses?</a:t>
            </a:r>
          </a:p>
          <a:p>
            <a:pPr lvl="1"/>
            <a:r>
              <a:rPr lang="en-US" dirty="0" smtClean="0"/>
              <a:t>Define Shared Three-hop Read Access (STRA) ratio of a block = fraction of LLC read accesses to the block that need forwarding to a sharer because the block is in shared corrupted state</a:t>
            </a:r>
          </a:p>
          <a:p>
            <a:pPr lvl="2"/>
            <a:r>
              <a:rPr lang="en-US" dirty="0" smtClean="0"/>
              <a:t>All offending LLC blocks have non-zero STRA ratio</a:t>
            </a:r>
          </a:p>
          <a:p>
            <a:pPr lvl="2"/>
            <a:r>
              <a:rPr lang="en-US" dirty="0" smtClean="0"/>
              <a:t>Rest of the LLC blocks have zero STRA ratio</a:t>
            </a:r>
          </a:p>
          <a:p>
            <a:pPr lvl="1"/>
            <a:r>
              <a:rPr lang="en-US" dirty="0" smtClean="0"/>
              <a:t>Divide all LLC blocks into eight categories (C</a:t>
            </a:r>
            <a:r>
              <a:rPr lang="en-US" baseline="-25000" dirty="0" smtClean="0"/>
              <a:t>0</a:t>
            </a:r>
            <a:r>
              <a:rPr lang="en-US" dirty="0" smtClean="0"/>
              <a:t> to C</a:t>
            </a:r>
            <a:r>
              <a:rPr lang="en-US" baseline="-25000" dirty="0" smtClean="0"/>
              <a:t>7</a:t>
            </a:r>
            <a:r>
              <a:rPr lang="en-US" dirty="0" smtClean="0"/>
              <a:t>) based on their STRA ratio: 0, (0, 1/2], (1/2, 3/4], (3/4, 7/8], …, (31/32, 63/64], (63/64, 1]</a:t>
            </a:r>
          </a:p>
          <a:p>
            <a:pPr lvl="2"/>
            <a:r>
              <a:rPr lang="en-US" dirty="0" smtClean="0"/>
              <a:t>A block may change its STRA category during its residence in the LLC</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left)">
                                      <p:cBhvr>
                                        <p:cTn id="10" dur="1000"/>
                                        <p:tgtEl>
                                          <p:spTgt spid="3">
                                            <p:txEl>
                                              <p:pRg st="2" end="2"/>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ipe(left)">
                                      <p:cBhvr>
                                        <p:cTn id="13" dur="10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left)">
                                      <p:cBhvr>
                                        <p:cTn id="18" dur="1000"/>
                                        <p:tgtEl>
                                          <p:spTgt spid="3">
                                            <p:txEl>
                                              <p:pRg st="4" end="4"/>
                                            </p:txEl>
                                          </p:spTgt>
                                        </p:tgtEl>
                                      </p:cBhvr>
                                    </p:animEffect>
                                  </p:childTnLst>
                                </p:cTn>
                              </p:par>
                              <p:par>
                                <p:cTn id="19" presetID="22" presetClass="entr" presetSubtype="8"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wipe(left)">
                                      <p:cBhvr>
                                        <p:cTn id="21"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dirty="0" smtClean="0"/>
              <a:t>Sketch</a:t>
            </a:r>
            <a:endParaRPr lang="en-US" b="1" dirty="0"/>
          </a:p>
        </p:txBody>
      </p:sp>
      <p:sp>
        <p:nvSpPr>
          <p:cNvPr id="3" name="Content Placeholder 2"/>
          <p:cNvSpPr>
            <a:spLocks noGrp="1"/>
          </p:cNvSpPr>
          <p:nvPr>
            <p:ph idx="1"/>
          </p:nvPr>
        </p:nvSpPr>
        <p:spPr>
          <a:xfrm>
            <a:off x="457200" y="990600"/>
            <a:ext cx="8686800" cy="5867400"/>
          </a:xfrm>
        </p:spPr>
        <p:txBody>
          <a:bodyPr>
            <a:normAutofit/>
          </a:bodyPr>
          <a:lstStyle/>
          <a:p>
            <a:pPr>
              <a:buFont typeface="Wingdings" panose="05000000000000000000" pitchFamily="2" charset="2"/>
              <a:buChar char="Ø"/>
            </a:pPr>
            <a:r>
              <a:rPr lang="en-US" dirty="0" smtClean="0">
                <a:solidFill>
                  <a:srgbClr val="C00000"/>
                </a:solidFill>
              </a:rPr>
              <a:t>Talk in one slide</a:t>
            </a:r>
          </a:p>
          <a:p>
            <a:pPr>
              <a:buFont typeface="Wingdings" panose="05000000000000000000" pitchFamily="2" charset="2"/>
              <a:buChar char="Ø"/>
            </a:pPr>
            <a:r>
              <a:rPr lang="en-US" dirty="0" smtClean="0">
                <a:solidFill>
                  <a:srgbClr val="C00000"/>
                </a:solidFill>
              </a:rPr>
              <a:t>Result highlights</a:t>
            </a:r>
          </a:p>
          <a:p>
            <a:r>
              <a:rPr lang="en-US" dirty="0" smtClean="0"/>
              <a:t>Introduction</a:t>
            </a:r>
          </a:p>
          <a:p>
            <a:r>
              <a:rPr lang="en-US" dirty="0" smtClean="0"/>
              <a:t>Tiny Directory</a:t>
            </a:r>
          </a:p>
          <a:p>
            <a:pPr lvl="1"/>
            <a:r>
              <a:rPr lang="en-US" dirty="0" smtClean="0"/>
              <a:t>In-LLC coherence tracking</a:t>
            </a:r>
          </a:p>
          <a:p>
            <a:pPr lvl="1"/>
            <a:r>
              <a:rPr lang="en-US" dirty="0" smtClean="0"/>
              <a:t>Tiny Directory design</a:t>
            </a:r>
          </a:p>
          <a:p>
            <a:pPr lvl="1"/>
            <a:r>
              <a:rPr lang="en-US" dirty="0" smtClean="0"/>
              <a:t>Spilling into LLC space</a:t>
            </a:r>
          </a:p>
          <a:p>
            <a:r>
              <a:rPr lang="en-US" dirty="0" smtClean="0"/>
              <a:t>Simulation infra-structure</a:t>
            </a:r>
          </a:p>
          <a:p>
            <a:r>
              <a:rPr lang="en-US" dirty="0" smtClean="0"/>
              <a:t>Simulation results</a:t>
            </a:r>
          </a:p>
          <a:p>
            <a:r>
              <a:rPr lang="en-US" dirty="0" smtClean="0"/>
              <a:t>Summary and future directions</a:t>
            </a:r>
          </a:p>
          <a:p>
            <a:endParaRPr lang="en-US" dirty="0" smtClean="0"/>
          </a:p>
        </p:txBody>
      </p:sp>
    </p:spTree>
    <p:extLst>
      <p:ext uri="{BB962C8B-B14F-4D97-AF65-F5344CB8AC3E}">
        <p14:creationId xmlns:p14="http://schemas.microsoft.com/office/powerpoint/2010/main" xmlns="" val="10607285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838200"/>
          </a:xfrm>
        </p:spPr>
        <p:txBody>
          <a:bodyPr>
            <a:normAutofit/>
          </a:bodyPr>
          <a:lstStyle/>
          <a:p>
            <a:r>
              <a:rPr lang="en-US" dirty="0" smtClean="0"/>
              <a:t>In-LLC coherence tracking</a:t>
            </a:r>
            <a:endParaRPr lang="en-US" b="1" dirty="0"/>
          </a:p>
        </p:txBody>
      </p:sp>
      <p:sp>
        <p:nvSpPr>
          <p:cNvPr id="3" name="Content Placeholder 2"/>
          <p:cNvSpPr>
            <a:spLocks noGrp="1"/>
          </p:cNvSpPr>
          <p:nvPr>
            <p:ph idx="1"/>
          </p:nvPr>
        </p:nvSpPr>
        <p:spPr>
          <a:xfrm>
            <a:off x="457200" y="533400"/>
            <a:ext cx="8686800" cy="6400800"/>
          </a:xfrm>
        </p:spPr>
        <p:txBody>
          <a:bodyPr>
            <a:normAutofit/>
          </a:bodyPr>
          <a:lstStyle/>
          <a:p>
            <a:r>
              <a:rPr lang="en-US" dirty="0" smtClean="0"/>
              <a:t>Among the small fraction of offending LLC blocks, is there a subset that covers majority of the lengthened accesses?</a:t>
            </a:r>
          </a:p>
          <a:p>
            <a:pPr lvl="1"/>
            <a:r>
              <a:rPr lang="en-US" dirty="0" smtClean="0"/>
              <a:t>Key observation: LLC blocks in STRA categories C</a:t>
            </a:r>
            <a:r>
              <a:rPr lang="en-US" baseline="-25000" dirty="0" smtClean="0"/>
              <a:t>6</a:t>
            </a:r>
            <a:r>
              <a:rPr lang="en-US" dirty="0" smtClean="0"/>
              <a:t> and C</a:t>
            </a:r>
            <a:r>
              <a:rPr lang="en-US" baseline="-25000" dirty="0" smtClean="0"/>
              <a:t>7</a:t>
            </a:r>
            <a:r>
              <a:rPr lang="en-US" dirty="0" smtClean="0"/>
              <a:t> with STRA ratio in (31/32, 1] have only 12% of the offending blocks, but cover 54% of the accesses with lengthened critical path</a:t>
            </a:r>
          </a:p>
          <a:p>
            <a:pPr lvl="2"/>
            <a:r>
              <a:rPr lang="en-US" dirty="0" smtClean="0"/>
              <a:t>Large skew among STRA categories</a:t>
            </a:r>
          </a:p>
          <a:p>
            <a:pPr lvl="2"/>
            <a:r>
              <a:rPr lang="en-US" dirty="0" smtClean="0"/>
              <a:t>Higher STRA categories have less offending blocks, but cover more lengthened accesses</a:t>
            </a:r>
          </a:p>
          <a:p>
            <a:pPr lvl="2"/>
            <a:r>
              <a:rPr lang="en-US" dirty="0" smtClean="0"/>
              <a:t>Blocks in these higher STRA categories could be the target of a small sparse directory to avoid the problem of lengthened accesses</a:t>
            </a:r>
          </a:p>
          <a:p>
            <a:pPr lvl="1"/>
            <a:r>
              <a:rPr lang="en-US" dirty="0" smtClean="0"/>
              <a:t>Sets the stage for Tiny Directory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1000"/>
                                        <p:tgtEl>
                                          <p:spTgt spid="3">
                                            <p:txEl>
                                              <p:pRg st="2" end="2"/>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wipe(left)">
                                      <p:cBhvr>
                                        <p:cTn id="10" dur="10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wipe(left)">
                                      <p:cBhvr>
                                        <p:cTn id="15" dur="10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wipe(left)">
                                      <p:cBhvr>
                                        <p:cTn id="20"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dirty="0" smtClean="0"/>
              <a:t>Sketch</a:t>
            </a:r>
            <a:endParaRPr lang="en-US" b="1" dirty="0"/>
          </a:p>
        </p:txBody>
      </p:sp>
      <p:sp>
        <p:nvSpPr>
          <p:cNvPr id="3" name="Content Placeholder 2"/>
          <p:cNvSpPr>
            <a:spLocks noGrp="1"/>
          </p:cNvSpPr>
          <p:nvPr>
            <p:ph idx="1"/>
          </p:nvPr>
        </p:nvSpPr>
        <p:spPr>
          <a:xfrm>
            <a:off x="457200" y="990600"/>
            <a:ext cx="8686800" cy="5867400"/>
          </a:xfrm>
        </p:spPr>
        <p:txBody>
          <a:bodyPr>
            <a:normAutofit/>
          </a:bodyPr>
          <a:lstStyle/>
          <a:p>
            <a:r>
              <a:rPr lang="en-US" dirty="0" smtClean="0"/>
              <a:t>Talk in one slide</a:t>
            </a:r>
          </a:p>
          <a:p>
            <a:r>
              <a:rPr lang="en-US" dirty="0" smtClean="0"/>
              <a:t>Result highlights</a:t>
            </a:r>
          </a:p>
          <a:p>
            <a:r>
              <a:rPr lang="en-US" dirty="0" smtClean="0"/>
              <a:t>Introduction</a:t>
            </a:r>
          </a:p>
          <a:p>
            <a:r>
              <a:rPr lang="en-US" dirty="0" smtClean="0"/>
              <a:t>Tiny Directory</a:t>
            </a:r>
          </a:p>
          <a:p>
            <a:pPr lvl="1"/>
            <a:r>
              <a:rPr lang="en-US" dirty="0" smtClean="0"/>
              <a:t>In-LLC coherence tracking</a:t>
            </a:r>
          </a:p>
          <a:p>
            <a:pPr lvl="1">
              <a:buFont typeface="Wingdings" pitchFamily="2" charset="2"/>
              <a:buChar char="Ø"/>
            </a:pPr>
            <a:r>
              <a:rPr lang="en-US" dirty="0" smtClean="0">
                <a:solidFill>
                  <a:srgbClr val="C00000"/>
                </a:solidFill>
              </a:rPr>
              <a:t>Tiny Directory design</a:t>
            </a:r>
          </a:p>
          <a:p>
            <a:pPr lvl="1"/>
            <a:r>
              <a:rPr lang="en-US" dirty="0" smtClean="0"/>
              <a:t>Spilling into LLC space</a:t>
            </a:r>
          </a:p>
          <a:p>
            <a:r>
              <a:rPr lang="en-US" dirty="0" smtClean="0"/>
              <a:t>Simulation infra-structure</a:t>
            </a:r>
          </a:p>
          <a:p>
            <a:r>
              <a:rPr lang="en-US" dirty="0" smtClean="0"/>
              <a:t>Simulation results</a:t>
            </a:r>
          </a:p>
          <a:p>
            <a:r>
              <a:rPr lang="en-US" dirty="0" smtClean="0"/>
              <a:t>Summary and future directions</a:t>
            </a:r>
          </a:p>
          <a:p>
            <a:endParaRPr lang="en-US"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b="1" dirty="0" smtClean="0"/>
              <a:t>Tiny Directory design</a:t>
            </a:r>
            <a:endParaRPr lang="en-US" b="1" dirty="0"/>
          </a:p>
        </p:txBody>
      </p:sp>
      <p:sp>
        <p:nvSpPr>
          <p:cNvPr id="3" name="Content Placeholder 2"/>
          <p:cNvSpPr>
            <a:spLocks noGrp="1"/>
          </p:cNvSpPr>
          <p:nvPr>
            <p:ph idx="1"/>
          </p:nvPr>
        </p:nvSpPr>
        <p:spPr>
          <a:xfrm>
            <a:off x="457200" y="685800"/>
            <a:ext cx="8686800" cy="6248400"/>
          </a:xfrm>
        </p:spPr>
        <p:txBody>
          <a:bodyPr>
            <a:normAutofit lnSpcReduction="10000"/>
          </a:bodyPr>
          <a:lstStyle/>
          <a:p>
            <a:r>
              <a:rPr lang="en-US" dirty="0" smtClean="0"/>
              <a:t>Tiny Directory is a traditional sparse directory</a:t>
            </a:r>
          </a:p>
          <a:p>
            <a:pPr lvl="1"/>
            <a:r>
              <a:rPr lang="en-US" dirty="0" smtClean="0"/>
              <a:t>Augments in-LLC coherence tracking and specializes in tracking a subset of the critical read-shared blocks (with high STRA ratio)</a:t>
            </a:r>
          </a:p>
          <a:p>
            <a:pPr lvl="2"/>
            <a:r>
              <a:rPr lang="en-US" dirty="0" smtClean="0"/>
              <a:t>These blocks remain uncorrupted in the LLC and tracked in the Tiny Directory so that reads to these blocks can be responded by the LLC w/o forwarding</a:t>
            </a:r>
          </a:p>
          <a:p>
            <a:pPr lvl="1"/>
            <a:r>
              <a:rPr lang="en-US" dirty="0" smtClean="0"/>
              <a:t>Very small in size and therefore, must carefully select what to track</a:t>
            </a:r>
          </a:p>
          <a:p>
            <a:pPr lvl="1"/>
            <a:r>
              <a:rPr lang="en-US" dirty="0" smtClean="0"/>
              <a:t>A block is considered to be tracked in the Tiny Directory on an LLC read to the block if</a:t>
            </a:r>
          </a:p>
          <a:p>
            <a:pPr lvl="2"/>
            <a:r>
              <a:rPr lang="en-US" dirty="0" smtClean="0"/>
              <a:t>State of the block is corrupted shared or</a:t>
            </a:r>
          </a:p>
          <a:p>
            <a:pPr lvl="2"/>
            <a:r>
              <a:rPr lang="en-US" dirty="0" smtClean="0"/>
              <a:t>Code block in invalid/</a:t>
            </a:r>
            <a:r>
              <a:rPr lang="en-US" dirty="0" err="1" smtClean="0"/>
              <a:t>unowned</a:t>
            </a:r>
            <a:r>
              <a:rPr lang="en-US" dirty="0" smtClean="0"/>
              <a:t>/non-shared state</a:t>
            </a:r>
          </a:p>
          <a:p>
            <a:pPr lvl="1"/>
            <a:r>
              <a:rPr lang="en-US" dirty="0" smtClean="0"/>
              <a:t>Tracking such a block in Tiny Directory allows future reads to the block to conclude in two hops</a:t>
            </a:r>
          </a:p>
          <a:p>
            <a:pPr lvl="2"/>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1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1000"/>
                                        <p:tgtEl>
                                          <p:spTgt spid="3">
                                            <p:txEl>
                                              <p:pRg st="4" end="4"/>
                                            </p:txEl>
                                          </p:spTgt>
                                        </p:tgtEl>
                                      </p:cBhvr>
                                    </p:animEffect>
                                  </p:childTnLst>
                                </p:cTn>
                              </p:par>
                              <p:par>
                                <p:cTn id="23" presetID="22" presetClass="entr" presetSubtype="8"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wipe(left)">
                                      <p:cBhvr>
                                        <p:cTn id="25" dur="1000"/>
                                        <p:tgtEl>
                                          <p:spTgt spid="3">
                                            <p:txEl>
                                              <p:pRg st="5" end="5"/>
                                            </p:txEl>
                                          </p:spTgt>
                                        </p:tgtEl>
                                      </p:cBhvr>
                                    </p:animEffect>
                                  </p:childTnLst>
                                </p:cTn>
                              </p:par>
                              <p:par>
                                <p:cTn id="26" presetID="22" presetClass="entr" presetSubtype="8" fill="hold"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wipe(left)">
                                      <p:cBhvr>
                                        <p:cTn id="28" dur="1000"/>
                                        <p:tgtEl>
                                          <p:spTgt spid="3">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wipe(left)">
                                      <p:cBhvr>
                                        <p:cTn id="33"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b="1" dirty="0" smtClean="0"/>
              <a:t>Tiny Directory design</a:t>
            </a:r>
            <a:endParaRPr lang="en-US" b="1" dirty="0"/>
          </a:p>
        </p:txBody>
      </p:sp>
      <p:sp>
        <p:nvSpPr>
          <p:cNvPr id="3" name="Content Placeholder 2"/>
          <p:cNvSpPr>
            <a:spLocks noGrp="1"/>
          </p:cNvSpPr>
          <p:nvPr>
            <p:ph idx="1"/>
          </p:nvPr>
        </p:nvSpPr>
        <p:spPr>
          <a:xfrm>
            <a:off x="457200" y="685800"/>
            <a:ext cx="8686800" cy="6248400"/>
          </a:xfrm>
        </p:spPr>
        <p:txBody>
          <a:bodyPr>
            <a:normAutofit/>
          </a:bodyPr>
          <a:lstStyle/>
          <a:p>
            <a:r>
              <a:rPr lang="en-US" dirty="0" smtClean="0"/>
              <a:t>Tiny Directory allocation/eviction policies</a:t>
            </a:r>
          </a:p>
          <a:p>
            <a:pPr lvl="1"/>
            <a:r>
              <a:rPr lang="en-US" dirty="0" smtClean="0"/>
              <a:t>A block being considered for tracking in the Tiny Directory invokes an allocation policy</a:t>
            </a:r>
          </a:p>
          <a:p>
            <a:pPr lvl="2"/>
            <a:r>
              <a:rPr lang="en-US" dirty="0" smtClean="0"/>
              <a:t>If the outcome of the policy is not to track in the Tiny Directory, the in-LLC tracking mechanism is used</a:t>
            </a:r>
          </a:p>
          <a:p>
            <a:pPr lvl="2"/>
            <a:r>
              <a:rPr lang="en-US" dirty="0" smtClean="0"/>
              <a:t>If the policy agrees to track the block in the Tiny Directory, the LLC block, if corrupted, is reconstructed by contacting the owner or one of the sharers and the tracking information is passed on to the Tiny Directory</a:t>
            </a:r>
          </a:p>
          <a:p>
            <a:pPr lvl="1"/>
            <a:r>
              <a:rPr lang="en-US" dirty="0" smtClean="0"/>
              <a:t>An evicted entry from the Tiny Directory transfers the tracking information to the LLC and the block switches to in-LLC tracking mechanism</a:t>
            </a:r>
          </a:p>
          <a:p>
            <a:pPr lvl="2"/>
            <a:r>
              <a:rPr lang="en-US" dirty="0" smtClean="0"/>
              <a:t>If the block is already evicted from the LLC (possible in a non-inclusive LLC), sharers are back-invalidated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1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1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1000"/>
                                        <p:tgtEl>
                                          <p:spTgt spid="3">
                                            <p:txEl>
                                              <p:pRg st="4" end="4"/>
                                            </p:txEl>
                                          </p:spTgt>
                                        </p:tgtEl>
                                      </p:cBhvr>
                                    </p:animEffect>
                                  </p:childTnLst>
                                </p:cTn>
                              </p:par>
                              <p:par>
                                <p:cTn id="18" presetID="22" presetClass="entr" presetSubtype="8" fill="hold"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wipe(left)">
                                      <p:cBhvr>
                                        <p:cTn id="20"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b="1" dirty="0" smtClean="0"/>
              <a:t>Tiny Directory design</a:t>
            </a:r>
            <a:endParaRPr lang="en-US" b="1" dirty="0"/>
          </a:p>
        </p:txBody>
      </p:sp>
      <p:sp>
        <p:nvSpPr>
          <p:cNvPr id="3" name="Content Placeholder 2"/>
          <p:cNvSpPr>
            <a:spLocks noGrp="1"/>
          </p:cNvSpPr>
          <p:nvPr>
            <p:ph idx="1"/>
          </p:nvPr>
        </p:nvSpPr>
        <p:spPr>
          <a:xfrm>
            <a:off x="457200" y="762000"/>
            <a:ext cx="8686800" cy="6172200"/>
          </a:xfrm>
        </p:spPr>
        <p:txBody>
          <a:bodyPr>
            <a:normAutofit lnSpcReduction="10000"/>
          </a:bodyPr>
          <a:lstStyle/>
          <a:p>
            <a:r>
              <a:rPr lang="en-US" dirty="0" smtClean="0"/>
              <a:t>Tiny Directory allocation/eviction policies make use of the dynamic STRA (DSTRA) ratio of the LLC blocks</a:t>
            </a:r>
          </a:p>
          <a:p>
            <a:pPr lvl="1"/>
            <a:r>
              <a:rPr lang="en-US" dirty="0" smtClean="0"/>
              <a:t>Two 6-bit counters maintain STRA count (STRAC) and other access count (OAC) for each block</a:t>
            </a:r>
          </a:p>
          <a:p>
            <a:pPr lvl="1"/>
            <a:r>
              <a:rPr lang="en-US" dirty="0" smtClean="0"/>
              <a:t>DSTRA ratio of a block is STRAC/(STRAC+OAC)</a:t>
            </a:r>
          </a:p>
          <a:p>
            <a:pPr lvl="1"/>
            <a:r>
              <a:rPr lang="en-US" dirty="0" smtClean="0"/>
              <a:t>STRAC of a block is incremented on a read access to the block if state of the block is shared</a:t>
            </a:r>
          </a:p>
          <a:p>
            <a:pPr lvl="2"/>
            <a:r>
              <a:rPr lang="en-US" dirty="0" smtClean="0"/>
              <a:t>Such an access would have required three hops in the in-LLC coherence tracking mechanism</a:t>
            </a:r>
          </a:p>
          <a:p>
            <a:pPr lvl="1"/>
            <a:r>
              <a:rPr lang="en-US" dirty="0" smtClean="0"/>
              <a:t>OAC is incremented for other accesses (not WB)</a:t>
            </a:r>
          </a:p>
          <a:p>
            <a:pPr lvl="1"/>
            <a:r>
              <a:rPr lang="en-US" dirty="0" smtClean="0"/>
              <a:t>Maintained by borrowing 12 more bits from LLC data way when the block is tracked in LLC; otherwise maintained in Tiny Directory entry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1000"/>
                                        <p:tgtEl>
                                          <p:spTgt spid="3">
                                            <p:txEl>
                                              <p:pRg st="3" end="3"/>
                                            </p:txEl>
                                          </p:spTgt>
                                        </p:tgtEl>
                                      </p:cBhvr>
                                    </p:animEffect>
                                  </p:childTnLst>
                                </p:cTn>
                              </p:par>
                              <p:par>
                                <p:cTn id="18" presetID="22" presetClass="entr" presetSubtype="8"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left)">
                                      <p:cBhvr>
                                        <p:cTn id="20" dur="10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wipe(left)">
                                      <p:cBhvr>
                                        <p:cTn id="25" dur="1000"/>
                                        <p:tgtEl>
                                          <p:spTgt spid="3">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wipe(left)">
                                      <p:cBhvr>
                                        <p:cTn id="30"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b="1" dirty="0" smtClean="0"/>
              <a:t>Tiny Directory design</a:t>
            </a:r>
            <a:endParaRPr lang="en-US" b="1" dirty="0"/>
          </a:p>
        </p:txBody>
      </p:sp>
      <p:sp>
        <p:nvSpPr>
          <p:cNvPr id="3" name="Content Placeholder 2"/>
          <p:cNvSpPr>
            <a:spLocks noGrp="1"/>
          </p:cNvSpPr>
          <p:nvPr>
            <p:ph idx="1"/>
          </p:nvPr>
        </p:nvSpPr>
        <p:spPr>
          <a:xfrm>
            <a:off x="457200" y="838200"/>
            <a:ext cx="8686800" cy="6019800"/>
          </a:xfrm>
        </p:spPr>
        <p:txBody>
          <a:bodyPr>
            <a:normAutofit fontScale="92500"/>
          </a:bodyPr>
          <a:lstStyle/>
          <a:p>
            <a:r>
              <a:rPr lang="en-US" sz="3500" dirty="0" smtClean="0"/>
              <a:t>Allocation/Eviction policy#1: DSTRA policy</a:t>
            </a:r>
          </a:p>
          <a:p>
            <a:pPr lvl="1"/>
            <a:r>
              <a:rPr lang="en-US" sz="3000" dirty="0" smtClean="0"/>
              <a:t>Recall the STRA categories C</a:t>
            </a:r>
            <a:r>
              <a:rPr lang="en-US" sz="3000" baseline="-25000" dirty="0" smtClean="0"/>
              <a:t>0</a:t>
            </a:r>
            <a:r>
              <a:rPr lang="en-US" sz="3000" dirty="0" smtClean="0"/>
              <a:t> to C</a:t>
            </a:r>
            <a:r>
              <a:rPr lang="en-US" sz="3000" baseline="-25000" dirty="0" smtClean="0"/>
              <a:t>7</a:t>
            </a:r>
            <a:r>
              <a:rPr lang="en-US" sz="3000" dirty="0" smtClean="0"/>
              <a:t> based on STRA ratio: 0, (0, 1/2], (1/2, 3/4], …, (63/64, 1]</a:t>
            </a:r>
          </a:p>
          <a:p>
            <a:pPr lvl="1"/>
            <a:r>
              <a:rPr lang="en-US" sz="3000" dirty="0" smtClean="0"/>
              <a:t>Let the STRA category of the block B being considered for tracking in Tiny Directory be C</a:t>
            </a:r>
            <a:r>
              <a:rPr lang="en-US" sz="3000" baseline="-25000" dirty="0" smtClean="0"/>
              <a:t>k</a:t>
            </a:r>
          </a:p>
          <a:p>
            <a:pPr lvl="1"/>
            <a:r>
              <a:rPr lang="en-US" sz="3000" dirty="0" smtClean="0"/>
              <a:t>If there is an invalid way in the Tiny Directory set which block B maps to, that is used to track B</a:t>
            </a:r>
          </a:p>
          <a:p>
            <a:pPr lvl="1"/>
            <a:r>
              <a:rPr lang="en-US" sz="3000" dirty="0" smtClean="0"/>
              <a:t>Else the way with the least STRA category (say, </a:t>
            </a:r>
            <a:r>
              <a:rPr lang="en-US" sz="3000" dirty="0" err="1" smtClean="0"/>
              <a:t>C</a:t>
            </a:r>
            <a:r>
              <a:rPr lang="en-US" sz="3000" baseline="-25000" dirty="0" err="1" smtClean="0"/>
              <a:t>i</a:t>
            </a:r>
            <a:r>
              <a:rPr lang="en-US" sz="3000" dirty="0" smtClean="0"/>
              <a:t>) is located in the target set of the Tiny Directory and B is tracked in the directory if </a:t>
            </a:r>
            <a:r>
              <a:rPr lang="en-US" sz="3000" dirty="0" err="1" smtClean="0"/>
              <a:t>i</a:t>
            </a:r>
            <a:r>
              <a:rPr lang="en-US" sz="3000" dirty="0" smtClean="0"/>
              <a:t> &lt; k</a:t>
            </a:r>
          </a:p>
          <a:p>
            <a:pPr lvl="1"/>
            <a:r>
              <a:rPr lang="en-US" sz="3000" dirty="0" smtClean="0"/>
              <a:t>Tracks a subset of blocks with highest STRA ratio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1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1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1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left)">
                                      <p:cBhvr>
                                        <p:cTn id="2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b="1" dirty="0" smtClean="0"/>
              <a:t>Tiny Directory policy: DSTRA</a:t>
            </a:r>
            <a:endParaRPr lang="en-US" b="1" dirty="0"/>
          </a:p>
        </p:txBody>
      </p:sp>
      <p:sp>
        <p:nvSpPr>
          <p:cNvPr id="4" name="Rectangle 3"/>
          <p:cNvSpPr/>
          <p:nvPr/>
        </p:nvSpPr>
        <p:spPr>
          <a:xfrm>
            <a:off x="1828800" y="1600200"/>
            <a:ext cx="914400" cy="27432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828800" y="3276600"/>
            <a:ext cx="914400" cy="457200"/>
          </a:xfrm>
          <a:prstGeom prst="rect">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72000" y="1600200"/>
            <a:ext cx="2743200" cy="27432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572000" y="3276600"/>
            <a:ext cx="2743200" cy="457200"/>
          </a:xfrm>
          <a:prstGeom prst="rect">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708887" y="4267200"/>
            <a:ext cx="2024913" cy="954107"/>
          </a:xfrm>
          <a:prstGeom prst="rect">
            <a:avLst/>
          </a:prstGeom>
          <a:noFill/>
        </p:spPr>
        <p:txBody>
          <a:bodyPr wrap="none" rtlCol="0">
            <a:spAutoFit/>
          </a:bodyPr>
          <a:lstStyle/>
          <a:p>
            <a:pPr algn="ctr"/>
            <a:r>
              <a:rPr lang="en-US" sz="2800" dirty="0" smtClean="0">
                <a:latin typeface="+mj-lt"/>
              </a:rPr>
              <a:t>Home bank</a:t>
            </a:r>
          </a:p>
          <a:p>
            <a:pPr algn="ctr"/>
            <a:r>
              <a:rPr lang="en-US" sz="2800" dirty="0" smtClean="0">
                <a:latin typeface="+mj-lt"/>
              </a:rPr>
              <a:t>LLC Tag</a:t>
            </a:r>
            <a:endParaRPr lang="en-US" sz="2800" dirty="0">
              <a:latin typeface="+mj-lt"/>
            </a:endParaRPr>
          </a:p>
        </p:txBody>
      </p:sp>
      <p:sp>
        <p:nvSpPr>
          <p:cNvPr id="9" name="TextBox 8"/>
          <p:cNvSpPr txBox="1"/>
          <p:nvPr/>
        </p:nvSpPr>
        <p:spPr>
          <a:xfrm>
            <a:off x="5029200" y="4267200"/>
            <a:ext cx="2024913" cy="954107"/>
          </a:xfrm>
          <a:prstGeom prst="rect">
            <a:avLst/>
          </a:prstGeom>
          <a:noFill/>
        </p:spPr>
        <p:txBody>
          <a:bodyPr wrap="none" rtlCol="0">
            <a:spAutoFit/>
          </a:bodyPr>
          <a:lstStyle/>
          <a:p>
            <a:pPr algn="ctr"/>
            <a:r>
              <a:rPr lang="en-US" sz="2800" dirty="0" smtClean="0">
                <a:latin typeface="+mj-lt"/>
              </a:rPr>
              <a:t>Home bank</a:t>
            </a:r>
          </a:p>
          <a:p>
            <a:pPr algn="ctr"/>
            <a:r>
              <a:rPr lang="en-US" sz="2800" dirty="0" smtClean="0">
                <a:latin typeface="+mj-lt"/>
              </a:rPr>
              <a:t>LLC Data</a:t>
            </a:r>
            <a:endParaRPr lang="en-US" sz="2800" dirty="0">
              <a:latin typeface="+mj-lt"/>
            </a:endParaRPr>
          </a:p>
        </p:txBody>
      </p:sp>
      <p:sp>
        <p:nvSpPr>
          <p:cNvPr id="10" name="Oval 9"/>
          <p:cNvSpPr/>
          <p:nvPr/>
        </p:nvSpPr>
        <p:spPr>
          <a:xfrm>
            <a:off x="152400" y="990600"/>
            <a:ext cx="914400" cy="9144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mj-lt"/>
              </a:rPr>
              <a:t>R</a:t>
            </a:r>
            <a:endParaRPr lang="en-US" sz="2800" dirty="0">
              <a:solidFill>
                <a:schemeClr val="tx1"/>
              </a:solidFill>
              <a:latin typeface="+mj-lt"/>
            </a:endParaRPr>
          </a:p>
        </p:txBody>
      </p:sp>
      <p:cxnSp>
        <p:nvCxnSpPr>
          <p:cNvPr id="12" name="Shape 11"/>
          <p:cNvCxnSpPr>
            <a:stCxn id="10" idx="4"/>
            <a:endCxn id="5" idx="1"/>
          </p:cNvCxnSpPr>
          <p:nvPr/>
        </p:nvCxnSpPr>
        <p:spPr>
          <a:xfrm rot="16200000" flipH="1">
            <a:off x="419100" y="2095500"/>
            <a:ext cx="1600200" cy="1219200"/>
          </a:xfrm>
          <a:prstGeom prst="curved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0" y="2905780"/>
            <a:ext cx="1045479" cy="523220"/>
          </a:xfrm>
          <a:prstGeom prst="rect">
            <a:avLst/>
          </a:prstGeom>
          <a:noFill/>
        </p:spPr>
        <p:txBody>
          <a:bodyPr wrap="none" rtlCol="0">
            <a:spAutoFit/>
          </a:bodyPr>
          <a:lstStyle/>
          <a:p>
            <a:pPr algn="ctr"/>
            <a:r>
              <a:rPr lang="en-US" sz="2800" dirty="0" smtClean="0">
                <a:latin typeface="+mj-lt"/>
              </a:rPr>
              <a:t>Read</a:t>
            </a:r>
          </a:p>
        </p:txBody>
      </p:sp>
      <p:cxnSp>
        <p:nvCxnSpPr>
          <p:cNvPr id="15" name="Straight Arrow Connector 14"/>
          <p:cNvCxnSpPr>
            <a:stCxn id="5" idx="3"/>
            <a:endCxn id="7" idx="1"/>
          </p:cNvCxnSpPr>
          <p:nvPr/>
        </p:nvCxnSpPr>
        <p:spPr>
          <a:xfrm>
            <a:off x="2743200" y="3505200"/>
            <a:ext cx="18288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819400" y="3429000"/>
            <a:ext cx="1702710" cy="523220"/>
          </a:xfrm>
          <a:prstGeom prst="rect">
            <a:avLst/>
          </a:prstGeom>
          <a:noFill/>
        </p:spPr>
        <p:txBody>
          <a:bodyPr wrap="none" rtlCol="0">
            <a:spAutoFit/>
          </a:bodyPr>
          <a:lstStyle/>
          <a:p>
            <a:pPr algn="ctr"/>
            <a:r>
              <a:rPr lang="en-US" sz="2800" dirty="0" smtClean="0">
                <a:latin typeface="+mj-lt"/>
              </a:rPr>
              <a:t>V=0, D=1</a:t>
            </a:r>
          </a:p>
        </p:txBody>
      </p:sp>
      <p:sp>
        <p:nvSpPr>
          <p:cNvPr id="18" name="TextBox 17"/>
          <p:cNvSpPr txBox="1"/>
          <p:nvPr/>
        </p:nvSpPr>
        <p:spPr>
          <a:xfrm>
            <a:off x="3022692" y="2971800"/>
            <a:ext cx="1244508" cy="523220"/>
          </a:xfrm>
          <a:prstGeom prst="rect">
            <a:avLst/>
          </a:prstGeom>
          <a:noFill/>
        </p:spPr>
        <p:txBody>
          <a:bodyPr wrap="none" rtlCol="0">
            <a:spAutoFit/>
          </a:bodyPr>
          <a:lstStyle/>
          <a:p>
            <a:pPr algn="ctr"/>
            <a:r>
              <a:rPr lang="en-US" sz="2800" dirty="0" smtClean="0">
                <a:latin typeface="+mj-lt"/>
              </a:rPr>
              <a:t>Tag hit</a:t>
            </a:r>
          </a:p>
        </p:txBody>
      </p:sp>
      <p:sp>
        <p:nvSpPr>
          <p:cNvPr id="19" name="Oval 18"/>
          <p:cNvSpPr/>
          <p:nvPr/>
        </p:nvSpPr>
        <p:spPr>
          <a:xfrm>
            <a:off x="7772400" y="990600"/>
            <a:ext cx="914400" cy="9144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mj-lt"/>
              </a:rPr>
              <a:t>S</a:t>
            </a:r>
            <a:endParaRPr lang="en-US" sz="2800" dirty="0">
              <a:solidFill>
                <a:schemeClr val="tx1"/>
              </a:solidFill>
              <a:latin typeface="+mj-lt"/>
            </a:endParaRPr>
          </a:p>
        </p:txBody>
      </p:sp>
      <p:cxnSp>
        <p:nvCxnSpPr>
          <p:cNvPr id="21" name="Shape 20"/>
          <p:cNvCxnSpPr>
            <a:endCxn id="19" idx="4"/>
          </p:cNvCxnSpPr>
          <p:nvPr/>
        </p:nvCxnSpPr>
        <p:spPr>
          <a:xfrm flipV="1">
            <a:off x="5105400" y="1905000"/>
            <a:ext cx="3124200" cy="1676400"/>
          </a:xfrm>
          <a:prstGeom prst="curved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5715000" y="1905000"/>
            <a:ext cx="2403222" cy="954107"/>
          </a:xfrm>
          <a:prstGeom prst="rect">
            <a:avLst/>
          </a:prstGeom>
          <a:noFill/>
        </p:spPr>
        <p:txBody>
          <a:bodyPr wrap="none" rtlCol="0">
            <a:spAutoFit/>
          </a:bodyPr>
          <a:lstStyle/>
          <a:p>
            <a:pPr algn="ctr"/>
            <a:r>
              <a:rPr lang="en-US" sz="2800" dirty="0" smtClean="0">
                <a:latin typeface="+mj-lt"/>
              </a:rPr>
              <a:t>Elect a sharer</a:t>
            </a:r>
          </a:p>
          <a:p>
            <a:pPr algn="ctr"/>
            <a:r>
              <a:rPr lang="en-US" sz="2800" dirty="0" smtClean="0">
                <a:latin typeface="+mj-lt"/>
              </a:rPr>
              <a:t>and forward</a:t>
            </a:r>
          </a:p>
        </p:txBody>
      </p:sp>
      <p:cxnSp>
        <p:nvCxnSpPr>
          <p:cNvPr id="24" name="Straight Arrow Connector 23"/>
          <p:cNvCxnSpPr>
            <a:stCxn id="19" idx="2"/>
            <a:endCxn id="10" idx="6"/>
          </p:cNvCxnSpPr>
          <p:nvPr/>
        </p:nvCxnSpPr>
        <p:spPr>
          <a:xfrm rot="10800000">
            <a:off x="1066800" y="1447800"/>
            <a:ext cx="67056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517121" y="3657600"/>
            <a:ext cx="2226893" cy="523220"/>
          </a:xfrm>
          <a:prstGeom prst="rect">
            <a:avLst/>
          </a:prstGeom>
          <a:noFill/>
        </p:spPr>
        <p:txBody>
          <a:bodyPr wrap="none" rtlCol="0">
            <a:spAutoFit/>
          </a:bodyPr>
          <a:lstStyle/>
          <a:p>
            <a:pPr algn="ctr"/>
            <a:r>
              <a:rPr lang="en-US" sz="2800" dirty="0" smtClean="0">
                <a:latin typeface="+mj-lt"/>
              </a:rPr>
              <a:t>000 (shared)</a:t>
            </a:r>
          </a:p>
        </p:txBody>
      </p:sp>
      <p:sp>
        <p:nvSpPr>
          <p:cNvPr id="26" name="TextBox 25"/>
          <p:cNvSpPr txBox="1"/>
          <p:nvPr/>
        </p:nvSpPr>
        <p:spPr>
          <a:xfrm>
            <a:off x="2778951" y="1000780"/>
            <a:ext cx="3164649" cy="523220"/>
          </a:xfrm>
          <a:prstGeom prst="rect">
            <a:avLst/>
          </a:prstGeom>
          <a:noFill/>
        </p:spPr>
        <p:txBody>
          <a:bodyPr wrap="none" rtlCol="0">
            <a:spAutoFit/>
          </a:bodyPr>
          <a:lstStyle/>
          <a:p>
            <a:pPr algn="ctr"/>
            <a:r>
              <a:rPr lang="en-US" sz="2800" dirty="0" smtClean="0">
                <a:latin typeface="+mj-lt"/>
              </a:rPr>
              <a:t>Respond with data</a:t>
            </a:r>
          </a:p>
        </p:txBody>
      </p:sp>
      <p:sp>
        <p:nvSpPr>
          <p:cNvPr id="27" name="Rectangle 26"/>
          <p:cNvSpPr/>
          <p:nvPr/>
        </p:nvSpPr>
        <p:spPr>
          <a:xfrm>
            <a:off x="533400" y="4876800"/>
            <a:ext cx="1143000" cy="1295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533400" y="5410200"/>
            <a:ext cx="1143000" cy="228600"/>
          </a:xfrm>
          <a:prstGeom prst="rect">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hape 31"/>
          <p:cNvCxnSpPr>
            <a:stCxn id="19" idx="4"/>
            <a:endCxn id="7" idx="3"/>
          </p:cNvCxnSpPr>
          <p:nvPr/>
        </p:nvCxnSpPr>
        <p:spPr>
          <a:xfrm rot="5400000">
            <a:off x="6972300" y="2247900"/>
            <a:ext cx="1600200" cy="914400"/>
          </a:xfrm>
          <a:prstGeom prst="curved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7540676" y="3362980"/>
            <a:ext cx="1603324" cy="954107"/>
          </a:xfrm>
          <a:prstGeom prst="rect">
            <a:avLst/>
          </a:prstGeom>
          <a:noFill/>
        </p:spPr>
        <p:txBody>
          <a:bodyPr wrap="none" rtlCol="0">
            <a:spAutoFit/>
          </a:bodyPr>
          <a:lstStyle/>
          <a:p>
            <a:pPr algn="ctr"/>
            <a:r>
              <a:rPr lang="en-US" sz="2800" dirty="0" err="1" smtClean="0">
                <a:latin typeface="+mj-lt"/>
              </a:rPr>
              <a:t>Reconst</a:t>
            </a:r>
            <a:r>
              <a:rPr lang="en-US" sz="2800" dirty="0" smtClean="0">
                <a:latin typeface="+mj-lt"/>
              </a:rPr>
              <a:t>.</a:t>
            </a:r>
          </a:p>
          <a:p>
            <a:pPr algn="ctr"/>
            <a:r>
              <a:rPr lang="en-US" sz="2800" dirty="0" smtClean="0">
                <a:latin typeface="+mj-lt"/>
              </a:rPr>
              <a:t>bits</a:t>
            </a:r>
          </a:p>
        </p:txBody>
      </p:sp>
      <p:cxnSp>
        <p:nvCxnSpPr>
          <p:cNvPr id="35" name="Straight Arrow Connector 34"/>
          <p:cNvCxnSpPr>
            <a:stCxn id="28" idx="3"/>
          </p:cNvCxnSpPr>
          <p:nvPr/>
        </p:nvCxnSpPr>
        <p:spPr>
          <a:xfrm>
            <a:off x="1676400" y="5524500"/>
            <a:ext cx="1981200" cy="381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1905000" y="5496580"/>
            <a:ext cx="1603581" cy="523220"/>
          </a:xfrm>
          <a:prstGeom prst="rect">
            <a:avLst/>
          </a:prstGeom>
          <a:noFill/>
        </p:spPr>
        <p:txBody>
          <a:bodyPr wrap="none" rtlCol="0">
            <a:spAutoFit/>
          </a:bodyPr>
          <a:lstStyle/>
          <a:p>
            <a:pPr algn="ctr"/>
            <a:r>
              <a:rPr lang="en-US" sz="2800" dirty="0" smtClean="0">
                <a:latin typeface="+mj-lt"/>
              </a:rPr>
              <a:t>Tag miss</a:t>
            </a:r>
          </a:p>
        </p:txBody>
      </p:sp>
      <p:sp>
        <p:nvSpPr>
          <p:cNvPr id="40" name="TextBox 39"/>
          <p:cNvSpPr txBox="1"/>
          <p:nvPr/>
        </p:nvSpPr>
        <p:spPr>
          <a:xfrm>
            <a:off x="3611201" y="5334000"/>
            <a:ext cx="3018199" cy="523220"/>
          </a:xfrm>
          <a:prstGeom prst="rect">
            <a:avLst/>
          </a:prstGeom>
          <a:noFill/>
        </p:spPr>
        <p:txBody>
          <a:bodyPr wrap="none" rtlCol="0">
            <a:spAutoFit/>
          </a:bodyPr>
          <a:lstStyle/>
          <a:p>
            <a:pPr algn="ctr"/>
            <a:r>
              <a:rPr lang="en-US" sz="2800" dirty="0" smtClean="0">
                <a:latin typeface="+mj-lt"/>
              </a:rPr>
              <a:t>Min. STRA cat. </a:t>
            </a:r>
            <a:r>
              <a:rPr lang="en-US" sz="2800" dirty="0" err="1" smtClean="0">
                <a:latin typeface="+mj-lt"/>
              </a:rPr>
              <a:t>C</a:t>
            </a:r>
            <a:r>
              <a:rPr lang="en-US" sz="2800" baseline="-25000" dirty="0" err="1" smtClean="0">
                <a:latin typeface="+mj-lt"/>
              </a:rPr>
              <a:t>i</a:t>
            </a:r>
            <a:endParaRPr lang="en-US" sz="2800" baseline="-25000" dirty="0" smtClean="0">
              <a:latin typeface="+mj-lt"/>
            </a:endParaRPr>
          </a:p>
        </p:txBody>
      </p:sp>
      <p:sp>
        <p:nvSpPr>
          <p:cNvPr id="41" name="TextBox 40"/>
          <p:cNvSpPr txBox="1"/>
          <p:nvPr/>
        </p:nvSpPr>
        <p:spPr>
          <a:xfrm>
            <a:off x="6805475" y="5344180"/>
            <a:ext cx="2338525" cy="523220"/>
          </a:xfrm>
          <a:prstGeom prst="rect">
            <a:avLst/>
          </a:prstGeom>
          <a:noFill/>
        </p:spPr>
        <p:txBody>
          <a:bodyPr wrap="none" rtlCol="0">
            <a:spAutoFit/>
          </a:bodyPr>
          <a:lstStyle/>
          <a:p>
            <a:pPr algn="ctr"/>
            <a:r>
              <a:rPr lang="en-US" sz="2800" dirty="0" smtClean="0">
                <a:latin typeface="+mj-lt"/>
              </a:rPr>
              <a:t>STRA cat. C</a:t>
            </a:r>
            <a:r>
              <a:rPr lang="en-US" sz="2800" baseline="-25000" dirty="0" smtClean="0">
                <a:latin typeface="+mj-lt"/>
              </a:rPr>
              <a:t>k</a:t>
            </a:r>
          </a:p>
        </p:txBody>
      </p:sp>
      <p:cxnSp>
        <p:nvCxnSpPr>
          <p:cNvPr id="43" name="Straight Arrow Connector 42"/>
          <p:cNvCxnSpPr>
            <a:endCxn id="41" idx="0"/>
          </p:cNvCxnSpPr>
          <p:nvPr/>
        </p:nvCxnSpPr>
        <p:spPr>
          <a:xfrm rot="16200000" flipH="1">
            <a:off x="6534979" y="3904421"/>
            <a:ext cx="1762780" cy="111673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6553200" y="5953780"/>
            <a:ext cx="853119" cy="523220"/>
          </a:xfrm>
          <a:prstGeom prst="rect">
            <a:avLst/>
          </a:prstGeom>
          <a:noFill/>
        </p:spPr>
        <p:txBody>
          <a:bodyPr wrap="none" rtlCol="0">
            <a:spAutoFit/>
          </a:bodyPr>
          <a:lstStyle/>
          <a:p>
            <a:pPr algn="ctr"/>
            <a:r>
              <a:rPr lang="en-US" sz="2800" dirty="0" err="1" smtClean="0">
                <a:latin typeface="+mj-lt"/>
              </a:rPr>
              <a:t>i</a:t>
            </a:r>
            <a:r>
              <a:rPr lang="en-US" sz="2800" dirty="0" smtClean="0">
                <a:latin typeface="+mj-lt"/>
              </a:rPr>
              <a:t> &lt; k</a:t>
            </a:r>
          </a:p>
        </p:txBody>
      </p:sp>
      <p:cxnSp>
        <p:nvCxnSpPr>
          <p:cNvPr id="46" name="Straight Arrow Connector 45"/>
          <p:cNvCxnSpPr>
            <a:stCxn id="40" idx="2"/>
            <a:endCxn id="44" idx="1"/>
          </p:cNvCxnSpPr>
          <p:nvPr/>
        </p:nvCxnSpPr>
        <p:spPr>
          <a:xfrm rot="16200000" flipH="1">
            <a:off x="5657665" y="5319855"/>
            <a:ext cx="358170" cy="1432899"/>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41" idx="2"/>
            <a:endCxn id="44" idx="3"/>
          </p:cNvCxnSpPr>
          <p:nvPr/>
        </p:nvCxnSpPr>
        <p:spPr>
          <a:xfrm rot="5400000">
            <a:off x="7516534" y="5757186"/>
            <a:ext cx="347990" cy="568419"/>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44" idx="1"/>
          </p:cNvCxnSpPr>
          <p:nvPr/>
        </p:nvCxnSpPr>
        <p:spPr>
          <a:xfrm rot="10800000">
            <a:off x="2209800" y="6172200"/>
            <a:ext cx="4343400" cy="4319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endCxn id="28" idx="3"/>
          </p:cNvCxnSpPr>
          <p:nvPr/>
        </p:nvCxnSpPr>
        <p:spPr>
          <a:xfrm rot="16200000" flipV="1">
            <a:off x="1619250" y="5581650"/>
            <a:ext cx="647700" cy="533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2133600" y="6096000"/>
            <a:ext cx="3748655" cy="523220"/>
          </a:xfrm>
          <a:prstGeom prst="rect">
            <a:avLst/>
          </a:prstGeom>
          <a:noFill/>
        </p:spPr>
        <p:txBody>
          <a:bodyPr wrap="none" rtlCol="0">
            <a:spAutoFit/>
          </a:bodyPr>
          <a:lstStyle/>
          <a:p>
            <a:pPr algn="ctr"/>
            <a:r>
              <a:rPr lang="en-US" sz="2800" dirty="0" smtClean="0">
                <a:latin typeface="+mj-lt"/>
              </a:rPr>
              <a:t>Track in Tiny Directory</a:t>
            </a:r>
          </a:p>
        </p:txBody>
      </p:sp>
      <p:sp>
        <p:nvSpPr>
          <p:cNvPr id="63" name="TextBox 62"/>
          <p:cNvSpPr txBox="1"/>
          <p:nvPr/>
        </p:nvSpPr>
        <p:spPr>
          <a:xfrm>
            <a:off x="381000" y="6106180"/>
            <a:ext cx="1490023" cy="523220"/>
          </a:xfrm>
          <a:prstGeom prst="rect">
            <a:avLst/>
          </a:prstGeom>
          <a:noFill/>
        </p:spPr>
        <p:txBody>
          <a:bodyPr wrap="none" rtlCol="0">
            <a:spAutoFit/>
          </a:bodyPr>
          <a:lstStyle/>
          <a:p>
            <a:pPr algn="ctr"/>
            <a:r>
              <a:rPr lang="en-US" sz="2800" dirty="0" smtClean="0">
                <a:latin typeface="+mj-lt"/>
              </a:rPr>
              <a:t>Tiny Dir.</a:t>
            </a:r>
          </a:p>
        </p:txBody>
      </p:sp>
      <p:cxnSp>
        <p:nvCxnSpPr>
          <p:cNvPr id="71" name="Straight Connector 70"/>
          <p:cNvCxnSpPr/>
          <p:nvPr/>
        </p:nvCxnSpPr>
        <p:spPr>
          <a:xfrm rot="5400000">
            <a:off x="-342900" y="3848100"/>
            <a:ext cx="2133600" cy="990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a:endCxn id="28" idx="1"/>
          </p:cNvCxnSpPr>
          <p:nvPr/>
        </p:nvCxnSpPr>
        <p:spPr>
          <a:xfrm>
            <a:off x="228600" y="5410200"/>
            <a:ext cx="304800" cy="1143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5"/>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36"/>
                                        </p:tgtEl>
                                        <p:attrNameLst>
                                          <p:attrName>style.visibility</p:attrName>
                                        </p:attrNameLst>
                                      </p:cBhvr>
                                      <p:to>
                                        <p:strVal val="visible"/>
                                      </p:to>
                                    </p:set>
                                  </p:childTnLst>
                                </p:cTn>
                              </p:par>
                              <p:par>
                                <p:cTn id="31" presetID="1" presetClass="entr" presetSubtype="0" fill="hold" grpId="1" nodeType="withEffect">
                                  <p:stCondLst>
                                    <p:cond delay="0"/>
                                  </p:stCondLst>
                                  <p:childTnLst>
                                    <p:set>
                                      <p:cBhvr>
                                        <p:cTn id="32" dur="1" fill="hold">
                                          <p:stCondLst>
                                            <p:cond delay="0"/>
                                          </p:stCondLst>
                                        </p:cTn>
                                        <p:tgtEl>
                                          <p:spTgt spid="4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3"/>
                                        </p:tgtEl>
                                        <p:attrNameLst>
                                          <p:attrName>style.visibility</p:attrName>
                                        </p:attrNameLst>
                                      </p:cBhvr>
                                      <p:to>
                                        <p:strVal val="visible"/>
                                      </p:to>
                                    </p:set>
                                  </p:childTnLst>
                                </p:cTn>
                              </p:par>
                              <p:par>
                                <p:cTn id="43" presetID="1" presetClass="entr" presetSubtype="0" fill="hold" grpId="1" nodeType="withEffect">
                                  <p:stCondLst>
                                    <p:cond delay="0"/>
                                  </p:stCondLst>
                                  <p:childTnLst>
                                    <p:set>
                                      <p:cBhvr>
                                        <p:cTn id="44" dur="1" fill="hold">
                                          <p:stCondLst>
                                            <p:cond delay="0"/>
                                          </p:stCondLst>
                                        </p:cTn>
                                        <p:tgtEl>
                                          <p:spTgt spid="41"/>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46"/>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8"/>
                                        </p:tgtEl>
                                        <p:attrNameLst>
                                          <p:attrName>style.visibility</p:attrName>
                                        </p:attrNameLst>
                                      </p:cBhvr>
                                      <p:to>
                                        <p:strVal val="visible"/>
                                      </p:to>
                                    </p:set>
                                  </p:childTnLst>
                                </p:cTn>
                              </p:par>
                              <p:par>
                                <p:cTn id="49" presetID="1" presetClass="entr" presetSubtype="0" fill="hold" grpId="1" nodeType="withEffect">
                                  <p:stCondLst>
                                    <p:cond delay="0"/>
                                  </p:stCondLst>
                                  <p:childTnLst>
                                    <p:set>
                                      <p:cBhvr>
                                        <p:cTn id="50" dur="1" fill="hold">
                                          <p:stCondLst>
                                            <p:cond delay="0"/>
                                          </p:stCondLst>
                                        </p:cTn>
                                        <p:tgtEl>
                                          <p:spTgt spid="4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1"/>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9"/>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2"/>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57"/>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59"/>
                                        </p:tgtEl>
                                        <p:attrNameLst>
                                          <p:attrName>style.visibility</p:attrName>
                                        </p:attrNameLst>
                                      </p:cBhvr>
                                      <p:to>
                                        <p:strVal val="visible"/>
                                      </p:to>
                                    </p:set>
                                  </p:childTnLst>
                                </p:cTn>
                              </p:par>
                              <p:par>
                                <p:cTn id="63" presetID="1" presetClass="entr" presetSubtype="0" fill="hold" grpId="1" nodeType="withEffect">
                                  <p:stCondLst>
                                    <p:cond delay="0"/>
                                  </p:stCondLst>
                                  <p:childTnLst>
                                    <p:set>
                                      <p:cBhvr>
                                        <p:cTn id="64" dur="1" fill="hold">
                                          <p:stCondLst>
                                            <p:cond delay="0"/>
                                          </p:stCondLst>
                                        </p:cTn>
                                        <p:tgtEl>
                                          <p:spTgt spid="60"/>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24"/>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26"/>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3"/>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10" grpId="0" animBg="1"/>
      <p:bldP spid="13" grpId="0"/>
      <p:bldP spid="16" grpId="0"/>
      <p:bldP spid="18" grpId="0"/>
      <p:bldP spid="19" grpId="0" animBg="1"/>
      <p:bldP spid="22" grpId="0"/>
      <p:bldP spid="25" grpId="0"/>
      <p:bldP spid="26" grpId="0"/>
      <p:bldP spid="28" grpId="0" animBg="1"/>
      <p:bldP spid="33" grpId="0"/>
      <p:bldP spid="36" grpId="1"/>
      <p:bldP spid="40" grpId="1"/>
      <p:bldP spid="41" grpId="1"/>
      <p:bldP spid="44" grpId="1"/>
      <p:bldP spid="60" grpId="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b="1" dirty="0" smtClean="0"/>
              <a:t>Tiny Directory design</a:t>
            </a:r>
            <a:endParaRPr lang="en-US" b="1" dirty="0"/>
          </a:p>
        </p:txBody>
      </p:sp>
      <p:sp>
        <p:nvSpPr>
          <p:cNvPr id="3" name="Content Placeholder 2"/>
          <p:cNvSpPr>
            <a:spLocks noGrp="1"/>
          </p:cNvSpPr>
          <p:nvPr>
            <p:ph idx="1"/>
          </p:nvPr>
        </p:nvSpPr>
        <p:spPr>
          <a:xfrm>
            <a:off x="457200" y="838200"/>
            <a:ext cx="8686800" cy="6019800"/>
          </a:xfrm>
        </p:spPr>
        <p:txBody>
          <a:bodyPr>
            <a:normAutofit/>
          </a:bodyPr>
          <a:lstStyle/>
          <a:p>
            <a:r>
              <a:rPr lang="en-US" dirty="0" smtClean="0"/>
              <a:t>Allocation/Eviction policy#2: </a:t>
            </a:r>
            <a:r>
              <a:rPr lang="en-US" dirty="0" err="1" smtClean="0"/>
              <a:t>DSTRA+gNRU</a:t>
            </a:r>
            <a:endParaRPr lang="en-US" dirty="0" smtClean="0"/>
          </a:p>
          <a:p>
            <a:pPr lvl="1"/>
            <a:r>
              <a:rPr lang="en-US" dirty="0" smtClean="0"/>
              <a:t>Major shortcoming of DSTRA: tracking entries for C</a:t>
            </a:r>
            <a:r>
              <a:rPr lang="en-US" baseline="-25000" dirty="0" smtClean="0"/>
              <a:t>7</a:t>
            </a:r>
            <a:r>
              <a:rPr lang="en-US" dirty="0" smtClean="0"/>
              <a:t> blocks may stay for too long in the Tiny Directory even if they are not useful any more</a:t>
            </a:r>
          </a:p>
          <a:p>
            <a:pPr lvl="1"/>
            <a:r>
              <a:rPr lang="en-US" dirty="0" smtClean="0"/>
              <a:t>Augment DSTRA with a generational NRU policy</a:t>
            </a:r>
          </a:p>
          <a:p>
            <a:pPr lvl="2"/>
            <a:r>
              <a:rPr lang="en-US" dirty="0" smtClean="0"/>
              <a:t>If an entry does not receive any access for a full generation, it is considered for eviction</a:t>
            </a:r>
          </a:p>
          <a:p>
            <a:pPr lvl="2"/>
            <a:r>
              <a:rPr lang="en-US" dirty="0" smtClean="0"/>
              <a:t>The length of a generation is defined to be the average interval between two consecutive reads to a shared block</a:t>
            </a:r>
          </a:p>
          <a:p>
            <a:pPr lvl="2"/>
            <a:r>
              <a:rPr lang="en-US" dirty="0" smtClean="0"/>
              <a:t>Generation length is determined dynamically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1000"/>
                                        <p:tgtEl>
                                          <p:spTgt spid="3">
                                            <p:txEl>
                                              <p:pRg st="2" end="2"/>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wipe(left)">
                                      <p:cBhvr>
                                        <p:cTn id="10" dur="1000"/>
                                        <p:tgtEl>
                                          <p:spTgt spid="3">
                                            <p:txEl>
                                              <p:pRg st="3" end="3"/>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wipe(left)">
                                      <p:cBhvr>
                                        <p:cTn id="13" dur="1000"/>
                                        <p:tgtEl>
                                          <p:spTgt spid="3">
                                            <p:txEl>
                                              <p:pRg st="4" end="4"/>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wipe(left)">
                                      <p:cBhvr>
                                        <p:cTn id="16"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b="1" dirty="0" smtClean="0"/>
              <a:t>Tiny Directory design</a:t>
            </a:r>
            <a:endParaRPr lang="en-US" b="1" dirty="0"/>
          </a:p>
        </p:txBody>
      </p:sp>
      <p:sp>
        <p:nvSpPr>
          <p:cNvPr id="3" name="Content Placeholder 2"/>
          <p:cNvSpPr>
            <a:spLocks noGrp="1"/>
          </p:cNvSpPr>
          <p:nvPr>
            <p:ph idx="1"/>
          </p:nvPr>
        </p:nvSpPr>
        <p:spPr>
          <a:xfrm>
            <a:off x="457200" y="838200"/>
            <a:ext cx="8686800" cy="6019800"/>
          </a:xfrm>
        </p:spPr>
        <p:txBody>
          <a:bodyPr>
            <a:normAutofit/>
          </a:bodyPr>
          <a:lstStyle/>
          <a:p>
            <a:r>
              <a:rPr lang="en-US" dirty="0" smtClean="0"/>
              <a:t>Allocation/Eviction policy#2: </a:t>
            </a:r>
            <a:r>
              <a:rPr lang="en-US" dirty="0" err="1" smtClean="0"/>
              <a:t>DSTRA+gNRU</a:t>
            </a:r>
            <a:endParaRPr lang="en-US" dirty="0" smtClean="0"/>
          </a:p>
          <a:p>
            <a:pPr lvl="1"/>
            <a:r>
              <a:rPr lang="en-US" dirty="0" smtClean="0"/>
              <a:t>Each Tiny Directory entry is provisioned with two state bits: eviction priority (EP) and reuse (R)</a:t>
            </a:r>
          </a:p>
          <a:p>
            <a:pPr lvl="1"/>
            <a:r>
              <a:rPr lang="en-US" dirty="0" smtClean="0"/>
              <a:t>R bit is set and EP bit is reset on an access or fill to an entry</a:t>
            </a:r>
          </a:p>
          <a:p>
            <a:pPr lvl="1"/>
            <a:r>
              <a:rPr lang="en-US" dirty="0" smtClean="0"/>
              <a:t>At the end of each generation, if an entry’s R bit is reset, its EP bit is turned on</a:t>
            </a:r>
          </a:p>
          <a:p>
            <a:pPr lvl="2"/>
            <a:r>
              <a:rPr lang="en-US" dirty="0" smtClean="0"/>
              <a:t>This is a potential eviction candidate in the next generation</a:t>
            </a:r>
          </a:p>
          <a:p>
            <a:pPr lvl="1"/>
            <a:r>
              <a:rPr lang="en-US" dirty="0" smtClean="0"/>
              <a:t>At the beginning of each generation, R bits of all entries are gang-cleared</a:t>
            </a:r>
          </a:p>
          <a:p>
            <a:pPr lvl="2"/>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1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1000"/>
                                        <p:tgtEl>
                                          <p:spTgt spid="3">
                                            <p:txEl>
                                              <p:pRg st="3" end="3"/>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wipe(left)">
                                      <p:cBhvr>
                                        <p:cTn id="15" dur="10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wipe(left)">
                                      <p:cBhvr>
                                        <p:cTn id="20"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b="1" dirty="0" smtClean="0"/>
              <a:t>Tiny Directory design</a:t>
            </a:r>
            <a:endParaRPr lang="en-US" b="1" dirty="0"/>
          </a:p>
        </p:txBody>
      </p:sp>
      <p:sp>
        <p:nvSpPr>
          <p:cNvPr id="3" name="Content Placeholder 2"/>
          <p:cNvSpPr>
            <a:spLocks noGrp="1"/>
          </p:cNvSpPr>
          <p:nvPr>
            <p:ph idx="1"/>
          </p:nvPr>
        </p:nvSpPr>
        <p:spPr>
          <a:xfrm>
            <a:off x="457200" y="838200"/>
            <a:ext cx="8686800" cy="6019800"/>
          </a:xfrm>
        </p:spPr>
        <p:txBody>
          <a:bodyPr>
            <a:normAutofit lnSpcReduction="10000"/>
          </a:bodyPr>
          <a:lstStyle/>
          <a:p>
            <a:r>
              <a:rPr lang="en-US" dirty="0" smtClean="0"/>
              <a:t>Allocation/Eviction policy#2: </a:t>
            </a:r>
            <a:r>
              <a:rPr lang="en-US" dirty="0" err="1" smtClean="0"/>
              <a:t>DSTRA+gNRU</a:t>
            </a:r>
            <a:endParaRPr lang="en-US" dirty="0" smtClean="0"/>
          </a:p>
          <a:p>
            <a:pPr lvl="1"/>
            <a:r>
              <a:rPr lang="en-US" dirty="0" smtClean="0"/>
              <a:t>Let the STRA category of the block B being considered for tracking in Tiny Directory be C</a:t>
            </a:r>
            <a:r>
              <a:rPr lang="en-US" baseline="-25000" dirty="0" smtClean="0"/>
              <a:t>k</a:t>
            </a:r>
          </a:p>
          <a:p>
            <a:pPr lvl="1"/>
            <a:r>
              <a:rPr lang="en-US" dirty="0" smtClean="0"/>
              <a:t>If there is an invalid way in the Tiny Directory set which block B maps to, that is used to track B</a:t>
            </a:r>
          </a:p>
          <a:p>
            <a:pPr lvl="1"/>
            <a:r>
              <a:rPr lang="en-US" dirty="0" smtClean="0"/>
              <a:t>Else the way with the least STRA category (say, </a:t>
            </a:r>
            <a:r>
              <a:rPr lang="en-US" dirty="0" err="1" smtClean="0"/>
              <a:t>C</a:t>
            </a:r>
            <a:r>
              <a:rPr lang="en-US" baseline="-25000" dirty="0" err="1" smtClean="0"/>
              <a:t>i</a:t>
            </a:r>
            <a:r>
              <a:rPr lang="en-US" dirty="0" smtClean="0"/>
              <a:t>) is located in the target set of the Tiny Directory and B is tracked in the directory if one of the following two conditions holds</a:t>
            </a:r>
          </a:p>
          <a:p>
            <a:pPr lvl="2"/>
            <a:r>
              <a:rPr lang="en-US" dirty="0" err="1" smtClean="0"/>
              <a:t>i</a:t>
            </a:r>
            <a:r>
              <a:rPr lang="en-US" dirty="0" smtClean="0"/>
              <a:t> &lt; k (this is DSTRA policy)</a:t>
            </a:r>
          </a:p>
          <a:p>
            <a:pPr lvl="2"/>
            <a:r>
              <a:rPr lang="en-US" dirty="0" err="1" smtClean="0"/>
              <a:t>i</a:t>
            </a:r>
            <a:r>
              <a:rPr lang="en-US" dirty="0" smtClean="0"/>
              <a:t> == k AND the way with STRA category </a:t>
            </a:r>
            <a:r>
              <a:rPr lang="en-US" dirty="0" err="1" smtClean="0"/>
              <a:t>C</a:t>
            </a:r>
            <a:r>
              <a:rPr lang="en-US" baseline="-25000" dirty="0" err="1" smtClean="0"/>
              <a:t>i</a:t>
            </a:r>
            <a:r>
              <a:rPr lang="en-US" dirty="0" smtClean="0"/>
              <a:t> has EP bit set</a:t>
            </a:r>
          </a:p>
          <a:p>
            <a:pPr lvl="1"/>
            <a:r>
              <a:rPr lang="en-US" dirty="0" smtClean="0"/>
              <a:t>The second condition is needed to replace the useless entries of a certain STRA category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10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wipe(left)">
                                      <p:cBhvr>
                                        <p:cTn id="12" dur="10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wipe(left)">
                                      <p:cBhvr>
                                        <p:cTn id="17" dur="10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left)">
                                      <p:cBhvr>
                                        <p:cTn id="22"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Talk in One Slide</a:t>
            </a:r>
            <a:endParaRPr lang="en-US" b="1" dirty="0"/>
          </a:p>
        </p:txBody>
      </p:sp>
      <p:sp>
        <p:nvSpPr>
          <p:cNvPr id="3" name="Content Placeholder 2"/>
          <p:cNvSpPr>
            <a:spLocks noGrp="1"/>
          </p:cNvSpPr>
          <p:nvPr>
            <p:ph idx="1"/>
          </p:nvPr>
        </p:nvSpPr>
        <p:spPr>
          <a:xfrm>
            <a:off x="457200" y="609600"/>
            <a:ext cx="8686800" cy="6400800"/>
          </a:xfrm>
        </p:spPr>
        <p:txBody>
          <a:bodyPr>
            <a:normAutofit lnSpcReduction="10000"/>
          </a:bodyPr>
          <a:lstStyle/>
          <a:p>
            <a:r>
              <a:rPr lang="en-US" dirty="0" smtClean="0"/>
              <a:t>Sparse directory is a critical structure for supporting high-performance coherence tracking in many-core chip-multiprocessors</a:t>
            </a:r>
          </a:p>
          <a:p>
            <a:pPr lvl="1"/>
            <a:r>
              <a:rPr lang="en-US" dirty="0" smtClean="0"/>
              <a:t>Number of sparse directory entries is an important determinant of performance and the on-chip area invested to the directory</a:t>
            </a:r>
            <a:endParaRPr lang="en-US" dirty="0"/>
          </a:p>
          <a:p>
            <a:r>
              <a:rPr lang="en-US" dirty="0" smtClean="0">
                <a:solidFill>
                  <a:srgbClr val="C00000"/>
                </a:solidFill>
              </a:rPr>
              <a:t>We show how to design very small sparse directories while delivering high performance</a:t>
            </a:r>
          </a:p>
          <a:p>
            <a:pPr lvl="1"/>
            <a:r>
              <a:rPr lang="en-US" dirty="0" smtClean="0"/>
              <a:t>A privately owned block (M/E in MESI) is tracked by borrowing bits from the block’s LLC data way</a:t>
            </a:r>
          </a:p>
          <a:p>
            <a:pPr lvl="1"/>
            <a:r>
              <a:rPr lang="en-US" dirty="0" smtClean="0"/>
              <a:t>Shared blocks with frequent and large-scale read sharing are tracked in a tiny sparse directory</a:t>
            </a:r>
          </a:p>
          <a:p>
            <a:pPr lvl="1"/>
            <a:r>
              <a:rPr lang="en-US" dirty="0" smtClean="0"/>
              <a:t>Entries from the Tiny Directory can be spilled into the LLC space at a controlled rate as needed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10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wipe(left)">
                                      <p:cBhvr>
                                        <p:cTn id="12" dur="10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wipe(left)">
                                      <p:cBhvr>
                                        <p:cTn id="17"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dirty="0" smtClean="0"/>
              <a:t>Sketch</a:t>
            </a:r>
            <a:endParaRPr lang="en-US" b="1" dirty="0"/>
          </a:p>
        </p:txBody>
      </p:sp>
      <p:sp>
        <p:nvSpPr>
          <p:cNvPr id="3" name="Content Placeholder 2"/>
          <p:cNvSpPr>
            <a:spLocks noGrp="1"/>
          </p:cNvSpPr>
          <p:nvPr>
            <p:ph idx="1"/>
          </p:nvPr>
        </p:nvSpPr>
        <p:spPr>
          <a:xfrm>
            <a:off x="457200" y="990600"/>
            <a:ext cx="8686800" cy="5867400"/>
          </a:xfrm>
        </p:spPr>
        <p:txBody>
          <a:bodyPr>
            <a:normAutofit/>
          </a:bodyPr>
          <a:lstStyle/>
          <a:p>
            <a:r>
              <a:rPr lang="en-US" dirty="0" smtClean="0"/>
              <a:t>Talk in one slide</a:t>
            </a:r>
          </a:p>
          <a:p>
            <a:r>
              <a:rPr lang="en-US" dirty="0" smtClean="0"/>
              <a:t>Result highlights</a:t>
            </a:r>
          </a:p>
          <a:p>
            <a:r>
              <a:rPr lang="en-US" dirty="0" smtClean="0"/>
              <a:t>Introduction</a:t>
            </a:r>
          </a:p>
          <a:p>
            <a:r>
              <a:rPr lang="en-US" dirty="0" smtClean="0"/>
              <a:t>Tiny Directory</a:t>
            </a:r>
          </a:p>
          <a:p>
            <a:pPr lvl="1"/>
            <a:r>
              <a:rPr lang="en-US" dirty="0" smtClean="0"/>
              <a:t>In-LLC coherence tracking</a:t>
            </a:r>
          </a:p>
          <a:p>
            <a:pPr lvl="1"/>
            <a:r>
              <a:rPr lang="en-US" dirty="0" smtClean="0"/>
              <a:t>Tiny Directory design</a:t>
            </a:r>
          </a:p>
          <a:p>
            <a:pPr lvl="1">
              <a:buFont typeface="Wingdings" pitchFamily="2" charset="2"/>
              <a:buChar char="Ø"/>
            </a:pPr>
            <a:r>
              <a:rPr lang="en-US" dirty="0" smtClean="0">
                <a:solidFill>
                  <a:srgbClr val="C00000"/>
                </a:solidFill>
              </a:rPr>
              <a:t>Spilling into LLC space</a:t>
            </a:r>
          </a:p>
          <a:p>
            <a:r>
              <a:rPr lang="en-US" dirty="0" smtClean="0"/>
              <a:t>Simulation infra-structure</a:t>
            </a:r>
          </a:p>
          <a:p>
            <a:r>
              <a:rPr lang="en-US" dirty="0" smtClean="0"/>
              <a:t>Simulation results</a:t>
            </a:r>
          </a:p>
          <a:p>
            <a:r>
              <a:rPr lang="en-US" dirty="0" smtClean="0"/>
              <a:t>Summary and future directions</a:t>
            </a:r>
          </a:p>
          <a:p>
            <a:endParaRPr lang="en-US"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Spilling into LLC space</a:t>
            </a:r>
            <a:endParaRPr lang="en-US" b="1" dirty="0"/>
          </a:p>
        </p:txBody>
      </p:sp>
      <p:sp>
        <p:nvSpPr>
          <p:cNvPr id="3" name="Content Placeholder 2"/>
          <p:cNvSpPr>
            <a:spLocks noGrp="1"/>
          </p:cNvSpPr>
          <p:nvPr>
            <p:ph idx="1"/>
          </p:nvPr>
        </p:nvSpPr>
        <p:spPr>
          <a:xfrm>
            <a:off x="457200" y="838200"/>
            <a:ext cx="8686800" cy="6019800"/>
          </a:xfrm>
        </p:spPr>
        <p:txBody>
          <a:bodyPr>
            <a:normAutofit lnSpcReduction="10000"/>
          </a:bodyPr>
          <a:lstStyle/>
          <a:p>
            <a:r>
              <a:rPr lang="en-US" dirty="0" smtClean="0"/>
              <a:t>Tiny Directory needs to be sized to accommodate the critical read-shared working set</a:t>
            </a:r>
          </a:p>
          <a:p>
            <a:pPr lvl="1"/>
            <a:r>
              <a:rPr lang="en-US" dirty="0" smtClean="0"/>
              <a:t>Such a requirement is impractical because the size of the critical read-shared working set is unknown at design time</a:t>
            </a:r>
          </a:p>
          <a:p>
            <a:pPr lvl="2"/>
            <a:r>
              <a:rPr lang="en-US" dirty="0" smtClean="0"/>
              <a:t>Can vary across applications and across phases of an application</a:t>
            </a:r>
          </a:p>
          <a:p>
            <a:pPr lvl="1"/>
            <a:r>
              <a:rPr lang="en-US" dirty="0" smtClean="0"/>
              <a:t>To make the proposal robust and practical, we incorporate the provision of spilling tracking entries into the LLC</a:t>
            </a:r>
          </a:p>
          <a:p>
            <a:pPr lvl="1"/>
            <a:r>
              <a:rPr lang="en-US" dirty="0" smtClean="0"/>
              <a:t>Two possible spill situations: eviction from the Tiny Directory and denial of allocation in the Tiny Directory by the allocation policy </a:t>
            </a:r>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left)">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left)">
                                      <p:cBhvr>
                                        <p:cTn id="15" dur="10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left)">
                                      <p:cBhvr>
                                        <p:cTn id="20"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Spilling into LLC space</a:t>
            </a:r>
            <a:endParaRPr lang="en-US" b="1" dirty="0"/>
          </a:p>
        </p:txBody>
      </p:sp>
      <p:sp>
        <p:nvSpPr>
          <p:cNvPr id="3" name="Content Placeholder 2"/>
          <p:cNvSpPr>
            <a:spLocks noGrp="1"/>
          </p:cNvSpPr>
          <p:nvPr>
            <p:ph idx="1"/>
          </p:nvPr>
        </p:nvSpPr>
        <p:spPr>
          <a:xfrm>
            <a:off x="457200" y="762000"/>
            <a:ext cx="8686800" cy="6096000"/>
          </a:xfrm>
        </p:spPr>
        <p:txBody>
          <a:bodyPr>
            <a:normAutofit lnSpcReduction="10000"/>
          </a:bodyPr>
          <a:lstStyle/>
          <a:p>
            <a:r>
              <a:rPr lang="en-US" dirty="0" smtClean="0"/>
              <a:t>A spilled tracking entry occupies an LLC tag and uses the corresponding LLC data way for maintaining the coherence information</a:t>
            </a:r>
          </a:p>
          <a:p>
            <a:pPr lvl="1"/>
            <a:r>
              <a:rPr lang="en-US" dirty="0" smtClean="0"/>
              <a:t>If the tracking entry E</a:t>
            </a:r>
            <a:r>
              <a:rPr lang="en-US" baseline="-25000" dirty="0" smtClean="0"/>
              <a:t>B</a:t>
            </a:r>
            <a:r>
              <a:rPr lang="en-US" dirty="0" smtClean="0"/>
              <a:t> of block B is spilled into the LLC, E</a:t>
            </a:r>
            <a:r>
              <a:rPr lang="en-US" baseline="-25000" dirty="0" smtClean="0"/>
              <a:t>B</a:t>
            </a:r>
            <a:r>
              <a:rPr lang="en-US" dirty="0" smtClean="0"/>
              <a:t> is allocated in the same LLC set as B</a:t>
            </a:r>
          </a:p>
          <a:p>
            <a:pPr lvl="2"/>
            <a:r>
              <a:rPr lang="en-US" dirty="0" smtClean="0"/>
              <a:t>E</a:t>
            </a:r>
            <a:r>
              <a:rPr lang="en-US" baseline="-25000" dirty="0" smtClean="0"/>
              <a:t>B</a:t>
            </a:r>
            <a:r>
              <a:rPr lang="en-US" dirty="0" smtClean="0"/>
              <a:t> and B have the same tag</a:t>
            </a:r>
          </a:p>
          <a:p>
            <a:pPr lvl="2"/>
            <a:r>
              <a:rPr lang="en-US" dirty="0" smtClean="0"/>
              <a:t>For E</a:t>
            </a:r>
            <a:r>
              <a:rPr lang="en-US" baseline="-25000" dirty="0" smtClean="0"/>
              <a:t>B</a:t>
            </a:r>
            <a:r>
              <a:rPr lang="en-US" dirty="0" smtClean="0"/>
              <a:t>, the special state V=0, D=1 is used so that it can be distinguished from B which is guaranteed to be in a non-corrupted shared state with V=1</a:t>
            </a:r>
          </a:p>
          <a:p>
            <a:pPr lvl="2"/>
            <a:r>
              <a:rPr lang="en-US" dirty="0" smtClean="0"/>
              <a:t>An LLC lookup can return at most two tag matches</a:t>
            </a:r>
          </a:p>
          <a:p>
            <a:pPr lvl="2"/>
            <a:r>
              <a:rPr lang="en-US" dirty="0" smtClean="0"/>
              <a:t>E</a:t>
            </a:r>
            <a:r>
              <a:rPr lang="en-US" baseline="-25000" dirty="0" smtClean="0"/>
              <a:t>B</a:t>
            </a:r>
            <a:r>
              <a:rPr lang="en-US" dirty="0" smtClean="0"/>
              <a:t> is always victimized before B from the LLC (easy to enforce in LRU, since E</a:t>
            </a:r>
            <a:r>
              <a:rPr lang="en-US" baseline="-25000" dirty="0" smtClean="0"/>
              <a:t>B</a:t>
            </a:r>
            <a:r>
              <a:rPr lang="en-US" dirty="0" smtClean="0"/>
              <a:t> and B are accessed together)</a:t>
            </a:r>
          </a:p>
          <a:p>
            <a:pPr lvl="2"/>
            <a:r>
              <a:rPr lang="en-US" dirty="0" smtClean="0"/>
              <a:t>When E</a:t>
            </a:r>
            <a:r>
              <a:rPr lang="en-US" baseline="-25000" dirty="0" smtClean="0"/>
              <a:t>B</a:t>
            </a:r>
            <a:r>
              <a:rPr lang="en-US" dirty="0" smtClean="0"/>
              <a:t> is victimized, the coherence information is transferred to B and B switches to a corrupted state</a:t>
            </a:r>
          </a:p>
          <a:p>
            <a:pPr lvl="1"/>
            <a:r>
              <a:rPr lang="en-US" dirty="0" smtClean="0">
                <a:solidFill>
                  <a:srgbClr val="C00000"/>
                </a:solidFill>
              </a:rPr>
              <a:t>Spilling must not increase LLC miss rate much</a:t>
            </a:r>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1000"/>
                                        <p:tgtEl>
                                          <p:spTgt spid="3">
                                            <p:txEl>
                                              <p:pRg st="2" end="2"/>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left)">
                                      <p:cBhvr>
                                        <p:cTn id="15" dur="1000"/>
                                        <p:tgtEl>
                                          <p:spTgt spid="3">
                                            <p:txEl>
                                              <p:pRg st="3" end="3"/>
                                            </p:txEl>
                                          </p:spTgt>
                                        </p:tgtEl>
                                      </p:cBhvr>
                                    </p:animEffect>
                                  </p:childTnLst>
                                </p:cTn>
                              </p:par>
                              <p:par>
                                <p:cTn id="16" presetID="22" presetClass="entr" presetSubtype="8"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left)">
                                      <p:cBhvr>
                                        <p:cTn id="18" dur="10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ipe(left)">
                                      <p:cBhvr>
                                        <p:cTn id="23" dur="1000"/>
                                        <p:tgtEl>
                                          <p:spTgt spid="3">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wipe(left)">
                                      <p:cBhvr>
                                        <p:cTn id="28" dur="1000"/>
                                        <p:tgtEl>
                                          <p:spTgt spid="3">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wipe(left)">
                                      <p:cBhvr>
                                        <p:cTn id="33"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Spilling into LLC space</a:t>
            </a:r>
            <a:endParaRPr lang="en-US" b="1" dirty="0"/>
          </a:p>
        </p:txBody>
      </p:sp>
      <p:grpSp>
        <p:nvGrpSpPr>
          <p:cNvPr id="5" name="Group 399"/>
          <p:cNvGrpSpPr/>
          <p:nvPr/>
        </p:nvGrpSpPr>
        <p:grpSpPr>
          <a:xfrm>
            <a:off x="76200" y="1295400"/>
            <a:ext cx="3733800" cy="1143000"/>
            <a:chOff x="5334000" y="3186279"/>
            <a:chExt cx="3733800" cy="1143000"/>
          </a:xfrm>
        </p:grpSpPr>
        <p:grpSp>
          <p:nvGrpSpPr>
            <p:cNvPr id="6" name="Group 350"/>
            <p:cNvGrpSpPr/>
            <p:nvPr/>
          </p:nvGrpSpPr>
          <p:grpSpPr>
            <a:xfrm>
              <a:off x="7467600" y="3581400"/>
              <a:ext cx="838200" cy="747879"/>
              <a:chOff x="7162800" y="3288268"/>
              <a:chExt cx="838200" cy="747879"/>
            </a:xfrm>
          </p:grpSpPr>
          <p:grpSp>
            <p:nvGrpSpPr>
              <p:cNvPr id="16" name="Group 349"/>
              <p:cNvGrpSpPr/>
              <p:nvPr/>
            </p:nvGrpSpPr>
            <p:grpSpPr>
              <a:xfrm>
                <a:off x="7162800" y="3666815"/>
                <a:ext cx="838200" cy="369332"/>
                <a:chOff x="7162800" y="3666815"/>
                <a:chExt cx="838200" cy="369332"/>
              </a:xfrm>
            </p:grpSpPr>
            <p:sp>
              <p:nvSpPr>
                <p:cNvPr id="20" name="TextBox 19"/>
                <p:cNvSpPr txBox="1"/>
                <p:nvPr/>
              </p:nvSpPr>
              <p:spPr>
                <a:xfrm>
                  <a:off x="7162800" y="3666815"/>
                  <a:ext cx="381000" cy="369332"/>
                </a:xfrm>
                <a:prstGeom prst="rect">
                  <a:avLst/>
                </a:prstGeom>
                <a:solidFill>
                  <a:schemeClr val="accent2">
                    <a:lumMod val="75000"/>
                  </a:schemeClr>
                </a:solidFill>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en-US" b="1" dirty="0" smtClean="0">
                      <a:solidFill>
                        <a:schemeClr val="bg1"/>
                      </a:solidFill>
                      <a:latin typeface="+mj-lt"/>
                    </a:rPr>
                    <a:t>T</a:t>
                  </a:r>
                  <a:r>
                    <a:rPr lang="en-US" b="1" dirty="0" smtClean="0">
                      <a:solidFill>
                        <a:schemeClr val="bg1"/>
                      </a:solidFill>
                    </a:rPr>
                    <a:t> </a:t>
                  </a:r>
                  <a:endParaRPr lang="en-US" b="1" baseline="-25000" dirty="0">
                    <a:solidFill>
                      <a:schemeClr val="bg1"/>
                    </a:solidFill>
                  </a:endParaRPr>
                </a:p>
              </p:txBody>
            </p:sp>
            <p:sp>
              <p:nvSpPr>
                <p:cNvPr id="21" name="TextBox 20"/>
                <p:cNvSpPr txBox="1"/>
                <p:nvPr/>
              </p:nvSpPr>
              <p:spPr>
                <a:xfrm>
                  <a:off x="7543800" y="3666815"/>
                  <a:ext cx="457200" cy="369332"/>
                </a:xfrm>
                <a:prstGeom prst="rect">
                  <a:avLst/>
                </a:prstGeom>
                <a:solidFill>
                  <a:schemeClr val="accent5">
                    <a:lumMod val="50000"/>
                  </a:schemeClr>
                </a:solidFill>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en-US" b="1" dirty="0" smtClean="0">
                      <a:solidFill>
                        <a:schemeClr val="bg1"/>
                      </a:solidFill>
                      <a:latin typeface="+mj-lt"/>
                    </a:rPr>
                    <a:t>E</a:t>
                  </a:r>
                  <a:r>
                    <a:rPr lang="en-US" b="1" baseline="-25000" dirty="0" smtClean="0">
                      <a:solidFill>
                        <a:schemeClr val="bg1"/>
                      </a:solidFill>
                      <a:latin typeface="+mj-lt"/>
                    </a:rPr>
                    <a:t>B</a:t>
                  </a:r>
                  <a:endParaRPr lang="en-US" b="1" baseline="-25000" dirty="0">
                    <a:solidFill>
                      <a:schemeClr val="bg1"/>
                    </a:solidFill>
                    <a:latin typeface="+mj-lt"/>
                  </a:endParaRPr>
                </a:p>
              </p:txBody>
            </p:sp>
          </p:grpSp>
          <p:grpSp>
            <p:nvGrpSpPr>
              <p:cNvPr id="17" name="Group 348"/>
              <p:cNvGrpSpPr/>
              <p:nvPr/>
            </p:nvGrpSpPr>
            <p:grpSpPr>
              <a:xfrm>
                <a:off x="7162800" y="3288268"/>
                <a:ext cx="838200" cy="369332"/>
                <a:chOff x="7162800" y="3202852"/>
                <a:chExt cx="838200" cy="369332"/>
              </a:xfrm>
            </p:grpSpPr>
            <p:sp>
              <p:nvSpPr>
                <p:cNvPr id="18" name="TextBox 17"/>
                <p:cNvSpPr txBox="1"/>
                <p:nvPr/>
              </p:nvSpPr>
              <p:spPr>
                <a:xfrm>
                  <a:off x="7162800" y="3202852"/>
                  <a:ext cx="381000" cy="369332"/>
                </a:xfrm>
                <a:prstGeom prst="rect">
                  <a:avLst/>
                </a:prstGeom>
                <a:solidFill>
                  <a:schemeClr val="accent2">
                    <a:lumMod val="75000"/>
                  </a:schemeClr>
                </a:solidFill>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en-US" b="1" dirty="0" smtClean="0">
                      <a:solidFill>
                        <a:schemeClr val="bg1"/>
                      </a:solidFill>
                    </a:rPr>
                    <a:t> </a:t>
                  </a:r>
                  <a:endParaRPr lang="en-US" b="1" baseline="-25000" dirty="0">
                    <a:solidFill>
                      <a:schemeClr val="bg1"/>
                    </a:solidFill>
                  </a:endParaRPr>
                </a:p>
              </p:txBody>
            </p:sp>
            <p:sp>
              <p:nvSpPr>
                <p:cNvPr id="19" name="TextBox 18"/>
                <p:cNvSpPr txBox="1"/>
                <p:nvPr/>
              </p:nvSpPr>
              <p:spPr>
                <a:xfrm>
                  <a:off x="7543800" y="3202852"/>
                  <a:ext cx="457200" cy="369332"/>
                </a:xfrm>
                <a:prstGeom prst="rect">
                  <a:avLst/>
                </a:prstGeom>
                <a:solidFill>
                  <a:schemeClr val="accent5">
                    <a:lumMod val="50000"/>
                  </a:schemeClr>
                </a:solidFill>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en-US" b="1" dirty="0" smtClean="0">
                      <a:solidFill>
                        <a:schemeClr val="bg1"/>
                      </a:solidFill>
                    </a:rPr>
                    <a:t> </a:t>
                  </a:r>
                  <a:endParaRPr lang="en-US" b="1" baseline="-25000" dirty="0">
                    <a:solidFill>
                      <a:schemeClr val="bg1"/>
                    </a:solidFill>
                  </a:endParaRPr>
                </a:p>
              </p:txBody>
            </p:sp>
          </p:grpSp>
        </p:grpSp>
        <p:grpSp>
          <p:nvGrpSpPr>
            <p:cNvPr id="7" name="Group 368"/>
            <p:cNvGrpSpPr/>
            <p:nvPr/>
          </p:nvGrpSpPr>
          <p:grpSpPr>
            <a:xfrm>
              <a:off x="5334000" y="3593120"/>
              <a:ext cx="2057400" cy="724439"/>
              <a:chOff x="4495800" y="3593068"/>
              <a:chExt cx="2057400" cy="724439"/>
            </a:xfrm>
          </p:grpSpPr>
          <p:grpSp>
            <p:nvGrpSpPr>
              <p:cNvPr id="10" name="Group 364"/>
              <p:cNvGrpSpPr/>
              <p:nvPr/>
            </p:nvGrpSpPr>
            <p:grpSpPr>
              <a:xfrm>
                <a:off x="4495800" y="3948175"/>
                <a:ext cx="2057400" cy="369332"/>
                <a:chOff x="4495800" y="3948175"/>
                <a:chExt cx="2057400" cy="369332"/>
              </a:xfrm>
            </p:grpSpPr>
            <p:sp>
              <p:nvSpPr>
                <p:cNvPr id="14" name="TextBox 13"/>
                <p:cNvSpPr txBox="1"/>
                <p:nvPr/>
              </p:nvSpPr>
              <p:spPr>
                <a:xfrm>
                  <a:off x="4495800" y="3948175"/>
                  <a:ext cx="381000" cy="369332"/>
                </a:xfrm>
                <a:prstGeom prst="rect">
                  <a:avLst/>
                </a:prstGeom>
                <a:solidFill>
                  <a:schemeClr val="accent2">
                    <a:lumMod val="75000"/>
                  </a:schemeClr>
                </a:solidFill>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en-US" b="1" dirty="0" smtClean="0">
                      <a:solidFill>
                        <a:schemeClr val="bg1"/>
                      </a:solidFill>
                      <a:latin typeface="+mj-lt"/>
                    </a:rPr>
                    <a:t>T</a:t>
                  </a:r>
                  <a:r>
                    <a:rPr lang="en-US" b="1" dirty="0" smtClean="0">
                      <a:solidFill>
                        <a:schemeClr val="bg1"/>
                      </a:solidFill>
                    </a:rPr>
                    <a:t> </a:t>
                  </a:r>
                  <a:endParaRPr lang="en-US" b="1" baseline="-25000" dirty="0">
                    <a:solidFill>
                      <a:schemeClr val="bg1"/>
                    </a:solidFill>
                  </a:endParaRPr>
                </a:p>
              </p:txBody>
            </p:sp>
            <p:sp>
              <p:nvSpPr>
                <p:cNvPr id="15" name="TextBox 14"/>
                <p:cNvSpPr txBox="1"/>
                <p:nvPr/>
              </p:nvSpPr>
              <p:spPr>
                <a:xfrm>
                  <a:off x="4876800" y="3948175"/>
                  <a:ext cx="1676400" cy="369332"/>
                </a:xfrm>
                <a:prstGeom prst="rect">
                  <a:avLst/>
                </a:prstGeom>
                <a:solidFill>
                  <a:schemeClr val="accent5">
                    <a:lumMod val="50000"/>
                  </a:schemeClr>
                </a:solidFill>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en-US" b="1" dirty="0" smtClean="0">
                      <a:solidFill>
                        <a:schemeClr val="bg1"/>
                      </a:solidFill>
                      <a:latin typeface="+mj-lt"/>
                    </a:rPr>
                    <a:t>B</a:t>
                  </a:r>
                  <a:endParaRPr lang="en-US" b="1" baseline="-25000" dirty="0">
                    <a:solidFill>
                      <a:schemeClr val="bg1"/>
                    </a:solidFill>
                    <a:latin typeface="+mj-lt"/>
                  </a:endParaRPr>
                </a:p>
              </p:txBody>
            </p:sp>
          </p:grpSp>
          <p:grpSp>
            <p:nvGrpSpPr>
              <p:cNvPr id="11" name="Group 365"/>
              <p:cNvGrpSpPr/>
              <p:nvPr/>
            </p:nvGrpSpPr>
            <p:grpSpPr>
              <a:xfrm>
                <a:off x="4495800" y="3593068"/>
                <a:ext cx="2057400" cy="369332"/>
                <a:chOff x="4495800" y="3948175"/>
                <a:chExt cx="2057400" cy="369332"/>
              </a:xfrm>
            </p:grpSpPr>
            <p:sp>
              <p:nvSpPr>
                <p:cNvPr id="12" name="TextBox 11"/>
                <p:cNvSpPr txBox="1"/>
                <p:nvPr/>
              </p:nvSpPr>
              <p:spPr>
                <a:xfrm>
                  <a:off x="4495800" y="3948175"/>
                  <a:ext cx="381000" cy="369332"/>
                </a:xfrm>
                <a:prstGeom prst="rect">
                  <a:avLst/>
                </a:prstGeom>
                <a:solidFill>
                  <a:schemeClr val="accent2">
                    <a:lumMod val="75000"/>
                  </a:schemeClr>
                </a:solidFill>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en-US" b="1" dirty="0" smtClean="0">
                      <a:solidFill>
                        <a:schemeClr val="bg1"/>
                      </a:solidFill>
                    </a:rPr>
                    <a:t> </a:t>
                  </a:r>
                  <a:endParaRPr lang="en-US" b="1" baseline="-25000" dirty="0">
                    <a:solidFill>
                      <a:schemeClr val="bg1"/>
                    </a:solidFill>
                  </a:endParaRPr>
                </a:p>
              </p:txBody>
            </p:sp>
            <p:sp>
              <p:nvSpPr>
                <p:cNvPr id="13" name="TextBox 12"/>
                <p:cNvSpPr txBox="1"/>
                <p:nvPr/>
              </p:nvSpPr>
              <p:spPr>
                <a:xfrm>
                  <a:off x="4876800" y="3948175"/>
                  <a:ext cx="1676400" cy="369332"/>
                </a:xfrm>
                <a:prstGeom prst="rect">
                  <a:avLst/>
                </a:prstGeom>
                <a:solidFill>
                  <a:schemeClr val="accent5">
                    <a:lumMod val="50000"/>
                  </a:schemeClr>
                </a:solidFill>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en-US" b="1" dirty="0" smtClean="0">
                      <a:solidFill>
                        <a:schemeClr val="bg1"/>
                      </a:solidFill>
                    </a:rPr>
                    <a:t> </a:t>
                  </a:r>
                  <a:endParaRPr lang="en-US" b="1" baseline="-25000" dirty="0">
                    <a:solidFill>
                      <a:schemeClr val="bg1"/>
                    </a:solidFill>
                  </a:endParaRPr>
                </a:p>
              </p:txBody>
            </p:sp>
          </p:grpSp>
        </p:grpSp>
        <p:sp>
          <p:nvSpPr>
            <p:cNvPr id="8" name="TextBox 7"/>
            <p:cNvSpPr txBox="1"/>
            <p:nvPr/>
          </p:nvSpPr>
          <p:spPr>
            <a:xfrm>
              <a:off x="5943600" y="3243369"/>
              <a:ext cx="1066800" cy="430887"/>
            </a:xfrm>
            <a:prstGeom prst="rect">
              <a:avLst/>
            </a:prstGeom>
            <a:noFill/>
          </p:spPr>
          <p:txBody>
            <a:bodyPr wrap="square" rtlCol="0">
              <a:spAutoFit/>
            </a:bodyPr>
            <a:lstStyle/>
            <a:p>
              <a:pPr algn="ctr"/>
              <a:r>
                <a:rPr lang="en-US" sz="2200" dirty="0" smtClean="0">
                  <a:latin typeface="+mj-lt"/>
                </a:rPr>
                <a:t>LLC</a:t>
              </a:r>
              <a:endParaRPr lang="en-US" sz="2200" dirty="0">
                <a:latin typeface="+mj-lt"/>
              </a:endParaRPr>
            </a:p>
          </p:txBody>
        </p:sp>
        <p:sp>
          <p:nvSpPr>
            <p:cNvPr id="9" name="TextBox 8"/>
            <p:cNvSpPr txBox="1"/>
            <p:nvPr/>
          </p:nvSpPr>
          <p:spPr>
            <a:xfrm>
              <a:off x="7162800" y="3186279"/>
              <a:ext cx="1905000" cy="430887"/>
            </a:xfrm>
            <a:prstGeom prst="rect">
              <a:avLst/>
            </a:prstGeom>
            <a:noFill/>
          </p:spPr>
          <p:txBody>
            <a:bodyPr wrap="square" rtlCol="0">
              <a:spAutoFit/>
            </a:bodyPr>
            <a:lstStyle/>
            <a:p>
              <a:pPr algn="ctr"/>
              <a:r>
                <a:rPr lang="en-US" sz="2200" dirty="0" smtClean="0">
                  <a:latin typeface="+mj-lt"/>
                </a:rPr>
                <a:t>Tiny Directory</a:t>
              </a:r>
              <a:endParaRPr lang="en-US" sz="2200" dirty="0">
                <a:latin typeface="+mj-lt"/>
              </a:endParaRPr>
            </a:p>
          </p:txBody>
        </p:sp>
      </p:grpSp>
      <p:sp>
        <p:nvSpPr>
          <p:cNvPr id="22" name="TextBox 21"/>
          <p:cNvSpPr txBox="1"/>
          <p:nvPr/>
        </p:nvSpPr>
        <p:spPr>
          <a:xfrm>
            <a:off x="3505200" y="1676400"/>
            <a:ext cx="5638800" cy="43088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algn="r"/>
            <a:r>
              <a:rPr lang="en-US" sz="2200" b="1" dirty="0" smtClean="0">
                <a:solidFill>
                  <a:schemeClr val="tx1"/>
                </a:solidFill>
                <a:latin typeface="+mj-lt"/>
              </a:rPr>
              <a:t>E</a:t>
            </a:r>
            <a:r>
              <a:rPr lang="en-US" sz="2200" b="1" baseline="-25000" dirty="0" smtClean="0">
                <a:solidFill>
                  <a:schemeClr val="tx1"/>
                </a:solidFill>
                <a:latin typeface="+mj-lt"/>
              </a:rPr>
              <a:t>B</a:t>
            </a:r>
            <a:r>
              <a:rPr lang="en-US" sz="2200" dirty="0" smtClean="0">
                <a:solidFill>
                  <a:schemeClr val="tx1"/>
                </a:solidFill>
                <a:latin typeface="+mj-lt"/>
              </a:rPr>
              <a:t>: Coherence Information, </a:t>
            </a:r>
            <a:r>
              <a:rPr lang="en-US" sz="2200" b="1" dirty="0" smtClean="0">
                <a:solidFill>
                  <a:schemeClr val="tx1"/>
                </a:solidFill>
                <a:latin typeface="+mj-lt"/>
              </a:rPr>
              <a:t>B</a:t>
            </a:r>
            <a:r>
              <a:rPr lang="en-US" sz="2200" dirty="0" smtClean="0">
                <a:solidFill>
                  <a:schemeClr val="tx1"/>
                </a:solidFill>
                <a:latin typeface="+mj-lt"/>
              </a:rPr>
              <a:t>: Block, </a:t>
            </a:r>
            <a:r>
              <a:rPr lang="en-US" sz="2200" b="1" dirty="0" smtClean="0">
                <a:solidFill>
                  <a:schemeClr val="tx1"/>
                </a:solidFill>
                <a:latin typeface="+mj-lt"/>
              </a:rPr>
              <a:t>T</a:t>
            </a:r>
            <a:r>
              <a:rPr lang="en-US" sz="2200" dirty="0" smtClean="0">
                <a:solidFill>
                  <a:schemeClr val="tx1"/>
                </a:solidFill>
                <a:latin typeface="+mj-lt"/>
              </a:rPr>
              <a:t>: Tag</a:t>
            </a:r>
          </a:p>
        </p:txBody>
      </p:sp>
      <p:sp>
        <p:nvSpPr>
          <p:cNvPr id="23" name="Flowchart: Alternate Process 22"/>
          <p:cNvSpPr/>
          <p:nvPr/>
        </p:nvSpPr>
        <p:spPr>
          <a:xfrm>
            <a:off x="304800" y="2590800"/>
            <a:ext cx="2362200" cy="685800"/>
          </a:xfrm>
          <a:prstGeom prst="flowChartAlternateProcess">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dirty="0" smtClean="0">
                <a:latin typeface="+mj-lt"/>
              </a:rPr>
              <a:t>Eviction of E</a:t>
            </a:r>
            <a:r>
              <a:rPr lang="en-US" sz="2000" baseline="-25000" dirty="0" smtClean="0">
                <a:latin typeface="+mj-lt"/>
              </a:rPr>
              <a:t>B</a:t>
            </a:r>
            <a:r>
              <a:rPr lang="en-US" sz="2000" dirty="0" smtClean="0">
                <a:latin typeface="+mj-lt"/>
              </a:rPr>
              <a:t> from</a:t>
            </a:r>
          </a:p>
          <a:p>
            <a:pPr algn="ctr"/>
            <a:r>
              <a:rPr lang="en-US" sz="2000" dirty="0" smtClean="0">
                <a:latin typeface="+mj-lt"/>
              </a:rPr>
              <a:t> Tiny Directory</a:t>
            </a:r>
            <a:endParaRPr lang="en-US" sz="2000" dirty="0">
              <a:latin typeface="+mj-lt"/>
            </a:endParaRPr>
          </a:p>
        </p:txBody>
      </p:sp>
      <p:sp>
        <p:nvSpPr>
          <p:cNvPr id="24" name="Flowchart: Alternate Process 23"/>
          <p:cNvSpPr/>
          <p:nvPr/>
        </p:nvSpPr>
        <p:spPr>
          <a:xfrm>
            <a:off x="152400" y="3733800"/>
            <a:ext cx="2743200" cy="609600"/>
          </a:xfrm>
          <a:prstGeom prst="flowChartAlternateProcess">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dirty="0" smtClean="0">
                <a:latin typeface="+mj-lt"/>
              </a:rPr>
              <a:t>Allocation of E</a:t>
            </a:r>
            <a:r>
              <a:rPr lang="en-US" sz="2000" baseline="-25000" dirty="0" smtClean="0">
                <a:latin typeface="+mj-lt"/>
              </a:rPr>
              <a:t>B</a:t>
            </a:r>
            <a:r>
              <a:rPr lang="en-US" sz="2000" dirty="0" smtClean="0">
                <a:latin typeface="+mj-lt"/>
              </a:rPr>
              <a:t> in</a:t>
            </a:r>
          </a:p>
          <a:p>
            <a:pPr algn="ctr"/>
            <a:r>
              <a:rPr lang="en-US" sz="2000" dirty="0" smtClean="0">
                <a:latin typeface="+mj-lt"/>
              </a:rPr>
              <a:t> Tiny Directory denied</a:t>
            </a:r>
            <a:endParaRPr lang="en-US" sz="2000" dirty="0">
              <a:latin typeface="+mj-lt"/>
            </a:endParaRPr>
          </a:p>
        </p:txBody>
      </p:sp>
      <p:grpSp>
        <p:nvGrpSpPr>
          <p:cNvPr id="25" name="Group 398"/>
          <p:cNvGrpSpPr/>
          <p:nvPr/>
        </p:nvGrpSpPr>
        <p:grpSpPr>
          <a:xfrm>
            <a:off x="76200" y="5562600"/>
            <a:ext cx="2057400" cy="1192887"/>
            <a:chOff x="2057400" y="4953000"/>
            <a:chExt cx="2057400" cy="1192887"/>
          </a:xfrm>
        </p:grpSpPr>
        <p:grpSp>
          <p:nvGrpSpPr>
            <p:cNvPr id="26" name="Group 396"/>
            <p:cNvGrpSpPr/>
            <p:nvPr/>
          </p:nvGrpSpPr>
          <p:grpSpPr>
            <a:xfrm>
              <a:off x="2057400" y="4953000"/>
              <a:ext cx="2057400" cy="823507"/>
              <a:chOff x="533400" y="4876691"/>
              <a:chExt cx="2057400" cy="823507"/>
            </a:xfrm>
          </p:grpSpPr>
          <p:grpSp>
            <p:nvGrpSpPr>
              <p:cNvPr id="28" name="Group 237"/>
              <p:cNvGrpSpPr/>
              <p:nvPr/>
            </p:nvGrpSpPr>
            <p:grpSpPr>
              <a:xfrm>
                <a:off x="533400" y="4876691"/>
                <a:ext cx="2057400" cy="369332"/>
                <a:chOff x="304800" y="5438576"/>
                <a:chExt cx="2057400" cy="369332"/>
              </a:xfrm>
            </p:grpSpPr>
            <p:sp>
              <p:nvSpPr>
                <p:cNvPr id="33" name="TextBox 32"/>
                <p:cNvSpPr txBox="1"/>
                <p:nvPr/>
              </p:nvSpPr>
              <p:spPr>
                <a:xfrm>
                  <a:off x="304800" y="5438576"/>
                  <a:ext cx="381000" cy="369332"/>
                </a:xfrm>
                <a:prstGeom prst="rect">
                  <a:avLst/>
                </a:prstGeom>
                <a:solidFill>
                  <a:schemeClr val="accent2">
                    <a:lumMod val="75000"/>
                  </a:schemeClr>
                </a:solidFill>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en-US" b="1" dirty="0" smtClean="0">
                      <a:solidFill>
                        <a:schemeClr val="bg1"/>
                      </a:solidFill>
                    </a:rPr>
                    <a:t> </a:t>
                  </a:r>
                  <a:endParaRPr lang="en-US" b="1" baseline="-25000" dirty="0">
                    <a:solidFill>
                      <a:schemeClr val="bg1"/>
                    </a:solidFill>
                  </a:endParaRPr>
                </a:p>
              </p:txBody>
            </p:sp>
            <p:sp>
              <p:nvSpPr>
                <p:cNvPr id="34" name="TextBox 33"/>
                <p:cNvSpPr txBox="1"/>
                <p:nvPr/>
              </p:nvSpPr>
              <p:spPr>
                <a:xfrm>
                  <a:off x="685800" y="5438576"/>
                  <a:ext cx="1676400" cy="369332"/>
                </a:xfrm>
                <a:prstGeom prst="rect">
                  <a:avLst/>
                </a:prstGeom>
                <a:solidFill>
                  <a:schemeClr val="accent5">
                    <a:lumMod val="50000"/>
                  </a:schemeClr>
                </a:solidFill>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en-US" b="1" dirty="0" smtClean="0">
                      <a:solidFill>
                        <a:schemeClr val="bg1"/>
                      </a:solidFill>
                    </a:rPr>
                    <a:t> </a:t>
                  </a:r>
                  <a:endParaRPr lang="en-US" b="1" baseline="-25000" dirty="0">
                    <a:solidFill>
                      <a:schemeClr val="bg1"/>
                    </a:solidFill>
                  </a:endParaRPr>
                </a:p>
              </p:txBody>
            </p:sp>
          </p:grpSp>
          <p:grpSp>
            <p:nvGrpSpPr>
              <p:cNvPr id="29" name="Group 271"/>
              <p:cNvGrpSpPr/>
              <p:nvPr/>
            </p:nvGrpSpPr>
            <p:grpSpPr>
              <a:xfrm>
                <a:off x="533400" y="5330866"/>
                <a:ext cx="2057400" cy="369332"/>
                <a:chOff x="6172200" y="4982747"/>
                <a:chExt cx="2057400" cy="369332"/>
              </a:xfrm>
            </p:grpSpPr>
            <p:sp>
              <p:nvSpPr>
                <p:cNvPr id="30" name="TextBox 29"/>
                <p:cNvSpPr txBox="1"/>
                <p:nvPr/>
              </p:nvSpPr>
              <p:spPr>
                <a:xfrm>
                  <a:off x="6172200" y="4982747"/>
                  <a:ext cx="381000" cy="369332"/>
                </a:xfrm>
                <a:prstGeom prst="rect">
                  <a:avLst/>
                </a:prstGeom>
                <a:solidFill>
                  <a:schemeClr val="accent2">
                    <a:lumMod val="75000"/>
                  </a:schemeClr>
                </a:solidFill>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en-US" b="1" dirty="0" smtClean="0">
                      <a:solidFill>
                        <a:schemeClr val="bg1"/>
                      </a:solidFill>
                      <a:latin typeface="+mj-lt"/>
                    </a:rPr>
                    <a:t>T</a:t>
                  </a:r>
                  <a:r>
                    <a:rPr lang="en-US" b="1" dirty="0" smtClean="0">
                      <a:solidFill>
                        <a:schemeClr val="bg1"/>
                      </a:solidFill>
                    </a:rPr>
                    <a:t> </a:t>
                  </a:r>
                  <a:endParaRPr lang="en-US" b="1" baseline="-25000" dirty="0">
                    <a:solidFill>
                      <a:schemeClr val="bg1"/>
                    </a:solidFill>
                  </a:endParaRPr>
                </a:p>
              </p:txBody>
            </p:sp>
            <p:sp>
              <p:nvSpPr>
                <p:cNvPr id="31" name="TextBox 30"/>
                <p:cNvSpPr txBox="1"/>
                <p:nvPr/>
              </p:nvSpPr>
              <p:spPr>
                <a:xfrm>
                  <a:off x="6553200" y="4982747"/>
                  <a:ext cx="457200" cy="369332"/>
                </a:xfrm>
                <a:prstGeom prst="rect">
                  <a:avLst/>
                </a:prstGeom>
                <a:solidFill>
                  <a:schemeClr val="accent5">
                    <a:lumMod val="50000"/>
                  </a:schemeClr>
                </a:solidFill>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en-US" b="1" dirty="0" smtClean="0">
                      <a:solidFill>
                        <a:schemeClr val="bg1"/>
                      </a:solidFill>
                      <a:latin typeface="+mj-lt"/>
                    </a:rPr>
                    <a:t>E</a:t>
                  </a:r>
                  <a:r>
                    <a:rPr lang="en-US" b="1" baseline="-25000" dirty="0" smtClean="0">
                      <a:solidFill>
                        <a:schemeClr val="bg1"/>
                      </a:solidFill>
                      <a:latin typeface="+mj-lt"/>
                    </a:rPr>
                    <a:t>B</a:t>
                  </a:r>
                  <a:endParaRPr lang="en-US" b="1" baseline="-25000" dirty="0">
                    <a:solidFill>
                      <a:schemeClr val="bg1"/>
                    </a:solidFill>
                    <a:latin typeface="+mj-lt"/>
                  </a:endParaRPr>
                </a:p>
              </p:txBody>
            </p:sp>
            <p:sp>
              <p:nvSpPr>
                <p:cNvPr id="32" name="TextBox 31"/>
                <p:cNvSpPr txBox="1"/>
                <p:nvPr/>
              </p:nvSpPr>
              <p:spPr>
                <a:xfrm>
                  <a:off x="7010400" y="4982747"/>
                  <a:ext cx="1219200" cy="369332"/>
                </a:xfrm>
                <a:prstGeom prst="rect">
                  <a:avLst/>
                </a:prstGeom>
                <a:solidFill>
                  <a:schemeClr val="accent5">
                    <a:lumMod val="50000"/>
                  </a:schemeClr>
                </a:solidFill>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en-US" b="1" dirty="0" smtClean="0">
                      <a:solidFill>
                        <a:schemeClr val="bg1"/>
                      </a:solidFill>
                    </a:rPr>
                    <a:t> </a:t>
                  </a:r>
                  <a:r>
                    <a:rPr lang="en-US" b="1" dirty="0" smtClean="0">
                      <a:solidFill>
                        <a:schemeClr val="bg1"/>
                      </a:solidFill>
                      <a:latin typeface="+mj-lt"/>
                    </a:rPr>
                    <a:t>Partial B</a:t>
                  </a:r>
                  <a:endParaRPr lang="en-US" b="1" baseline="-25000" dirty="0">
                    <a:solidFill>
                      <a:schemeClr val="bg1"/>
                    </a:solidFill>
                    <a:latin typeface="+mj-lt"/>
                  </a:endParaRPr>
                </a:p>
              </p:txBody>
            </p:sp>
          </p:grpSp>
        </p:grpSp>
        <p:sp>
          <p:nvSpPr>
            <p:cNvPr id="27" name="TextBox 26"/>
            <p:cNvSpPr txBox="1"/>
            <p:nvPr/>
          </p:nvSpPr>
          <p:spPr>
            <a:xfrm>
              <a:off x="2819400" y="5715000"/>
              <a:ext cx="914400" cy="430887"/>
            </a:xfrm>
            <a:prstGeom prst="rect">
              <a:avLst/>
            </a:prstGeom>
            <a:noFill/>
          </p:spPr>
          <p:txBody>
            <a:bodyPr wrap="square" rtlCol="0">
              <a:spAutoFit/>
            </a:bodyPr>
            <a:lstStyle/>
            <a:p>
              <a:r>
                <a:rPr lang="en-US" sz="2200" dirty="0" smtClean="0">
                  <a:latin typeface="+mj-lt"/>
                </a:rPr>
                <a:t>LLC</a:t>
              </a:r>
              <a:endParaRPr lang="en-US" sz="2200" dirty="0">
                <a:latin typeface="+mj-lt"/>
              </a:endParaRPr>
            </a:p>
          </p:txBody>
        </p:sp>
      </p:grpSp>
      <p:cxnSp>
        <p:nvCxnSpPr>
          <p:cNvPr id="35" name="Straight Arrow Connector 34"/>
          <p:cNvCxnSpPr>
            <a:stCxn id="23" idx="3"/>
            <a:endCxn id="38" idx="1"/>
          </p:cNvCxnSpPr>
          <p:nvPr/>
        </p:nvCxnSpPr>
        <p:spPr>
          <a:xfrm>
            <a:off x="2667000" y="2933700"/>
            <a:ext cx="914400" cy="317332"/>
          </a:xfrm>
          <a:prstGeom prst="straightConnector1">
            <a:avLst/>
          </a:prstGeom>
          <a:ln w="28575">
            <a:tailEnd type="arrow"/>
          </a:ln>
          <a:effectLst/>
        </p:spPr>
        <p:style>
          <a:lnRef idx="3">
            <a:schemeClr val="dk1"/>
          </a:lnRef>
          <a:fillRef idx="0">
            <a:schemeClr val="dk1"/>
          </a:fillRef>
          <a:effectRef idx="2">
            <a:schemeClr val="dk1"/>
          </a:effectRef>
          <a:fontRef idx="minor">
            <a:schemeClr val="tx1"/>
          </a:fontRef>
        </p:style>
      </p:cxnSp>
      <p:cxnSp>
        <p:nvCxnSpPr>
          <p:cNvPr id="36" name="Straight Arrow Connector 35"/>
          <p:cNvCxnSpPr>
            <a:stCxn id="24" idx="3"/>
            <a:endCxn id="38" idx="1"/>
          </p:cNvCxnSpPr>
          <p:nvPr/>
        </p:nvCxnSpPr>
        <p:spPr>
          <a:xfrm flipV="1">
            <a:off x="2895600" y="3251032"/>
            <a:ext cx="685800" cy="787568"/>
          </a:xfrm>
          <a:prstGeom prst="straightConnector1">
            <a:avLst/>
          </a:prstGeom>
          <a:ln w="28575">
            <a:tailEnd type="arrow"/>
          </a:ln>
          <a:effectLst/>
        </p:spPr>
        <p:style>
          <a:lnRef idx="3">
            <a:schemeClr val="dk1"/>
          </a:lnRef>
          <a:fillRef idx="0">
            <a:schemeClr val="dk1"/>
          </a:fillRef>
          <a:effectRef idx="2">
            <a:schemeClr val="dk1"/>
          </a:effectRef>
          <a:fontRef idx="minor">
            <a:schemeClr val="tx1"/>
          </a:fontRef>
        </p:style>
      </p:cxnSp>
      <p:sp>
        <p:nvSpPr>
          <p:cNvPr id="37" name="Diamond 36"/>
          <p:cNvSpPr/>
          <p:nvPr/>
        </p:nvSpPr>
        <p:spPr>
          <a:xfrm>
            <a:off x="3581400" y="2514600"/>
            <a:ext cx="1219200" cy="1524000"/>
          </a:xfrm>
          <a:prstGeom prst="diamond">
            <a:avLst/>
          </a:prstGeom>
          <a:solidFill>
            <a:schemeClr val="bg2">
              <a:lumMod val="25000"/>
            </a:schemeClr>
          </a:solidFill>
          <a:ln w="28575"/>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8" name="TextBox 37"/>
          <p:cNvSpPr txBox="1"/>
          <p:nvPr/>
        </p:nvSpPr>
        <p:spPr>
          <a:xfrm>
            <a:off x="3581400" y="2743200"/>
            <a:ext cx="1219200" cy="1015663"/>
          </a:xfrm>
          <a:prstGeom prst="rect">
            <a:avLst/>
          </a:prstGeom>
          <a:noFill/>
        </p:spPr>
        <p:txBody>
          <a:bodyPr wrap="square" rtlCol="0">
            <a:spAutoFit/>
          </a:bodyPr>
          <a:lstStyle/>
          <a:p>
            <a:pPr algn="ctr"/>
            <a:r>
              <a:rPr lang="en-US" sz="2000" b="1" dirty="0" smtClean="0">
                <a:solidFill>
                  <a:schemeClr val="bg1"/>
                </a:solidFill>
                <a:latin typeface="+mj-lt"/>
              </a:rPr>
              <a:t>Spill</a:t>
            </a:r>
          </a:p>
          <a:p>
            <a:pPr algn="ctr"/>
            <a:r>
              <a:rPr lang="en-US" sz="2000" b="1" dirty="0" smtClean="0">
                <a:solidFill>
                  <a:schemeClr val="bg1"/>
                </a:solidFill>
                <a:latin typeface="+mj-lt"/>
              </a:rPr>
              <a:t> in </a:t>
            </a:r>
          </a:p>
          <a:p>
            <a:pPr algn="ctr"/>
            <a:r>
              <a:rPr lang="en-US" sz="2000" b="1" dirty="0" smtClean="0">
                <a:solidFill>
                  <a:schemeClr val="bg1"/>
                </a:solidFill>
                <a:latin typeface="+mj-lt"/>
              </a:rPr>
              <a:t>LLC ?</a:t>
            </a:r>
            <a:endParaRPr lang="en-US" sz="2000" b="1" dirty="0">
              <a:solidFill>
                <a:schemeClr val="bg1"/>
              </a:solidFill>
              <a:latin typeface="+mj-lt"/>
            </a:endParaRPr>
          </a:p>
        </p:txBody>
      </p:sp>
      <p:sp>
        <p:nvSpPr>
          <p:cNvPr id="39" name="Flowchart: Alternate Process 38"/>
          <p:cNvSpPr/>
          <p:nvPr/>
        </p:nvSpPr>
        <p:spPr>
          <a:xfrm>
            <a:off x="2133600" y="4572000"/>
            <a:ext cx="1600200" cy="990600"/>
          </a:xfrm>
          <a:prstGeom prst="flowChartAlternateProcess">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dirty="0" smtClean="0">
                <a:latin typeface="+mj-lt"/>
              </a:rPr>
              <a:t>Use In-LLC Coherence Tracking</a:t>
            </a:r>
            <a:endParaRPr lang="en-US" sz="2000" dirty="0">
              <a:latin typeface="+mj-lt"/>
            </a:endParaRPr>
          </a:p>
        </p:txBody>
      </p:sp>
      <p:grpSp>
        <p:nvGrpSpPr>
          <p:cNvPr id="40" name="Group 39"/>
          <p:cNvGrpSpPr/>
          <p:nvPr/>
        </p:nvGrpSpPr>
        <p:grpSpPr>
          <a:xfrm>
            <a:off x="6172200" y="2057400"/>
            <a:ext cx="2819400" cy="2259687"/>
            <a:chOff x="6324600" y="2998113"/>
            <a:chExt cx="3048000" cy="2259687"/>
          </a:xfrm>
        </p:grpSpPr>
        <p:sp>
          <p:nvSpPr>
            <p:cNvPr id="41" name="TextBox 40"/>
            <p:cNvSpPr txBox="1"/>
            <p:nvPr/>
          </p:nvSpPr>
          <p:spPr>
            <a:xfrm>
              <a:off x="6781800" y="2998113"/>
              <a:ext cx="1066800" cy="430887"/>
            </a:xfrm>
            <a:prstGeom prst="rect">
              <a:avLst/>
            </a:prstGeom>
            <a:noFill/>
          </p:spPr>
          <p:txBody>
            <a:bodyPr wrap="square" rtlCol="0">
              <a:spAutoFit/>
            </a:bodyPr>
            <a:lstStyle/>
            <a:p>
              <a:pPr algn="ctr"/>
              <a:r>
                <a:rPr lang="en-US" sz="2200" dirty="0" smtClean="0">
                  <a:latin typeface="+mj-lt"/>
                </a:rPr>
                <a:t>LLC</a:t>
              </a:r>
              <a:endParaRPr lang="en-US" sz="2200" dirty="0">
                <a:latin typeface="+mj-lt"/>
              </a:endParaRPr>
            </a:p>
          </p:txBody>
        </p:sp>
        <p:grpSp>
          <p:nvGrpSpPr>
            <p:cNvPr id="42" name="Group 273"/>
            <p:cNvGrpSpPr/>
            <p:nvPr/>
          </p:nvGrpSpPr>
          <p:grpSpPr>
            <a:xfrm>
              <a:off x="6324600" y="3429000"/>
              <a:ext cx="3048000" cy="1828800"/>
              <a:chOff x="6324600" y="3429000"/>
              <a:chExt cx="3048000" cy="1828800"/>
            </a:xfrm>
          </p:grpSpPr>
          <p:grpSp>
            <p:nvGrpSpPr>
              <p:cNvPr id="43" name="Group 120"/>
              <p:cNvGrpSpPr/>
              <p:nvPr/>
            </p:nvGrpSpPr>
            <p:grpSpPr>
              <a:xfrm>
                <a:off x="6324600" y="3429000"/>
                <a:ext cx="2209800" cy="914400"/>
                <a:chOff x="2438400" y="5334000"/>
                <a:chExt cx="2209800" cy="914400"/>
              </a:xfrm>
            </p:grpSpPr>
            <p:sp>
              <p:nvSpPr>
                <p:cNvPr id="54" name="Rectangle 53"/>
                <p:cNvSpPr/>
                <p:nvPr/>
              </p:nvSpPr>
              <p:spPr>
                <a:xfrm>
                  <a:off x="2438400" y="5334000"/>
                  <a:ext cx="2209800" cy="914400"/>
                </a:xfrm>
                <a:prstGeom prst="rect">
                  <a:avLst/>
                </a:prstGeom>
                <a:ln w="28575">
                  <a:prstDash val="sysDash"/>
                </a:ln>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nvGrpSpPr>
                <p:cNvPr id="55" name="Group 118"/>
                <p:cNvGrpSpPr/>
                <p:nvPr/>
              </p:nvGrpSpPr>
              <p:grpSpPr>
                <a:xfrm>
                  <a:off x="2514600" y="5421868"/>
                  <a:ext cx="2057400" cy="750332"/>
                  <a:chOff x="2514600" y="5421868"/>
                  <a:chExt cx="2057400" cy="750332"/>
                </a:xfrm>
              </p:grpSpPr>
              <p:grpSp>
                <p:nvGrpSpPr>
                  <p:cNvPr id="56" name="Group 266"/>
                  <p:cNvGrpSpPr/>
                  <p:nvPr/>
                </p:nvGrpSpPr>
                <p:grpSpPr>
                  <a:xfrm>
                    <a:off x="2514600" y="5802868"/>
                    <a:ext cx="2057400" cy="369332"/>
                    <a:chOff x="6172200" y="4566490"/>
                    <a:chExt cx="2057400" cy="369332"/>
                  </a:xfrm>
                </p:grpSpPr>
                <p:sp>
                  <p:nvSpPr>
                    <p:cNvPr id="69" name="TextBox 68"/>
                    <p:cNvSpPr txBox="1"/>
                    <p:nvPr/>
                  </p:nvSpPr>
                  <p:spPr>
                    <a:xfrm>
                      <a:off x="6172200" y="4566490"/>
                      <a:ext cx="381000" cy="369332"/>
                    </a:xfrm>
                    <a:prstGeom prst="rect">
                      <a:avLst/>
                    </a:prstGeom>
                    <a:solidFill>
                      <a:schemeClr val="accent2">
                        <a:lumMod val="75000"/>
                      </a:schemeClr>
                    </a:solidFill>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en-US" b="1" dirty="0" smtClean="0">
                          <a:solidFill>
                            <a:schemeClr val="bg1"/>
                          </a:solidFill>
                          <a:latin typeface="+mj-lt"/>
                        </a:rPr>
                        <a:t>T</a:t>
                      </a:r>
                      <a:r>
                        <a:rPr lang="en-US" b="1" dirty="0" smtClean="0">
                          <a:solidFill>
                            <a:schemeClr val="bg1"/>
                          </a:solidFill>
                        </a:rPr>
                        <a:t> </a:t>
                      </a:r>
                      <a:endParaRPr lang="en-US" b="1" baseline="-25000" dirty="0">
                        <a:solidFill>
                          <a:schemeClr val="bg1"/>
                        </a:solidFill>
                      </a:endParaRPr>
                    </a:p>
                  </p:txBody>
                </p:sp>
                <p:sp>
                  <p:nvSpPr>
                    <p:cNvPr id="70" name="TextBox 69"/>
                    <p:cNvSpPr txBox="1"/>
                    <p:nvPr/>
                  </p:nvSpPr>
                  <p:spPr>
                    <a:xfrm>
                      <a:off x="6553200" y="4566490"/>
                      <a:ext cx="1676400" cy="369332"/>
                    </a:xfrm>
                    <a:prstGeom prst="rect">
                      <a:avLst/>
                    </a:prstGeom>
                    <a:solidFill>
                      <a:schemeClr val="accent5">
                        <a:lumMod val="50000"/>
                      </a:schemeClr>
                    </a:solidFill>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en-US" b="1" dirty="0" smtClean="0">
                          <a:solidFill>
                            <a:schemeClr val="bg1"/>
                          </a:solidFill>
                          <a:latin typeface="+mj-lt"/>
                        </a:rPr>
                        <a:t>B</a:t>
                      </a:r>
                      <a:endParaRPr lang="en-US" b="1" baseline="-25000" dirty="0">
                        <a:solidFill>
                          <a:schemeClr val="bg1"/>
                        </a:solidFill>
                        <a:latin typeface="+mj-lt"/>
                      </a:endParaRPr>
                    </a:p>
                  </p:txBody>
                </p:sp>
              </p:grpSp>
              <p:grpSp>
                <p:nvGrpSpPr>
                  <p:cNvPr id="57" name="Group 384"/>
                  <p:cNvGrpSpPr/>
                  <p:nvPr/>
                </p:nvGrpSpPr>
                <p:grpSpPr>
                  <a:xfrm>
                    <a:off x="2514600" y="5421868"/>
                    <a:ext cx="2057400" cy="369332"/>
                    <a:chOff x="4495800" y="5040868"/>
                    <a:chExt cx="2057400" cy="369332"/>
                  </a:xfrm>
                </p:grpSpPr>
                <p:sp>
                  <p:nvSpPr>
                    <p:cNvPr id="58" name="TextBox 57"/>
                    <p:cNvSpPr txBox="1"/>
                    <p:nvPr/>
                  </p:nvSpPr>
                  <p:spPr>
                    <a:xfrm>
                      <a:off x="4495800" y="5040868"/>
                      <a:ext cx="381000" cy="369332"/>
                    </a:xfrm>
                    <a:prstGeom prst="rect">
                      <a:avLst/>
                    </a:prstGeom>
                    <a:solidFill>
                      <a:schemeClr val="accent2">
                        <a:lumMod val="75000"/>
                      </a:schemeClr>
                    </a:solidFill>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en-US" b="1" dirty="0" smtClean="0">
                          <a:solidFill>
                            <a:schemeClr val="bg1"/>
                          </a:solidFill>
                          <a:latin typeface="+mj-lt"/>
                        </a:rPr>
                        <a:t>T</a:t>
                      </a:r>
                      <a:r>
                        <a:rPr lang="en-US" b="1" dirty="0" smtClean="0">
                          <a:solidFill>
                            <a:schemeClr val="bg1"/>
                          </a:solidFill>
                        </a:rPr>
                        <a:t> </a:t>
                      </a:r>
                      <a:endParaRPr lang="en-US" b="1" baseline="-25000" dirty="0">
                        <a:solidFill>
                          <a:schemeClr val="bg1"/>
                        </a:solidFill>
                      </a:endParaRPr>
                    </a:p>
                  </p:txBody>
                </p:sp>
                <p:sp>
                  <p:nvSpPr>
                    <p:cNvPr id="59" name="TextBox 58"/>
                    <p:cNvSpPr txBox="1"/>
                    <p:nvPr/>
                  </p:nvSpPr>
                  <p:spPr>
                    <a:xfrm>
                      <a:off x="4876800" y="5040868"/>
                      <a:ext cx="531341" cy="369332"/>
                    </a:xfrm>
                    <a:prstGeom prst="rect">
                      <a:avLst/>
                    </a:prstGeom>
                    <a:solidFill>
                      <a:schemeClr val="accent5">
                        <a:lumMod val="50000"/>
                      </a:schemeClr>
                    </a:solidFill>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en-US" b="1" dirty="0" smtClean="0">
                          <a:solidFill>
                            <a:schemeClr val="bg1"/>
                          </a:solidFill>
                          <a:latin typeface="+mj-lt"/>
                        </a:rPr>
                        <a:t>E</a:t>
                      </a:r>
                      <a:r>
                        <a:rPr lang="en-US" b="1" baseline="-25000" dirty="0" smtClean="0">
                          <a:solidFill>
                            <a:schemeClr val="bg1"/>
                          </a:solidFill>
                          <a:latin typeface="+mj-lt"/>
                        </a:rPr>
                        <a:t>B</a:t>
                      </a:r>
                      <a:endParaRPr lang="en-US" b="1" baseline="-25000" dirty="0">
                        <a:solidFill>
                          <a:schemeClr val="bg1"/>
                        </a:solidFill>
                        <a:latin typeface="+mj-lt"/>
                      </a:endParaRPr>
                    </a:p>
                  </p:txBody>
                </p:sp>
                <p:sp>
                  <p:nvSpPr>
                    <p:cNvPr id="60" name="TextBox 59"/>
                    <p:cNvSpPr txBox="1"/>
                    <p:nvPr/>
                  </p:nvSpPr>
                  <p:spPr>
                    <a:xfrm>
                      <a:off x="5334000" y="5040868"/>
                      <a:ext cx="1219200" cy="369332"/>
                    </a:xfrm>
                    <a:prstGeom prst="rect">
                      <a:avLst/>
                    </a:prstGeom>
                    <a:solidFill>
                      <a:schemeClr val="accent5">
                        <a:lumMod val="50000"/>
                      </a:schemeClr>
                    </a:solidFill>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en-US" b="1" dirty="0" smtClean="0">
                          <a:solidFill>
                            <a:schemeClr val="bg1"/>
                          </a:solidFill>
                        </a:rPr>
                        <a:t> </a:t>
                      </a:r>
                      <a:endParaRPr lang="en-US" b="1" baseline="-25000" dirty="0">
                        <a:solidFill>
                          <a:schemeClr val="bg1"/>
                        </a:solidFill>
                      </a:endParaRPr>
                    </a:p>
                  </p:txBody>
                </p:sp>
                <p:cxnSp>
                  <p:nvCxnSpPr>
                    <p:cNvPr id="61" name="Straight Connector 60"/>
                    <p:cNvCxnSpPr/>
                    <p:nvPr/>
                  </p:nvCxnSpPr>
                  <p:spPr>
                    <a:xfrm flipV="1">
                      <a:off x="5410200" y="5105031"/>
                      <a:ext cx="152400" cy="22860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V="1">
                      <a:off x="5551714" y="5105031"/>
                      <a:ext cx="152400" cy="22860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flipV="1">
                      <a:off x="5693228" y="5105031"/>
                      <a:ext cx="152400" cy="22860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V="1">
                      <a:off x="5834742" y="5105031"/>
                      <a:ext cx="152400" cy="22860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V="1">
                      <a:off x="5976256" y="5105031"/>
                      <a:ext cx="152400" cy="22860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V="1">
                      <a:off x="6117770" y="5105031"/>
                      <a:ext cx="152400" cy="22860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V="1">
                      <a:off x="6259284" y="5105031"/>
                      <a:ext cx="152400" cy="22860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6400800" y="5105031"/>
                      <a:ext cx="152400" cy="22860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grpSp>
          </p:grpSp>
          <p:grpSp>
            <p:nvGrpSpPr>
              <p:cNvPr id="44" name="Group 121"/>
              <p:cNvGrpSpPr/>
              <p:nvPr/>
            </p:nvGrpSpPr>
            <p:grpSpPr>
              <a:xfrm>
                <a:off x="6324600" y="4343400"/>
                <a:ext cx="2209800" cy="914400"/>
                <a:chOff x="4648200" y="5334000"/>
                <a:chExt cx="2209800" cy="914400"/>
              </a:xfrm>
            </p:grpSpPr>
            <p:sp>
              <p:nvSpPr>
                <p:cNvPr id="47" name="Rectangle 46"/>
                <p:cNvSpPr/>
                <p:nvPr/>
              </p:nvSpPr>
              <p:spPr>
                <a:xfrm>
                  <a:off x="4648200" y="5334000"/>
                  <a:ext cx="2209800" cy="914400"/>
                </a:xfrm>
                <a:prstGeom prst="rect">
                  <a:avLst/>
                </a:prstGeom>
                <a:ln w="28575">
                  <a:prstDash val="sysDash"/>
                </a:ln>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nvGrpSpPr>
                <p:cNvPr id="48" name="Group 117"/>
                <p:cNvGrpSpPr/>
                <p:nvPr/>
              </p:nvGrpSpPr>
              <p:grpSpPr>
                <a:xfrm>
                  <a:off x="4724400" y="5432294"/>
                  <a:ext cx="2057400" cy="729480"/>
                  <a:chOff x="4724400" y="5442720"/>
                  <a:chExt cx="2057400" cy="729480"/>
                </a:xfrm>
              </p:grpSpPr>
              <p:grpSp>
                <p:nvGrpSpPr>
                  <p:cNvPr id="49" name="Group 376"/>
                  <p:cNvGrpSpPr/>
                  <p:nvPr/>
                </p:nvGrpSpPr>
                <p:grpSpPr>
                  <a:xfrm>
                    <a:off x="4724400" y="5442720"/>
                    <a:ext cx="2057400" cy="369332"/>
                    <a:chOff x="6934200" y="5020016"/>
                    <a:chExt cx="2057400" cy="369332"/>
                  </a:xfrm>
                </p:grpSpPr>
                <p:sp>
                  <p:nvSpPr>
                    <p:cNvPr id="52" name="TextBox 51"/>
                    <p:cNvSpPr txBox="1"/>
                    <p:nvPr/>
                  </p:nvSpPr>
                  <p:spPr>
                    <a:xfrm>
                      <a:off x="6934200" y="5020016"/>
                      <a:ext cx="381000" cy="369332"/>
                    </a:xfrm>
                    <a:prstGeom prst="rect">
                      <a:avLst/>
                    </a:prstGeom>
                    <a:solidFill>
                      <a:schemeClr val="accent2">
                        <a:lumMod val="75000"/>
                      </a:schemeClr>
                    </a:solidFill>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en-US" b="1" dirty="0" smtClean="0">
                          <a:solidFill>
                            <a:schemeClr val="bg1"/>
                          </a:solidFill>
                        </a:rPr>
                        <a:t> </a:t>
                      </a:r>
                      <a:endParaRPr lang="en-US" b="1" baseline="-25000" dirty="0">
                        <a:solidFill>
                          <a:schemeClr val="bg1"/>
                        </a:solidFill>
                      </a:endParaRPr>
                    </a:p>
                  </p:txBody>
                </p:sp>
                <p:sp>
                  <p:nvSpPr>
                    <p:cNvPr id="53" name="TextBox 52"/>
                    <p:cNvSpPr txBox="1"/>
                    <p:nvPr/>
                  </p:nvSpPr>
                  <p:spPr>
                    <a:xfrm>
                      <a:off x="7315200" y="5020016"/>
                      <a:ext cx="1676400" cy="369332"/>
                    </a:xfrm>
                    <a:prstGeom prst="rect">
                      <a:avLst/>
                    </a:prstGeom>
                    <a:solidFill>
                      <a:schemeClr val="accent5">
                        <a:lumMod val="50000"/>
                      </a:schemeClr>
                    </a:solidFill>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en-US" b="1" dirty="0" smtClean="0">
                          <a:solidFill>
                            <a:schemeClr val="bg1"/>
                          </a:solidFill>
                        </a:rPr>
                        <a:t> </a:t>
                      </a:r>
                      <a:endParaRPr lang="en-US" b="1" baseline="-25000" dirty="0">
                        <a:solidFill>
                          <a:schemeClr val="bg1"/>
                        </a:solidFill>
                      </a:endParaRPr>
                    </a:p>
                  </p:txBody>
                </p:sp>
              </p:grpSp>
              <p:sp>
                <p:nvSpPr>
                  <p:cNvPr id="50" name="TextBox 49"/>
                  <p:cNvSpPr txBox="1"/>
                  <p:nvPr/>
                </p:nvSpPr>
                <p:spPr>
                  <a:xfrm>
                    <a:off x="4724400" y="5802868"/>
                    <a:ext cx="381000" cy="369332"/>
                  </a:xfrm>
                  <a:prstGeom prst="rect">
                    <a:avLst/>
                  </a:prstGeom>
                  <a:solidFill>
                    <a:schemeClr val="accent2">
                      <a:lumMod val="75000"/>
                    </a:schemeClr>
                  </a:solidFill>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en-US" b="1" dirty="0" smtClean="0">
                        <a:solidFill>
                          <a:schemeClr val="bg1"/>
                        </a:solidFill>
                      </a:rPr>
                      <a:t> </a:t>
                    </a:r>
                    <a:endParaRPr lang="en-US" b="1" baseline="-25000" dirty="0">
                      <a:solidFill>
                        <a:schemeClr val="bg1"/>
                      </a:solidFill>
                    </a:endParaRPr>
                  </a:p>
                </p:txBody>
              </p:sp>
              <p:sp>
                <p:nvSpPr>
                  <p:cNvPr id="51" name="TextBox 50"/>
                  <p:cNvSpPr txBox="1"/>
                  <p:nvPr/>
                </p:nvSpPr>
                <p:spPr>
                  <a:xfrm>
                    <a:off x="5105400" y="5802868"/>
                    <a:ext cx="1676400" cy="369332"/>
                  </a:xfrm>
                  <a:prstGeom prst="rect">
                    <a:avLst/>
                  </a:prstGeom>
                  <a:solidFill>
                    <a:schemeClr val="accent5">
                      <a:lumMod val="50000"/>
                    </a:schemeClr>
                  </a:solidFill>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en-US" b="1" dirty="0" smtClean="0">
                        <a:solidFill>
                          <a:schemeClr val="bg1"/>
                        </a:solidFill>
                      </a:rPr>
                      <a:t> </a:t>
                    </a:r>
                    <a:endParaRPr lang="en-US" b="1" baseline="-25000" dirty="0">
                      <a:solidFill>
                        <a:schemeClr val="bg1"/>
                      </a:solidFill>
                    </a:endParaRPr>
                  </a:p>
                </p:txBody>
              </p:sp>
            </p:grpSp>
          </p:grpSp>
          <p:sp>
            <p:nvSpPr>
              <p:cNvPr id="45" name="TextBox 44"/>
              <p:cNvSpPr txBox="1"/>
              <p:nvPr/>
            </p:nvSpPr>
            <p:spPr>
              <a:xfrm>
                <a:off x="8382000" y="3760113"/>
                <a:ext cx="990600" cy="430887"/>
              </a:xfrm>
              <a:prstGeom prst="rect">
                <a:avLst/>
              </a:prstGeom>
              <a:noFill/>
            </p:spPr>
            <p:txBody>
              <a:bodyPr wrap="square" rtlCol="0">
                <a:spAutoFit/>
              </a:bodyPr>
              <a:lstStyle/>
              <a:p>
                <a:pPr algn="ctr"/>
                <a:r>
                  <a:rPr lang="en-US" sz="2200" dirty="0" smtClean="0">
                    <a:latin typeface="+mj-lt"/>
                  </a:rPr>
                  <a:t>Set A</a:t>
                </a:r>
                <a:endParaRPr lang="en-US" sz="2200" dirty="0">
                  <a:latin typeface="+mj-lt"/>
                </a:endParaRPr>
              </a:p>
            </p:txBody>
          </p:sp>
          <p:sp>
            <p:nvSpPr>
              <p:cNvPr id="46" name="TextBox 45"/>
              <p:cNvSpPr txBox="1"/>
              <p:nvPr/>
            </p:nvSpPr>
            <p:spPr>
              <a:xfrm>
                <a:off x="8382000" y="4826913"/>
                <a:ext cx="990600" cy="430887"/>
              </a:xfrm>
              <a:prstGeom prst="rect">
                <a:avLst/>
              </a:prstGeom>
              <a:noFill/>
            </p:spPr>
            <p:txBody>
              <a:bodyPr wrap="square" rtlCol="0">
                <a:spAutoFit/>
              </a:bodyPr>
              <a:lstStyle/>
              <a:p>
                <a:pPr algn="ctr"/>
                <a:r>
                  <a:rPr lang="en-US" sz="2200" dirty="0" smtClean="0">
                    <a:latin typeface="+mj-lt"/>
                  </a:rPr>
                  <a:t>Set B</a:t>
                </a:r>
                <a:endParaRPr lang="en-US" sz="2200" dirty="0">
                  <a:latin typeface="+mj-lt"/>
                </a:endParaRPr>
              </a:p>
            </p:txBody>
          </p:sp>
        </p:grpSp>
      </p:grpSp>
      <p:sp>
        <p:nvSpPr>
          <p:cNvPr id="71" name="Flowchart: Alternate Process 70"/>
          <p:cNvSpPr/>
          <p:nvPr/>
        </p:nvSpPr>
        <p:spPr>
          <a:xfrm>
            <a:off x="5181600" y="2667000"/>
            <a:ext cx="762000" cy="1219200"/>
          </a:xfrm>
          <a:prstGeom prst="flowChartAlternateProcess">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dirty="0" smtClean="0">
                <a:latin typeface="+mj-lt"/>
              </a:rPr>
              <a:t>Spill E</a:t>
            </a:r>
            <a:r>
              <a:rPr lang="en-US" sz="2000" baseline="-25000" dirty="0" smtClean="0">
                <a:latin typeface="+mj-lt"/>
              </a:rPr>
              <a:t>B</a:t>
            </a:r>
            <a:endParaRPr lang="en-US" sz="2000" dirty="0" smtClean="0">
              <a:latin typeface="+mj-lt"/>
            </a:endParaRPr>
          </a:p>
          <a:p>
            <a:pPr algn="ctr"/>
            <a:r>
              <a:rPr lang="en-US" sz="2000" dirty="0" smtClean="0">
                <a:latin typeface="+mj-lt"/>
              </a:rPr>
              <a:t>in LLC</a:t>
            </a:r>
            <a:endParaRPr lang="en-US" sz="2000" dirty="0">
              <a:latin typeface="+mj-lt"/>
            </a:endParaRPr>
          </a:p>
        </p:txBody>
      </p:sp>
      <p:sp>
        <p:nvSpPr>
          <p:cNvPr id="72" name="Flowchart: Alternate Process 71"/>
          <p:cNvSpPr/>
          <p:nvPr/>
        </p:nvSpPr>
        <p:spPr>
          <a:xfrm>
            <a:off x="5715000" y="4724400"/>
            <a:ext cx="2913185" cy="609600"/>
          </a:xfrm>
          <a:prstGeom prst="flowChartAlternateProcess">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dirty="0" smtClean="0">
                <a:latin typeface="+mj-lt"/>
              </a:rPr>
              <a:t>Eviction of E</a:t>
            </a:r>
            <a:r>
              <a:rPr lang="en-US" sz="2000" baseline="-25000" dirty="0" smtClean="0">
                <a:latin typeface="+mj-lt"/>
              </a:rPr>
              <a:t>B</a:t>
            </a:r>
            <a:r>
              <a:rPr lang="en-US" sz="2000" dirty="0" smtClean="0">
                <a:latin typeface="+mj-lt"/>
              </a:rPr>
              <a:t> from LLC</a:t>
            </a:r>
            <a:endParaRPr lang="en-US" sz="2000" dirty="0">
              <a:latin typeface="+mj-lt"/>
            </a:endParaRPr>
          </a:p>
        </p:txBody>
      </p:sp>
      <p:sp>
        <p:nvSpPr>
          <p:cNvPr id="73" name="TextBox 72"/>
          <p:cNvSpPr txBox="1"/>
          <p:nvPr/>
        </p:nvSpPr>
        <p:spPr>
          <a:xfrm>
            <a:off x="4648200" y="2895600"/>
            <a:ext cx="609600" cy="400110"/>
          </a:xfrm>
          <a:prstGeom prst="rect">
            <a:avLst/>
          </a:prstGeom>
          <a:noFill/>
        </p:spPr>
        <p:txBody>
          <a:bodyPr wrap="square" rtlCol="0">
            <a:spAutoFit/>
          </a:bodyPr>
          <a:lstStyle/>
          <a:p>
            <a:pPr algn="ctr"/>
            <a:r>
              <a:rPr lang="en-US" sz="2000" dirty="0" smtClean="0">
                <a:latin typeface="+mj-lt"/>
              </a:rPr>
              <a:t>Yes</a:t>
            </a:r>
            <a:endParaRPr lang="en-US" sz="2000" dirty="0">
              <a:latin typeface="+mj-lt"/>
            </a:endParaRPr>
          </a:p>
        </p:txBody>
      </p:sp>
      <p:cxnSp>
        <p:nvCxnSpPr>
          <p:cNvPr id="74" name="Straight Arrow Connector 73"/>
          <p:cNvCxnSpPr>
            <a:endCxn id="71" idx="1"/>
          </p:cNvCxnSpPr>
          <p:nvPr/>
        </p:nvCxnSpPr>
        <p:spPr>
          <a:xfrm>
            <a:off x="4800600" y="3276600"/>
            <a:ext cx="381000" cy="1588"/>
          </a:xfrm>
          <a:prstGeom prst="straightConnector1">
            <a:avLst/>
          </a:prstGeom>
          <a:ln w="28575">
            <a:tailEnd type="arrow"/>
          </a:ln>
          <a:effectLst/>
        </p:spPr>
        <p:style>
          <a:lnRef idx="3">
            <a:schemeClr val="dk1"/>
          </a:lnRef>
          <a:fillRef idx="0">
            <a:schemeClr val="dk1"/>
          </a:fillRef>
          <a:effectRef idx="2">
            <a:schemeClr val="dk1"/>
          </a:effectRef>
          <a:fontRef idx="minor">
            <a:schemeClr val="tx1"/>
          </a:fontRef>
        </p:style>
      </p:cxnSp>
      <p:cxnSp>
        <p:nvCxnSpPr>
          <p:cNvPr id="75" name="Straight Arrow Connector 74"/>
          <p:cNvCxnSpPr>
            <a:stCxn id="72" idx="1"/>
          </p:cNvCxnSpPr>
          <p:nvPr/>
        </p:nvCxnSpPr>
        <p:spPr>
          <a:xfrm rot="10800000">
            <a:off x="3733800" y="5029200"/>
            <a:ext cx="1981200" cy="1588"/>
          </a:xfrm>
          <a:prstGeom prst="straightConnector1">
            <a:avLst/>
          </a:prstGeom>
          <a:ln w="28575">
            <a:tailEnd type="arrow"/>
          </a:ln>
          <a:effectLst/>
        </p:spPr>
        <p:style>
          <a:lnRef idx="3">
            <a:schemeClr val="dk1"/>
          </a:lnRef>
          <a:fillRef idx="0">
            <a:schemeClr val="dk1"/>
          </a:fillRef>
          <a:effectRef idx="2">
            <a:schemeClr val="dk1"/>
          </a:effectRef>
          <a:fontRef idx="minor">
            <a:schemeClr val="tx1"/>
          </a:fontRef>
        </p:style>
      </p:cxnSp>
      <p:sp>
        <p:nvSpPr>
          <p:cNvPr id="77" name="TextBox 76"/>
          <p:cNvSpPr txBox="1"/>
          <p:nvPr/>
        </p:nvSpPr>
        <p:spPr>
          <a:xfrm>
            <a:off x="4191000" y="4419600"/>
            <a:ext cx="533400" cy="400110"/>
          </a:xfrm>
          <a:prstGeom prst="rect">
            <a:avLst/>
          </a:prstGeom>
          <a:noFill/>
        </p:spPr>
        <p:txBody>
          <a:bodyPr wrap="square" rtlCol="0">
            <a:spAutoFit/>
          </a:bodyPr>
          <a:lstStyle/>
          <a:p>
            <a:pPr algn="ctr"/>
            <a:r>
              <a:rPr lang="en-US" sz="2000" dirty="0" smtClean="0">
                <a:latin typeface="+mj-lt"/>
              </a:rPr>
              <a:t>No</a:t>
            </a:r>
            <a:endParaRPr lang="en-US" sz="2000" dirty="0">
              <a:latin typeface="+mj-lt"/>
            </a:endParaRPr>
          </a:p>
        </p:txBody>
      </p:sp>
      <p:grpSp>
        <p:nvGrpSpPr>
          <p:cNvPr id="78" name="Group 77"/>
          <p:cNvGrpSpPr/>
          <p:nvPr/>
        </p:nvGrpSpPr>
        <p:grpSpPr>
          <a:xfrm>
            <a:off x="4038599" y="5867398"/>
            <a:ext cx="4953001" cy="769441"/>
            <a:chOff x="4876800" y="5895362"/>
            <a:chExt cx="2438400" cy="769441"/>
          </a:xfrm>
        </p:grpSpPr>
        <p:grpSp>
          <p:nvGrpSpPr>
            <p:cNvPr id="79" name="Group 129"/>
            <p:cNvGrpSpPr/>
            <p:nvPr/>
          </p:nvGrpSpPr>
          <p:grpSpPr>
            <a:xfrm>
              <a:off x="4876800" y="5895362"/>
              <a:ext cx="1288473" cy="769441"/>
              <a:chOff x="1219200" y="4316718"/>
              <a:chExt cx="1288473" cy="577081"/>
            </a:xfrm>
          </p:grpSpPr>
          <p:sp>
            <p:nvSpPr>
              <p:cNvPr id="83" name="TextBox 82"/>
              <p:cNvSpPr txBox="1"/>
              <p:nvPr/>
            </p:nvSpPr>
            <p:spPr>
              <a:xfrm>
                <a:off x="1219200" y="4352895"/>
                <a:ext cx="311727" cy="230833"/>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endParaRPr lang="en-US" sz="1400" dirty="0"/>
              </a:p>
            </p:txBody>
          </p:sp>
          <p:sp>
            <p:nvSpPr>
              <p:cNvPr id="84" name="TextBox 83"/>
              <p:cNvSpPr txBox="1"/>
              <p:nvPr/>
            </p:nvSpPr>
            <p:spPr>
              <a:xfrm>
                <a:off x="1524000" y="4316718"/>
                <a:ext cx="983673" cy="577081"/>
              </a:xfrm>
              <a:prstGeom prst="rect">
                <a:avLst/>
              </a:prstGeom>
              <a:noFill/>
            </p:spPr>
            <p:txBody>
              <a:bodyPr wrap="square" rtlCol="0">
                <a:spAutoFit/>
              </a:bodyPr>
              <a:lstStyle/>
              <a:p>
                <a:r>
                  <a:rPr lang="en-US" sz="2200" dirty="0" smtClean="0">
                    <a:latin typeface="+mj-lt"/>
                  </a:rPr>
                  <a:t>Tag Array</a:t>
                </a:r>
                <a:r>
                  <a:rPr lang="en-US" sz="1400" dirty="0" smtClean="0"/>
                  <a:t>,</a:t>
                </a:r>
                <a:endParaRPr lang="en-US" sz="1400" dirty="0"/>
              </a:p>
            </p:txBody>
          </p:sp>
        </p:grpSp>
        <p:grpSp>
          <p:nvGrpSpPr>
            <p:cNvPr id="80" name="Group 128"/>
            <p:cNvGrpSpPr/>
            <p:nvPr/>
          </p:nvGrpSpPr>
          <p:grpSpPr>
            <a:xfrm>
              <a:off x="6026726" y="5895362"/>
              <a:ext cx="1288474" cy="769441"/>
              <a:chOff x="2438400" y="4316718"/>
              <a:chExt cx="1288474" cy="577081"/>
            </a:xfrm>
          </p:grpSpPr>
          <p:sp>
            <p:nvSpPr>
              <p:cNvPr id="81" name="TextBox 80"/>
              <p:cNvSpPr txBox="1"/>
              <p:nvPr/>
            </p:nvSpPr>
            <p:spPr>
              <a:xfrm>
                <a:off x="2438400" y="4352895"/>
                <a:ext cx="311727" cy="230833"/>
              </a:xfrm>
              <a:prstGeom prst="rect">
                <a:avLst/>
              </a:prstGeom>
              <a:solidFill>
                <a:schemeClr val="accent5">
                  <a:lumMod val="50000"/>
                </a:schemeClr>
              </a:solidFill>
              <a:ln w="28575">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endParaRPr lang="en-US" sz="1400" dirty="0"/>
              </a:p>
            </p:txBody>
          </p:sp>
          <p:sp>
            <p:nvSpPr>
              <p:cNvPr id="82" name="TextBox 81"/>
              <p:cNvSpPr txBox="1"/>
              <p:nvPr/>
            </p:nvSpPr>
            <p:spPr>
              <a:xfrm>
                <a:off x="2743200" y="4316718"/>
                <a:ext cx="983674" cy="577081"/>
              </a:xfrm>
              <a:prstGeom prst="rect">
                <a:avLst/>
              </a:prstGeom>
              <a:noFill/>
            </p:spPr>
            <p:txBody>
              <a:bodyPr wrap="square" rtlCol="0">
                <a:spAutoFit/>
              </a:bodyPr>
              <a:lstStyle/>
              <a:p>
                <a:r>
                  <a:rPr lang="en-US" sz="2200" dirty="0" smtClean="0">
                    <a:latin typeface="+mj-lt"/>
                  </a:rPr>
                  <a:t>Data Array</a:t>
                </a:r>
                <a:endParaRPr lang="en-US" sz="2200" dirty="0">
                  <a:latin typeface="+mj-lt"/>
                </a:endParaRPr>
              </a:p>
            </p:txBody>
          </p:sp>
        </p:grpSp>
      </p:grpSp>
      <p:cxnSp>
        <p:nvCxnSpPr>
          <p:cNvPr id="86" name="Straight Arrow Connector 85"/>
          <p:cNvCxnSpPr/>
          <p:nvPr/>
        </p:nvCxnSpPr>
        <p:spPr>
          <a:xfrm>
            <a:off x="5943600" y="3276600"/>
            <a:ext cx="228600" cy="1588"/>
          </a:xfrm>
          <a:prstGeom prst="straightConnector1">
            <a:avLst/>
          </a:prstGeom>
          <a:ln w="28575">
            <a:tailEnd type="arrow"/>
          </a:ln>
          <a:effectLst/>
        </p:spPr>
        <p:style>
          <a:lnRef idx="3">
            <a:schemeClr val="dk1"/>
          </a:lnRef>
          <a:fillRef idx="0">
            <a:schemeClr val="dk1"/>
          </a:fillRef>
          <a:effectRef idx="2">
            <a:schemeClr val="dk1"/>
          </a:effectRef>
          <a:fontRef idx="minor">
            <a:schemeClr val="tx1"/>
          </a:fontRef>
        </p:style>
      </p:cxnSp>
      <p:cxnSp>
        <p:nvCxnSpPr>
          <p:cNvPr id="89" name="Straight Arrow Connector 88"/>
          <p:cNvCxnSpPr>
            <a:stCxn id="37" idx="2"/>
          </p:cNvCxnSpPr>
          <p:nvPr/>
        </p:nvCxnSpPr>
        <p:spPr>
          <a:xfrm rot="5400000">
            <a:off x="3695700" y="4533900"/>
            <a:ext cx="9906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a:stCxn id="60" idx="3"/>
          </p:cNvCxnSpPr>
          <p:nvPr/>
        </p:nvCxnSpPr>
        <p:spPr>
          <a:xfrm flipV="1">
            <a:off x="8145780" y="2743200"/>
            <a:ext cx="845820" cy="1762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rot="5400000">
            <a:off x="7849394" y="3885406"/>
            <a:ext cx="22860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a:endCxn id="72" idx="3"/>
          </p:cNvCxnSpPr>
          <p:nvPr/>
        </p:nvCxnSpPr>
        <p:spPr>
          <a:xfrm rot="10800000">
            <a:off x="8628185" y="5029200"/>
            <a:ext cx="3810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rot="5400000">
            <a:off x="2743200" y="5867400"/>
            <a:ext cx="6096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a:endCxn id="32" idx="3"/>
          </p:cNvCxnSpPr>
          <p:nvPr/>
        </p:nvCxnSpPr>
        <p:spPr>
          <a:xfrm rot="10800000" flipV="1">
            <a:off x="2133600" y="6172199"/>
            <a:ext cx="914400" cy="2924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wipe(left)">
                                      <p:cBhvr>
                                        <p:cTn id="7" dur="1000"/>
                                        <p:tgtEl>
                                          <p:spTgt spid="74"/>
                                        </p:tgtEl>
                                      </p:cBhvr>
                                    </p:animEffect>
                                  </p:childTnLst>
                                </p:cTn>
                              </p:par>
                            </p:childTnLst>
                          </p:cTn>
                        </p:par>
                        <p:par>
                          <p:cTn id="8" fill="hold">
                            <p:stCondLst>
                              <p:cond delay="1000"/>
                            </p:stCondLst>
                            <p:childTnLst>
                              <p:par>
                                <p:cTn id="9" presetID="1" presetClass="entr" presetSubtype="0" fill="hold" grpId="0" nodeType="afterEffect">
                                  <p:stCondLst>
                                    <p:cond delay="0"/>
                                  </p:stCondLst>
                                  <p:childTnLst>
                                    <p:set>
                                      <p:cBhvr>
                                        <p:cTn id="10" dur="1" fill="hold">
                                          <p:stCondLst>
                                            <p:cond delay="0"/>
                                          </p:stCondLst>
                                        </p:cTn>
                                        <p:tgtEl>
                                          <p:spTgt spid="73"/>
                                        </p:tgtEl>
                                        <p:attrNameLst>
                                          <p:attrName>style.visibility</p:attrName>
                                        </p:attrNameLst>
                                      </p:cBhvr>
                                      <p:to>
                                        <p:strVal val="visible"/>
                                      </p:to>
                                    </p:se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0"/>
                                          </p:stCondLst>
                                        </p:cTn>
                                        <p:tgtEl>
                                          <p:spTgt spid="71"/>
                                        </p:tgtEl>
                                        <p:attrNameLst>
                                          <p:attrName>style.visibility</p:attrName>
                                        </p:attrNameLst>
                                      </p:cBhvr>
                                      <p:to>
                                        <p:strVal val="visible"/>
                                      </p:to>
                                    </p:set>
                                  </p:childTnLst>
                                </p:cTn>
                              </p:par>
                            </p:childTnLst>
                          </p:cTn>
                        </p:par>
                        <p:par>
                          <p:cTn id="14" fill="hold">
                            <p:stCondLst>
                              <p:cond delay="1000"/>
                            </p:stCondLst>
                            <p:childTnLst>
                              <p:par>
                                <p:cTn id="15" presetID="22" presetClass="entr" presetSubtype="8" fill="hold" nodeType="afterEffect">
                                  <p:stCondLst>
                                    <p:cond delay="0"/>
                                  </p:stCondLst>
                                  <p:childTnLst>
                                    <p:set>
                                      <p:cBhvr>
                                        <p:cTn id="16" dur="1" fill="hold">
                                          <p:stCondLst>
                                            <p:cond delay="0"/>
                                          </p:stCondLst>
                                        </p:cTn>
                                        <p:tgtEl>
                                          <p:spTgt spid="86"/>
                                        </p:tgtEl>
                                        <p:attrNameLst>
                                          <p:attrName>style.visibility</p:attrName>
                                        </p:attrNameLst>
                                      </p:cBhvr>
                                      <p:to>
                                        <p:strVal val="visible"/>
                                      </p:to>
                                    </p:set>
                                    <p:animEffect transition="in" filter="wipe(left)">
                                      <p:cBhvr>
                                        <p:cTn id="17" dur="1000"/>
                                        <p:tgtEl>
                                          <p:spTgt spid="86"/>
                                        </p:tgtEl>
                                      </p:cBhvr>
                                    </p:animEffect>
                                  </p:childTnLst>
                                </p:cTn>
                              </p:par>
                            </p:childTnLst>
                          </p:cTn>
                        </p:par>
                        <p:par>
                          <p:cTn id="18" fill="hold">
                            <p:stCondLst>
                              <p:cond delay="2000"/>
                            </p:stCondLst>
                            <p:childTnLst>
                              <p:par>
                                <p:cTn id="19" presetID="5" presetClass="entr" presetSubtype="10" fill="hold" nodeType="afterEffect">
                                  <p:stCondLst>
                                    <p:cond delay="0"/>
                                  </p:stCondLst>
                                  <p:childTnLst>
                                    <p:set>
                                      <p:cBhvr>
                                        <p:cTn id="20" dur="1" fill="hold">
                                          <p:stCondLst>
                                            <p:cond delay="0"/>
                                          </p:stCondLst>
                                        </p:cTn>
                                        <p:tgtEl>
                                          <p:spTgt spid="40"/>
                                        </p:tgtEl>
                                        <p:attrNameLst>
                                          <p:attrName>style.visibility</p:attrName>
                                        </p:attrNameLst>
                                      </p:cBhvr>
                                      <p:to>
                                        <p:strVal val="visible"/>
                                      </p:to>
                                    </p:set>
                                    <p:animEffect transition="in" filter="checkerboard(across)">
                                      <p:cBhvr>
                                        <p:cTn id="21" dur="1000"/>
                                        <p:tgtEl>
                                          <p:spTgt spid="40"/>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93"/>
                                        </p:tgtEl>
                                        <p:attrNameLst>
                                          <p:attrName>style.visibility</p:attrName>
                                        </p:attrNameLst>
                                      </p:cBhvr>
                                      <p:to>
                                        <p:strVal val="visible"/>
                                      </p:to>
                                    </p:set>
                                    <p:animEffect transition="in" filter="wipe(left)">
                                      <p:cBhvr>
                                        <p:cTn id="26" dur="1000"/>
                                        <p:tgtEl>
                                          <p:spTgt spid="93"/>
                                        </p:tgtEl>
                                      </p:cBhvr>
                                    </p:animEffect>
                                  </p:childTnLst>
                                </p:cTn>
                              </p:par>
                            </p:childTnLst>
                          </p:cTn>
                        </p:par>
                        <p:par>
                          <p:cTn id="27" fill="hold">
                            <p:stCondLst>
                              <p:cond delay="1000"/>
                            </p:stCondLst>
                            <p:childTnLst>
                              <p:par>
                                <p:cTn id="28" presetID="22" presetClass="entr" presetSubtype="1" fill="hold" nodeType="afterEffect">
                                  <p:stCondLst>
                                    <p:cond delay="0"/>
                                  </p:stCondLst>
                                  <p:childTnLst>
                                    <p:set>
                                      <p:cBhvr>
                                        <p:cTn id="29" dur="1" fill="hold">
                                          <p:stCondLst>
                                            <p:cond delay="0"/>
                                          </p:stCondLst>
                                        </p:cTn>
                                        <p:tgtEl>
                                          <p:spTgt spid="95"/>
                                        </p:tgtEl>
                                        <p:attrNameLst>
                                          <p:attrName>style.visibility</p:attrName>
                                        </p:attrNameLst>
                                      </p:cBhvr>
                                      <p:to>
                                        <p:strVal val="visible"/>
                                      </p:to>
                                    </p:set>
                                    <p:animEffect transition="in" filter="wipe(up)">
                                      <p:cBhvr>
                                        <p:cTn id="30" dur="1000"/>
                                        <p:tgtEl>
                                          <p:spTgt spid="95"/>
                                        </p:tgtEl>
                                      </p:cBhvr>
                                    </p:animEffect>
                                  </p:childTnLst>
                                </p:cTn>
                              </p:par>
                            </p:childTnLst>
                          </p:cTn>
                        </p:par>
                        <p:par>
                          <p:cTn id="31" fill="hold">
                            <p:stCondLst>
                              <p:cond delay="2000"/>
                            </p:stCondLst>
                            <p:childTnLst>
                              <p:par>
                                <p:cTn id="32" presetID="22" presetClass="entr" presetSubtype="2" fill="hold" nodeType="afterEffect">
                                  <p:stCondLst>
                                    <p:cond delay="0"/>
                                  </p:stCondLst>
                                  <p:childTnLst>
                                    <p:set>
                                      <p:cBhvr>
                                        <p:cTn id="33" dur="1" fill="hold">
                                          <p:stCondLst>
                                            <p:cond delay="0"/>
                                          </p:stCondLst>
                                        </p:cTn>
                                        <p:tgtEl>
                                          <p:spTgt spid="97"/>
                                        </p:tgtEl>
                                        <p:attrNameLst>
                                          <p:attrName>style.visibility</p:attrName>
                                        </p:attrNameLst>
                                      </p:cBhvr>
                                      <p:to>
                                        <p:strVal val="visible"/>
                                      </p:to>
                                    </p:set>
                                    <p:animEffect transition="in" filter="wipe(right)">
                                      <p:cBhvr>
                                        <p:cTn id="34" dur="1000"/>
                                        <p:tgtEl>
                                          <p:spTgt spid="97"/>
                                        </p:tgtEl>
                                      </p:cBhvr>
                                    </p:animEffect>
                                  </p:childTnLst>
                                </p:cTn>
                              </p:par>
                            </p:childTnLst>
                          </p:cTn>
                        </p:par>
                        <p:par>
                          <p:cTn id="35" fill="hold">
                            <p:stCondLst>
                              <p:cond delay="3000"/>
                            </p:stCondLst>
                            <p:childTnLst>
                              <p:par>
                                <p:cTn id="36" presetID="1" presetClass="entr" presetSubtype="0" fill="hold" grpId="0" nodeType="afterEffect">
                                  <p:stCondLst>
                                    <p:cond delay="0"/>
                                  </p:stCondLst>
                                  <p:childTnLst>
                                    <p:set>
                                      <p:cBhvr>
                                        <p:cTn id="37" dur="1" fill="hold">
                                          <p:stCondLst>
                                            <p:cond delay="0"/>
                                          </p:stCondLst>
                                        </p:cTn>
                                        <p:tgtEl>
                                          <p:spTgt spid="72"/>
                                        </p:tgtEl>
                                        <p:attrNameLst>
                                          <p:attrName>style.visibility</p:attrName>
                                        </p:attrNameLst>
                                      </p:cBhvr>
                                      <p:to>
                                        <p:strVal val="visible"/>
                                      </p:to>
                                    </p:set>
                                  </p:childTnLst>
                                </p:cTn>
                              </p:par>
                            </p:childTnLst>
                          </p:cTn>
                        </p:par>
                        <p:par>
                          <p:cTn id="38" fill="hold">
                            <p:stCondLst>
                              <p:cond delay="3000"/>
                            </p:stCondLst>
                            <p:childTnLst>
                              <p:par>
                                <p:cTn id="39" presetID="22" presetClass="entr" presetSubtype="2" fill="hold" nodeType="afterEffect">
                                  <p:stCondLst>
                                    <p:cond delay="0"/>
                                  </p:stCondLst>
                                  <p:childTnLst>
                                    <p:set>
                                      <p:cBhvr>
                                        <p:cTn id="40" dur="1" fill="hold">
                                          <p:stCondLst>
                                            <p:cond delay="0"/>
                                          </p:stCondLst>
                                        </p:cTn>
                                        <p:tgtEl>
                                          <p:spTgt spid="75"/>
                                        </p:tgtEl>
                                        <p:attrNameLst>
                                          <p:attrName>style.visibility</p:attrName>
                                        </p:attrNameLst>
                                      </p:cBhvr>
                                      <p:to>
                                        <p:strVal val="visible"/>
                                      </p:to>
                                    </p:set>
                                    <p:animEffect transition="in" filter="wipe(right)">
                                      <p:cBhvr>
                                        <p:cTn id="41" dur="1000"/>
                                        <p:tgtEl>
                                          <p:spTgt spid="75"/>
                                        </p:tgtEl>
                                      </p:cBhvr>
                                    </p:animEffect>
                                  </p:childTnLst>
                                </p:cTn>
                              </p:par>
                              <p:par>
                                <p:cTn id="42" presetID="22" presetClass="entr" presetSubtype="1" fill="hold" nodeType="withEffect">
                                  <p:stCondLst>
                                    <p:cond delay="0"/>
                                  </p:stCondLst>
                                  <p:childTnLst>
                                    <p:set>
                                      <p:cBhvr>
                                        <p:cTn id="43" dur="1" fill="hold">
                                          <p:stCondLst>
                                            <p:cond delay="0"/>
                                          </p:stCondLst>
                                        </p:cTn>
                                        <p:tgtEl>
                                          <p:spTgt spid="89"/>
                                        </p:tgtEl>
                                        <p:attrNameLst>
                                          <p:attrName>style.visibility</p:attrName>
                                        </p:attrNameLst>
                                      </p:cBhvr>
                                      <p:to>
                                        <p:strVal val="visible"/>
                                      </p:to>
                                    </p:set>
                                    <p:animEffect transition="in" filter="wipe(up)">
                                      <p:cBhvr>
                                        <p:cTn id="44" dur="1000"/>
                                        <p:tgtEl>
                                          <p:spTgt spid="89"/>
                                        </p:tgtEl>
                                      </p:cBhvr>
                                    </p:animEffect>
                                  </p:childTnLst>
                                </p:cTn>
                              </p:par>
                              <p:par>
                                <p:cTn id="45" presetID="1" presetClass="entr" presetSubtype="0" fill="hold" grpId="0" nodeType="withEffect">
                                  <p:stCondLst>
                                    <p:cond delay="0"/>
                                  </p:stCondLst>
                                  <p:childTnLst>
                                    <p:set>
                                      <p:cBhvr>
                                        <p:cTn id="46" dur="1" fill="hold">
                                          <p:stCondLst>
                                            <p:cond delay="0"/>
                                          </p:stCondLst>
                                        </p:cTn>
                                        <p:tgtEl>
                                          <p:spTgt spid="77"/>
                                        </p:tgtEl>
                                        <p:attrNameLst>
                                          <p:attrName>style.visibility</p:attrName>
                                        </p:attrNameLst>
                                      </p:cBhvr>
                                      <p:to>
                                        <p:strVal val="visible"/>
                                      </p:to>
                                    </p:set>
                                  </p:childTnLst>
                                </p:cTn>
                              </p:par>
                            </p:childTnLst>
                          </p:cTn>
                        </p:par>
                        <p:par>
                          <p:cTn id="47" fill="hold">
                            <p:stCondLst>
                              <p:cond delay="4000"/>
                            </p:stCondLst>
                            <p:childTnLst>
                              <p:par>
                                <p:cTn id="48" presetID="1" presetClass="entr" presetSubtype="0" fill="hold" grpId="0" nodeType="afterEffect">
                                  <p:stCondLst>
                                    <p:cond delay="0"/>
                                  </p:stCondLst>
                                  <p:childTnLst>
                                    <p:set>
                                      <p:cBhvr>
                                        <p:cTn id="49" dur="1" fill="hold">
                                          <p:stCondLst>
                                            <p:cond delay="0"/>
                                          </p:stCondLst>
                                        </p:cTn>
                                        <p:tgtEl>
                                          <p:spTgt spid="39"/>
                                        </p:tgtEl>
                                        <p:attrNameLst>
                                          <p:attrName>style.visibility</p:attrName>
                                        </p:attrNameLst>
                                      </p:cBhvr>
                                      <p:to>
                                        <p:strVal val="visible"/>
                                      </p:to>
                                    </p:set>
                                  </p:childTnLst>
                                </p:cTn>
                              </p:par>
                            </p:childTnLst>
                          </p:cTn>
                        </p:par>
                        <p:par>
                          <p:cTn id="50" fill="hold">
                            <p:stCondLst>
                              <p:cond delay="4000"/>
                            </p:stCondLst>
                            <p:childTnLst>
                              <p:par>
                                <p:cTn id="51" presetID="22" presetClass="entr" presetSubtype="1" fill="hold" nodeType="afterEffect">
                                  <p:stCondLst>
                                    <p:cond delay="0"/>
                                  </p:stCondLst>
                                  <p:childTnLst>
                                    <p:set>
                                      <p:cBhvr>
                                        <p:cTn id="52" dur="1" fill="hold">
                                          <p:stCondLst>
                                            <p:cond delay="0"/>
                                          </p:stCondLst>
                                        </p:cTn>
                                        <p:tgtEl>
                                          <p:spTgt spid="109"/>
                                        </p:tgtEl>
                                        <p:attrNameLst>
                                          <p:attrName>style.visibility</p:attrName>
                                        </p:attrNameLst>
                                      </p:cBhvr>
                                      <p:to>
                                        <p:strVal val="visible"/>
                                      </p:to>
                                    </p:set>
                                    <p:animEffect transition="in" filter="wipe(up)">
                                      <p:cBhvr>
                                        <p:cTn id="53" dur="1000"/>
                                        <p:tgtEl>
                                          <p:spTgt spid="109"/>
                                        </p:tgtEl>
                                      </p:cBhvr>
                                    </p:animEffect>
                                  </p:childTnLst>
                                </p:cTn>
                              </p:par>
                            </p:childTnLst>
                          </p:cTn>
                        </p:par>
                        <p:par>
                          <p:cTn id="54" fill="hold">
                            <p:stCondLst>
                              <p:cond delay="5000"/>
                            </p:stCondLst>
                            <p:childTnLst>
                              <p:par>
                                <p:cTn id="55" presetID="22" presetClass="entr" presetSubtype="2" fill="hold" nodeType="afterEffect">
                                  <p:stCondLst>
                                    <p:cond delay="0"/>
                                  </p:stCondLst>
                                  <p:childTnLst>
                                    <p:set>
                                      <p:cBhvr>
                                        <p:cTn id="56" dur="1" fill="hold">
                                          <p:stCondLst>
                                            <p:cond delay="0"/>
                                          </p:stCondLst>
                                        </p:cTn>
                                        <p:tgtEl>
                                          <p:spTgt spid="113"/>
                                        </p:tgtEl>
                                        <p:attrNameLst>
                                          <p:attrName>style.visibility</p:attrName>
                                        </p:attrNameLst>
                                      </p:cBhvr>
                                      <p:to>
                                        <p:strVal val="visible"/>
                                      </p:to>
                                    </p:set>
                                    <p:animEffect transition="in" filter="wipe(right)">
                                      <p:cBhvr>
                                        <p:cTn id="57" dur="1000"/>
                                        <p:tgtEl>
                                          <p:spTgt spid="113"/>
                                        </p:tgtEl>
                                      </p:cBhvr>
                                    </p:animEffect>
                                  </p:childTnLst>
                                </p:cTn>
                              </p:par>
                            </p:childTnLst>
                          </p:cTn>
                        </p:par>
                        <p:par>
                          <p:cTn id="58" fill="hold">
                            <p:stCondLst>
                              <p:cond delay="6000"/>
                            </p:stCondLst>
                            <p:childTnLst>
                              <p:par>
                                <p:cTn id="59" presetID="5" presetClass="entr" presetSubtype="10" fill="hold" nodeType="afterEffect">
                                  <p:stCondLst>
                                    <p:cond delay="0"/>
                                  </p:stCondLst>
                                  <p:childTnLst>
                                    <p:set>
                                      <p:cBhvr>
                                        <p:cTn id="60" dur="1" fill="hold">
                                          <p:stCondLst>
                                            <p:cond delay="0"/>
                                          </p:stCondLst>
                                        </p:cTn>
                                        <p:tgtEl>
                                          <p:spTgt spid="25"/>
                                        </p:tgtEl>
                                        <p:attrNameLst>
                                          <p:attrName>style.visibility</p:attrName>
                                        </p:attrNameLst>
                                      </p:cBhvr>
                                      <p:to>
                                        <p:strVal val="visible"/>
                                      </p:to>
                                    </p:set>
                                    <p:animEffect transition="in" filter="checkerboard(across)">
                                      <p:cBhvr>
                                        <p:cTn id="61"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71" grpId="0" animBg="1"/>
      <p:bldP spid="72" grpId="0" animBg="1"/>
      <p:bldP spid="73" grpId="0"/>
      <p:bldP spid="77"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Spilling into LLC space</a:t>
            </a:r>
            <a:endParaRPr lang="en-US" b="1" dirty="0"/>
          </a:p>
        </p:txBody>
      </p:sp>
      <p:sp>
        <p:nvSpPr>
          <p:cNvPr id="3" name="Content Placeholder 2"/>
          <p:cNvSpPr>
            <a:spLocks noGrp="1"/>
          </p:cNvSpPr>
          <p:nvPr>
            <p:ph idx="1"/>
          </p:nvPr>
        </p:nvSpPr>
        <p:spPr>
          <a:xfrm>
            <a:off x="457200" y="762000"/>
            <a:ext cx="8686800" cy="6096000"/>
          </a:xfrm>
        </p:spPr>
        <p:txBody>
          <a:bodyPr>
            <a:normAutofit/>
          </a:bodyPr>
          <a:lstStyle/>
          <a:p>
            <a:r>
              <a:rPr lang="en-US" dirty="0" smtClean="0"/>
              <a:t>Sequentially reading out E</a:t>
            </a:r>
            <a:r>
              <a:rPr lang="en-US" baseline="-25000" dirty="0" smtClean="0"/>
              <a:t>B</a:t>
            </a:r>
            <a:r>
              <a:rPr lang="en-US" dirty="0" smtClean="0"/>
              <a:t> and B from the LLC may lengthen the critical path</a:t>
            </a:r>
          </a:p>
          <a:p>
            <a:pPr lvl="1"/>
            <a:r>
              <a:rPr lang="en-US" dirty="0" smtClean="0"/>
              <a:t>Fortunately, both accesses are never on the critical path</a:t>
            </a:r>
          </a:p>
          <a:p>
            <a:pPr lvl="1"/>
            <a:r>
              <a:rPr lang="en-US" dirty="0" smtClean="0"/>
              <a:t>For a read, B is first read out and sent to the requester; update to E</a:t>
            </a:r>
            <a:r>
              <a:rPr lang="en-US" baseline="-25000" dirty="0" smtClean="0"/>
              <a:t>B</a:t>
            </a:r>
            <a:r>
              <a:rPr lang="en-US" dirty="0" smtClean="0"/>
              <a:t> proceeds in background</a:t>
            </a:r>
          </a:p>
          <a:p>
            <a:pPr lvl="2"/>
            <a:r>
              <a:rPr lang="en-US" dirty="0" smtClean="0"/>
              <a:t>Only shared blocks can have spilled tracking entries</a:t>
            </a:r>
          </a:p>
          <a:p>
            <a:pPr lvl="1"/>
            <a:r>
              <a:rPr lang="en-US" dirty="0" smtClean="0"/>
              <a:t>For read-exclusive and upgrade, E</a:t>
            </a:r>
            <a:r>
              <a:rPr lang="en-US" baseline="-25000" dirty="0" smtClean="0"/>
              <a:t>B</a:t>
            </a:r>
            <a:r>
              <a:rPr lang="en-US" dirty="0" smtClean="0"/>
              <a:t> is first read out, invalidations are sent with one of the sharers asked to also supply the data to the requester along with the invalidation </a:t>
            </a:r>
            <a:r>
              <a:rPr lang="en-US" dirty="0" err="1" smtClean="0"/>
              <a:t>ack</a:t>
            </a:r>
            <a:endParaRPr lang="en-US" dirty="0" smtClean="0"/>
          </a:p>
          <a:p>
            <a:pPr lvl="2"/>
            <a:r>
              <a:rPr lang="en-US" dirty="0" smtClean="0"/>
              <a:t>B is read out next, it is switched to the corrupted exclusive state, and E</a:t>
            </a:r>
            <a:r>
              <a:rPr lang="en-US" baseline="-25000" dirty="0" smtClean="0"/>
              <a:t>B</a:t>
            </a:r>
            <a:r>
              <a:rPr lang="en-US" dirty="0" smtClean="0"/>
              <a:t> is invalidated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1000"/>
                                        <p:tgtEl>
                                          <p:spTgt spid="3">
                                            <p:txEl>
                                              <p:pRg st="2" end="2"/>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wipe(left)">
                                      <p:cBhvr>
                                        <p:cTn id="10" dur="10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wipe(left)">
                                      <p:cBhvr>
                                        <p:cTn id="15" dur="1000"/>
                                        <p:tgtEl>
                                          <p:spTgt spid="3">
                                            <p:txEl>
                                              <p:pRg st="4" end="4"/>
                                            </p:txEl>
                                          </p:spTgt>
                                        </p:tgtEl>
                                      </p:cBhvr>
                                    </p:animEffect>
                                  </p:childTnLst>
                                </p:cTn>
                              </p:par>
                              <p:par>
                                <p:cTn id="16" presetID="22" presetClass="entr" presetSubtype="8"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wipe(left)">
                                      <p:cBhvr>
                                        <p:cTn id="18"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Spilling into LLC space</a:t>
            </a:r>
            <a:endParaRPr lang="en-US" b="1" dirty="0"/>
          </a:p>
        </p:txBody>
      </p:sp>
      <p:sp>
        <p:nvSpPr>
          <p:cNvPr id="3" name="Content Placeholder 2"/>
          <p:cNvSpPr>
            <a:spLocks noGrp="1"/>
          </p:cNvSpPr>
          <p:nvPr>
            <p:ph idx="1"/>
          </p:nvPr>
        </p:nvSpPr>
        <p:spPr>
          <a:xfrm>
            <a:off x="457200" y="762000"/>
            <a:ext cx="8686800" cy="6096000"/>
          </a:xfrm>
        </p:spPr>
        <p:txBody>
          <a:bodyPr>
            <a:normAutofit/>
          </a:bodyPr>
          <a:lstStyle/>
          <a:p>
            <a:r>
              <a:rPr lang="en-US" dirty="0" smtClean="0"/>
              <a:t>Controlling spill rate to </a:t>
            </a:r>
            <a:r>
              <a:rPr lang="en-US" dirty="0" smtClean="0"/>
              <a:t>constrain</a:t>
            </a:r>
            <a:r>
              <a:rPr lang="en-US" dirty="0" smtClean="0"/>
              <a:t> LLC </a:t>
            </a:r>
            <a:r>
              <a:rPr lang="en-US" dirty="0" smtClean="0"/>
              <a:t>miss </a:t>
            </a:r>
            <a:r>
              <a:rPr lang="en-US" dirty="0" smtClean="0"/>
              <a:t>rate increase</a:t>
            </a:r>
            <a:endParaRPr lang="en-US" dirty="0" smtClean="0"/>
          </a:p>
          <a:p>
            <a:pPr lvl="1"/>
            <a:r>
              <a:rPr lang="en-US" dirty="0" smtClean="0"/>
              <a:t>Goal is to allow as much spill as possible from high STRA categories while keeping the LLC miss rate in check</a:t>
            </a:r>
          </a:p>
          <a:p>
            <a:pPr lvl="1"/>
            <a:r>
              <a:rPr lang="en-US" dirty="0" smtClean="0"/>
              <a:t>Each LLC bank dynamically computes the smallest STRA category </a:t>
            </a:r>
            <a:r>
              <a:rPr lang="en-US" dirty="0" err="1" smtClean="0"/>
              <a:t>C</a:t>
            </a:r>
            <a:r>
              <a:rPr lang="en-US" baseline="-25000" dirty="0" err="1" smtClean="0"/>
              <a:t>i</a:t>
            </a:r>
            <a:r>
              <a:rPr lang="en-US" dirty="0" smtClean="0"/>
              <a:t> </a:t>
            </a:r>
            <a:r>
              <a:rPr lang="en-US" dirty="0" smtClean="0"/>
              <a:t>such that all categories C</a:t>
            </a:r>
            <a:r>
              <a:rPr lang="en-US" baseline="-25000" dirty="0" smtClean="0"/>
              <a:t>k</a:t>
            </a:r>
            <a:r>
              <a:rPr lang="en-US" dirty="0" smtClean="0"/>
              <a:t> with k ≥ </a:t>
            </a:r>
            <a:r>
              <a:rPr lang="en-US" dirty="0" err="1" smtClean="0"/>
              <a:t>i</a:t>
            </a:r>
            <a:r>
              <a:rPr lang="en-US" dirty="0" smtClean="0"/>
              <a:t> are </a:t>
            </a:r>
            <a:r>
              <a:rPr lang="en-US" dirty="0" smtClean="0"/>
              <a:t>allowed to spill </a:t>
            </a:r>
            <a:r>
              <a:rPr lang="en-US" dirty="0" smtClean="0"/>
              <a:t>provided </a:t>
            </a:r>
            <a:r>
              <a:rPr lang="en-US" dirty="0" smtClean="0"/>
              <a:t>the </a:t>
            </a:r>
            <a:r>
              <a:rPr lang="en-US" dirty="0" smtClean="0"/>
              <a:t>miss rate of that bank increases by no more than </a:t>
            </a:r>
            <a:r>
              <a:rPr lang="el-GR" dirty="0" smtClean="0"/>
              <a:t>δ</a:t>
            </a:r>
            <a:endParaRPr lang="en-US" dirty="0" smtClean="0"/>
          </a:p>
          <a:p>
            <a:pPr lvl="1"/>
            <a:r>
              <a:rPr lang="en-US" dirty="0" smtClean="0"/>
              <a:t>For a given </a:t>
            </a:r>
            <a:r>
              <a:rPr lang="el-GR" dirty="0" smtClean="0"/>
              <a:t>δ</a:t>
            </a:r>
            <a:r>
              <a:rPr lang="en-US" dirty="0" smtClean="0"/>
              <a:t>, how to determine </a:t>
            </a:r>
            <a:r>
              <a:rPr lang="en-US" dirty="0" err="1" smtClean="0"/>
              <a:t>C</a:t>
            </a:r>
            <a:r>
              <a:rPr lang="en-US" baseline="-25000" dirty="0" err="1" smtClean="0"/>
              <a:t>i</a:t>
            </a:r>
            <a:r>
              <a:rPr lang="en-US" dirty="0" smtClean="0"/>
              <a:t> for a bank?</a:t>
            </a:r>
            <a:endParaRPr lang="en-US" baseline="-25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1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Spilling into LLC space</a:t>
            </a:r>
            <a:endParaRPr lang="en-US" b="1" dirty="0"/>
          </a:p>
        </p:txBody>
      </p:sp>
      <p:sp>
        <p:nvSpPr>
          <p:cNvPr id="3" name="Content Placeholder 2"/>
          <p:cNvSpPr>
            <a:spLocks noGrp="1"/>
          </p:cNvSpPr>
          <p:nvPr>
            <p:ph idx="1"/>
          </p:nvPr>
        </p:nvSpPr>
        <p:spPr>
          <a:xfrm>
            <a:off x="457200" y="685800"/>
            <a:ext cx="8686800" cy="6172200"/>
          </a:xfrm>
        </p:spPr>
        <p:txBody>
          <a:bodyPr>
            <a:normAutofit/>
          </a:bodyPr>
          <a:lstStyle/>
          <a:p>
            <a:r>
              <a:rPr lang="en-US" dirty="0" smtClean="0"/>
              <a:t>Controlling spill rate to avoid large increase in LLC miss rate</a:t>
            </a:r>
          </a:p>
          <a:p>
            <a:pPr lvl="1"/>
            <a:r>
              <a:rPr lang="en-US" dirty="0" smtClean="0"/>
              <a:t>Each LLC bank estimates the miss rate without spilling (</a:t>
            </a:r>
            <a:r>
              <a:rPr lang="en-US" dirty="0" err="1" smtClean="0"/>
              <a:t>MR</a:t>
            </a:r>
            <a:r>
              <a:rPr lang="en-US" baseline="-25000" dirty="0" err="1" smtClean="0"/>
              <a:t>no</a:t>
            </a:r>
            <a:r>
              <a:rPr lang="en-US" baseline="-25000" dirty="0" smtClean="0"/>
              <a:t>-spill</a:t>
            </a:r>
            <a:r>
              <a:rPr lang="en-US" dirty="0" smtClean="0"/>
              <a:t>) by setting aside a few sets that do not admit any spilled entries</a:t>
            </a:r>
          </a:p>
          <a:p>
            <a:pPr lvl="1"/>
            <a:r>
              <a:rPr lang="en-US" dirty="0" smtClean="0"/>
              <a:t>The rest of the sets admit spilled entries for STRA categories bigger than or equal to </a:t>
            </a:r>
            <a:r>
              <a:rPr lang="en-US" dirty="0" err="1" smtClean="0"/>
              <a:t>C</a:t>
            </a:r>
            <a:r>
              <a:rPr lang="en-US" baseline="-25000" dirty="0" err="1" smtClean="0"/>
              <a:t>i</a:t>
            </a:r>
            <a:r>
              <a:rPr lang="en-US" dirty="0" smtClean="0"/>
              <a:t>; from these sets </a:t>
            </a:r>
            <a:r>
              <a:rPr lang="en-US" dirty="0" err="1" smtClean="0"/>
              <a:t>MR</a:t>
            </a:r>
            <a:r>
              <a:rPr lang="en-US" baseline="-25000" dirty="0" err="1" smtClean="0"/>
              <a:t>spill</a:t>
            </a:r>
            <a:r>
              <a:rPr lang="en-US" dirty="0" smtClean="0"/>
              <a:t> is estimated</a:t>
            </a:r>
          </a:p>
          <a:p>
            <a:pPr lvl="1"/>
            <a:r>
              <a:rPr lang="en-US" dirty="0" smtClean="0"/>
              <a:t>At the end of each window of 8K accesses to the bank, if </a:t>
            </a:r>
            <a:r>
              <a:rPr lang="en-US" dirty="0" err="1" smtClean="0"/>
              <a:t>MR</a:t>
            </a:r>
            <a:r>
              <a:rPr lang="en-US" baseline="-25000" dirty="0" err="1" smtClean="0"/>
              <a:t>spill</a:t>
            </a:r>
            <a:r>
              <a:rPr lang="en-US" dirty="0" smtClean="0"/>
              <a:t> – </a:t>
            </a:r>
            <a:r>
              <a:rPr lang="en-US" dirty="0" err="1" smtClean="0"/>
              <a:t>MR</a:t>
            </a:r>
            <a:r>
              <a:rPr lang="en-US" baseline="-25000" dirty="0" err="1" smtClean="0"/>
              <a:t>no</a:t>
            </a:r>
            <a:r>
              <a:rPr lang="en-US" baseline="-25000" dirty="0" smtClean="0"/>
              <a:t>-spill</a:t>
            </a:r>
            <a:r>
              <a:rPr lang="en-US" dirty="0" smtClean="0"/>
              <a:t> ≤ </a:t>
            </a:r>
            <a:r>
              <a:rPr lang="el-GR" dirty="0" smtClean="0"/>
              <a:t>δ</a:t>
            </a:r>
            <a:r>
              <a:rPr lang="en-US" dirty="0" smtClean="0"/>
              <a:t>, </a:t>
            </a:r>
            <a:r>
              <a:rPr lang="en-US" dirty="0" err="1" smtClean="0"/>
              <a:t>i</a:t>
            </a:r>
            <a:r>
              <a:rPr lang="en-US" dirty="0" smtClean="0"/>
              <a:t> is decremented by one</a:t>
            </a:r>
          </a:p>
          <a:p>
            <a:pPr lvl="2"/>
            <a:r>
              <a:rPr lang="en-US" dirty="0" smtClean="0"/>
              <a:t>In the next window, more spills will be allowed</a:t>
            </a:r>
          </a:p>
          <a:p>
            <a:pPr lvl="1"/>
            <a:r>
              <a:rPr lang="en-US" dirty="0" smtClean="0"/>
              <a:t>Else </a:t>
            </a:r>
            <a:r>
              <a:rPr lang="en-US" dirty="0" err="1" smtClean="0"/>
              <a:t>i</a:t>
            </a:r>
            <a:r>
              <a:rPr lang="en-US" dirty="0" smtClean="0"/>
              <a:t> is incremented by one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1000"/>
                                        <p:tgtEl>
                                          <p:spTgt spid="3">
                                            <p:txEl>
                                              <p:pRg st="3" end="3"/>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wipe(left)">
                                      <p:cBhvr>
                                        <p:cTn id="10" dur="1000"/>
                                        <p:tgtEl>
                                          <p:spTgt spid="3">
                                            <p:txEl>
                                              <p:pRg st="4" end="4"/>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wipe(left)">
                                      <p:cBhvr>
                                        <p:cTn id="13"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Spilling into LLC space</a:t>
            </a:r>
            <a:endParaRPr lang="en-US" b="1" dirty="0"/>
          </a:p>
        </p:txBody>
      </p:sp>
      <p:graphicFrame>
        <p:nvGraphicFramePr>
          <p:cNvPr id="3" name="Table 2"/>
          <p:cNvGraphicFramePr>
            <a:graphicFrameLocks noGrp="1"/>
          </p:cNvGraphicFramePr>
          <p:nvPr/>
        </p:nvGraphicFramePr>
        <p:xfrm>
          <a:off x="3657600" y="1524000"/>
          <a:ext cx="1776730" cy="1676400"/>
        </p:xfrm>
        <a:graphic>
          <a:graphicData uri="http://schemas.openxmlformats.org/drawingml/2006/table">
            <a:tbl>
              <a:tblPr firstRow="1" bandRow="1">
                <a:tableStyleId>{616DA210-FB5B-4158-B5E0-FEB733F419BA}</a:tableStyleId>
              </a:tblPr>
              <a:tblGrid>
                <a:gridCol w="228600"/>
                <a:gridCol w="304800"/>
                <a:gridCol w="313690"/>
                <a:gridCol w="309880"/>
                <a:gridCol w="309880"/>
                <a:gridCol w="309880"/>
              </a:tblGrid>
              <a:tr h="304800">
                <a:tc>
                  <a:txBody>
                    <a:bodyPr/>
                    <a:lstStyle/>
                    <a:p>
                      <a:endParaRPr lang="en-US" sz="1400" dirty="0"/>
                    </a:p>
                  </a:txBody>
                  <a:tcPr marT="60960" marB="60960"/>
                </a:tc>
                <a:tc>
                  <a:txBody>
                    <a:bodyPr/>
                    <a:lstStyle/>
                    <a:p>
                      <a:endParaRPr lang="en-US" sz="1400" dirty="0"/>
                    </a:p>
                  </a:txBody>
                  <a:tcPr marT="60960" marB="60960"/>
                </a:tc>
                <a:tc>
                  <a:txBody>
                    <a:bodyPr/>
                    <a:lstStyle/>
                    <a:p>
                      <a:endParaRPr lang="en-US" sz="1400" dirty="0"/>
                    </a:p>
                  </a:txBody>
                  <a:tcPr marT="60960" marB="60960"/>
                </a:tc>
                <a:tc>
                  <a:txBody>
                    <a:bodyPr/>
                    <a:lstStyle/>
                    <a:p>
                      <a:endParaRPr lang="en-US" sz="1400" dirty="0"/>
                    </a:p>
                  </a:txBody>
                  <a:tcPr marT="60960" marB="60960"/>
                </a:tc>
                <a:tc>
                  <a:txBody>
                    <a:bodyPr/>
                    <a:lstStyle/>
                    <a:p>
                      <a:endParaRPr lang="en-US" sz="1400" dirty="0"/>
                    </a:p>
                  </a:txBody>
                  <a:tcPr marT="60960" marB="60960"/>
                </a:tc>
                <a:tc>
                  <a:txBody>
                    <a:bodyPr/>
                    <a:lstStyle/>
                    <a:p>
                      <a:endParaRPr lang="en-US" sz="1400" dirty="0"/>
                    </a:p>
                  </a:txBody>
                  <a:tcPr marT="60960" marB="60960"/>
                </a:tc>
              </a:tr>
              <a:tr h="304800">
                <a:tc>
                  <a:txBody>
                    <a:bodyPr/>
                    <a:lstStyle/>
                    <a:p>
                      <a:endParaRPr lang="en-US" sz="1400" dirty="0"/>
                    </a:p>
                  </a:txBody>
                  <a:tcPr marT="60960" marB="60960"/>
                </a:tc>
                <a:tc>
                  <a:txBody>
                    <a:bodyPr/>
                    <a:lstStyle/>
                    <a:p>
                      <a:endParaRPr lang="en-US" sz="1400" dirty="0"/>
                    </a:p>
                  </a:txBody>
                  <a:tcPr marT="60960" marB="60960"/>
                </a:tc>
                <a:tc>
                  <a:txBody>
                    <a:bodyPr/>
                    <a:lstStyle/>
                    <a:p>
                      <a:endParaRPr lang="en-US" sz="1400" dirty="0"/>
                    </a:p>
                  </a:txBody>
                  <a:tcPr marT="60960" marB="60960"/>
                </a:tc>
                <a:tc>
                  <a:txBody>
                    <a:bodyPr/>
                    <a:lstStyle/>
                    <a:p>
                      <a:endParaRPr lang="en-US" sz="1400" dirty="0"/>
                    </a:p>
                  </a:txBody>
                  <a:tcPr marT="60960" marB="60960"/>
                </a:tc>
                <a:tc>
                  <a:txBody>
                    <a:bodyPr/>
                    <a:lstStyle/>
                    <a:p>
                      <a:endParaRPr lang="en-US" sz="1400" dirty="0"/>
                    </a:p>
                  </a:txBody>
                  <a:tcPr marT="60960" marB="60960"/>
                </a:tc>
                <a:tc>
                  <a:txBody>
                    <a:bodyPr/>
                    <a:lstStyle/>
                    <a:p>
                      <a:endParaRPr lang="en-US" sz="1400" dirty="0"/>
                    </a:p>
                  </a:txBody>
                  <a:tcPr marT="60960" marB="60960"/>
                </a:tc>
              </a:tr>
              <a:tr h="304800">
                <a:tc>
                  <a:txBody>
                    <a:bodyPr/>
                    <a:lstStyle/>
                    <a:p>
                      <a:endParaRPr lang="en-US" sz="1400"/>
                    </a:p>
                  </a:txBody>
                  <a:tcPr marT="60960" marB="60960"/>
                </a:tc>
                <a:tc>
                  <a:txBody>
                    <a:bodyPr/>
                    <a:lstStyle/>
                    <a:p>
                      <a:endParaRPr lang="en-US" sz="1400" dirty="0"/>
                    </a:p>
                  </a:txBody>
                  <a:tcPr marT="60960" marB="60960"/>
                </a:tc>
                <a:tc>
                  <a:txBody>
                    <a:bodyPr/>
                    <a:lstStyle/>
                    <a:p>
                      <a:endParaRPr lang="en-US" sz="1400" dirty="0"/>
                    </a:p>
                  </a:txBody>
                  <a:tcPr marT="60960" marB="60960"/>
                </a:tc>
                <a:tc>
                  <a:txBody>
                    <a:bodyPr/>
                    <a:lstStyle/>
                    <a:p>
                      <a:endParaRPr lang="en-US" sz="1400" dirty="0"/>
                    </a:p>
                  </a:txBody>
                  <a:tcPr marT="60960" marB="60960"/>
                </a:tc>
                <a:tc>
                  <a:txBody>
                    <a:bodyPr/>
                    <a:lstStyle/>
                    <a:p>
                      <a:endParaRPr lang="en-US" sz="1400" dirty="0"/>
                    </a:p>
                  </a:txBody>
                  <a:tcPr marT="60960" marB="60960"/>
                </a:tc>
                <a:tc>
                  <a:txBody>
                    <a:bodyPr/>
                    <a:lstStyle/>
                    <a:p>
                      <a:endParaRPr lang="en-US" sz="1400" dirty="0"/>
                    </a:p>
                  </a:txBody>
                  <a:tcPr marT="60960" marB="60960"/>
                </a:tc>
              </a:tr>
              <a:tr h="304800">
                <a:tc>
                  <a:txBody>
                    <a:bodyPr/>
                    <a:lstStyle/>
                    <a:p>
                      <a:endParaRPr lang="en-US" sz="1400" dirty="0"/>
                    </a:p>
                  </a:txBody>
                  <a:tcPr marT="60960" marB="60960"/>
                </a:tc>
                <a:tc>
                  <a:txBody>
                    <a:bodyPr/>
                    <a:lstStyle/>
                    <a:p>
                      <a:endParaRPr lang="en-US" sz="1400" dirty="0"/>
                    </a:p>
                  </a:txBody>
                  <a:tcPr marT="60960" marB="60960"/>
                </a:tc>
                <a:tc>
                  <a:txBody>
                    <a:bodyPr/>
                    <a:lstStyle/>
                    <a:p>
                      <a:endParaRPr lang="en-US" sz="1400" dirty="0"/>
                    </a:p>
                  </a:txBody>
                  <a:tcPr marT="60960" marB="60960"/>
                </a:tc>
                <a:tc>
                  <a:txBody>
                    <a:bodyPr/>
                    <a:lstStyle/>
                    <a:p>
                      <a:endParaRPr lang="en-US" sz="1400" dirty="0"/>
                    </a:p>
                  </a:txBody>
                  <a:tcPr marT="60960" marB="60960"/>
                </a:tc>
                <a:tc>
                  <a:txBody>
                    <a:bodyPr/>
                    <a:lstStyle/>
                    <a:p>
                      <a:endParaRPr lang="en-US" sz="1400" dirty="0"/>
                    </a:p>
                  </a:txBody>
                  <a:tcPr marT="60960" marB="60960"/>
                </a:tc>
                <a:tc>
                  <a:txBody>
                    <a:bodyPr/>
                    <a:lstStyle/>
                    <a:p>
                      <a:endParaRPr lang="en-US" sz="1400" dirty="0"/>
                    </a:p>
                  </a:txBody>
                  <a:tcPr marT="60960" marB="60960"/>
                </a:tc>
              </a:tr>
              <a:tr h="304800">
                <a:tc>
                  <a:txBody>
                    <a:bodyPr/>
                    <a:lstStyle/>
                    <a:p>
                      <a:endParaRPr lang="en-US" sz="1400" dirty="0"/>
                    </a:p>
                  </a:txBody>
                  <a:tcPr marT="60960" marB="60960"/>
                </a:tc>
                <a:tc>
                  <a:txBody>
                    <a:bodyPr/>
                    <a:lstStyle/>
                    <a:p>
                      <a:endParaRPr lang="en-US" sz="1400" dirty="0"/>
                    </a:p>
                  </a:txBody>
                  <a:tcPr marT="60960" marB="60960"/>
                </a:tc>
                <a:tc>
                  <a:txBody>
                    <a:bodyPr/>
                    <a:lstStyle/>
                    <a:p>
                      <a:endParaRPr lang="en-US" sz="1400" dirty="0"/>
                    </a:p>
                  </a:txBody>
                  <a:tcPr marT="60960" marB="60960"/>
                </a:tc>
                <a:tc>
                  <a:txBody>
                    <a:bodyPr/>
                    <a:lstStyle/>
                    <a:p>
                      <a:endParaRPr lang="en-US" sz="1400" dirty="0"/>
                    </a:p>
                  </a:txBody>
                  <a:tcPr marT="60960" marB="60960"/>
                </a:tc>
                <a:tc>
                  <a:txBody>
                    <a:bodyPr/>
                    <a:lstStyle/>
                    <a:p>
                      <a:endParaRPr lang="en-US" sz="1400" dirty="0"/>
                    </a:p>
                  </a:txBody>
                  <a:tcPr marT="60960" marB="60960"/>
                </a:tc>
                <a:tc>
                  <a:txBody>
                    <a:bodyPr/>
                    <a:lstStyle/>
                    <a:p>
                      <a:endParaRPr lang="en-US" sz="1400" dirty="0"/>
                    </a:p>
                  </a:txBody>
                  <a:tcPr marT="60960" marB="60960"/>
                </a:tc>
              </a:tr>
            </a:tbl>
          </a:graphicData>
        </a:graphic>
      </p:graphicFrame>
      <p:sp>
        <p:nvSpPr>
          <p:cNvPr id="4" name="TextBox 3"/>
          <p:cNvSpPr txBox="1"/>
          <p:nvPr/>
        </p:nvSpPr>
        <p:spPr>
          <a:xfrm>
            <a:off x="0" y="1066800"/>
            <a:ext cx="9144000" cy="430887"/>
          </a:xfrm>
          <a:prstGeom prst="rect">
            <a:avLst/>
          </a:prstGeom>
          <a:noFill/>
        </p:spPr>
        <p:txBody>
          <a:bodyPr wrap="square" rtlCol="0">
            <a:spAutoFit/>
          </a:bodyPr>
          <a:lstStyle/>
          <a:p>
            <a:pPr algn="ctr"/>
            <a:r>
              <a:rPr lang="en-US" sz="2200" dirty="0" smtClean="0">
                <a:latin typeface="+mj-lt"/>
              </a:rPr>
              <a:t>LLC bank (256 sets)</a:t>
            </a:r>
            <a:endParaRPr lang="en-US" sz="1400" dirty="0"/>
          </a:p>
        </p:txBody>
      </p:sp>
      <p:cxnSp>
        <p:nvCxnSpPr>
          <p:cNvPr id="6" name="Straight Connector 5"/>
          <p:cNvCxnSpPr/>
          <p:nvPr/>
        </p:nvCxnSpPr>
        <p:spPr>
          <a:xfrm rot="5400000">
            <a:off x="2628105" y="2400300"/>
            <a:ext cx="1448594" cy="7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3352800" y="1676400"/>
            <a:ext cx="4572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3352800" y="2360612"/>
            <a:ext cx="4572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3352800" y="3122612"/>
            <a:ext cx="4572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3200400" y="2362200"/>
            <a:ext cx="1524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838200" y="1981200"/>
            <a:ext cx="2438400" cy="769441"/>
          </a:xfrm>
          <a:prstGeom prst="rect">
            <a:avLst/>
          </a:prstGeom>
          <a:noFill/>
        </p:spPr>
        <p:txBody>
          <a:bodyPr wrap="square" rtlCol="0">
            <a:spAutoFit/>
          </a:bodyPr>
          <a:lstStyle/>
          <a:p>
            <a:pPr algn="r"/>
            <a:r>
              <a:rPr lang="en-US" sz="2200" dirty="0" smtClean="0">
                <a:latin typeface="+mj-lt"/>
              </a:rPr>
              <a:t>240 spill sets</a:t>
            </a:r>
          </a:p>
          <a:p>
            <a:pPr algn="r"/>
            <a:r>
              <a:rPr lang="en-US" sz="2200" dirty="0" smtClean="0">
                <a:latin typeface="+mj-lt"/>
              </a:rPr>
              <a:t>Miss rate = </a:t>
            </a:r>
            <a:r>
              <a:rPr lang="en-US" sz="2200" dirty="0" err="1" smtClean="0">
                <a:latin typeface="+mj-lt"/>
              </a:rPr>
              <a:t>MR</a:t>
            </a:r>
            <a:r>
              <a:rPr lang="en-US" sz="2200" baseline="-25000" dirty="0" err="1" smtClean="0">
                <a:latin typeface="+mj-lt"/>
              </a:rPr>
              <a:t>spill</a:t>
            </a:r>
            <a:endParaRPr lang="en-US" sz="2200" baseline="-25000" dirty="0" smtClean="0">
              <a:latin typeface="+mj-lt"/>
            </a:endParaRPr>
          </a:p>
        </p:txBody>
      </p:sp>
      <p:cxnSp>
        <p:nvCxnSpPr>
          <p:cNvPr id="16" name="Straight Connector 15"/>
          <p:cNvCxnSpPr/>
          <p:nvPr/>
        </p:nvCxnSpPr>
        <p:spPr>
          <a:xfrm rot="5400000">
            <a:off x="5295900" y="2400302"/>
            <a:ext cx="6858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0800000">
            <a:off x="5257800" y="2055812"/>
            <a:ext cx="3810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10800000">
            <a:off x="5257800" y="2743200"/>
            <a:ext cx="3810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5638800" y="2436812"/>
            <a:ext cx="1524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5715000" y="2057400"/>
            <a:ext cx="2743200" cy="769441"/>
          </a:xfrm>
          <a:prstGeom prst="rect">
            <a:avLst/>
          </a:prstGeom>
          <a:noFill/>
        </p:spPr>
        <p:txBody>
          <a:bodyPr wrap="square" rtlCol="0">
            <a:spAutoFit/>
          </a:bodyPr>
          <a:lstStyle/>
          <a:p>
            <a:r>
              <a:rPr lang="en-US" sz="2200" dirty="0" smtClean="0">
                <a:latin typeface="+mj-lt"/>
              </a:rPr>
              <a:t>16</a:t>
            </a:r>
            <a:r>
              <a:rPr lang="en-US" sz="2200" dirty="0" smtClean="0">
                <a:latin typeface="+mj-lt"/>
              </a:rPr>
              <a:t> no-spill sets</a:t>
            </a:r>
          </a:p>
          <a:p>
            <a:r>
              <a:rPr lang="en-US" sz="2200" dirty="0" smtClean="0">
                <a:latin typeface="+mj-lt"/>
              </a:rPr>
              <a:t>Miss rate = </a:t>
            </a:r>
            <a:r>
              <a:rPr lang="en-US" sz="2200" dirty="0" err="1" smtClean="0">
                <a:latin typeface="+mj-lt"/>
              </a:rPr>
              <a:t>MR</a:t>
            </a:r>
            <a:r>
              <a:rPr lang="en-US" sz="2200" baseline="-25000" dirty="0" err="1" smtClean="0">
                <a:latin typeface="+mj-lt"/>
              </a:rPr>
              <a:t>no</a:t>
            </a:r>
            <a:r>
              <a:rPr lang="en-US" sz="2200" baseline="-25000" dirty="0" smtClean="0">
                <a:latin typeface="+mj-lt"/>
              </a:rPr>
              <a:t>-spill</a:t>
            </a:r>
            <a:endParaRPr lang="en-US" sz="2200" baseline="-25000" dirty="0" smtClean="0">
              <a:latin typeface="+mj-lt"/>
            </a:endParaRPr>
          </a:p>
        </p:txBody>
      </p:sp>
      <p:sp>
        <p:nvSpPr>
          <p:cNvPr id="26" name="Flowchart: Alternate Process 25"/>
          <p:cNvSpPr/>
          <p:nvPr/>
        </p:nvSpPr>
        <p:spPr>
          <a:xfrm>
            <a:off x="3200400" y="3352800"/>
            <a:ext cx="2819400" cy="762000"/>
          </a:xfrm>
          <a:prstGeom prst="flowChartAlternateProcess">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200" dirty="0" smtClean="0">
                <a:latin typeface="+mj-lt"/>
              </a:rPr>
              <a:t>Current</a:t>
            </a:r>
            <a:r>
              <a:rPr lang="en-US" sz="2200" dirty="0" smtClean="0">
                <a:latin typeface="+mj-lt"/>
              </a:rPr>
              <a:t> lower bound category index </a:t>
            </a:r>
            <a:r>
              <a:rPr lang="en-US" sz="2200" dirty="0" err="1" smtClean="0">
                <a:latin typeface="+mj-lt"/>
              </a:rPr>
              <a:t>i</a:t>
            </a:r>
            <a:endParaRPr lang="en-US" sz="2200" dirty="0">
              <a:latin typeface="+mj-lt"/>
            </a:endParaRPr>
          </a:p>
        </p:txBody>
      </p:sp>
      <p:sp>
        <p:nvSpPr>
          <p:cNvPr id="27" name="Diamond 26"/>
          <p:cNvSpPr/>
          <p:nvPr/>
        </p:nvSpPr>
        <p:spPr>
          <a:xfrm>
            <a:off x="3048000" y="5257800"/>
            <a:ext cx="3048000" cy="1371600"/>
          </a:xfrm>
          <a:prstGeom prst="diamond">
            <a:avLst/>
          </a:prstGeom>
          <a:solidFill>
            <a:schemeClr val="bg2">
              <a:lumMod val="25000"/>
            </a:schemeClr>
          </a:solidFill>
          <a:ln w="28575">
            <a:solidFill>
              <a:schemeClr val="tx1"/>
            </a:solid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8" name="TextBox 27"/>
          <p:cNvSpPr txBox="1"/>
          <p:nvPr/>
        </p:nvSpPr>
        <p:spPr>
          <a:xfrm>
            <a:off x="3352800" y="5631359"/>
            <a:ext cx="2514600" cy="769441"/>
          </a:xfrm>
          <a:prstGeom prst="rect">
            <a:avLst/>
          </a:prstGeom>
          <a:noFill/>
        </p:spPr>
        <p:txBody>
          <a:bodyPr wrap="square" rtlCol="0">
            <a:spAutoFit/>
          </a:bodyPr>
          <a:lstStyle/>
          <a:p>
            <a:pPr algn="ctr"/>
            <a:r>
              <a:rPr lang="en-US" sz="2200" b="1" dirty="0" err="1" smtClean="0">
                <a:solidFill>
                  <a:schemeClr val="bg1"/>
                </a:solidFill>
                <a:latin typeface="+mj-lt"/>
              </a:rPr>
              <a:t>MR</a:t>
            </a:r>
            <a:r>
              <a:rPr lang="en-US" sz="2200" b="1" baseline="-25000" dirty="0" err="1" smtClean="0">
                <a:solidFill>
                  <a:schemeClr val="bg1"/>
                </a:solidFill>
                <a:latin typeface="+mj-lt"/>
              </a:rPr>
              <a:t>s</a:t>
            </a:r>
            <a:r>
              <a:rPr lang="en-US" sz="2200" b="1" baseline="-25000" dirty="0" err="1" smtClean="0">
                <a:solidFill>
                  <a:schemeClr val="bg1"/>
                </a:solidFill>
                <a:latin typeface="+mj-lt"/>
              </a:rPr>
              <a:t>pill</a:t>
            </a:r>
            <a:r>
              <a:rPr lang="en-US" sz="2200" b="1" dirty="0" smtClean="0">
                <a:solidFill>
                  <a:schemeClr val="bg1"/>
                </a:solidFill>
                <a:latin typeface="+mj-lt"/>
              </a:rPr>
              <a:t> </a:t>
            </a:r>
            <a:r>
              <a:rPr lang="en-US" sz="2200" b="1" dirty="0" smtClean="0">
                <a:solidFill>
                  <a:schemeClr val="bg1"/>
                </a:solidFill>
                <a:latin typeface="+mj-lt"/>
              </a:rPr>
              <a:t>– </a:t>
            </a:r>
            <a:r>
              <a:rPr lang="en-US" sz="2200" b="1" dirty="0" err="1" smtClean="0">
                <a:solidFill>
                  <a:schemeClr val="bg1"/>
                </a:solidFill>
                <a:latin typeface="+mj-lt"/>
              </a:rPr>
              <a:t>MR</a:t>
            </a:r>
            <a:r>
              <a:rPr lang="en-US" sz="2200" b="1" baseline="-25000" dirty="0" err="1" smtClean="0">
                <a:solidFill>
                  <a:schemeClr val="bg1"/>
                </a:solidFill>
                <a:latin typeface="+mj-lt"/>
              </a:rPr>
              <a:t>no</a:t>
            </a:r>
            <a:r>
              <a:rPr lang="en-US" sz="2200" b="1" baseline="-25000" dirty="0" smtClean="0">
                <a:solidFill>
                  <a:schemeClr val="bg1"/>
                </a:solidFill>
                <a:latin typeface="+mj-lt"/>
              </a:rPr>
              <a:t>-s</a:t>
            </a:r>
            <a:r>
              <a:rPr lang="en-US" sz="2200" b="1" baseline="-25000" dirty="0" smtClean="0">
                <a:solidFill>
                  <a:schemeClr val="bg1"/>
                </a:solidFill>
                <a:latin typeface="+mj-lt"/>
              </a:rPr>
              <a:t>pill</a:t>
            </a:r>
            <a:r>
              <a:rPr lang="en-US" sz="2200" b="1" dirty="0" smtClean="0">
                <a:solidFill>
                  <a:schemeClr val="bg1"/>
                </a:solidFill>
                <a:latin typeface="+mj-lt"/>
              </a:rPr>
              <a:t> </a:t>
            </a:r>
            <a:r>
              <a:rPr lang="en-US" sz="2200" b="1" dirty="0" smtClean="0">
                <a:solidFill>
                  <a:schemeClr val="bg1"/>
                </a:solidFill>
                <a:latin typeface="+mj-lt"/>
              </a:rPr>
              <a:t>≤ </a:t>
            </a:r>
            <a:r>
              <a:rPr lang="el-GR" sz="2200" b="1" dirty="0" smtClean="0">
                <a:solidFill>
                  <a:schemeClr val="bg1"/>
                </a:solidFill>
                <a:latin typeface="+mj-lt"/>
              </a:rPr>
              <a:t>δ</a:t>
            </a:r>
            <a:endParaRPr lang="en-US" sz="2200" b="1" dirty="0">
              <a:solidFill>
                <a:schemeClr val="bg1"/>
              </a:solidFill>
              <a:latin typeface="+mj-lt"/>
            </a:endParaRPr>
          </a:p>
        </p:txBody>
      </p:sp>
      <p:grpSp>
        <p:nvGrpSpPr>
          <p:cNvPr id="29" name="Group 28"/>
          <p:cNvGrpSpPr/>
          <p:nvPr/>
        </p:nvGrpSpPr>
        <p:grpSpPr>
          <a:xfrm>
            <a:off x="76200" y="5486400"/>
            <a:ext cx="2438400" cy="849383"/>
            <a:chOff x="1981200" y="5623549"/>
            <a:chExt cx="2438400" cy="1158252"/>
          </a:xfrm>
        </p:grpSpPr>
        <p:sp>
          <p:nvSpPr>
            <p:cNvPr id="30" name="Flowchart: Alternate Process 29"/>
            <p:cNvSpPr/>
            <p:nvPr/>
          </p:nvSpPr>
          <p:spPr>
            <a:xfrm>
              <a:off x="1981200" y="5638801"/>
              <a:ext cx="2438400" cy="1143000"/>
            </a:xfrm>
            <a:prstGeom prst="flowChartAlternateProcess">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b"/>
            <a:lstStyle/>
            <a:p>
              <a:pPr algn="ctr"/>
              <a:r>
                <a:rPr lang="en-US" sz="2200" dirty="0" smtClean="0">
                  <a:latin typeface="+mj-lt"/>
                </a:rPr>
                <a:t>i←i-1</a:t>
              </a:r>
              <a:r>
                <a:rPr lang="en-US" sz="2200" b="1" dirty="0" smtClean="0">
                  <a:latin typeface="+mj-lt"/>
                </a:rPr>
                <a:t> </a:t>
              </a:r>
              <a:endParaRPr lang="en-US" sz="2200" b="1" dirty="0">
                <a:latin typeface="+mj-lt"/>
              </a:endParaRPr>
            </a:p>
          </p:txBody>
        </p:sp>
        <p:sp>
          <p:nvSpPr>
            <p:cNvPr id="33" name="TextBox 32"/>
            <p:cNvSpPr txBox="1"/>
            <p:nvPr/>
          </p:nvSpPr>
          <p:spPr>
            <a:xfrm>
              <a:off x="2057400" y="5623549"/>
              <a:ext cx="2209800" cy="430887"/>
            </a:xfrm>
            <a:prstGeom prst="rect">
              <a:avLst/>
            </a:prstGeom>
            <a:noFill/>
          </p:spPr>
          <p:txBody>
            <a:bodyPr wrap="square" rtlCol="0">
              <a:spAutoFit/>
            </a:bodyPr>
            <a:lstStyle/>
            <a:p>
              <a:pPr algn="ctr"/>
              <a:r>
                <a:rPr lang="en-US" sz="2200" b="1" dirty="0" smtClean="0"/>
                <a:t> </a:t>
              </a:r>
              <a:r>
                <a:rPr lang="en-US" sz="2200" b="1" dirty="0" smtClean="0"/>
                <a:t>Increase spilling</a:t>
              </a:r>
              <a:endParaRPr lang="en-US" sz="2200" b="1" dirty="0"/>
            </a:p>
          </p:txBody>
        </p:sp>
      </p:grpSp>
      <p:grpSp>
        <p:nvGrpSpPr>
          <p:cNvPr id="34" name="Group 33"/>
          <p:cNvGrpSpPr/>
          <p:nvPr/>
        </p:nvGrpSpPr>
        <p:grpSpPr>
          <a:xfrm>
            <a:off x="6553200" y="5436509"/>
            <a:ext cx="2438400" cy="888093"/>
            <a:chOff x="1981200" y="5787728"/>
            <a:chExt cx="2438400" cy="740078"/>
          </a:xfrm>
        </p:grpSpPr>
        <p:sp>
          <p:nvSpPr>
            <p:cNvPr id="35" name="Flowchart: Alternate Process 34"/>
            <p:cNvSpPr/>
            <p:nvPr/>
          </p:nvSpPr>
          <p:spPr>
            <a:xfrm>
              <a:off x="1981200" y="5829305"/>
              <a:ext cx="2438400" cy="698501"/>
            </a:xfrm>
            <a:prstGeom prst="flowChartAlternateProcess">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b"/>
            <a:lstStyle/>
            <a:p>
              <a:pPr algn="ctr"/>
              <a:r>
                <a:rPr lang="en-US" sz="2200" dirty="0" smtClean="0">
                  <a:latin typeface="+mj-lt"/>
                </a:rPr>
                <a:t>i←i+1</a:t>
              </a:r>
              <a:endParaRPr lang="en-US" sz="2200" dirty="0">
                <a:latin typeface="+mj-lt"/>
              </a:endParaRPr>
            </a:p>
          </p:txBody>
        </p:sp>
        <p:sp>
          <p:nvSpPr>
            <p:cNvPr id="36" name="TextBox 35"/>
            <p:cNvSpPr txBox="1"/>
            <p:nvPr/>
          </p:nvSpPr>
          <p:spPr>
            <a:xfrm>
              <a:off x="2057400" y="5787728"/>
              <a:ext cx="2286000" cy="359073"/>
            </a:xfrm>
            <a:prstGeom prst="rect">
              <a:avLst/>
            </a:prstGeom>
            <a:noFill/>
          </p:spPr>
          <p:txBody>
            <a:bodyPr wrap="square" rtlCol="0">
              <a:spAutoFit/>
            </a:bodyPr>
            <a:lstStyle/>
            <a:p>
              <a:pPr algn="ctr"/>
              <a:r>
                <a:rPr lang="en-US" sz="2200" b="1" dirty="0" smtClean="0"/>
                <a:t> </a:t>
              </a:r>
              <a:r>
                <a:rPr lang="en-US" sz="2200" b="1" dirty="0" smtClean="0"/>
                <a:t>Decrease</a:t>
              </a:r>
              <a:r>
                <a:rPr lang="en-US" sz="2200" b="1" dirty="0" smtClean="0"/>
                <a:t> spilling</a:t>
              </a:r>
              <a:endParaRPr lang="en-US" sz="2200" b="1" dirty="0"/>
            </a:p>
          </p:txBody>
        </p:sp>
      </p:grpSp>
      <p:cxnSp>
        <p:nvCxnSpPr>
          <p:cNvPr id="48" name="Straight Arrow Connector 47"/>
          <p:cNvCxnSpPr>
            <a:endCxn id="27" idx="0"/>
          </p:cNvCxnSpPr>
          <p:nvPr/>
        </p:nvCxnSpPr>
        <p:spPr>
          <a:xfrm rot="5400000">
            <a:off x="4000500" y="4686300"/>
            <a:ext cx="11430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495800" y="4369713"/>
            <a:ext cx="3429000" cy="430887"/>
          </a:xfrm>
          <a:prstGeom prst="rect">
            <a:avLst/>
          </a:prstGeom>
          <a:noFill/>
        </p:spPr>
        <p:txBody>
          <a:bodyPr wrap="square" rtlCol="0">
            <a:spAutoFit/>
          </a:bodyPr>
          <a:lstStyle/>
          <a:p>
            <a:pPr algn="r"/>
            <a:r>
              <a:rPr lang="en-US" sz="2200" dirty="0" smtClean="0">
                <a:latin typeface="+mj-lt"/>
              </a:rPr>
              <a:t>End of 8K-access window</a:t>
            </a:r>
            <a:endParaRPr lang="en-US" sz="2200" dirty="0" smtClean="0">
              <a:latin typeface="+mj-lt"/>
            </a:endParaRPr>
          </a:p>
        </p:txBody>
      </p:sp>
      <p:sp>
        <p:nvSpPr>
          <p:cNvPr id="57" name="TextBox 56"/>
          <p:cNvSpPr txBox="1"/>
          <p:nvPr/>
        </p:nvSpPr>
        <p:spPr>
          <a:xfrm>
            <a:off x="2438400" y="5512713"/>
            <a:ext cx="685800" cy="430887"/>
          </a:xfrm>
          <a:prstGeom prst="rect">
            <a:avLst/>
          </a:prstGeom>
          <a:noFill/>
        </p:spPr>
        <p:txBody>
          <a:bodyPr wrap="square" rtlCol="0">
            <a:spAutoFit/>
          </a:bodyPr>
          <a:lstStyle/>
          <a:p>
            <a:pPr algn="r"/>
            <a:r>
              <a:rPr lang="en-US" sz="2200" dirty="0" smtClean="0">
                <a:latin typeface="+mj-lt"/>
              </a:rPr>
              <a:t>Yes</a:t>
            </a:r>
          </a:p>
        </p:txBody>
      </p:sp>
      <p:sp>
        <p:nvSpPr>
          <p:cNvPr id="58" name="TextBox 57"/>
          <p:cNvSpPr txBox="1"/>
          <p:nvPr/>
        </p:nvSpPr>
        <p:spPr>
          <a:xfrm>
            <a:off x="5867400" y="5512713"/>
            <a:ext cx="685800" cy="430887"/>
          </a:xfrm>
          <a:prstGeom prst="rect">
            <a:avLst/>
          </a:prstGeom>
          <a:noFill/>
        </p:spPr>
        <p:txBody>
          <a:bodyPr wrap="square" rtlCol="0">
            <a:spAutoFit/>
          </a:bodyPr>
          <a:lstStyle/>
          <a:p>
            <a:pPr algn="r"/>
            <a:r>
              <a:rPr lang="en-US" sz="2200" dirty="0" smtClean="0">
                <a:latin typeface="+mj-lt"/>
              </a:rPr>
              <a:t>No</a:t>
            </a:r>
            <a:endParaRPr lang="en-US" sz="2200" dirty="0" smtClean="0">
              <a:latin typeface="+mj-lt"/>
            </a:endParaRPr>
          </a:p>
        </p:txBody>
      </p:sp>
      <p:cxnSp>
        <p:nvCxnSpPr>
          <p:cNvPr id="79" name="Straight Arrow Connector 78"/>
          <p:cNvCxnSpPr/>
          <p:nvPr/>
        </p:nvCxnSpPr>
        <p:spPr>
          <a:xfrm>
            <a:off x="6096000" y="5942012"/>
            <a:ext cx="4572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a:stCxn id="27" idx="1"/>
          </p:cNvCxnSpPr>
          <p:nvPr/>
        </p:nvCxnSpPr>
        <p:spPr>
          <a:xfrm rot="10800000">
            <a:off x="2514600" y="5943600"/>
            <a:ext cx="533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Spilling into LLC space</a:t>
            </a:r>
            <a:endParaRPr lang="en-US" b="1" dirty="0"/>
          </a:p>
        </p:txBody>
      </p:sp>
      <p:sp>
        <p:nvSpPr>
          <p:cNvPr id="3" name="Content Placeholder 2"/>
          <p:cNvSpPr>
            <a:spLocks noGrp="1"/>
          </p:cNvSpPr>
          <p:nvPr>
            <p:ph idx="1"/>
          </p:nvPr>
        </p:nvSpPr>
        <p:spPr>
          <a:xfrm>
            <a:off x="457200" y="685800"/>
            <a:ext cx="8686800" cy="6172200"/>
          </a:xfrm>
        </p:spPr>
        <p:txBody>
          <a:bodyPr>
            <a:normAutofit lnSpcReduction="10000"/>
          </a:bodyPr>
          <a:lstStyle/>
          <a:p>
            <a:r>
              <a:rPr lang="en-US" dirty="0" smtClean="0"/>
              <a:t>Selection of </a:t>
            </a:r>
            <a:r>
              <a:rPr lang="el-GR" dirty="0" smtClean="0"/>
              <a:t>δ</a:t>
            </a:r>
            <a:r>
              <a:rPr lang="en-US" dirty="0" smtClean="0"/>
              <a:t> (LLC miss rate tolerance limit)</a:t>
            </a:r>
          </a:p>
          <a:p>
            <a:pPr lvl="1"/>
            <a:r>
              <a:rPr lang="en-US" dirty="0" smtClean="0"/>
              <a:t>At the end of each 8K-access window, each LLC bank independently classifies the running application into one of four possible classes</a:t>
            </a:r>
          </a:p>
          <a:p>
            <a:pPr lvl="2"/>
            <a:r>
              <a:rPr lang="en-US" dirty="0" smtClean="0"/>
              <a:t>Class A: LLC bank miss rate is at least 10% and DSTRA ratio is at least 0.4 (relatively high tolerance)</a:t>
            </a:r>
          </a:p>
          <a:p>
            <a:pPr lvl="2"/>
            <a:r>
              <a:rPr lang="en-US" dirty="0" smtClean="0"/>
              <a:t>Class B: LLC bank miss rate is at least 10% and DSTRA ratio is less than 0.4 (not much gain from spill)</a:t>
            </a:r>
          </a:p>
          <a:p>
            <a:pPr lvl="2"/>
            <a:r>
              <a:rPr lang="en-US" dirty="0" smtClean="0"/>
              <a:t>Class C: LLC bank miss rate is less than 10% and DSTRA ratio is at least 0.4 (medium tolerance)</a:t>
            </a:r>
          </a:p>
          <a:p>
            <a:pPr lvl="2"/>
            <a:r>
              <a:rPr lang="en-US" dirty="0" smtClean="0"/>
              <a:t>Class D: LLC bank miss rate is less than 10% and DSTRA ratio is less than 0.4 (relatively low tolerance)</a:t>
            </a:r>
          </a:p>
          <a:p>
            <a:pPr lvl="1"/>
            <a:r>
              <a:rPr lang="el-GR" dirty="0" smtClean="0"/>
              <a:t>δ</a:t>
            </a:r>
            <a:r>
              <a:rPr lang="en-US" dirty="0" smtClean="0"/>
              <a:t> for the next window is selected by each bank independently based on the classification</a:t>
            </a:r>
          </a:p>
          <a:p>
            <a:pPr lvl="1"/>
            <a:r>
              <a:rPr lang="en-US" dirty="0" err="1" smtClean="0"/>
              <a:t>δ</a:t>
            </a:r>
            <a:r>
              <a:rPr lang="en-US" baseline="-25000" dirty="0" err="1" smtClean="0"/>
              <a:t>A</a:t>
            </a:r>
            <a:r>
              <a:rPr lang="en-US" dirty="0" smtClean="0"/>
              <a:t>=1/4, </a:t>
            </a:r>
            <a:r>
              <a:rPr lang="el-GR" dirty="0" smtClean="0"/>
              <a:t>δ</a:t>
            </a:r>
            <a:r>
              <a:rPr lang="en-US" baseline="-25000" dirty="0" smtClean="0"/>
              <a:t>B</a:t>
            </a:r>
            <a:r>
              <a:rPr lang="en-US" dirty="0" smtClean="0"/>
              <a:t>=1/32, </a:t>
            </a:r>
            <a:r>
              <a:rPr lang="el-GR" dirty="0" smtClean="0"/>
              <a:t>δ</a:t>
            </a:r>
            <a:r>
              <a:rPr lang="en-US" baseline="-25000" dirty="0" smtClean="0"/>
              <a:t>C</a:t>
            </a:r>
            <a:r>
              <a:rPr lang="en-US" dirty="0" smtClean="0"/>
              <a:t>=1/16, </a:t>
            </a:r>
            <a:r>
              <a:rPr lang="el-GR" dirty="0" smtClean="0"/>
              <a:t>δ</a:t>
            </a:r>
            <a:r>
              <a:rPr lang="en-US" baseline="-25000" dirty="0" smtClean="0"/>
              <a:t>D</a:t>
            </a:r>
            <a:r>
              <a:rPr lang="en-US" dirty="0" smtClean="0"/>
              <a:t>=1/32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1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1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1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left)">
                                      <p:cBhvr>
                                        <p:cTn id="22" dur="10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1000"/>
                                        <p:tgtEl>
                                          <p:spTgt spid="3">
                                            <p:txEl>
                                              <p:pRg st="6" end="6"/>
                                            </p:txEl>
                                          </p:spTgt>
                                        </p:tgtEl>
                                      </p:cBhvr>
                                    </p:animEffect>
                                  </p:childTnLst>
                                </p:cTn>
                              </p:par>
                              <p:par>
                                <p:cTn id="28" presetID="22" presetClass="entr" presetSubtype="8"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wipe(left)">
                                      <p:cBhvr>
                                        <p:cTn id="30"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Spilling into LLC space</a:t>
            </a:r>
            <a:endParaRPr lang="en-US" b="1" dirty="0"/>
          </a:p>
        </p:txBody>
      </p:sp>
      <p:sp>
        <p:nvSpPr>
          <p:cNvPr id="4" name="TextBox 3"/>
          <p:cNvSpPr txBox="1"/>
          <p:nvPr/>
        </p:nvSpPr>
        <p:spPr>
          <a:xfrm>
            <a:off x="2875279" y="3421559"/>
            <a:ext cx="1849121" cy="769441"/>
          </a:xfrm>
          <a:prstGeom prst="rect">
            <a:avLst/>
          </a:prstGeom>
          <a:noFill/>
        </p:spPr>
        <p:txBody>
          <a:bodyPr wrap="square" rtlCol="0">
            <a:spAutoFit/>
          </a:bodyPr>
          <a:lstStyle/>
          <a:p>
            <a:pPr algn="ctr"/>
            <a:r>
              <a:rPr lang="en-US" sz="2200" dirty="0" smtClean="0">
                <a:latin typeface="+mj-lt"/>
              </a:rPr>
              <a:t>Class D</a:t>
            </a:r>
          </a:p>
          <a:p>
            <a:pPr marL="0" lvl="1" algn="ctr"/>
            <a:r>
              <a:rPr lang="el-GR" sz="2200" dirty="0" smtClean="0">
                <a:solidFill>
                  <a:srgbClr val="C00000"/>
                </a:solidFill>
                <a:latin typeface="+mj-lt"/>
              </a:rPr>
              <a:t>δ</a:t>
            </a:r>
            <a:r>
              <a:rPr lang="en-US" sz="2200" baseline="-25000" dirty="0" smtClean="0">
                <a:solidFill>
                  <a:srgbClr val="C00000"/>
                </a:solidFill>
                <a:latin typeface="+mj-lt"/>
              </a:rPr>
              <a:t>D</a:t>
            </a:r>
            <a:r>
              <a:rPr lang="en-US" sz="2200" dirty="0" smtClean="0">
                <a:solidFill>
                  <a:srgbClr val="C00000"/>
                </a:solidFill>
                <a:latin typeface="+mj-lt"/>
              </a:rPr>
              <a:t>=1/32</a:t>
            </a:r>
            <a:endParaRPr lang="en-US" sz="2200" dirty="0">
              <a:solidFill>
                <a:srgbClr val="C00000"/>
              </a:solidFill>
              <a:latin typeface="+mj-lt"/>
            </a:endParaRPr>
          </a:p>
        </p:txBody>
      </p:sp>
      <p:sp>
        <p:nvSpPr>
          <p:cNvPr id="5" name="TextBox 4"/>
          <p:cNvSpPr txBox="1"/>
          <p:nvPr/>
        </p:nvSpPr>
        <p:spPr>
          <a:xfrm>
            <a:off x="5105400" y="3421559"/>
            <a:ext cx="2031998" cy="769441"/>
          </a:xfrm>
          <a:prstGeom prst="rect">
            <a:avLst/>
          </a:prstGeom>
          <a:noFill/>
        </p:spPr>
        <p:txBody>
          <a:bodyPr wrap="square" rtlCol="0">
            <a:spAutoFit/>
          </a:bodyPr>
          <a:lstStyle/>
          <a:p>
            <a:pPr algn="ctr"/>
            <a:r>
              <a:rPr lang="en-US" sz="2200" dirty="0" smtClean="0">
                <a:latin typeface="+mj-lt"/>
              </a:rPr>
              <a:t>Class C</a:t>
            </a:r>
          </a:p>
          <a:p>
            <a:pPr algn="ctr"/>
            <a:r>
              <a:rPr lang="el-GR" sz="2200" dirty="0" smtClean="0">
                <a:solidFill>
                  <a:srgbClr val="C00000"/>
                </a:solidFill>
                <a:latin typeface="+mj-lt"/>
              </a:rPr>
              <a:t>δ</a:t>
            </a:r>
            <a:r>
              <a:rPr lang="en-US" sz="2200" baseline="-25000" dirty="0" smtClean="0">
                <a:solidFill>
                  <a:srgbClr val="C00000"/>
                </a:solidFill>
                <a:latin typeface="+mj-lt"/>
              </a:rPr>
              <a:t>C</a:t>
            </a:r>
            <a:r>
              <a:rPr lang="en-US" sz="2200" dirty="0" smtClean="0">
                <a:solidFill>
                  <a:srgbClr val="C00000"/>
                </a:solidFill>
                <a:latin typeface="+mj-lt"/>
              </a:rPr>
              <a:t>=1/16</a:t>
            </a:r>
            <a:endParaRPr lang="en-US" sz="2200" dirty="0">
              <a:solidFill>
                <a:srgbClr val="C00000"/>
              </a:solidFill>
              <a:latin typeface="+mj-lt"/>
            </a:endParaRPr>
          </a:p>
        </p:txBody>
      </p:sp>
      <p:sp>
        <p:nvSpPr>
          <p:cNvPr id="6" name="TextBox 5"/>
          <p:cNvSpPr txBox="1"/>
          <p:nvPr/>
        </p:nvSpPr>
        <p:spPr>
          <a:xfrm>
            <a:off x="2895600" y="2286000"/>
            <a:ext cx="1706880" cy="769441"/>
          </a:xfrm>
          <a:prstGeom prst="rect">
            <a:avLst/>
          </a:prstGeom>
          <a:noFill/>
        </p:spPr>
        <p:txBody>
          <a:bodyPr wrap="square" rtlCol="0">
            <a:spAutoFit/>
          </a:bodyPr>
          <a:lstStyle/>
          <a:p>
            <a:pPr algn="ctr"/>
            <a:r>
              <a:rPr lang="en-US" sz="2200" dirty="0" smtClean="0">
                <a:latin typeface="+mj-lt"/>
              </a:rPr>
              <a:t>Class B</a:t>
            </a:r>
          </a:p>
          <a:p>
            <a:pPr algn="ctr"/>
            <a:r>
              <a:rPr lang="el-GR" sz="2200" dirty="0" smtClean="0">
                <a:solidFill>
                  <a:srgbClr val="C00000"/>
                </a:solidFill>
                <a:latin typeface="+mj-lt"/>
              </a:rPr>
              <a:t>δ</a:t>
            </a:r>
            <a:r>
              <a:rPr lang="en-US" sz="2200" baseline="-25000" dirty="0" smtClean="0">
                <a:solidFill>
                  <a:srgbClr val="C00000"/>
                </a:solidFill>
                <a:latin typeface="+mj-lt"/>
              </a:rPr>
              <a:t>B</a:t>
            </a:r>
            <a:r>
              <a:rPr lang="en-US" sz="2200" dirty="0" smtClean="0">
                <a:solidFill>
                  <a:srgbClr val="C00000"/>
                </a:solidFill>
                <a:latin typeface="+mj-lt"/>
              </a:rPr>
              <a:t>=1/32</a:t>
            </a:r>
            <a:endParaRPr lang="en-US" sz="2200" dirty="0">
              <a:solidFill>
                <a:srgbClr val="C00000"/>
              </a:solidFill>
              <a:latin typeface="+mj-lt"/>
            </a:endParaRPr>
          </a:p>
        </p:txBody>
      </p:sp>
      <p:sp>
        <p:nvSpPr>
          <p:cNvPr id="7" name="TextBox 6"/>
          <p:cNvSpPr txBox="1"/>
          <p:nvPr/>
        </p:nvSpPr>
        <p:spPr>
          <a:xfrm>
            <a:off x="5213121" y="2286000"/>
            <a:ext cx="1797279" cy="769441"/>
          </a:xfrm>
          <a:prstGeom prst="rect">
            <a:avLst/>
          </a:prstGeom>
          <a:noFill/>
        </p:spPr>
        <p:txBody>
          <a:bodyPr wrap="square" rtlCol="0">
            <a:spAutoFit/>
          </a:bodyPr>
          <a:lstStyle/>
          <a:p>
            <a:pPr algn="ctr"/>
            <a:r>
              <a:rPr lang="en-US" sz="2200" dirty="0" smtClean="0">
                <a:latin typeface="+mj-lt"/>
              </a:rPr>
              <a:t>Class A</a:t>
            </a:r>
          </a:p>
          <a:p>
            <a:pPr algn="ctr"/>
            <a:r>
              <a:rPr lang="en-US" sz="2200" dirty="0" err="1" smtClean="0">
                <a:solidFill>
                  <a:srgbClr val="C00000"/>
                </a:solidFill>
                <a:latin typeface="+mj-lt"/>
              </a:rPr>
              <a:t>δ</a:t>
            </a:r>
            <a:r>
              <a:rPr lang="en-US" sz="2200" baseline="-25000" dirty="0" err="1" smtClean="0">
                <a:solidFill>
                  <a:srgbClr val="C00000"/>
                </a:solidFill>
                <a:latin typeface="+mj-lt"/>
              </a:rPr>
              <a:t>A</a:t>
            </a:r>
            <a:r>
              <a:rPr lang="en-US" sz="2200" dirty="0" smtClean="0">
                <a:solidFill>
                  <a:srgbClr val="C00000"/>
                </a:solidFill>
                <a:latin typeface="+mj-lt"/>
              </a:rPr>
              <a:t>=1/4</a:t>
            </a:r>
            <a:endParaRPr lang="en-US" sz="2200" dirty="0">
              <a:solidFill>
                <a:srgbClr val="C00000"/>
              </a:solidFill>
              <a:latin typeface="+mj-lt"/>
            </a:endParaRPr>
          </a:p>
        </p:txBody>
      </p:sp>
      <p:grpSp>
        <p:nvGrpSpPr>
          <p:cNvPr id="8" name="Group 59"/>
          <p:cNvGrpSpPr/>
          <p:nvPr/>
        </p:nvGrpSpPr>
        <p:grpSpPr>
          <a:xfrm>
            <a:off x="1752601" y="1752600"/>
            <a:ext cx="6248400" cy="3246226"/>
            <a:chOff x="1666951" y="1885950"/>
            <a:chExt cx="4657649" cy="2848016"/>
          </a:xfrm>
        </p:grpSpPr>
        <p:grpSp>
          <p:nvGrpSpPr>
            <p:cNvPr id="9" name="Group 57"/>
            <p:cNvGrpSpPr/>
            <p:nvPr/>
          </p:nvGrpSpPr>
          <p:grpSpPr>
            <a:xfrm>
              <a:off x="1666951" y="1952802"/>
              <a:ext cx="840649" cy="2417792"/>
              <a:chOff x="1666951" y="1952802"/>
              <a:chExt cx="840649" cy="2417792"/>
            </a:xfrm>
          </p:grpSpPr>
          <p:sp>
            <p:nvSpPr>
              <p:cNvPr id="25" name="TextBox 24"/>
              <p:cNvSpPr txBox="1"/>
              <p:nvPr/>
            </p:nvSpPr>
            <p:spPr>
              <a:xfrm>
                <a:off x="1666951" y="2086508"/>
                <a:ext cx="390016" cy="2284086"/>
              </a:xfrm>
              <a:prstGeom prst="rect">
                <a:avLst/>
              </a:prstGeom>
              <a:noFill/>
            </p:spPr>
            <p:txBody>
              <a:bodyPr vert="vert270" wrap="square" rtlCol="0">
                <a:spAutoFit/>
              </a:bodyPr>
              <a:lstStyle/>
              <a:p>
                <a:pPr algn="ctr"/>
                <a:r>
                  <a:rPr lang="en-US" sz="2200" b="1" dirty="0" smtClean="0">
                    <a:latin typeface="+mj-lt"/>
                  </a:rPr>
                  <a:t>Miss Rate</a:t>
                </a:r>
                <a:endParaRPr lang="en-US" sz="2200" b="1" dirty="0">
                  <a:latin typeface="+mj-lt"/>
                </a:endParaRPr>
              </a:p>
            </p:txBody>
          </p:sp>
          <p:grpSp>
            <p:nvGrpSpPr>
              <p:cNvPr id="26" name="Group 55"/>
              <p:cNvGrpSpPr/>
              <p:nvPr/>
            </p:nvGrpSpPr>
            <p:grpSpPr>
              <a:xfrm>
                <a:off x="1752601" y="1952802"/>
                <a:ext cx="754999" cy="2289859"/>
                <a:chOff x="1752601" y="1952802"/>
                <a:chExt cx="754999" cy="2289859"/>
              </a:xfrm>
            </p:grpSpPr>
            <p:sp>
              <p:nvSpPr>
                <p:cNvPr id="27" name="TextBox 26"/>
                <p:cNvSpPr txBox="1"/>
                <p:nvPr/>
              </p:nvSpPr>
              <p:spPr>
                <a:xfrm>
                  <a:off x="1752601" y="1952802"/>
                  <a:ext cx="736600" cy="378031"/>
                </a:xfrm>
                <a:prstGeom prst="rect">
                  <a:avLst/>
                </a:prstGeom>
                <a:noFill/>
              </p:spPr>
              <p:txBody>
                <a:bodyPr wrap="square" rtlCol="0">
                  <a:spAutoFit/>
                </a:bodyPr>
                <a:lstStyle/>
                <a:p>
                  <a:pPr algn="r"/>
                  <a:r>
                    <a:rPr lang="en-US" sz="2200" dirty="0" smtClean="0">
                      <a:latin typeface="+mj-lt"/>
                    </a:rPr>
                    <a:t>100%</a:t>
                  </a:r>
                  <a:endParaRPr lang="en-US" sz="2200" dirty="0">
                    <a:latin typeface="+mj-lt"/>
                  </a:endParaRPr>
                </a:p>
              </p:txBody>
            </p:sp>
            <p:sp>
              <p:nvSpPr>
                <p:cNvPr id="28" name="TextBox 27"/>
                <p:cNvSpPr txBox="1"/>
                <p:nvPr/>
              </p:nvSpPr>
              <p:spPr>
                <a:xfrm>
                  <a:off x="1827351" y="3086996"/>
                  <a:ext cx="680249" cy="378031"/>
                </a:xfrm>
                <a:prstGeom prst="rect">
                  <a:avLst/>
                </a:prstGeom>
                <a:noFill/>
              </p:spPr>
              <p:txBody>
                <a:bodyPr wrap="square" rtlCol="0">
                  <a:spAutoFit/>
                </a:bodyPr>
                <a:lstStyle/>
                <a:p>
                  <a:pPr algn="r"/>
                  <a:r>
                    <a:rPr lang="en-US" sz="2200" dirty="0" smtClean="0">
                      <a:latin typeface="+mj-lt"/>
                    </a:rPr>
                    <a:t>10%</a:t>
                  </a:r>
                  <a:endParaRPr lang="en-US" sz="2200" dirty="0">
                    <a:latin typeface="+mj-lt"/>
                  </a:endParaRPr>
                </a:p>
              </p:txBody>
            </p:sp>
            <p:sp>
              <p:nvSpPr>
                <p:cNvPr id="29" name="TextBox 28"/>
                <p:cNvSpPr txBox="1"/>
                <p:nvPr/>
              </p:nvSpPr>
              <p:spPr>
                <a:xfrm>
                  <a:off x="1953491" y="3864630"/>
                  <a:ext cx="535709" cy="378031"/>
                </a:xfrm>
                <a:prstGeom prst="rect">
                  <a:avLst/>
                </a:prstGeom>
                <a:noFill/>
              </p:spPr>
              <p:txBody>
                <a:bodyPr wrap="square" rtlCol="0">
                  <a:spAutoFit/>
                </a:bodyPr>
                <a:lstStyle/>
                <a:p>
                  <a:pPr algn="r"/>
                  <a:r>
                    <a:rPr lang="en-US" sz="2200" dirty="0" smtClean="0">
                      <a:latin typeface="+mj-lt"/>
                    </a:rPr>
                    <a:t>0%</a:t>
                  </a:r>
                  <a:endParaRPr lang="en-US" sz="2200" dirty="0">
                    <a:latin typeface="+mj-lt"/>
                  </a:endParaRPr>
                </a:p>
              </p:txBody>
            </p:sp>
          </p:grpSp>
        </p:grpSp>
        <p:grpSp>
          <p:nvGrpSpPr>
            <p:cNvPr id="10" name="Group 41"/>
            <p:cNvGrpSpPr/>
            <p:nvPr/>
          </p:nvGrpSpPr>
          <p:grpSpPr>
            <a:xfrm>
              <a:off x="2489200" y="1885950"/>
              <a:ext cx="3683000" cy="2176545"/>
              <a:chOff x="2590800" y="1047750"/>
              <a:chExt cx="4724400" cy="3200400"/>
            </a:xfrm>
          </p:grpSpPr>
          <p:grpSp>
            <p:nvGrpSpPr>
              <p:cNvPr id="17" name="Group 22"/>
              <p:cNvGrpSpPr/>
              <p:nvPr/>
            </p:nvGrpSpPr>
            <p:grpSpPr>
              <a:xfrm>
                <a:off x="2590800" y="1047750"/>
                <a:ext cx="4724400" cy="3200400"/>
                <a:chOff x="2438400" y="1047750"/>
                <a:chExt cx="4724400" cy="3200400"/>
              </a:xfrm>
            </p:grpSpPr>
            <p:grpSp>
              <p:nvGrpSpPr>
                <p:cNvPr id="20" name="Group 14"/>
                <p:cNvGrpSpPr/>
                <p:nvPr/>
              </p:nvGrpSpPr>
              <p:grpSpPr>
                <a:xfrm>
                  <a:off x="2438400" y="1047750"/>
                  <a:ext cx="4724400" cy="3200400"/>
                  <a:chOff x="2590800" y="1200150"/>
                  <a:chExt cx="4724400" cy="3200400"/>
                </a:xfrm>
              </p:grpSpPr>
              <p:cxnSp>
                <p:nvCxnSpPr>
                  <p:cNvPr id="23" name="Straight Arrow Connector 22"/>
                  <p:cNvCxnSpPr/>
                  <p:nvPr/>
                </p:nvCxnSpPr>
                <p:spPr>
                  <a:xfrm flipV="1">
                    <a:off x="2590800" y="1200150"/>
                    <a:ext cx="0" cy="3200400"/>
                  </a:xfrm>
                  <a:prstGeom prst="straightConnector1">
                    <a:avLst/>
                  </a:prstGeom>
                  <a:ln w="28575">
                    <a:tailEnd type="arrow"/>
                  </a:ln>
                  <a:effectLst/>
                </p:spPr>
                <p:style>
                  <a:lnRef idx="3">
                    <a:schemeClr val="dk1"/>
                  </a:lnRef>
                  <a:fillRef idx="0">
                    <a:schemeClr val="dk1"/>
                  </a:fillRef>
                  <a:effectRef idx="2">
                    <a:schemeClr val="dk1"/>
                  </a:effectRef>
                  <a:fontRef idx="minor">
                    <a:schemeClr val="tx1"/>
                  </a:fontRef>
                </p:style>
              </p:cxnSp>
              <p:cxnSp>
                <p:nvCxnSpPr>
                  <p:cNvPr id="24" name="Straight Arrow Connector 6"/>
                  <p:cNvCxnSpPr/>
                  <p:nvPr/>
                </p:nvCxnSpPr>
                <p:spPr>
                  <a:xfrm>
                    <a:off x="2590800" y="4400550"/>
                    <a:ext cx="4724400" cy="0"/>
                  </a:xfrm>
                  <a:prstGeom prst="straightConnector1">
                    <a:avLst/>
                  </a:prstGeom>
                  <a:ln w="28575">
                    <a:tailEnd type="arrow"/>
                  </a:ln>
                  <a:effectLst/>
                </p:spPr>
                <p:style>
                  <a:lnRef idx="3">
                    <a:schemeClr val="dk1"/>
                  </a:lnRef>
                  <a:fillRef idx="0">
                    <a:schemeClr val="dk1"/>
                  </a:fillRef>
                  <a:effectRef idx="2">
                    <a:schemeClr val="dk1"/>
                  </a:effectRef>
                  <a:fontRef idx="minor">
                    <a:schemeClr val="tx1"/>
                  </a:fontRef>
                </p:style>
              </p:cxnSp>
            </p:grpSp>
            <p:cxnSp>
              <p:nvCxnSpPr>
                <p:cNvPr id="21" name="Straight Connector 20"/>
                <p:cNvCxnSpPr/>
                <p:nvPr/>
              </p:nvCxnSpPr>
              <p:spPr>
                <a:xfrm>
                  <a:off x="2438400" y="3100183"/>
                  <a:ext cx="4419601" cy="0"/>
                </a:xfrm>
                <a:prstGeom prst="line">
                  <a:avLst/>
                </a:prstGeom>
                <a:ln w="28575"/>
                <a:effectLst/>
              </p:spPr>
              <p:style>
                <a:lnRef idx="3">
                  <a:schemeClr val="dk1"/>
                </a:lnRef>
                <a:fillRef idx="0">
                  <a:schemeClr val="dk1"/>
                </a:fillRef>
                <a:effectRef idx="2">
                  <a:schemeClr val="dk1"/>
                </a:effectRef>
                <a:fontRef idx="minor">
                  <a:schemeClr val="tx1"/>
                </a:fontRef>
              </p:style>
            </p:cxnSp>
            <p:cxnSp>
              <p:nvCxnSpPr>
                <p:cNvPr id="22" name="Straight Connector 18"/>
                <p:cNvCxnSpPr/>
                <p:nvPr/>
              </p:nvCxnSpPr>
              <p:spPr>
                <a:xfrm flipV="1">
                  <a:off x="4242262" y="1352550"/>
                  <a:ext cx="0" cy="2895600"/>
                </a:xfrm>
                <a:prstGeom prst="line">
                  <a:avLst/>
                </a:prstGeom>
                <a:ln w="28575"/>
                <a:effectLst/>
              </p:spPr>
              <p:style>
                <a:lnRef idx="3">
                  <a:schemeClr val="dk1"/>
                </a:lnRef>
                <a:fillRef idx="0">
                  <a:schemeClr val="dk1"/>
                </a:fillRef>
                <a:effectRef idx="2">
                  <a:schemeClr val="dk1"/>
                </a:effectRef>
                <a:fontRef idx="minor">
                  <a:schemeClr val="tx1"/>
                </a:fontRef>
              </p:style>
            </p:cxnSp>
          </p:grpSp>
          <p:cxnSp>
            <p:nvCxnSpPr>
              <p:cNvPr id="18" name="Straight Connector 17"/>
              <p:cNvCxnSpPr/>
              <p:nvPr/>
            </p:nvCxnSpPr>
            <p:spPr>
              <a:xfrm>
                <a:off x="2590800" y="1352550"/>
                <a:ext cx="4419600" cy="0"/>
              </a:xfrm>
              <a:prstGeom prst="line">
                <a:avLst/>
              </a:prstGeom>
              <a:ln w="28575"/>
              <a:effectLst/>
            </p:spPr>
            <p:style>
              <a:lnRef idx="3">
                <a:schemeClr val="dk1"/>
              </a:lnRef>
              <a:fillRef idx="0">
                <a:schemeClr val="dk1"/>
              </a:fillRef>
              <a:effectRef idx="2">
                <a:schemeClr val="dk1"/>
              </a:effectRef>
              <a:fontRef idx="minor">
                <a:schemeClr val="tx1"/>
              </a:fontRef>
            </p:style>
          </p:cxnSp>
          <p:cxnSp>
            <p:nvCxnSpPr>
              <p:cNvPr id="19" name="Straight Connector 18"/>
              <p:cNvCxnSpPr/>
              <p:nvPr/>
            </p:nvCxnSpPr>
            <p:spPr>
              <a:xfrm flipV="1">
                <a:off x="7010400" y="1352550"/>
                <a:ext cx="0" cy="2895600"/>
              </a:xfrm>
              <a:prstGeom prst="line">
                <a:avLst/>
              </a:prstGeom>
              <a:ln w="28575"/>
              <a:effectLst/>
            </p:spPr>
            <p:style>
              <a:lnRef idx="3">
                <a:schemeClr val="dk1"/>
              </a:lnRef>
              <a:fillRef idx="0">
                <a:schemeClr val="dk1"/>
              </a:fillRef>
              <a:effectRef idx="2">
                <a:schemeClr val="dk1"/>
              </a:effectRef>
              <a:fontRef idx="minor">
                <a:schemeClr val="tx1"/>
              </a:fontRef>
            </p:style>
          </p:cxnSp>
        </p:grpSp>
        <p:grpSp>
          <p:nvGrpSpPr>
            <p:cNvPr id="11" name="Group 58"/>
            <p:cNvGrpSpPr/>
            <p:nvPr/>
          </p:nvGrpSpPr>
          <p:grpSpPr>
            <a:xfrm>
              <a:off x="2133600" y="4062495"/>
              <a:ext cx="4191000" cy="671471"/>
              <a:chOff x="2133600" y="4062495"/>
              <a:chExt cx="4191000" cy="671471"/>
            </a:xfrm>
          </p:grpSpPr>
          <p:sp>
            <p:nvSpPr>
              <p:cNvPr id="12" name="TextBox 11"/>
              <p:cNvSpPr txBox="1"/>
              <p:nvPr/>
            </p:nvSpPr>
            <p:spPr>
              <a:xfrm>
                <a:off x="2133600" y="4355935"/>
                <a:ext cx="4191000" cy="378031"/>
              </a:xfrm>
              <a:prstGeom prst="rect">
                <a:avLst/>
              </a:prstGeom>
              <a:noFill/>
            </p:spPr>
            <p:txBody>
              <a:bodyPr wrap="square" rtlCol="0">
                <a:spAutoFit/>
              </a:bodyPr>
              <a:lstStyle/>
              <a:p>
                <a:pPr algn="ctr"/>
                <a:r>
                  <a:rPr lang="en-US" sz="2200" b="1" dirty="0" smtClean="0">
                    <a:latin typeface="+mj-lt"/>
                  </a:rPr>
                  <a:t>STRA Ratio</a:t>
                </a:r>
                <a:endParaRPr lang="en-US" sz="2200" b="1" dirty="0">
                  <a:latin typeface="+mj-lt"/>
                </a:endParaRPr>
              </a:p>
            </p:txBody>
          </p:sp>
          <p:grpSp>
            <p:nvGrpSpPr>
              <p:cNvPr id="13" name="Group 56"/>
              <p:cNvGrpSpPr/>
              <p:nvPr/>
            </p:nvGrpSpPr>
            <p:grpSpPr>
              <a:xfrm>
                <a:off x="2221346" y="4062495"/>
                <a:ext cx="3883890" cy="388131"/>
                <a:chOff x="2221346" y="4062495"/>
                <a:chExt cx="3883890" cy="388131"/>
              </a:xfrm>
            </p:grpSpPr>
            <p:sp>
              <p:nvSpPr>
                <p:cNvPr id="14" name="TextBox 13"/>
                <p:cNvSpPr txBox="1"/>
                <p:nvPr/>
              </p:nvSpPr>
              <p:spPr>
                <a:xfrm>
                  <a:off x="3560618" y="4072595"/>
                  <a:ext cx="535709" cy="378031"/>
                </a:xfrm>
                <a:prstGeom prst="rect">
                  <a:avLst/>
                </a:prstGeom>
                <a:noFill/>
              </p:spPr>
              <p:txBody>
                <a:bodyPr wrap="square" rtlCol="0">
                  <a:spAutoFit/>
                </a:bodyPr>
                <a:lstStyle/>
                <a:p>
                  <a:pPr algn="r"/>
                  <a:r>
                    <a:rPr lang="en-US" sz="2200" dirty="0" smtClean="0">
                      <a:latin typeface="+mj-lt"/>
                    </a:rPr>
                    <a:t>0.4</a:t>
                  </a:r>
                  <a:endParaRPr lang="en-US" sz="2200" dirty="0">
                    <a:latin typeface="+mj-lt"/>
                  </a:endParaRPr>
                </a:p>
              </p:txBody>
            </p:sp>
            <p:sp>
              <p:nvSpPr>
                <p:cNvPr id="15" name="TextBox 14"/>
                <p:cNvSpPr txBox="1"/>
                <p:nvPr/>
              </p:nvSpPr>
              <p:spPr>
                <a:xfrm>
                  <a:off x="5569527" y="4062495"/>
                  <a:ext cx="535709" cy="378031"/>
                </a:xfrm>
                <a:prstGeom prst="rect">
                  <a:avLst/>
                </a:prstGeom>
                <a:noFill/>
              </p:spPr>
              <p:txBody>
                <a:bodyPr wrap="square" rtlCol="0">
                  <a:spAutoFit/>
                </a:bodyPr>
                <a:lstStyle/>
                <a:p>
                  <a:pPr algn="r"/>
                  <a:r>
                    <a:rPr lang="en-US" sz="2200" dirty="0" smtClean="0">
                      <a:latin typeface="+mj-lt"/>
                    </a:rPr>
                    <a:t>1.0</a:t>
                  </a:r>
                  <a:endParaRPr lang="en-US" sz="2200" dirty="0">
                    <a:latin typeface="+mj-lt"/>
                  </a:endParaRPr>
                </a:p>
              </p:txBody>
            </p:sp>
            <p:sp>
              <p:nvSpPr>
                <p:cNvPr id="16" name="TextBox 15"/>
                <p:cNvSpPr txBox="1"/>
                <p:nvPr/>
              </p:nvSpPr>
              <p:spPr>
                <a:xfrm>
                  <a:off x="2221346" y="4062495"/>
                  <a:ext cx="535709" cy="378031"/>
                </a:xfrm>
                <a:prstGeom prst="rect">
                  <a:avLst/>
                </a:prstGeom>
                <a:noFill/>
              </p:spPr>
              <p:txBody>
                <a:bodyPr wrap="square" rtlCol="0">
                  <a:spAutoFit/>
                </a:bodyPr>
                <a:lstStyle/>
                <a:p>
                  <a:pPr algn="r"/>
                  <a:r>
                    <a:rPr lang="en-US" sz="2200" dirty="0" smtClean="0">
                      <a:latin typeface="+mj-lt"/>
                    </a:rPr>
                    <a:t>0.0</a:t>
                  </a:r>
                  <a:endParaRPr lang="en-US" sz="2200" dirty="0">
                    <a:latin typeface="+mj-lt"/>
                  </a:endParaRPr>
                </a:p>
              </p:txBody>
            </p:sp>
          </p:grpSp>
        </p:grpSp>
      </p:grpSp>
      <p:sp>
        <p:nvSpPr>
          <p:cNvPr id="30" name="TextBox 29"/>
          <p:cNvSpPr txBox="1"/>
          <p:nvPr/>
        </p:nvSpPr>
        <p:spPr>
          <a:xfrm>
            <a:off x="5105400" y="906959"/>
            <a:ext cx="3962400" cy="769441"/>
          </a:xfrm>
          <a:prstGeom prst="rect">
            <a:avLst/>
          </a:prstGeom>
          <a:noFill/>
        </p:spPr>
        <p:txBody>
          <a:bodyPr wrap="square" rtlCol="0">
            <a:spAutoFit/>
          </a:bodyPr>
          <a:lstStyle/>
          <a:p>
            <a:pPr algn="ctr"/>
            <a:r>
              <a:rPr lang="en-US" sz="2200" dirty="0" smtClean="0">
                <a:latin typeface="+mj-lt"/>
              </a:rPr>
              <a:t>Large potential gain from spill,</a:t>
            </a:r>
          </a:p>
          <a:p>
            <a:pPr algn="ctr"/>
            <a:r>
              <a:rPr lang="en-US" sz="2200" dirty="0" smtClean="0">
                <a:latin typeface="+mj-lt"/>
              </a:rPr>
              <a:t>Relatively </a:t>
            </a:r>
            <a:r>
              <a:rPr lang="en-US" sz="2200" dirty="0" smtClean="0">
                <a:latin typeface="+mj-lt"/>
              </a:rPr>
              <a:t>high tolerance</a:t>
            </a:r>
            <a:endParaRPr lang="en-US" sz="2200" dirty="0">
              <a:latin typeface="+mj-lt"/>
            </a:endParaRPr>
          </a:p>
        </p:txBody>
      </p:sp>
      <p:cxnSp>
        <p:nvCxnSpPr>
          <p:cNvPr id="31" name="Straight Arrow Connector 30"/>
          <p:cNvCxnSpPr>
            <a:stCxn id="30" idx="2"/>
          </p:cNvCxnSpPr>
          <p:nvPr/>
        </p:nvCxnSpPr>
        <p:spPr>
          <a:xfrm rot="5400000">
            <a:off x="6400800" y="1981200"/>
            <a:ext cx="990600" cy="381000"/>
          </a:xfrm>
          <a:prstGeom prst="straightConnector1">
            <a:avLst/>
          </a:prstGeom>
          <a:ln w="28575">
            <a:tailEnd type="arrow"/>
          </a:ln>
          <a:effectLst/>
        </p:spPr>
        <p:style>
          <a:lnRef idx="3">
            <a:schemeClr val="dk1"/>
          </a:lnRef>
          <a:fillRef idx="0">
            <a:schemeClr val="dk1"/>
          </a:fillRef>
          <a:effectRef idx="2">
            <a:schemeClr val="dk1"/>
          </a:effectRef>
          <a:fontRef idx="minor">
            <a:schemeClr val="tx1"/>
          </a:fontRef>
        </p:style>
      </p:cxnSp>
      <p:sp>
        <p:nvSpPr>
          <p:cNvPr id="33" name="TextBox 32"/>
          <p:cNvSpPr txBox="1"/>
          <p:nvPr/>
        </p:nvSpPr>
        <p:spPr>
          <a:xfrm>
            <a:off x="6324600" y="5174159"/>
            <a:ext cx="2590800" cy="769441"/>
          </a:xfrm>
          <a:prstGeom prst="rect">
            <a:avLst/>
          </a:prstGeom>
          <a:noFill/>
        </p:spPr>
        <p:txBody>
          <a:bodyPr wrap="square" rtlCol="0">
            <a:spAutoFit/>
          </a:bodyPr>
          <a:lstStyle/>
          <a:p>
            <a:pPr algn="ctr"/>
            <a:r>
              <a:rPr lang="en-US" sz="2200" dirty="0" smtClean="0">
                <a:latin typeface="+mj-lt"/>
              </a:rPr>
              <a:t>Latency sensitive,</a:t>
            </a:r>
          </a:p>
          <a:p>
            <a:pPr algn="ctr"/>
            <a:r>
              <a:rPr lang="en-US" sz="2200" dirty="0" smtClean="0">
                <a:latin typeface="+mj-lt"/>
              </a:rPr>
              <a:t>Medium tolerance</a:t>
            </a:r>
            <a:endParaRPr lang="en-US" sz="2200" dirty="0">
              <a:latin typeface="+mj-lt"/>
            </a:endParaRPr>
          </a:p>
        </p:txBody>
      </p:sp>
      <p:cxnSp>
        <p:nvCxnSpPr>
          <p:cNvPr id="34" name="Straight Arrow Connector 33"/>
          <p:cNvCxnSpPr/>
          <p:nvPr/>
        </p:nvCxnSpPr>
        <p:spPr>
          <a:xfrm rot="16200000" flipV="1">
            <a:off x="6400801" y="4038600"/>
            <a:ext cx="1523999" cy="914400"/>
          </a:xfrm>
          <a:prstGeom prst="straightConnector1">
            <a:avLst/>
          </a:prstGeom>
          <a:ln w="28575">
            <a:tailEnd type="arrow"/>
          </a:ln>
          <a:effectLst/>
        </p:spPr>
        <p:style>
          <a:lnRef idx="3">
            <a:schemeClr val="dk1"/>
          </a:lnRef>
          <a:fillRef idx="0">
            <a:schemeClr val="dk1"/>
          </a:fillRef>
          <a:effectRef idx="2">
            <a:schemeClr val="dk1"/>
          </a:effectRef>
          <a:fontRef idx="minor">
            <a:schemeClr val="tx1"/>
          </a:fontRef>
        </p:style>
      </p:cxnSp>
      <p:sp>
        <p:nvSpPr>
          <p:cNvPr id="38" name="TextBox 37"/>
          <p:cNvSpPr txBox="1"/>
          <p:nvPr/>
        </p:nvSpPr>
        <p:spPr>
          <a:xfrm>
            <a:off x="1676400" y="864513"/>
            <a:ext cx="3276601" cy="430887"/>
          </a:xfrm>
          <a:prstGeom prst="rect">
            <a:avLst/>
          </a:prstGeom>
          <a:noFill/>
        </p:spPr>
        <p:txBody>
          <a:bodyPr wrap="square" rtlCol="0">
            <a:spAutoFit/>
          </a:bodyPr>
          <a:lstStyle/>
          <a:p>
            <a:pPr algn="ctr"/>
            <a:r>
              <a:rPr lang="en-US" sz="2200" dirty="0" smtClean="0">
                <a:latin typeface="+mj-lt"/>
              </a:rPr>
              <a:t>Not much gain from spill</a:t>
            </a:r>
            <a:endParaRPr lang="en-US" sz="2200" dirty="0">
              <a:latin typeface="+mj-lt"/>
            </a:endParaRPr>
          </a:p>
        </p:txBody>
      </p:sp>
      <p:sp>
        <p:nvSpPr>
          <p:cNvPr id="40" name="TextBox 39"/>
          <p:cNvSpPr txBox="1"/>
          <p:nvPr/>
        </p:nvSpPr>
        <p:spPr>
          <a:xfrm>
            <a:off x="2743200" y="5257800"/>
            <a:ext cx="1981200" cy="430887"/>
          </a:xfrm>
          <a:prstGeom prst="rect">
            <a:avLst/>
          </a:prstGeom>
          <a:noFill/>
        </p:spPr>
        <p:txBody>
          <a:bodyPr wrap="square" rtlCol="0">
            <a:spAutoFit/>
          </a:bodyPr>
          <a:lstStyle/>
          <a:p>
            <a:pPr algn="ctr"/>
            <a:r>
              <a:rPr lang="en-US" sz="2200" dirty="0" smtClean="0">
                <a:latin typeface="+mj-lt"/>
              </a:rPr>
              <a:t>L</a:t>
            </a:r>
            <a:r>
              <a:rPr lang="en-US" sz="2200" dirty="0" smtClean="0">
                <a:latin typeface="+mj-lt"/>
              </a:rPr>
              <a:t>ow </a:t>
            </a:r>
            <a:r>
              <a:rPr lang="en-US" sz="2200" dirty="0" smtClean="0">
                <a:latin typeface="+mj-lt"/>
              </a:rPr>
              <a:t>tolerance</a:t>
            </a:r>
            <a:endParaRPr lang="en-US" sz="2200" dirty="0">
              <a:latin typeface="+mj-lt"/>
            </a:endParaRPr>
          </a:p>
        </p:txBody>
      </p:sp>
      <p:sp>
        <p:nvSpPr>
          <p:cNvPr id="41" name="Oval 40"/>
          <p:cNvSpPr/>
          <p:nvPr/>
        </p:nvSpPr>
        <p:spPr>
          <a:xfrm>
            <a:off x="2895600" y="1676400"/>
            <a:ext cx="1828800" cy="2819400"/>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3" name="Straight Arrow Connector 42"/>
          <p:cNvCxnSpPr>
            <a:stCxn id="38" idx="2"/>
          </p:cNvCxnSpPr>
          <p:nvPr/>
        </p:nvCxnSpPr>
        <p:spPr>
          <a:xfrm rot="16200000" flipH="1">
            <a:off x="3257550" y="1352550"/>
            <a:ext cx="609602" cy="495301"/>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rot="5400000" flipH="1" flipV="1">
            <a:off x="3199606" y="4724400"/>
            <a:ext cx="915194" cy="15319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Effect transition="in" filter="wipe(left)">
                                      <p:cBhvr>
                                        <p:cTn id="13" dur="1000"/>
                                        <p:tgtEl>
                                          <p:spTgt spid="7">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3"/>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3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5">
                                            <p:txEl>
                                              <p:pRg st="1" end="1"/>
                                            </p:txEl>
                                          </p:spTgt>
                                        </p:tgtEl>
                                        <p:attrNameLst>
                                          <p:attrName>style.visibility</p:attrName>
                                        </p:attrNameLst>
                                      </p:cBhvr>
                                      <p:to>
                                        <p:strVal val="visible"/>
                                      </p:to>
                                    </p:set>
                                    <p:animEffect transition="in" filter="wipe(left)">
                                      <p:cBhvr>
                                        <p:cTn id="24" dur="1000"/>
                                        <p:tgtEl>
                                          <p:spTgt spid="5">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Effect transition="in" filter="wipe(left)">
                                      <p:cBhvr>
                                        <p:cTn id="41" dur="1000"/>
                                        <p:tgtEl>
                                          <p:spTgt spid="6">
                                            <p:txEl>
                                              <p:pRg st="1" end="1"/>
                                            </p:txEl>
                                          </p:spTgt>
                                        </p:tgtEl>
                                      </p:cBhvr>
                                    </p:animEffect>
                                  </p:childTnLst>
                                </p:cTn>
                              </p:par>
                              <p:par>
                                <p:cTn id="42" presetID="22" presetClass="entr" presetSubtype="8" fill="hold" nodeType="withEffect">
                                  <p:stCondLst>
                                    <p:cond delay="0"/>
                                  </p:stCondLst>
                                  <p:childTnLst>
                                    <p:set>
                                      <p:cBhvr>
                                        <p:cTn id="43" dur="1" fill="hold">
                                          <p:stCondLst>
                                            <p:cond delay="0"/>
                                          </p:stCondLst>
                                        </p:cTn>
                                        <p:tgtEl>
                                          <p:spTgt spid="4">
                                            <p:txEl>
                                              <p:pRg st="1" end="1"/>
                                            </p:txEl>
                                          </p:spTgt>
                                        </p:tgtEl>
                                        <p:attrNameLst>
                                          <p:attrName>style.visibility</p:attrName>
                                        </p:attrNameLst>
                                      </p:cBhvr>
                                      <p:to>
                                        <p:strVal val="visible"/>
                                      </p:to>
                                    </p:set>
                                    <p:animEffect transition="in" filter="wipe(left)">
                                      <p:cBhvr>
                                        <p:cTn id="44"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3" grpId="0"/>
      <p:bldP spid="38" grpId="0"/>
      <p:bldP spid="40" grpId="0"/>
      <p:bldP spid="4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dirty="0" smtClean="0"/>
              <a:t>Result highlights</a:t>
            </a:r>
            <a:endParaRPr lang="en-US" b="1" dirty="0"/>
          </a:p>
        </p:txBody>
      </p:sp>
      <p:sp>
        <p:nvSpPr>
          <p:cNvPr id="3" name="Content Placeholder 2"/>
          <p:cNvSpPr>
            <a:spLocks noGrp="1"/>
          </p:cNvSpPr>
          <p:nvPr>
            <p:ph idx="1"/>
          </p:nvPr>
        </p:nvSpPr>
        <p:spPr>
          <a:xfrm>
            <a:off x="457200" y="685800"/>
            <a:ext cx="8686800" cy="6172200"/>
          </a:xfrm>
        </p:spPr>
        <p:txBody>
          <a:bodyPr>
            <a:normAutofit lnSpcReduction="10000"/>
          </a:bodyPr>
          <a:lstStyle/>
          <a:p>
            <a:r>
              <a:rPr lang="en-US" dirty="0" smtClean="0"/>
              <a:t>128-core chip-multiprocessor running scientific computing, general-purpose, and commercial multi-threaded workloads</a:t>
            </a:r>
          </a:p>
          <a:p>
            <a:pPr lvl="1"/>
            <a:r>
              <a:rPr lang="en-US" dirty="0" smtClean="0"/>
              <a:t>Our Tiny Directory proposal using sparse directories with </a:t>
            </a:r>
            <a:r>
              <a:rPr lang="en-US" dirty="0" smtClean="0">
                <a:solidFill>
                  <a:srgbClr val="C00000"/>
                </a:solidFill>
              </a:rPr>
              <a:t>(1/32)x to (1/256)x entries performs within 1% of a 2x sparse directory</a:t>
            </a:r>
          </a:p>
          <a:p>
            <a:pPr lvl="2"/>
            <a:r>
              <a:rPr lang="en-US" dirty="0" smtClean="0"/>
              <a:t>Tiny Directory capacity ranges from 187KB to 23.75KB</a:t>
            </a:r>
          </a:p>
          <a:p>
            <a:pPr lvl="1"/>
            <a:r>
              <a:rPr lang="en-US" dirty="0" smtClean="0"/>
              <a:t>Our Tiny Directory proposal exercising (1/256)x entries saves 16% energy in the LLC and the sparse directory compared to the 2x baseline</a:t>
            </a:r>
          </a:p>
          <a:p>
            <a:pPr lvl="1"/>
            <a:r>
              <a:rPr lang="en-US" dirty="0" smtClean="0"/>
              <a:t>Our proposal outperforms the state-of-the-art multi-grain directory by large margins</a:t>
            </a:r>
          </a:p>
          <a:p>
            <a:pPr lvl="1"/>
            <a:r>
              <a:rPr lang="en-US" dirty="0" smtClean="0">
                <a:solidFill>
                  <a:srgbClr val="C00000"/>
                </a:solidFill>
              </a:rPr>
              <a:t>A significant leap forward in saving on-die SRAM investment for coherence tracking</a:t>
            </a:r>
          </a:p>
          <a:p>
            <a:pPr lvl="1"/>
            <a:endParaRPr lang="en-US" dirty="0" smtClean="0"/>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1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1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b="1" dirty="0" smtClean="0"/>
              <a:t>Putting it all together</a:t>
            </a:r>
            <a:endParaRPr lang="en-US" b="1" dirty="0"/>
          </a:p>
        </p:txBody>
      </p:sp>
      <p:sp>
        <p:nvSpPr>
          <p:cNvPr id="3" name="Content Placeholder 2"/>
          <p:cNvSpPr>
            <a:spLocks noGrp="1"/>
          </p:cNvSpPr>
          <p:nvPr>
            <p:ph idx="1"/>
          </p:nvPr>
        </p:nvSpPr>
        <p:spPr>
          <a:xfrm>
            <a:off x="457200" y="762000"/>
            <a:ext cx="8686800" cy="6096000"/>
          </a:xfrm>
        </p:spPr>
        <p:txBody>
          <a:bodyPr>
            <a:normAutofit/>
          </a:bodyPr>
          <a:lstStyle/>
          <a:p>
            <a:pPr>
              <a:buNone/>
            </a:pPr>
            <a:endParaRPr lang="en-US" dirty="0" smtClean="0"/>
          </a:p>
          <a:p>
            <a:pPr>
              <a:buNone/>
            </a:pPr>
            <a:endParaRPr lang="en-US" dirty="0" smtClean="0"/>
          </a:p>
          <a:p>
            <a:endParaRPr lang="en-US" dirty="0" smtClean="0"/>
          </a:p>
          <a:p>
            <a:endParaRPr lang="en-US" dirty="0" smtClean="0"/>
          </a:p>
          <a:p>
            <a:endParaRPr lang="en-US" dirty="0" smtClean="0"/>
          </a:p>
          <a:p>
            <a:endParaRPr lang="en-US" dirty="0" smtClean="0"/>
          </a:p>
          <a:p>
            <a:endParaRPr lang="en-US" dirty="0" smtClean="0"/>
          </a:p>
          <a:p>
            <a:pPr>
              <a:buNone/>
            </a:pPr>
            <a:endParaRPr lang="en-US" dirty="0" smtClean="0"/>
          </a:p>
        </p:txBody>
      </p:sp>
      <p:sp>
        <p:nvSpPr>
          <p:cNvPr id="11" name="TextBox 10"/>
          <p:cNvSpPr txBox="1"/>
          <p:nvPr/>
        </p:nvSpPr>
        <p:spPr>
          <a:xfrm>
            <a:off x="304800" y="1607403"/>
            <a:ext cx="1212191" cy="830997"/>
          </a:xfrm>
          <a:prstGeom prst="rect">
            <a:avLst/>
          </a:prstGeom>
          <a:noFill/>
        </p:spPr>
        <p:txBody>
          <a:bodyPr wrap="square" rtlCol="0">
            <a:spAutoFit/>
          </a:bodyPr>
          <a:lstStyle/>
          <a:p>
            <a:r>
              <a:rPr lang="en-US" sz="2400" dirty="0" smtClean="0">
                <a:latin typeface="+mj-lt"/>
              </a:rPr>
              <a:t>Core</a:t>
            </a:r>
          </a:p>
          <a:p>
            <a:r>
              <a:rPr lang="en-US" sz="2400" dirty="0" smtClean="0">
                <a:latin typeface="+mj-lt"/>
              </a:rPr>
              <a:t>request</a:t>
            </a:r>
            <a:endParaRPr lang="en-US" sz="2400" dirty="0">
              <a:latin typeface="+mj-lt"/>
            </a:endParaRPr>
          </a:p>
        </p:txBody>
      </p:sp>
      <p:sp>
        <p:nvSpPr>
          <p:cNvPr id="16" name="TextBox 15"/>
          <p:cNvSpPr txBox="1"/>
          <p:nvPr/>
        </p:nvSpPr>
        <p:spPr>
          <a:xfrm>
            <a:off x="1828800" y="833735"/>
            <a:ext cx="1364591" cy="461665"/>
          </a:xfrm>
          <a:prstGeom prst="rect">
            <a:avLst/>
          </a:prstGeom>
          <a:noFill/>
        </p:spPr>
        <p:txBody>
          <a:bodyPr wrap="square" rtlCol="0">
            <a:spAutoFit/>
          </a:bodyPr>
          <a:lstStyle/>
          <a:p>
            <a:r>
              <a:rPr lang="en-US" sz="2400" dirty="0" smtClean="0">
                <a:latin typeface="+mj-lt"/>
              </a:rPr>
              <a:t>Tiny Dir.</a:t>
            </a:r>
          </a:p>
        </p:txBody>
      </p:sp>
      <p:sp>
        <p:nvSpPr>
          <p:cNvPr id="17" name="TextBox 16"/>
          <p:cNvSpPr txBox="1"/>
          <p:nvPr/>
        </p:nvSpPr>
        <p:spPr>
          <a:xfrm>
            <a:off x="1981200" y="2510135"/>
            <a:ext cx="761999" cy="461665"/>
          </a:xfrm>
          <a:prstGeom prst="rect">
            <a:avLst/>
          </a:prstGeom>
          <a:noFill/>
        </p:spPr>
        <p:txBody>
          <a:bodyPr wrap="square" rtlCol="0">
            <a:spAutoFit/>
          </a:bodyPr>
          <a:lstStyle/>
          <a:p>
            <a:r>
              <a:rPr lang="en-US" sz="2400" dirty="0" smtClean="0">
                <a:latin typeface="+mj-lt"/>
              </a:rPr>
              <a:t>LLC</a:t>
            </a:r>
          </a:p>
        </p:txBody>
      </p:sp>
      <p:cxnSp>
        <p:nvCxnSpPr>
          <p:cNvPr id="19" name="Shape 18"/>
          <p:cNvCxnSpPr>
            <a:stCxn id="11" idx="0"/>
            <a:endCxn id="16" idx="1"/>
          </p:cNvCxnSpPr>
          <p:nvPr/>
        </p:nvCxnSpPr>
        <p:spPr>
          <a:xfrm rot="5400000" flipH="1" flipV="1">
            <a:off x="1098431" y="877034"/>
            <a:ext cx="542835" cy="917904"/>
          </a:xfrm>
          <a:prstGeom prst="curved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hape 20"/>
          <p:cNvCxnSpPr>
            <a:stCxn id="11" idx="2"/>
            <a:endCxn id="17" idx="1"/>
          </p:cNvCxnSpPr>
          <p:nvPr/>
        </p:nvCxnSpPr>
        <p:spPr>
          <a:xfrm rot="16200000" flipH="1">
            <a:off x="1294764" y="2054532"/>
            <a:ext cx="302568" cy="1070304"/>
          </a:xfrm>
          <a:prstGeom prst="curved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16" idx="3"/>
          </p:cNvCxnSpPr>
          <p:nvPr/>
        </p:nvCxnSpPr>
        <p:spPr>
          <a:xfrm>
            <a:off x="3193391" y="1064568"/>
            <a:ext cx="997609" cy="223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436009" y="685800"/>
            <a:ext cx="678791" cy="461665"/>
          </a:xfrm>
          <a:prstGeom prst="rect">
            <a:avLst/>
          </a:prstGeom>
          <a:noFill/>
        </p:spPr>
        <p:txBody>
          <a:bodyPr wrap="square" rtlCol="0">
            <a:spAutoFit/>
          </a:bodyPr>
          <a:lstStyle/>
          <a:p>
            <a:r>
              <a:rPr lang="en-US" sz="2400" dirty="0" smtClean="0">
                <a:latin typeface="+mj-lt"/>
              </a:rPr>
              <a:t>Hit</a:t>
            </a:r>
          </a:p>
        </p:txBody>
      </p:sp>
      <p:sp>
        <p:nvSpPr>
          <p:cNvPr id="25" name="TextBox 24"/>
          <p:cNvSpPr txBox="1"/>
          <p:nvPr/>
        </p:nvSpPr>
        <p:spPr>
          <a:xfrm>
            <a:off x="4191000" y="838200"/>
            <a:ext cx="3200400" cy="461665"/>
          </a:xfrm>
          <a:prstGeom prst="rect">
            <a:avLst/>
          </a:prstGeom>
          <a:noFill/>
        </p:spPr>
        <p:txBody>
          <a:bodyPr wrap="square" rtlCol="0">
            <a:spAutoFit/>
          </a:bodyPr>
          <a:lstStyle/>
          <a:p>
            <a:r>
              <a:rPr lang="en-US" sz="2400" dirty="0" smtClean="0">
                <a:latin typeface="+mj-lt"/>
              </a:rPr>
              <a:t>Usual coherence flow</a:t>
            </a:r>
          </a:p>
        </p:txBody>
      </p:sp>
      <p:cxnSp>
        <p:nvCxnSpPr>
          <p:cNvPr id="27" name="Straight Arrow Connector 26"/>
          <p:cNvCxnSpPr/>
          <p:nvPr/>
        </p:nvCxnSpPr>
        <p:spPr>
          <a:xfrm rot="5400000">
            <a:off x="2667794" y="1599406"/>
            <a:ext cx="10668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17" idx="3"/>
          </p:cNvCxnSpPr>
          <p:nvPr/>
        </p:nvCxnSpPr>
        <p:spPr>
          <a:xfrm>
            <a:off x="2743199" y="2740968"/>
            <a:ext cx="457201" cy="223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324894" y="3009106"/>
            <a:ext cx="17526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3200400" y="2133600"/>
            <a:ext cx="4572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2438400" y="1443335"/>
            <a:ext cx="831191" cy="461665"/>
          </a:xfrm>
          <a:prstGeom prst="rect">
            <a:avLst/>
          </a:prstGeom>
          <a:noFill/>
        </p:spPr>
        <p:txBody>
          <a:bodyPr wrap="square" rtlCol="0">
            <a:spAutoFit/>
          </a:bodyPr>
          <a:lstStyle/>
          <a:p>
            <a:r>
              <a:rPr lang="en-US" sz="2400" dirty="0" smtClean="0">
                <a:latin typeface="+mj-lt"/>
              </a:rPr>
              <a:t>Miss</a:t>
            </a:r>
          </a:p>
        </p:txBody>
      </p:sp>
      <p:sp>
        <p:nvSpPr>
          <p:cNvPr id="40" name="TextBox 39"/>
          <p:cNvSpPr txBox="1"/>
          <p:nvPr/>
        </p:nvSpPr>
        <p:spPr>
          <a:xfrm>
            <a:off x="3657600" y="1900535"/>
            <a:ext cx="2514600" cy="461665"/>
          </a:xfrm>
          <a:prstGeom prst="rect">
            <a:avLst/>
          </a:prstGeom>
          <a:noFill/>
        </p:spPr>
        <p:txBody>
          <a:bodyPr wrap="square" rtlCol="0">
            <a:spAutoFit/>
          </a:bodyPr>
          <a:lstStyle/>
          <a:p>
            <a:r>
              <a:rPr lang="en-US" sz="2400" dirty="0" smtClean="0">
                <a:latin typeface="+mj-lt"/>
              </a:rPr>
              <a:t>Single tag match</a:t>
            </a:r>
          </a:p>
        </p:txBody>
      </p:sp>
      <p:cxnSp>
        <p:nvCxnSpPr>
          <p:cNvPr id="42" name="Straight Connector 41"/>
          <p:cNvCxnSpPr>
            <a:stCxn id="40" idx="3"/>
          </p:cNvCxnSpPr>
          <p:nvPr/>
        </p:nvCxnSpPr>
        <p:spPr>
          <a:xfrm flipV="1">
            <a:off x="6172200" y="1600200"/>
            <a:ext cx="304800" cy="53116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6477000" y="1600200"/>
            <a:ext cx="8382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6484009" y="1600200"/>
            <a:ext cx="754991" cy="461665"/>
          </a:xfrm>
          <a:prstGeom prst="rect">
            <a:avLst/>
          </a:prstGeom>
          <a:noFill/>
        </p:spPr>
        <p:txBody>
          <a:bodyPr wrap="square" rtlCol="0">
            <a:spAutoFit/>
          </a:bodyPr>
          <a:lstStyle/>
          <a:p>
            <a:r>
              <a:rPr lang="en-US" sz="2400" dirty="0" smtClean="0">
                <a:latin typeface="+mj-lt"/>
              </a:rPr>
              <a:t>V=1</a:t>
            </a:r>
          </a:p>
        </p:txBody>
      </p:sp>
      <p:sp>
        <p:nvSpPr>
          <p:cNvPr id="46" name="TextBox 45"/>
          <p:cNvSpPr txBox="1"/>
          <p:nvPr/>
        </p:nvSpPr>
        <p:spPr>
          <a:xfrm>
            <a:off x="7239000" y="1371600"/>
            <a:ext cx="1600200" cy="461665"/>
          </a:xfrm>
          <a:prstGeom prst="rect">
            <a:avLst/>
          </a:prstGeom>
          <a:noFill/>
        </p:spPr>
        <p:txBody>
          <a:bodyPr wrap="square" rtlCol="0">
            <a:spAutoFit/>
          </a:bodyPr>
          <a:lstStyle/>
          <a:p>
            <a:r>
              <a:rPr lang="en-US" sz="2400" dirty="0" smtClean="0">
                <a:latin typeface="+mj-lt"/>
              </a:rPr>
              <a:t>Usual flow</a:t>
            </a:r>
          </a:p>
        </p:txBody>
      </p:sp>
      <p:cxnSp>
        <p:nvCxnSpPr>
          <p:cNvPr id="48" name="Straight Connector 47"/>
          <p:cNvCxnSpPr>
            <a:stCxn id="40" idx="3"/>
          </p:cNvCxnSpPr>
          <p:nvPr/>
        </p:nvCxnSpPr>
        <p:spPr>
          <a:xfrm>
            <a:off x="6172200" y="2131368"/>
            <a:ext cx="381000" cy="38323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6553200" y="2514600"/>
            <a:ext cx="6858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6019800" y="2514600"/>
            <a:ext cx="1440791" cy="461665"/>
          </a:xfrm>
          <a:prstGeom prst="rect">
            <a:avLst/>
          </a:prstGeom>
          <a:noFill/>
        </p:spPr>
        <p:txBody>
          <a:bodyPr wrap="square" rtlCol="0">
            <a:spAutoFit/>
          </a:bodyPr>
          <a:lstStyle/>
          <a:p>
            <a:r>
              <a:rPr lang="en-US" sz="2400" dirty="0" smtClean="0">
                <a:latin typeface="+mj-lt"/>
              </a:rPr>
              <a:t>V=0,D=1</a:t>
            </a:r>
          </a:p>
        </p:txBody>
      </p:sp>
      <p:sp>
        <p:nvSpPr>
          <p:cNvPr id="52" name="TextBox 51"/>
          <p:cNvSpPr txBox="1"/>
          <p:nvPr/>
        </p:nvSpPr>
        <p:spPr>
          <a:xfrm>
            <a:off x="7239000" y="2286000"/>
            <a:ext cx="1600200" cy="461665"/>
          </a:xfrm>
          <a:prstGeom prst="rect">
            <a:avLst/>
          </a:prstGeom>
          <a:noFill/>
        </p:spPr>
        <p:txBody>
          <a:bodyPr wrap="square" rtlCol="0">
            <a:spAutoFit/>
          </a:bodyPr>
          <a:lstStyle/>
          <a:p>
            <a:r>
              <a:rPr lang="en-US" sz="2400" dirty="0" smtClean="0">
                <a:latin typeface="+mj-lt"/>
              </a:rPr>
              <a:t>Corrupted</a:t>
            </a:r>
          </a:p>
        </p:txBody>
      </p:sp>
      <p:cxnSp>
        <p:nvCxnSpPr>
          <p:cNvPr id="57" name="Straight Arrow Connector 56"/>
          <p:cNvCxnSpPr/>
          <p:nvPr/>
        </p:nvCxnSpPr>
        <p:spPr>
          <a:xfrm rot="5400000">
            <a:off x="7811294" y="2933700"/>
            <a:ext cx="3810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5486400" y="3043535"/>
            <a:ext cx="3657600" cy="461665"/>
          </a:xfrm>
          <a:prstGeom prst="rect">
            <a:avLst/>
          </a:prstGeom>
          <a:noFill/>
        </p:spPr>
        <p:txBody>
          <a:bodyPr wrap="square" rtlCol="0">
            <a:spAutoFit/>
          </a:bodyPr>
          <a:lstStyle/>
          <a:p>
            <a:r>
              <a:rPr lang="en-US" sz="2400" dirty="0" smtClean="0">
                <a:latin typeface="+mj-lt"/>
              </a:rPr>
              <a:t>Allocate in Tiny Dir./Spill?</a:t>
            </a:r>
          </a:p>
        </p:txBody>
      </p:sp>
      <p:cxnSp>
        <p:nvCxnSpPr>
          <p:cNvPr id="60" name="Straight Arrow Connector 59"/>
          <p:cNvCxnSpPr/>
          <p:nvPr/>
        </p:nvCxnSpPr>
        <p:spPr>
          <a:xfrm>
            <a:off x="3200400" y="3886200"/>
            <a:ext cx="4572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3657600" y="3653135"/>
            <a:ext cx="2286000" cy="461665"/>
          </a:xfrm>
          <a:prstGeom prst="rect">
            <a:avLst/>
          </a:prstGeom>
          <a:noFill/>
        </p:spPr>
        <p:txBody>
          <a:bodyPr wrap="square" rtlCol="0">
            <a:spAutoFit/>
          </a:bodyPr>
          <a:lstStyle/>
          <a:p>
            <a:r>
              <a:rPr lang="en-US" sz="2400" dirty="0" smtClean="0">
                <a:latin typeface="+mj-lt"/>
              </a:rPr>
              <a:t>Dual tag match</a:t>
            </a:r>
          </a:p>
        </p:txBody>
      </p:sp>
      <p:cxnSp>
        <p:nvCxnSpPr>
          <p:cNvPr id="63" name="Straight Arrow Connector 62"/>
          <p:cNvCxnSpPr>
            <a:stCxn id="61" idx="3"/>
          </p:cNvCxnSpPr>
          <p:nvPr/>
        </p:nvCxnSpPr>
        <p:spPr>
          <a:xfrm>
            <a:off x="5943600" y="3883968"/>
            <a:ext cx="457200" cy="223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6324600" y="3653135"/>
            <a:ext cx="2514600" cy="461665"/>
          </a:xfrm>
          <a:prstGeom prst="rect">
            <a:avLst/>
          </a:prstGeom>
          <a:noFill/>
        </p:spPr>
        <p:txBody>
          <a:bodyPr wrap="square" rtlCol="0">
            <a:spAutoFit/>
          </a:bodyPr>
          <a:lstStyle/>
          <a:p>
            <a:r>
              <a:rPr lang="en-US" sz="2400" dirty="0" smtClean="0">
                <a:latin typeface="+mj-lt"/>
              </a:rPr>
              <a:t>Spilled entry flow</a:t>
            </a:r>
          </a:p>
        </p:txBody>
      </p:sp>
      <p:cxnSp>
        <p:nvCxnSpPr>
          <p:cNvPr id="68" name="Straight Arrow Connector 67"/>
          <p:cNvCxnSpPr/>
          <p:nvPr/>
        </p:nvCxnSpPr>
        <p:spPr>
          <a:xfrm rot="5400000">
            <a:off x="7162800" y="4190206"/>
            <a:ext cx="3048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5562600" y="4191000"/>
            <a:ext cx="3581400" cy="461665"/>
          </a:xfrm>
          <a:prstGeom prst="rect">
            <a:avLst/>
          </a:prstGeom>
          <a:noFill/>
        </p:spPr>
        <p:txBody>
          <a:bodyPr wrap="square" rtlCol="0">
            <a:spAutoFit/>
          </a:bodyPr>
          <a:lstStyle/>
          <a:p>
            <a:r>
              <a:rPr lang="en-US" sz="2400" dirty="0" smtClean="0">
                <a:latin typeface="+mj-lt"/>
              </a:rPr>
              <a:t>Move to corrupted state?</a:t>
            </a:r>
          </a:p>
        </p:txBody>
      </p:sp>
      <p:cxnSp>
        <p:nvCxnSpPr>
          <p:cNvPr id="71" name="Straight Connector 70"/>
          <p:cNvCxnSpPr/>
          <p:nvPr/>
        </p:nvCxnSpPr>
        <p:spPr>
          <a:xfrm rot="5400000">
            <a:off x="2705894" y="4381500"/>
            <a:ext cx="989806" cy="79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3200400" y="4876800"/>
            <a:ext cx="4572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3657600" y="4648200"/>
            <a:ext cx="2057400" cy="461665"/>
          </a:xfrm>
          <a:prstGeom prst="rect">
            <a:avLst/>
          </a:prstGeom>
          <a:noFill/>
        </p:spPr>
        <p:txBody>
          <a:bodyPr wrap="square" rtlCol="0">
            <a:spAutoFit/>
          </a:bodyPr>
          <a:lstStyle/>
          <a:p>
            <a:r>
              <a:rPr lang="en-US" sz="2400" dirty="0" smtClean="0">
                <a:latin typeface="+mj-lt"/>
              </a:rPr>
              <a:t>No tag match</a:t>
            </a:r>
          </a:p>
        </p:txBody>
      </p:sp>
      <p:cxnSp>
        <p:nvCxnSpPr>
          <p:cNvPr id="76" name="Straight Arrow Connector 75"/>
          <p:cNvCxnSpPr>
            <a:stCxn id="74" idx="3"/>
          </p:cNvCxnSpPr>
          <p:nvPr/>
        </p:nvCxnSpPr>
        <p:spPr>
          <a:xfrm>
            <a:off x="5715000" y="4879033"/>
            <a:ext cx="381000" cy="223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6096000" y="4648200"/>
            <a:ext cx="1752600" cy="461665"/>
          </a:xfrm>
          <a:prstGeom prst="rect">
            <a:avLst/>
          </a:prstGeom>
          <a:noFill/>
        </p:spPr>
        <p:txBody>
          <a:bodyPr wrap="square" rtlCol="0">
            <a:spAutoFit/>
          </a:bodyPr>
          <a:lstStyle/>
          <a:p>
            <a:r>
              <a:rPr lang="en-US" sz="2400" dirty="0" smtClean="0">
                <a:latin typeface="+mj-lt"/>
              </a:rPr>
              <a:t>LLC fill flow</a:t>
            </a:r>
          </a:p>
        </p:txBody>
      </p:sp>
      <p:cxnSp>
        <p:nvCxnSpPr>
          <p:cNvPr id="82" name="Straight Arrow Connector 81"/>
          <p:cNvCxnSpPr/>
          <p:nvPr/>
        </p:nvCxnSpPr>
        <p:spPr>
          <a:xfrm rot="5400000">
            <a:off x="6705600" y="5180806"/>
            <a:ext cx="3048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4114800" y="5257800"/>
            <a:ext cx="5029200" cy="830997"/>
          </a:xfrm>
          <a:prstGeom prst="rect">
            <a:avLst/>
          </a:prstGeom>
          <a:noFill/>
        </p:spPr>
        <p:txBody>
          <a:bodyPr wrap="square" rtlCol="0">
            <a:spAutoFit/>
          </a:bodyPr>
          <a:lstStyle/>
          <a:p>
            <a:r>
              <a:rPr lang="en-US" sz="2400" dirty="0" smtClean="0">
                <a:latin typeface="+mj-lt"/>
              </a:rPr>
              <a:t>Move to corrupted state?</a:t>
            </a:r>
          </a:p>
          <a:p>
            <a:r>
              <a:rPr lang="en-US" sz="2400" dirty="0" smtClean="0">
                <a:latin typeface="+mj-lt"/>
              </a:rPr>
              <a:t>Allocate in Tiny Dir./Spill (for code)?</a:t>
            </a:r>
          </a:p>
        </p:txBody>
      </p:sp>
      <p:sp>
        <p:nvSpPr>
          <p:cNvPr id="84" name="TextBox 83"/>
          <p:cNvSpPr txBox="1"/>
          <p:nvPr/>
        </p:nvSpPr>
        <p:spPr>
          <a:xfrm>
            <a:off x="228600" y="3653135"/>
            <a:ext cx="2438400" cy="461665"/>
          </a:xfrm>
          <a:prstGeom prst="rect">
            <a:avLst/>
          </a:prstGeom>
          <a:noFill/>
        </p:spPr>
        <p:txBody>
          <a:bodyPr wrap="square" rtlCol="0">
            <a:spAutoFit/>
          </a:bodyPr>
          <a:lstStyle/>
          <a:p>
            <a:r>
              <a:rPr lang="en-US" sz="2400" dirty="0" smtClean="0">
                <a:latin typeface="+mj-lt"/>
              </a:rPr>
              <a:t>Tiny Dir. eviction</a:t>
            </a:r>
          </a:p>
        </p:txBody>
      </p:sp>
      <p:cxnSp>
        <p:nvCxnSpPr>
          <p:cNvPr id="86" name="Straight Arrow Connector 85"/>
          <p:cNvCxnSpPr/>
          <p:nvPr/>
        </p:nvCxnSpPr>
        <p:spPr>
          <a:xfrm rot="5400000">
            <a:off x="1257300" y="4228306"/>
            <a:ext cx="3810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7" name="TextBox 86"/>
          <p:cNvSpPr txBox="1"/>
          <p:nvPr/>
        </p:nvSpPr>
        <p:spPr>
          <a:xfrm>
            <a:off x="152400" y="4267200"/>
            <a:ext cx="2667000" cy="830997"/>
          </a:xfrm>
          <a:prstGeom prst="rect">
            <a:avLst/>
          </a:prstGeom>
          <a:noFill/>
        </p:spPr>
        <p:txBody>
          <a:bodyPr wrap="square" rtlCol="0">
            <a:spAutoFit/>
          </a:bodyPr>
          <a:lstStyle/>
          <a:p>
            <a:r>
              <a:rPr lang="en-US" sz="2400" dirty="0" smtClean="0">
                <a:latin typeface="+mj-lt"/>
              </a:rPr>
              <a:t>Move to corrupted state or spill?</a:t>
            </a:r>
          </a:p>
        </p:txBody>
      </p:sp>
      <p:sp>
        <p:nvSpPr>
          <p:cNvPr id="88" name="Oval 87"/>
          <p:cNvSpPr/>
          <p:nvPr/>
        </p:nvSpPr>
        <p:spPr>
          <a:xfrm>
            <a:off x="7239000" y="2209800"/>
            <a:ext cx="1600200" cy="609600"/>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p:cNvSpPr txBox="1"/>
          <p:nvPr/>
        </p:nvSpPr>
        <p:spPr>
          <a:xfrm>
            <a:off x="7086600" y="1828800"/>
            <a:ext cx="1981200" cy="461665"/>
          </a:xfrm>
          <a:prstGeom prst="rect">
            <a:avLst/>
          </a:prstGeom>
          <a:noFill/>
        </p:spPr>
        <p:txBody>
          <a:bodyPr wrap="square" rtlCol="0">
            <a:spAutoFit/>
          </a:bodyPr>
          <a:lstStyle/>
          <a:p>
            <a:r>
              <a:rPr lang="en-US" sz="2400" dirty="0" smtClean="0">
                <a:solidFill>
                  <a:srgbClr val="C00000"/>
                </a:solidFill>
                <a:latin typeface="+mj-lt"/>
              </a:rPr>
              <a:t>Extra latency</a:t>
            </a:r>
          </a:p>
        </p:txBody>
      </p:sp>
      <p:sp>
        <p:nvSpPr>
          <p:cNvPr id="90" name="TextBox 89"/>
          <p:cNvSpPr txBox="1"/>
          <p:nvPr/>
        </p:nvSpPr>
        <p:spPr>
          <a:xfrm>
            <a:off x="0" y="6019800"/>
            <a:ext cx="9144000" cy="830997"/>
          </a:xfrm>
          <a:prstGeom prst="rect">
            <a:avLst/>
          </a:prstGeom>
          <a:noFill/>
        </p:spPr>
        <p:txBody>
          <a:bodyPr wrap="square" rtlCol="0">
            <a:spAutoFit/>
          </a:bodyPr>
          <a:lstStyle/>
          <a:p>
            <a:r>
              <a:rPr lang="en-US" sz="2400" dirty="0" smtClean="0">
                <a:solidFill>
                  <a:srgbClr val="C00000"/>
                </a:solidFill>
                <a:latin typeface="+mj-lt"/>
              </a:rPr>
              <a:t>Read to corrupted shared: extra one </a:t>
            </a:r>
            <a:r>
              <a:rPr lang="en-US" sz="2400" dirty="0" err="1" smtClean="0">
                <a:solidFill>
                  <a:srgbClr val="C00000"/>
                </a:solidFill>
                <a:latin typeface="+mj-lt"/>
              </a:rPr>
              <a:t>cyc</a:t>
            </a:r>
            <a:r>
              <a:rPr lang="en-US" sz="2400" dirty="0" smtClean="0">
                <a:solidFill>
                  <a:srgbClr val="C00000"/>
                </a:solidFill>
                <a:latin typeface="+mj-lt"/>
              </a:rPr>
              <a:t>. for state decoding</a:t>
            </a:r>
          </a:p>
          <a:p>
            <a:r>
              <a:rPr lang="en-US" sz="2400" dirty="0" smtClean="0">
                <a:solidFill>
                  <a:srgbClr val="C00000"/>
                </a:solidFill>
                <a:latin typeface="+mj-lt"/>
              </a:rPr>
              <a:t>Read to corrupted exclusive: extra two </a:t>
            </a:r>
            <a:r>
              <a:rPr lang="en-US" sz="2400" dirty="0" err="1" smtClean="0">
                <a:solidFill>
                  <a:srgbClr val="C00000"/>
                </a:solidFill>
                <a:latin typeface="+mj-lt"/>
              </a:rPr>
              <a:t>cyc</a:t>
            </a:r>
            <a:r>
              <a:rPr lang="en-US" sz="2400" dirty="0" smtClean="0">
                <a:solidFill>
                  <a:srgbClr val="C00000"/>
                </a:solidFill>
                <a:latin typeface="+mj-lt"/>
              </a:rPr>
              <a:t>. (data read)+one </a:t>
            </a:r>
            <a:r>
              <a:rPr lang="en-US" sz="2400" dirty="0" err="1" smtClean="0">
                <a:solidFill>
                  <a:srgbClr val="C00000"/>
                </a:solidFill>
                <a:latin typeface="+mj-lt"/>
              </a:rPr>
              <a:t>cyc</a:t>
            </a:r>
            <a:r>
              <a:rPr lang="en-US" sz="2400" dirty="0" smtClean="0">
                <a:solidFill>
                  <a:srgbClr val="C00000"/>
                </a:solidFill>
                <a:latin typeface="+mj-lt"/>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6"/>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4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4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5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57"/>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58"/>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88"/>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8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nodeType="clickEffect">
                                  <p:stCondLst>
                                    <p:cond delay="0"/>
                                  </p:stCondLst>
                                  <p:childTnLst>
                                    <p:set>
                                      <p:cBhvr>
                                        <p:cTn id="70" dur="1" fill="hold">
                                          <p:stCondLst>
                                            <p:cond delay="0"/>
                                          </p:stCondLst>
                                        </p:cTn>
                                        <p:tgtEl>
                                          <p:spTgt spid="90">
                                            <p:txEl>
                                              <p:pRg st="0" end="0"/>
                                            </p:txEl>
                                          </p:spTgt>
                                        </p:tgtEl>
                                        <p:attrNameLst>
                                          <p:attrName>style.visibility</p:attrName>
                                        </p:attrNameLst>
                                      </p:cBhvr>
                                      <p:to>
                                        <p:strVal val="visible"/>
                                      </p:to>
                                    </p:set>
                                    <p:animEffect transition="in" filter="wipe(left)">
                                      <p:cBhvr>
                                        <p:cTn id="71" dur="1000"/>
                                        <p:tgtEl>
                                          <p:spTgt spid="90">
                                            <p:txEl>
                                              <p:pRg st="0" end="0"/>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nodeType="clickEffect">
                                  <p:stCondLst>
                                    <p:cond delay="0"/>
                                  </p:stCondLst>
                                  <p:childTnLst>
                                    <p:set>
                                      <p:cBhvr>
                                        <p:cTn id="75" dur="1" fill="hold">
                                          <p:stCondLst>
                                            <p:cond delay="0"/>
                                          </p:stCondLst>
                                        </p:cTn>
                                        <p:tgtEl>
                                          <p:spTgt spid="90">
                                            <p:txEl>
                                              <p:pRg st="1" end="1"/>
                                            </p:txEl>
                                          </p:spTgt>
                                        </p:tgtEl>
                                        <p:attrNameLst>
                                          <p:attrName>style.visibility</p:attrName>
                                        </p:attrNameLst>
                                      </p:cBhvr>
                                      <p:to>
                                        <p:strVal val="visible"/>
                                      </p:to>
                                    </p:set>
                                    <p:animEffect transition="in" filter="wipe(left)">
                                      <p:cBhvr>
                                        <p:cTn id="76" dur="1000"/>
                                        <p:tgtEl>
                                          <p:spTgt spid="90">
                                            <p:txEl>
                                              <p:pRg st="1" end="1"/>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63"/>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64"/>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68"/>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69"/>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76"/>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77"/>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82"/>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83"/>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84"/>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86"/>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38" grpId="0"/>
      <p:bldP spid="40" grpId="0"/>
      <p:bldP spid="45" grpId="0"/>
      <p:bldP spid="46" grpId="0"/>
      <p:bldP spid="51" grpId="0"/>
      <p:bldP spid="52" grpId="0"/>
      <p:bldP spid="58" grpId="0"/>
      <p:bldP spid="61" grpId="0"/>
      <p:bldP spid="64" grpId="0"/>
      <p:bldP spid="69" grpId="0"/>
      <p:bldP spid="74" grpId="0"/>
      <p:bldP spid="77" grpId="0"/>
      <p:bldP spid="83" grpId="0"/>
      <p:bldP spid="84" grpId="0"/>
      <p:bldP spid="87" grpId="0"/>
      <p:bldP spid="88" grpId="0" animBg="1"/>
      <p:bldP spid="89"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dirty="0" smtClean="0"/>
              <a:t>Sketch</a:t>
            </a:r>
            <a:endParaRPr lang="en-US" b="1" dirty="0"/>
          </a:p>
        </p:txBody>
      </p:sp>
      <p:sp>
        <p:nvSpPr>
          <p:cNvPr id="3" name="Content Placeholder 2"/>
          <p:cNvSpPr>
            <a:spLocks noGrp="1"/>
          </p:cNvSpPr>
          <p:nvPr>
            <p:ph idx="1"/>
          </p:nvPr>
        </p:nvSpPr>
        <p:spPr>
          <a:xfrm>
            <a:off x="457200" y="990600"/>
            <a:ext cx="8686800" cy="5867400"/>
          </a:xfrm>
        </p:spPr>
        <p:txBody>
          <a:bodyPr>
            <a:normAutofit/>
          </a:bodyPr>
          <a:lstStyle/>
          <a:p>
            <a:r>
              <a:rPr lang="en-US" dirty="0" smtClean="0"/>
              <a:t>Talk in one slide</a:t>
            </a:r>
          </a:p>
          <a:p>
            <a:r>
              <a:rPr lang="en-US" dirty="0" smtClean="0"/>
              <a:t>Result highlights</a:t>
            </a:r>
          </a:p>
          <a:p>
            <a:r>
              <a:rPr lang="en-US" dirty="0" smtClean="0"/>
              <a:t>Introduction</a:t>
            </a:r>
          </a:p>
          <a:p>
            <a:r>
              <a:rPr lang="en-US" dirty="0" smtClean="0"/>
              <a:t>Tiny Directory</a:t>
            </a:r>
          </a:p>
          <a:p>
            <a:pPr lvl="1"/>
            <a:r>
              <a:rPr lang="en-US" dirty="0" smtClean="0"/>
              <a:t>In-LLC coherence tracking</a:t>
            </a:r>
          </a:p>
          <a:p>
            <a:pPr lvl="1"/>
            <a:r>
              <a:rPr lang="en-US" dirty="0" smtClean="0"/>
              <a:t>Tiny Directory design</a:t>
            </a:r>
          </a:p>
          <a:p>
            <a:pPr lvl="1"/>
            <a:r>
              <a:rPr lang="en-US" dirty="0" smtClean="0"/>
              <a:t>Spilling into LLC space</a:t>
            </a:r>
          </a:p>
          <a:p>
            <a:pPr>
              <a:buFont typeface="Wingdings" pitchFamily="2" charset="2"/>
              <a:buChar char="Ø"/>
            </a:pPr>
            <a:r>
              <a:rPr lang="en-US" dirty="0" smtClean="0">
                <a:solidFill>
                  <a:srgbClr val="C00000"/>
                </a:solidFill>
              </a:rPr>
              <a:t>Simulation infra-structure</a:t>
            </a:r>
          </a:p>
          <a:p>
            <a:r>
              <a:rPr lang="en-US" dirty="0" smtClean="0"/>
              <a:t>Simulation results</a:t>
            </a:r>
          </a:p>
          <a:p>
            <a:r>
              <a:rPr lang="en-US" dirty="0" smtClean="0"/>
              <a:t>Summary and future directions</a:t>
            </a:r>
          </a:p>
          <a:p>
            <a:endParaRPr lang="en-US" dirty="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dirty="0" smtClean="0"/>
              <a:t>Simulation infra-structure</a:t>
            </a:r>
            <a:endParaRPr lang="en-US" b="1" dirty="0"/>
          </a:p>
        </p:txBody>
      </p:sp>
      <p:sp>
        <p:nvSpPr>
          <p:cNvPr id="3" name="Content Placeholder 2"/>
          <p:cNvSpPr>
            <a:spLocks noGrp="1"/>
          </p:cNvSpPr>
          <p:nvPr>
            <p:ph idx="1"/>
          </p:nvPr>
        </p:nvSpPr>
        <p:spPr>
          <a:xfrm>
            <a:off x="457200" y="609600"/>
            <a:ext cx="8686800" cy="6324600"/>
          </a:xfrm>
        </p:spPr>
        <p:txBody>
          <a:bodyPr>
            <a:normAutofit lnSpcReduction="10000"/>
          </a:bodyPr>
          <a:lstStyle/>
          <a:p>
            <a:r>
              <a:rPr lang="en-US" dirty="0" smtClean="0"/>
              <a:t>CPU cores</a:t>
            </a:r>
          </a:p>
          <a:p>
            <a:pPr lvl="1"/>
            <a:r>
              <a:rPr lang="en-US" dirty="0" smtClean="0"/>
              <a:t>Modeled using Multi2Sim</a:t>
            </a:r>
          </a:p>
          <a:p>
            <a:pPr lvl="1"/>
            <a:r>
              <a:rPr lang="en-US" dirty="0" smtClean="0"/>
              <a:t>128 out-of-order issue dynamically scheduled x86 cores clocked at 2 GHz</a:t>
            </a:r>
          </a:p>
          <a:p>
            <a:pPr lvl="1"/>
            <a:r>
              <a:rPr lang="en-US" dirty="0" smtClean="0"/>
              <a:t>iL1 cache: 32 KB, 8-way, 64B blocks, LRU</a:t>
            </a:r>
          </a:p>
          <a:p>
            <a:pPr lvl="1"/>
            <a:r>
              <a:rPr lang="en-US" dirty="0" smtClean="0"/>
              <a:t>dL1 cache: 32 KB, 8-way, 64B blocks, LRU</a:t>
            </a:r>
          </a:p>
          <a:p>
            <a:pPr lvl="1"/>
            <a:r>
              <a:rPr lang="en-US" dirty="0" smtClean="0"/>
              <a:t>L2 cache: 128 KB, 8-way, 64B blocks, LRU</a:t>
            </a:r>
          </a:p>
          <a:p>
            <a:pPr lvl="1"/>
            <a:r>
              <a:rPr lang="en-US" dirty="0" smtClean="0"/>
              <a:t>L2 cache is non-inclusive/non-exclusive with respect to iL1 and dL1 caches</a:t>
            </a:r>
          </a:p>
          <a:p>
            <a:pPr lvl="2"/>
            <a:r>
              <a:rPr lang="en-US" dirty="0" smtClean="0"/>
              <a:t>Fill on miss; no back-invalidation on eviction</a:t>
            </a:r>
          </a:p>
          <a:p>
            <a:r>
              <a:rPr lang="en-US" dirty="0" smtClean="0"/>
              <a:t>L3 cache</a:t>
            </a:r>
          </a:p>
          <a:p>
            <a:pPr lvl="1"/>
            <a:r>
              <a:rPr lang="en-US" dirty="0" smtClean="0"/>
              <a:t>Shared across all cores, 128 banks (set interleaved), 256 KB 16-way per bank, 64B blocks, LRU, 4 cycles tag+2 cycles data per bank</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dirty="0" smtClean="0"/>
              <a:t>Simulation infra-structure</a:t>
            </a:r>
            <a:endParaRPr lang="en-US" b="1" dirty="0"/>
          </a:p>
        </p:txBody>
      </p:sp>
      <p:sp>
        <p:nvSpPr>
          <p:cNvPr id="3" name="Content Placeholder 2"/>
          <p:cNvSpPr>
            <a:spLocks noGrp="1"/>
          </p:cNvSpPr>
          <p:nvPr>
            <p:ph idx="1"/>
          </p:nvPr>
        </p:nvSpPr>
        <p:spPr>
          <a:xfrm>
            <a:off x="457200" y="762000"/>
            <a:ext cx="8686800" cy="6172200"/>
          </a:xfrm>
        </p:spPr>
        <p:txBody>
          <a:bodyPr>
            <a:normAutofit/>
          </a:bodyPr>
          <a:lstStyle/>
          <a:p>
            <a:r>
              <a:rPr lang="en-US" dirty="0" smtClean="0"/>
              <a:t>Sparse directory</a:t>
            </a:r>
          </a:p>
          <a:p>
            <a:pPr lvl="1"/>
            <a:r>
              <a:rPr lang="en-US" dirty="0" smtClean="0"/>
              <a:t>Each L3 cache bank has an eight-way sparse directory slice responsible for tracking the blocks of the bank</a:t>
            </a:r>
          </a:p>
          <a:p>
            <a:pPr lvl="2"/>
            <a:r>
              <a:rPr lang="en-US" dirty="0" smtClean="0"/>
              <a:t>(1/128)x and (1/256)x slices are fully-associative</a:t>
            </a:r>
          </a:p>
          <a:p>
            <a:pPr lvl="1"/>
            <a:r>
              <a:rPr lang="en-US" dirty="0" smtClean="0"/>
              <a:t>Each slice exercises single-bit NRU replacement in the baseline</a:t>
            </a:r>
          </a:p>
          <a:p>
            <a:r>
              <a:rPr lang="en-US" dirty="0" smtClean="0"/>
              <a:t>On-die interconnect</a:t>
            </a:r>
          </a:p>
          <a:p>
            <a:pPr lvl="1"/>
            <a:r>
              <a:rPr lang="en-US" dirty="0" smtClean="0"/>
              <a:t>2D mesh, dimension-order routing, four-stage pipelined switch (2ns latency), 1ns link latency</a:t>
            </a:r>
          </a:p>
          <a:p>
            <a:pPr lvl="1"/>
            <a:r>
              <a:rPr lang="en-US" dirty="0" smtClean="0"/>
              <a:t>Each hop switch connects a core and an L3 cache bank along with its sparse directory slice</a:t>
            </a:r>
          </a:p>
        </p:txBody>
      </p:sp>
    </p:spTree>
    <p:extLst>
      <p:ext uri="{BB962C8B-B14F-4D97-AF65-F5344CB8AC3E}">
        <p14:creationId xmlns:p14="http://schemas.microsoft.com/office/powerpoint/2010/main" xmlns="" val="383379239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dirty="0" smtClean="0"/>
              <a:t>Simulation infra-structure</a:t>
            </a:r>
            <a:endParaRPr lang="en-US" b="1" dirty="0"/>
          </a:p>
        </p:txBody>
      </p:sp>
      <p:sp>
        <p:nvSpPr>
          <p:cNvPr id="3" name="Content Placeholder 2"/>
          <p:cNvSpPr>
            <a:spLocks noGrp="1"/>
          </p:cNvSpPr>
          <p:nvPr>
            <p:ph idx="1"/>
          </p:nvPr>
        </p:nvSpPr>
        <p:spPr>
          <a:xfrm>
            <a:off x="457200" y="685800"/>
            <a:ext cx="8686800" cy="6172200"/>
          </a:xfrm>
        </p:spPr>
        <p:txBody>
          <a:bodyPr>
            <a:normAutofit/>
          </a:bodyPr>
          <a:lstStyle/>
          <a:p>
            <a:r>
              <a:rPr lang="en-US" dirty="0" smtClean="0"/>
              <a:t>Main memory</a:t>
            </a:r>
          </a:p>
          <a:p>
            <a:pPr lvl="1"/>
            <a:r>
              <a:rPr lang="en-US" dirty="0" smtClean="0"/>
              <a:t>Eight single-channel DDR3-2133 controllers evenly distributed over the mesh, FR-FCFS scheduling, each controller connects to a 2 GB DRAM module</a:t>
            </a:r>
          </a:p>
          <a:p>
            <a:pPr lvl="1"/>
            <a:r>
              <a:rPr lang="en-US" dirty="0" smtClean="0"/>
              <a:t>DRAM modules are modeled using DRAMSim2</a:t>
            </a:r>
          </a:p>
          <a:p>
            <a:pPr lvl="2"/>
            <a:r>
              <a:rPr lang="en-US" dirty="0" smtClean="0"/>
              <a:t>One rank/channel, eight banks/rank, x8 devices, BL=8, 1 KB row/bank/device, 12-12-12</a:t>
            </a:r>
          </a:p>
          <a:p>
            <a:r>
              <a:rPr lang="en-US" dirty="0" smtClean="0"/>
              <a:t>Applications</a:t>
            </a:r>
          </a:p>
          <a:p>
            <a:pPr lvl="1"/>
            <a:r>
              <a:rPr lang="en-US" dirty="0" smtClean="0"/>
              <a:t>Drawn from PARSEC, SPLASH-2, SPEC OMP, SPEC JBB, TPC (running on </a:t>
            </a:r>
            <a:r>
              <a:rPr lang="en-US" dirty="0" err="1" smtClean="0"/>
              <a:t>MySQL</a:t>
            </a:r>
            <a:r>
              <a:rPr lang="en-US" dirty="0" smtClean="0"/>
              <a:t> server), SPEC Web (running on Apache HTTP server v2.2), SPEC JVM</a:t>
            </a:r>
          </a:p>
        </p:txBody>
      </p:sp>
    </p:spTree>
    <p:extLst>
      <p:ext uri="{BB962C8B-B14F-4D97-AF65-F5344CB8AC3E}">
        <p14:creationId xmlns:p14="http://schemas.microsoft.com/office/powerpoint/2010/main" xmlns="" val="16226524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dirty="0" smtClean="0"/>
              <a:t>Simulation infra-structure</a:t>
            </a:r>
            <a:endParaRPr lang="en-US" b="1" dirty="0"/>
          </a:p>
        </p:txBody>
      </p:sp>
      <p:sp>
        <p:nvSpPr>
          <p:cNvPr id="3" name="Content Placeholder 2"/>
          <p:cNvSpPr>
            <a:spLocks noGrp="1"/>
          </p:cNvSpPr>
          <p:nvPr>
            <p:ph idx="1"/>
          </p:nvPr>
        </p:nvSpPr>
        <p:spPr>
          <a:xfrm>
            <a:off x="457200" y="685800"/>
            <a:ext cx="8686800" cy="6172200"/>
          </a:xfrm>
        </p:spPr>
        <p:txBody>
          <a:bodyPr>
            <a:normAutofit/>
          </a:bodyPr>
          <a:lstStyle/>
          <a:p>
            <a:r>
              <a:rPr lang="en-US" dirty="0" smtClean="0"/>
              <a:t>Sparse directory overhead</a:t>
            </a:r>
          </a:p>
          <a:p>
            <a:pPr lvl="1"/>
            <a:r>
              <a:rPr lang="en-US" dirty="0" smtClean="0"/>
              <a:t>Baseline 2x: 8 MB data (8-way set-associative)</a:t>
            </a:r>
          </a:p>
          <a:p>
            <a:pPr lvl="1"/>
            <a:r>
              <a:rPr lang="en-US" dirty="0" smtClean="0"/>
              <a:t>Tiny (1/32)x: 187 KB (8-way set-associative)</a:t>
            </a:r>
          </a:p>
          <a:p>
            <a:pPr lvl="1"/>
            <a:r>
              <a:rPr lang="en-US" dirty="0" smtClean="0"/>
              <a:t>Tiny (1/64)x: 94 KB (8-way set-associative)</a:t>
            </a:r>
          </a:p>
          <a:p>
            <a:pPr lvl="1"/>
            <a:r>
              <a:rPr lang="en-US" dirty="0" smtClean="0"/>
              <a:t>Tiny (1/128)x: 47.5 KB (fully associative 16/slice)</a:t>
            </a:r>
          </a:p>
          <a:p>
            <a:pPr lvl="1"/>
            <a:r>
              <a:rPr lang="en-US" dirty="0" smtClean="0"/>
              <a:t>Tiny (1/256)x: 23.75 KB (fully associative 8/slice)</a:t>
            </a:r>
          </a:p>
        </p:txBody>
      </p:sp>
    </p:spTree>
    <p:extLst>
      <p:ext uri="{BB962C8B-B14F-4D97-AF65-F5344CB8AC3E}">
        <p14:creationId xmlns:p14="http://schemas.microsoft.com/office/powerpoint/2010/main" xmlns="" val="16226524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dirty="0" smtClean="0"/>
              <a:t>Sketch</a:t>
            </a:r>
            <a:endParaRPr lang="en-US" b="1" dirty="0"/>
          </a:p>
        </p:txBody>
      </p:sp>
      <p:sp>
        <p:nvSpPr>
          <p:cNvPr id="3" name="Content Placeholder 2"/>
          <p:cNvSpPr>
            <a:spLocks noGrp="1"/>
          </p:cNvSpPr>
          <p:nvPr>
            <p:ph idx="1"/>
          </p:nvPr>
        </p:nvSpPr>
        <p:spPr>
          <a:xfrm>
            <a:off x="457200" y="990600"/>
            <a:ext cx="8686800" cy="5867400"/>
          </a:xfrm>
        </p:spPr>
        <p:txBody>
          <a:bodyPr>
            <a:normAutofit/>
          </a:bodyPr>
          <a:lstStyle/>
          <a:p>
            <a:r>
              <a:rPr lang="en-US" dirty="0" smtClean="0"/>
              <a:t>Talk in one slide</a:t>
            </a:r>
          </a:p>
          <a:p>
            <a:r>
              <a:rPr lang="en-US" dirty="0" smtClean="0"/>
              <a:t>Result highlights</a:t>
            </a:r>
          </a:p>
          <a:p>
            <a:r>
              <a:rPr lang="en-US" dirty="0" smtClean="0"/>
              <a:t>Introduction</a:t>
            </a:r>
          </a:p>
          <a:p>
            <a:r>
              <a:rPr lang="en-US" dirty="0" smtClean="0"/>
              <a:t>Tiny Directory</a:t>
            </a:r>
          </a:p>
          <a:p>
            <a:pPr lvl="1"/>
            <a:r>
              <a:rPr lang="en-US" dirty="0" smtClean="0"/>
              <a:t>In-LLC coherence tracking</a:t>
            </a:r>
          </a:p>
          <a:p>
            <a:pPr lvl="1"/>
            <a:r>
              <a:rPr lang="en-US" dirty="0" smtClean="0"/>
              <a:t>Tiny Directory design</a:t>
            </a:r>
          </a:p>
          <a:p>
            <a:pPr lvl="1"/>
            <a:r>
              <a:rPr lang="en-US" dirty="0" smtClean="0"/>
              <a:t>Spilling into LLC space</a:t>
            </a:r>
          </a:p>
          <a:p>
            <a:r>
              <a:rPr lang="en-US" dirty="0" smtClean="0"/>
              <a:t>Simulation infra-structure</a:t>
            </a:r>
          </a:p>
          <a:p>
            <a:pPr>
              <a:buFont typeface="Wingdings" pitchFamily="2" charset="2"/>
              <a:buChar char="Ø"/>
            </a:pPr>
            <a:r>
              <a:rPr lang="en-US" dirty="0" smtClean="0">
                <a:solidFill>
                  <a:srgbClr val="C00000"/>
                </a:solidFill>
              </a:rPr>
              <a:t>Simulation results</a:t>
            </a:r>
          </a:p>
          <a:p>
            <a:r>
              <a:rPr lang="en-US" dirty="0" smtClean="0"/>
              <a:t>Summary and future directions</a:t>
            </a:r>
          </a:p>
          <a:p>
            <a:endParaRPr lang="en-US" dirty="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dirty="0" smtClean="0"/>
              <a:t>Simulation results</a:t>
            </a:r>
            <a:endParaRPr lang="en-US" b="1" dirty="0"/>
          </a:p>
        </p:txBody>
      </p:sp>
      <p:sp>
        <p:nvSpPr>
          <p:cNvPr id="3" name="Content Placeholder 2"/>
          <p:cNvSpPr>
            <a:spLocks noGrp="1"/>
          </p:cNvSpPr>
          <p:nvPr>
            <p:ph idx="1"/>
          </p:nvPr>
        </p:nvSpPr>
        <p:spPr>
          <a:xfrm>
            <a:off x="457200" y="685800"/>
            <a:ext cx="8686800" cy="6172200"/>
          </a:xfrm>
        </p:spPr>
        <p:txBody>
          <a:bodyPr>
            <a:normAutofit/>
          </a:bodyPr>
          <a:lstStyle/>
          <a:p>
            <a:r>
              <a:rPr lang="en-US" dirty="0" smtClean="0"/>
              <a:t>Execution cycles normalized to baseline 2x</a:t>
            </a:r>
          </a:p>
        </p:txBody>
      </p:sp>
      <p:sp>
        <p:nvSpPr>
          <p:cNvPr id="4" name="TextBox 3"/>
          <p:cNvSpPr txBox="1"/>
          <p:nvPr/>
        </p:nvSpPr>
        <p:spPr>
          <a:xfrm>
            <a:off x="0" y="1759803"/>
            <a:ext cx="1143000" cy="830997"/>
          </a:xfrm>
          <a:prstGeom prst="rect">
            <a:avLst/>
          </a:prstGeom>
          <a:noFill/>
        </p:spPr>
        <p:txBody>
          <a:bodyPr wrap="square" rtlCol="0">
            <a:spAutoFit/>
          </a:bodyPr>
          <a:lstStyle/>
          <a:p>
            <a:r>
              <a:rPr lang="en-US" sz="2400" dirty="0" smtClean="0">
                <a:latin typeface="+mj-lt"/>
              </a:rPr>
              <a:t>Tiny (1/32)x</a:t>
            </a:r>
          </a:p>
        </p:txBody>
      </p:sp>
      <p:sp>
        <p:nvSpPr>
          <p:cNvPr id="5" name="TextBox 4"/>
          <p:cNvSpPr txBox="1"/>
          <p:nvPr/>
        </p:nvSpPr>
        <p:spPr>
          <a:xfrm>
            <a:off x="0" y="2979003"/>
            <a:ext cx="1143000" cy="830997"/>
          </a:xfrm>
          <a:prstGeom prst="rect">
            <a:avLst/>
          </a:prstGeom>
          <a:noFill/>
        </p:spPr>
        <p:txBody>
          <a:bodyPr wrap="square" rtlCol="0">
            <a:spAutoFit/>
          </a:bodyPr>
          <a:lstStyle/>
          <a:p>
            <a:r>
              <a:rPr lang="en-US" sz="2400" dirty="0" smtClean="0">
                <a:latin typeface="+mj-lt"/>
              </a:rPr>
              <a:t>Tiny (1/64)x</a:t>
            </a:r>
          </a:p>
        </p:txBody>
      </p:sp>
      <p:sp>
        <p:nvSpPr>
          <p:cNvPr id="6" name="TextBox 5"/>
          <p:cNvSpPr txBox="1"/>
          <p:nvPr/>
        </p:nvSpPr>
        <p:spPr>
          <a:xfrm>
            <a:off x="0" y="4198203"/>
            <a:ext cx="1371600" cy="830997"/>
          </a:xfrm>
          <a:prstGeom prst="rect">
            <a:avLst/>
          </a:prstGeom>
          <a:noFill/>
        </p:spPr>
        <p:txBody>
          <a:bodyPr wrap="square" rtlCol="0">
            <a:spAutoFit/>
          </a:bodyPr>
          <a:lstStyle/>
          <a:p>
            <a:r>
              <a:rPr lang="en-US" sz="2400" dirty="0" smtClean="0">
                <a:latin typeface="+mj-lt"/>
              </a:rPr>
              <a:t>Tiny (1/128)x</a:t>
            </a:r>
          </a:p>
        </p:txBody>
      </p:sp>
      <p:sp>
        <p:nvSpPr>
          <p:cNvPr id="7" name="TextBox 6"/>
          <p:cNvSpPr txBox="1"/>
          <p:nvPr/>
        </p:nvSpPr>
        <p:spPr>
          <a:xfrm>
            <a:off x="0" y="5417403"/>
            <a:ext cx="1371600" cy="830997"/>
          </a:xfrm>
          <a:prstGeom prst="rect">
            <a:avLst/>
          </a:prstGeom>
          <a:noFill/>
        </p:spPr>
        <p:txBody>
          <a:bodyPr wrap="square" rtlCol="0">
            <a:spAutoFit/>
          </a:bodyPr>
          <a:lstStyle/>
          <a:p>
            <a:r>
              <a:rPr lang="en-US" sz="2400" dirty="0" smtClean="0">
                <a:latin typeface="+mj-lt"/>
              </a:rPr>
              <a:t>Tiny (1/256)x</a:t>
            </a:r>
          </a:p>
        </p:txBody>
      </p:sp>
      <p:cxnSp>
        <p:nvCxnSpPr>
          <p:cNvPr id="9" name="Straight Connector 8"/>
          <p:cNvCxnSpPr/>
          <p:nvPr/>
        </p:nvCxnSpPr>
        <p:spPr>
          <a:xfrm rot="5400000">
            <a:off x="-1180306" y="4000500"/>
            <a:ext cx="4799806" cy="79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219200" y="6400800"/>
            <a:ext cx="7620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914400" y="6396335"/>
            <a:ext cx="838200" cy="461665"/>
          </a:xfrm>
          <a:prstGeom prst="rect">
            <a:avLst/>
          </a:prstGeom>
          <a:noFill/>
        </p:spPr>
        <p:txBody>
          <a:bodyPr wrap="square" rtlCol="0">
            <a:spAutoFit/>
          </a:bodyPr>
          <a:lstStyle/>
          <a:p>
            <a:r>
              <a:rPr lang="en-US" sz="2400" dirty="0" smtClean="0">
                <a:latin typeface="+mj-lt"/>
              </a:rPr>
              <a:t>1.00</a:t>
            </a:r>
          </a:p>
        </p:txBody>
      </p:sp>
      <p:sp>
        <p:nvSpPr>
          <p:cNvPr id="16" name="TextBox 15"/>
          <p:cNvSpPr txBox="1"/>
          <p:nvPr/>
        </p:nvSpPr>
        <p:spPr>
          <a:xfrm>
            <a:off x="1828800" y="6400800"/>
            <a:ext cx="838200" cy="461665"/>
          </a:xfrm>
          <a:prstGeom prst="rect">
            <a:avLst/>
          </a:prstGeom>
          <a:noFill/>
        </p:spPr>
        <p:txBody>
          <a:bodyPr wrap="square" rtlCol="0">
            <a:spAutoFit/>
          </a:bodyPr>
          <a:lstStyle/>
          <a:p>
            <a:r>
              <a:rPr lang="en-US" sz="2400" dirty="0" smtClean="0">
                <a:latin typeface="+mj-lt"/>
              </a:rPr>
              <a:t>1.01</a:t>
            </a:r>
          </a:p>
        </p:txBody>
      </p:sp>
      <p:sp>
        <p:nvSpPr>
          <p:cNvPr id="17" name="TextBox 16"/>
          <p:cNvSpPr txBox="1"/>
          <p:nvPr/>
        </p:nvSpPr>
        <p:spPr>
          <a:xfrm>
            <a:off x="2743200" y="6400800"/>
            <a:ext cx="838200" cy="461665"/>
          </a:xfrm>
          <a:prstGeom prst="rect">
            <a:avLst/>
          </a:prstGeom>
          <a:noFill/>
        </p:spPr>
        <p:txBody>
          <a:bodyPr wrap="square" rtlCol="0">
            <a:spAutoFit/>
          </a:bodyPr>
          <a:lstStyle/>
          <a:p>
            <a:r>
              <a:rPr lang="en-US" sz="2400" dirty="0" smtClean="0">
                <a:latin typeface="+mj-lt"/>
              </a:rPr>
              <a:t>1.02</a:t>
            </a:r>
          </a:p>
        </p:txBody>
      </p:sp>
      <p:sp>
        <p:nvSpPr>
          <p:cNvPr id="18" name="TextBox 17"/>
          <p:cNvSpPr txBox="1"/>
          <p:nvPr/>
        </p:nvSpPr>
        <p:spPr>
          <a:xfrm>
            <a:off x="3657600" y="6396335"/>
            <a:ext cx="838200" cy="461665"/>
          </a:xfrm>
          <a:prstGeom prst="rect">
            <a:avLst/>
          </a:prstGeom>
          <a:noFill/>
        </p:spPr>
        <p:txBody>
          <a:bodyPr wrap="square" rtlCol="0">
            <a:spAutoFit/>
          </a:bodyPr>
          <a:lstStyle/>
          <a:p>
            <a:r>
              <a:rPr lang="en-US" sz="2400" dirty="0" smtClean="0">
                <a:latin typeface="+mj-lt"/>
              </a:rPr>
              <a:t>1.03</a:t>
            </a:r>
          </a:p>
        </p:txBody>
      </p:sp>
      <p:sp>
        <p:nvSpPr>
          <p:cNvPr id="19" name="TextBox 18"/>
          <p:cNvSpPr txBox="1"/>
          <p:nvPr/>
        </p:nvSpPr>
        <p:spPr>
          <a:xfrm>
            <a:off x="4572000" y="6396335"/>
            <a:ext cx="838200" cy="461665"/>
          </a:xfrm>
          <a:prstGeom prst="rect">
            <a:avLst/>
          </a:prstGeom>
          <a:noFill/>
        </p:spPr>
        <p:txBody>
          <a:bodyPr wrap="square" rtlCol="0">
            <a:spAutoFit/>
          </a:bodyPr>
          <a:lstStyle/>
          <a:p>
            <a:r>
              <a:rPr lang="en-US" sz="2400" dirty="0" smtClean="0">
                <a:latin typeface="+mj-lt"/>
              </a:rPr>
              <a:t>1.04</a:t>
            </a:r>
          </a:p>
        </p:txBody>
      </p:sp>
      <p:sp>
        <p:nvSpPr>
          <p:cNvPr id="20" name="TextBox 19"/>
          <p:cNvSpPr txBox="1"/>
          <p:nvPr/>
        </p:nvSpPr>
        <p:spPr>
          <a:xfrm>
            <a:off x="5486400" y="6396335"/>
            <a:ext cx="838200" cy="461665"/>
          </a:xfrm>
          <a:prstGeom prst="rect">
            <a:avLst/>
          </a:prstGeom>
          <a:noFill/>
        </p:spPr>
        <p:txBody>
          <a:bodyPr wrap="square" rtlCol="0">
            <a:spAutoFit/>
          </a:bodyPr>
          <a:lstStyle/>
          <a:p>
            <a:r>
              <a:rPr lang="en-US" sz="2400" dirty="0" smtClean="0">
                <a:latin typeface="+mj-lt"/>
              </a:rPr>
              <a:t>1.05</a:t>
            </a:r>
          </a:p>
        </p:txBody>
      </p:sp>
      <p:sp>
        <p:nvSpPr>
          <p:cNvPr id="22" name="TextBox 21"/>
          <p:cNvSpPr txBox="1"/>
          <p:nvPr/>
        </p:nvSpPr>
        <p:spPr>
          <a:xfrm>
            <a:off x="6400800" y="6400800"/>
            <a:ext cx="838200" cy="461665"/>
          </a:xfrm>
          <a:prstGeom prst="rect">
            <a:avLst/>
          </a:prstGeom>
          <a:noFill/>
        </p:spPr>
        <p:txBody>
          <a:bodyPr wrap="square" rtlCol="0">
            <a:spAutoFit/>
          </a:bodyPr>
          <a:lstStyle/>
          <a:p>
            <a:r>
              <a:rPr lang="en-US" sz="2400" dirty="0" smtClean="0">
                <a:latin typeface="+mj-lt"/>
              </a:rPr>
              <a:t>1.06</a:t>
            </a:r>
          </a:p>
        </p:txBody>
      </p:sp>
      <p:sp>
        <p:nvSpPr>
          <p:cNvPr id="23" name="TextBox 22"/>
          <p:cNvSpPr txBox="1"/>
          <p:nvPr/>
        </p:nvSpPr>
        <p:spPr>
          <a:xfrm>
            <a:off x="7315200" y="6400800"/>
            <a:ext cx="838200" cy="461665"/>
          </a:xfrm>
          <a:prstGeom prst="rect">
            <a:avLst/>
          </a:prstGeom>
          <a:noFill/>
        </p:spPr>
        <p:txBody>
          <a:bodyPr wrap="square" rtlCol="0">
            <a:spAutoFit/>
          </a:bodyPr>
          <a:lstStyle/>
          <a:p>
            <a:r>
              <a:rPr lang="en-US" sz="2400" dirty="0" smtClean="0">
                <a:latin typeface="+mj-lt"/>
              </a:rPr>
              <a:t>1.07</a:t>
            </a:r>
          </a:p>
        </p:txBody>
      </p:sp>
      <p:sp>
        <p:nvSpPr>
          <p:cNvPr id="24" name="TextBox 23"/>
          <p:cNvSpPr txBox="1"/>
          <p:nvPr/>
        </p:nvSpPr>
        <p:spPr>
          <a:xfrm>
            <a:off x="8229600" y="6400800"/>
            <a:ext cx="838200" cy="461665"/>
          </a:xfrm>
          <a:prstGeom prst="rect">
            <a:avLst/>
          </a:prstGeom>
          <a:noFill/>
        </p:spPr>
        <p:txBody>
          <a:bodyPr wrap="square" rtlCol="0">
            <a:spAutoFit/>
          </a:bodyPr>
          <a:lstStyle/>
          <a:p>
            <a:r>
              <a:rPr lang="en-US" sz="2400" dirty="0" smtClean="0">
                <a:latin typeface="+mj-lt"/>
              </a:rPr>
              <a:t>1.08</a:t>
            </a:r>
          </a:p>
        </p:txBody>
      </p:sp>
      <p:cxnSp>
        <p:nvCxnSpPr>
          <p:cNvPr id="25" name="Straight Connector 24"/>
          <p:cNvCxnSpPr/>
          <p:nvPr/>
        </p:nvCxnSpPr>
        <p:spPr>
          <a:xfrm rot="5400000">
            <a:off x="-266701" y="3999706"/>
            <a:ext cx="4799806" cy="794"/>
          </a:xfrm>
          <a:prstGeom prst="line">
            <a:avLst/>
          </a:prstGeom>
          <a:ln w="381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5400000">
            <a:off x="647699" y="3999707"/>
            <a:ext cx="4799806" cy="794"/>
          </a:xfrm>
          <a:prstGeom prst="line">
            <a:avLst/>
          </a:prstGeom>
          <a:ln w="381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5400000">
            <a:off x="1562099" y="3999707"/>
            <a:ext cx="4799806" cy="794"/>
          </a:xfrm>
          <a:prstGeom prst="line">
            <a:avLst/>
          </a:prstGeom>
          <a:ln w="381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2476500" y="3999707"/>
            <a:ext cx="4799806" cy="794"/>
          </a:xfrm>
          <a:prstGeom prst="line">
            <a:avLst/>
          </a:prstGeom>
          <a:ln w="381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3390900" y="3999707"/>
            <a:ext cx="4799806" cy="794"/>
          </a:xfrm>
          <a:prstGeom prst="line">
            <a:avLst/>
          </a:prstGeom>
          <a:ln w="381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4305300" y="3999707"/>
            <a:ext cx="4799806" cy="794"/>
          </a:xfrm>
          <a:prstGeom prst="line">
            <a:avLst/>
          </a:prstGeom>
          <a:ln w="381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5219700" y="3999707"/>
            <a:ext cx="4799806" cy="794"/>
          </a:xfrm>
          <a:prstGeom prst="line">
            <a:avLst/>
          </a:prstGeom>
          <a:ln w="381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6134100" y="3999707"/>
            <a:ext cx="4799806" cy="794"/>
          </a:xfrm>
          <a:prstGeom prst="line">
            <a:avLst/>
          </a:prstGeom>
          <a:ln w="381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1219200" y="1752600"/>
            <a:ext cx="914400" cy="2286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1219200" y="2057400"/>
            <a:ext cx="838200" cy="228600"/>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6">
                  <a:lumMod val="75000"/>
                </a:schemeClr>
              </a:solidFill>
            </a:endParaRPr>
          </a:p>
        </p:txBody>
      </p:sp>
      <p:sp>
        <p:nvSpPr>
          <p:cNvPr id="37" name="Rectangle 36"/>
          <p:cNvSpPr/>
          <p:nvPr/>
        </p:nvSpPr>
        <p:spPr>
          <a:xfrm>
            <a:off x="1219200" y="2362200"/>
            <a:ext cx="457200" cy="2286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2133600" y="1600200"/>
            <a:ext cx="1295400" cy="461665"/>
          </a:xfrm>
          <a:prstGeom prst="rect">
            <a:avLst/>
          </a:prstGeom>
          <a:noFill/>
        </p:spPr>
        <p:txBody>
          <a:bodyPr wrap="square" rtlCol="0">
            <a:spAutoFit/>
          </a:bodyPr>
          <a:lstStyle/>
          <a:p>
            <a:r>
              <a:rPr lang="en-US" sz="2400" dirty="0" smtClean="0">
                <a:latin typeface="+mj-lt"/>
              </a:rPr>
              <a:t>DSTRA</a:t>
            </a:r>
          </a:p>
        </p:txBody>
      </p:sp>
      <p:sp>
        <p:nvSpPr>
          <p:cNvPr id="39" name="TextBox 38"/>
          <p:cNvSpPr txBox="1"/>
          <p:nvPr/>
        </p:nvSpPr>
        <p:spPr>
          <a:xfrm>
            <a:off x="2133600" y="1905000"/>
            <a:ext cx="2286000" cy="461665"/>
          </a:xfrm>
          <a:prstGeom prst="rect">
            <a:avLst/>
          </a:prstGeom>
          <a:noFill/>
        </p:spPr>
        <p:txBody>
          <a:bodyPr wrap="square" rtlCol="0">
            <a:spAutoFit/>
          </a:bodyPr>
          <a:lstStyle/>
          <a:p>
            <a:r>
              <a:rPr lang="en-US" sz="2400" dirty="0" err="1" smtClean="0">
                <a:latin typeface="+mj-lt"/>
              </a:rPr>
              <a:t>DSTRA+gNRU</a:t>
            </a:r>
            <a:endParaRPr lang="en-US" sz="2400" dirty="0" smtClean="0">
              <a:latin typeface="+mj-lt"/>
            </a:endParaRPr>
          </a:p>
        </p:txBody>
      </p:sp>
      <p:sp>
        <p:nvSpPr>
          <p:cNvPr id="40" name="TextBox 39"/>
          <p:cNvSpPr txBox="1"/>
          <p:nvPr/>
        </p:nvSpPr>
        <p:spPr>
          <a:xfrm>
            <a:off x="2133600" y="2281535"/>
            <a:ext cx="3048000" cy="461665"/>
          </a:xfrm>
          <a:prstGeom prst="rect">
            <a:avLst/>
          </a:prstGeom>
          <a:noFill/>
        </p:spPr>
        <p:txBody>
          <a:bodyPr wrap="square" rtlCol="0">
            <a:spAutoFit/>
          </a:bodyPr>
          <a:lstStyle/>
          <a:p>
            <a:r>
              <a:rPr lang="en-US" sz="2400" dirty="0" err="1" smtClean="0">
                <a:latin typeface="+mj-lt"/>
              </a:rPr>
              <a:t>DSTRA+gNRU+Spill</a:t>
            </a:r>
            <a:endParaRPr lang="en-US" sz="2400" dirty="0" smtClean="0">
              <a:latin typeface="+mj-lt"/>
            </a:endParaRPr>
          </a:p>
        </p:txBody>
      </p:sp>
      <p:sp>
        <p:nvSpPr>
          <p:cNvPr id="41" name="Rectangle 40"/>
          <p:cNvSpPr/>
          <p:nvPr/>
        </p:nvSpPr>
        <p:spPr>
          <a:xfrm>
            <a:off x="1219200" y="2971800"/>
            <a:ext cx="2743200" cy="2286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1219200" y="3276600"/>
            <a:ext cx="1828800" cy="228600"/>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1219200" y="3581400"/>
            <a:ext cx="914400" cy="2286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1219200" y="4191000"/>
            <a:ext cx="5486400" cy="2286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1219200" y="4495800"/>
            <a:ext cx="4572000" cy="228600"/>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1219200" y="4800600"/>
            <a:ext cx="914400" cy="2286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1219200" y="5410200"/>
            <a:ext cx="7315200" cy="2286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1219200" y="5715000"/>
            <a:ext cx="5486400" cy="228600"/>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1219200" y="6019800"/>
            <a:ext cx="914400" cy="2286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ounded Rectangle 49"/>
          <p:cNvSpPr/>
          <p:nvPr/>
        </p:nvSpPr>
        <p:spPr>
          <a:xfrm>
            <a:off x="5257800" y="1600200"/>
            <a:ext cx="3657600" cy="1143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C000"/>
                </a:solidFill>
                <a:latin typeface="+mj-lt"/>
              </a:rPr>
              <a:t>In-LLC coherence tracking performs 11% worse than baseline 2x</a:t>
            </a:r>
            <a:endParaRPr lang="en-US" sz="2400" b="1" dirty="0">
              <a:solidFill>
                <a:srgbClr val="FFC000"/>
              </a:solidFill>
              <a:latin typeface="+mj-lt"/>
            </a:endParaRPr>
          </a:p>
        </p:txBody>
      </p:sp>
      <p:sp>
        <p:nvSpPr>
          <p:cNvPr id="51" name="Rounded Rectangle 50"/>
          <p:cNvSpPr/>
          <p:nvPr/>
        </p:nvSpPr>
        <p:spPr>
          <a:xfrm>
            <a:off x="4419600" y="2895600"/>
            <a:ext cx="4495800" cy="12192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C000"/>
                </a:solidFill>
                <a:latin typeface="+mj-lt"/>
              </a:rPr>
              <a:t>DSTRA and </a:t>
            </a:r>
            <a:r>
              <a:rPr lang="en-US" sz="2400" b="1" dirty="0" err="1" smtClean="0">
                <a:solidFill>
                  <a:srgbClr val="FFC000"/>
                </a:solidFill>
                <a:latin typeface="+mj-lt"/>
              </a:rPr>
              <a:t>DSTRA+gNRU</a:t>
            </a:r>
            <a:r>
              <a:rPr lang="en-US" sz="2400" b="1" dirty="0" smtClean="0">
                <a:solidFill>
                  <a:srgbClr val="FFC000"/>
                </a:solidFill>
                <a:latin typeface="+mj-lt"/>
              </a:rPr>
              <a:t> always perform better than in-LLC coherence tracking</a:t>
            </a:r>
            <a:endParaRPr lang="en-US" sz="2400" b="1" dirty="0">
              <a:solidFill>
                <a:srgbClr val="FFC000"/>
              </a:solidFill>
              <a:latin typeface="+mj-lt"/>
            </a:endParaRPr>
          </a:p>
        </p:txBody>
      </p:sp>
      <p:sp>
        <p:nvSpPr>
          <p:cNvPr id="52" name="Rounded Rectangle 51"/>
          <p:cNvSpPr/>
          <p:nvPr/>
        </p:nvSpPr>
        <p:spPr>
          <a:xfrm>
            <a:off x="4038600" y="4267200"/>
            <a:ext cx="4876800" cy="12192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rgbClr val="FFC000"/>
                </a:solidFill>
                <a:latin typeface="+mj-lt"/>
              </a:rPr>
              <a:t>DSTRA+gNRU+Spill</a:t>
            </a:r>
            <a:r>
              <a:rPr lang="en-US" sz="2400" b="1" dirty="0" smtClean="0">
                <a:solidFill>
                  <a:srgbClr val="FFC000"/>
                </a:solidFill>
                <a:latin typeface="+mj-lt"/>
              </a:rPr>
              <a:t> almost bridges the gap with baseline 2x and performs within 1%</a:t>
            </a:r>
            <a:endParaRPr lang="en-US" sz="2400" b="1" dirty="0">
              <a:solidFill>
                <a:srgbClr val="FFC000"/>
              </a:solidFill>
              <a:latin typeface="+mj-lt"/>
            </a:endParaRPr>
          </a:p>
        </p:txBody>
      </p:sp>
      <p:sp>
        <p:nvSpPr>
          <p:cNvPr id="53" name="TextBox 52"/>
          <p:cNvSpPr txBox="1"/>
          <p:nvPr/>
        </p:nvSpPr>
        <p:spPr>
          <a:xfrm>
            <a:off x="3505200" y="1214735"/>
            <a:ext cx="2286000" cy="461665"/>
          </a:xfrm>
          <a:prstGeom prst="rect">
            <a:avLst/>
          </a:prstGeom>
          <a:noFill/>
        </p:spPr>
        <p:txBody>
          <a:bodyPr wrap="square" rtlCol="0">
            <a:spAutoFit/>
          </a:bodyPr>
          <a:lstStyle/>
          <a:p>
            <a:r>
              <a:rPr lang="en-US" sz="2400" dirty="0" smtClean="0">
                <a:latin typeface="+mj-lt"/>
              </a:rPr>
              <a:t>Lower is better</a:t>
            </a:r>
          </a:p>
        </p:txBody>
      </p:sp>
    </p:spTree>
    <p:extLst>
      <p:ext uri="{BB962C8B-B14F-4D97-AF65-F5344CB8AC3E}">
        <p14:creationId xmlns:p14="http://schemas.microsoft.com/office/powerpoint/2010/main" xmlns="" val="162265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left)">
                                      <p:cBhvr>
                                        <p:cTn id="7" dur="500"/>
                                        <p:tgtEl>
                                          <p:spTgt spid="3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Effect transition="in" filter="wipe(left)">
                                      <p:cBhvr>
                                        <p:cTn id="11" dur="500"/>
                                        <p:tgtEl>
                                          <p:spTgt spid="38"/>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36"/>
                                        </p:tgtEl>
                                        <p:attrNameLst>
                                          <p:attrName>style.visibility</p:attrName>
                                        </p:attrNameLst>
                                      </p:cBhvr>
                                      <p:to>
                                        <p:strVal val="visible"/>
                                      </p:to>
                                    </p:set>
                                    <p:animEffect transition="in" filter="wipe(left)">
                                      <p:cBhvr>
                                        <p:cTn id="16" dur="500"/>
                                        <p:tgtEl>
                                          <p:spTgt spid="36"/>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wipe(left)">
                                      <p:cBhvr>
                                        <p:cTn id="20" dur="500"/>
                                        <p:tgtEl>
                                          <p:spTgt spid="39"/>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7"/>
                                        </p:tgtEl>
                                        <p:attrNameLst>
                                          <p:attrName>style.visibility</p:attrName>
                                        </p:attrNameLst>
                                      </p:cBhvr>
                                      <p:to>
                                        <p:strVal val="visible"/>
                                      </p:to>
                                    </p:set>
                                    <p:animEffect transition="in" filter="wipe(left)">
                                      <p:cBhvr>
                                        <p:cTn id="25" dur="500"/>
                                        <p:tgtEl>
                                          <p:spTgt spid="37"/>
                                        </p:tgtEl>
                                      </p:cBhvr>
                                    </p:animEffect>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40"/>
                                        </p:tgtEl>
                                        <p:attrNameLst>
                                          <p:attrName>style.visibility</p:attrName>
                                        </p:attrNameLst>
                                      </p:cBhvr>
                                      <p:to>
                                        <p:strVal val="visible"/>
                                      </p:to>
                                    </p:set>
                                    <p:animEffect transition="in" filter="wipe(left)">
                                      <p:cBhvr>
                                        <p:cTn id="29" dur="500"/>
                                        <p:tgtEl>
                                          <p:spTgt spid="40"/>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41"/>
                                        </p:tgtEl>
                                        <p:attrNameLst>
                                          <p:attrName>style.visibility</p:attrName>
                                        </p:attrNameLst>
                                      </p:cBhvr>
                                      <p:to>
                                        <p:strVal val="visible"/>
                                      </p:to>
                                    </p:set>
                                    <p:animEffect transition="in" filter="wipe(left)">
                                      <p:cBhvr>
                                        <p:cTn id="34" dur="500"/>
                                        <p:tgtEl>
                                          <p:spTgt spid="41"/>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42"/>
                                        </p:tgtEl>
                                        <p:attrNameLst>
                                          <p:attrName>style.visibility</p:attrName>
                                        </p:attrNameLst>
                                      </p:cBhvr>
                                      <p:to>
                                        <p:strVal val="visible"/>
                                      </p:to>
                                    </p:set>
                                    <p:animEffect transition="in" filter="wipe(left)">
                                      <p:cBhvr>
                                        <p:cTn id="39" dur="500"/>
                                        <p:tgtEl>
                                          <p:spTgt spid="42"/>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43"/>
                                        </p:tgtEl>
                                        <p:attrNameLst>
                                          <p:attrName>style.visibility</p:attrName>
                                        </p:attrNameLst>
                                      </p:cBhvr>
                                      <p:to>
                                        <p:strVal val="visible"/>
                                      </p:to>
                                    </p:set>
                                    <p:animEffect transition="in" filter="wipe(left)">
                                      <p:cBhvr>
                                        <p:cTn id="44" dur="500"/>
                                        <p:tgtEl>
                                          <p:spTgt spid="43"/>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44"/>
                                        </p:tgtEl>
                                        <p:attrNameLst>
                                          <p:attrName>style.visibility</p:attrName>
                                        </p:attrNameLst>
                                      </p:cBhvr>
                                      <p:to>
                                        <p:strVal val="visible"/>
                                      </p:to>
                                    </p:set>
                                    <p:animEffect transition="in" filter="wipe(left)">
                                      <p:cBhvr>
                                        <p:cTn id="49" dur="500"/>
                                        <p:tgtEl>
                                          <p:spTgt spid="44"/>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45"/>
                                        </p:tgtEl>
                                        <p:attrNameLst>
                                          <p:attrName>style.visibility</p:attrName>
                                        </p:attrNameLst>
                                      </p:cBhvr>
                                      <p:to>
                                        <p:strVal val="visible"/>
                                      </p:to>
                                    </p:set>
                                    <p:animEffect transition="in" filter="wipe(left)">
                                      <p:cBhvr>
                                        <p:cTn id="54" dur="500"/>
                                        <p:tgtEl>
                                          <p:spTgt spid="45"/>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46"/>
                                        </p:tgtEl>
                                        <p:attrNameLst>
                                          <p:attrName>style.visibility</p:attrName>
                                        </p:attrNameLst>
                                      </p:cBhvr>
                                      <p:to>
                                        <p:strVal val="visible"/>
                                      </p:to>
                                    </p:set>
                                    <p:animEffect transition="in" filter="wipe(left)">
                                      <p:cBhvr>
                                        <p:cTn id="59" dur="500"/>
                                        <p:tgtEl>
                                          <p:spTgt spid="46"/>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47"/>
                                        </p:tgtEl>
                                        <p:attrNameLst>
                                          <p:attrName>style.visibility</p:attrName>
                                        </p:attrNameLst>
                                      </p:cBhvr>
                                      <p:to>
                                        <p:strVal val="visible"/>
                                      </p:to>
                                    </p:set>
                                    <p:animEffect transition="in" filter="wipe(left)">
                                      <p:cBhvr>
                                        <p:cTn id="64" dur="500"/>
                                        <p:tgtEl>
                                          <p:spTgt spid="47"/>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childTnLst>
                                    <p:set>
                                      <p:cBhvr>
                                        <p:cTn id="68" dur="1" fill="hold">
                                          <p:stCondLst>
                                            <p:cond delay="0"/>
                                          </p:stCondLst>
                                        </p:cTn>
                                        <p:tgtEl>
                                          <p:spTgt spid="48"/>
                                        </p:tgtEl>
                                        <p:attrNameLst>
                                          <p:attrName>style.visibility</p:attrName>
                                        </p:attrNameLst>
                                      </p:cBhvr>
                                      <p:to>
                                        <p:strVal val="visible"/>
                                      </p:to>
                                    </p:set>
                                    <p:animEffect transition="in" filter="wipe(left)">
                                      <p:cBhvr>
                                        <p:cTn id="69" dur="500"/>
                                        <p:tgtEl>
                                          <p:spTgt spid="48"/>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childTnLst>
                                    <p:set>
                                      <p:cBhvr>
                                        <p:cTn id="73" dur="1" fill="hold">
                                          <p:stCondLst>
                                            <p:cond delay="0"/>
                                          </p:stCondLst>
                                        </p:cTn>
                                        <p:tgtEl>
                                          <p:spTgt spid="49"/>
                                        </p:tgtEl>
                                        <p:attrNameLst>
                                          <p:attrName>style.visibility</p:attrName>
                                        </p:attrNameLst>
                                      </p:cBhvr>
                                      <p:to>
                                        <p:strVal val="visible"/>
                                      </p:to>
                                    </p:set>
                                    <p:animEffect transition="in" filter="wipe(left)">
                                      <p:cBhvr>
                                        <p:cTn id="74" dur="500"/>
                                        <p:tgtEl>
                                          <p:spTgt spid="49"/>
                                        </p:tgtEl>
                                      </p:cBhvr>
                                    </p:animEffect>
                                  </p:childTnLst>
                                </p:cTn>
                              </p:par>
                            </p:childTnLst>
                          </p:cTn>
                        </p:par>
                      </p:childTnLst>
                    </p:cTn>
                  </p:par>
                  <p:par>
                    <p:cTn id="75" fill="hold">
                      <p:stCondLst>
                        <p:cond delay="indefinite"/>
                      </p:stCondLst>
                      <p:childTnLst>
                        <p:par>
                          <p:cTn id="76" fill="hold">
                            <p:stCondLst>
                              <p:cond delay="0"/>
                            </p:stCondLst>
                            <p:childTnLst>
                              <p:par>
                                <p:cTn id="77" presetID="2" presetClass="entr" presetSubtype="3" fill="hold" grpId="0" nodeType="clickEffect">
                                  <p:stCondLst>
                                    <p:cond delay="0"/>
                                  </p:stCondLst>
                                  <p:childTnLst>
                                    <p:set>
                                      <p:cBhvr>
                                        <p:cTn id="78" dur="1" fill="hold">
                                          <p:stCondLst>
                                            <p:cond delay="0"/>
                                          </p:stCondLst>
                                        </p:cTn>
                                        <p:tgtEl>
                                          <p:spTgt spid="50"/>
                                        </p:tgtEl>
                                        <p:attrNameLst>
                                          <p:attrName>style.visibility</p:attrName>
                                        </p:attrNameLst>
                                      </p:cBhvr>
                                      <p:to>
                                        <p:strVal val="visible"/>
                                      </p:to>
                                    </p:set>
                                    <p:anim calcmode="lin" valueType="num">
                                      <p:cBhvr additive="base">
                                        <p:cTn id="79" dur="1000" fill="hold"/>
                                        <p:tgtEl>
                                          <p:spTgt spid="50"/>
                                        </p:tgtEl>
                                        <p:attrNameLst>
                                          <p:attrName>ppt_x</p:attrName>
                                        </p:attrNameLst>
                                      </p:cBhvr>
                                      <p:tavLst>
                                        <p:tav tm="0">
                                          <p:val>
                                            <p:strVal val="1+#ppt_w/2"/>
                                          </p:val>
                                        </p:tav>
                                        <p:tav tm="100000">
                                          <p:val>
                                            <p:strVal val="#ppt_x"/>
                                          </p:val>
                                        </p:tav>
                                      </p:tavLst>
                                    </p:anim>
                                    <p:anim calcmode="lin" valueType="num">
                                      <p:cBhvr additive="base">
                                        <p:cTn id="80" dur="1000" fill="hold"/>
                                        <p:tgtEl>
                                          <p:spTgt spid="50"/>
                                        </p:tgtEl>
                                        <p:attrNameLst>
                                          <p:attrName>ppt_y</p:attrName>
                                        </p:attrNameLst>
                                      </p:cBhvr>
                                      <p:tavLst>
                                        <p:tav tm="0">
                                          <p:val>
                                            <p:strVal val="0-#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3" fill="hold" grpId="0" nodeType="clickEffect">
                                  <p:stCondLst>
                                    <p:cond delay="0"/>
                                  </p:stCondLst>
                                  <p:childTnLst>
                                    <p:set>
                                      <p:cBhvr>
                                        <p:cTn id="84" dur="1" fill="hold">
                                          <p:stCondLst>
                                            <p:cond delay="0"/>
                                          </p:stCondLst>
                                        </p:cTn>
                                        <p:tgtEl>
                                          <p:spTgt spid="51"/>
                                        </p:tgtEl>
                                        <p:attrNameLst>
                                          <p:attrName>style.visibility</p:attrName>
                                        </p:attrNameLst>
                                      </p:cBhvr>
                                      <p:to>
                                        <p:strVal val="visible"/>
                                      </p:to>
                                    </p:set>
                                    <p:anim calcmode="lin" valueType="num">
                                      <p:cBhvr additive="base">
                                        <p:cTn id="85" dur="1000" fill="hold"/>
                                        <p:tgtEl>
                                          <p:spTgt spid="51"/>
                                        </p:tgtEl>
                                        <p:attrNameLst>
                                          <p:attrName>ppt_x</p:attrName>
                                        </p:attrNameLst>
                                      </p:cBhvr>
                                      <p:tavLst>
                                        <p:tav tm="0">
                                          <p:val>
                                            <p:strVal val="1+#ppt_w/2"/>
                                          </p:val>
                                        </p:tav>
                                        <p:tav tm="100000">
                                          <p:val>
                                            <p:strVal val="#ppt_x"/>
                                          </p:val>
                                        </p:tav>
                                      </p:tavLst>
                                    </p:anim>
                                    <p:anim calcmode="lin" valueType="num">
                                      <p:cBhvr additive="base">
                                        <p:cTn id="86" dur="1000" fill="hold"/>
                                        <p:tgtEl>
                                          <p:spTgt spid="51"/>
                                        </p:tgtEl>
                                        <p:attrNameLst>
                                          <p:attrName>ppt_y</p:attrName>
                                        </p:attrNameLst>
                                      </p:cBhvr>
                                      <p:tavLst>
                                        <p:tav tm="0">
                                          <p:val>
                                            <p:strVal val="0-#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12" fill="hold" grpId="0" nodeType="clickEffect">
                                  <p:stCondLst>
                                    <p:cond delay="0"/>
                                  </p:stCondLst>
                                  <p:childTnLst>
                                    <p:set>
                                      <p:cBhvr>
                                        <p:cTn id="90" dur="1" fill="hold">
                                          <p:stCondLst>
                                            <p:cond delay="0"/>
                                          </p:stCondLst>
                                        </p:cTn>
                                        <p:tgtEl>
                                          <p:spTgt spid="52"/>
                                        </p:tgtEl>
                                        <p:attrNameLst>
                                          <p:attrName>style.visibility</p:attrName>
                                        </p:attrNameLst>
                                      </p:cBhvr>
                                      <p:to>
                                        <p:strVal val="visible"/>
                                      </p:to>
                                    </p:set>
                                    <p:anim calcmode="lin" valueType="num">
                                      <p:cBhvr additive="base">
                                        <p:cTn id="91" dur="1000" fill="hold"/>
                                        <p:tgtEl>
                                          <p:spTgt spid="52"/>
                                        </p:tgtEl>
                                        <p:attrNameLst>
                                          <p:attrName>ppt_x</p:attrName>
                                        </p:attrNameLst>
                                      </p:cBhvr>
                                      <p:tavLst>
                                        <p:tav tm="0">
                                          <p:val>
                                            <p:strVal val="0-#ppt_w/2"/>
                                          </p:val>
                                        </p:tav>
                                        <p:tav tm="100000">
                                          <p:val>
                                            <p:strVal val="#ppt_x"/>
                                          </p:val>
                                        </p:tav>
                                      </p:tavLst>
                                    </p:anim>
                                    <p:anim calcmode="lin" valueType="num">
                                      <p:cBhvr additive="base">
                                        <p:cTn id="92" dur="1000" fill="hold"/>
                                        <p:tgtEl>
                                          <p:spTgt spid="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37" grpId="0" animBg="1"/>
      <p:bldP spid="38" grpId="0"/>
      <p:bldP spid="39" grpId="0"/>
      <p:bldP spid="40" grpId="0"/>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dirty="0" smtClean="0"/>
              <a:t>Simulation results</a:t>
            </a:r>
            <a:endParaRPr lang="en-US" b="1" dirty="0"/>
          </a:p>
        </p:txBody>
      </p:sp>
      <p:sp>
        <p:nvSpPr>
          <p:cNvPr id="3" name="Content Placeholder 2"/>
          <p:cNvSpPr>
            <a:spLocks noGrp="1"/>
          </p:cNvSpPr>
          <p:nvPr>
            <p:ph idx="1"/>
          </p:nvPr>
        </p:nvSpPr>
        <p:spPr>
          <a:xfrm>
            <a:off x="457200" y="685800"/>
            <a:ext cx="8686800" cy="6172200"/>
          </a:xfrm>
        </p:spPr>
        <p:txBody>
          <a:bodyPr>
            <a:normAutofit lnSpcReduction="10000"/>
          </a:bodyPr>
          <a:lstStyle/>
          <a:p>
            <a:r>
              <a:rPr lang="en-US" dirty="0" smtClean="0"/>
              <a:t>In the in-LLC coherence tracking mechanism, 30% LLC accesses suffered an increased critical path (reason for performance loss)</a:t>
            </a:r>
          </a:p>
          <a:p>
            <a:r>
              <a:rPr lang="en-US" dirty="0" smtClean="0"/>
              <a:t>How is this percentage in our proposal?</a:t>
            </a:r>
          </a:p>
          <a:p>
            <a:pPr lvl="1"/>
            <a:r>
              <a:rPr lang="en-US" dirty="0" smtClean="0"/>
              <a:t>With (1/32)x directory, 3% for DSTRA, 2% for </a:t>
            </a:r>
            <a:r>
              <a:rPr lang="en-US" dirty="0" err="1" smtClean="0"/>
              <a:t>DSTRA+gNRU</a:t>
            </a:r>
            <a:r>
              <a:rPr lang="en-US" dirty="0" smtClean="0"/>
              <a:t>, &lt;1% for </a:t>
            </a:r>
            <a:r>
              <a:rPr lang="en-US" dirty="0" err="1" smtClean="0"/>
              <a:t>DSTRA+gNRU+Spill</a:t>
            </a:r>
            <a:endParaRPr lang="en-US" dirty="0" smtClean="0"/>
          </a:p>
          <a:p>
            <a:pPr lvl="1"/>
            <a:r>
              <a:rPr lang="en-US" dirty="0" smtClean="0"/>
              <a:t>With (1/256)x directory, 23% for DSTRA, 20% for </a:t>
            </a:r>
            <a:r>
              <a:rPr lang="en-US" dirty="0" err="1" smtClean="0"/>
              <a:t>DSTRA+gNRU</a:t>
            </a:r>
            <a:r>
              <a:rPr lang="en-US" dirty="0" smtClean="0"/>
              <a:t>, 4% for </a:t>
            </a:r>
            <a:r>
              <a:rPr lang="en-US" dirty="0" err="1" smtClean="0"/>
              <a:t>DSTRA+gNRU+Spill</a:t>
            </a:r>
            <a:endParaRPr lang="en-US" dirty="0" smtClean="0"/>
          </a:p>
          <a:p>
            <a:pPr lvl="1"/>
            <a:r>
              <a:rPr lang="en-US" dirty="0" smtClean="0"/>
              <a:t>The </a:t>
            </a:r>
            <a:r>
              <a:rPr lang="en-US" dirty="0" err="1" smtClean="0"/>
              <a:t>DSTRA+gNRU+Spill</a:t>
            </a:r>
            <a:r>
              <a:rPr lang="en-US" dirty="0" smtClean="0"/>
              <a:t> design is able to eliminate the majority of such cases</a:t>
            </a:r>
          </a:p>
          <a:p>
            <a:pPr lvl="2"/>
            <a:r>
              <a:rPr lang="en-US" dirty="0" smtClean="0"/>
              <a:t>Two helping hands: Tiny Directory’s specialized allocation policy and controlled spilling of tracking entries into the LLC space</a:t>
            </a:r>
          </a:p>
        </p:txBody>
      </p:sp>
    </p:spTree>
    <p:extLst>
      <p:ext uri="{BB962C8B-B14F-4D97-AF65-F5344CB8AC3E}">
        <p14:creationId xmlns:p14="http://schemas.microsoft.com/office/powerpoint/2010/main" xmlns="" val="162265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1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1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1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left)">
                                      <p:cBhvr>
                                        <p:cTn id="2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dirty="0" smtClean="0"/>
              <a:t>Simulation results</a:t>
            </a:r>
            <a:endParaRPr lang="en-US" b="1" dirty="0"/>
          </a:p>
        </p:txBody>
      </p:sp>
      <p:sp>
        <p:nvSpPr>
          <p:cNvPr id="3" name="Content Placeholder 2"/>
          <p:cNvSpPr>
            <a:spLocks noGrp="1"/>
          </p:cNvSpPr>
          <p:nvPr>
            <p:ph idx="1"/>
          </p:nvPr>
        </p:nvSpPr>
        <p:spPr>
          <a:xfrm>
            <a:off x="457200" y="685800"/>
            <a:ext cx="8686800" cy="6172200"/>
          </a:xfrm>
        </p:spPr>
        <p:txBody>
          <a:bodyPr>
            <a:normAutofit lnSpcReduction="10000"/>
          </a:bodyPr>
          <a:lstStyle/>
          <a:p>
            <a:r>
              <a:rPr lang="en-US" dirty="0" smtClean="0"/>
              <a:t>Analysis of Tiny Directory allocation policies</a:t>
            </a:r>
          </a:p>
          <a:p>
            <a:pPr lvl="1"/>
            <a:r>
              <a:rPr lang="en-US" dirty="0" err="1" smtClean="0"/>
              <a:t>DSTRA+gNRU</a:t>
            </a:r>
            <a:r>
              <a:rPr lang="en-US" dirty="0" smtClean="0"/>
              <a:t> policy enjoys 3%, 12%, 23%, 39% more directory hits than DSTRA policy for (1/32)x, (1/64)x, (1/128)x, (1/256)x sizes</a:t>
            </a:r>
          </a:p>
          <a:p>
            <a:pPr lvl="2"/>
            <a:r>
              <a:rPr lang="en-US" dirty="0" err="1" smtClean="0"/>
              <a:t>gNRU</a:t>
            </a:r>
            <a:r>
              <a:rPr lang="en-US" dirty="0" smtClean="0"/>
              <a:t> gains in importance with decreasing directory size</a:t>
            </a:r>
          </a:p>
          <a:p>
            <a:pPr lvl="1"/>
            <a:r>
              <a:rPr lang="en-US" dirty="0" err="1" smtClean="0"/>
              <a:t>DSTRA+gNRU</a:t>
            </a:r>
            <a:r>
              <a:rPr lang="en-US" dirty="0" smtClean="0"/>
              <a:t> policy experiences 2x, 7x, 50x, 74x more directory fills compared to DSTRA policy for (1/32)x, (1/64)x, (1/128)x, (1/256)x sizes</a:t>
            </a:r>
          </a:p>
          <a:p>
            <a:pPr lvl="2"/>
            <a:r>
              <a:rPr lang="en-US" dirty="0" err="1" smtClean="0"/>
              <a:t>gNRU</a:t>
            </a:r>
            <a:r>
              <a:rPr lang="en-US" dirty="0" smtClean="0"/>
              <a:t> improves the Tiny Directory coverage significantly by eliminating useless entries quickly</a:t>
            </a:r>
          </a:p>
          <a:p>
            <a:pPr lvl="1"/>
            <a:r>
              <a:rPr lang="en-US" dirty="0" smtClean="0"/>
              <a:t>Average number of hits per allocation with </a:t>
            </a:r>
            <a:r>
              <a:rPr lang="en-US" dirty="0" err="1" smtClean="0"/>
              <a:t>DSTRA+gNRU</a:t>
            </a:r>
            <a:r>
              <a:rPr lang="en-US" dirty="0" smtClean="0"/>
              <a:t>: 59.5, 46.1, 16.6, 17.5</a:t>
            </a:r>
          </a:p>
          <a:p>
            <a:pPr lvl="2"/>
            <a:r>
              <a:rPr lang="en-US" dirty="0" smtClean="0"/>
              <a:t>Each allocated directory entry enjoys high utility</a:t>
            </a:r>
          </a:p>
        </p:txBody>
      </p:sp>
    </p:spTree>
    <p:extLst>
      <p:ext uri="{BB962C8B-B14F-4D97-AF65-F5344CB8AC3E}">
        <p14:creationId xmlns:p14="http://schemas.microsoft.com/office/powerpoint/2010/main" xmlns="" val="162265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1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1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1000"/>
                                        <p:tgtEl>
                                          <p:spTgt spid="3">
                                            <p:txEl>
                                              <p:pRg st="5" end="5"/>
                                            </p:txEl>
                                          </p:spTgt>
                                        </p:tgtEl>
                                      </p:cBhvr>
                                    </p:animEffect>
                                  </p:childTnLst>
                                </p:cTn>
                              </p:par>
                              <p:par>
                                <p:cTn id="28" presetID="22" presetClass="entr" presetSubtype="8" fill="hold"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wipe(left)">
                                      <p:cBhvr>
                                        <p:cTn id="30"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dirty="0" smtClean="0"/>
              <a:t>Sketch</a:t>
            </a:r>
            <a:endParaRPr lang="en-US" b="1" dirty="0"/>
          </a:p>
        </p:txBody>
      </p:sp>
      <p:sp>
        <p:nvSpPr>
          <p:cNvPr id="3" name="Content Placeholder 2"/>
          <p:cNvSpPr>
            <a:spLocks noGrp="1"/>
          </p:cNvSpPr>
          <p:nvPr>
            <p:ph idx="1"/>
          </p:nvPr>
        </p:nvSpPr>
        <p:spPr>
          <a:xfrm>
            <a:off x="457200" y="990600"/>
            <a:ext cx="8686800" cy="5867400"/>
          </a:xfrm>
        </p:spPr>
        <p:txBody>
          <a:bodyPr>
            <a:normAutofit/>
          </a:bodyPr>
          <a:lstStyle/>
          <a:p>
            <a:r>
              <a:rPr lang="en-US" dirty="0" smtClean="0"/>
              <a:t>Talk in one slide</a:t>
            </a:r>
          </a:p>
          <a:p>
            <a:r>
              <a:rPr lang="en-US" dirty="0" smtClean="0"/>
              <a:t>Result highlights</a:t>
            </a:r>
          </a:p>
          <a:p>
            <a:pPr>
              <a:buFont typeface="Wingdings" pitchFamily="2" charset="2"/>
              <a:buChar char="Ø"/>
            </a:pPr>
            <a:r>
              <a:rPr lang="en-US" dirty="0" smtClean="0">
                <a:solidFill>
                  <a:srgbClr val="C00000"/>
                </a:solidFill>
              </a:rPr>
              <a:t>Introduction</a:t>
            </a:r>
          </a:p>
          <a:p>
            <a:r>
              <a:rPr lang="en-US" dirty="0" smtClean="0"/>
              <a:t>Tiny Directory</a:t>
            </a:r>
          </a:p>
          <a:p>
            <a:pPr lvl="1"/>
            <a:r>
              <a:rPr lang="en-US" dirty="0" smtClean="0"/>
              <a:t>In-LLC coherence tracking</a:t>
            </a:r>
          </a:p>
          <a:p>
            <a:pPr lvl="1"/>
            <a:r>
              <a:rPr lang="en-US" dirty="0" smtClean="0"/>
              <a:t>Tiny Directory design</a:t>
            </a:r>
          </a:p>
          <a:p>
            <a:pPr lvl="1"/>
            <a:r>
              <a:rPr lang="en-US" dirty="0" smtClean="0"/>
              <a:t>Spilling into LLC space</a:t>
            </a:r>
          </a:p>
          <a:p>
            <a:r>
              <a:rPr lang="en-US" dirty="0" smtClean="0"/>
              <a:t>Simulation infra-structure</a:t>
            </a:r>
          </a:p>
          <a:p>
            <a:r>
              <a:rPr lang="en-US" dirty="0" smtClean="0"/>
              <a:t>Simulation results</a:t>
            </a:r>
          </a:p>
          <a:p>
            <a:r>
              <a:rPr lang="en-US" dirty="0" smtClean="0"/>
              <a:t>Summary and future directions</a:t>
            </a:r>
          </a:p>
          <a:p>
            <a:endParaRPr lang="en-US"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dirty="0" smtClean="0"/>
              <a:t>Simulation results</a:t>
            </a:r>
            <a:endParaRPr lang="en-US" b="1" dirty="0"/>
          </a:p>
        </p:txBody>
      </p:sp>
      <p:sp>
        <p:nvSpPr>
          <p:cNvPr id="3" name="Content Placeholder 2"/>
          <p:cNvSpPr>
            <a:spLocks noGrp="1"/>
          </p:cNvSpPr>
          <p:nvPr>
            <p:ph idx="1"/>
          </p:nvPr>
        </p:nvSpPr>
        <p:spPr>
          <a:xfrm>
            <a:off x="457200" y="685800"/>
            <a:ext cx="8686800" cy="6172200"/>
          </a:xfrm>
        </p:spPr>
        <p:txBody>
          <a:bodyPr>
            <a:normAutofit lnSpcReduction="10000"/>
          </a:bodyPr>
          <a:lstStyle/>
          <a:p>
            <a:r>
              <a:rPr lang="en-US" dirty="0" smtClean="0"/>
              <a:t>Analysis of controlled spill policy</a:t>
            </a:r>
          </a:p>
          <a:p>
            <a:pPr lvl="1"/>
            <a:r>
              <a:rPr lang="en-US" dirty="0" smtClean="0"/>
              <a:t>Percentage of LLC accesses that find the coherence tracking entry spilled in the LLC when exercising </a:t>
            </a:r>
            <a:r>
              <a:rPr lang="en-US" dirty="0" err="1" smtClean="0"/>
              <a:t>DSTRA+gNRU+Spill</a:t>
            </a:r>
            <a:r>
              <a:rPr lang="en-US" dirty="0" smtClean="0"/>
              <a:t>: 2%, 5%, 11%, 16% for (1/32)x, (1/64)x, (1/128)x, (1/256)x Tiny Directory sizes</a:t>
            </a:r>
          </a:p>
          <a:p>
            <a:pPr lvl="2"/>
            <a:r>
              <a:rPr lang="en-US" dirty="0" smtClean="0"/>
              <a:t>Without spilling these accesses would have to be forwarded to a sharer for retrieving the data block</a:t>
            </a:r>
          </a:p>
          <a:p>
            <a:pPr lvl="1"/>
            <a:r>
              <a:rPr lang="en-US" dirty="0" smtClean="0"/>
              <a:t>Percent increase in LLC miss rate due to spilling: at most 2.1% and on average less than 0.5% for all Tiny Directory sizes</a:t>
            </a:r>
          </a:p>
          <a:p>
            <a:pPr lvl="2"/>
            <a:r>
              <a:rPr lang="en-US" dirty="0" smtClean="0"/>
              <a:t>Increase in LLC miss rate is bounded by the smallest LLC miss rate tolerance limit (minimum </a:t>
            </a:r>
            <a:r>
              <a:rPr lang="el-GR" dirty="0" smtClean="0"/>
              <a:t>δ</a:t>
            </a:r>
            <a:r>
              <a:rPr lang="en-US" dirty="0" smtClean="0"/>
              <a:t> is 1/32) </a:t>
            </a:r>
          </a:p>
        </p:txBody>
      </p:sp>
    </p:spTree>
    <p:extLst>
      <p:ext uri="{BB962C8B-B14F-4D97-AF65-F5344CB8AC3E}">
        <p14:creationId xmlns:p14="http://schemas.microsoft.com/office/powerpoint/2010/main" xmlns="" val="162265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left)">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left)">
                                      <p:cBhvr>
                                        <p:cTn id="15" dur="1000"/>
                                        <p:tgtEl>
                                          <p:spTgt spid="3">
                                            <p:txEl>
                                              <p:pRg st="3" end="3"/>
                                            </p:txEl>
                                          </p:spTgt>
                                        </p:tgtEl>
                                      </p:cBhvr>
                                    </p:animEffect>
                                  </p:childTnLst>
                                </p:cTn>
                              </p:par>
                              <p:par>
                                <p:cTn id="16" presetID="22" presetClass="entr" presetSubtype="8"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left)">
                                      <p:cBhvr>
                                        <p:cTn id="18"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dirty="0" smtClean="0"/>
              <a:t>Simulation results</a:t>
            </a:r>
            <a:endParaRPr lang="en-US" b="1" dirty="0"/>
          </a:p>
        </p:txBody>
      </p:sp>
      <p:sp>
        <p:nvSpPr>
          <p:cNvPr id="3" name="Content Placeholder 2"/>
          <p:cNvSpPr>
            <a:spLocks noGrp="1"/>
          </p:cNvSpPr>
          <p:nvPr>
            <p:ph idx="1"/>
          </p:nvPr>
        </p:nvSpPr>
        <p:spPr>
          <a:xfrm>
            <a:off x="457200" y="685800"/>
            <a:ext cx="8686800" cy="6172200"/>
          </a:xfrm>
        </p:spPr>
        <p:txBody>
          <a:bodyPr>
            <a:normAutofit/>
          </a:bodyPr>
          <a:lstStyle/>
          <a:p>
            <a:r>
              <a:rPr lang="en-US" dirty="0" smtClean="0"/>
              <a:t>Energy comparison</a:t>
            </a:r>
          </a:p>
          <a:p>
            <a:pPr lvl="1"/>
            <a:r>
              <a:rPr lang="en-US" dirty="0" smtClean="0"/>
              <a:t>Execution cycles and </a:t>
            </a:r>
            <a:r>
              <a:rPr lang="en-US" dirty="0" err="1" smtClean="0"/>
              <a:t>LLC+Dir</a:t>
            </a:r>
            <a:r>
              <a:rPr lang="en-US" dirty="0" smtClean="0"/>
              <a:t>. total energy (</a:t>
            </a:r>
            <a:r>
              <a:rPr lang="en-US" dirty="0" err="1" smtClean="0"/>
              <a:t>dynamic+leakage</a:t>
            </a:r>
            <a:r>
              <a:rPr lang="en-US" dirty="0" smtClean="0"/>
              <a:t>) at 22 nm </a:t>
            </a:r>
            <a:r>
              <a:rPr lang="en-US" dirty="0" smtClean="0">
                <a:solidFill>
                  <a:srgbClr val="C00000"/>
                </a:solidFill>
              </a:rPr>
              <a:t>relative to Tiny (1/256)x exercising </a:t>
            </a:r>
            <a:r>
              <a:rPr lang="en-US" dirty="0" err="1" smtClean="0">
                <a:solidFill>
                  <a:srgbClr val="C00000"/>
                </a:solidFill>
              </a:rPr>
              <a:t>DSTRA+gNRU+Spill</a:t>
            </a:r>
            <a:endParaRPr lang="en-US" dirty="0" smtClean="0">
              <a:solidFill>
                <a:srgbClr val="C00000"/>
              </a:solidFill>
            </a:endParaRPr>
          </a:p>
          <a:p>
            <a:pPr lvl="1">
              <a:buNone/>
            </a:pPr>
            <a:r>
              <a:rPr lang="en-US" dirty="0" smtClean="0"/>
              <a:t>                       Cycles                     Energy</a:t>
            </a:r>
          </a:p>
          <a:p>
            <a:pPr lvl="1">
              <a:buNone/>
            </a:pPr>
            <a:r>
              <a:rPr lang="en-US" dirty="0" smtClean="0">
                <a:solidFill>
                  <a:srgbClr val="C00000"/>
                </a:solidFill>
              </a:rPr>
              <a:t>Tiny (1/128)x     0.998                     0.995</a:t>
            </a:r>
          </a:p>
          <a:p>
            <a:pPr lvl="1">
              <a:buNone/>
            </a:pPr>
            <a:r>
              <a:rPr lang="en-US" dirty="0" smtClean="0"/>
              <a:t>Base 2x             0.988                     1.198</a:t>
            </a:r>
          </a:p>
          <a:p>
            <a:pPr lvl="1">
              <a:buNone/>
            </a:pPr>
            <a:r>
              <a:rPr lang="en-US" dirty="0" smtClean="0"/>
              <a:t>Base 1x             0.995                     1.095</a:t>
            </a:r>
          </a:p>
          <a:p>
            <a:pPr lvl="1">
              <a:buNone/>
            </a:pPr>
            <a:r>
              <a:rPr lang="en-US" dirty="0" smtClean="0"/>
              <a:t>Base (1/2)x        1.003                     1.044</a:t>
            </a:r>
          </a:p>
          <a:p>
            <a:pPr lvl="1">
              <a:buNone/>
            </a:pPr>
            <a:r>
              <a:rPr lang="en-US" dirty="0" smtClean="0"/>
              <a:t>Base (1/4)x        1.025                     1.039  </a:t>
            </a:r>
          </a:p>
          <a:p>
            <a:pPr lvl="1">
              <a:buNone/>
            </a:pPr>
            <a:r>
              <a:rPr lang="en-US" dirty="0" smtClean="0"/>
              <a:t>Base (1/8)x        1.100                     1.104</a:t>
            </a:r>
          </a:p>
          <a:p>
            <a:pPr lvl="1">
              <a:buNone/>
            </a:pPr>
            <a:r>
              <a:rPr lang="en-US" dirty="0" smtClean="0"/>
              <a:t>Base (1/16)x      1.268                     1.269</a:t>
            </a:r>
          </a:p>
        </p:txBody>
      </p:sp>
      <p:sp>
        <p:nvSpPr>
          <p:cNvPr id="4" name="TextBox 3"/>
          <p:cNvSpPr txBox="1"/>
          <p:nvPr/>
        </p:nvSpPr>
        <p:spPr>
          <a:xfrm>
            <a:off x="4724400" y="5791200"/>
            <a:ext cx="2133600" cy="830997"/>
          </a:xfrm>
          <a:prstGeom prst="rect">
            <a:avLst/>
          </a:prstGeom>
          <a:noFill/>
        </p:spPr>
        <p:txBody>
          <a:bodyPr wrap="square" rtlCol="0">
            <a:spAutoFit/>
          </a:bodyPr>
          <a:lstStyle/>
          <a:p>
            <a:r>
              <a:rPr lang="en-US" sz="2400" dirty="0" smtClean="0">
                <a:solidFill>
                  <a:srgbClr val="C00000"/>
                </a:solidFill>
                <a:latin typeface="+mj-lt"/>
              </a:rPr>
              <a:t>Lowest energy base</a:t>
            </a:r>
          </a:p>
        </p:txBody>
      </p:sp>
      <p:sp>
        <p:nvSpPr>
          <p:cNvPr id="6" name="TextBox 5"/>
          <p:cNvSpPr txBox="1"/>
          <p:nvPr/>
        </p:nvSpPr>
        <p:spPr>
          <a:xfrm>
            <a:off x="4648200" y="3352800"/>
            <a:ext cx="2438400" cy="461665"/>
          </a:xfrm>
          <a:prstGeom prst="rect">
            <a:avLst/>
          </a:prstGeom>
          <a:noFill/>
        </p:spPr>
        <p:txBody>
          <a:bodyPr wrap="square" rtlCol="0">
            <a:spAutoFit/>
          </a:bodyPr>
          <a:lstStyle/>
          <a:p>
            <a:r>
              <a:rPr lang="en-US" sz="2400" dirty="0" smtClean="0">
                <a:solidFill>
                  <a:srgbClr val="C00000"/>
                </a:solidFill>
                <a:latin typeface="+mj-lt"/>
              </a:rPr>
              <a:t>1 MB data array</a:t>
            </a:r>
          </a:p>
        </p:txBody>
      </p:sp>
      <p:sp>
        <p:nvSpPr>
          <p:cNvPr id="7" name="Oval 6"/>
          <p:cNvSpPr/>
          <p:nvPr/>
        </p:nvSpPr>
        <p:spPr>
          <a:xfrm>
            <a:off x="533400" y="5181600"/>
            <a:ext cx="7696200" cy="609600"/>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a:stCxn id="6" idx="2"/>
          </p:cNvCxnSpPr>
          <p:nvPr/>
        </p:nvCxnSpPr>
        <p:spPr>
          <a:xfrm rot="5400000">
            <a:off x="3583633" y="3126432"/>
            <a:ext cx="1595735" cy="297180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2" name="Rounded Rectangle 11"/>
          <p:cNvSpPr/>
          <p:nvPr/>
        </p:nvSpPr>
        <p:spPr>
          <a:xfrm>
            <a:off x="1447800" y="3657600"/>
            <a:ext cx="6324600" cy="1143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rgbClr val="FFC000"/>
                </a:solidFill>
                <a:latin typeface="+mj-lt"/>
              </a:rPr>
              <a:t>Comapred</a:t>
            </a:r>
            <a:r>
              <a:rPr lang="en-US" sz="2400" b="1" dirty="0" smtClean="0">
                <a:solidFill>
                  <a:srgbClr val="FFC000"/>
                </a:solidFill>
                <a:latin typeface="+mj-lt"/>
              </a:rPr>
              <a:t> to baseline 2x, our proposal with a (1/256)x directory saves 16% energy and performs within a percentage</a:t>
            </a:r>
            <a:endParaRPr lang="en-US" sz="2400" b="1" dirty="0">
              <a:solidFill>
                <a:srgbClr val="FFC000"/>
              </a:solidFill>
              <a:latin typeface="+mj-lt"/>
            </a:endParaRPr>
          </a:p>
        </p:txBody>
      </p:sp>
    </p:spTree>
    <p:extLst>
      <p:ext uri="{BB962C8B-B14F-4D97-AF65-F5344CB8AC3E}">
        <p14:creationId xmlns:p14="http://schemas.microsoft.com/office/powerpoint/2010/main" xmlns="" val="162265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10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wipe(left)">
                                      <p:cBhvr>
                                        <p:cTn id="12" dur="10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wipe(left)">
                                      <p:cBhvr>
                                        <p:cTn id="17" dur="10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left)">
                                      <p:cBhvr>
                                        <p:cTn id="22" dur="1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wipe(left)">
                                      <p:cBhvr>
                                        <p:cTn id="27" dur="10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wipe(left)">
                                      <p:cBhvr>
                                        <p:cTn id="32" dur="10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wipe(left)">
                                      <p:cBhvr>
                                        <p:cTn id="37" dur="1000"/>
                                        <p:tgtEl>
                                          <p:spTgt spid="3">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4"/>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6"/>
                                        </p:tgtEl>
                                        <p:attrNameLst>
                                          <p:attrName>style.visibility</p:attrName>
                                        </p:attrNameLst>
                                      </p:cBhvr>
                                      <p:to>
                                        <p:strVal val="visible"/>
                                      </p:to>
                                    </p:set>
                                  </p:childTnLst>
                                </p:cTn>
                              </p:par>
                              <p:par>
                                <p:cTn id="48" presetID="1" presetClass="entr" presetSubtype="0" fill="hold" nodeType="withEffect">
                                  <p:stCondLst>
                                    <p:cond delay="0"/>
                                  </p:stCondLst>
                                  <p:childTnLst>
                                    <p:set>
                                      <p:cBhvr>
                                        <p:cTn id="49" dur="1" fill="hold">
                                          <p:stCondLst>
                                            <p:cond delay="0"/>
                                          </p:stCondLst>
                                        </p:cTn>
                                        <p:tgtEl>
                                          <p:spTgt spid="11"/>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2" presetClass="entr" presetSubtype="3" fill="hold" grpId="0" nodeType="clickEffect">
                                  <p:stCondLst>
                                    <p:cond delay="0"/>
                                  </p:stCondLst>
                                  <p:childTnLst>
                                    <p:set>
                                      <p:cBhvr>
                                        <p:cTn id="53" dur="1" fill="hold">
                                          <p:stCondLst>
                                            <p:cond delay="0"/>
                                          </p:stCondLst>
                                        </p:cTn>
                                        <p:tgtEl>
                                          <p:spTgt spid="12"/>
                                        </p:tgtEl>
                                        <p:attrNameLst>
                                          <p:attrName>style.visibility</p:attrName>
                                        </p:attrNameLst>
                                      </p:cBhvr>
                                      <p:to>
                                        <p:strVal val="visible"/>
                                      </p:to>
                                    </p:set>
                                    <p:anim calcmode="lin" valueType="num">
                                      <p:cBhvr additive="base">
                                        <p:cTn id="54" dur="1000" fill="hold"/>
                                        <p:tgtEl>
                                          <p:spTgt spid="12"/>
                                        </p:tgtEl>
                                        <p:attrNameLst>
                                          <p:attrName>ppt_x</p:attrName>
                                        </p:attrNameLst>
                                      </p:cBhvr>
                                      <p:tavLst>
                                        <p:tav tm="0">
                                          <p:val>
                                            <p:strVal val="1+#ppt_w/2"/>
                                          </p:val>
                                        </p:tav>
                                        <p:tav tm="100000">
                                          <p:val>
                                            <p:strVal val="#ppt_x"/>
                                          </p:val>
                                        </p:tav>
                                      </p:tavLst>
                                    </p:anim>
                                    <p:anim calcmode="lin" valueType="num">
                                      <p:cBhvr additive="base">
                                        <p:cTn id="55" dur="1000" fill="hold"/>
                                        <p:tgtEl>
                                          <p:spTgt spid="1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animBg="1"/>
      <p:bldP spid="12"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dirty="0" smtClean="0"/>
              <a:t>Simulation results</a:t>
            </a:r>
            <a:endParaRPr lang="en-US" b="1" dirty="0"/>
          </a:p>
        </p:txBody>
      </p:sp>
      <p:sp>
        <p:nvSpPr>
          <p:cNvPr id="3" name="Content Placeholder 2"/>
          <p:cNvSpPr>
            <a:spLocks noGrp="1"/>
          </p:cNvSpPr>
          <p:nvPr>
            <p:ph idx="1"/>
          </p:nvPr>
        </p:nvSpPr>
        <p:spPr>
          <a:xfrm>
            <a:off x="457200" y="609600"/>
            <a:ext cx="8686800" cy="6248400"/>
          </a:xfrm>
        </p:spPr>
        <p:txBody>
          <a:bodyPr>
            <a:normAutofit lnSpcReduction="10000"/>
          </a:bodyPr>
          <a:lstStyle/>
          <a:p>
            <a:r>
              <a:rPr lang="en-US" dirty="0" smtClean="0"/>
              <a:t>Comparison to related proposals</a:t>
            </a:r>
          </a:p>
          <a:p>
            <a:pPr lvl="1"/>
            <a:r>
              <a:rPr lang="en-US" dirty="0" smtClean="0"/>
              <a:t>Multi-grain directory (</a:t>
            </a:r>
            <a:r>
              <a:rPr lang="en-US" dirty="0" err="1" smtClean="0"/>
              <a:t>MgD</a:t>
            </a:r>
            <a:r>
              <a:rPr lang="en-US" dirty="0" smtClean="0"/>
              <a:t>) devotes one directory entry to track a 1 KB private region [MICRO’13]</a:t>
            </a:r>
          </a:p>
          <a:p>
            <a:pPr lvl="2"/>
            <a:r>
              <a:rPr lang="en-US" dirty="0" smtClean="0"/>
              <a:t>Requires support for dual-grain coherence</a:t>
            </a:r>
          </a:p>
          <a:p>
            <a:pPr lvl="1"/>
            <a:r>
              <a:rPr lang="en-US" dirty="0" smtClean="0"/>
              <a:t>Stash directory does not back-invalidate a private block on evicting its directory entry [HPCA’14]</a:t>
            </a:r>
          </a:p>
          <a:p>
            <a:pPr lvl="2"/>
            <a:r>
              <a:rPr lang="en-US" dirty="0" smtClean="0"/>
              <a:t>Requires broadcast-based recovery if such a block gets shared in future</a:t>
            </a:r>
          </a:p>
          <a:p>
            <a:pPr lvl="1"/>
            <a:r>
              <a:rPr lang="en-US" dirty="0" smtClean="0"/>
              <a:t>Exec. cycles relative to base 2x (lower is better)</a:t>
            </a:r>
          </a:p>
          <a:p>
            <a:pPr lvl="1">
              <a:buNone/>
            </a:pPr>
            <a:r>
              <a:rPr lang="en-US" dirty="0" err="1" smtClean="0"/>
              <a:t>MgD</a:t>
            </a:r>
            <a:r>
              <a:rPr lang="en-US" dirty="0" smtClean="0"/>
              <a:t> (1/8)x: 1.001 (baseline (1/8)x: 1.11)</a:t>
            </a:r>
          </a:p>
          <a:p>
            <a:pPr lvl="1">
              <a:buNone/>
            </a:pPr>
            <a:r>
              <a:rPr lang="en-US" dirty="0" err="1" smtClean="0"/>
              <a:t>MgD</a:t>
            </a:r>
            <a:r>
              <a:rPr lang="en-US" dirty="0" smtClean="0"/>
              <a:t> (1/16)x: 1.08 (baseline (1/16)x: 1.28)</a:t>
            </a:r>
          </a:p>
          <a:p>
            <a:pPr lvl="1">
              <a:buNone/>
            </a:pPr>
            <a:r>
              <a:rPr lang="en-US" dirty="0" err="1" smtClean="0"/>
              <a:t>MgD</a:t>
            </a:r>
            <a:r>
              <a:rPr lang="en-US" dirty="0" smtClean="0"/>
              <a:t> (1/32)x: 1.29 (baseline (1/32)x: 1.71)</a:t>
            </a:r>
          </a:p>
          <a:p>
            <a:pPr lvl="1">
              <a:buNone/>
            </a:pPr>
            <a:r>
              <a:rPr lang="en-US" dirty="0" smtClean="0"/>
              <a:t>Stash (1/32)x: 1.41</a:t>
            </a:r>
          </a:p>
          <a:p>
            <a:pPr lvl="1">
              <a:buNone/>
            </a:pPr>
            <a:r>
              <a:rPr lang="en-US" dirty="0" smtClean="0">
                <a:solidFill>
                  <a:srgbClr val="C00000"/>
                </a:solidFill>
              </a:rPr>
              <a:t>Tiny (1/32)x to (1/256)x: 1.005 to 1.01</a:t>
            </a:r>
          </a:p>
          <a:p>
            <a:pPr lvl="1"/>
            <a:endParaRPr lang="en-US" dirty="0" smtClean="0"/>
          </a:p>
        </p:txBody>
      </p:sp>
    </p:spTree>
    <p:extLst>
      <p:ext uri="{BB962C8B-B14F-4D97-AF65-F5344CB8AC3E}">
        <p14:creationId xmlns:p14="http://schemas.microsoft.com/office/powerpoint/2010/main" xmlns="" val="162265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left)">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left)">
                                      <p:cBhvr>
                                        <p:cTn id="15" dur="1000"/>
                                        <p:tgtEl>
                                          <p:spTgt spid="3">
                                            <p:txEl>
                                              <p:pRg st="3" end="3"/>
                                            </p:txEl>
                                          </p:spTgt>
                                        </p:tgtEl>
                                      </p:cBhvr>
                                    </p:animEffect>
                                  </p:childTnLst>
                                </p:cTn>
                              </p:par>
                              <p:par>
                                <p:cTn id="16" presetID="22" presetClass="entr" presetSubtype="8"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left)">
                                      <p:cBhvr>
                                        <p:cTn id="18" dur="10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ipe(left)">
                                      <p:cBhvr>
                                        <p:cTn id="23" dur="1000"/>
                                        <p:tgtEl>
                                          <p:spTgt spid="3">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wipe(left)">
                                      <p:cBhvr>
                                        <p:cTn id="28" dur="1000"/>
                                        <p:tgtEl>
                                          <p:spTgt spid="3">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wipe(left)">
                                      <p:cBhvr>
                                        <p:cTn id="33" dur="1000"/>
                                        <p:tgtEl>
                                          <p:spTgt spid="3">
                                            <p:txEl>
                                              <p:pRg st="7" end="7"/>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wipe(left)">
                                      <p:cBhvr>
                                        <p:cTn id="38" dur="1000"/>
                                        <p:tgtEl>
                                          <p:spTgt spid="3">
                                            <p:txEl>
                                              <p:pRg st="8" end="8"/>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wipe(left)">
                                      <p:cBhvr>
                                        <p:cTn id="43" dur="1000"/>
                                        <p:tgtEl>
                                          <p:spTgt spid="3">
                                            <p:txEl>
                                              <p:pRg st="9" end="9"/>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3">
                                            <p:txEl>
                                              <p:pRg st="10" end="10"/>
                                            </p:txEl>
                                          </p:spTgt>
                                        </p:tgtEl>
                                        <p:attrNameLst>
                                          <p:attrName>style.visibility</p:attrName>
                                        </p:attrNameLst>
                                      </p:cBhvr>
                                      <p:to>
                                        <p:strVal val="visible"/>
                                      </p:to>
                                    </p:set>
                                    <p:animEffect transition="in" filter="wipe(left)">
                                      <p:cBhvr>
                                        <p:cTn id="48"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dirty="0" smtClean="0"/>
              <a:t>Sketch</a:t>
            </a:r>
            <a:endParaRPr lang="en-US" b="1" dirty="0"/>
          </a:p>
        </p:txBody>
      </p:sp>
      <p:sp>
        <p:nvSpPr>
          <p:cNvPr id="3" name="Content Placeholder 2"/>
          <p:cNvSpPr>
            <a:spLocks noGrp="1"/>
          </p:cNvSpPr>
          <p:nvPr>
            <p:ph idx="1"/>
          </p:nvPr>
        </p:nvSpPr>
        <p:spPr>
          <a:xfrm>
            <a:off x="457200" y="990600"/>
            <a:ext cx="8686800" cy="5867400"/>
          </a:xfrm>
        </p:spPr>
        <p:txBody>
          <a:bodyPr>
            <a:normAutofit/>
          </a:bodyPr>
          <a:lstStyle/>
          <a:p>
            <a:r>
              <a:rPr lang="en-US" dirty="0" smtClean="0"/>
              <a:t>Talk in one slide</a:t>
            </a:r>
          </a:p>
          <a:p>
            <a:r>
              <a:rPr lang="en-US" dirty="0" smtClean="0"/>
              <a:t>Result highlights</a:t>
            </a:r>
          </a:p>
          <a:p>
            <a:r>
              <a:rPr lang="en-US" dirty="0" smtClean="0"/>
              <a:t>Introduction</a:t>
            </a:r>
          </a:p>
          <a:p>
            <a:r>
              <a:rPr lang="en-US" dirty="0" smtClean="0"/>
              <a:t>Tiny Directory</a:t>
            </a:r>
          </a:p>
          <a:p>
            <a:pPr lvl="1"/>
            <a:r>
              <a:rPr lang="en-US" dirty="0" smtClean="0"/>
              <a:t>In-LLC coherence tracking</a:t>
            </a:r>
          </a:p>
          <a:p>
            <a:pPr lvl="1"/>
            <a:r>
              <a:rPr lang="en-US" dirty="0" smtClean="0"/>
              <a:t>Tiny Directory design</a:t>
            </a:r>
          </a:p>
          <a:p>
            <a:pPr lvl="1"/>
            <a:r>
              <a:rPr lang="en-US" dirty="0" smtClean="0"/>
              <a:t>Spilling into LLC space</a:t>
            </a:r>
          </a:p>
          <a:p>
            <a:r>
              <a:rPr lang="en-US" dirty="0" smtClean="0"/>
              <a:t>Simulation infra-structure</a:t>
            </a:r>
          </a:p>
          <a:p>
            <a:r>
              <a:rPr lang="en-US" dirty="0" smtClean="0"/>
              <a:t>Simulation results</a:t>
            </a:r>
          </a:p>
          <a:p>
            <a:pPr>
              <a:buFont typeface="Wingdings" pitchFamily="2" charset="2"/>
              <a:buChar char="Ø"/>
            </a:pPr>
            <a:r>
              <a:rPr lang="en-US" dirty="0" smtClean="0">
                <a:solidFill>
                  <a:srgbClr val="C00000"/>
                </a:solidFill>
              </a:rPr>
              <a:t>Summary and future directions</a:t>
            </a:r>
          </a:p>
          <a:p>
            <a:endParaRPr lang="en-US" dirty="0"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762000"/>
          </a:xfrm>
        </p:spPr>
        <p:txBody>
          <a:bodyPr>
            <a:normAutofit/>
          </a:bodyPr>
          <a:lstStyle/>
          <a:p>
            <a:r>
              <a:rPr lang="en-US" dirty="0" smtClean="0"/>
              <a:t>Summary</a:t>
            </a:r>
            <a:endParaRPr lang="en-US" b="1" dirty="0"/>
          </a:p>
        </p:txBody>
      </p:sp>
      <p:sp>
        <p:nvSpPr>
          <p:cNvPr id="3" name="Content Placeholder 2"/>
          <p:cNvSpPr>
            <a:spLocks noGrp="1"/>
          </p:cNvSpPr>
          <p:nvPr>
            <p:ph idx="1"/>
          </p:nvPr>
        </p:nvSpPr>
        <p:spPr>
          <a:xfrm>
            <a:off x="457200" y="685800"/>
            <a:ext cx="8686800" cy="6248400"/>
          </a:xfrm>
        </p:spPr>
        <p:txBody>
          <a:bodyPr>
            <a:normAutofit/>
          </a:bodyPr>
          <a:lstStyle/>
          <a:p>
            <a:r>
              <a:rPr lang="en-US" dirty="0" smtClean="0"/>
              <a:t>A novel coherence tracking mechanism exercising very small sparse directories in the range (1/32)x to (1/256)x</a:t>
            </a:r>
          </a:p>
          <a:p>
            <a:r>
              <a:rPr lang="en-US" dirty="0" smtClean="0"/>
              <a:t>Smart allocation policies for the sparse directory entries backed by controlled spilling of entries into the LLC space</a:t>
            </a:r>
          </a:p>
          <a:p>
            <a:r>
              <a:rPr lang="en-US" dirty="0" smtClean="0"/>
              <a:t>Performs within a percentage of a traditional 2x sparse directory</a:t>
            </a:r>
          </a:p>
          <a:p>
            <a:r>
              <a:rPr lang="en-US" dirty="0" smtClean="0">
                <a:solidFill>
                  <a:srgbClr val="C00000"/>
                </a:solidFill>
              </a:rPr>
              <a:t>A significant leap forward in saving on-die SRAM investment for coherence tracking</a:t>
            </a:r>
          </a:p>
        </p:txBody>
      </p:sp>
    </p:spTree>
    <p:extLst>
      <p:ext uri="{BB962C8B-B14F-4D97-AF65-F5344CB8AC3E}">
        <p14:creationId xmlns:p14="http://schemas.microsoft.com/office/powerpoint/2010/main" xmlns="" val="162265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762000"/>
          </a:xfrm>
        </p:spPr>
        <p:txBody>
          <a:bodyPr>
            <a:normAutofit/>
          </a:bodyPr>
          <a:lstStyle/>
          <a:p>
            <a:r>
              <a:rPr lang="en-US" b="1" dirty="0" smtClean="0"/>
              <a:t>Future directions</a:t>
            </a:r>
            <a:endParaRPr lang="en-US" b="1" dirty="0"/>
          </a:p>
        </p:txBody>
      </p:sp>
      <p:sp>
        <p:nvSpPr>
          <p:cNvPr id="3" name="Content Placeholder 2"/>
          <p:cNvSpPr>
            <a:spLocks noGrp="1"/>
          </p:cNvSpPr>
          <p:nvPr>
            <p:ph idx="1"/>
          </p:nvPr>
        </p:nvSpPr>
        <p:spPr>
          <a:xfrm>
            <a:off x="457200" y="457200"/>
            <a:ext cx="8686800" cy="6477000"/>
          </a:xfrm>
        </p:spPr>
        <p:txBody>
          <a:bodyPr>
            <a:normAutofit lnSpcReduction="10000"/>
          </a:bodyPr>
          <a:lstStyle/>
          <a:p>
            <a:r>
              <a:rPr lang="en-US" dirty="0" smtClean="0"/>
              <a:t>Explore application to more exclusive LLCs</a:t>
            </a:r>
          </a:p>
          <a:p>
            <a:pPr lvl="1"/>
            <a:r>
              <a:rPr lang="en-US" dirty="0" err="1" smtClean="0"/>
              <a:t>Magny-Cours</a:t>
            </a:r>
            <a:r>
              <a:rPr lang="en-US" dirty="0" smtClean="0"/>
              <a:t> LLC: blocks not allocated in LLC when filled into hierarchy; on getting shared, a block is allocated in LLC anticipating more sharing in future; private blocks are allocated in LLC on eviction from core cache</a:t>
            </a:r>
          </a:p>
          <a:p>
            <a:pPr lvl="1"/>
            <a:r>
              <a:rPr lang="en-US" dirty="0" smtClean="0"/>
              <a:t>Possible application of Tiny Directory algorithms</a:t>
            </a:r>
          </a:p>
          <a:p>
            <a:pPr lvl="2"/>
            <a:r>
              <a:rPr lang="en-US" dirty="0" smtClean="0"/>
              <a:t>Assign a region directory entry to a block newly brought into the on-die hierarchy (</a:t>
            </a:r>
            <a:r>
              <a:rPr lang="en-US" dirty="0" err="1" smtClean="0"/>
              <a:t>MgD</a:t>
            </a:r>
            <a:r>
              <a:rPr lang="en-US" dirty="0" smtClean="0"/>
              <a:t> style)</a:t>
            </a:r>
          </a:p>
          <a:p>
            <a:pPr lvl="2"/>
            <a:r>
              <a:rPr lang="en-US" dirty="0" smtClean="0"/>
              <a:t>When the block is shared, its tracking information is transferred to the LLC data way by corrupting the block and its STRA ratio is monitored; this block’s tracking information can be moved to the directory or spilled in the LLC according to Tiny Directory proposal</a:t>
            </a:r>
          </a:p>
          <a:p>
            <a:r>
              <a:rPr lang="en-US" dirty="0" smtClean="0"/>
              <a:t>Explore application to inter-socket coherence tracking in </a:t>
            </a:r>
            <a:r>
              <a:rPr lang="en-US" smtClean="0"/>
              <a:t>a multi-socket system</a:t>
            </a:r>
            <a:endParaRPr lang="en-US" dirty="0" smtClean="0"/>
          </a:p>
        </p:txBody>
      </p:sp>
    </p:spTree>
    <p:extLst>
      <p:ext uri="{BB962C8B-B14F-4D97-AF65-F5344CB8AC3E}">
        <p14:creationId xmlns:p14="http://schemas.microsoft.com/office/powerpoint/2010/main" xmlns="" val="162265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1000"/>
                                        <p:tgtEl>
                                          <p:spTgt spid="3">
                                            <p:txEl>
                                              <p:pRg st="2" end="2"/>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left)">
                                      <p:cBhvr>
                                        <p:cTn id="15" dur="10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left)">
                                      <p:cBhvr>
                                        <p:cTn id="20" dur="10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wipe(left)">
                                      <p:cBhvr>
                                        <p:cTn id="25"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057400"/>
            <a:ext cx="9144000" cy="1447800"/>
          </a:xfrm>
        </p:spPr>
        <p:txBody>
          <a:bodyPr>
            <a:noAutofit/>
          </a:bodyPr>
          <a:lstStyle/>
          <a:p>
            <a:r>
              <a:rPr lang="en-US" sz="15000" dirty="0" smtClean="0">
                <a:solidFill>
                  <a:schemeClr val="tx2">
                    <a:lumMod val="50000"/>
                  </a:schemeClr>
                </a:solidFill>
                <a:effectLst>
                  <a:outerShdw blurRad="50800" dist="38100" dir="2700000" algn="tl" rotWithShape="0">
                    <a:prstClr val="black">
                      <a:alpha val="40000"/>
                    </a:prstClr>
                  </a:outerShdw>
                </a:effectLst>
                <a:latin typeface="Brush Script MT" pitchFamily="66" charset="0"/>
              </a:rPr>
              <a:t>Thank you</a:t>
            </a:r>
            <a:endParaRPr lang="en-US" sz="15000" dirty="0" smtClean="0">
              <a:solidFill>
                <a:schemeClr val="tx2">
                  <a:lumMod val="50000"/>
                </a:schemeClr>
              </a:solidFill>
              <a:effectLst>
                <a:outerShdw blurRad="50800" dist="38100" dir="2700000" algn="tl" rotWithShape="0">
                  <a:prstClr val="black">
                    <a:alpha val="40000"/>
                  </a:prstClr>
                </a:outerShdw>
              </a:effectLst>
              <a:latin typeface="Comic Sans MS" pitchFamily="66"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b="1" dirty="0" smtClean="0"/>
              <a:t>Introduction</a:t>
            </a:r>
            <a:endParaRPr lang="en-US" b="1" dirty="0"/>
          </a:p>
        </p:txBody>
      </p:sp>
      <p:sp>
        <p:nvSpPr>
          <p:cNvPr id="3" name="Content Placeholder 2"/>
          <p:cNvSpPr>
            <a:spLocks noGrp="1"/>
          </p:cNvSpPr>
          <p:nvPr>
            <p:ph idx="1"/>
          </p:nvPr>
        </p:nvSpPr>
        <p:spPr>
          <a:xfrm>
            <a:off x="457200" y="609600"/>
            <a:ext cx="8686800" cy="6324600"/>
          </a:xfrm>
        </p:spPr>
        <p:txBody>
          <a:bodyPr>
            <a:normAutofit lnSpcReduction="10000"/>
          </a:bodyPr>
          <a:lstStyle/>
          <a:p>
            <a:r>
              <a:rPr lang="en-US" dirty="0" smtClean="0"/>
              <a:t>Sparse directory is a set-associative tagged structure attached to each last-level cache (LLC) bank</a:t>
            </a:r>
          </a:p>
          <a:p>
            <a:pPr lvl="1"/>
            <a:r>
              <a:rPr lang="en-US" dirty="0" smtClean="0"/>
              <a:t>Each sparse directory entry tracks the location(s) of an LLC block in the private cache hierarchy attached to each core</a:t>
            </a:r>
          </a:p>
          <a:p>
            <a:pPr lvl="1"/>
            <a:r>
              <a:rPr lang="en-US" dirty="0" smtClean="0"/>
              <a:t>Sparse directory implementation needs to be space-efficient as the number of cores in the chip-multiprocessor increases</a:t>
            </a:r>
          </a:p>
          <a:p>
            <a:pPr lvl="1"/>
            <a:r>
              <a:rPr lang="en-US" dirty="0" smtClean="0"/>
              <a:t>The number of sparse directory entries imposes an upper bound on the number of distinct blocks tracked at any point in time</a:t>
            </a:r>
          </a:p>
          <a:p>
            <a:pPr lvl="2"/>
            <a:r>
              <a:rPr lang="en-US" dirty="0" smtClean="0"/>
              <a:t>This parameter plays an important role in determining the overall performance and the total space investment for coherence tracking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1000"/>
                                        <p:tgtEl>
                                          <p:spTgt spid="3">
                                            <p:txEl>
                                              <p:pRg st="3" end="3"/>
                                            </p:txEl>
                                          </p:spTgt>
                                        </p:tgtEl>
                                      </p:cBhvr>
                                    </p:animEffect>
                                  </p:childTnLst>
                                </p:cTn>
                              </p:par>
                              <p:par>
                                <p:cTn id="18" presetID="22" presetClass="entr" presetSubtype="8"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left)">
                                      <p:cBhvr>
                                        <p:cTn id="20"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b="1" dirty="0" smtClean="0"/>
              <a:t>Sparse directory height</a:t>
            </a:r>
            <a:endParaRPr lang="en-US" b="1" dirty="0"/>
          </a:p>
        </p:txBody>
      </p:sp>
      <p:sp>
        <p:nvSpPr>
          <p:cNvPr id="3" name="Content Placeholder 2"/>
          <p:cNvSpPr>
            <a:spLocks noGrp="1"/>
          </p:cNvSpPr>
          <p:nvPr>
            <p:ph idx="1"/>
          </p:nvPr>
        </p:nvSpPr>
        <p:spPr>
          <a:xfrm>
            <a:off x="457200" y="685800"/>
            <a:ext cx="8686800" cy="6324600"/>
          </a:xfrm>
        </p:spPr>
        <p:txBody>
          <a:bodyPr>
            <a:normAutofit/>
          </a:bodyPr>
          <a:lstStyle/>
          <a:p>
            <a:r>
              <a:rPr lang="en-US" dirty="0" smtClean="0"/>
              <a:t>Sparse directory height is an important determinant of performance</a:t>
            </a:r>
          </a:p>
          <a:p>
            <a:pPr lvl="1"/>
            <a:r>
              <a:rPr lang="en-US" dirty="0" smtClean="0"/>
              <a:t>Number of sparse directory entries is mentioned as a fraction of the number of blocks in the last-level private cache (L2 cache in our case)</a:t>
            </a:r>
          </a:p>
        </p:txBody>
      </p:sp>
      <p:pic>
        <p:nvPicPr>
          <p:cNvPr id="6" name="Picture 2"/>
          <p:cNvPicPr>
            <a:picLocks noChangeAspect="1" noChangeArrowheads="1"/>
          </p:cNvPicPr>
          <p:nvPr/>
        </p:nvPicPr>
        <p:blipFill>
          <a:blip r:embed="rId2"/>
          <a:srcRect/>
          <a:stretch>
            <a:fillRect/>
          </a:stretch>
        </p:blipFill>
        <p:spPr bwMode="auto">
          <a:xfrm>
            <a:off x="228600" y="3124200"/>
            <a:ext cx="8686800" cy="2636597"/>
          </a:xfrm>
          <a:prstGeom prst="rect">
            <a:avLst/>
          </a:prstGeom>
          <a:noFill/>
          <a:ln w="9525">
            <a:noFill/>
            <a:miter lim="800000"/>
            <a:headEnd/>
            <a:tailEnd/>
          </a:ln>
          <a:effectLst/>
        </p:spPr>
      </p:pic>
      <p:sp>
        <p:nvSpPr>
          <p:cNvPr id="7" name="TextBox 6"/>
          <p:cNvSpPr txBox="1"/>
          <p:nvPr/>
        </p:nvSpPr>
        <p:spPr>
          <a:xfrm>
            <a:off x="248616" y="5867400"/>
            <a:ext cx="8704499" cy="769441"/>
          </a:xfrm>
          <a:prstGeom prst="rect">
            <a:avLst/>
          </a:prstGeom>
          <a:noFill/>
        </p:spPr>
        <p:txBody>
          <a:bodyPr wrap="none" rtlCol="0">
            <a:spAutoFit/>
          </a:bodyPr>
          <a:lstStyle/>
          <a:p>
            <a:r>
              <a:rPr lang="en-US" sz="2200" dirty="0" smtClean="0">
                <a:solidFill>
                  <a:srgbClr val="FF0000"/>
                </a:solidFill>
                <a:latin typeface="+mj-lt"/>
              </a:rPr>
              <a:t>Compared to a 2x sparse directory, execution time increases by 3%,</a:t>
            </a:r>
          </a:p>
          <a:p>
            <a:r>
              <a:rPr lang="en-US" sz="2200" dirty="0" smtClean="0">
                <a:solidFill>
                  <a:srgbClr val="FF0000"/>
                </a:solidFill>
                <a:latin typeface="+mj-lt"/>
              </a:rPr>
              <a:t>11%, and 28% for (1/4)x, (1/8)x, and (1/16)x directory heights</a:t>
            </a:r>
            <a:endParaRPr lang="en-US" sz="2200" dirty="0">
              <a:solidFill>
                <a:srgbClr val="FF0000"/>
              </a:solidFill>
              <a:latin typeface="+mj-lt"/>
            </a:endParaRPr>
          </a:p>
        </p:txBody>
      </p:sp>
      <p:sp>
        <p:nvSpPr>
          <p:cNvPr id="8" name="Rounded Rectangle 7"/>
          <p:cNvSpPr/>
          <p:nvPr/>
        </p:nvSpPr>
        <p:spPr>
          <a:xfrm>
            <a:off x="1524000" y="3581400"/>
            <a:ext cx="6858000" cy="16002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C000"/>
                </a:solidFill>
                <a:latin typeface="+mj-lt"/>
              </a:rPr>
              <a:t>With decreasing directory height, premature directory evictions cause back-invalidation of live blocks from private cache hierarchy</a:t>
            </a:r>
            <a:endParaRPr lang="en-US" sz="2400" b="1" dirty="0">
              <a:solidFill>
                <a:srgbClr val="FFC000"/>
              </a:solidFill>
              <a:latin typeface="+mj-lt"/>
            </a:endParaRPr>
          </a:p>
        </p:txBody>
      </p:sp>
      <p:sp>
        <p:nvSpPr>
          <p:cNvPr id="9" name="Oval 8"/>
          <p:cNvSpPr/>
          <p:nvPr/>
        </p:nvSpPr>
        <p:spPr>
          <a:xfrm>
            <a:off x="8382000" y="3200400"/>
            <a:ext cx="533400" cy="1752600"/>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par>
                                <p:cTn id="8" presetID="2" presetClass="entr" presetSubtype="1"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 calcmode="lin" valueType="num">
                                      <p:cBhvr additive="base">
                                        <p:cTn id="10" dur="500" fill="hold"/>
                                        <p:tgtEl>
                                          <p:spTgt spid="9"/>
                                        </p:tgtEl>
                                        <p:attrNameLst>
                                          <p:attrName>ppt_x</p:attrName>
                                        </p:attrNameLst>
                                      </p:cBhvr>
                                      <p:tavLst>
                                        <p:tav tm="0">
                                          <p:val>
                                            <p:strVal val="#ppt_x"/>
                                          </p:val>
                                        </p:tav>
                                        <p:tav tm="100000">
                                          <p:val>
                                            <p:strVal val="#ppt_x"/>
                                          </p:val>
                                        </p:tav>
                                      </p:tavLst>
                                    </p:anim>
                                    <p:anim calcmode="lin" valueType="num">
                                      <p:cBhvr additive="base">
                                        <p:cTn id="11"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3"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additive="base">
                                        <p:cTn id="16" dur="1000" fill="hold"/>
                                        <p:tgtEl>
                                          <p:spTgt spid="8"/>
                                        </p:tgtEl>
                                        <p:attrNameLst>
                                          <p:attrName>ppt_x</p:attrName>
                                        </p:attrNameLst>
                                      </p:cBhvr>
                                      <p:tavLst>
                                        <p:tav tm="0">
                                          <p:val>
                                            <p:strVal val="1+#ppt_w/2"/>
                                          </p:val>
                                        </p:tav>
                                        <p:tav tm="100000">
                                          <p:val>
                                            <p:strVal val="#ppt_x"/>
                                          </p:val>
                                        </p:tav>
                                      </p:tavLst>
                                    </p:anim>
                                    <p:anim calcmode="lin" valueType="num">
                                      <p:cBhvr additive="base">
                                        <p:cTn id="17" dur="10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838200"/>
          </a:xfrm>
        </p:spPr>
        <p:txBody>
          <a:bodyPr>
            <a:normAutofit/>
          </a:bodyPr>
          <a:lstStyle/>
          <a:p>
            <a:r>
              <a:rPr lang="en-US" dirty="0" smtClean="0"/>
              <a:t>Private vs. shared blocks</a:t>
            </a:r>
            <a:endParaRPr lang="en-US" b="1" dirty="0"/>
          </a:p>
        </p:txBody>
      </p:sp>
      <p:sp>
        <p:nvSpPr>
          <p:cNvPr id="3" name="Content Placeholder 2"/>
          <p:cNvSpPr>
            <a:spLocks noGrp="1"/>
          </p:cNvSpPr>
          <p:nvPr>
            <p:ph idx="1"/>
          </p:nvPr>
        </p:nvSpPr>
        <p:spPr>
          <a:xfrm>
            <a:off x="457200" y="457200"/>
            <a:ext cx="8686800" cy="6629400"/>
          </a:xfrm>
        </p:spPr>
        <p:txBody>
          <a:bodyPr>
            <a:normAutofit lnSpcReduction="10000"/>
          </a:bodyPr>
          <a:lstStyle/>
          <a:p>
            <a:r>
              <a:rPr lang="en-US" dirty="0" smtClean="0"/>
              <a:t>Recent proposals have recognized the presence of a large volume of private blocks in the on-chip cache hierarchy</a:t>
            </a:r>
          </a:p>
          <a:p>
            <a:pPr lvl="1"/>
            <a:r>
              <a:rPr lang="en-US" dirty="0" smtClean="0"/>
              <a:t>79% of all allocated LLC blocks in our case</a:t>
            </a:r>
          </a:p>
          <a:p>
            <a:pPr lvl="1"/>
            <a:r>
              <a:rPr lang="en-US" dirty="0" smtClean="0"/>
              <a:t>Techniques have been proposed to reduce the overhead of tracking private blocks</a:t>
            </a:r>
          </a:p>
          <a:p>
            <a:pPr lvl="1"/>
            <a:r>
              <a:rPr lang="en-US" dirty="0" smtClean="0"/>
              <a:t>Multi-grain directory devotes one directory entry to track a 1 KB private region [MICRO’13]</a:t>
            </a:r>
          </a:p>
          <a:p>
            <a:pPr lvl="2"/>
            <a:r>
              <a:rPr lang="en-US" dirty="0" smtClean="0"/>
              <a:t>Requires support for dual-grain coherence</a:t>
            </a:r>
          </a:p>
          <a:p>
            <a:pPr lvl="1"/>
            <a:r>
              <a:rPr lang="en-US" dirty="0" smtClean="0"/>
              <a:t>Stash directory does not back-invalidate a private block on evicting its directory entry [HPCA’14]</a:t>
            </a:r>
          </a:p>
          <a:p>
            <a:pPr lvl="2"/>
            <a:r>
              <a:rPr lang="en-US" dirty="0" smtClean="0"/>
              <a:t>Requires broadcast-based recovery if such a block gets shared in future</a:t>
            </a:r>
          </a:p>
          <a:p>
            <a:pPr lvl="1"/>
            <a:r>
              <a:rPr lang="en-US" dirty="0" smtClean="0"/>
              <a:t>OS-identified private pages not tracked [ISCA’11]</a:t>
            </a:r>
          </a:p>
          <a:p>
            <a:pPr lvl="2"/>
            <a:r>
              <a:rPr lang="en-US" dirty="0" smtClean="0"/>
              <a:t>Requires custom OS support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1000"/>
                                        <p:tgtEl>
                                          <p:spTgt spid="3">
                                            <p:txEl>
                                              <p:pRg st="3" end="3"/>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wipe(left)">
                                      <p:cBhvr>
                                        <p:cTn id="10" dur="10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wipe(left)">
                                      <p:cBhvr>
                                        <p:cTn id="15" dur="1000"/>
                                        <p:tgtEl>
                                          <p:spTgt spid="3">
                                            <p:txEl>
                                              <p:pRg st="5" end="5"/>
                                            </p:txEl>
                                          </p:spTgt>
                                        </p:tgtEl>
                                      </p:cBhvr>
                                    </p:animEffect>
                                  </p:childTnLst>
                                </p:cTn>
                              </p:par>
                              <p:par>
                                <p:cTn id="16" presetID="22" presetClass="entr" presetSubtype="8"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wipe(left)">
                                      <p:cBhvr>
                                        <p:cTn id="18" dur="1000"/>
                                        <p:tgtEl>
                                          <p:spTgt spid="3">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wipe(left)">
                                      <p:cBhvr>
                                        <p:cTn id="23" dur="1000"/>
                                        <p:tgtEl>
                                          <p:spTgt spid="3">
                                            <p:txEl>
                                              <p:pRg st="7" end="7"/>
                                            </p:txEl>
                                          </p:spTgt>
                                        </p:tgtEl>
                                      </p:cBhvr>
                                    </p:animEffect>
                                  </p:childTnLst>
                                </p:cTn>
                              </p:par>
                              <p:par>
                                <p:cTn id="24" presetID="22" presetClass="entr" presetSubtype="8" fill="hold" nodeType="with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Effect transition="in" filter="wipe(left)">
                                      <p:cBhvr>
                                        <p:cTn id="26"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25517</TotalTime>
  <Words>5308</Words>
  <Application>Microsoft Office PowerPoint</Application>
  <PresentationFormat>On-screen Show (4:3)</PresentationFormat>
  <Paragraphs>659</Paragraphs>
  <Slides>66</Slides>
  <Notes>0</Notes>
  <HiddenSlides>0</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Office Theme</vt:lpstr>
      <vt:lpstr>Tiny Directory Ultra-low-overhead Coherence Tracking in Many-core Systems</vt:lpstr>
      <vt:lpstr>Sketch</vt:lpstr>
      <vt:lpstr>Sketch</vt:lpstr>
      <vt:lpstr>Talk in One Slide</vt:lpstr>
      <vt:lpstr>Result highlights</vt:lpstr>
      <vt:lpstr>Sketch</vt:lpstr>
      <vt:lpstr>Introduction</vt:lpstr>
      <vt:lpstr>Sparse directory height</vt:lpstr>
      <vt:lpstr>Private vs. shared blocks</vt:lpstr>
      <vt:lpstr>Tracking shared blocks: Limit study</vt:lpstr>
      <vt:lpstr>Sketch</vt:lpstr>
      <vt:lpstr>Tiny Directory: An overview</vt:lpstr>
      <vt:lpstr>Tiny Directory: An overview</vt:lpstr>
      <vt:lpstr>Tiny Directory: An overview</vt:lpstr>
      <vt:lpstr>Sketch</vt:lpstr>
      <vt:lpstr>In-LLC coherence tracking</vt:lpstr>
      <vt:lpstr>In-LLC coherence tracking</vt:lpstr>
      <vt:lpstr>In-LLC coherence tracking</vt:lpstr>
      <vt:lpstr>In-LLC coherence tracking</vt:lpstr>
      <vt:lpstr>In-LLC coherence tracking</vt:lpstr>
      <vt:lpstr>In-LLC coherence tracking</vt:lpstr>
      <vt:lpstr>In-LLC coherence tracking</vt:lpstr>
      <vt:lpstr>In-LLC coherence tracking</vt:lpstr>
      <vt:lpstr>In-LLC coherence tracking</vt:lpstr>
      <vt:lpstr>In-LLC coherence tracking</vt:lpstr>
      <vt:lpstr>In-LLC coherence tracking</vt:lpstr>
      <vt:lpstr>In-LLC coherence tracking</vt:lpstr>
      <vt:lpstr>In-LLC coherence tracking</vt:lpstr>
      <vt:lpstr>In-LLC coherence tracking</vt:lpstr>
      <vt:lpstr>In-LLC coherence tracking</vt:lpstr>
      <vt:lpstr>Sketch</vt:lpstr>
      <vt:lpstr>Tiny Directory design</vt:lpstr>
      <vt:lpstr>Tiny Directory design</vt:lpstr>
      <vt:lpstr>Tiny Directory design</vt:lpstr>
      <vt:lpstr>Tiny Directory design</vt:lpstr>
      <vt:lpstr>Tiny Directory policy: DSTRA</vt:lpstr>
      <vt:lpstr>Tiny Directory design</vt:lpstr>
      <vt:lpstr>Tiny Directory design</vt:lpstr>
      <vt:lpstr>Tiny Directory design</vt:lpstr>
      <vt:lpstr>Sketch</vt:lpstr>
      <vt:lpstr>Spilling into LLC space</vt:lpstr>
      <vt:lpstr>Spilling into LLC space</vt:lpstr>
      <vt:lpstr>Spilling into LLC space</vt:lpstr>
      <vt:lpstr>Spilling into LLC space</vt:lpstr>
      <vt:lpstr>Spilling into LLC space</vt:lpstr>
      <vt:lpstr>Spilling into LLC space</vt:lpstr>
      <vt:lpstr>Spilling into LLC space</vt:lpstr>
      <vt:lpstr>Spilling into LLC space</vt:lpstr>
      <vt:lpstr>Spilling into LLC space</vt:lpstr>
      <vt:lpstr>Putting it all together</vt:lpstr>
      <vt:lpstr>Sketch</vt:lpstr>
      <vt:lpstr>Simulation infra-structure</vt:lpstr>
      <vt:lpstr>Simulation infra-structure</vt:lpstr>
      <vt:lpstr>Simulation infra-structure</vt:lpstr>
      <vt:lpstr>Simulation infra-structure</vt:lpstr>
      <vt:lpstr>Sketch</vt:lpstr>
      <vt:lpstr>Simulation results</vt:lpstr>
      <vt:lpstr>Simulation results</vt:lpstr>
      <vt:lpstr>Simulation results</vt:lpstr>
      <vt:lpstr>Simulation results</vt:lpstr>
      <vt:lpstr>Simulation results</vt:lpstr>
      <vt:lpstr>Simulation results</vt:lpstr>
      <vt:lpstr>Sketch</vt:lpstr>
      <vt:lpstr>Summary</vt:lpstr>
      <vt:lpstr>Future directions</vt:lpstr>
      <vt:lpstr>Slide 66</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Pse</dc:title>
  <dc:creator>M Chowdhury</dc:creator>
  <cp:lastModifiedBy>admin</cp:lastModifiedBy>
  <cp:revision>884</cp:revision>
  <dcterms:created xsi:type="dcterms:W3CDTF">2009-12-03T08:56:43Z</dcterms:created>
  <dcterms:modified xsi:type="dcterms:W3CDTF">2017-02-17T10:22:57Z</dcterms:modified>
</cp:coreProperties>
</file>