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sldIdLst>
    <p:sldId id="256" r:id="rId2"/>
    <p:sldId id="327" r:id="rId3"/>
    <p:sldId id="342" r:id="rId4"/>
    <p:sldId id="331" r:id="rId5"/>
    <p:sldId id="332" r:id="rId6"/>
    <p:sldId id="343" r:id="rId7"/>
    <p:sldId id="333" r:id="rId8"/>
    <p:sldId id="344" r:id="rId9"/>
    <p:sldId id="345" r:id="rId10"/>
    <p:sldId id="334" r:id="rId11"/>
    <p:sldId id="335" r:id="rId12"/>
    <p:sldId id="346" r:id="rId13"/>
    <p:sldId id="336" r:id="rId14"/>
    <p:sldId id="347" r:id="rId15"/>
    <p:sldId id="349" r:id="rId16"/>
    <p:sldId id="348" r:id="rId17"/>
    <p:sldId id="337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1" r:id="rId29"/>
    <p:sldId id="360" r:id="rId30"/>
    <p:sldId id="362" r:id="rId31"/>
    <p:sldId id="338" r:id="rId32"/>
    <p:sldId id="378" r:id="rId33"/>
    <p:sldId id="341" r:id="rId34"/>
    <p:sldId id="368" r:id="rId35"/>
    <p:sldId id="363" r:id="rId36"/>
    <p:sldId id="364" r:id="rId37"/>
    <p:sldId id="369" r:id="rId38"/>
    <p:sldId id="370" r:id="rId39"/>
    <p:sldId id="371" r:id="rId40"/>
    <p:sldId id="365" r:id="rId41"/>
    <p:sldId id="366" r:id="rId42"/>
    <p:sldId id="367" r:id="rId43"/>
    <p:sldId id="372" r:id="rId44"/>
    <p:sldId id="373" r:id="rId45"/>
    <p:sldId id="379" r:id="rId46"/>
    <p:sldId id="374" r:id="rId47"/>
    <p:sldId id="375" r:id="rId48"/>
    <p:sldId id="376" r:id="rId49"/>
    <p:sldId id="377" r:id="rId50"/>
    <p:sldId id="340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3105"/>
    <a:srgbClr val="AC1422"/>
    <a:srgbClr val="E14C23"/>
    <a:srgbClr val="A23E2A"/>
    <a:srgbClr val="26A64E"/>
    <a:srgbClr val="AE5F1E"/>
    <a:srgbClr val="005426"/>
    <a:srgbClr val="990033"/>
    <a:srgbClr val="A0207B"/>
    <a:srgbClr val="7D7A0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7CE5-EEBD-4B82-B155-BA1DBF67C8CF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85FA7-9A21-4F92-A827-786028AD0C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18AB4-0C30-446C-9886-2F32366C7E13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0B05-CA3A-4EE7-8967-7828BB5C9232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2520-2C94-42D1-9B27-F21C0576379A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b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5038-F2B9-4FBB-BBE8-25858246395E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781800" cy="3651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  <a:latin typeface="+mj-lt"/>
              </a:defRPr>
            </a:lvl1pPr>
          </a:lstStyle>
          <a:p>
            <a:r>
              <a:rPr lang="fi-FI" dirty="0" smtClean="0"/>
              <a:t>Hierarchy-aware Replacement and Bypass Algorithms          Mainak Chaudhuri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CDD4-3CEC-4702-976F-4BA8BBC37DB1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B1A3-82AA-4692-B15B-9FB2B9A4A079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1EF2B-D690-4C28-A642-366EFE5907B7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2F4E-238D-43B7-A210-5FB2F97E9E61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D4F93-3E1E-4539-BE9D-01ACE0B5A5F0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D6D4-E1D7-45FE-BE4D-976C0AAF4C36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6078-6D98-4518-88F8-AD7CA69C09EF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4F72A-F4B7-454D-8538-5CB9A8B550E0}" type="datetime1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Pseudo-LIFO        Mainak   (IIT Kanpur &amp; Intel 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D58C-7421-4009-8D1C-8225D6280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1242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Hierarchy-aware Replacement and Bypass Algorithms for Last-level Caches</a:t>
            </a:r>
            <a:endParaRPr lang="en-US" sz="4800" b="1" dirty="0">
              <a:solidFill>
                <a:srgbClr val="0070C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581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Mainak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Chaudhuri</a:t>
            </a:r>
          </a:p>
          <a:p>
            <a:r>
              <a:rPr lang="en-US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Indian Institute of Technology, Kanpur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Jayesh Gaur</a:t>
            </a:r>
            <a:r>
              <a:rPr lang="en-US" sz="4000" baseline="30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Nithiyanandan Bashyam</a:t>
            </a:r>
            <a:r>
              <a:rPr lang="en-US" sz="4000" baseline="30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Sreenivas Subramoney</a:t>
            </a:r>
            <a:r>
              <a:rPr lang="en-US" sz="4000" baseline="30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Joseph Nuzman</a:t>
            </a:r>
            <a:r>
              <a:rPr lang="en-US" sz="4000" baseline="30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en-US" sz="3600" baseline="30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4000" baseline="30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Intel India       </a:t>
            </a:r>
            <a:r>
              <a:rPr lang="en-US" sz="4000" baseline="30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Intel Israel</a:t>
            </a:r>
          </a:p>
          <a:p>
            <a:endParaRPr lang="en-US" sz="4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Motivating study: Oracle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best we can do</a:t>
            </a:r>
          </a:p>
          <a:p>
            <a:pPr lvl="1"/>
            <a:r>
              <a:rPr lang="en-US" dirty="0" smtClean="0"/>
              <a:t>If we know the next-use distances of the blocks when they are evicted from the L2 cache?</a:t>
            </a:r>
          </a:p>
          <a:p>
            <a:pPr lvl="1"/>
            <a:r>
              <a:rPr lang="en-US" dirty="0" smtClean="0"/>
              <a:t>If this distance is bigger than that of the LLC victim in the target LLC set, we would make this block a victim candidate in the LLC</a:t>
            </a:r>
          </a:p>
          <a:p>
            <a:pPr lvl="1"/>
            <a:r>
              <a:rPr lang="en-US" dirty="0" smtClean="0"/>
              <a:t>Average LLC miss count for a dozen SPEC 2000 and 2006 applications on a 2MB 16-way LLC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6400800"/>
            <a:ext cx="5486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8400" y="63201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0.5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8129" y="63201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0.6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7200" y="6320135"/>
            <a:ext cx="606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0.7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6929" y="63201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1329" y="63201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05729" y="63201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43200" y="5029200"/>
            <a:ext cx="2971800" cy="381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43200" y="5791200"/>
            <a:ext cx="1981200" cy="381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696200" y="4719935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5" name="Straight Arrow Connector 24"/>
          <p:cNvCxnSpPr>
            <a:stCxn id="23" idx="1"/>
          </p:cNvCxnSpPr>
          <p:nvPr/>
        </p:nvCxnSpPr>
        <p:spPr>
          <a:xfrm flipH="1">
            <a:off x="7315200" y="4950768"/>
            <a:ext cx="381000" cy="302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7589" y="4948535"/>
            <a:ext cx="1995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SRRIP-Oracle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6064" y="5715000"/>
            <a:ext cx="1947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Belady’s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OPT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743200" y="480060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657600" y="480060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72000" y="480060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86400" y="480060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00800" y="4800600"/>
            <a:ext cx="0" cy="1600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315200" y="4800600"/>
            <a:ext cx="0" cy="1600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38800" y="49530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0.83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48200" y="5715000"/>
            <a:ext cx="7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0.72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22" grpId="0" animBg="1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Motivating study: Dead population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Fraction of L2 cache evictions that are not recalled from the LLC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large fraction of L2 cache evictions is dead</a:t>
            </a:r>
          </a:p>
          <a:p>
            <a:pPr lvl="1"/>
            <a:r>
              <a:rPr lang="en-US" dirty="0" smtClean="0"/>
              <a:t>Separating live evictions from dead ones can bridge two-third of the gap between OPT and SRRIP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How to identify the dead L2 cache evictions?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7315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620000" y="2510135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60%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Design of CHAR algorithms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Learning from L2 cache access patterns</a:t>
            </a:r>
          </a:p>
          <a:p>
            <a:pPr lvl="1"/>
            <a:r>
              <a:rPr lang="en-US" dirty="0" smtClean="0"/>
              <a:t>Goal is to estimate the next-use distance of a block when it is evicted from the L2 cache</a:t>
            </a:r>
          </a:p>
          <a:p>
            <a:pPr lvl="1"/>
            <a:r>
              <a:rPr lang="en-US" dirty="0" smtClean="0"/>
              <a:t>Blocks that enjoy hits in LLC are likely to have reuse distances within LLC reach</a:t>
            </a:r>
          </a:p>
          <a:p>
            <a:pPr lvl="2"/>
            <a:r>
              <a:rPr lang="en-US" dirty="0" smtClean="0"/>
              <a:t>Class 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blocks, predominantly live</a:t>
            </a:r>
          </a:p>
          <a:p>
            <a:pPr lvl="2"/>
            <a:r>
              <a:rPr lang="en-US" dirty="0" smtClean="0"/>
              <a:t>How to identify such a block when it is evicted from the L2 cache for the first time?</a:t>
            </a:r>
          </a:p>
          <a:p>
            <a:pPr lvl="1"/>
            <a:r>
              <a:rPr lang="en-US" dirty="0" smtClean="0"/>
              <a:t>Assign separate classes to first time L2 cache evictions with different reuse patterns</a:t>
            </a:r>
          </a:p>
          <a:p>
            <a:pPr lvl="2"/>
            <a:r>
              <a:rPr lang="en-US" dirty="0" smtClean="0"/>
              <a:t>Hope is that some of these classes would become the primary source of 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blocks while the rest won’t</a:t>
            </a:r>
          </a:p>
          <a:p>
            <a:pPr lvl="2"/>
            <a:r>
              <a:rPr lang="en-US" dirty="0" smtClean="0"/>
              <a:t>Dynamically one must detect these source classes and generate dead hints for blocks of other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Learning from L2 cache access patterns</a:t>
            </a:r>
          </a:p>
          <a:p>
            <a:pPr lvl="1"/>
            <a:r>
              <a:rPr lang="en-US" dirty="0" smtClean="0"/>
              <a:t>Class C</a:t>
            </a:r>
            <a:r>
              <a:rPr lang="en-US" sz="3600" baseline="-25000" dirty="0" smtClean="0"/>
              <a:t>3</a:t>
            </a:r>
            <a:r>
              <a:rPr lang="en-US" dirty="0" smtClean="0"/>
              <a:t>: At least one demand hit during L2 cache residency</a:t>
            </a:r>
          </a:p>
          <a:p>
            <a:pPr lvl="1"/>
            <a:r>
              <a:rPr lang="en-US" dirty="0" smtClean="0"/>
              <a:t>Class C</a:t>
            </a:r>
            <a:r>
              <a:rPr lang="en-US" sz="3600" baseline="-25000" dirty="0" smtClean="0"/>
              <a:t>2</a:t>
            </a:r>
            <a:r>
              <a:rPr lang="en-US" dirty="0" smtClean="0"/>
              <a:t>: No demand hit in L2 cache, evicted in dirty state</a:t>
            </a:r>
          </a:p>
          <a:p>
            <a:pPr lvl="1"/>
            <a:r>
              <a:rPr lang="en-US" dirty="0" smtClean="0"/>
              <a:t>Class C</a:t>
            </a:r>
            <a:r>
              <a:rPr lang="en-US" sz="3600" baseline="-25000" dirty="0" smtClean="0"/>
              <a:t>1</a:t>
            </a:r>
            <a:r>
              <a:rPr lang="en-US" dirty="0" smtClean="0"/>
              <a:t>: No demand hit in L2 cache, evicted in clean state</a:t>
            </a:r>
          </a:p>
          <a:p>
            <a:pPr lvl="1"/>
            <a:r>
              <a:rPr lang="en-US" dirty="0" smtClean="0"/>
              <a:t>Class C</a:t>
            </a:r>
            <a:r>
              <a:rPr lang="en-US" sz="3600" baseline="-25000" dirty="0" smtClean="0"/>
              <a:t>0</a:t>
            </a:r>
            <a:r>
              <a:rPr lang="en-US" dirty="0" smtClean="0"/>
              <a:t>: No demand hit in L2 cache to a </a:t>
            </a:r>
            <a:r>
              <a:rPr lang="en-US" dirty="0" err="1" smtClean="0"/>
              <a:t>prefetched</a:t>
            </a:r>
            <a:r>
              <a:rPr lang="en-US" dirty="0" smtClean="0"/>
              <a:t> block; wrong or premature </a:t>
            </a:r>
            <a:r>
              <a:rPr lang="en-US" dirty="0" err="1" smtClean="0"/>
              <a:t>prefetches</a:t>
            </a:r>
            <a:endParaRPr lang="en-US" dirty="0" smtClean="0"/>
          </a:p>
          <a:p>
            <a:pPr lvl="1"/>
            <a:r>
              <a:rPr lang="en-US" dirty="0" smtClean="0"/>
              <a:t>The blocks from which of these classes will get promoted to C</a:t>
            </a:r>
            <a:r>
              <a:rPr lang="en-US" sz="3600" baseline="-25000" dirty="0" smtClean="0"/>
              <a:t>4</a:t>
            </a:r>
            <a:r>
              <a:rPr lang="en-US" dirty="0" smtClean="0"/>
              <a:t> may vary dynamically</a:t>
            </a:r>
          </a:p>
          <a:p>
            <a:pPr lvl="1"/>
            <a:r>
              <a:rPr lang="en-US" dirty="0" smtClean="0"/>
              <a:t>Once a block moves to C</a:t>
            </a:r>
            <a:r>
              <a:rPr lang="en-US" sz="3600" baseline="-25000" dirty="0" smtClean="0"/>
              <a:t>4</a:t>
            </a:r>
            <a:r>
              <a:rPr lang="en-US" dirty="0" smtClean="0"/>
              <a:t> (through its first LLC hit), it remains in C</a:t>
            </a:r>
            <a:r>
              <a:rPr lang="en-US" sz="3600" baseline="-25000" dirty="0" smtClean="0"/>
              <a:t>4</a:t>
            </a:r>
          </a:p>
          <a:p>
            <a:pPr lvl="1"/>
            <a:r>
              <a:rPr lang="en-US" dirty="0" smtClean="0"/>
              <a:t>Requires two extra bits per L2 cache block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Learning from L2 cache access patterns</a:t>
            </a:r>
          </a:p>
          <a:p>
            <a:pPr lvl="1"/>
            <a:r>
              <a:rPr lang="en-US" dirty="0" smtClean="0"/>
              <a:t>Distribution of dead fractions across the classes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blocks are predominantly live</a:t>
            </a:r>
          </a:p>
          <a:p>
            <a:pPr lvl="1"/>
            <a:r>
              <a:rPr lang="en-US" dirty="0" smtClean="0"/>
              <a:t>Dead fractions in other classes vary across applications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828800"/>
            <a:ext cx="5638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391400" y="3505200"/>
            <a:ext cx="1635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Only 10%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dead in C</a:t>
            </a:r>
            <a:r>
              <a:rPr lang="en-US" sz="36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en-US" sz="2400" baseline="-25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7239000" y="4336197"/>
            <a:ext cx="970092" cy="54060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Generating selective dead hints</a:t>
            </a:r>
          </a:p>
          <a:p>
            <a:pPr lvl="1"/>
            <a:r>
              <a:rPr lang="en-US" dirty="0" smtClean="0"/>
              <a:t>How to identify the good classes i.e., those that primarily source 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blocks?</a:t>
            </a:r>
          </a:p>
          <a:p>
            <a:pPr lvl="1"/>
            <a:r>
              <a:rPr lang="en-US" dirty="0" smtClean="0"/>
              <a:t>Approximate the probability of reuse of a class by estimating the average LLC hit rate of blocks belonging to that class</a:t>
            </a:r>
          </a:p>
          <a:p>
            <a:pPr lvl="1"/>
            <a:r>
              <a:rPr lang="en-US" dirty="0" smtClean="0"/>
              <a:t>When a block belonging to class C</a:t>
            </a:r>
            <a:r>
              <a:rPr lang="en-US" sz="3600" baseline="-25000" dirty="0" smtClean="0"/>
              <a:t>k</a:t>
            </a:r>
            <a:r>
              <a:rPr lang="en-US" dirty="0" smtClean="0"/>
              <a:t> is filled into the L2 cache originating from an LLC hit, the live counter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of that class is incremented</a:t>
            </a:r>
          </a:p>
          <a:p>
            <a:pPr lvl="1"/>
            <a:r>
              <a:rPr lang="en-US" dirty="0" smtClean="0"/>
              <a:t>When a block belonging to class C</a:t>
            </a:r>
            <a:r>
              <a:rPr lang="en-US" sz="3200" baseline="-25000" dirty="0" smtClean="0"/>
              <a:t>k</a:t>
            </a:r>
            <a:r>
              <a:rPr lang="en-US" dirty="0" smtClean="0"/>
              <a:t> is evicted from the L2 cache, the eviction counter 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is incremented</a:t>
            </a:r>
          </a:p>
          <a:p>
            <a:pPr lvl="1"/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/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is an estimate of reuse probability of class C</a:t>
            </a:r>
            <a:r>
              <a:rPr lang="en-US" sz="3600" baseline="-25000" dirty="0" smtClean="0"/>
              <a:t>k</a:t>
            </a: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Generating selective dead hints</a:t>
            </a:r>
          </a:p>
          <a:p>
            <a:pPr lvl="1"/>
            <a:r>
              <a:rPr lang="en-US" dirty="0" smtClean="0"/>
              <a:t>Learn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and 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only from a few LLC sample sets</a:t>
            </a:r>
          </a:p>
          <a:p>
            <a:pPr lvl="2"/>
            <a:r>
              <a:rPr lang="en-US" dirty="0" smtClean="0"/>
              <a:t>16 per 1024 LLC sets</a:t>
            </a:r>
          </a:p>
          <a:p>
            <a:pPr lvl="1"/>
            <a:r>
              <a:rPr lang="en-US" dirty="0" smtClean="0"/>
              <a:t>Increment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only if the block being filled into the L2 cache maps to one of the LLC sample sets</a:t>
            </a:r>
          </a:p>
          <a:p>
            <a:pPr lvl="1"/>
            <a:r>
              <a:rPr lang="en-US" dirty="0" smtClean="0"/>
              <a:t>Increment 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only if the block being evicted from the L2 cache maps to one of the LLC sample sets</a:t>
            </a:r>
          </a:p>
          <a:p>
            <a:pPr lvl="1"/>
            <a:r>
              <a:rPr lang="en-US" dirty="0" smtClean="0"/>
              <a:t>The LLC sample sets always execute baseline SRRIP replacement algorithm</a:t>
            </a:r>
          </a:p>
          <a:p>
            <a:pPr lvl="1"/>
            <a:r>
              <a:rPr lang="en-US" dirty="0" smtClean="0"/>
              <a:t>Halve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and 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in regular intervals to estimate an exponential average of these counts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and 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 counters reside in the L2 cache controller of each 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Generating selective dead hints</a:t>
            </a:r>
          </a:p>
          <a:p>
            <a:pPr lvl="1"/>
            <a:r>
              <a:rPr lang="en-US" dirty="0" smtClean="0"/>
              <a:t>When an L2 cache block mapping to an LLC sample set is evicted, its class id is sent to the LLC for future use (e.g., on a future LLC hit, the class id will be used to increment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When an L2 cache block not mapping to an LLC sample set is evicted, its class id k is used to estimate its reuse probability </a:t>
            </a:r>
            <a:r>
              <a:rPr lang="en-US" dirty="0" err="1" smtClean="0"/>
              <a:t>L</a:t>
            </a:r>
            <a:r>
              <a:rPr lang="en-US" sz="3600" baseline="-25000" dirty="0" err="1" smtClean="0"/>
              <a:t>k</a:t>
            </a:r>
            <a:r>
              <a:rPr lang="en-US" dirty="0" smtClean="0"/>
              <a:t>/</a:t>
            </a:r>
            <a:r>
              <a:rPr lang="en-US" dirty="0" err="1" smtClean="0"/>
              <a:t>E</a:t>
            </a:r>
            <a:r>
              <a:rPr lang="en-US" sz="3600" baseline="-25000" dirty="0" err="1" smtClean="0"/>
              <a:t>k</a:t>
            </a:r>
            <a:endParaRPr lang="en-US" baseline="-25000" dirty="0" smtClean="0"/>
          </a:p>
          <a:p>
            <a:pPr lvl="1"/>
            <a:r>
              <a:rPr lang="en-US" dirty="0" smtClean="0"/>
              <a:t>If the reuse probability is below a threshold t, the block is deemed dead and a dead hint is sent to the LLC</a:t>
            </a:r>
          </a:p>
          <a:p>
            <a:pPr lvl="1"/>
            <a:r>
              <a:rPr lang="en-US" dirty="0" smtClean="0"/>
              <a:t>The LLC on receiving the dead hint, makes the block a victim candidate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r>
              <a:rPr lang="en-US" dirty="0" smtClean="0"/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Generating selective dead hints</a:t>
            </a:r>
          </a:p>
          <a:p>
            <a:pPr lvl="1"/>
            <a:r>
              <a:rPr lang="en-US" dirty="0" smtClean="0"/>
              <a:t>On L2 cache eviction of a 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block, a dead hint is never generated</a:t>
            </a:r>
          </a:p>
          <a:p>
            <a:pPr lvl="2"/>
            <a:r>
              <a:rPr lang="en-US" dirty="0" smtClean="0"/>
              <a:t>C</a:t>
            </a:r>
            <a:r>
              <a:rPr lang="en-US" sz="3200" baseline="-25000" dirty="0" smtClean="0"/>
              <a:t>4</a:t>
            </a:r>
            <a:r>
              <a:rPr lang="en-US" dirty="0" smtClean="0"/>
              <a:t> blocks are assumed to be live</a:t>
            </a:r>
          </a:p>
          <a:p>
            <a:pPr lvl="2"/>
            <a:r>
              <a:rPr lang="en-US" dirty="0" smtClean="0"/>
              <a:t>No need to maintain L</a:t>
            </a:r>
            <a:r>
              <a:rPr lang="en-US" sz="3200" baseline="-25000" dirty="0" smtClean="0"/>
              <a:t>4</a:t>
            </a:r>
            <a:r>
              <a:rPr lang="en-US" dirty="0" smtClean="0"/>
              <a:t> counter</a:t>
            </a:r>
          </a:p>
          <a:p>
            <a:pPr lvl="1"/>
            <a:r>
              <a:rPr lang="en-US" dirty="0" smtClean="0"/>
              <a:t>What is a good reuse probability threshold t?</a:t>
            </a:r>
          </a:p>
          <a:p>
            <a:pPr lvl="2"/>
            <a:r>
              <a:rPr lang="en-US" dirty="0" smtClean="0"/>
              <a:t>Static: easy to implement, a small conservative value (e.g., 1/8 or 1/16) usually works well</a:t>
            </a:r>
          </a:p>
          <a:p>
            <a:pPr lvl="2"/>
            <a:r>
              <a:rPr lang="en-US" dirty="0" smtClean="0"/>
              <a:t>Dynamic: we propose to use the hit rate of LLC sample sets as a dynamically adapting threshold</a:t>
            </a:r>
          </a:p>
          <a:p>
            <a:pPr lvl="3"/>
            <a:r>
              <a:rPr lang="en-US" dirty="0" smtClean="0"/>
              <a:t>Classes with hit rate below baseline are deemed dead</a:t>
            </a:r>
          </a:p>
          <a:p>
            <a:pPr lvl="3"/>
            <a:r>
              <a:rPr lang="en-US" dirty="0" smtClean="0"/>
              <a:t>Tuning suggestions discussed in paper</a:t>
            </a:r>
          </a:p>
          <a:p>
            <a:pPr lvl="1"/>
            <a:r>
              <a:rPr lang="en-US" dirty="0" smtClean="0"/>
              <a:t>Implementation of dynamic threshold</a:t>
            </a:r>
          </a:p>
          <a:p>
            <a:pPr lvl="2"/>
            <a:r>
              <a:rPr lang="en-US" dirty="0" smtClean="0"/>
              <a:t>E</a:t>
            </a:r>
            <a:r>
              <a:rPr lang="en-US" baseline="-25000" dirty="0" smtClean="0"/>
              <a:t>4  </a:t>
            </a:r>
            <a:r>
              <a:rPr lang="en-US" dirty="0" smtClean="0"/>
              <a:t>over the number of L2 cache evictions mapping to LLC sample sets is a good estimate of sample hit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Implementation details (more in paper)</a:t>
            </a:r>
          </a:p>
          <a:p>
            <a:pPr lvl="1"/>
            <a:r>
              <a:rPr lang="en-US" dirty="0" smtClean="0"/>
              <a:t>Counter halving interval: 128 L2 cache evictions mapping to LLC sample sets</a:t>
            </a:r>
          </a:p>
          <a:p>
            <a:pPr lvl="1"/>
            <a:r>
              <a:rPr lang="en-US" dirty="0" smtClean="0"/>
              <a:t>Counter size: 8 bits</a:t>
            </a:r>
          </a:p>
          <a:p>
            <a:pPr lvl="1"/>
            <a:r>
              <a:rPr lang="en-US" dirty="0" smtClean="0"/>
              <a:t>Two bits per L2 cache block for class encoding</a:t>
            </a:r>
          </a:p>
          <a:p>
            <a:pPr lvl="1"/>
            <a:r>
              <a:rPr lang="en-US" dirty="0" smtClean="0"/>
              <a:t>Three bits per block mapping to LLC sample sets to store class id</a:t>
            </a:r>
          </a:p>
          <a:p>
            <a:pPr lvl="1"/>
            <a:r>
              <a:rPr lang="en-US" dirty="0" smtClean="0"/>
              <a:t>Overall storage overhead less than 0.3% of bits devoted to cache capacity</a:t>
            </a:r>
          </a:p>
          <a:p>
            <a:pPr lvl="1"/>
            <a:r>
              <a:rPr lang="en-US" dirty="0" smtClean="0"/>
              <a:t>Approximate dynamic threshold to make it a power of two</a:t>
            </a:r>
          </a:p>
          <a:p>
            <a:pPr lvl="2"/>
            <a:r>
              <a:rPr lang="en-US" dirty="0" smtClean="0"/>
              <a:t>Avoids costly multiplications and divisions</a:t>
            </a:r>
          </a:p>
          <a:p>
            <a:pPr lvl="1"/>
            <a:r>
              <a:rPr lang="en-US" dirty="0" smtClean="0"/>
              <a:t>Monitor dead hint rate based on volume of CHAR hits in comparison with baseline LLC sample hits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Program counters of load/store instructions have been found to be strongly correlated with the death of cache blocks they touch</a:t>
            </a:r>
          </a:p>
          <a:p>
            <a:pPr lvl="1"/>
            <a:r>
              <a:rPr lang="en-US" dirty="0" smtClean="0"/>
              <a:t>We show that our cache block classification captures code space signature quite accurately</a:t>
            </a:r>
          </a:p>
          <a:p>
            <a:pPr lvl="2"/>
            <a:r>
              <a:rPr lang="en-US" dirty="0" smtClean="0"/>
              <a:t>The load/store program counters that fill blocks of a class C</a:t>
            </a:r>
            <a:r>
              <a:rPr lang="en-US" sz="3200" baseline="-25000" dirty="0" smtClean="0"/>
              <a:t>k</a:t>
            </a:r>
            <a:r>
              <a:rPr lang="en-US" dirty="0" smtClean="0"/>
              <a:t> into the L2 cache have very small intersection with those of another class C</a:t>
            </a:r>
            <a:r>
              <a:rPr lang="en-US" sz="3200" baseline="-25000" dirty="0" smtClean="0"/>
              <a:t>k’</a:t>
            </a:r>
            <a:endParaRPr lang="en-US" baseline="-25000" dirty="0" smtClean="0"/>
          </a:p>
          <a:p>
            <a:pPr lvl="2"/>
            <a:r>
              <a:rPr lang="en-US" dirty="0" smtClean="0"/>
              <a:t>The fill program counters of C</a:t>
            </a:r>
            <a:r>
              <a:rPr lang="en-US" sz="3200" baseline="-25000" dirty="0" smtClean="0"/>
              <a:t>2</a:t>
            </a:r>
            <a:r>
              <a:rPr lang="en-US" dirty="0" smtClean="0"/>
              <a:t> and C</a:t>
            </a:r>
            <a:r>
              <a:rPr lang="en-US" sz="3200" baseline="-25000" dirty="0" smtClean="0"/>
              <a:t>3</a:t>
            </a:r>
            <a:r>
              <a:rPr lang="en-US" dirty="0" smtClean="0"/>
              <a:t> usually have higher intersection meaning that program counter alone cannot separate these classes</a:t>
            </a:r>
          </a:p>
          <a:p>
            <a:pPr lvl="3"/>
            <a:r>
              <a:rPr lang="en-US" dirty="0" smtClean="0"/>
              <a:t>Our reuse-based classification goes beyond program counters to separate single-use dirty blocks (C</a:t>
            </a:r>
            <a:r>
              <a:rPr lang="en-US" sz="2800" baseline="-25000" dirty="0" smtClean="0"/>
              <a:t>2</a:t>
            </a:r>
            <a:r>
              <a:rPr lang="en-US" dirty="0" smtClean="0"/>
              <a:t>) from multi-use blocks (C</a:t>
            </a:r>
            <a:r>
              <a:rPr lang="en-US" sz="2800" baseline="-25000" dirty="0" smtClean="0"/>
              <a:t>3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Incorporating program counters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" y="1295400"/>
            <a:ext cx="6477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553200" y="353574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</a:t>
            </a:r>
            <a:r>
              <a:rPr lang="en-US" sz="32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</a:t>
            </a:r>
            <a:r>
              <a:rPr lang="en-US" sz="32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and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(C</a:t>
            </a:r>
            <a:r>
              <a:rPr lang="en-US" sz="32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</a:t>
            </a:r>
            <a:r>
              <a:rPr lang="en-US" sz="32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have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small code  space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intersection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9" name="Straight Arrow Connector 8"/>
          <p:cNvCxnSpPr>
            <a:stCxn id="7" idx="2"/>
          </p:cNvCxnSpPr>
          <p:nvPr/>
        </p:nvCxnSpPr>
        <p:spPr>
          <a:xfrm flipH="1">
            <a:off x="6705600" y="5105400"/>
            <a:ext cx="1143000" cy="7620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</p:cNvCxnSpPr>
          <p:nvPr/>
        </p:nvCxnSpPr>
        <p:spPr>
          <a:xfrm flipH="1">
            <a:off x="7086600" y="5105400"/>
            <a:ext cx="762000" cy="7620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84599" y="3230940"/>
            <a:ext cx="21594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Code space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signature fails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separate 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32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C</a:t>
            </a:r>
            <a:r>
              <a:rPr lang="en-US" sz="3200" baseline="-25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en-US" sz="2400" baseline="-250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flipH="1">
            <a:off x="6858000" y="4800600"/>
            <a:ext cx="1206300" cy="3810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CHAR summarizes the cache behavior of a class of blocks by a single reuse probability</a:t>
            </a:r>
          </a:p>
          <a:p>
            <a:pPr lvl="1"/>
            <a:r>
              <a:rPr lang="en-US" dirty="0" smtClean="0"/>
              <a:t>It is possible to further </a:t>
            </a:r>
            <a:r>
              <a:rPr lang="en-US" dirty="0" err="1" smtClean="0"/>
              <a:t>subclassify</a:t>
            </a:r>
            <a:r>
              <a:rPr lang="en-US" dirty="0" smtClean="0"/>
              <a:t> the blocks in a class by their fill program counter</a:t>
            </a:r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SHiP</a:t>
            </a:r>
            <a:r>
              <a:rPr lang="en-US" dirty="0" smtClean="0"/>
              <a:t>-PC predictor [MICRO 2011] within each class</a:t>
            </a:r>
          </a:p>
          <a:p>
            <a:pPr lvl="1"/>
            <a:r>
              <a:rPr lang="en-US" dirty="0" smtClean="0"/>
              <a:t>We will refer to this policy as CHAR-PC</a:t>
            </a:r>
          </a:p>
          <a:p>
            <a:pPr lvl="1"/>
            <a:r>
              <a:rPr lang="en-US" dirty="0" smtClean="0"/>
              <a:t>Maintains an 8-entry fill PC table for each class</a:t>
            </a:r>
          </a:p>
          <a:p>
            <a:pPr lvl="2"/>
            <a:r>
              <a:rPr lang="en-US" dirty="0" smtClean="0"/>
              <a:t>Each entry stores a PC and a 3-bit saturating counter</a:t>
            </a:r>
          </a:p>
          <a:p>
            <a:pPr lvl="2"/>
            <a:r>
              <a:rPr lang="en-US" dirty="0" smtClean="0"/>
              <a:t>Estimates the reuse count of the blocks filled into the L2 cache by each PC</a:t>
            </a:r>
          </a:p>
          <a:p>
            <a:pPr lvl="2"/>
            <a:r>
              <a:rPr lang="en-US" dirty="0" smtClean="0"/>
              <a:t>Infers death of a block if the PC that brought the block has its saturating counter value zero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Primer on exclusive LLC</a:t>
            </a:r>
          </a:p>
          <a:p>
            <a:pPr lvl="1"/>
            <a:r>
              <a:rPr lang="en-US" dirty="0" smtClean="0"/>
              <a:t>A block is filled into an exclusive LLC when it is evicted from the L2 cache</a:t>
            </a:r>
          </a:p>
          <a:p>
            <a:pPr lvl="2"/>
            <a:r>
              <a:rPr lang="en-US" dirty="0" smtClean="0"/>
              <a:t>Referred to as a data write transaction from the L2 cache</a:t>
            </a:r>
          </a:p>
          <a:p>
            <a:pPr lvl="2"/>
            <a:r>
              <a:rPr lang="en-US" dirty="0" smtClean="0"/>
              <a:t>Every L2 cache eviction results in one data write transaction in the L2-LLC interconnect</a:t>
            </a:r>
          </a:p>
          <a:p>
            <a:pPr lvl="1"/>
            <a:r>
              <a:rPr lang="en-US" dirty="0" smtClean="0"/>
              <a:t>On an LLC hit, the block is de-allocated from the LLC</a:t>
            </a:r>
          </a:p>
          <a:p>
            <a:pPr lvl="1"/>
            <a:r>
              <a:rPr lang="en-US" dirty="0" smtClean="0"/>
              <a:t>On an LLC miss, the requested block is filled into the L2 cache from memory</a:t>
            </a:r>
          </a:p>
          <a:p>
            <a:r>
              <a:rPr lang="en-US" dirty="0" smtClean="0"/>
              <a:t>Observation: not all L2 cache evictions need to be filled into LLC</a:t>
            </a:r>
          </a:p>
          <a:p>
            <a:pPr lvl="1"/>
            <a:r>
              <a:rPr lang="en-US" dirty="0" smtClean="0"/>
              <a:t>Only the live evictions should be allocated in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of CHAR to exclusive LLC</a:t>
            </a:r>
          </a:p>
          <a:p>
            <a:pPr lvl="1"/>
            <a:r>
              <a:rPr lang="en-US" dirty="0" smtClean="0"/>
              <a:t>All live blocks evicted from the L2 cache are filled into LLC</a:t>
            </a:r>
          </a:p>
          <a:p>
            <a:pPr lvl="1"/>
            <a:r>
              <a:rPr lang="en-US" dirty="0" smtClean="0"/>
              <a:t>A dead block evicted from the L2 cache is filled  into LLC if there is space in the target LLC set</a:t>
            </a:r>
          </a:p>
          <a:p>
            <a:pPr lvl="1"/>
            <a:r>
              <a:rPr lang="en-US" dirty="0" smtClean="0"/>
              <a:t>Sends dirty dead blocks that are not allocated in the LLC to memory controller</a:t>
            </a:r>
          </a:p>
          <a:p>
            <a:pPr lvl="1"/>
            <a:r>
              <a:rPr lang="en-US" dirty="0" smtClean="0"/>
              <a:t>Bypasses the remaining dead blocks</a:t>
            </a:r>
          </a:p>
          <a:p>
            <a:pPr lvl="1"/>
            <a:r>
              <a:rPr lang="en-US" dirty="0" smtClean="0"/>
              <a:t>Reduces data write traffic originating from the L2 cache</a:t>
            </a:r>
          </a:p>
          <a:p>
            <a:pPr lvl="2"/>
            <a:r>
              <a:rPr lang="en-US" dirty="0" smtClean="0"/>
              <a:t>The bypassed blocks never make it to the interconnect and are dropped by the L2 cache controller</a:t>
            </a:r>
          </a:p>
          <a:p>
            <a:pPr lvl="1"/>
            <a:r>
              <a:rPr lang="en-US" dirty="0" smtClean="0"/>
              <a:t>Improves effective capacity allocation in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Design of CHAR 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Application of CHAR to exclusive LLC</a:t>
            </a:r>
          </a:p>
          <a:p>
            <a:pPr lvl="1"/>
            <a:r>
              <a:rPr lang="en-US" dirty="0" smtClean="0"/>
              <a:t>Since 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blocks are live, such blocks can make a large number of trips between LLC and L2 cache</a:t>
            </a:r>
          </a:p>
          <a:p>
            <a:pPr lvl="2"/>
            <a:r>
              <a:rPr lang="en-US" dirty="0" smtClean="0"/>
              <a:t>Allocate in LLC on L2 cache eviction, de-allocate on hit, allocate again on L2 cache eviction, …</a:t>
            </a:r>
          </a:p>
          <a:p>
            <a:pPr lvl="1"/>
            <a:r>
              <a:rPr lang="en-US" dirty="0" smtClean="0"/>
              <a:t>Save interconnect traffic further by caching the C</a:t>
            </a:r>
            <a:r>
              <a:rPr lang="en-US" sz="3600" baseline="-25000" dirty="0" smtClean="0"/>
              <a:t>4</a:t>
            </a:r>
            <a:r>
              <a:rPr lang="en-US" dirty="0" smtClean="0"/>
              <a:t> blocks in non-inclusive/non-exclusive mode</a:t>
            </a:r>
          </a:p>
          <a:p>
            <a:pPr lvl="2"/>
            <a:r>
              <a:rPr lang="en-US" dirty="0" smtClean="0"/>
              <a:t>Fine-grain flexible exclusion</a:t>
            </a:r>
          </a:p>
          <a:p>
            <a:pPr lvl="2"/>
            <a:r>
              <a:rPr lang="en-US" dirty="0" smtClean="0"/>
              <a:t>Do not de-allocate a block from LLC on hit because these are the C</a:t>
            </a:r>
            <a:r>
              <a:rPr lang="en-US" sz="3200" baseline="-25000" dirty="0" smtClean="0"/>
              <a:t>4</a:t>
            </a:r>
            <a:r>
              <a:rPr lang="en-US" dirty="0" smtClean="0"/>
              <a:t> blocks; since they are live, they will have to be allocated again in future</a:t>
            </a:r>
          </a:p>
          <a:p>
            <a:pPr lvl="2"/>
            <a:r>
              <a:rPr lang="en-US" dirty="0" smtClean="0"/>
              <a:t>This policy will be referred to as CHAR-C4</a:t>
            </a:r>
          </a:p>
          <a:p>
            <a:pPr lvl="2"/>
            <a:r>
              <a:rPr lang="en-US" dirty="0" smtClean="0"/>
              <a:t>Among the live L2 cache evictions, only sends non-C</a:t>
            </a:r>
            <a:r>
              <a:rPr lang="en-US" sz="3200" baseline="-25000" dirty="0" smtClean="0"/>
              <a:t>4</a:t>
            </a:r>
            <a:r>
              <a:rPr lang="en-US" dirty="0" smtClean="0"/>
              <a:t> live evictions and C</a:t>
            </a:r>
            <a:r>
              <a:rPr lang="en-US" sz="3200" baseline="-25000" dirty="0" smtClean="0"/>
              <a:t>4</a:t>
            </a:r>
            <a:r>
              <a:rPr lang="en-US" dirty="0" smtClean="0"/>
              <a:t> dirty evictions to LLC</a:t>
            </a:r>
          </a:p>
          <a:p>
            <a:pPr lvl="2"/>
            <a:r>
              <a:rPr lang="en-US" dirty="0" smtClean="0"/>
              <a:t>More variants of CHAR-C4 are discussed in the 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Talk in one slide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r>
              <a:rPr lang="en-US" dirty="0" smtClean="0"/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r>
              <a:rPr lang="en-US" dirty="0" smtClean="0"/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environment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MIPS ISA-based execution-driven simulator</a:t>
            </a:r>
          </a:p>
          <a:p>
            <a:r>
              <a:rPr lang="en-US" dirty="0" smtClean="0"/>
              <a:t>A dozen single-threaded applications chosen from SPEC 2000 and SPEC 2006</a:t>
            </a:r>
          </a:p>
          <a:p>
            <a:pPr lvl="1"/>
            <a:r>
              <a:rPr lang="en-US" dirty="0" smtClean="0"/>
              <a:t>One billion dynamic instruction samples</a:t>
            </a:r>
          </a:p>
          <a:p>
            <a:pPr lvl="1"/>
            <a:r>
              <a:rPr lang="en-US" dirty="0" smtClean="0"/>
              <a:t>iL1, dL1 = 32 KB 8-way, L2 = 256 KB 8-way,    LLC = 2 MB 16-way (SRRIP BL)</a:t>
            </a:r>
          </a:p>
          <a:p>
            <a:r>
              <a:rPr lang="en-US" dirty="0" smtClean="0"/>
              <a:t>Hundred 4-way multi-programmed workloads</a:t>
            </a:r>
          </a:p>
          <a:p>
            <a:pPr lvl="1"/>
            <a:r>
              <a:rPr lang="en-US" dirty="0" smtClean="0"/>
              <a:t>Private iL1, dL1 = 32 KB 8-way, private L2 = 256 KB 8-way, shared LLC = 8 MB 16-way (SRRIP BL)</a:t>
            </a:r>
          </a:p>
          <a:p>
            <a:r>
              <a:rPr lang="en-US" dirty="0" smtClean="0"/>
              <a:t>Six 8-way shared memory parallel apps</a:t>
            </a:r>
          </a:p>
          <a:p>
            <a:pPr lvl="1"/>
            <a:r>
              <a:rPr lang="en-US" dirty="0" smtClean="0"/>
              <a:t>Private iL1, dL1 = 32 KB 8-way, private L2 = 128 KB 8-way, shared LLC = 8 MB 16-way (SRRIP BL)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Algorithm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Application of CHAR to LLC victim selection</a:t>
            </a:r>
          </a:p>
          <a:p>
            <a:pPr lvl="1"/>
            <a:r>
              <a:rPr lang="en-US" dirty="0" smtClean="0"/>
              <a:t>Evaluated for inclusive LLC (SRRIP baseline)</a:t>
            </a:r>
          </a:p>
          <a:p>
            <a:pPr lvl="1"/>
            <a:r>
              <a:rPr lang="en-US" dirty="0" smtClean="0"/>
              <a:t>Compared against DRRIP (2010), SDBP (2010), </a:t>
            </a:r>
            <a:r>
              <a:rPr lang="en-US" dirty="0" err="1" smtClean="0"/>
              <a:t>SHiP</a:t>
            </a:r>
            <a:r>
              <a:rPr lang="en-US" dirty="0" smtClean="0"/>
              <a:t>-PC (2011), ECI (2010), QBS (2010), </a:t>
            </a:r>
            <a:r>
              <a:rPr lang="en-US" dirty="0" err="1" smtClean="0"/>
              <a:t>PACMan</a:t>
            </a:r>
            <a:r>
              <a:rPr lang="en-US" dirty="0" smtClean="0"/>
              <a:t> (2011)</a:t>
            </a:r>
          </a:p>
          <a:p>
            <a:r>
              <a:rPr lang="en-US" dirty="0" smtClean="0"/>
              <a:t>Application of CHAR to LLC bypass</a:t>
            </a:r>
          </a:p>
          <a:p>
            <a:pPr lvl="1"/>
            <a:r>
              <a:rPr lang="en-US" dirty="0" smtClean="0"/>
              <a:t>Evaluated for exclusive LLC</a:t>
            </a:r>
          </a:p>
          <a:p>
            <a:pPr lvl="2"/>
            <a:r>
              <a:rPr lang="en-US" dirty="0" smtClean="0"/>
              <a:t>Bypass not allowed in inclusive LLC</a:t>
            </a:r>
          </a:p>
          <a:p>
            <a:pPr lvl="2"/>
            <a:r>
              <a:rPr lang="en-US" dirty="0" smtClean="0"/>
              <a:t>Exclusive LLC already offers a competitive baseline with fill-path bypass enabled</a:t>
            </a:r>
          </a:p>
          <a:p>
            <a:pPr lvl="2"/>
            <a:r>
              <a:rPr lang="en-US" dirty="0" smtClean="0"/>
              <a:t>CHAR enables bypass on L2 cache eviction path </a:t>
            </a:r>
          </a:p>
          <a:p>
            <a:pPr lvl="1"/>
            <a:r>
              <a:rPr lang="en-US" dirty="0" smtClean="0"/>
              <a:t>We compare CHAR and CHAR-C4 against inclusive SRRIP, non-inclusive SRRIP, and exclusive TC-AGE (2011)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Single-thread IPC results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5257800"/>
            <a:ext cx="678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19329" y="51816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3729" y="51816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8129" y="51816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2529" y="51816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6929" y="51816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1329" y="51816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5729" y="5181600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0129" y="5181600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96366" y="5634335"/>
            <a:ext cx="6461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Improvement relative to SRRIP (inclusive LLC)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28800" y="1828800"/>
            <a:ext cx="31242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28800" y="2514600"/>
            <a:ext cx="45720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28800" y="3200400"/>
            <a:ext cx="5181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828800" y="3886200"/>
            <a:ext cx="5181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28800" y="4572000"/>
            <a:ext cx="62484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85391" y="1824335"/>
            <a:ext cx="2066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 [2010]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2510135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SDBP [2010]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68388" y="3195935"/>
            <a:ext cx="2278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-PC [2011]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14400" y="3881735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4567535"/>
            <a:ext cx="1404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CHAR-PC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8288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432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6576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864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4008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3152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2296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105400" y="990600"/>
            <a:ext cx="3113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Needs PC information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0" name="Straight Arrow Connector 39"/>
          <p:cNvCxnSpPr>
            <a:stCxn id="38" idx="2"/>
          </p:cNvCxnSpPr>
          <p:nvPr/>
        </p:nvCxnSpPr>
        <p:spPr>
          <a:xfrm flipH="1">
            <a:off x="6096000" y="1452265"/>
            <a:ext cx="566173" cy="10623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2"/>
          </p:cNvCxnSpPr>
          <p:nvPr/>
        </p:nvCxnSpPr>
        <p:spPr>
          <a:xfrm>
            <a:off x="6662173" y="1452265"/>
            <a:ext cx="43427" cy="1748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2"/>
          </p:cNvCxnSpPr>
          <p:nvPr/>
        </p:nvCxnSpPr>
        <p:spPr>
          <a:xfrm>
            <a:off x="6662173" y="1452265"/>
            <a:ext cx="1186427" cy="31197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235738" y="1824335"/>
            <a:ext cx="908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2.7%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228365" y="25101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235738" y="31959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3.8%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35738" y="38817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3.8%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35738" y="4572000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4.4%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200" y="6243935"/>
            <a:ext cx="895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 and CHAR-PC save 10.9% and 12.4% baseline LLC misses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1" animBg="1"/>
      <p:bldP spid="24" grpId="0" animBg="1"/>
      <p:bldP spid="38" grpId="0"/>
      <p:bldP spid="45" grpId="0"/>
      <p:bldP spid="46" grpId="0"/>
      <p:bldP spid="47" grpId="0"/>
      <p:bldP spid="48" grpId="0"/>
      <p:bldP spid="49" grpId="0"/>
      <p:bldP spid="4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Single-thread L2-LLC traffic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4343400"/>
            <a:ext cx="6781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24000" y="42627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0.3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3729" y="42627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0.4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8129" y="42627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0.5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2529" y="42627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0.6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6929" y="4267200"/>
            <a:ext cx="606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0.7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1329" y="426720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5729" y="4267200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0129" y="4262735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28800" y="2514600"/>
            <a:ext cx="3200400" cy="457200"/>
          </a:xfrm>
          <a:prstGeom prst="rect">
            <a:avLst/>
          </a:prstGeom>
          <a:solidFill>
            <a:srgbClr val="6731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10668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29200" y="3429000"/>
            <a:ext cx="1905000" cy="457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96000" y="2514600"/>
            <a:ext cx="2133600" cy="457200"/>
          </a:xfrm>
          <a:prstGeom prst="rect">
            <a:avLst/>
          </a:prstGeom>
          <a:solidFill>
            <a:srgbClr val="A0207B"/>
          </a:solidFill>
          <a:ln>
            <a:solidFill>
              <a:srgbClr val="A020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28800" y="3429000"/>
            <a:ext cx="3200400" cy="457200"/>
          </a:xfrm>
          <a:prstGeom prst="rect">
            <a:avLst/>
          </a:prstGeom>
          <a:solidFill>
            <a:srgbClr val="6731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34200" y="3429000"/>
            <a:ext cx="381000" cy="457200"/>
          </a:xfrm>
          <a:prstGeom prst="rect">
            <a:avLst/>
          </a:prstGeom>
          <a:solidFill>
            <a:srgbClr val="A0207B"/>
          </a:solidFill>
          <a:ln>
            <a:solidFill>
              <a:srgbClr val="A020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838200" y="2510135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4400" y="3424535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8288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432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576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5720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4864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4008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3152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229600" y="1981200"/>
            <a:ext cx="0" cy="2362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4648200"/>
            <a:ext cx="606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Volume of L2-LLC interconnect transactions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28800" y="5181600"/>
            <a:ext cx="274320" cy="274320"/>
          </a:xfrm>
          <a:prstGeom prst="rect">
            <a:avLst/>
          </a:prstGeom>
          <a:solidFill>
            <a:srgbClr val="673105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28800" y="5562600"/>
            <a:ext cx="274320" cy="27432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828800" y="5943600"/>
            <a:ext cx="274320" cy="274320"/>
          </a:xfrm>
          <a:prstGeom prst="rect">
            <a:avLst/>
          </a:prstGeom>
          <a:solidFill>
            <a:srgbClr val="A0207B"/>
          </a:solidFill>
          <a:ln>
            <a:solidFill>
              <a:srgbClr val="A020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057400" y="5105400"/>
            <a:ext cx="3528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L2 cache misses and fills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57400" y="5486400"/>
            <a:ext cx="2658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L2 cache evictions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57400" y="5867400"/>
            <a:ext cx="5719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Back invalidations and acknowledgments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61653" y="3657600"/>
            <a:ext cx="1782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10% saving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6" name="Straight Arrow Connector 45"/>
          <p:cNvCxnSpPr>
            <a:stCxn id="25" idx="3"/>
          </p:cNvCxnSpPr>
          <p:nvPr/>
        </p:nvCxnSpPr>
        <p:spPr>
          <a:xfrm>
            <a:off x="7315200" y="3657600"/>
            <a:ext cx="914400" cy="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14400" y="990600"/>
            <a:ext cx="4152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39% of all L2 cache evictions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58" name="Straight Arrow Connector 57"/>
          <p:cNvCxnSpPr>
            <a:stCxn id="56" idx="2"/>
          </p:cNvCxnSpPr>
          <p:nvPr/>
        </p:nvCxnSpPr>
        <p:spPr>
          <a:xfrm>
            <a:off x="2990898" y="1452265"/>
            <a:ext cx="2343102" cy="10623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91004" y="1443335"/>
            <a:ext cx="4152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69% of all L2 cache evictions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1" name="Straight Arrow Connector 60"/>
          <p:cNvCxnSpPr>
            <a:stCxn id="59" idx="2"/>
            <a:endCxn id="22" idx="0"/>
          </p:cNvCxnSpPr>
          <p:nvPr/>
        </p:nvCxnSpPr>
        <p:spPr>
          <a:xfrm flipH="1">
            <a:off x="5981700" y="1905000"/>
            <a:ext cx="1085802" cy="1524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67928" y="6396335"/>
            <a:ext cx="8899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E state evictions are sent to LLC always, no gain/loss in traffic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  <p:bldP spid="56" grpId="0"/>
      <p:bldP spid="59" grpId="0"/>
      <p:bldP spid="4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Multi-programmed non-</a:t>
            </a:r>
            <a:r>
              <a:rPr lang="en-US" dirty="0" err="1" smtClean="0"/>
              <a:t>prefetched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295400" y="4953000"/>
            <a:ext cx="7315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295400" y="1143000"/>
            <a:ext cx="56388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95400" y="1752600"/>
            <a:ext cx="9144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95400" y="2362200"/>
            <a:ext cx="3810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971800"/>
            <a:ext cx="69342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3581400"/>
            <a:ext cx="69342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4191000"/>
            <a:ext cx="71628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2954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098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242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386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530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7818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96200" y="990600"/>
            <a:ext cx="0" cy="396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66800" y="48768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050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194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338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482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626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770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1400" y="48768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305800" y="4876800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76200" y="1138535"/>
            <a:ext cx="1406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TADRRIP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37848" y="1748135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ECI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3400" y="2362200"/>
            <a:ext cx="75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QBS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1000" y="29673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SDBP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898" y="3576935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-PC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2895" y="4191000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1000" y="5334000"/>
            <a:ext cx="8443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Average throughput improvement over SRRIP (inclusive LLC)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58629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 saves 6.8% baseline LLC misses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228365" y="11385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3.1%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28365" y="17481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228365" y="23577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0.2%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29600" y="29673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3.8%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29600" y="35769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3.8%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382000" y="41865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3.9%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0" y="63201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 obviates the need to convey PC information down to LLC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Multi-programmed non-</a:t>
            </a:r>
            <a:r>
              <a:rPr lang="en-US" dirty="0" err="1" smtClean="0"/>
              <a:t>prefetched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" y="5265003"/>
            <a:ext cx="83880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Throughput profile of CHAR relative to SRRIP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varies from a loss of 1.0% to a gain of 9.5%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Multi-programmed </a:t>
            </a:r>
            <a:r>
              <a:rPr lang="en-US" dirty="0" err="1" smtClean="0"/>
              <a:t>prefetched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CHAR improves throughput by 5.3% compared to </a:t>
            </a:r>
            <a:r>
              <a:rPr lang="en-US" dirty="0" err="1" smtClean="0"/>
              <a:t>prefetched</a:t>
            </a:r>
            <a:r>
              <a:rPr lang="en-US" dirty="0" smtClean="0"/>
              <a:t> SRRIP</a:t>
            </a:r>
          </a:p>
          <a:p>
            <a:r>
              <a:rPr lang="en-US" dirty="0" smtClean="0"/>
              <a:t>CHAR saves 15% demand misses from LLC</a:t>
            </a:r>
          </a:p>
          <a:p>
            <a:r>
              <a:rPr lang="en-US" dirty="0" smtClean="0"/>
              <a:t>CHAR injects 8.8% less DRAM requests</a:t>
            </a:r>
          </a:p>
          <a:p>
            <a:r>
              <a:rPr lang="en-US" dirty="0" err="1" smtClean="0"/>
              <a:t>PACMan</a:t>
            </a:r>
            <a:r>
              <a:rPr lang="en-US" dirty="0" smtClean="0"/>
              <a:t>-DYN-Global is a </a:t>
            </a:r>
            <a:r>
              <a:rPr lang="en-US" dirty="0" err="1" smtClean="0"/>
              <a:t>prefetch</a:t>
            </a:r>
            <a:r>
              <a:rPr lang="en-US" dirty="0" smtClean="0"/>
              <a:t>-aware age management policy proposed in MICRO 2011</a:t>
            </a:r>
          </a:p>
          <a:p>
            <a:pPr lvl="1"/>
            <a:r>
              <a:rPr lang="en-US" dirty="0" smtClean="0"/>
              <a:t>Shown to outperform TADRRIP and SDBP in presence of </a:t>
            </a:r>
            <a:r>
              <a:rPr lang="en-US" dirty="0" err="1" smtClean="0"/>
              <a:t>prefetching</a:t>
            </a:r>
            <a:endParaRPr lang="en-US" dirty="0" smtClean="0"/>
          </a:p>
          <a:p>
            <a:r>
              <a:rPr lang="en-US" dirty="0" err="1" smtClean="0"/>
              <a:t>PACMan</a:t>
            </a:r>
            <a:r>
              <a:rPr lang="en-US" dirty="0" smtClean="0"/>
              <a:t>-DYN-Global improves throughput by 2.8%, saves 11.5% LLC demand misses, induces 4.8% more DRAM requests</a:t>
            </a:r>
          </a:p>
          <a:p>
            <a:pPr lvl="1"/>
            <a:r>
              <a:rPr lang="en-US" dirty="0" smtClean="0"/>
              <a:t>Additional memory congestion hurts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Multi-programmed </a:t>
            </a:r>
            <a:r>
              <a:rPr lang="en-US" dirty="0" err="1" smtClean="0"/>
              <a:t>prefetched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057275"/>
            <a:ext cx="8610601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81000" y="5171182"/>
            <a:ext cx="84844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Throughput profile of CHAR relative to SRRIP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varies from a loss of 1.2% to a gain of 21.3%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Static vs. dynamic threshold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Recall that a class of blocks is deemed dead if the reuse probability of the class falls below a threshold</a:t>
            </a:r>
          </a:p>
          <a:p>
            <a:pPr lvl="1">
              <a:buNone/>
            </a:pPr>
            <a:r>
              <a:rPr lang="en-US" dirty="0" smtClean="0"/>
              <a:t>	Throughput comparison of static thresholds with our dynamic threshold policy for the multi-programmed workloads with </a:t>
            </a:r>
            <a:r>
              <a:rPr lang="en-US" dirty="0" err="1" smtClean="0"/>
              <a:t>prefetcher</a:t>
            </a:r>
            <a:r>
              <a:rPr lang="en-US" dirty="0" smtClean="0"/>
              <a:t> enabled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6324600"/>
            <a:ext cx="6400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28800" y="3962400"/>
            <a:ext cx="18288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4343400"/>
            <a:ext cx="9144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4724400"/>
            <a:ext cx="22860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5105400"/>
            <a:ext cx="41148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28800" y="5486400"/>
            <a:ext cx="50292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828800" y="5867400"/>
            <a:ext cx="5943600" cy="304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3886200"/>
            <a:ext cx="0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0" y="6248400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4.9%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8400" y="6248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5.1%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1565" y="6248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5.3%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5965" y="6248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80365" y="6248400"/>
            <a:ext cx="908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5.7%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4765" y="6248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5.9%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09165" y="6248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6.1%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23565" y="6248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6.3%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743200" y="3886200"/>
            <a:ext cx="0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657600" y="3886200"/>
            <a:ext cx="0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0" y="3886200"/>
            <a:ext cx="0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486400" y="3886200"/>
            <a:ext cx="0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00800" y="3886200"/>
            <a:ext cx="0" cy="2438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15200" y="48768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229600" y="48768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7148" y="3810000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Dynamic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200" y="4262735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Static t=1/2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" y="4643735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Static t=1/4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200" y="5024735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Static t=1/8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76200" y="5405735"/>
            <a:ext cx="1981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Static t=1/16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-76200" y="5786735"/>
            <a:ext cx="1981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Static t=1/32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0" name="Straight Arrow Connector 39"/>
          <p:cNvCxnSpPr>
            <a:stCxn id="8" idx="3"/>
            <a:endCxn id="13" idx="3"/>
          </p:cNvCxnSpPr>
          <p:nvPr/>
        </p:nvCxnSpPr>
        <p:spPr>
          <a:xfrm>
            <a:off x="3657600" y="4114800"/>
            <a:ext cx="4114800" cy="19050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422062" y="3962400"/>
            <a:ext cx="27981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Within a percent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static best</a:t>
            </a:r>
            <a:endParaRPr lang="en-US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Talk in One Slide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Last-level cache (LLC) does not see the inner-level reuses: </a:t>
            </a:r>
            <a:r>
              <a:rPr lang="en-US" smtClean="0"/>
              <a:t>all policies are local</a:t>
            </a:r>
            <a:endParaRPr lang="en-US" dirty="0" smtClean="0"/>
          </a:p>
          <a:p>
            <a:pPr lvl="1"/>
            <a:r>
              <a:rPr lang="en-US" dirty="0" smtClean="0"/>
              <a:t>Fails to exploit reuse patterns that can only be learned by observing accesses to the inner levels</a:t>
            </a:r>
          </a:p>
          <a:p>
            <a:r>
              <a:rPr lang="en-US" dirty="0" smtClean="0"/>
              <a:t>Our proposal (CHAR)</a:t>
            </a:r>
          </a:p>
          <a:p>
            <a:pPr lvl="1"/>
            <a:r>
              <a:rPr lang="en-US" dirty="0" smtClean="0"/>
              <a:t>Learns such patterns by observing L2 cache accesses in a three-level hierarchy</a:t>
            </a:r>
          </a:p>
          <a:p>
            <a:pPr lvl="1"/>
            <a:r>
              <a:rPr lang="en-US" dirty="0" smtClean="0"/>
              <a:t>Uses this learning to decide if a block should be made a victim candidate in shared LLC when it is evicted from the private L2 cache of a core</a:t>
            </a:r>
          </a:p>
          <a:p>
            <a:pPr lvl="2"/>
            <a:r>
              <a:rPr lang="en-US" dirty="0" smtClean="0"/>
              <a:t>Communicates such decisions to LLC via selective replacement hints</a:t>
            </a:r>
          </a:p>
          <a:p>
            <a:pPr lvl="1"/>
            <a:r>
              <a:rPr lang="en-US" dirty="0" smtClean="0"/>
              <a:t>Applies to inclusive LLC to improve replacement</a:t>
            </a:r>
          </a:p>
          <a:p>
            <a:pPr lvl="1"/>
            <a:r>
              <a:rPr lang="en-US" dirty="0" smtClean="0"/>
              <a:t>Applies to exclusive LLC to select bypass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Parallel apps non-</a:t>
            </a:r>
            <a:r>
              <a:rPr lang="en-US" dirty="0" err="1" smtClean="0"/>
              <a:t>prefetched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5257800"/>
            <a:ext cx="4572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0200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98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842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86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30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28800" y="2057400"/>
            <a:ext cx="16764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828800" y="2819400"/>
            <a:ext cx="3810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28800" y="3733800"/>
            <a:ext cx="19050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828800" y="4648200"/>
            <a:ext cx="38100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1274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8288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432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576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720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864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00800" y="1600200"/>
            <a:ext cx="0" cy="3657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0" y="2057400"/>
            <a:ext cx="1059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DRRIP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13165" y="28149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SDBP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3400" y="3729335"/>
            <a:ext cx="1271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SHiP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-PC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14400" y="4648200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939" y="5558135"/>
            <a:ext cx="8616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Reduction in execution cycles relative to SRRIP (inclusive LLC)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99565" y="20574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1.8%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99565" y="28149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0.4%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00800" y="37293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00800" y="4643735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4.2%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609153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 saves 11.1% baseline LLC misses</a:t>
            </a:r>
            <a:endParaRPr lang="en-US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31" grpId="0"/>
      <p:bldP spid="32" grpId="0"/>
      <p:bldP spid="33" grpId="0"/>
      <p:bldP spid="34" grpId="0"/>
      <p:bldP spid="3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Parallel apps </a:t>
            </a:r>
            <a:r>
              <a:rPr lang="en-US" dirty="0" err="1" smtClean="0"/>
              <a:t>prefetched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CHAR saves 2.2% parallel execution time relative to </a:t>
            </a:r>
            <a:r>
              <a:rPr lang="en-US" dirty="0" err="1" smtClean="0"/>
              <a:t>prefetched</a:t>
            </a:r>
            <a:r>
              <a:rPr lang="en-US" dirty="0" smtClean="0"/>
              <a:t> SRRIP</a:t>
            </a:r>
          </a:p>
          <a:p>
            <a:r>
              <a:rPr lang="en-US" dirty="0" err="1" smtClean="0"/>
              <a:t>PACMan</a:t>
            </a:r>
            <a:r>
              <a:rPr lang="en-US" dirty="0" smtClean="0"/>
              <a:t>-DYN saves 1.1% parallel execution time relative to </a:t>
            </a:r>
            <a:r>
              <a:rPr lang="en-US" dirty="0" err="1" smtClean="0"/>
              <a:t>prefetched</a:t>
            </a:r>
            <a:r>
              <a:rPr lang="en-US" dirty="0" smtClean="0"/>
              <a:t> SRRIP</a:t>
            </a:r>
          </a:p>
          <a:p>
            <a:r>
              <a:rPr lang="en-US" dirty="0" smtClean="0"/>
              <a:t>The parallel kernel and apps used from SPEC OMP, SPLASH, and FFTW are usually easy to </a:t>
            </a:r>
            <a:r>
              <a:rPr lang="en-US" dirty="0" err="1" smtClean="0"/>
              <a:t>prefetch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Exclusive LLC results (</a:t>
            </a:r>
            <a:r>
              <a:rPr lang="en-US" dirty="0" err="1" smtClean="0"/>
              <a:t>prefetched</a:t>
            </a:r>
            <a:r>
              <a:rPr lang="en-US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Average throughput improvement of hundred multi-programmed workloads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5257800"/>
            <a:ext cx="518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28800" y="2514600"/>
            <a:ext cx="6858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3200400"/>
            <a:ext cx="22098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3886200"/>
            <a:ext cx="34290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28800" y="4572000"/>
            <a:ext cx="37338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554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2800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986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13054" y="5181600"/>
            <a:ext cx="65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5339" y="5181600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8288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7432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576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864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008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7200" y="2510135"/>
            <a:ext cx="1439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 SRRIP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0766" y="3195935"/>
            <a:ext cx="1718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Ex. TC-AGE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1732" y="3881735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Ex. CHAR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76200" y="4567535"/>
            <a:ext cx="1917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Ex. CHAR-C4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00800" y="251013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1.5%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2578" y="3195935"/>
            <a:ext cx="912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4.9%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32254" y="3886200"/>
            <a:ext cx="893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7.6%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00800" y="457200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8.2%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" y="5562600"/>
            <a:ext cx="8387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Average throughput improvement relative to inclusive SRRIP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3189" y="6167735"/>
            <a:ext cx="9050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 and CHAR-C4 bypass 14.8% and 66.6% L2 cache evictions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29" grpId="0"/>
      <p:bldP spid="30" grpId="0"/>
      <p:bldP spid="31" grpId="0"/>
      <p:bldP spid="32" grpId="0"/>
      <p:bldP spid="3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Exclusive LLC results (</a:t>
            </a:r>
            <a:r>
              <a:rPr lang="en-US" dirty="0" err="1" smtClean="0"/>
              <a:t>prefetched</a:t>
            </a:r>
            <a:r>
              <a:rPr lang="en-US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L2 cache to interconnect traffic relative to inclusive SRRIP</a:t>
            </a:r>
          </a:p>
          <a:p>
            <a:pPr lvl="1"/>
            <a:r>
              <a:rPr lang="en-US" dirty="0" smtClean="0"/>
              <a:t>TC-AGE: 3.64x</a:t>
            </a:r>
          </a:p>
          <a:p>
            <a:pPr lvl="1"/>
            <a:r>
              <a:rPr lang="en-US" dirty="0" smtClean="0"/>
              <a:t>CHAR: 3.15x</a:t>
            </a:r>
          </a:p>
          <a:p>
            <a:pPr lvl="1"/>
            <a:r>
              <a:rPr lang="en-US" dirty="0" smtClean="0"/>
              <a:t>CHAR-C4: </a:t>
            </a:r>
            <a:r>
              <a:rPr lang="en-US" dirty="0" smtClean="0">
                <a:solidFill>
                  <a:srgbClr val="C00000"/>
                </a:solidFill>
              </a:rPr>
              <a:t>1.17x</a:t>
            </a:r>
          </a:p>
          <a:p>
            <a:r>
              <a:rPr lang="en-US" smtClean="0"/>
              <a:t>Dynamically </a:t>
            </a:r>
            <a:r>
              <a:rPr lang="en-US" dirty="0" err="1" smtClean="0"/>
              <a:t>s</a:t>
            </a:r>
            <a:r>
              <a:rPr lang="en-US" smtClean="0"/>
              <a:t>witching </a:t>
            </a:r>
            <a:r>
              <a:rPr lang="en-US" dirty="0" smtClean="0"/>
              <a:t>the caching mode of C</a:t>
            </a:r>
            <a:r>
              <a:rPr lang="en-US" baseline="-25000" dirty="0" smtClean="0"/>
              <a:t>4</a:t>
            </a:r>
            <a:r>
              <a:rPr lang="en-US" dirty="0" smtClean="0"/>
              <a:t> blocks from strict exclusive to non-inclusive/non-exclusive saves a significant amount of L2-LLC transactions</a:t>
            </a:r>
          </a:p>
          <a:p>
            <a:pPr lvl="1"/>
            <a:r>
              <a:rPr lang="en-US" dirty="0" smtClean="0"/>
              <a:t>Opens up opportunities to save interconnect bandwidth and, more importantly, power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Only 17% more L2 to interconnect traffic with 8.2% better performance than inclusive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0"/>
            <a:ext cx="9906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Exclusive LLC results (</a:t>
            </a:r>
            <a:r>
              <a:rPr lang="en-US" dirty="0" err="1" smtClean="0"/>
              <a:t>prefetched</a:t>
            </a:r>
            <a:r>
              <a:rPr lang="en-US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Average throughput relative to TC-AGE and bypass fraction of individual mixes in CHAR-C4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15" name="Picture 14" descr="New Picture (23).bmp"/>
          <p:cNvPicPr>
            <a:picLocks noChangeAspect="1"/>
          </p:cNvPicPr>
          <p:nvPr/>
        </p:nvPicPr>
        <p:blipFill>
          <a:blip r:embed="rId2" cstate="print"/>
          <a:srcRect l="3333" t="11333" r="1667" b="7333"/>
          <a:stretch>
            <a:fillRect/>
          </a:stretch>
        </p:blipFill>
        <p:spPr>
          <a:xfrm>
            <a:off x="914400" y="2438400"/>
            <a:ext cx="7543800" cy="3276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600200" y="2590800"/>
            <a:ext cx="4335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Throughput relative to TC-AGE</a:t>
            </a:r>
            <a:endParaRPr lang="en-US" sz="24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4948535"/>
            <a:ext cx="5555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67310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Fraction of L2 cache evictions bypassed</a:t>
            </a:r>
            <a:endParaRPr lang="en-US" sz="2400" dirty="0">
              <a:solidFill>
                <a:srgbClr val="673105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6363" y="5791200"/>
            <a:ext cx="8227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Relative throughput profile varies from a loss of 5.1% to a</a:t>
            </a:r>
          </a:p>
          <a:p>
            <a:r>
              <a:rPr lang="en-US" sz="24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gain of 13.3%, while bypass rate ranges from 37% to 81%</a:t>
            </a:r>
            <a:endParaRPr lang="en-US" sz="24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Exclusive LLC results: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End-result is a hybrid non-inclusive non-exclusive LLC</a:t>
            </a:r>
          </a:p>
          <a:p>
            <a:pPr lvl="1"/>
            <a:r>
              <a:rPr lang="en-US" dirty="0" smtClean="0"/>
              <a:t>Bypasses LLC on fill path from DRAM</a:t>
            </a:r>
          </a:p>
          <a:p>
            <a:pPr lvl="2"/>
            <a:r>
              <a:rPr lang="en-US" dirty="0" smtClean="0"/>
              <a:t>Like traditional exclusive LLCs</a:t>
            </a:r>
          </a:p>
          <a:p>
            <a:pPr lvl="1"/>
            <a:r>
              <a:rPr lang="en-US" dirty="0" smtClean="0"/>
              <a:t>Generates small amount of extra traffic in the interconnect on L2 cache evictions compared to a fully inclusive hierarchy</a:t>
            </a:r>
          </a:p>
          <a:p>
            <a:pPr lvl="2"/>
            <a:r>
              <a:rPr lang="en-US" dirty="0" smtClean="0"/>
              <a:t>Saves large </a:t>
            </a:r>
            <a:r>
              <a:rPr lang="en-US" smtClean="0"/>
              <a:t>amount </a:t>
            </a:r>
            <a:r>
              <a:rPr lang="en-US" smtClean="0"/>
              <a:t>of traffic </a:t>
            </a:r>
            <a:r>
              <a:rPr lang="en-US" dirty="0" smtClean="0"/>
              <a:t>compared to traditional exclusive LLCs</a:t>
            </a:r>
          </a:p>
          <a:p>
            <a:pPr lvl="2"/>
            <a:r>
              <a:rPr lang="en-US" dirty="0" smtClean="0"/>
              <a:t>Slightly more traffic than traditional inclusive and non-inclusive LLCs</a:t>
            </a:r>
          </a:p>
          <a:p>
            <a:pPr lvl="1"/>
            <a:r>
              <a:rPr lang="en-US" dirty="0" smtClean="0"/>
              <a:t>Improves performance significantly over traditional inclusive, non-inclusive, and exclusive LLCs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r>
              <a:rPr lang="en-US" dirty="0" smtClean="0"/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40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Hierarchy-aware replacement and bypass</a:t>
            </a:r>
          </a:p>
          <a:p>
            <a:r>
              <a:rPr lang="en-US" dirty="0" smtClean="0"/>
              <a:t>Categorizes L2 cache blocks into five reuse pattern classes and estimates the reuse probability of each class</a:t>
            </a:r>
          </a:p>
          <a:p>
            <a:r>
              <a:rPr lang="en-US" dirty="0" smtClean="0"/>
              <a:t>If the reuse probability of a class falls below a dynamic threshold, the blocks of that class are prioritized for victimization in inclusive L3 cache and considered for bypass in exclusive L3 cache</a:t>
            </a:r>
          </a:p>
          <a:p>
            <a:r>
              <a:rPr lang="en-US" dirty="0" smtClean="0"/>
              <a:t>Our reuse pattern-based classification accurately captures code space signatures</a:t>
            </a:r>
          </a:p>
          <a:p>
            <a:pPr lvl="1"/>
            <a:r>
              <a:rPr lang="en-US" dirty="0" smtClean="0"/>
              <a:t>Obviates the need to communicate PC information to the LLC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Future directions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86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Where do we stand in comparison to the oracles?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362200" y="5257800"/>
            <a:ext cx="6400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574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0.65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5181600"/>
            <a:ext cx="7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0.70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5181600"/>
            <a:ext cx="7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0.75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0.85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294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62200" y="2514600"/>
            <a:ext cx="4419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62200" y="3429000"/>
            <a:ext cx="32766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4343400"/>
            <a:ext cx="1295400" cy="4572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543800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0.95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37613" y="5181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1.00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3622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766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910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054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342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848600" y="2133600"/>
            <a:ext cx="0" cy="3124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763000" y="2133600"/>
            <a:ext cx="0" cy="3124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409695" y="2514600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6589" y="3429000"/>
            <a:ext cx="1995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SRRIP-Oracle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10071" y="4343400"/>
            <a:ext cx="752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89813" y="25146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0.89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9813" y="34290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0.83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89813" y="4343400"/>
            <a:ext cx="775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0.72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39963" y="1524000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SRRIP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8" name="Straight Arrow Connector 37"/>
          <p:cNvCxnSpPr>
            <a:stCxn id="36" idx="2"/>
          </p:cNvCxnSpPr>
          <p:nvPr/>
        </p:nvCxnSpPr>
        <p:spPr>
          <a:xfrm>
            <a:off x="8251482" y="1985665"/>
            <a:ext cx="511518" cy="5289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76136" y="5562600"/>
            <a:ext cx="8015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LLC miss count relative to SRRIP for single-threaded apps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14400" y="6167735"/>
            <a:ext cx="3198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Where do we lose?</a:t>
            </a:r>
            <a:endParaRPr lang="en-US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33" grpId="0"/>
      <p:bldP spid="34" grpId="0"/>
      <p:bldP spid="35" grpId="0"/>
      <p:bldP spid="4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Future directions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sz="3800" dirty="0" smtClean="0"/>
              <a:t>Compare the hit count experienced by each class of cache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800" dirty="0" smtClean="0"/>
              <a:t>Number of C</a:t>
            </a:r>
            <a:r>
              <a:rPr lang="en-US" sz="4200" baseline="-25000" dirty="0" smtClean="0"/>
              <a:t>4</a:t>
            </a:r>
            <a:r>
              <a:rPr lang="en-US" sz="3800" dirty="0" smtClean="0"/>
              <a:t> hits in CHAR is almost equal to that in SRRIP-Oracle</a:t>
            </a:r>
          </a:p>
          <a:p>
            <a:r>
              <a:rPr lang="en-US" sz="3800" dirty="0" smtClean="0"/>
              <a:t>CHAR loses in C</a:t>
            </a:r>
            <a:r>
              <a:rPr lang="en-US" sz="3800" baseline="-25000" dirty="0" smtClean="0"/>
              <a:t>1</a:t>
            </a:r>
            <a:r>
              <a:rPr lang="en-US" sz="3800" dirty="0" smtClean="0"/>
              <a:t>, C</a:t>
            </a:r>
            <a:r>
              <a:rPr lang="en-US" sz="3800" baseline="-25000" dirty="0" smtClean="0"/>
              <a:t>2</a:t>
            </a:r>
            <a:r>
              <a:rPr lang="en-US" sz="3800" dirty="0" smtClean="0"/>
              <a:t>, and C</a:t>
            </a:r>
            <a:r>
              <a:rPr lang="en-US" sz="3800" baseline="-25000" dirty="0" smtClean="0"/>
              <a:t>3</a:t>
            </a:r>
          </a:p>
          <a:p>
            <a:r>
              <a:rPr lang="en-US" sz="3800" dirty="0" smtClean="0"/>
              <a:t>Need better characterization of these three classes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1828800"/>
          <a:ext cx="7238996" cy="24231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6465"/>
                <a:gridCol w="895546"/>
                <a:gridCol w="895546"/>
                <a:gridCol w="970174"/>
                <a:gridCol w="895546"/>
                <a:gridCol w="895546"/>
                <a:gridCol w="970173"/>
              </a:tblGrid>
              <a:tr h="533397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Policy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en-US" sz="3200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en-US" sz="2500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en-US" sz="3200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en-US" sz="2500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en-US" sz="3200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en-US" sz="2500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</a:t>
                      </a:r>
                      <a:r>
                        <a:rPr lang="en-US" sz="3200" baseline="-25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en-US" sz="2500" baseline="-250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Total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CHAR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0.11</a:t>
                      </a:r>
                      <a:endParaRPr lang="en-US" sz="2500" dirty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0.08</a:t>
                      </a:r>
                      <a:endParaRPr lang="en-US" sz="2500" dirty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0.04</a:t>
                      </a:r>
                      <a:endParaRPr lang="en-US" sz="2500" dirty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0.76</a:t>
                      </a:r>
                      <a:endParaRPr lang="en-US" sz="25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0.01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1.00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SRRIP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0.09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0.05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0.01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0.52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0.01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0.68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SRRIP-Or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0.26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0.13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0.21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0.78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0.04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1.42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OPT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0.34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0.17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0.14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0.85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0.02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1.52</a:t>
                      </a:r>
                      <a:endParaRPr lang="en-US" sz="25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Result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Inclusive LLC</a:t>
            </a:r>
          </a:p>
          <a:p>
            <a:pPr lvl="1"/>
            <a:r>
              <a:rPr lang="en-US" dirty="0" smtClean="0"/>
              <a:t>6.8% less LLC misses and 3.9% improved throughput on average for 100 4-way multi-programmed workloads compared to SRRIP [ISCA 2010] with hardware </a:t>
            </a:r>
            <a:r>
              <a:rPr lang="en-US" dirty="0" err="1" smtClean="0"/>
              <a:t>prefetcher</a:t>
            </a:r>
            <a:r>
              <a:rPr lang="en-US" dirty="0" smtClean="0"/>
              <a:t> disabled</a:t>
            </a:r>
          </a:p>
          <a:p>
            <a:pPr lvl="1"/>
            <a:r>
              <a:rPr lang="en-US" dirty="0" smtClean="0"/>
              <a:t>5.3% improvement with hardware </a:t>
            </a:r>
            <a:r>
              <a:rPr lang="en-US" dirty="0" err="1" smtClean="0"/>
              <a:t>prefetcher</a:t>
            </a:r>
            <a:endParaRPr lang="en-US" dirty="0" smtClean="0"/>
          </a:p>
          <a:p>
            <a:pPr lvl="1"/>
            <a:r>
              <a:rPr lang="en-US" dirty="0" smtClean="0"/>
              <a:t>Reasonable improvements for single-threaded and shared memory parallel applications</a:t>
            </a:r>
          </a:p>
          <a:p>
            <a:r>
              <a:rPr lang="en-US" dirty="0" smtClean="0"/>
              <a:t>Exclusive LLC</a:t>
            </a:r>
          </a:p>
          <a:p>
            <a:pPr lvl="1"/>
            <a:r>
              <a:rPr lang="en-US" dirty="0" smtClean="0"/>
              <a:t>3.2% improved throughput compared to TC-AGE [ISCA 2011] and 66.6% less data traffic from L2</a:t>
            </a:r>
          </a:p>
          <a:p>
            <a:pPr lvl="1"/>
            <a:r>
              <a:rPr lang="en-US" dirty="0" smtClean="0"/>
              <a:t>8.2% improved throughput compared to inclusive SRRIP and only 17% more data write traffic from L2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9144000" cy="1447800"/>
          </a:xfrm>
        </p:spPr>
        <p:txBody>
          <a:bodyPr>
            <a:noAutofit/>
          </a:bodyPr>
          <a:lstStyle/>
          <a:p>
            <a:r>
              <a:rPr lang="en-US" sz="15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rush Script MT" pitchFamily="66" charset="0"/>
              </a:rPr>
              <a:t>Thank you</a:t>
            </a:r>
            <a:endParaRPr lang="en-US" sz="15000" dirty="0" smtClean="0"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90562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Nothing clears up a case so much as stating it to another person.</a:t>
            </a:r>
          </a:p>
          <a:p>
            <a:r>
              <a:rPr lang="en-US" dirty="0" smtClean="0"/>
              <a:t>						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-Sir Arthur Conan Doyle</a:t>
            </a:r>
          </a:p>
          <a:p>
            <a:r>
              <a:rPr lang="en-US" dirty="0" smtClean="0"/>
              <a:t>					  	   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US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Silver Blaze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(1892)]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Overview of CHAR</a:t>
            </a:r>
          </a:p>
          <a:p>
            <a:r>
              <a:rPr lang="en-US" dirty="0" smtClean="0"/>
              <a:t>Motivating study: Oracle analysis</a:t>
            </a:r>
          </a:p>
          <a:p>
            <a:r>
              <a:rPr lang="en-US" dirty="0" smtClean="0"/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0"/>
            <a:ext cx="9448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CHAR: Inclusive LLC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52600" y="18288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iL1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2819400"/>
            <a:ext cx="1371600" cy="1219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L2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00" y="4419600"/>
            <a:ext cx="1524000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L3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18288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dL1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971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Dead hint gen.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2971800"/>
            <a:ext cx="1371600" cy="2286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2209800" y="2514600"/>
            <a:ext cx="1295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1"/>
          </p:cNvCxnSpPr>
          <p:nvPr/>
        </p:nvCxnSpPr>
        <p:spPr>
          <a:xfrm flipH="1">
            <a:off x="1600200" y="34290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2"/>
          </p:cNvCxnSpPr>
          <p:nvPr/>
        </p:nvCxnSpPr>
        <p:spPr>
          <a:xfrm>
            <a:off x="1143000" y="3886200"/>
            <a:ext cx="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4" idx="2"/>
          </p:cNvCxnSpPr>
          <p:nvPr/>
        </p:nvCxnSpPr>
        <p:spPr>
          <a:xfrm flipV="1">
            <a:off x="2209800" y="2286000"/>
            <a:ext cx="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7" idx="2"/>
          </p:cNvCxnSpPr>
          <p:nvPr/>
        </p:nvCxnSpPr>
        <p:spPr>
          <a:xfrm flipV="1">
            <a:off x="3505200" y="2286000"/>
            <a:ext cx="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5" idx="0"/>
          </p:cNvCxnSpPr>
          <p:nvPr/>
        </p:nvCxnSpPr>
        <p:spPr>
          <a:xfrm>
            <a:off x="2895600" y="2514600"/>
            <a:ext cx="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133600" y="5791200"/>
            <a:ext cx="1524000" cy="2286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>
            <a:off x="1143000" y="4191000"/>
            <a:ext cx="1752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6" idx="0"/>
          </p:cNvCxnSpPr>
          <p:nvPr/>
        </p:nvCxnSpPr>
        <p:spPr>
          <a:xfrm>
            <a:off x="2895600" y="4191000"/>
            <a:ext cx="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2726675" y="1123720"/>
            <a:ext cx="299291" cy="517793"/>
          </a:xfrm>
          <a:custGeom>
            <a:avLst/>
            <a:gdLst>
              <a:gd name="connsiteX0" fmla="*/ 181778 w 299291"/>
              <a:gd name="connsiteY0" fmla="*/ 0 h 517793"/>
              <a:gd name="connsiteX1" fmla="*/ 16525 w 299291"/>
              <a:gd name="connsiteY1" fmla="*/ 187287 h 517793"/>
              <a:gd name="connsiteX2" fmla="*/ 280930 w 299291"/>
              <a:gd name="connsiteY2" fmla="*/ 330507 h 517793"/>
              <a:gd name="connsiteX3" fmla="*/ 126694 w 299291"/>
              <a:gd name="connsiteY3" fmla="*/ 517793 h 517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291" h="517793">
                <a:moveTo>
                  <a:pt x="181778" y="0"/>
                </a:moveTo>
                <a:cubicBezTo>
                  <a:pt x="90889" y="66101"/>
                  <a:pt x="0" y="132203"/>
                  <a:pt x="16525" y="187287"/>
                </a:cubicBezTo>
                <a:cubicBezTo>
                  <a:pt x="33050" y="242371"/>
                  <a:pt x="262569" y="275423"/>
                  <a:pt x="280930" y="330507"/>
                </a:cubicBezTo>
                <a:cubicBezTo>
                  <a:pt x="299291" y="385591"/>
                  <a:pt x="212992" y="451692"/>
                  <a:pt x="126694" y="517793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609600" y="990600"/>
            <a:ext cx="0" cy="327660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09600" y="4267200"/>
            <a:ext cx="3429000" cy="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038600" y="990600"/>
            <a:ext cx="0" cy="327660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9600" y="990600"/>
            <a:ext cx="3429000" cy="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85800" y="997803"/>
            <a:ext cx="20859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Single-thread 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core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0" name="Rounded Rectangular Callout 79"/>
          <p:cNvSpPr/>
          <p:nvPr/>
        </p:nvSpPr>
        <p:spPr>
          <a:xfrm>
            <a:off x="4724400" y="914400"/>
            <a:ext cx="2819400" cy="612648"/>
          </a:xfrm>
          <a:prstGeom prst="wedgeRoundRectCallout">
            <a:avLst>
              <a:gd name="adj1" fmla="val -92536"/>
              <a:gd name="adj2" fmla="val 30526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Observe accesses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2" name="Rounded Rectangular Callout 81"/>
          <p:cNvSpPr/>
          <p:nvPr/>
        </p:nvSpPr>
        <p:spPr>
          <a:xfrm>
            <a:off x="4648200" y="1524000"/>
            <a:ext cx="4191000" cy="1066800"/>
          </a:xfrm>
          <a:prstGeom prst="wedgeRoundRectCallout">
            <a:avLst>
              <a:gd name="adj1" fmla="val -122503"/>
              <a:gd name="adj2" fmla="val 125725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 eviction, classify based on reuse pattern and pass on to dead hint generator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Rounded Rectangular Callout 82"/>
          <p:cNvSpPr/>
          <p:nvPr/>
        </p:nvSpPr>
        <p:spPr>
          <a:xfrm>
            <a:off x="4876800" y="2590800"/>
            <a:ext cx="3962400" cy="765048"/>
          </a:xfrm>
          <a:prstGeom prst="wedgeRoundRectCallout">
            <a:avLst>
              <a:gd name="adj1" fmla="val -136188"/>
              <a:gd name="adj2" fmla="val 82059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 reuse probability of each reuse pattern class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4" name="Rounded Rectangular Callout 83"/>
          <p:cNvSpPr/>
          <p:nvPr/>
        </p:nvSpPr>
        <p:spPr>
          <a:xfrm>
            <a:off x="4267200" y="3352800"/>
            <a:ext cx="4572000" cy="1371600"/>
          </a:xfrm>
          <a:prstGeom prst="wedgeRoundRectCallout">
            <a:avLst>
              <a:gd name="adj1" fmla="val -110646"/>
              <a:gd name="adj2" fmla="val -24669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Infer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liveness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of the evicted L2 cache block based on reuse probability of its class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5" name="Rounded Rectangular Callout 84"/>
          <p:cNvSpPr/>
          <p:nvPr/>
        </p:nvSpPr>
        <p:spPr>
          <a:xfrm>
            <a:off x="4876800" y="4724400"/>
            <a:ext cx="3810000" cy="762000"/>
          </a:xfrm>
          <a:prstGeom prst="wedgeRoundRectCallout">
            <a:avLst>
              <a:gd name="adj1" fmla="val -147272"/>
              <a:gd name="adj2" fmla="val -138886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inferred dead,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generate dead hint to LLC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Rounded Rectangular Callout 85"/>
          <p:cNvSpPr/>
          <p:nvPr/>
        </p:nvSpPr>
        <p:spPr>
          <a:xfrm>
            <a:off x="4343400" y="5334000"/>
            <a:ext cx="4648200" cy="1371600"/>
          </a:xfrm>
          <a:prstGeom prst="wedgeRoundRectCallout">
            <a:avLst>
              <a:gd name="adj1" fmla="val -68011"/>
              <a:gd name="adj2" fmla="val -10211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dead hint received, increase victimization priority (i.e., update age or RRPV)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114800" y="1143000"/>
            <a:ext cx="5036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Improves LLC replacement policy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 evicting early the blocks that are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less likely to be reused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0" grpId="0" animBg="1"/>
      <p:bldP spid="80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9753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CHAR: Exclusive LLC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52600" y="18288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iL1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2819400"/>
            <a:ext cx="1371600" cy="1219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L2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4419600"/>
            <a:ext cx="1371600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L3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1828800"/>
            <a:ext cx="914400" cy="457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dL1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2971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Dead hint gen.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09800" y="2971800"/>
            <a:ext cx="1371600" cy="2286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2209800" y="2514600"/>
            <a:ext cx="1295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1"/>
          </p:cNvCxnSpPr>
          <p:nvPr/>
        </p:nvCxnSpPr>
        <p:spPr>
          <a:xfrm flipH="1">
            <a:off x="1600200" y="34290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2"/>
          </p:cNvCxnSpPr>
          <p:nvPr/>
        </p:nvCxnSpPr>
        <p:spPr>
          <a:xfrm>
            <a:off x="1143000" y="3886200"/>
            <a:ext cx="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4" idx="2"/>
          </p:cNvCxnSpPr>
          <p:nvPr/>
        </p:nvCxnSpPr>
        <p:spPr>
          <a:xfrm flipV="1">
            <a:off x="2209800" y="2286000"/>
            <a:ext cx="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7" idx="2"/>
          </p:cNvCxnSpPr>
          <p:nvPr/>
        </p:nvCxnSpPr>
        <p:spPr>
          <a:xfrm flipV="1">
            <a:off x="3505200" y="2286000"/>
            <a:ext cx="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5" idx="0"/>
          </p:cNvCxnSpPr>
          <p:nvPr/>
        </p:nvCxnSpPr>
        <p:spPr>
          <a:xfrm>
            <a:off x="2895600" y="2514600"/>
            <a:ext cx="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143000" y="4191000"/>
            <a:ext cx="1752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6" idx="0"/>
          </p:cNvCxnSpPr>
          <p:nvPr/>
        </p:nvCxnSpPr>
        <p:spPr>
          <a:xfrm>
            <a:off x="2895600" y="4191000"/>
            <a:ext cx="762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2726675" y="1123720"/>
            <a:ext cx="299291" cy="517793"/>
          </a:xfrm>
          <a:custGeom>
            <a:avLst/>
            <a:gdLst>
              <a:gd name="connsiteX0" fmla="*/ 181778 w 299291"/>
              <a:gd name="connsiteY0" fmla="*/ 0 h 517793"/>
              <a:gd name="connsiteX1" fmla="*/ 16525 w 299291"/>
              <a:gd name="connsiteY1" fmla="*/ 187287 h 517793"/>
              <a:gd name="connsiteX2" fmla="*/ 280930 w 299291"/>
              <a:gd name="connsiteY2" fmla="*/ 330507 h 517793"/>
              <a:gd name="connsiteX3" fmla="*/ 126694 w 299291"/>
              <a:gd name="connsiteY3" fmla="*/ 517793 h 517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291" h="517793">
                <a:moveTo>
                  <a:pt x="181778" y="0"/>
                </a:moveTo>
                <a:cubicBezTo>
                  <a:pt x="90889" y="66101"/>
                  <a:pt x="0" y="132203"/>
                  <a:pt x="16525" y="187287"/>
                </a:cubicBezTo>
                <a:cubicBezTo>
                  <a:pt x="33050" y="242371"/>
                  <a:pt x="262569" y="275423"/>
                  <a:pt x="280930" y="330507"/>
                </a:cubicBezTo>
                <a:cubicBezTo>
                  <a:pt x="299291" y="385591"/>
                  <a:pt x="212992" y="451692"/>
                  <a:pt x="126694" y="517793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609600" y="990600"/>
            <a:ext cx="0" cy="327660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09600" y="4267200"/>
            <a:ext cx="3429000" cy="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038600" y="990600"/>
            <a:ext cx="0" cy="327660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9600" y="990600"/>
            <a:ext cx="3429000" cy="0"/>
          </a:xfrm>
          <a:prstGeom prst="line">
            <a:avLst/>
          </a:prstGeom>
          <a:ln w="508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85800" y="997803"/>
            <a:ext cx="20859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Single-thread 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core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0" name="Rounded Rectangular Callout 79"/>
          <p:cNvSpPr/>
          <p:nvPr/>
        </p:nvSpPr>
        <p:spPr>
          <a:xfrm>
            <a:off x="4724400" y="914400"/>
            <a:ext cx="2819400" cy="612648"/>
          </a:xfrm>
          <a:prstGeom prst="wedgeRoundRectCallout">
            <a:avLst>
              <a:gd name="adj1" fmla="val -92536"/>
              <a:gd name="adj2" fmla="val 305262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Observe accesses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2" name="Rounded Rectangular Callout 81"/>
          <p:cNvSpPr/>
          <p:nvPr/>
        </p:nvSpPr>
        <p:spPr>
          <a:xfrm>
            <a:off x="4648200" y="1524000"/>
            <a:ext cx="4191000" cy="1066800"/>
          </a:xfrm>
          <a:prstGeom prst="wedgeRoundRectCallout">
            <a:avLst>
              <a:gd name="adj1" fmla="val -122503"/>
              <a:gd name="adj2" fmla="val 125725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 eviction, classify based on reuse pattern and pass on to dead hint generator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3" name="Rounded Rectangular Callout 82"/>
          <p:cNvSpPr/>
          <p:nvPr/>
        </p:nvSpPr>
        <p:spPr>
          <a:xfrm>
            <a:off x="4876800" y="2590800"/>
            <a:ext cx="3962400" cy="765048"/>
          </a:xfrm>
          <a:prstGeom prst="wedgeRoundRectCallout">
            <a:avLst>
              <a:gd name="adj1" fmla="val -136188"/>
              <a:gd name="adj2" fmla="val 82059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 reuse probability of each reuse pattern class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4" name="Rounded Rectangular Callout 83"/>
          <p:cNvSpPr/>
          <p:nvPr/>
        </p:nvSpPr>
        <p:spPr>
          <a:xfrm>
            <a:off x="4267200" y="3352800"/>
            <a:ext cx="4572000" cy="1371600"/>
          </a:xfrm>
          <a:prstGeom prst="wedgeRoundRectCallout">
            <a:avLst>
              <a:gd name="adj1" fmla="val -110646"/>
              <a:gd name="adj2" fmla="val -24669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Infer </a:t>
            </a:r>
            <a:r>
              <a:rPr lang="en-US" sz="24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liveness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of the evicted L2 cache block based on reuse probability of its class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5" name="Rounded Rectangular Callout 84"/>
          <p:cNvSpPr/>
          <p:nvPr/>
        </p:nvSpPr>
        <p:spPr>
          <a:xfrm>
            <a:off x="3810000" y="4724400"/>
            <a:ext cx="5181600" cy="762000"/>
          </a:xfrm>
          <a:prstGeom prst="wedgeRoundRectCallout">
            <a:avLst>
              <a:gd name="adj1" fmla="val -95064"/>
              <a:gd name="adj2" fmla="val -171917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inferred dead, send to memory controller if dirty, else bypass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4038600" y="5715000"/>
            <a:ext cx="5105400" cy="685800"/>
          </a:xfrm>
          <a:prstGeom prst="wedgeRoundRectCallout">
            <a:avLst>
              <a:gd name="adj1" fmla="val -57222"/>
              <a:gd name="adj2" fmla="val -21456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inferred live, allocate in L3 cache</a:t>
            </a:r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143000" y="3962400"/>
            <a:ext cx="1371600" cy="2286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191000" y="990600"/>
            <a:ext cx="4800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Improves capacity allocation in LLC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Reduces data write traffic originating from the L2 cache by bypassing dead clean blocks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70021E-6 L -0.11667 0.14434 " pathEditMode="relative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.27759 " pathEditMode="relative" ptsTypes="AA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80" grpId="0" animBg="1"/>
      <p:bldP spid="80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31" grpId="1" animBg="1"/>
      <p:bldP spid="31" grpId="2" animBg="1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Sketch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Talk in one slide</a:t>
            </a:r>
          </a:p>
          <a:p>
            <a:r>
              <a:rPr lang="en-US" dirty="0" smtClean="0"/>
              <a:t>Result highlights</a:t>
            </a:r>
          </a:p>
          <a:p>
            <a:r>
              <a:rPr lang="en-US" dirty="0" smtClean="0"/>
              <a:t>Overview of CHAR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Motivating study: Oracle analysis</a:t>
            </a:r>
          </a:p>
          <a:p>
            <a:r>
              <a:rPr lang="en-US" dirty="0" smtClean="0"/>
              <a:t>Design of CHAR algorithms</a:t>
            </a:r>
          </a:p>
          <a:p>
            <a:pPr lvl="1"/>
            <a:r>
              <a:rPr lang="en-US" dirty="0" smtClean="0"/>
              <a:t>Exploiting inner-level reuse patterns</a:t>
            </a:r>
          </a:p>
          <a:p>
            <a:pPr lvl="1"/>
            <a:r>
              <a:rPr lang="en-US" dirty="0" smtClean="0"/>
              <a:t>Selective dead hints</a:t>
            </a:r>
          </a:p>
          <a:p>
            <a:pPr lvl="1"/>
            <a:r>
              <a:rPr lang="en-US" dirty="0" smtClean="0"/>
              <a:t>Incorporating program counters</a:t>
            </a:r>
          </a:p>
          <a:p>
            <a:pPr lvl="1"/>
            <a:r>
              <a:rPr lang="en-US" dirty="0" smtClean="0"/>
              <a:t>Applying to exclusive LLC design</a:t>
            </a:r>
          </a:p>
          <a:p>
            <a:r>
              <a:rPr lang="en-US" dirty="0" smtClean="0"/>
              <a:t>Simulation results</a:t>
            </a:r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3669</TotalTime>
  <Words>3432</Words>
  <Application>Microsoft Office PowerPoint</Application>
  <PresentationFormat>On-screen Show (4:3)</PresentationFormat>
  <Paragraphs>595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Hierarchy-aware Replacement and Bypass Algorithms for Last-level Caches</vt:lpstr>
      <vt:lpstr>Sketch</vt:lpstr>
      <vt:lpstr>Sketch</vt:lpstr>
      <vt:lpstr>Talk in One Slide</vt:lpstr>
      <vt:lpstr>Result highlights</vt:lpstr>
      <vt:lpstr>Sketch</vt:lpstr>
      <vt:lpstr>Overview of CHAR: Inclusive LLC</vt:lpstr>
      <vt:lpstr>Overview of CHAR: Exclusive LLC</vt:lpstr>
      <vt:lpstr>Sketch</vt:lpstr>
      <vt:lpstr>Motivating study: Oracle analysis</vt:lpstr>
      <vt:lpstr>Motivating study: Dead population</vt:lpstr>
      <vt:lpstr>Sketch</vt:lpstr>
      <vt:lpstr>Design of CHAR algorithms</vt:lpstr>
      <vt:lpstr>Design of CHAR algorithms</vt:lpstr>
      <vt:lpstr>Design of CHAR algorithms</vt:lpstr>
      <vt:lpstr>Sketch</vt:lpstr>
      <vt:lpstr>Design of CHAR algorithms</vt:lpstr>
      <vt:lpstr>Design of CHAR algorithms</vt:lpstr>
      <vt:lpstr>Design of CHAR algorithms</vt:lpstr>
      <vt:lpstr>Design of CHAR algorithms</vt:lpstr>
      <vt:lpstr>Design of CHAR algorithms</vt:lpstr>
      <vt:lpstr>Sketch</vt:lpstr>
      <vt:lpstr>Design of CHAR algorithms</vt:lpstr>
      <vt:lpstr>Design of CHAR algorithms</vt:lpstr>
      <vt:lpstr>Design of CHAR algorithms</vt:lpstr>
      <vt:lpstr>Sketch</vt:lpstr>
      <vt:lpstr>Design of CHAR algorithms</vt:lpstr>
      <vt:lpstr>Design of CHAR algorithms</vt:lpstr>
      <vt:lpstr>Design of CHAR algorithms</vt:lpstr>
      <vt:lpstr>Sketch</vt:lpstr>
      <vt:lpstr>Simulation environment</vt:lpstr>
      <vt:lpstr>Algorithm evaluation</vt:lpstr>
      <vt:lpstr>Single-thread IPC results</vt:lpstr>
      <vt:lpstr>Single-thread L2-LLC traffic</vt:lpstr>
      <vt:lpstr>Multi-programmed non-prefetched</vt:lpstr>
      <vt:lpstr>Multi-programmed non-prefetched</vt:lpstr>
      <vt:lpstr>Multi-programmed prefetched</vt:lpstr>
      <vt:lpstr>Multi-programmed prefetched</vt:lpstr>
      <vt:lpstr>Static vs. dynamic threshold</vt:lpstr>
      <vt:lpstr>Parallel apps non-prefetched</vt:lpstr>
      <vt:lpstr>Parallel apps prefetched</vt:lpstr>
      <vt:lpstr>Exclusive LLC results (prefetched)</vt:lpstr>
      <vt:lpstr>Exclusive LLC results (prefetched)</vt:lpstr>
      <vt:lpstr>Exclusive LLC results (prefetched)</vt:lpstr>
      <vt:lpstr>Exclusive LLC results: Summary</vt:lpstr>
      <vt:lpstr>Sketch</vt:lpstr>
      <vt:lpstr>Summary</vt:lpstr>
      <vt:lpstr>Future directions</vt:lpstr>
      <vt:lpstr>Future directions</vt:lpstr>
      <vt:lpstr>Slide 50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</dc:title>
  <dc:creator>M Chowdhury</dc:creator>
  <cp:lastModifiedBy>mchaudhx</cp:lastModifiedBy>
  <cp:revision>534</cp:revision>
  <dcterms:created xsi:type="dcterms:W3CDTF">2009-12-03T08:56:43Z</dcterms:created>
  <dcterms:modified xsi:type="dcterms:W3CDTF">2012-12-11T06:47:58Z</dcterms:modified>
</cp:coreProperties>
</file>