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59"/>
  </p:notesMasterIdLst>
  <p:sldIdLst>
    <p:sldId id="256" r:id="rId2"/>
    <p:sldId id="259" r:id="rId3"/>
    <p:sldId id="327" r:id="rId4"/>
    <p:sldId id="329" r:id="rId5"/>
    <p:sldId id="330" r:id="rId6"/>
    <p:sldId id="328" r:id="rId7"/>
    <p:sldId id="326" r:id="rId8"/>
    <p:sldId id="291" r:id="rId9"/>
    <p:sldId id="292" r:id="rId10"/>
    <p:sldId id="293" r:id="rId11"/>
    <p:sldId id="294" r:id="rId12"/>
    <p:sldId id="295" r:id="rId13"/>
    <p:sldId id="296" r:id="rId14"/>
    <p:sldId id="297" r:id="rId15"/>
    <p:sldId id="298" r:id="rId16"/>
    <p:sldId id="307" r:id="rId17"/>
    <p:sldId id="300" r:id="rId18"/>
    <p:sldId id="302" r:id="rId19"/>
    <p:sldId id="303" r:id="rId20"/>
    <p:sldId id="304" r:id="rId21"/>
    <p:sldId id="308" r:id="rId22"/>
    <p:sldId id="260" r:id="rId23"/>
    <p:sldId id="261" r:id="rId24"/>
    <p:sldId id="262" r:id="rId25"/>
    <p:sldId id="309" r:id="rId26"/>
    <p:sldId id="263" r:id="rId27"/>
    <p:sldId id="284" r:id="rId28"/>
    <p:sldId id="285" r:id="rId29"/>
    <p:sldId id="331" r:id="rId30"/>
    <p:sldId id="332" r:id="rId31"/>
    <p:sldId id="333" r:id="rId32"/>
    <p:sldId id="310" r:id="rId33"/>
    <p:sldId id="264" r:id="rId34"/>
    <p:sldId id="311" r:id="rId35"/>
    <p:sldId id="265" r:id="rId36"/>
    <p:sldId id="266" r:id="rId37"/>
    <p:sldId id="267" r:id="rId38"/>
    <p:sldId id="268" r:id="rId39"/>
    <p:sldId id="286" r:id="rId40"/>
    <p:sldId id="287" r:id="rId41"/>
    <p:sldId id="312" r:id="rId42"/>
    <p:sldId id="313" r:id="rId43"/>
    <p:sldId id="314" r:id="rId44"/>
    <p:sldId id="315" r:id="rId45"/>
    <p:sldId id="316" r:id="rId46"/>
    <p:sldId id="273" r:id="rId47"/>
    <p:sldId id="275" r:id="rId48"/>
    <p:sldId id="289" r:id="rId49"/>
    <p:sldId id="322" r:id="rId50"/>
    <p:sldId id="317" r:id="rId51"/>
    <p:sldId id="318" r:id="rId52"/>
    <p:sldId id="319" r:id="rId53"/>
    <p:sldId id="288" r:id="rId54"/>
    <p:sldId id="321" r:id="rId55"/>
    <p:sldId id="277" r:id="rId56"/>
    <p:sldId id="290" r:id="rId57"/>
    <p:sldId id="278" r:id="rId5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C837CE5-EEBD-4B82-B155-BA1DBF67C8CF}" type="datetimeFigureOut">
              <a:rPr lang="en-US" smtClean="0"/>
              <a:pPr/>
              <a:t>8/25/2012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985FA7-9A21-4F92-A827-786028AD0C7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87611AA-B839-407B-8785-8A78312F9FC5}" type="datetime1">
              <a:rPr lang="en-US" smtClean="0"/>
              <a:pPr/>
              <a:t>8/25/2012</a:t>
            </a:fld>
            <a:endParaRPr lang="en-US"/>
          </a:p>
        </p:txBody>
      </p:sp>
      <p:sp>
        <p:nvSpPr>
          <p:cNvPr id="5" name="Footer Placeholder 4"/>
          <p:cNvSpPr>
            <a:spLocks noGrp="1"/>
          </p:cNvSpPr>
          <p:nvPr>
            <p:ph type="ftr" sz="quarter" idx="11"/>
          </p:nvPr>
        </p:nvSpPr>
        <p:spPr/>
        <p:txBody>
          <a:bodyPr/>
          <a:lstStyle/>
          <a:p>
            <a:r>
              <a:rPr lang="fi-FI" smtClean="0"/>
              <a:t>Pseudo-LIFO        Mainak   (IIT Kanpur)</a:t>
            </a:r>
            <a:endParaRPr lang="en-US"/>
          </a:p>
        </p:txBody>
      </p:sp>
      <p:sp>
        <p:nvSpPr>
          <p:cNvPr id="6" name="Slide Number Placeholder 5"/>
          <p:cNvSpPr>
            <a:spLocks noGrp="1"/>
          </p:cNvSpPr>
          <p:nvPr>
            <p:ph type="sldNum" sz="quarter" idx="12"/>
          </p:nvPr>
        </p:nvSpPr>
        <p:spPr/>
        <p:txBody>
          <a:bodyPr/>
          <a:lstStyle/>
          <a:p>
            <a:fld id="{51B4D58C-7421-4009-8D1C-8225D628017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4C462E-9BFA-47A0-BC11-A5BDBAEB2E73}" type="datetime1">
              <a:rPr lang="en-US" smtClean="0"/>
              <a:pPr/>
              <a:t>8/25/2012</a:t>
            </a:fld>
            <a:endParaRPr lang="en-US"/>
          </a:p>
        </p:txBody>
      </p:sp>
      <p:sp>
        <p:nvSpPr>
          <p:cNvPr id="5" name="Footer Placeholder 4"/>
          <p:cNvSpPr>
            <a:spLocks noGrp="1"/>
          </p:cNvSpPr>
          <p:nvPr>
            <p:ph type="ftr" sz="quarter" idx="11"/>
          </p:nvPr>
        </p:nvSpPr>
        <p:spPr/>
        <p:txBody>
          <a:bodyPr/>
          <a:lstStyle/>
          <a:p>
            <a:r>
              <a:rPr lang="fi-FI" smtClean="0"/>
              <a:t>Pseudo-LIFO        Mainak   (IIT Kanpur)</a:t>
            </a:r>
            <a:endParaRPr lang="en-US"/>
          </a:p>
        </p:txBody>
      </p:sp>
      <p:sp>
        <p:nvSpPr>
          <p:cNvPr id="6" name="Slide Number Placeholder 5"/>
          <p:cNvSpPr>
            <a:spLocks noGrp="1"/>
          </p:cNvSpPr>
          <p:nvPr>
            <p:ph type="sldNum" sz="quarter" idx="12"/>
          </p:nvPr>
        </p:nvSpPr>
        <p:spPr/>
        <p:txBody>
          <a:bodyPr/>
          <a:lstStyle/>
          <a:p>
            <a:fld id="{51B4D58C-7421-4009-8D1C-8225D628017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0159DF3-44AE-4658-A85F-726C042C0AD0}" type="datetime1">
              <a:rPr lang="en-US" smtClean="0"/>
              <a:pPr/>
              <a:t>8/25/2012</a:t>
            </a:fld>
            <a:endParaRPr lang="en-US"/>
          </a:p>
        </p:txBody>
      </p:sp>
      <p:sp>
        <p:nvSpPr>
          <p:cNvPr id="5" name="Footer Placeholder 4"/>
          <p:cNvSpPr>
            <a:spLocks noGrp="1"/>
          </p:cNvSpPr>
          <p:nvPr>
            <p:ph type="ftr" sz="quarter" idx="11"/>
          </p:nvPr>
        </p:nvSpPr>
        <p:spPr/>
        <p:txBody>
          <a:bodyPr/>
          <a:lstStyle/>
          <a:p>
            <a:r>
              <a:rPr lang="fi-FI" smtClean="0"/>
              <a:t>Pseudo-LIFO        Mainak   (IIT Kanpur)</a:t>
            </a:r>
            <a:endParaRPr lang="en-US"/>
          </a:p>
        </p:txBody>
      </p:sp>
      <p:sp>
        <p:nvSpPr>
          <p:cNvPr id="6" name="Slide Number Placeholder 5"/>
          <p:cNvSpPr>
            <a:spLocks noGrp="1"/>
          </p:cNvSpPr>
          <p:nvPr>
            <p:ph type="sldNum" sz="quarter" idx="12"/>
          </p:nvPr>
        </p:nvSpPr>
        <p:spPr/>
        <p:txBody>
          <a:bodyPr/>
          <a:lstStyle/>
          <a:p>
            <a:fld id="{51B4D58C-7421-4009-8D1C-8225D628017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0070C0"/>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b="0">
                <a:solidFill>
                  <a:schemeClr val="tx1"/>
                </a:solidFill>
                <a:latin typeface="Comic Sans MS" pitchFamily="66" charset="0"/>
                <a:cs typeface="Arial" pitchFamily="34" charset="0"/>
              </a:defRPr>
            </a:lvl1pPr>
            <a:lvl2pPr>
              <a:defRPr b="0">
                <a:solidFill>
                  <a:schemeClr val="tx1"/>
                </a:solidFill>
                <a:latin typeface="Comic Sans MS" pitchFamily="66" charset="0"/>
                <a:cs typeface="Arial" pitchFamily="34" charset="0"/>
              </a:defRPr>
            </a:lvl2pPr>
            <a:lvl3pPr>
              <a:defRPr b="0">
                <a:solidFill>
                  <a:schemeClr val="tx1"/>
                </a:solidFill>
                <a:latin typeface="Comic Sans MS" pitchFamily="66" charset="0"/>
                <a:cs typeface="Arial" pitchFamily="34" charset="0"/>
              </a:defRPr>
            </a:lvl3pPr>
            <a:lvl4pPr>
              <a:defRPr b="0">
                <a:solidFill>
                  <a:schemeClr val="tx1"/>
                </a:solidFill>
                <a:latin typeface="Comic Sans MS" pitchFamily="66" charset="0"/>
                <a:cs typeface="Arial" pitchFamily="34" charset="0"/>
              </a:defRPr>
            </a:lvl4pPr>
            <a:lvl5pPr>
              <a:defRPr b="0">
                <a:solidFill>
                  <a:schemeClr val="tx1"/>
                </a:solidFill>
                <a:latin typeface="Comic Sans MS" pitchFamily="66"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7506E05A-B55B-449F-A884-A125FB8A5BED}" type="datetime1">
              <a:rPr lang="en-US" smtClean="0"/>
              <a:pPr/>
              <a:t>8/25/2012</a:t>
            </a:fld>
            <a:endParaRPr lang="en-US"/>
          </a:p>
        </p:txBody>
      </p:sp>
      <p:sp>
        <p:nvSpPr>
          <p:cNvPr id="5" name="Footer Placeholder 4"/>
          <p:cNvSpPr>
            <a:spLocks noGrp="1"/>
          </p:cNvSpPr>
          <p:nvPr>
            <p:ph type="ftr" sz="quarter" idx="11"/>
          </p:nvPr>
        </p:nvSpPr>
        <p:spPr>
          <a:xfrm>
            <a:off x="2590800" y="6356350"/>
            <a:ext cx="3962400" cy="365125"/>
          </a:xfrm>
        </p:spPr>
        <p:txBody>
          <a:bodyPr/>
          <a:lstStyle>
            <a:lvl1pPr>
              <a:defRPr b="1">
                <a:solidFill>
                  <a:srgbClr val="00B050"/>
                </a:solidFill>
                <a:latin typeface="+mj-lt"/>
              </a:defRPr>
            </a:lvl1pPr>
          </a:lstStyle>
          <a:p>
            <a:r>
              <a:rPr lang="fi-FI" smtClean="0"/>
              <a:t>Pseudo-LIFO        Mainak   (IIT Kanpur)</a:t>
            </a:r>
            <a:endParaRPr lang="en-US" dirty="0"/>
          </a:p>
        </p:txBody>
      </p:sp>
      <p:sp>
        <p:nvSpPr>
          <p:cNvPr id="6" name="Slide Number Placeholder 5"/>
          <p:cNvSpPr>
            <a:spLocks noGrp="1"/>
          </p:cNvSpPr>
          <p:nvPr>
            <p:ph type="sldNum" sz="quarter" idx="12"/>
          </p:nvPr>
        </p:nvSpPr>
        <p:spPr/>
        <p:txBody>
          <a:bodyPr/>
          <a:lstStyle/>
          <a:p>
            <a:fld id="{51B4D58C-7421-4009-8D1C-8225D628017A}"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C09D182-D44A-473F-A277-75B64F453D40}" type="datetime1">
              <a:rPr lang="en-US" smtClean="0"/>
              <a:pPr/>
              <a:t>8/25/2012</a:t>
            </a:fld>
            <a:endParaRPr lang="en-US"/>
          </a:p>
        </p:txBody>
      </p:sp>
      <p:sp>
        <p:nvSpPr>
          <p:cNvPr id="5" name="Footer Placeholder 4"/>
          <p:cNvSpPr>
            <a:spLocks noGrp="1"/>
          </p:cNvSpPr>
          <p:nvPr>
            <p:ph type="ftr" sz="quarter" idx="11"/>
          </p:nvPr>
        </p:nvSpPr>
        <p:spPr/>
        <p:txBody>
          <a:bodyPr/>
          <a:lstStyle/>
          <a:p>
            <a:r>
              <a:rPr lang="fi-FI" smtClean="0"/>
              <a:t>Pseudo-LIFO        Mainak   (IIT Kanpur)</a:t>
            </a:r>
            <a:endParaRPr lang="en-US"/>
          </a:p>
        </p:txBody>
      </p:sp>
      <p:sp>
        <p:nvSpPr>
          <p:cNvPr id="6" name="Slide Number Placeholder 5"/>
          <p:cNvSpPr>
            <a:spLocks noGrp="1"/>
          </p:cNvSpPr>
          <p:nvPr>
            <p:ph type="sldNum" sz="quarter" idx="12"/>
          </p:nvPr>
        </p:nvSpPr>
        <p:spPr/>
        <p:txBody>
          <a:bodyPr/>
          <a:lstStyle/>
          <a:p>
            <a:fld id="{51B4D58C-7421-4009-8D1C-8225D628017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79762FA-0D6C-4CC7-81F3-3A651314B820}" type="datetime1">
              <a:rPr lang="en-US" smtClean="0"/>
              <a:pPr/>
              <a:t>8/25/2012</a:t>
            </a:fld>
            <a:endParaRPr lang="en-US"/>
          </a:p>
        </p:txBody>
      </p:sp>
      <p:sp>
        <p:nvSpPr>
          <p:cNvPr id="6" name="Footer Placeholder 5"/>
          <p:cNvSpPr>
            <a:spLocks noGrp="1"/>
          </p:cNvSpPr>
          <p:nvPr>
            <p:ph type="ftr" sz="quarter" idx="11"/>
          </p:nvPr>
        </p:nvSpPr>
        <p:spPr/>
        <p:txBody>
          <a:bodyPr/>
          <a:lstStyle/>
          <a:p>
            <a:r>
              <a:rPr lang="fi-FI" smtClean="0"/>
              <a:t>Pseudo-LIFO        Mainak   (IIT Kanpur)</a:t>
            </a:r>
            <a:endParaRPr lang="en-US"/>
          </a:p>
        </p:txBody>
      </p:sp>
      <p:sp>
        <p:nvSpPr>
          <p:cNvPr id="7" name="Slide Number Placeholder 6"/>
          <p:cNvSpPr>
            <a:spLocks noGrp="1"/>
          </p:cNvSpPr>
          <p:nvPr>
            <p:ph type="sldNum" sz="quarter" idx="12"/>
          </p:nvPr>
        </p:nvSpPr>
        <p:spPr/>
        <p:txBody>
          <a:bodyPr/>
          <a:lstStyle/>
          <a:p>
            <a:fld id="{51B4D58C-7421-4009-8D1C-8225D628017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3E2D79B-9B94-4BD0-9021-14F63476923E}" type="datetime1">
              <a:rPr lang="en-US" smtClean="0"/>
              <a:pPr/>
              <a:t>8/25/2012</a:t>
            </a:fld>
            <a:endParaRPr lang="en-US"/>
          </a:p>
        </p:txBody>
      </p:sp>
      <p:sp>
        <p:nvSpPr>
          <p:cNvPr id="8" name="Footer Placeholder 7"/>
          <p:cNvSpPr>
            <a:spLocks noGrp="1"/>
          </p:cNvSpPr>
          <p:nvPr>
            <p:ph type="ftr" sz="quarter" idx="11"/>
          </p:nvPr>
        </p:nvSpPr>
        <p:spPr/>
        <p:txBody>
          <a:bodyPr/>
          <a:lstStyle/>
          <a:p>
            <a:r>
              <a:rPr lang="fi-FI" smtClean="0"/>
              <a:t>Pseudo-LIFO        Mainak   (IIT Kanpur)</a:t>
            </a:r>
            <a:endParaRPr lang="en-US"/>
          </a:p>
        </p:txBody>
      </p:sp>
      <p:sp>
        <p:nvSpPr>
          <p:cNvPr id="9" name="Slide Number Placeholder 8"/>
          <p:cNvSpPr>
            <a:spLocks noGrp="1"/>
          </p:cNvSpPr>
          <p:nvPr>
            <p:ph type="sldNum" sz="quarter" idx="12"/>
          </p:nvPr>
        </p:nvSpPr>
        <p:spPr/>
        <p:txBody>
          <a:bodyPr/>
          <a:lstStyle/>
          <a:p>
            <a:fld id="{51B4D58C-7421-4009-8D1C-8225D628017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9830C74-61E2-4454-96FA-27F1BE88E8C9}" type="datetime1">
              <a:rPr lang="en-US" smtClean="0"/>
              <a:pPr/>
              <a:t>8/25/2012</a:t>
            </a:fld>
            <a:endParaRPr lang="en-US"/>
          </a:p>
        </p:txBody>
      </p:sp>
      <p:sp>
        <p:nvSpPr>
          <p:cNvPr id="4" name="Footer Placeholder 3"/>
          <p:cNvSpPr>
            <a:spLocks noGrp="1"/>
          </p:cNvSpPr>
          <p:nvPr>
            <p:ph type="ftr" sz="quarter" idx="11"/>
          </p:nvPr>
        </p:nvSpPr>
        <p:spPr/>
        <p:txBody>
          <a:bodyPr/>
          <a:lstStyle/>
          <a:p>
            <a:r>
              <a:rPr lang="fi-FI" smtClean="0"/>
              <a:t>Pseudo-LIFO        Mainak   (IIT Kanpur)</a:t>
            </a:r>
            <a:endParaRPr lang="en-US"/>
          </a:p>
        </p:txBody>
      </p:sp>
      <p:sp>
        <p:nvSpPr>
          <p:cNvPr id="5" name="Slide Number Placeholder 4"/>
          <p:cNvSpPr>
            <a:spLocks noGrp="1"/>
          </p:cNvSpPr>
          <p:nvPr>
            <p:ph type="sldNum" sz="quarter" idx="12"/>
          </p:nvPr>
        </p:nvSpPr>
        <p:spPr/>
        <p:txBody>
          <a:bodyPr/>
          <a:lstStyle/>
          <a:p>
            <a:fld id="{51B4D58C-7421-4009-8D1C-8225D628017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3981A0-7E09-4CA5-8F37-337286E01803}" type="datetime1">
              <a:rPr lang="en-US" smtClean="0"/>
              <a:pPr/>
              <a:t>8/25/2012</a:t>
            </a:fld>
            <a:endParaRPr lang="en-US"/>
          </a:p>
        </p:txBody>
      </p:sp>
      <p:sp>
        <p:nvSpPr>
          <p:cNvPr id="3" name="Footer Placeholder 2"/>
          <p:cNvSpPr>
            <a:spLocks noGrp="1"/>
          </p:cNvSpPr>
          <p:nvPr>
            <p:ph type="ftr" sz="quarter" idx="11"/>
          </p:nvPr>
        </p:nvSpPr>
        <p:spPr/>
        <p:txBody>
          <a:bodyPr/>
          <a:lstStyle/>
          <a:p>
            <a:r>
              <a:rPr lang="fi-FI" smtClean="0"/>
              <a:t>Pseudo-LIFO        Mainak   (IIT Kanpur)</a:t>
            </a:r>
            <a:endParaRPr lang="en-US"/>
          </a:p>
        </p:txBody>
      </p:sp>
      <p:sp>
        <p:nvSpPr>
          <p:cNvPr id="4" name="Slide Number Placeholder 3"/>
          <p:cNvSpPr>
            <a:spLocks noGrp="1"/>
          </p:cNvSpPr>
          <p:nvPr>
            <p:ph type="sldNum" sz="quarter" idx="12"/>
          </p:nvPr>
        </p:nvSpPr>
        <p:spPr/>
        <p:txBody>
          <a:bodyPr/>
          <a:lstStyle/>
          <a:p>
            <a:fld id="{51B4D58C-7421-4009-8D1C-8225D628017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502B47-8BFE-4DD8-B2EE-C756E4E5A073}" type="datetime1">
              <a:rPr lang="en-US" smtClean="0"/>
              <a:pPr/>
              <a:t>8/25/2012</a:t>
            </a:fld>
            <a:endParaRPr lang="en-US"/>
          </a:p>
        </p:txBody>
      </p:sp>
      <p:sp>
        <p:nvSpPr>
          <p:cNvPr id="6" name="Footer Placeholder 5"/>
          <p:cNvSpPr>
            <a:spLocks noGrp="1"/>
          </p:cNvSpPr>
          <p:nvPr>
            <p:ph type="ftr" sz="quarter" idx="11"/>
          </p:nvPr>
        </p:nvSpPr>
        <p:spPr/>
        <p:txBody>
          <a:bodyPr/>
          <a:lstStyle/>
          <a:p>
            <a:r>
              <a:rPr lang="fi-FI" smtClean="0"/>
              <a:t>Pseudo-LIFO        Mainak   (IIT Kanpur)</a:t>
            </a:r>
            <a:endParaRPr lang="en-US"/>
          </a:p>
        </p:txBody>
      </p:sp>
      <p:sp>
        <p:nvSpPr>
          <p:cNvPr id="7" name="Slide Number Placeholder 6"/>
          <p:cNvSpPr>
            <a:spLocks noGrp="1"/>
          </p:cNvSpPr>
          <p:nvPr>
            <p:ph type="sldNum" sz="quarter" idx="12"/>
          </p:nvPr>
        </p:nvSpPr>
        <p:spPr/>
        <p:txBody>
          <a:bodyPr/>
          <a:lstStyle/>
          <a:p>
            <a:fld id="{51B4D58C-7421-4009-8D1C-8225D628017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A872AD-98AF-4FDA-81DF-F121763A4CFE}" type="datetime1">
              <a:rPr lang="en-US" smtClean="0"/>
              <a:pPr/>
              <a:t>8/25/2012</a:t>
            </a:fld>
            <a:endParaRPr lang="en-US"/>
          </a:p>
        </p:txBody>
      </p:sp>
      <p:sp>
        <p:nvSpPr>
          <p:cNvPr id="6" name="Footer Placeholder 5"/>
          <p:cNvSpPr>
            <a:spLocks noGrp="1"/>
          </p:cNvSpPr>
          <p:nvPr>
            <p:ph type="ftr" sz="quarter" idx="11"/>
          </p:nvPr>
        </p:nvSpPr>
        <p:spPr/>
        <p:txBody>
          <a:bodyPr/>
          <a:lstStyle/>
          <a:p>
            <a:r>
              <a:rPr lang="fi-FI" smtClean="0"/>
              <a:t>Pseudo-LIFO        Mainak   (IIT Kanpur)</a:t>
            </a:r>
            <a:endParaRPr lang="en-US"/>
          </a:p>
        </p:txBody>
      </p:sp>
      <p:sp>
        <p:nvSpPr>
          <p:cNvPr id="7" name="Slide Number Placeholder 6"/>
          <p:cNvSpPr>
            <a:spLocks noGrp="1"/>
          </p:cNvSpPr>
          <p:nvPr>
            <p:ph type="sldNum" sz="quarter" idx="12"/>
          </p:nvPr>
        </p:nvSpPr>
        <p:spPr/>
        <p:txBody>
          <a:bodyPr/>
          <a:lstStyle/>
          <a:p>
            <a:fld id="{51B4D58C-7421-4009-8D1C-8225D628017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B1ADB6-0050-4C39-9ED7-F8E68C152F7C}" type="datetime1">
              <a:rPr lang="en-US" smtClean="0"/>
              <a:pPr/>
              <a:t>8/25/2012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i-FI" smtClean="0"/>
              <a:t>Pseudo-LIFO        Mainak   (IIT Kanpur)</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B4D58C-7421-4009-8D1C-8225D628017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609600"/>
            <a:ext cx="9144000" cy="2990851"/>
          </a:xfrm>
        </p:spPr>
        <p:txBody>
          <a:bodyPr>
            <a:noAutofit/>
          </a:bodyPr>
          <a:lstStyle/>
          <a:p>
            <a:r>
              <a:rPr lang="en-US" sz="4800" b="1" dirty="0" smtClean="0">
                <a:solidFill>
                  <a:srgbClr val="0070C0"/>
                </a:solidFill>
              </a:rPr>
              <a:t>Pseudo-LIFO:</a:t>
            </a:r>
            <a:br>
              <a:rPr lang="en-US" sz="4800" b="1" dirty="0" smtClean="0">
                <a:solidFill>
                  <a:srgbClr val="0070C0"/>
                </a:solidFill>
              </a:rPr>
            </a:br>
            <a:r>
              <a:rPr lang="en-US" sz="4800" b="1" dirty="0" smtClean="0">
                <a:solidFill>
                  <a:srgbClr val="0070C0"/>
                </a:solidFill>
              </a:rPr>
              <a:t>A New Family of Replacement Policies for Last-level Caches</a:t>
            </a:r>
            <a:endParaRPr lang="en-US" sz="4800" b="1" dirty="0">
              <a:solidFill>
                <a:srgbClr val="0070C0"/>
              </a:solidFill>
            </a:endParaRPr>
          </a:p>
        </p:txBody>
      </p:sp>
      <p:sp>
        <p:nvSpPr>
          <p:cNvPr id="3" name="Subtitle 2"/>
          <p:cNvSpPr>
            <a:spLocks noGrp="1"/>
          </p:cNvSpPr>
          <p:nvPr>
            <p:ph type="subTitle" idx="1"/>
          </p:nvPr>
        </p:nvSpPr>
        <p:spPr>
          <a:xfrm>
            <a:off x="0" y="3886200"/>
            <a:ext cx="9144000" cy="2971800"/>
          </a:xfrm>
        </p:spPr>
        <p:txBody>
          <a:bodyPr>
            <a:normAutofit/>
          </a:bodyPr>
          <a:lstStyle/>
          <a:p>
            <a:r>
              <a:rPr lang="en-US" sz="4300" dirty="0" err="1" smtClean="0">
                <a:solidFill>
                  <a:schemeClr val="tx1"/>
                </a:solidFill>
                <a:latin typeface="Comic Sans MS" pitchFamily="66" charset="0"/>
              </a:rPr>
              <a:t>Mainak</a:t>
            </a:r>
            <a:r>
              <a:rPr lang="en-US" sz="4300" dirty="0" smtClean="0">
                <a:solidFill>
                  <a:schemeClr val="tx1"/>
                </a:solidFill>
                <a:latin typeface="Comic Sans MS" pitchFamily="66" charset="0"/>
              </a:rPr>
              <a:t> </a:t>
            </a:r>
            <a:r>
              <a:rPr lang="en-US" sz="4300" dirty="0" err="1" smtClean="0">
                <a:solidFill>
                  <a:schemeClr val="tx1"/>
                </a:solidFill>
                <a:latin typeface="Comic Sans MS" pitchFamily="66" charset="0"/>
              </a:rPr>
              <a:t>Chaudhuri</a:t>
            </a:r>
            <a:endParaRPr lang="en-US" sz="4300" dirty="0" smtClean="0">
              <a:solidFill>
                <a:schemeClr val="tx1"/>
              </a:solidFill>
              <a:latin typeface="Comic Sans MS" pitchFamily="66" charset="0"/>
            </a:endParaRPr>
          </a:p>
          <a:p>
            <a:r>
              <a:rPr lang="en-US" sz="3500" dirty="0" smtClean="0">
                <a:solidFill>
                  <a:schemeClr val="tx1"/>
                </a:solidFill>
                <a:latin typeface="Comic Sans MS" pitchFamily="66" charset="0"/>
              </a:rPr>
              <a:t>Indian Institute of Technology, Kanpur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Configurations</a:t>
            </a:r>
            <a:endParaRPr lang="en-US" b="1" dirty="0"/>
          </a:p>
        </p:txBody>
      </p:sp>
      <p:sp>
        <p:nvSpPr>
          <p:cNvPr id="3" name="Content Placeholder 2"/>
          <p:cNvSpPr>
            <a:spLocks noGrp="1"/>
          </p:cNvSpPr>
          <p:nvPr>
            <p:ph idx="1"/>
          </p:nvPr>
        </p:nvSpPr>
        <p:spPr>
          <a:xfrm>
            <a:off x="457200" y="1219200"/>
            <a:ext cx="8229600" cy="5638800"/>
          </a:xfrm>
        </p:spPr>
        <p:txBody>
          <a:bodyPr>
            <a:normAutofit/>
          </a:bodyPr>
          <a:lstStyle/>
          <a:p>
            <a:r>
              <a:rPr lang="en-US" dirty="0" smtClean="0"/>
              <a:t>Multi-core configurations</a:t>
            </a:r>
          </a:p>
          <a:p>
            <a:pPr lvl="1"/>
            <a:r>
              <a:rPr lang="en-US" dirty="0" smtClean="0"/>
              <a:t>Two configurations considered to address the disparity in cache demand of </a:t>
            </a:r>
            <a:r>
              <a:rPr lang="en-US" dirty="0" err="1" smtClean="0"/>
              <a:t>multiprogrammed</a:t>
            </a:r>
            <a:r>
              <a:rPr lang="en-US" dirty="0" smtClean="0"/>
              <a:t> and multi-threaded workloads </a:t>
            </a:r>
          </a:p>
          <a:p>
            <a:pPr lvl="1"/>
            <a:r>
              <a:rPr lang="en-US" dirty="0" smtClean="0"/>
              <a:t>4-core with shared 8 MB LLC (i.e., 8 banks) used to evaluate 4-way </a:t>
            </a:r>
            <a:r>
              <a:rPr lang="en-US" dirty="0" err="1" smtClean="0"/>
              <a:t>multiprogrammed</a:t>
            </a:r>
            <a:r>
              <a:rPr lang="en-US" dirty="0" smtClean="0"/>
              <a:t> workloads</a:t>
            </a:r>
          </a:p>
          <a:p>
            <a:pPr lvl="1"/>
            <a:r>
              <a:rPr lang="en-US" dirty="0" smtClean="0"/>
              <a:t>8-core with shared 4 MB LLC (i.e., 4 banks) used to evaluate 8-way multi-threaded workloads</a:t>
            </a:r>
          </a:p>
        </p:txBody>
      </p:sp>
      <p:sp>
        <p:nvSpPr>
          <p:cNvPr id="4" name="Footer Placeholder 3"/>
          <p:cNvSpPr>
            <a:spLocks noGrp="1"/>
          </p:cNvSpPr>
          <p:nvPr>
            <p:ph type="ftr" sz="quarter" idx="11"/>
          </p:nvPr>
        </p:nvSpPr>
        <p:spPr/>
        <p:txBody>
          <a:bodyPr/>
          <a:lstStyle/>
          <a:p>
            <a:r>
              <a:rPr lang="fi-FI" smtClean="0"/>
              <a:t>Pseudo-LIFO        Mainak   (IIT Kanpur)</a:t>
            </a:r>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Configurations</a:t>
            </a:r>
            <a:endParaRPr lang="en-US" b="1" dirty="0"/>
          </a:p>
        </p:txBody>
      </p:sp>
      <p:sp>
        <p:nvSpPr>
          <p:cNvPr id="3" name="Content Placeholder 2"/>
          <p:cNvSpPr>
            <a:spLocks noGrp="1"/>
          </p:cNvSpPr>
          <p:nvPr>
            <p:ph idx="1"/>
          </p:nvPr>
        </p:nvSpPr>
        <p:spPr>
          <a:xfrm>
            <a:off x="457200" y="1219200"/>
            <a:ext cx="8229600" cy="5638800"/>
          </a:xfrm>
        </p:spPr>
        <p:txBody>
          <a:bodyPr>
            <a:normAutofit lnSpcReduction="10000"/>
          </a:bodyPr>
          <a:lstStyle/>
          <a:p>
            <a:r>
              <a:rPr lang="en-US" dirty="0" smtClean="0"/>
              <a:t>Multi-core configurations</a:t>
            </a:r>
          </a:p>
          <a:p>
            <a:pPr lvl="1"/>
            <a:r>
              <a:rPr lang="en-US" dirty="0" smtClean="0"/>
              <a:t>LLC banks, the cores, and four memory controllers sit on a bidirectional ring (actually, composition of three bidirectional rings: 9-bit command, 40-bit address, 256-bit data)</a:t>
            </a:r>
          </a:p>
          <a:p>
            <a:pPr lvl="1"/>
            <a:r>
              <a:rPr lang="en-US" dirty="0" smtClean="0"/>
              <a:t>Four virtual queues are multiplexed on each physical ring to avoid coherence deadlocks</a:t>
            </a:r>
          </a:p>
          <a:p>
            <a:pPr lvl="2"/>
            <a:r>
              <a:rPr lang="en-US" dirty="0" smtClean="0"/>
              <a:t>Request, invalidation/intervention, response, completion</a:t>
            </a:r>
          </a:p>
          <a:p>
            <a:pPr lvl="1"/>
            <a:r>
              <a:rPr lang="en-US" dirty="0" smtClean="0"/>
              <a:t>Home LLC bank for an address is decided by the lower few bits of the global set index</a:t>
            </a:r>
          </a:p>
        </p:txBody>
      </p:sp>
      <p:sp>
        <p:nvSpPr>
          <p:cNvPr id="4" name="Footer Placeholder 3"/>
          <p:cNvSpPr>
            <a:spLocks noGrp="1"/>
          </p:cNvSpPr>
          <p:nvPr>
            <p:ph type="ftr" sz="quarter" idx="11"/>
          </p:nvPr>
        </p:nvSpPr>
        <p:spPr/>
        <p:txBody>
          <a:bodyPr/>
          <a:lstStyle/>
          <a:p>
            <a:r>
              <a:rPr lang="fi-FI" smtClean="0"/>
              <a:t>Pseudo-LIFO        Mainak   (IIT Kanpur)</a:t>
            </a: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Configurations</a:t>
            </a:r>
            <a:endParaRPr lang="en-US" b="1" dirty="0"/>
          </a:p>
        </p:txBody>
      </p:sp>
      <p:sp>
        <p:nvSpPr>
          <p:cNvPr id="3" name="Content Placeholder 2"/>
          <p:cNvSpPr>
            <a:spLocks noGrp="1"/>
          </p:cNvSpPr>
          <p:nvPr>
            <p:ph idx="1"/>
          </p:nvPr>
        </p:nvSpPr>
        <p:spPr>
          <a:xfrm>
            <a:off x="457200" y="1219200"/>
            <a:ext cx="8229600" cy="5638800"/>
          </a:xfrm>
        </p:spPr>
        <p:txBody>
          <a:bodyPr>
            <a:normAutofit/>
          </a:bodyPr>
          <a:lstStyle/>
          <a:p>
            <a:r>
              <a:rPr lang="en-US" dirty="0" smtClean="0"/>
              <a:t>Multi-core configurations</a:t>
            </a:r>
          </a:p>
          <a:p>
            <a:pPr lvl="1"/>
            <a:r>
              <a:rPr lang="en-US" dirty="0" smtClean="0"/>
              <a:t>Latency vs. B2R BW trade-off: two LLC banks share a ring switch</a:t>
            </a:r>
          </a:p>
          <a:p>
            <a:pPr lvl="1"/>
            <a:r>
              <a:rPr lang="en-US" dirty="0" smtClean="0"/>
              <a:t>Coherence is maintained by keeping a </a:t>
            </a:r>
            <a:r>
              <a:rPr lang="en-US" dirty="0" err="1" smtClean="0"/>
              <a:t>bitvector</a:t>
            </a:r>
            <a:r>
              <a:rPr lang="en-US" dirty="0" smtClean="0"/>
              <a:t> and states with each LLC tag</a:t>
            </a:r>
          </a:p>
          <a:p>
            <a:pPr lvl="2"/>
            <a:r>
              <a:rPr lang="en-US" dirty="0" smtClean="0"/>
              <a:t>MESI protocol is simulated</a:t>
            </a:r>
          </a:p>
        </p:txBody>
      </p:sp>
      <p:sp>
        <p:nvSpPr>
          <p:cNvPr id="4" name="Footer Placeholder 3"/>
          <p:cNvSpPr>
            <a:spLocks noGrp="1"/>
          </p:cNvSpPr>
          <p:nvPr>
            <p:ph type="ftr" sz="quarter" idx="11"/>
          </p:nvPr>
        </p:nvSpPr>
        <p:spPr/>
        <p:txBody>
          <a:bodyPr/>
          <a:lstStyle/>
          <a:p>
            <a:r>
              <a:rPr lang="fi-FI" smtClean="0"/>
              <a:t>Pseudo-LIFO        Mainak   (IIT Kanpur)</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Configurations</a:t>
            </a:r>
            <a:endParaRPr lang="en-US" b="1" dirty="0"/>
          </a:p>
        </p:txBody>
      </p:sp>
      <p:sp>
        <p:nvSpPr>
          <p:cNvPr id="3" name="Content Placeholder 2"/>
          <p:cNvSpPr>
            <a:spLocks noGrp="1"/>
          </p:cNvSpPr>
          <p:nvPr>
            <p:ph idx="1"/>
          </p:nvPr>
        </p:nvSpPr>
        <p:spPr>
          <a:xfrm>
            <a:off x="457200" y="1219200"/>
            <a:ext cx="8229600" cy="5638800"/>
          </a:xfrm>
        </p:spPr>
        <p:txBody>
          <a:bodyPr>
            <a:normAutofit/>
          </a:bodyPr>
          <a:lstStyle/>
          <a:p>
            <a:r>
              <a:rPr lang="en-US" dirty="0" smtClean="0"/>
              <a:t>Little bit about memory controllers</a:t>
            </a:r>
          </a:p>
          <a:p>
            <a:pPr lvl="1"/>
            <a:r>
              <a:rPr lang="en-US" dirty="0" smtClean="0"/>
              <a:t>Each runs at 2 GHz and talks to a single-channel 4-way banked DDR2-800 x4 chips</a:t>
            </a:r>
          </a:p>
          <a:p>
            <a:pPr lvl="2"/>
            <a:r>
              <a:rPr lang="en-US" dirty="0" smtClean="0"/>
              <a:t>16 data chips and 2 ECC chips in a DIMM card (single rank)</a:t>
            </a:r>
          </a:p>
          <a:p>
            <a:pPr lvl="1"/>
            <a:r>
              <a:rPr lang="en-US" dirty="0" smtClean="0"/>
              <a:t>(MC, B#) is computed by </a:t>
            </a:r>
            <a:r>
              <a:rPr lang="en-US" dirty="0" err="1" smtClean="0"/>
              <a:t>XORing</a:t>
            </a:r>
            <a:r>
              <a:rPr lang="en-US" dirty="0" smtClean="0"/>
              <a:t> the lower four bits of LLC tag with PA[16:13]</a:t>
            </a:r>
          </a:p>
          <a:p>
            <a:pPr lvl="2"/>
            <a:r>
              <a:rPr lang="en-US" dirty="0" smtClean="0"/>
              <a:t>Still not enough for streaming workloads</a:t>
            </a:r>
          </a:p>
        </p:txBody>
      </p:sp>
      <p:sp>
        <p:nvSpPr>
          <p:cNvPr id="4" name="Footer Placeholder 3"/>
          <p:cNvSpPr>
            <a:spLocks noGrp="1"/>
          </p:cNvSpPr>
          <p:nvPr>
            <p:ph type="ftr" sz="quarter" idx="11"/>
          </p:nvPr>
        </p:nvSpPr>
        <p:spPr/>
        <p:txBody>
          <a:bodyPr/>
          <a:lstStyle/>
          <a:p>
            <a:r>
              <a:rPr lang="fi-FI" smtClean="0"/>
              <a:t>Pseudo-LIFO        Mainak   (IIT Kanpur)</a:t>
            </a:r>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Configurations</a:t>
            </a:r>
            <a:endParaRPr lang="en-US" b="1" dirty="0"/>
          </a:p>
        </p:txBody>
      </p:sp>
      <p:sp>
        <p:nvSpPr>
          <p:cNvPr id="3" name="Content Placeholder 2"/>
          <p:cNvSpPr>
            <a:spLocks noGrp="1"/>
          </p:cNvSpPr>
          <p:nvPr>
            <p:ph idx="1"/>
          </p:nvPr>
        </p:nvSpPr>
        <p:spPr>
          <a:xfrm>
            <a:off x="457200" y="1219200"/>
            <a:ext cx="8229600" cy="5410200"/>
          </a:xfrm>
        </p:spPr>
        <p:txBody>
          <a:bodyPr>
            <a:normAutofit lnSpcReduction="10000"/>
          </a:bodyPr>
          <a:lstStyle/>
          <a:p>
            <a:r>
              <a:rPr lang="en-US" dirty="0" smtClean="0"/>
              <a:t>Will discuss three sets of results for each configuration</a:t>
            </a:r>
          </a:p>
          <a:p>
            <a:pPr lvl="1"/>
            <a:r>
              <a:rPr lang="en-US" dirty="0" smtClean="0"/>
              <a:t>Start with a generic cache hierarchy with unequal block sizes at different levels (128B LLC and 32B L1), assume a flat 80 ns DRAM latency plus 20 ns channel transfer</a:t>
            </a:r>
          </a:p>
          <a:p>
            <a:pPr lvl="1"/>
            <a:r>
              <a:rPr lang="en-US" dirty="0" smtClean="0"/>
              <a:t>Consider a DDR2-800 DRAM with 6-6-6 latency; fix the bank computation-related performance problem for streaming workloads</a:t>
            </a:r>
          </a:p>
          <a:p>
            <a:pPr lvl="1"/>
            <a:r>
              <a:rPr lang="en-US" dirty="0" smtClean="0"/>
              <a:t>Specialize the cache hierarchy to have a uniform 64B block size</a:t>
            </a:r>
          </a:p>
        </p:txBody>
      </p:sp>
      <p:sp>
        <p:nvSpPr>
          <p:cNvPr id="4" name="Footer Placeholder 3"/>
          <p:cNvSpPr>
            <a:spLocks noGrp="1"/>
          </p:cNvSpPr>
          <p:nvPr>
            <p:ph type="ftr" sz="quarter" idx="11"/>
          </p:nvPr>
        </p:nvSpPr>
        <p:spPr/>
        <p:txBody>
          <a:bodyPr/>
          <a:lstStyle/>
          <a:p>
            <a:r>
              <a:rPr lang="fi-FI" smtClean="0"/>
              <a:t>Pseudo-LIFO        Mainak   (IIT Kanpur)</a:t>
            </a:r>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r>
              <a:rPr lang="en-US" b="1" dirty="0" smtClean="0"/>
              <a:t>Workloads</a:t>
            </a:r>
            <a:endParaRPr lang="en-US" b="1" dirty="0"/>
          </a:p>
        </p:txBody>
      </p:sp>
      <p:sp>
        <p:nvSpPr>
          <p:cNvPr id="3" name="Content Placeholder 2"/>
          <p:cNvSpPr>
            <a:spLocks noGrp="1"/>
          </p:cNvSpPr>
          <p:nvPr>
            <p:ph idx="1"/>
          </p:nvPr>
        </p:nvSpPr>
        <p:spPr>
          <a:xfrm>
            <a:off x="457200" y="685800"/>
            <a:ext cx="8229600" cy="6172200"/>
          </a:xfrm>
        </p:spPr>
        <p:txBody>
          <a:bodyPr>
            <a:normAutofit lnSpcReduction="10000"/>
          </a:bodyPr>
          <a:lstStyle/>
          <a:p>
            <a:r>
              <a:rPr lang="en-US" dirty="0" smtClean="0"/>
              <a:t>Single-threaded</a:t>
            </a:r>
          </a:p>
          <a:p>
            <a:pPr lvl="1"/>
            <a:r>
              <a:rPr lang="en-US" dirty="0" smtClean="0"/>
              <a:t>Subset of SPEC2000 and SPEC2006 with at least one MPKI in LLC</a:t>
            </a:r>
          </a:p>
          <a:p>
            <a:pPr lvl="1"/>
            <a:r>
              <a:rPr lang="en-US" dirty="0" smtClean="0"/>
              <a:t>Runs a representative one billion dynamic instruction set (cache </a:t>
            </a:r>
            <a:r>
              <a:rPr lang="en-US" dirty="0" err="1" smtClean="0"/>
              <a:t>warmup</a:t>
            </a:r>
            <a:r>
              <a:rPr lang="en-US" dirty="0" smtClean="0"/>
              <a:t> unnecessary)</a:t>
            </a:r>
          </a:p>
          <a:p>
            <a:r>
              <a:rPr lang="en-US" dirty="0" err="1" smtClean="0"/>
              <a:t>Multiprogrammed</a:t>
            </a:r>
            <a:endParaRPr lang="en-US" dirty="0" smtClean="0"/>
          </a:p>
          <a:p>
            <a:pPr lvl="1"/>
            <a:r>
              <a:rPr lang="en-US" dirty="0" smtClean="0"/>
              <a:t>Mixes of SPEC benchmarks</a:t>
            </a:r>
          </a:p>
          <a:p>
            <a:pPr lvl="1"/>
            <a:r>
              <a:rPr lang="en-US" dirty="0" smtClean="0"/>
              <a:t>Workload completes after each member has committed at least one billion instructions</a:t>
            </a:r>
          </a:p>
          <a:p>
            <a:r>
              <a:rPr lang="en-US" dirty="0" smtClean="0"/>
              <a:t>Multi-threaded</a:t>
            </a:r>
          </a:p>
          <a:p>
            <a:pPr lvl="1"/>
            <a:r>
              <a:rPr lang="en-US" dirty="0" smtClean="0"/>
              <a:t>Drawn from SPLASH-2 and SPEC OMP</a:t>
            </a:r>
          </a:p>
          <a:p>
            <a:pPr lvl="1"/>
            <a:r>
              <a:rPr lang="en-US" dirty="0" smtClean="0"/>
              <a:t>Runs to completion</a:t>
            </a:r>
          </a:p>
        </p:txBody>
      </p:sp>
      <p:sp>
        <p:nvSpPr>
          <p:cNvPr id="4" name="Footer Placeholder 3"/>
          <p:cNvSpPr>
            <a:spLocks noGrp="1"/>
          </p:cNvSpPr>
          <p:nvPr>
            <p:ph type="ftr" sz="quarter" idx="11"/>
          </p:nvPr>
        </p:nvSpPr>
        <p:spPr/>
        <p:txBody>
          <a:bodyPr/>
          <a:lstStyle/>
          <a:p>
            <a:r>
              <a:rPr lang="fi-FI" smtClean="0"/>
              <a:t>Pseudo-LIFO        Mainak   (IIT Kanpur)</a:t>
            </a:r>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Agenda</a:t>
            </a:r>
            <a:endParaRPr lang="en-US" b="1" dirty="0"/>
          </a:p>
        </p:txBody>
      </p:sp>
      <p:sp>
        <p:nvSpPr>
          <p:cNvPr id="3" name="Content Placeholder 2"/>
          <p:cNvSpPr>
            <a:spLocks noGrp="1"/>
          </p:cNvSpPr>
          <p:nvPr>
            <p:ph idx="1"/>
          </p:nvPr>
        </p:nvSpPr>
        <p:spPr>
          <a:xfrm>
            <a:off x="457200" y="1219200"/>
            <a:ext cx="8229600" cy="5486400"/>
          </a:xfrm>
        </p:spPr>
        <p:txBody>
          <a:bodyPr>
            <a:normAutofit fontScale="92500" lnSpcReduction="10000"/>
          </a:bodyPr>
          <a:lstStyle/>
          <a:p>
            <a:r>
              <a:rPr lang="en-US" dirty="0" smtClean="0"/>
              <a:t>Prolog</a:t>
            </a:r>
          </a:p>
          <a:p>
            <a:r>
              <a:rPr lang="en-US" dirty="0" smtClean="0"/>
              <a:t>Configurations and Workloads</a:t>
            </a:r>
          </a:p>
          <a:p>
            <a:pPr>
              <a:buFont typeface="Wingdings" pitchFamily="2" charset="2"/>
              <a:buChar char="Ø"/>
            </a:pPr>
            <a:r>
              <a:rPr lang="en-US" dirty="0" smtClean="0">
                <a:solidFill>
                  <a:srgbClr val="FF0000"/>
                </a:solidFill>
              </a:rPr>
              <a:t>Fill Stack Order</a:t>
            </a:r>
          </a:p>
          <a:p>
            <a:r>
              <a:rPr lang="en-US" dirty="0" smtClean="0"/>
              <a:t>Observations</a:t>
            </a:r>
          </a:p>
          <a:p>
            <a:r>
              <a:rPr lang="en-US" dirty="0" smtClean="0"/>
              <a:t>Key Insight and Pseudo-LIFO</a:t>
            </a:r>
          </a:p>
          <a:p>
            <a:r>
              <a:rPr lang="en-US" dirty="0" smtClean="0"/>
              <a:t>Three Pseudo-LIFO Members</a:t>
            </a:r>
          </a:p>
          <a:p>
            <a:pPr lvl="1"/>
            <a:r>
              <a:rPr lang="en-US" dirty="0" smtClean="0"/>
              <a:t>Dead Block Prediction LIFO</a:t>
            </a:r>
          </a:p>
          <a:p>
            <a:pPr lvl="1"/>
            <a:r>
              <a:rPr lang="en-US" dirty="0" smtClean="0"/>
              <a:t>Probabilistic Escape LIFO</a:t>
            </a:r>
          </a:p>
          <a:p>
            <a:pPr lvl="1"/>
            <a:r>
              <a:rPr lang="en-US" dirty="0" smtClean="0"/>
              <a:t>Probabilistic Escape LIFO </a:t>
            </a:r>
            <a:r>
              <a:rPr lang="en-US" dirty="0" err="1" smtClean="0"/>
              <a:t>Lite</a:t>
            </a:r>
            <a:endParaRPr lang="en-US" dirty="0" smtClean="0"/>
          </a:p>
          <a:p>
            <a:r>
              <a:rPr lang="en-US" dirty="0" smtClean="0"/>
              <a:t>Empirical Studies</a:t>
            </a:r>
          </a:p>
          <a:p>
            <a:r>
              <a:rPr lang="en-US" dirty="0" smtClean="0"/>
              <a:t>Concluding Remarks</a:t>
            </a:r>
          </a:p>
          <a:p>
            <a:endParaRPr lang="en-US" dirty="0"/>
          </a:p>
        </p:txBody>
      </p:sp>
      <p:sp>
        <p:nvSpPr>
          <p:cNvPr id="4" name="Footer Placeholder 3"/>
          <p:cNvSpPr>
            <a:spLocks noGrp="1"/>
          </p:cNvSpPr>
          <p:nvPr>
            <p:ph type="ftr" sz="quarter" idx="11"/>
          </p:nvPr>
        </p:nvSpPr>
        <p:spPr/>
        <p:txBody>
          <a:bodyPr/>
          <a:lstStyle/>
          <a:p>
            <a:r>
              <a:rPr lang="fi-FI" smtClean="0"/>
              <a:t>Pseudo-LIFO        Mainak   (IIT Kanpur)</a:t>
            </a:r>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Fill Stack Order</a:t>
            </a:r>
            <a:endParaRPr lang="en-US" b="1" dirty="0"/>
          </a:p>
        </p:txBody>
      </p:sp>
      <p:sp>
        <p:nvSpPr>
          <p:cNvPr id="3" name="Content Placeholder 2"/>
          <p:cNvSpPr>
            <a:spLocks noGrp="1"/>
          </p:cNvSpPr>
          <p:nvPr>
            <p:ph idx="1"/>
          </p:nvPr>
        </p:nvSpPr>
        <p:spPr>
          <a:xfrm>
            <a:off x="457200" y="1066800"/>
            <a:ext cx="8382000" cy="5562600"/>
          </a:xfrm>
        </p:spPr>
        <p:txBody>
          <a:bodyPr>
            <a:normAutofit lnSpcReduction="10000"/>
          </a:bodyPr>
          <a:lstStyle/>
          <a:p>
            <a:r>
              <a:rPr lang="en-US" dirty="0" smtClean="0"/>
              <a:t>Replacement policies view the blocks within a set in a certain suitable order</a:t>
            </a:r>
          </a:p>
          <a:p>
            <a:pPr lvl="1"/>
            <a:r>
              <a:rPr lang="en-US" dirty="0" smtClean="0"/>
              <a:t>Access </a:t>
            </a:r>
            <a:r>
              <a:rPr lang="en-US" dirty="0" err="1" smtClean="0"/>
              <a:t>recency</a:t>
            </a:r>
            <a:r>
              <a:rPr lang="en-US" dirty="0" smtClean="0"/>
              <a:t> stack in LRU</a:t>
            </a:r>
          </a:p>
          <a:p>
            <a:r>
              <a:rPr lang="en-US" dirty="0" smtClean="0"/>
              <a:t>Introduce a new order i.e., the fill order stack of the blocks in a set</a:t>
            </a:r>
          </a:p>
          <a:p>
            <a:pPr lvl="1"/>
            <a:r>
              <a:rPr lang="en-US" dirty="0" smtClean="0"/>
              <a:t>A new priority order based on age of a block in a set (simple, but never considered!)</a:t>
            </a:r>
          </a:p>
          <a:p>
            <a:pPr lvl="1"/>
            <a:r>
              <a:rPr lang="en-US" dirty="0" smtClean="0"/>
              <a:t>The most recently filled block is at position zero and the least recently one is at position A-1</a:t>
            </a:r>
          </a:p>
          <a:p>
            <a:pPr lvl="2"/>
            <a:r>
              <a:rPr lang="en-US" dirty="0" smtClean="0"/>
              <a:t>Independent of replacement policy (contrast with FIFO)</a:t>
            </a:r>
          </a:p>
        </p:txBody>
      </p:sp>
      <p:sp>
        <p:nvSpPr>
          <p:cNvPr id="4" name="Footer Placeholder 3"/>
          <p:cNvSpPr>
            <a:spLocks noGrp="1"/>
          </p:cNvSpPr>
          <p:nvPr>
            <p:ph type="ftr" sz="quarter" idx="11"/>
          </p:nvPr>
        </p:nvSpPr>
        <p:spPr/>
        <p:txBody>
          <a:bodyPr/>
          <a:lstStyle/>
          <a:p>
            <a:r>
              <a:rPr lang="fi-FI" smtClean="0"/>
              <a:t>Pseudo-LIFO        Mainak   (IIT Kanpur)</a:t>
            </a:r>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Fill Stack Order</a:t>
            </a:r>
            <a:endParaRPr lang="en-US" b="1" dirty="0"/>
          </a:p>
        </p:txBody>
      </p:sp>
      <p:sp>
        <p:nvSpPr>
          <p:cNvPr id="4" name="Footer Placeholder 3"/>
          <p:cNvSpPr>
            <a:spLocks noGrp="1"/>
          </p:cNvSpPr>
          <p:nvPr>
            <p:ph type="ftr" sz="quarter" idx="11"/>
          </p:nvPr>
        </p:nvSpPr>
        <p:spPr/>
        <p:txBody>
          <a:bodyPr/>
          <a:lstStyle/>
          <a:p>
            <a:r>
              <a:rPr lang="fi-FI" smtClean="0"/>
              <a:t>Pseudo-LIFO        Mainak   (IIT Kanpur)</a:t>
            </a:r>
            <a:endParaRPr lang="en-US"/>
          </a:p>
        </p:txBody>
      </p:sp>
      <p:sp>
        <p:nvSpPr>
          <p:cNvPr id="11" name="Rectangle 10"/>
          <p:cNvSpPr/>
          <p:nvPr/>
        </p:nvSpPr>
        <p:spPr>
          <a:xfrm>
            <a:off x="990600" y="2971800"/>
            <a:ext cx="7315200" cy="914400"/>
          </a:xfrm>
          <a:prstGeom prst="rect">
            <a:avLst/>
          </a:prstGeom>
          <a:noFill/>
          <a:ln w="508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latin typeface="Comic Sans MS" pitchFamily="66" charset="0"/>
              </a:rPr>
              <a:t>WAYS</a:t>
            </a:r>
            <a:endParaRPr lang="en-US" sz="2800" dirty="0">
              <a:solidFill>
                <a:schemeClr val="tx1"/>
              </a:solidFill>
              <a:latin typeface="Comic Sans MS" pitchFamily="66" charset="0"/>
            </a:endParaRPr>
          </a:p>
        </p:txBody>
      </p:sp>
      <p:sp>
        <p:nvSpPr>
          <p:cNvPr id="12" name="TextBox 11"/>
          <p:cNvSpPr txBox="1"/>
          <p:nvPr/>
        </p:nvSpPr>
        <p:spPr>
          <a:xfrm>
            <a:off x="228600" y="2286000"/>
            <a:ext cx="699230" cy="523220"/>
          </a:xfrm>
          <a:prstGeom prst="rect">
            <a:avLst/>
          </a:prstGeom>
          <a:noFill/>
        </p:spPr>
        <p:txBody>
          <a:bodyPr wrap="none" rtlCol="0">
            <a:spAutoFit/>
          </a:bodyPr>
          <a:lstStyle/>
          <a:p>
            <a:r>
              <a:rPr lang="en-US" sz="2800" dirty="0" smtClean="0">
                <a:latin typeface="Comic Sans MS" pitchFamily="66" charset="0"/>
              </a:rPr>
              <a:t>Fill</a:t>
            </a:r>
            <a:endParaRPr lang="en-US" sz="2800" dirty="0">
              <a:latin typeface="Comic Sans MS" pitchFamily="66" charset="0"/>
            </a:endParaRPr>
          </a:p>
        </p:txBody>
      </p:sp>
      <p:cxnSp>
        <p:nvCxnSpPr>
          <p:cNvPr id="22" name="Shape 21"/>
          <p:cNvCxnSpPr/>
          <p:nvPr/>
        </p:nvCxnSpPr>
        <p:spPr>
          <a:xfrm rot="16200000" flipH="1">
            <a:off x="419100" y="2857500"/>
            <a:ext cx="609600" cy="533400"/>
          </a:xfrm>
          <a:prstGeom prst="curvedConnector2">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2895600" y="2209800"/>
            <a:ext cx="3451586" cy="523220"/>
          </a:xfrm>
          <a:prstGeom prst="rect">
            <a:avLst/>
          </a:prstGeom>
          <a:noFill/>
        </p:spPr>
        <p:txBody>
          <a:bodyPr wrap="none" rtlCol="0">
            <a:spAutoFit/>
          </a:bodyPr>
          <a:lstStyle/>
          <a:p>
            <a:r>
              <a:rPr lang="en-US" sz="2800" dirty="0" smtClean="0">
                <a:latin typeface="Comic Sans MS" pitchFamily="66" charset="0"/>
              </a:rPr>
              <a:t>Fill stack (0 to </a:t>
            </a:r>
            <a:r>
              <a:rPr lang="en-US" sz="2800" i="1" dirty="0" smtClean="0">
                <a:latin typeface="Comic Sans MS" pitchFamily="66" charset="0"/>
              </a:rPr>
              <a:t>A</a:t>
            </a:r>
            <a:r>
              <a:rPr lang="en-US" sz="2800" dirty="0" smtClean="0">
                <a:latin typeface="Comic Sans MS" pitchFamily="66" charset="0"/>
              </a:rPr>
              <a:t>-1)</a:t>
            </a:r>
            <a:endParaRPr lang="en-US" sz="2800" dirty="0">
              <a:latin typeface="Comic Sans MS" pitchFamily="66" charset="0"/>
            </a:endParaRPr>
          </a:p>
        </p:txBody>
      </p:sp>
      <p:cxnSp>
        <p:nvCxnSpPr>
          <p:cNvPr id="25" name="Straight Arrow Connector 24"/>
          <p:cNvCxnSpPr/>
          <p:nvPr/>
        </p:nvCxnSpPr>
        <p:spPr>
          <a:xfrm>
            <a:off x="1905000" y="2819400"/>
            <a:ext cx="5181600" cy="1588"/>
          </a:xfrm>
          <a:prstGeom prst="straightConnector1">
            <a:avLst/>
          </a:prstGeom>
          <a:ln w="508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1828800" y="4495800"/>
            <a:ext cx="4800600" cy="954107"/>
          </a:xfrm>
          <a:prstGeom prst="rect">
            <a:avLst/>
          </a:prstGeom>
          <a:noFill/>
        </p:spPr>
        <p:txBody>
          <a:bodyPr wrap="square" rtlCol="0">
            <a:spAutoFit/>
          </a:bodyPr>
          <a:lstStyle/>
          <a:p>
            <a:pPr algn="ctr"/>
            <a:r>
              <a:rPr lang="en-US" sz="2800" dirty="0" smtClean="0">
                <a:latin typeface="Comic Sans MS" pitchFamily="66" charset="0"/>
              </a:rPr>
              <a:t>Evict and re-adjust</a:t>
            </a:r>
          </a:p>
          <a:p>
            <a:pPr algn="ctr"/>
            <a:r>
              <a:rPr lang="en-US" sz="2800" dirty="0" smtClean="0">
                <a:latin typeface="Comic Sans MS" pitchFamily="66" charset="0"/>
              </a:rPr>
              <a:t>(no tag/data movement)</a:t>
            </a:r>
            <a:endParaRPr lang="en-US" sz="2800" dirty="0">
              <a:latin typeface="Comic Sans MS" pitchFamily="66" charset="0"/>
            </a:endParaRPr>
          </a:p>
        </p:txBody>
      </p:sp>
      <p:cxnSp>
        <p:nvCxnSpPr>
          <p:cNvPr id="16" name="Straight Arrow Connector 15"/>
          <p:cNvCxnSpPr/>
          <p:nvPr/>
        </p:nvCxnSpPr>
        <p:spPr>
          <a:xfrm rot="5400000">
            <a:off x="2667000" y="4191000"/>
            <a:ext cx="609600"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rot="5400000">
            <a:off x="3429794" y="4190206"/>
            <a:ext cx="609600"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rot="5400000">
            <a:off x="4114006" y="4190206"/>
            <a:ext cx="609600"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rot="5400000">
            <a:off x="4799806" y="4190206"/>
            <a:ext cx="609600"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0" y="5599093"/>
            <a:ext cx="9144000" cy="523220"/>
          </a:xfrm>
          <a:prstGeom prst="rect">
            <a:avLst/>
          </a:prstGeom>
          <a:noFill/>
        </p:spPr>
        <p:txBody>
          <a:bodyPr wrap="square" rtlCol="0">
            <a:spAutoFit/>
          </a:bodyPr>
          <a:lstStyle/>
          <a:p>
            <a:pPr algn="ctr"/>
            <a:r>
              <a:rPr lang="en-US" sz="2800" dirty="0" smtClean="0">
                <a:latin typeface="Comic Sans MS" pitchFamily="66" charset="0"/>
              </a:rPr>
              <a:t>Re-adjust only on LLC fills (contrast with LRU) </a:t>
            </a:r>
            <a:r>
              <a:rPr lang="en-US" sz="2800" dirty="0" smtClean="0">
                <a:latin typeface="Comic Sans MS" pitchFamily="66" charset="0"/>
                <a:sym typeface="Wingdings" pitchFamily="2" charset="2"/>
              </a:rPr>
              <a:t></a:t>
            </a:r>
            <a:endParaRPr lang="en-US" sz="2800" dirty="0" smtClean="0">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ppt_x"/>
                                          </p:val>
                                        </p:tav>
                                        <p:tav tm="100000">
                                          <p:val>
                                            <p:strVal val="#ppt_x"/>
                                          </p:val>
                                        </p:tav>
                                      </p:tavLst>
                                    </p:anim>
                                    <p:anim calcmode="lin" valueType="num">
                                      <p:cBhvr additive="base">
                                        <p:cTn id="8" dur="500" fill="hold"/>
                                        <p:tgtEl>
                                          <p:spTgt spid="16"/>
                                        </p:tgtEl>
                                        <p:attrNameLst>
                                          <p:attrName>ppt_y</p:attrName>
                                        </p:attrNameLst>
                                      </p:cBhvr>
                                      <p:tavLst>
                                        <p:tav tm="0">
                                          <p:val>
                                            <p:strVal val="0-#ppt_h/2"/>
                                          </p:val>
                                        </p:tav>
                                        <p:tav tm="100000">
                                          <p:val>
                                            <p:strVal val="#ppt_y"/>
                                          </p:val>
                                        </p:tav>
                                      </p:tavLst>
                                    </p:anim>
                                  </p:childTnLst>
                                </p:cTn>
                              </p:par>
                              <p:par>
                                <p:cTn id="9" presetID="2" presetClass="entr" presetSubtype="1" fill="hold" nodeType="withEffect">
                                  <p:stCondLst>
                                    <p:cond delay="0"/>
                                  </p:stCondLst>
                                  <p:childTnLst>
                                    <p:set>
                                      <p:cBhvr>
                                        <p:cTn id="10" dur="1" fill="hold">
                                          <p:stCondLst>
                                            <p:cond delay="0"/>
                                          </p:stCondLst>
                                        </p:cTn>
                                        <p:tgtEl>
                                          <p:spTgt spid="17"/>
                                        </p:tgtEl>
                                        <p:attrNameLst>
                                          <p:attrName>style.visibility</p:attrName>
                                        </p:attrNameLst>
                                      </p:cBhvr>
                                      <p:to>
                                        <p:strVal val="visible"/>
                                      </p:to>
                                    </p:set>
                                    <p:anim calcmode="lin" valueType="num">
                                      <p:cBhvr additive="base">
                                        <p:cTn id="11" dur="500" fill="hold"/>
                                        <p:tgtEl>
                                          <p:spTgt spid="17"/>
                                        </p:tgtEl>
                                        <p:attrNameLst>
                                          <p:attrName>ppt_x</p:attrName>
                                        </p:attrNameLst>
                                      </p:cBhvr>
                                      <p:tavLst>
                                        <p:tav tm="0">
                                          <p:val>
                                            <p:strVal val="#ppt_x"/>
                                          </p:val>
                                        </p:tav>
                                        <p:tav tm="100000">
                                          <p:val>
                                            <p:strVal val="#ppt_x"/>
                                          </p:val>
                                        </p:tav>
                                      </p:tavLst>
                                    </p:anim>
                                    <p:anim calcmode="lin" valueType="num">
                                      <p:cBhvr additive="base">
                                        <p:cTn id="12" dur="500" fill="hold"/>
                                        <p:tgtEl>
                                          <p:spTgt spid="17"/>
                                        </p:tgtEl>
                                        <p:attrNameLst>
                                          <p:attrName>ppt_y</p:attrName>
                                        </p:attrNameLst>
                                      </p:cBhvr>
                                      <p:tavLst>
                                        <p:tav tm="0">
                                          <p:val>
                                            <p:strVal val="0-#ppt_h/2"/>
                                          </p:val>
                                        </p:tav>
                                        <p:tav tm="100000">
                                          <p:val>
                                            <p:strVal val="#ppt_y"/>
                                          </p:val>
                                        </p:tav>
                                      </p:tavLst>
                                    </p:anim>
                                  </p:childTnLst>
                                </p:cTn>
                              </p:par>
                              <p:par>
                                <p:cTn id="13" presetID="2" presetClass="entr" presetSubtype="1" fill="hold" nodeType="withEffect">
                                  <p:stCondLst>
                                    <p:cond delay="0"/>
                                  </p:stCondLst>
                                  <p:childTnLst>
                                    <p:set>
                                      <p:cBhvr>
                                        <p:cTn id="14" dur="1" fill="hold">
                                          <p:stCondLst>
                                            <p:cond delay="0"/>
                                          </p:stCondLst>
                                        </p:cTn>
                                        <p:tgtEl>
                                          <p:spTgt spid="18"/>
                                        </p:tgtEl>
                                        <p:attrNameLst>
                                          <p:attrName>style.visibility</p:attrName>
                                        </p:attrNameLst>
                                      </p:cBhvr>
                                      <p:to>
                                        <p:strVal val="visible"/>
                                      </p:to>
                                    </p:set>
                                    <p:anim calcmode="lin" valueType="num">
                                      <p:cBhvr additive="base">
                                        <p:cTn id="15" dur="500" fill="hold"/>
                                        <p:tgtEl>
                                          <p:spTgt spid="18"/>
                                        </p:tgtEl>
                                        <p:attrNameLst>
                                          <p:attrName>ppt_x</p:attrName>
                                        </p:attrNameLst>
                                      </p:cBhvr>
                                      <p:tavLst>
                                        <p:tav tm="0">
                                          <p:val>
                                            <p:strVal val="#ppt_x"/>
                                          </p:val>
                                        </p:tav>
                                        <p:tav tm="100000">
                                          <p:val>
                                            <p:strVal val="#ppt_x"/>
                                          </p:val>
                                        </p:tav>
                                      </p:tavLst>
                                    </p:anim>
                                    <p:anim calcmode="lin" valueType="num">
                                      <p:cBhvr additive="base">
                                        <p:cTn id="16" dur="500" fill="hold"/>
                                        <p:tgtEl>
                                          <p:spTgt spid="18"/>
                                        </p:tgtEl>
                                        <p:attrNameLst>
                                          <p:attrName>ppt_y</p:attrName>
                                        </p:attrNameLst>
                                      </p:cBhvr>
                                      <p:tavLst>
                                        <p:tav tm="0">
                                          <p:val>
                                            <p:strVal val="0-#ppt_h/2"/>
                                          </p:val>
                                        </p:tav>
                                        <p:tav tm="100000">
                                          <p:val>
                                            <p:strVal val="#ppt_y"/>
                                          </p:val>
                                        </p:tav>
                                      </p:tavLst>
                                    </p:anim>
                                  </p:childTnLst>
                                </p:cTn>
                              </p:par>
                              <p:par>
                                <p:cTn id="17" presetID="2" presetClass="entr" presetSubtype="1" fill="hold" nodeType="withEffect">
                                  <p:stCondLst>
                                    <p:cond delay="0"/>
                                  </p:stCondLst>
                                  <p:childTnLst>
                                    <p:set>
                                      <p:cBhvr>
                                        <p:cTn id="18" dur="1" fill="hold">
                                          <p:stCondLst>
                                            <p:cond delay="0"/>
                                          </p:stCondLst>
                                        </p:cTn>
                                        <p:tgtEl>
                                          <p:spTgt spid="19"/>
                                        </p:tgtEl>
                                        <p:attrNameLst>
                                          <p:attrName>style.visibility</p:attrName>
                                        </p:attrNameLst>
                                      </p:cBhvr>
                                      <p:to>
                                        <p:strVal val="visible"/>
                                      </p:to>
                                    </p:set>
                                    <p:anim calcmode="lin" valueType="num">
                                      <p:cBhvr additive="base">
                                        <p:cTn id="19" dur="500" fill="hold"/>
                                        <p:tgtEl>
                                          <p:spTgt spid="19"/>
                                        </p:tgtEl>
                                        <p:attrNameLst>
                                          <p:attrName>ppt_x</p:attrName>
                                        </p:attrNameLst>
                                      </p:cBhvr>
                                      <p:tavLst>
                                        <p:tav tm="0">
                                          <p:val>
                                            <p:strVal val="#ppt_x"/>
                                          </p:val>
                                        </p:tav>
                                        <p:tav tm="100000">
                                          <p:val>
                                            <p:strVal val="#ppt_x"/>
                                          </p:val>
                                        </p:tav>
                                      </p:tavLst>
                                    </p:anim>
                                    <p:anim calcmode="lin" valueType="num">
                                      <p:cBhvr additive="base">
                                        <p:cTn id="20" dur="500" fill="hold"/>
                                        <p:tgtEl>
                                          <p:spTgt spid="19"/>
                                        </p:tgtEl>
                                        <p:attrNameLst>
                                          <p:attrName>ppt_y</p:attrName>
                                        </p:attrNameLst>
                                      </p:cBhvr>
                                      <p:tavLst>
                                        <p:tav tm="0">
                                          <p:val>
                                            <p:strVal val="0-#ppt_h/2"/>
                                          </p:val>
                                        </p:tav>
                                        <p:tav tm="100000">
                                          <p:val>
                                            <p:strVal val="#ppt_y"/>
                                          </p:val>
                                        </p:tav>
                                      </p:tavLst>
                                    </p:anim>
                                  </p:childTnLst>
                                </p:cTn>
                              </p:par>
                              <p:par>
                                <p:cTn id="21" presetID="22" presetClass="entr" presetSubtype="8" fill="hold" grpId="0" nodeType="withEffect">
                                  <p:stCondLst>
                                    <p:cond delay="0"/>
                                  </p:stCondLst>
                                  <p:childTnLst>
                                    <p:set>
                                      <p:cBhvr>
                                        <p:cTn id="22" dur="1" fill="hold">
                                          <p:stCondLst>
                                            <p:cond delay="0"/>
                                          </p:stCondLst>
                                        </p:cTn>
                                        <p:tgtEl>
                                          <p:spTgt spid="30"/>
                                        </p:tgtEl>
                                        <p:attrNameLst>
                                          <p:attrName>style.visibility</p:attrName>
                                        </p:attrNameLst>
                                      </p:cBhvr>
                                      <p:to>
                                        <p:strVal val="visible"/>
                                      </p:to>
                                    </p:set>
                                    <p:animEffect transition="in" filter="wipe(left)">
                                      <p:cBhvr>
                                        <p:cTn id="23" dur="500"/>
                                        <p:tgtEl>
                                          <p:spTgt spid="30"/>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20"/>
                                        </p:tgtEl>
                                        <p:attrNameLst>
                                          <p:attrName>style.visibility</p:attrName>
                                        </p:attrNameLst>
                                      </p:cBhvr>
                                      <p:to>
                                        <p:strVal val="visible"/>
                                      </p:to>
                                    </p:set>
                                    <p:animEffect transition="in" filter="wipe(left)">
                                      <p:cBhvr>
                                        <p:cTn id="28"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20"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Fill Stack Order</a:t>
            </a:r>
            <a:endParaRPr lang="en-US" b="1" dirty="0"/>
          </a:p>
        </p:txBody>
      </p:sp>
      <p:sp>
        <p:nvSpPr>
          <p:cNvPr id="3" name="Content Placeholder 2"/>
          <p:cNvSpPr>
            <a:spLocks noGrp="1"/>
          </p:cNvSpPr>
          <p:nvPr>
            <p:ph idx="1"/>
          </p:nvPr>
        </p:nvSpPr>
        <p:spPr>
          <a:xfrm>
            <a:off x="457200" y="1295400"/>
            <a:ext cx="8229600" cy="5334000"/>
          </a:xfrm>
        </p:spPr>
        <p:txBody>
          <a:bodyPr>
            <a:normAutofit/>
          </a:bodyPr>
          <a:lstStyle/>
          <a:p>
            <a:r>
              <a:rPr lang="en-US" dirty="0" smtClean="0"/>
              <a:t>Fill positions of the ways in a set are maintained in a randomly accessible CAM</a:t>
            </a:r>
          </a:p>
          <a:p>
            <a:pPr lvl="1"/>
            <a:r>
              <a:rPr lang="en-US" dirty="0" smtClean="0"/>
              <a:t>Index with way and CAM with fill position</a:t>
            </a:r>
          </a:p>
          <a:p>
            <a:pPr lvl="1"/>
            <a:r>
              <a:rPr lang="en-US" dirty="0" smtClean="0"/>
              <a:t>Each CAM cell implements a less than operator and each CAM row has a short </a:t>
            </a:r>
            <a:r>
              <a:rPr lang="en-US" dirty="0" err="1" smtClean="0"/>
              <a:t>incrementer</a:t>
            </a:r>
            <a:r>
              <a:rPr lang="en-US" dirty="0" smtClean="0"/>
              <a:t> of log A bits</a:t>
            </a:r>
          </a:p>
          <a:p>
            <a:pPr lvl="1"/>
            <a:r>
              <a:rPr lang="en-US" dirty="0" smtClean="0"/>
              <a:t>Shared </a:t>
            </a:r>
            <a:r>
              <a:rPr lang="en-US" dirty="0" err="1" smtClean="0"/>
              <a:t>incrementer</a:t>
            </a:r>
            <a:r>
              <a:rPr lang="en-US" dirty="0" smtClean="0"/>
              <a:t>? Latency-area trade-off</a:t>
            </a:r>
          </a:p>
        </p:txBody>
      </p:sp>
      <p:sp>
        <p:nvSpPr>
          <p:cNvPr id="4" name="Footer Placeholder 3"/>
          <p:cNvSpPr>
            <a:spLocks noGrp="1"/>
          </p:cNvSpPr>
          <p:nvPr>
            <p:ph type="ftr" sz="quarter" idx="11"/>
          </p:nvPr>
        </p:nvSpPr>
        <p:spPr/>
        <p:txBody>
          <a:bodyPr/>
          <a:lstStyle/>
          <a:p>
            <a:r>
              <a:rPr lang="fi-FI" smtClean="0"/>
              <a:t>Pseudo-LIFO        Mainak   (IIT Kanpur)</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Agenda</a:t>
            </a:r>
            <a:endParaRPr lang="en-US" b="1" dirty="0"/>
          </a:p>
        </p:txBody>
      </p:sp>
      <p:sp>
        <p:nvSpPr>
          <p:cNvPr id="3" name="Content Placeholder 2"/>
          <p:cNvSpPr>
            <a:spLocks noGrp="1"/>
          </p:cNvSpPr>
          <p:nvPr>
            <p:ph idx="1"/>
          </p:nvPr>
        </p:nvSpPr>
        <p:spPr>
          <a:xfrm>
            <a:off x="457200" y="1219200"/>
            <a:ext cx="8229600" cy="5410200"/>
          </a:xfrm>
        </p:spPr>
        <p:txBody>
          <a:bodyPr>
            <a:normAutofit fontScale="92500" lnSpcReduction="10000"/>
          </a:bodyPr>
          <a:lstStyle/>
          <a:p>
            <a:pPr>
              <a:buFont typeface="Wingdings" pitchFamily="2" charset="2"/>
              <a:buChar char="Ø"/>
            </a:pPr>
            <a:r>
              <a:rPr lang="en-US" dirty="0" smtClean="0">
                <a:solidFill>
                  <a:srgbClr val="FF0000"/>
                </a:solidFill>
              </a:rPr>
              <a:t>Prolog</a:t>
            </a:r>
          </a:p>
          <a:p>
            <a:r>
              <a:rPr lang="en-US" dirty="0" smtClean="0"/>
              <a:t>Configurations and Workloads</a:t>
            </a:r>
          </a:p>
          <a:p>
            <a:r>
              <a:rPr lang="en-US" dirty="0" smtClean="0"/>
              <a:t>Fill Stack Order</a:t>
            </a:r>
          </a:p>
          <a:p>
            <a:r>
              <a:rPr lang="en-US" dirty="0" smtClean="0"/>
              <a:t>Observations</a:t>
            </a:r>
          </a:p>
          <a:p>
            <a:r>
              <a:rPr lang="en-US" dirty="0" smtClean="0"/>
              <a:t>Key Insight and Pseudo-LIFO</a:t>
            </a:r>
          </a:p>
          <a:p>
            <a:r>
              <a:rPr lang="en-US" dirty="0" smtClean="0"/>
              <a:t>Three Pseudo-LIFO Members</a:t>
            </a:r>
          </a:p>
          <a:p>
            <a:pPr lvl="1"/>
            <a:r>
              <a:rPr lang="en-US" dirty="0" smtClean="0"/>
              <a:t>Dead Block Prediction LIFO</a:t>
            </a:r>
          </a:p>
          <a:p>
            <a:pPr lvl="1"/>
            <a:r>
              <a:rPr lang="en-US" dirty="0" smtClean="0"/>
              <a:t>Probabilistic Escape LIFO</a:t>
            </a:r>
          </a:p>
          <a:p>
            <a:pPr lvl="1"/>
            <a:r>
              <a:rPr lang="en-US" dirty="0" smtClean="0"/>
              <a:t>Probabilistic Escape LIFO </a:t>
            </a:r>
            <a:r>
              <a:rPr lang="en-US" dirty="0" err="1" smtClean="0"/>
              <a:t>Lite</a:t>
            </a:r>
            <a:endParaRPr lang="en-US" dirty="0" smtClean="0"/>
          </a:p>
          <a:p>
            <a:r>
              <a:rPr lang="en-US" dirty="0" smtClean="0"/>
              <a:t>Empirical Studies</a:t>
            </a:r>
          </a:p>
          <a:p>
            <a:r>
              <a:rPr lang="en-US" dirty="0" smtClean="0"/>
              <a:t>Concluding Remarks</a:t>
            </a:r>
          </a:p>
          <a:p>
            <a:endParaRPr lang="en-US" dirty="0"/>
          </a:p>
        </p:txBody>
      </p:sp>
      <p:sp>
        <p:nvSpPr>
          <p:cNvPr id="4" name="Footer Placeholder 3"/>
          <p:cNvSpPr>
            <a:spLocks noGrp="1"/>
          </p:cNvSpPr>
          <p:nvPr>
            <p:ph type="ftr" sz="quarter" idx="11"/>
          </p:nvPr>
        </p:nvSpPr>
        <p:spPr/>
        <p:txBody>
          <a:bodyPr/>
          <a:lstStyle/>
          <a:p>
            <a:r>
              <a:rPr lang="fi-FI" smtClean="0"/>
              <a:t>Pseudo-LIFO        Mainak   (IIT Kanpur)</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Fill Stack Order</a:t>
            </a:r>
            <a:endParaRPr lang="en-US" b="1" dirty="0"/>
          </a:p>
        </p:txBody>
      </p:sp>
      <p:sp>
        <p:nvSpPr>
          <p:cNvPr id="3" name="Content Placeholder 2"/>
          <p:cNvSpPr>
            <a:spLocks noGrp="1"/>
          </p:cNvSpPr>
          <p:nvPr>
            <p:ph idx="1"/>
          </p:nvPr>
        </p:nvSpPr>
        <p:spPr>
          <a:xfrm>
            <a:off x="457200" y="1143000"/>
            <a:ext cx="8229600" cy="5715000"/>
          </a:xfrm>
        </p:spPr>
        <p:txBody>
          <a:bodyPr>
            <a:normAutofit lnSpcReduction="10000"/>
          </a:bodyPr>
          <a:lstStyle/>
          <a:p>
            <a:r>
              <a:rPr lang="en-US" dirty="0" smtClean="0"/>
              <a:t>Assume each LLC bank to be single-ported</a:t>
            </a:r>
          </a:p>
          <a:p>
            <a:pPr lvl="1"/>
            <a:r>
              <a:rPr lang="en-US" dirty="0" smtClean="0"/>
              <a:t>Only one fill stack adjustment pipe needs to be integrated with the LLC fill flow</a:t>
            </a:r>
          </a:p>
          <a:p>
            <a:pPr lvl="1"/>
            <a:r>
              <a:rPr lang="en-US" dirty="0" smtClean="0"/>
              <a:t>Requires A short </a:t>
            </a:r>
            <a:r>
              <a:rPr lang="en-US" dirty="0" err="1" smtClean="0"/>
              <a:t>incrementers</a:t>
            </a:r>
            <a:r>
              <a:rPr lang="en-US" dirty="0" smtClean="0"/>
              <a:t> (each log A bits in size) per LLC bank</a:t>
            </a:r>
          </a:p>
          <a:p>
            <a:pPr lvl="1"/>
            <a:r>
              <a:rPr lang="en-US" dirty="0" smtClean="0"/>
              <a:t>The eviction way comes out of the replacement logic along with its fill position</a:t>
            </a:r>
          </a:p>
          <a:p>
            <a:pPr lvl="1"/>
            <a:r>
              <a:rPr lang="en-US" dirty="0" smtClean="0"/>
              <a:t>The fill position is sent to the CAM and all positions less than this position are incremented by one</a:t>
            </a:r>
          </a:p>
          <a:p>
            <a:pPr lvl="1"/>
            <a:r>
              <a:rPr lang="en-US" dirty="0" smtClean="0"/>
              <a:t>Largely off the critical path </a:t>
            </a:r>
          </a:p>
        </p:txBody>
      </p:sp>
      <p:sp>
        <p:nvSpPr>
          <p:cNvPr id="4" name="Footer Placeholder 3"/>
          <p:cNvSpPr>
            <a:spLocks noGrp="1"/>
          </p:cNvSpPr>
          <p:nvPr>
            <p:ph type="ftr" sz="quarter" idx="11"/>
          </p:nvPr>
        </p:nvSpPr>
        <p:spPr/>
        <p:txBody>
          <a:bodyPr/>
          <a:lstStyle/>
          <a:p>
            <a:r>
              <a:rPr lang="fi-FI" smtClean="0"/>
              <a:t>Pseudo-LIFO        Mainak   (IIT Kanpur)</a:t>
            </a:r>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Agenda</a:t>
            </a:r>
            <a:endParaRPr lang="en-US" b="1" dirty="0"/>
          </a:p>
        </p:txBody>
      </p:sp>
      <p:sp>
        <p:nvSpPr>
          <p:cNvPr id="3" name="Content Placeholder 2"/>
          <p:cNvSpPr>
            <a:spLocks noGrp="1"/>
          </p:cNvSpPr>
          <p:nvPr>
            <p:ph idx="1"/>
          </p:nvPr>
        </p:nvSpPr>
        <p:spPr>
          <a:xfrm>
            <a:off x="457200" y="1219200"/>
            <a:ext cx="8229600" cy="5486400"/>
          </a:xfrm>
        </p:spPr>
        <p:txBody>
          <a:bodyPr>
            <a:normAutofit fontScale="92500" lnSpcReduction="10000"/>
          </a:bodyPr>
          <a:lstStyle/>
          <a:p>
            <a:r>
              <a:rPr lang="en-US" dirty="0" smtClean="0"/>
              <a:t>Prolog</a:t>
            </a:r>
          </a:p>
          <a:p>
            <a:r>
              <a:rPr lang="en-US" dirty="0" smtClean="0"/>
              <a:t>Configurations and Workloads</a:t>
            </a:r>
          </a:p>
          <a:p>
            <a:r>
              <a:rPr lang="en-US" dirty="0" smtClean="0"/>
              <a:t>Fill Stack Order</a:t>
            </a:r>
          </a:p>
          <a:p>
            <a:pPr>
              <a:buFont typeface="Wingdings" pitchFamily="2" charset="2"/>
              <a:buChar char="Ø"/>
            </a:pPr>
            <a:r>
              <a:rPr lang="en-US" dirty="0" smtClean="0">
                <a:solidFill>
                  <a:srgbClr val="FF0000"/>
                </a:solidFill>
              </a:rPr>
              <a:t>Observations</a:t>
            </a:r>
          </a:p>
          <a:p>
            <a:r>
              <a:rPr lang="en-US" dirty="0" smtClean="0"/>
              <a:t>Key Insight and Pseudo-LIFO</a:t>
            </a:r>
          </a:p>
          <a:p>
            <a:r>
              <a:rPr lang="en-US" dirty="0" smtClean="0"/>
              <a:t>Three Pseudo-LIFO Members</a:t>
            </a:r>
          </a:p>
          <a:p>
            <a:pPr lvl="1"/>
            <a:r>
              <a:rPr lang="en-US" dirty="0" smtClean="0"/>
              <a:t>Dead block Prediction LIFO</a:t>
            </a:r>
          </a:p>
          <a:p>
            <a:pPr lvl="1"/>
            <a:r>
              <a:rPr lang="en-US" dirty="0" smtClean="0"/>
              <a:t>Probabilistic Escape LIFO</a:t>
            </a:r>
          </a:p>
          <a:p>
            <a:pPr lvl="1"/>
            <a:r>
              <a:rPr lang="en-US" dirty="0" smtClean="0"/>
              <a:t>Probabilistic Escape LIFO </a:t>
            </a:r>
            <a:r>
              <a:rPr lang="en-US" dirty="0" err="1" smtClean="0"/>
              <a:t>Lite</a:t>
            </a:r>
            <a:endParaRPr lang="en-US" dirty="0" smtClean="0"/>
          </a:p>
          <a:p>
            <a:r>
              <a:rPr lang="en-US" dirty="0" smtClean="0"/>
              <a:t>Empirical Studies</a:t>
            </a:r>
          </a:p>
          <a:p>
            <a:r>
              <a:rPr lang="en-US" dirty="0" smtClean="0"/>
              <a:t>Concluding Remarks</a:t>
            </a:r>
          </a:p>
          <a:p>
            <a:endParaRPr lang="en-US" dirty="0"/>
          </a:p>
        </p:txBody>
      </p:sp>
      <p:sp>
        <p:nvSpPr>
          <p:cNvPr id="4" name="Footer Placeholder 3"/>
          <p:cNvSpPr>
            <a:spLocks noGrp="1"/>
          </p:cNvSpPr>
          <p:nvPr>
            <p:ph type="ftr" sz="quarter" idx="11"/>
          </p:nvPr>
        </p:nvSpPr>
        <p:spPr/>
        <p:txBody>
          <a:bodyPr/>
          <a:lstStyle/>
          <a:p>
            <a:r>
              <a:rPr lang="fi-FI" smtClean="0"/>
              <a:t>Pseudo-LIFO        Mainak   (IIT Kanpur)</a:t>
            </a:r>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Observations</a:t>
            </a:r>
            <a:endParaRPr lang="en-US" b="1" dirty="0"/>
          </a:p>
        </p:txBody>
      </p:sp>
      <p:sp>
        <p:nvSpPr>
          <p:cNvPr id="4" name="Footer Placeholder 3"/>
          <p:cNvSpPr>
            <a:spLocks noGrp="1"/>
          </p:cNvSpPr>
          <p:nvPr>
            <p:ph type="ftr" sz="quarter" idx="11"/>
          </p:nvPr>
        </p:nvSpPr>
        <p:spPr/>
        <p:txBody>
          <a:bodyPr/>
          <a:lstStyle/>
          <a:p>
            <a:r>
              <a:rPr lang="fi-FI" smtClean="0"/>
              <a:t>Pseudo-LIFO        Mainak   (IIT Kanpur)</a:t>
            </a:r>
            <a:endParaRPr lang="en-US"/>
          </a:p>
        </p:txBody>
      </p:sp>
      <p:pic>
        <p:nvPicPr>
          <p:cNvPr id="1026" name="Picture 2"/>
          <p:cNvPicPr>
            <a:picLocks noGrp="1" noChangeAspect="1" noChangeArrowheads="1"/>
          </p:cNvPicPr>
          <p:nvPr>
            <p:ph idx="1"/>
          </p:nvPr>
        </p:nvPicPr>
        <p:blipFill>
          <a:blip r:embed="rId2" cstate="print"/>
          <a:srcRect/>
          <a:stretch>
            <a:fillRect/>
          </a:stretch>
        </p:blipFill>
        <p:spPr bwMode="auto">
          <a:xfrm>
            <a:off x="1447800" y="1219201"/>
            <a:ext cx="6248400" cy="4572000"/>
          </a:xfrm>
          <a:prstGeom prst="rect">
            <a:avLst/>
          </a:prstGeom>
          <a:noFill/>
          <a:ln w="9525">
            <a:noFill/>
            <a:miter lim="800000"/>
            <a:headEnd/>
            <a:tailEnd/>
          </a:ln>
          <a:effectLst/>
        </p:spPr>
      </p:pic>
      <p:cxnSp>
        <p:nvCxnSpPr>
          <p:cNvPr id="8" name="Straight Connector 7"/>
          <p:cNvCxnSpPr/>
          <p:nvPr/>
        </p:nvCxnSpPr>
        <p:spPr>
          <a:xfrm>
            <a:off x="1752600" y="1828800"/>
            <a:ext cx="609600" cy="1588"/>
          </a:xfrm>
          <a:prstGeom prst="line">
            <a:avLst/>
          </a:prstGeom>
          <a:ln w="508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flipH="1" flipV="1">
            <a:off x="2095500" y="1562100"/>
            <a:ext cx="533400" cy="1588"/>
          </a:xfrm>
          <a:prstGeom prst="line">
            <a:avLst/>
          </a:prstGeom>
          <a:ln w="508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2362200" y="1295400"/>
            <a:ext cx="762000" cy="1588"/>
          </a:xfrm>
          <a:prstGeom prst="line">
            <a:avLst/>
          </a:prstGeom>
          <a:ln w="508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5400000">
            <a:off x="2019300" y="2400300"/>
            <a:ext cx="2209800" cy="1588"/>
          </a:xfrm>
          <a:prstGeom prst="line">
            <a:avLst/>
          </a:prstGeom>
          <a:ln w="508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3124200" y="3505200"/>
            <a:ext cx="457200" cy="1588"/>
          </a:xfrm>
          <a:prstGeom prst="line">
            <a:avLst/>
          </a:prstGeom>
          <a:ln w="508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flipH="1" flipV="1">
            <a:off x="2819400" y="2743200"/>
            <a:ext cx="1524000" cy="1588"/>
          </a:xfrm>
          <a:prstGeom prst="line">
            <a:avLst/>
          </a:prstGeom>
          <a:ln w="508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3581400" y="1981200"/>
            <a:ext cx="381000" cy="1588"/>
          </a:xfrm>
          <a:prstGeom prst="line">
            <a:avLst/>
          </a:prstGeom>
          <a:ln w="508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5400000" flipH="1" flipV="1">
            <a:off x="3695700" y="1714500"/>
            <a:ext cx="533400" cy="1588"/>
          </a:xfrm>
          <a:prstGeom prst="line">
            <a:avLst/>
          </a:prstGeom>
          <a:ln w="508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3962400" y="1447800"/>
            <a:ext cx="457200" cy="1588"/>
          </a:xfrm>
          <a:prstGeom prst="line">
            <a:avLst/>
          </a:prstGeom>
          <a:ln w="508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5400000" flipH="1" flipV="1">
            <a:off x="4343400" y="1371600"/>
            <a:ext cx="152400" cy="1588"/>
          </a:xfrm>
          <a:prstGeom prst="line">
            <a:avLst/>
          </a:prstGeom>
          <a:ln w="508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4419600" y="1295400"/>
            <a:ext cx="381000" cy="1588"/>
          </a:xfrm>
          <a:prstGeom prst="line">
            <a:avLst/>
          </a:prstGeom>
          <a:ln w="508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4305300" y="1790700"/>
            <a:ext cx="990600" cy="1588"/>
          </a:xfrm>
          <a:prstGeom prst="line">
            <a:avLst/>
          </a:prstGeom>
          <a:ln w="508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4800600" y="2286000"/>
            <a:ext cx="381000" cy="1588"/>
          </a:xfrm>
          <a:prstGeom prst="line">
            <a:avLst/>
          </a:prstGeom>
          <a:ln w="508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5400000">
            <a:off x="5067300" y="2400300"/>
            <a:ext cx="228600" cy="1588"/>
          </a:xfrm>
          <a:prstGeom prst="line">
            <a:avLst/>
          </a:prstGeom>
          <a:ln w="508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5181600" y="2514600"/>
            <a:ext cx="457200" cy="1588"/>
          </a:xfrm>
          <a:prstGeom prst="line">
            <a:avLst/>
          </a:prstGeom>
          <a:ln w="508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5334000" y="2819400"/>
            <a:ext cx="609600" cy="1588"/>
          </a:xfrm>
          <a:prstGeom prst="line">
            <a:avLst/>
          </a:prstGeom>
          <a:ln w="508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5638800" y="3124200"/>
            <a:ext cx="381000" cy="1588"/>
          </a:xfrm>
          <a:prstGeom prst="line">
            <a:avLst/>
          </a:prstGeom>
          <a:ln w="508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5400000" flipH="1" flipV="1">
            <a:off x="5143500" y="2247900"/>
            <a:ext cx="1752600" cy="1588"/>
          </a:xfrm>
          <a:prstGeom prst="line">
            <a:avLst/>
          </a:prstGeom>
          <a:ln w="508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6019800" y="1371600"/>
            <a:ext cx="381000" cy="1588"/>
          </a:xfrm>
          <a:prstGeom prst="line">
            <a:avLst/>
          </a:prstGeom>
          <a:ln w="508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flipH="1" flipV="1">
            <a:off x="6362700" y="1333500"/>
            <a:ext cx="76200" cy="1588"/>
          </a:xfrm>
          <a:prstGeom prst="line">
            <a:avLst/>
          </a:prstGeom>
          <a:ln w="508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6400800" y="1295400"/>
            <a:ext cx="838200" cy="1588"/>
          </a:xfrm>
          <a:prstGeom prst="line">
            <a:avLst/>
          </a:prstGeom>
          <a:ln w="508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7049294" y="1485900"/>
            <a:ext cx="380206" cy="794"/>
          </a:xfrm>
          <a:prstGeom prst="line">
            <a:avLst/>
          </a:prstGeom>
          <a:ln w="508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7239000" y="1676400"/>
            <a:ext cx="533400" cy="1588"/>
          </a:xfrm>
          <a:prstGeom prst="line">
            <a:avLst/>
          </a:prstGeom>
          <a:ln w="50800">
            <a:solidFill>
              <a:srgbClr val="00B050"/>
            </a:solidFill>
          </a:ln>
        </p:spPr>
        <p:style>
          <a:lnRef idx="1">
            <a:schemeClr val="accent1"/>
          </a:lnRef>
          <a:fillRef idx="0">
            <a:schemeClr val="accent1"/>
          </a:fillRef>
          <a:effectRef idx="0">
            <a:schemeClr val="accent1"/>
          </a:effectRef>
          <a:fontRef idx="minor">
            <a:schemeClr val="tx1"/>
          </a:fontRef>
        </p:style>
      </p:cxnSp>
      <p:sp>
        <p:nvSpPr>
          <p:cNvPr id="63" name="TextBox 62"/>
          <p:cNvSpPr txBox="1"/>
          <p:nvPr/>
        </p:nvSpPr>
        <p:spPr>
          <a:xfrm>
            <a:off x="1143000" y="5562600"/>
            <a:ext cx="8001000" cy="954107"/>
          </a:xfrm>
          <a:prstGeom prst="rect">
            <a:avLst/>
          </a:prstGeom>
          <a:noFill/>
        </p:spPr>
        <p:txBody>
          <a:bodyPr wrap="square" rtlCol="0">
            <a:spAutoFit/>
          </a:bodyPr>
          <a:lstStyle/>
          <a:p>
            <a:r>
              <a:rPr lang="en-US" sz="2800" dirty="0" smtClean="0">
                <a:latin typeface="Comic Sans MS" pitchFamily="66" charset="0"/>
              </a:rPr>
              <a:t>Fill stack position could serve as a good indicator of near-term death</a:t>
            </a:r>
            <a:endParaRPr lang="en-US" sz="2800" dirty="0">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down)">
                                      <p:cBhvr>
                                        <p:cTn id="11" dur="500"/>
                                        <p:tgtEl>
                                          <p:spTgt spid="10"/>
                                        </p:tgtEl>
                                      </p:cBhvr>
                                    </p:animEffect>
                                  </p:childTnLst>
                                </p:cTn>
                              </p:par>
                            </p:childTnLst>
                          </p:cTn>
                        </p:par>
                        <p:par>
                          <p:cTn id="12" fill="hold">
                            <p:stCondLst>
                              <p:cond delay="1000"/>
                            </p:stCondLst>
                            <p:childTnLst>
                              <p:par>
                                <p:cTn id="13" presetID="22" presetClass="entr" presetSubtype="8" fill="hold"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wipe(left)">
                                      <p:cBhvr>
                                        <p:cTn id="15" dur="500"/>
                                        <p:tgtEl>
                                          <p:spTgt spid="12"/>
                                        </p:tgtEl>
                                      </p:cBhvr>
                                    </p:animEffect>
                                  </p:childTnLst>
                                </p:cTn>
                              </p:par>
                            </p:childTnLst>
                          </p:cTn>
                        </p:par>
                        <p:par>
                          <p:cTn id="16" fill="hold">
                            <p:stCondLst>
                              <p:cond delay="1500"/>
                            </p:stCondLst>
                            <p:childTnLst>
                              <p:par>
                                <p:cTn id="17" presetID="22" presetClass="entr" presetSubtype="1" fill="hold" nodeType="afterEffect">
                                  <p:stCondLst>
                                    <p:cond delay="0"/>
                                  </p:stCondLst>
                                  <p:childTnLst>
                                    <p:set>
                                      <p:cBhvr>
                                        <p:cTn id="18" dur="1" fill="hold">
                                          <p:stCondLst>
                                            <p:cond delay="0"/>
                                          </p:stCondLst>
                                        </p:cTn>
                                        <p:tgtEl>
                                          <p:spTgt spid="14"/>
                                        </p:tgtEl>
                                        <p:attrNameLst>
                                          <p:attrName>style.visibility</p:attrName>
                                        </p:attrNameLst>
                                      </p:cBhvr>
                                      <p:to>
                                        <p:strVal val="visible"/>
                                      </p:to>
                                    </p:set>
                                    <p:animEffect transition="in" filter="wipe(up)">
                                      <p:cBhvr>
                                        <p:cTn id="19" dur="500"/>
                                        <p:tgtEl>
                                          <p:spTgt spid="14"/>
                                        </p:tgtEl>
                                      </p:cBhvr>
                                    </p:animEffect>
                                  </p:childTnLst>
                                </p:cTn>
                              </p:par>
                            </p:childTnLst>
                          </p:cTn>
                        </p:par>
                        <p:par>
                          <p:cTn id="20" fill="hold">
                            <p:stCondLst>
                              <p:cond delay="2000"/>
                            </p:stCondLst>
                            <p:childTnLst>
                              <p:par>
                                <p:cTn id="21" presetID="22" presetClass="entr" presetSubtype="8" fill="hold" nodeType="after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wipe(left)">
                                      <p:cBhvr>
                                        <p:cTn id="23" dur="500"/>
                                        <p:tgtEl>
                                          <p:spTgt spid="18"/>
                                        </p:tgtEl>
                                      </p:cBhvr>
                                    </p:animEffect>
                                  </p:childTnLst>
                                </p:cTn>
                              </p:par>
                            </p:childTnLst>
                          </p:cTn>
                        </p:par>
                        <p:par>
                          <p:cTn id="24" fill="hold">
                            <p:stCondLst>
                              <p:cond delay="2500"/>
                            </p:stCondLst>
                            <p:childTnLst>
                              <p:par>
                                <p:cTn id="25" presetID="22" presetClass="entr" presetSubtype="4" fill="hold" nodeType="afterEffect">
                                  <p:stCondLst>
                                    <p:cond delay="0"/>
                                  </p:stCondLst>
                                  <p:childTnLst>
                                    <p:set>
                                      <p:cBhvr>
                                        <p:cTn id="26" dur="1" fill="hold">
                                          <p:stCondLst>
                                            <p:cond delay="0"/>
                                          </p:stCondLst>
                                        </p:cTn>
                                        <p:tgtEl>
                                          <p:spTgt spid="21"/>
                                        </p:tgtEl>
                                        <p:attrNameLst>
                                          <p:attrName>style.visibility</p:attrName>
                                        </p:attrNameLst>
                                      </p:cBhvr>
                                      <p:to>
                                        <p:strVal val="visible"/>
                                      </p:to>
                                    </p:set>
                                    <p:animEffect transition="in" filter="wipe(down)">
                                      <p:cBhvr>
                                        <p:cTn id="27" dur="500"/>
                                        <p:tgtEl>
                                          <p:spTgt spid="21"/>
                                        </p:tgtEl>
                                      </p:cBhvr>
                                    </p:animEffect>
                                  </p:childTnLst>
                                </p:cTn>
                              </p:par>
                            </p:childTnLst>
                          </p:cTn>
                        </p:par>
                        <p:par>
                          <p:cTn id="28" fill="hold">
                            <p:stCondLst>
                              <p:cond delay="3000"/>
                            </p:stCondLst>
                            <p:childTnLst>
                              <p:par>
                                <p:cTn id="29" presetID="22" presetClass="entr" presetSubtype="8" fill="hold" nodeType="afterEffect">
                                  <p:stCondLst>
                                    <p:cond delay="0"/>
                                  </p:stCondLst>
                                  <p:childTnLst>
                                    <p:set>
                                      <p:cBhvr>
                                        <p:cTn id="30" dur="1" fill="hold">
                                          <p:stCondLst>
                                            <p:cond delay="0"/>
                                          </p:stCondLst>
                                        </p:cTn>
                                        <p:tgtEl>
                                          <p:spTgt spid="23"/>
                                        </p:tgtEl>
                                        <p:attrNameLst>
                                          <p:attrName>style.visibility</p:attrName>
                                        </p:attrNameLst>
                                      </p:cBhvr>
                                      <p:to>
                                        <p:strVal val="visible"/>
                                      </p:to>
                                    </p:set>
                                    <p:animEffect transition="in" filter="wipe(left)">
                                      <p:cBhvr>
                                        <p:cTn id="31" dur="500"/>
                                        <p:tgtEl>
                                          <p:spTgt spid="23"/>
                                        </p:tgtEl>
                                      </p:cBhvr>
                                    </p:animEffect>
                                  </p:childTnLst>
                                </p:cTn>
                              </p:par>
                            </p:childTnLst>
                          </p:cTn>
                        </p:par>
                        <p:par>
                          <p:cTn id="32" fill="hold">
                            <p:stCondLst>
                              <p:cond delay="3500"/>
                            </p:stCondLst>
                            <p:childTnLst>
                              <p:par>
                                <p:cTn id="33" presetID="22" presetClass="entr" presetSubtype="4" fill="hold" nodeType="afterEffect">
                                  <p:stCondLst>
                                    <p:cond delay="0"/>
                                  </p:stCondLst>
                                  <p:childTnLst>
                                    <p:set>
                                      <p:cBhvr>
                                        <p:cTn id="34" dur="1" fill="hold">
                                          <p:stCondLst>
                                            <p:cond delay="0"/>
                                          </p:stCondLst>
                                        </p:cTn>
                                        <p:tgtEl>
                                          <p:spTgt spid="25"/>
                                        </p:tgtEl>
                                        <p:attrNameLst>
                                          <p:attrName>style.visibility</p:attrName>
                                        </p:attrNameLst>
                                      </p:cBhvr>
                                      <p:to>
                                        <p:strVal val="visible"/>
                                      </p:to>
                                    </p:set>
                                    <p:animEffect transition="in" filter="wipe(down)">
                                      <p:cBhvr>
                                        <p:cTn id="35" dur="500"/>
                                        <p:tgtEl>
                                          <p:spTgt spid="25"/>
                                        </p:tgtEl>
                                      </p:cBhvr>
                                    </p:animEffect>
                                  </p:childTnLst>
                                </p:cTn>
                              </p:par>
                            </p:childTnLst>
                          </p:cTn>
                        </p:par>
                        <p:par>
                          <p:cTn id="36" fill="hold">
                            <p:stCondLst>
                              <p:cond delay="4000"/>
                            </p:stCondLst>
                            <p:childTnLst>
                              <p:par>
                                <p:cTn id="37" presetID="22" presetClass="entr" presetSubtype="8" fill="hold" nodeType="afterEffect">
                                  <p:stCondLst>
                                    <p:cond delay="0"/>
                                  </p:stCondLst>
                                  <p:childTnLst>
                                    <p:set>
                                      <p:cBhvr>
                                        <p:cTn id="38" dur="1" fill="hold">
                                          <p:stCondLst>
                                            <p:cond delay="0"/>
                                          </p:stCondLst>
                                        </p:cTn>
                                        <p:tgtEl>
                                          <p:spTgt spid="27"/>
                                        </p:tgtEl>
                                        <p:attrNameLst>
                                          <p:attrName>style.visibility</p:attrName>
                                        </p:attrNameLst>
                                      </p:cBhvr>
                                      <p:to>
                                        <p:strVal val="visible"/>
                                      </p:to>
                                    </p:set>
                                    <p:animEffect transition="in" filter="wipe(left)">
                                      <p:cBhvr>
                                        <p:cTn id="39" dur="500"/>
                                        <p:tgtEl>
                                          <p:spTgt spid="27"/>
                                        </p:tgtEl>
                                      </p:cBhvr>
                                    </p:animEffect>
                                  </p:childTnLst>
                                </p:cTn>
                              </p:par>
                            </p:childTnLst>
                          </p:cTn>
                        </p:par>
                        <p:par>
                          <p:cTn id="40" fill="hold">
                            <p:stCondLst>
                              <p:cond delay="4500"/>
                            </p:stCondLst>
                            <p:childTnLst>
                              <p:par>
                                <p:cTn id="41" presetID="22" presetClass="entr" presetSubtype="4" fill="hold" nodeType="afterEffect">
                                  <p:stCondLst>
                                    <p:cond delay="0"/>
                                  </p:stCondLst>
                                  <p:childTnLst>
                                    <p:set>
                                      <p:cBhvr>
                                        <p:cTn id="42" dur="1" fill="hold">
                                          <p:stCondLst>
                                            <p:cond delay="0"/>
                                          </p:stCondLst>
                                        </p:cTn>
                                        <p:tgtEl>
                                          <p:spTgt spid="29"/>
                                        </p:tgtEl>
                                        <p:attrNameLst>
                                          <p:attrName>style.visibility</p:attrName>
                                        </p:attrNameLst>
                                      </p:cBhvr>
                                      <p:to>
                                        <p:strVal val="visible"/>
                                      </p:to>
                                    </p:set>
                                    <p:animEffect transition="in" filter="wipe(down)">
                                      <p:cBhvr>
                                        <p:cTn id="43" dur="500"/>
                                        <p:tgtEl>
                                          <p:spTgt spid="29"/>
                                        </p:tgtEl>
                                      </p:cBhvr>
                                    </p:animEffect>
                                  </p:childTnLst>
                                </p:cTn>
                              </p:par>
                            </p:childTnLst>
                          </p:cTn>
                        </p:par>
                        <p:par>
                          <p:cTn id="44" fill="hold">
                            <p:stCondLst>
                              <p:cond delay="5000"/>
                            </p:stCondLst>
                            <p:childTnLst>
                              <p:par>
                                <p:cTn id="45" presetID="22" presetClass="entr" presetSubtype="8" fill="hold" nodeType="afterEffect">
                                  <p:stCondLst>
                                    <p:cond delay="0"/>
                                  </p:stCondLst>
                                  <p:childTnLst>
                                    <p:set>
                                      <p:cBhvr>
                                        <p:cTn id="46" dur="1" fill="hold">
                                          <p:stCondLst>
                                            <p:cond delay="0"/>
                                          </p:stCondLst>
                                        </p:cTn>
                                        <p:tgtEl>
                                          <p:spTgt spid="31"/>
                                        </p:tgtEl>
                                        <p:attrNameLst>
                                          <p:attrName>style.visibility</p:attrName>
                                        </p:attrNameLst>
                                      </p:cBhvr>
                                      <p:to>
                                        <p:strVal val="visible"/>
                                      </p:to>
                                    </p:set>
                                    <p:animEffect transition="in" filter="wipe(left)">
                                      <p:cBhvr>
                                        <p:cTn id="47" dur="500"/>
                                        <p:tgtEl>
                                          <p:spTgt spid="31"/>
                                        </p:tgtEl>
                                      </p:cBhvr>
                                    </p:animEffect>
                                  </p:childTnLst>
                                </p:cTn>
                              </p:par>
                            </p:childTnLst>
                          </p:cTn>
                        </p:par>
                        <p:par>
                          <p:cTn id="48" fill="hold">
                            <p:stCondLst>
                              <p:cond delay="5500"/>
                            </p:stCondLst>
                            <p:childTnLst>
                              <p:par>
                                <p:cTn id="49" presetID="22" presetClass="entr" presetSubtype="1" fill="hold" nodeType="afterEffect">
                                  <p:stCondLst>
                                    <p:cond delay="0"/>
                                  </p:stCondLst>
                                  <p:childTnLst>
                                    <p:set>
                                      <p:cBhvr>
                                        <p:cTn id="50" dur="1" fill="hold">
                                          <p:stCondLst>
                                            <p:cond delay="0"/>
                                          </p:stCondLst>
                                        </p:cTn>
                                        <p:tgtEl>
                                          <p:spTgt spid="34"/>
                                        </p:tgtEl>
                                        <p:attrNameLst>
                                          <p:attrName>style.visibility</p:attrName>
                                        </p:attrNameLst>
                                      </p:cBhvr>
                                      <p:to>
                                        <p:strVal val="visible"/>
                                      </p:to>
                                    </p:set>
                                    <p:animEffect transition="in" filter="wipe(up)">
                                      <p:cBhvr>
                                        <p:cTn id="51" dur="500"/>
                                        <p:tgtEl>
                                          <p:spTgt spid="34"/>
                                        </p:tgtEl>
                                      </p:cBhvr>
                                    </p:animEffect>
                                  </p:childTnLst>
                                </p:cTn>
                              </p:par>
                            </p:childTnLst>
                          </p:cTn>
                        </p:par>
                        <p:par>
                          <p:cTn id="52" fill="hold">
                            <p:stCondLst>
                              <p:cond delay="6000"/>
                            </p:stCondLst>
                            <p:childTnLst>
                              <p:par>
                                <p:cTn id="53" presetID="22" presetClass="entr" presetSubtype="8" fill="hold" nodeType="afterEffect">
                                  <p:stCondLst>
                                    <p:cond delay="0"/>
                                  </p:stCondLst>
                                  <p:childTnLst>
                                    <p:set>
                                      <p:cBhvr>
                                        <p:cTn id="54" dur="1" fill="hold">
                                          <p:stCondLst>
                                            <p:cond delay="0"/>
                                          </p:stCondLst>
                                        </p:cTn>
                                        <p:tgtEl>
                                          <p:spTgt spid="36"/>
                                        </p:tgtEl>
                                        <p:attrNameLst>
                                          <p:attrName>style.visibility</p:attrName>
                                        </p:attrNameLst>
                                      </p:cBhvr>
                                      <p:to>
                                        <p:strVal val="visible"/>
                                      </p:to>
                                    </p:set>
                                    <p:animEffect transition="in" filter="wipe(left)">
                                      <p:cBhvr>
                                        <p:cTn id="55" dur="500"/>
                                        <p:tgtEl>
                                          <p:spTgt spid="36"/>
                                        </p:tgtEl>
                                      </p:cBhvr>
                                    </p:animEffect>
                                  </p:childTnLst>
                                </p:cTn>
                              </p:par>
                            </p:childTnLst>
                          </p:cTn>
                        </p:par>
                        <p:par>
                          <p:cTn id="56" fill="hold">
                            <p:stCondLst>
                              <p:cond delay="6500"/>
                            </p:stCondLst>
                            <p:childTnLst>
                              <p:par>
                                <p:cTn id="57" presetID="22" presetClass="entr" presetSubtype="1" fill="hold" nodeType="afterEffect">
                                  <p:stCondLst>
                                    <p:cond delay="0"/>
                                  </p:stCondLst>
                                  <p:childTnLst>
                                    <p:set>
                                      <p:cBhvr>
                                        <p:cTn id="58" dur="1" fill="hold">
                                          <p:stCondLst>
                                            <p:cond delay="0"/>
                                          </p:stCondLst>
                                        </p:cTn>
                                        <p:tgtEl>
                                          <p:spTgt spid="38"/>
                                        </p:tgtEl>
                                        <p:attrNameLst>
                                          <p:attrName>style.visibility</p:attrName>
                                        </p:attrNameLst>
                                      </p:cBhvr>
                                      <p:to>
                                        <p:strVal val="visible"/>
                                      </p:to>
                                    </p:set>
                                    <p:animEffect transition="in" filter="wipe(up)">
                                      <p:cBhvr>
                                        <p:cTn id="59" dur="500"/>
                                        <p:tgtEl>
                                          <p:spTgt spid="38"/>
                                        </p:tgtEl>
                                      </p:cBhvr>
                                    </p:animEffect>
                                  </p:childTnLst>
                                </p:cTn>
                              </p:par>
                            </p:childTnLst>
                          </p:cTn>
                        </p:par>
                        <p:par>
                          <p:cTn id="60" fill="hold">
                            <p:stCondLst>
                              <p:cond delay="7000"/>
                            </p:stCondLst>
                            <p:childTnLst>
                              <p:par>
                                <p:cTn id="61" presetID="22" presetClass="entr" presetSubtype="8" fill="hold" nodeType="afterEffect">
                                  <p:stCondLst>
                                    <p:cond delay="0"/>
                                  </p:stCondLst>
                                  <p:childTnLst>
                                    <p:set>
                                      <p:cBhvr>
                                        <p:cTn id="62" dur="1" fill="hold">
                                          <p:stCondLst>
                                            <p:cond delay="0"/>
                                          </p:stCondLst>
                                        </p:cTn>
                                        <p:tgtEl>
                                          <p:spTgt spid="40"/>
                                        </p:tgtEl>
                                        <p:attrNameLst>
                                          <p:attrName>style.visibility</p:attrName>
                                        </p:attrNameLst>
                                      </p:cBhvr>
                                      <p:to>
                                        <p:strVal val="visible"/>
                                      </p:to>
                                    </p:set>
                                    <p:animEffect transition="in" filter="wipe(left)">
                                      <p:cBhvr>
                                        <p:cTn id="63" dur="500"/>
                                        <p:tgtEl>
                                          <p:spTgt spid="40"/>
                                        </p:tgtEl>
                                      </p:cBhvr>
                                    </p:animEffect>
                                  </p:childTnLst>
                                </p:cTn>
                              </p:par>
                            </p:childTnLst>
                          </p:cTn>
                        </p:par>
                        <p:par>
                          <p:cTn id="64" fill="hold">
                            <p:stCondLst>
                              <p:cond delay="7500"/>
                            </p:stCondLst>
                            <p:childTnLst>
                              <p:par>
                                <p:cTn id="65" presetID="22" presetClass="entr" presetSubtype="1" fill="hold" nodeType="afterEffect">
                                  <p:stCondLst>
                                    <p:cond delay="0"/>
                                  </p:stCondLst>
                                  <p:childTnLst>
                                    <p:set>
                                      <p:cBhvr>
                                        <p:cTn id="66" dur="1" fill="hold">
                                          <p:stCondLst>
                                            <p:cond delay="0"/>
                                          </p:stCondLst>
                                        </p:cTn>
                                        <p:tgtEl>
                                          <p:spTgt spid="44"/>
                                        </p:tgtEl>
                                        <p:attrNameLst>
                                          <p:attrName>style.visibility</p:attrName>
                                        </p:attrNameLst>
                                      </p:cBhvr>
                                      <p:to>
                                        <p:strVal val="visible"/>
                                      </p:to>
                                    </p:set>
                                    <p:animEffect transition="in" filter="wipe(up)">
                                      <p:cBhvr>
                                        <p:cTn id="67" dur="500"/>
                                        <p:tgtEl>
                                          <p:spTgt spid="44"/>
                                        </p:tgtEl>
                                      </p:cBhvr>
                                    </p:animEffect>
                                  </p:childTnLst>
                                </p:cTn>
                              </p:par>
                            </p:childTnLst>
                          </p:cTn>
                        </p:par>
                        <p:par>
                          <p:cTn id="68" fill="hold">
                            <p:stCondLst>
                              <p:cond delay="8000"/>
                            </p:stCondLst>
                            <p:childTnLst>
                              <p:par>
                                <p:cTn id="69" presetID="22" presetClass="entr" presetSubtype="8" fill="hold" nodeType="afterEffect">
                                  <p:stCondLst>
                                    <p:cond delay="0"/>
                                  </p:stCondLst>
                                  <p:childTnLst>
                                    <p:set>
                                      <p:cBhvr>
                                        <p:cTn id="70" dur="1" fill="hold">
                                          <p:stCondLst>
                                            <p:cond delay="0"/>
                                          </p:stCondLst>
                                        </p:cTn>
                                        <p:tgtEl>
                                          <p:spTgt spid="46"/>
                                        </p:tgtEl>
                                        <p:attrNameLst>
                                          <p:attrName>style.visibility</p:attrName>
                                        </p:attrNameLst>
                                      </p:cBhvr>
                                      <p:to>
                                        <p:strVal val="visible"/>
                                      </p:to>
                                    </p:set>
                                    <p:animEffect transition="in" filter="wipe(left)">
                                      <p:cBhvr>
                                        <p:cTn id="71" dur="500"/>
                                        <p:tgtEl>
                                          <p:spTgt spid="46"/>
                                        </p:tgtEl>
                                      </p:cBhvr>
                                    </p:animEffect>
                                  </p:childTnLst>
                                </p:cTn>
                              </p:par>
                            </p:childTnLst>
                          </p:cTn>
                        </p:par>
                        <p:par>
                          <p:cTn id="72" fill="hold">
                            <p:stCondLst>
                              <p:cond delay="8500"/>
                            </p:stCondLst>
                            <p:childTnLst>
                              <p:par>
                                <p:cTn id="73" presetID="22" presetClass="entr" presetSubtype="4" fill="hold" nodeType="afterEffect">
                                  <p:stCondLst>
                                    <p:cond delay="0"/>
                                  </p:stCondLst>
                                  <p:childTnLst>
                                    <p:set>
                                      <p:cBhvr>
                                        <p:cTn id="74" dur="1" fill="hold">
                                          <p:stCondLst>
                                            <p:cond delay="0"/>
                                          </p:stCondLst>
                                        </p:cTn>
                                        <p:tgtEl>
                                          <p:spTgt spid="48"/>
                                        </p:tgtEl>
                                        <p:attrNameLst>
                                          <p:attrName>style.visibility</p:attrName>
                                        </p:attrNameLst>
                                      </p:cBhvr>
                                      <p:to>
                                        <p:strVal val="visible"/>
                                      </p:to>
                                    </p:set>
                                    <p:animEffect transition="in" filter="wipe(down)">
                                      <p:cBhvr>
                                        <p:cTn id="75" dur="500"/>
                                        <p:tgtEl>
                                          <p:spTgt spid="48"/>
                                        </p:tgtEl>
                                      </p:cBhvr>
                                    </p:animEffect>
                                  </p:childTnLst>
                                </p:cTn>
                              </p:par>
                            </p:childTnLst>
                          </p:cTn>
                        </p:par>
                        <p:par>
                          <p:cTn id="76" fill="hold">
                            <p:stCondLst>
                              <p:cond delay="9000"/>
                            </p:stCondLst>
                            <p:childTnLst>
                              <p:par>
                                <p:cTn id="77" presetID="22" presetClass="entr" presetSubtype="8" fill="hold" nodeType="afterEffect">
                                  <p:stCondLst>
                                    <p:cond delay="0"/>
                                  </p:stCondLst>
                                  <p:childTnLst>
                                    <p:set>
                                      <p:cBhvr>
                                        <p:cTn id="78" dur="1" fill="hold">
                                          <p:stCondLst>
                                            <p:cond delay="0"/>
                                          </p:stCondLst>
                                        </p:cTn>
                                        <p:tgtEl>
                                          <p:spTgt spid="50"/>
                                        </p:tgtEl>
                                        <p:attrNameLst>
                                          <p:attrName>style.visibility</p:attrName>
                                        </p:attrNameLst>
                                      </p:cBhvr>
                                      <p:to>
                                        <p:strVal val="visible"/>
                                      </p:to>
                                    </p:set>
                                    <p:animEffect transition="in" filter="wipe(left)">
                                      <p:cBhvr>
                                        <p:cTn id="79" dur="500"/>
                                        <p:tgtEl>
                                          <p:spTgt spid="50"/>
                                        </p:tgtEl>
                                      </p:cBhvr>
                                    </p:animEffect>
                                  </p:childTnLst>
                                </p:cTn>
                              </p:par>
                            </p:childTnLst>
                          </p:cTn>
                        </p:par>
                        <p:par>
                          <p:cTn id="80" fill="hold">
                            <p:stCondLst>
                              <p:cond delay="9500"/>
                            </p:stCondLst>
                            <p:childTnLst>
                              <p:par>
                                <p:cTn id="81" presetID="22" presetClass="entr" presetSubtype="4" fill="hold" nodeType="afterEffect">
                                  <p:stCondLst>
                                    <p:cond delay="0"/>
                                  </p:stCondLst>
                                  <p:childTnLst>
                                    <p:set>
                                      <p:cBhvr>
                                        <p:cTn id="82" dur="1" fill="hold">
                                          <p:stCondLst>
                                            <p:cond delay="0"/>
                                          </p:stCondLst>
                                        </p:cTn>
                                        <p:tgtEl>
                                          <p:spTgt spid="52"/>
                                        </p:tgtEl>
                                        <p:attrNameLst>
                                          <p:attrName>style.visibility</p:attrName>
                                        </p:attrNameLst>
                                      </p:cBhvr>
                                      <p:to>
                                        <p:strVal val="visible"/>
                                      </p:to>
                                    </p:set>
                                    <p:animEffect transition="in" filter="wipe(down)">
                                      <p:cBhvr>
                                        <p:cTn id="83" dur="500"/>
                                        <p:tgtEl>
                                          <p:spTgt spid="52"/>
                                        </p:tgtEl>
                                      </p:cBhvr>
                                    </p:animEffect>
                                  </p:childTnLst>
                                </p:cTn>
                              </p:par>
                            </p:childTnLst>
                          </p:cTn>
                        </p:par>
                        <p:par>
                          <p:cTn id="84" fill="hold">
                            <p:stCondLst>
                              <p:cond delay="10000"/>
                            </p:stCondLst>
                            <p:childTnLst>
                              <p:par>
                                <p:cTn id="85" presetID="22" presetClass="entr" presetSubtype="8" fill="hold" nodeType="afterEffect">
                                  <p:stCondLst>
                                    <p:cond delay="0"/>
                                  </p:stCondLst>
                                  <p:childTnLst>
                                    <p:set>
                                      <p:cBhvr>
                                        <p:cTn id="86" dur="1" fill="hold">
                                          <p:stCondLst>
                                            <p:cond delay="0"/>
                                          </p:stCondLst>
                                        </p:cTn>
                                        <p:tgtEl>
                                          <p:spTgt spid="54"/>
                                        </p:tgtEl>
                                        <p:attrNameLst>
                                          <p:attrName>style.visibility</p:attrName>
                                        </p:attrNameLst>
                                      </p:cBhvr>
                                      <p:to>
                                        <p:strVal val="visible"/>
                                      </p:to>
                                    </p:set>
                                    <p:animEffect transition="in" filter="wipe(left)">
                                      <p:cBhvr>
                                        <p:cTn id="87" dur="500"/>
                                        <p:tgtEl>
                                          <p:spTgt spid="54"/>
                                        </p:tgtEl>
                                      </p:cBhvr>
                                    </p:animEffect>
                                  </p:childTnLst>
                                </p:cTn>
                              </p:par>
                            </p:childTnLst>
                          </p:cTn>
                        </p:par>
                        <p:par>
                          <p:cTn id="88" fill="hold">
                            <p:stCondLst>
                              <p:cond delay="10500"/>
                            </p:stCondLst>
                            <p:childTnLst>
                              <p:par>
                                <p:cTn id="89" presetID="22" presetClass="entr" presetSubtype="1" fill="hold" nodeType="afterEffect">
                                  <p:stCondLst>
                                    <p:cond delay="0"/>
                                  </p:stCondLst>
                                  <p:childTnLst>
                                    <p:set>
                                      <p:cBhvr>
                                        <p:cTn id="90" dur="1" fill="hold">
                                          <p:stCondLst>
                                            <p:cond delay="0"/>
                                          </p:stCondLst>
                                        </p:cTn>
                                        <p:tgtEl>
                                          <p:spTgt spid="56"/>
                                        </p:tgtEl>
                                        <p:attrNameLst>
                                          <p:attrName>style.visibility</p:attrName>
                                        </p:attrNameLst>
                                      </p:cBhvr>
                                      <p:to>
                                        <p:strVal val="visible"/>
                                      </p:to>
                                    </p:set>
                                    <p:animEffect transition="in" filter="wipe(up)">
                                      <p:cBhvr>
                                        <p:cTn id="91" dur="500"/>
                                        <p:tgtEl>
                                          <p:spTgt spid="56"/>
                                        </p:tgtEl>
                                      </p:cBhvr>
                                    </p:animEffect>
                                  </p:childTnLst>
                                </p:cTn>
                              </p:par>
                            </p:childTnLst>
                          </p:cTn>
                        </p:par>
                        <p:par>
                          <p:cTn id="92" fill="hold">
                            <p:stCondLst>
                              <p:cond delay="11000"/>
                            </p:stCondLst>
                            <p:childTnLst>
                              <p:par>
                                <p:cTn id="93" presetID="22" presetClass="entr" presetSubtype="8" fill="hold" nodeType="afterEffect">
                                  <p:stCondLst>
                                    <p:cond delay="0"/>
                                  </p:stCondLst>
                                  <p:childTnLst>
                                    <p:set>
                                      <p:cBhvr>
                                        <p:cTn id="94" dur="1" fill="hold">
                                          <p:stCondLst>
                                            <p:cond delay="0"/>
                                          </p:stCondLst>
                                        </p:cTn>
                                        <p:tgtEl>
                                          <p:spTgt spid="62"/>
                                        </p:tgtEl>
                                        <p:attrNameLst>
                                          <p:attrName>style.visibility</p:attrName>
                                        </p:attrNameLst>
                                      </p:cBhvr>
                                      <p:to>
                                        <p:strVal val="visible"/>
                                      </p:to>
                                    </p:set>
                                    <p:animEffect transition="in" filter="wipe(left)">
                                      <p:cBhvr>
                                        <p:cTn id="95" dur="500"/>
                                        <p:tgtEl>
                                          <p:spTgt spid="62"/>
                                        </p:tgtEl>
                                      </p:cBhvr>
                                    </p:animEffect>
                                  </p:childTnLst>
                                </p:cTn>
                              </p:par>
                            </p:childTnLst>
                          </p:cTn>
                        </p:par>
                      </p:childTnLst>
                    </p:cTn>
                  </p:par>
                  <p:par>
                    <p:cTn id="96" fill="hold">
                      <p:stCondLst>
                        <p:cond delay="indefinite"/>
                      </p:stCondLst>
                      <p:childTnLst>
                        <p:par>
                          <p:cTn id="97" fill="hold">
                            <p:stCondLst>
                              <p:cond delay="0"/>
                            </p:stCondLst>
                            <p:childTnLst>
                              <p:par>
                                <p:cTn id="98" presetID="22" presetClass="entr" presetSubtype="8" fill="hold" nodeType="clickEffect">
                                  <p:stCondLst>
                                    <p:cond delay="0"/>
                                  </p:stCondLst>
                                  <p:childTnLst>
                                    <p:set>
                                      <p:cBhvr>
                                        <p:cTn id="99" dur="1" fill="hold">
                                          <p:stCondLst>
                                            <p:cond delay="0"/>
                                          </p:stCondLst>
                                        </p:cTn>
                                        <p:tgtEl>
                                          <p:spTgt spid="63">
                                            <p:txEl>
                                              <p:pRg st="0" end="0"/>
                                            </p:txEl>
                                          </p:spTgt>
                                        </p:tgtEl>
                                        <p:attrNameLst>
                                          <p:attrName>style.visibility</p:attrName>
                                        </p:attrNameLst>
                                      </p:cBhvr>
                                      <p:to>
                                        <p:strVal val="visible"/>
                                      </p:to>
                                    </p:set>
                                    <p:animEffect transition="in" filter="wipe(left)">
                                      <p:cBhvr>
                                        <p:cTn id="100" dur="1000"/>
                                        <p:tgtEl>
                                          <p:spTgt spid="6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Observations</a:t>
            </a:r>
            <a:endParaRPr lang="en-US" b="1" dirty="0"/>
          </a:p>
        </p:txBody>
      </p:sp>
      <p:sp>
        <p:nvSpPr>
          <p:cNvPr id="4" name="Footer Placeholder 3"/>
          <p:cNvSpPr>
            <a:spLocks noGrp="1"/>
          </p:cNvSpPr>
          <p:nvPr>
            <p:ph type="ftr" sz="quarter" idx="11"/>
          </p:nvPr>
        </p:nvSpPr>
        <p:spPr/>
        <p:txBody>
          <a:bodyPr/>
          <a:lstStyle/>
          <a:p>
            <a:r>
              <a:rPr lang="fi-FI" smtClean="0"/>
              <a:t>Pseudo-LIFO        Mainak   (IIT Kanpur)</a:t>
            </a:r>
            <a:endParaRPr lang="en-US"/>
          </a:p>
        </p:txBody>
      </p:sp>
      <p:pic>
        <p:nvPicPr>
          <p:cNvPr id="2050" name="Picture 2"/>
          <p:cNvPicPr>
            <a:picLocks noChangeAspect="1" noChangeArrowheads="1"/>
          </p:cNvPicPr>
          <p:nvPr/>
        </p:nvPicPr>
        <p:blipFill>
          <a:blip r:embed="rId2" cstate="print"/>
          <a:srcRect/>
          <a:stretch>
            <a:fillRect/>
          </a:stretch>
        </p:blipFill>
        <p:spPr bwMode="auto">
          <a:xfrm>
            <a:off x="1447800" y="1219200"/>
            <a:ext cx="6229350" cy="4495800"/>
          </a:xfrm>
          <a:prstGeom prst="rect">
            <a:avLst/>
          </a:prstGeom>
          <a:noFill/>
          <a:ln w="9525">
            <a:noFill/>
            <a:miter lim="800000"/>
            <a:headEnd/>
            <a:tailEnd/>
          </a:ln>
          <a:effectLst/>
        </p:spPr>
      </p:pic>
      <p:sp>
        <p:nvSpPr>
          <p:cNvPr id="7" name="TextBox 6"/>
          <p:cNvSpPr txBox="1"/>
          <p:nvPr/>
        </p:nvSpPr>
        <p:spPr>
          <a:xfrm>
            <a:off x="1143000" y="5562600"/>
            <a:ext cx="8001000" cy="954107"/>
          </a:xfrm>
          <a:prstGeom prst="rect">
            <a:avLst/>
          </a:prstGeom>
          <a:noFill/>
        </p:spPr>
        <p:txBody>
          <a:bodyPr wrap="square" rtlCol="0">
            <a:spAutoFit/>
          </a:bodyPr>
          <a:lstStyle/>
          <a:p>
            <a:r>
              <a:rPr lang="en-US" sz="2800" dirty="0" smtClean="0">
                <a:latin typeface="Comic Sans MS" pitchFamily="66" charset="0"/>
              </a:rPr>
              <a:t>Fill stack position could serve as a good indicator of near-term death</a:t>
            </a:r>
            <a:endParaRPr lang="en-US" sz="2800" dirty="0">
              <a:latin typeface="Comic Sans MS" pitchFamily="66" charset="0"/>
            </a:endParaRPr>
          </a:p>
        </p:txBody>
      </p:sp>
      <p:cxnSp>
        <p:nvCxnSpPr>
          <p:cNvPr id="9" name="Straight Connector 8"/>
          <p:cNvCxnSpPr/>
          <p:nvPr/>
        </p:nvCxnSpPr>
        <p:spPr>
          <a:xfrm>
            <a:off x="1371600" y="2590800"/>
            <a:ext cx="990600" cy="1588"/>
          </a:xfrm>
          <a:prstGeom prst="line">
            <a:avLst/>
          </a:prstGeom>
          <a:ln w="508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209800" y="2743200"/>
            <a:ext cx="304800" cy="1588"/>
          </a:xfrm>
          <a:prstGeom prst="line">
            <a:avLst/>
          </a:prstGeom>
          <a:ln w="508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2362200" y="2895600"/>
            <a:ext cx="304800" cy="1588"/>
          </a:xfrm>
          <a:prstGeom prst="line">
            <a:avLst/>
          </a:prstGeom>
          <a:ln w="508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2552700" y="3009900"/>
            <a:ext cx="228600" cy="1588"/>
          </a:xfrm>
          <a:prstGeom prst="line">
            <a:avLst/>
          </a:prstGeom>
          <a:ln w="508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2667000" y="3124200"/>
            <a:ext cx="304800" cy="1588"/>
          </a:xfrm>
          <a:prstGeom prst="line">
            <a:avLst/>
          </a:prstGeom>
          <a:ln w="508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5400000" flipH="1" flipV="1">
            <a:off x="2781300" y="2933700"/>
            <a:ext cx="381000" cy="1588"/>
          </a:xfrm>
          <a:prstGeom prst="line">
            <a:avLst/>
          </a:prstGeom>
          <a:ln w="508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2971800" y="2743200"/>
            <a:ext cx="228600" cy="1588"/>
          </a:xfrm>
          <a:prstGeom prst="line">
            <a:avLst/>
          </a:prstGeom>
          <a:ln w="508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3124200" y="2819400"/>
            <a:ext cx="152400" cy="1588"/>
          </a:xfrm>
          <a:prstGeom prst="line">
            <a:avLst/>
          </a:prstGeom>
          <a:ln w="508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3200400" y="2895600"/>
            <a:ext cx="304800" cy="1588"/>
          </a:xfrm>
          <a:prstGeom prst="line">
            <a:avLst/>
          </a:prstGeom>
          <a:ln w="508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5400000">
            <a:off x="3467100" y="2933700"/>
            <a:ext cx="76200" cy="1588"/>
          </a:xfrm>
          <a:prstGeom prst="line">
            <a:avLst/>
          </a:prstGeom>
          <a:ln w="508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3505200" y="2971800"/>
            <a:ext cx="304800" cy="1588"/>
          </a:xfrm>
          <a:prstGeom prst="line">
            <a:avLst/>
          </a:prstGeom>
          <a:ln w="508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flipH="1" flipV="1">
            <a:off x="3733800" y="2895600"/>
            <a:ext cx="152400" cy="1588"/>
          </a:xfrm>
          <a:prstGeom prst="line">
            <a:avLst/>
          </a:prstGeom>
          <a:ln w="508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3810000" y="2819400"/>
            <a:ext cx="304800" cy="1588"/>
          </a:xfrm>
          <a:prstGeom prst="line">
            <a:avLst/>
          </a:prstGeom>
          <a:ln w="508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flipH="1" flipV="1">
            <a:off x="3810000" y="2514600"/>
            <a:ext cx="609600" cy="1588"/>
          </a:xfrm>
          <a:prstGeom prst="line">
            <a:avLst/>
          </a:prstGeom>
          <a:ln w="508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4114800" y="2209800"/>
            <a:ext cx="228600" cy="1588"/>
          </a:xfrm>
          <a:prstGeom prst="line">
            <a:avLst/>
          </a:prstGeom>
          <a:ln w="508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3962400" y="2590800"/>
            <a:ext cx="762000" cy="1588"/>
          </a:xfrm>
          <a:prstGeom prst="line">
            <a:avLst/>
          </a:prstGeom>
          <a:ln w="508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4343400" y="2971800"/>
            <a:ext cx="304800" cy="1588"/>
          </a:xfrm>
          <a:prstGeom prst="line">
            <a:avLst/>
          </a:prstGeom>
          <a:ln w="508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4572794" y="3048000"/>
            <a:ext cx="151606" cy="794"/>
          </a:xfrm>
          <a:prstGeom prst="line">
            <a:avLst/>
          </a:prstGeom>
          <a:ln w="508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4648200" y="3124200"/>
            <a:ext cx="304800" cy="1588"/>
          </a:xfrm>
          <a:prstGeom prst="line">
            <a:avLst/>
          </a:prstGeom>
          <a:ln w="508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5400000" flipH="1" flipV="1">
            <a:off x="4724400" y="2895600"/>
            <a:ext cx="457200" cy="1588"/>
          </a:xfrm>
          <a:prstGeom prst="line">
            <a:avLst/>
          </a:prstGeom>
          <a:ln w="508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4953000" y="2667000"/>
            <a:ext cx="228600" cy="1588"/>
          </a:xfrm>
          <a:prstGeom prst="line">
            <a:avLst/>
          </a:prstGeom>
          <a:ln w="508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flipH="1" flipV="1">
            <a:off x="5143500" y="2628900"/>
            <a:ext cx="762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5181600" y="2590800"/>
            <a:ext cx="457200" cy="1588"/>
          </a:xfrm>
          <a:prstGeom prst="line">
            <a:avLst/>
          </a:prstGeom>
          <a:ln w="508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5410994" y="2819400"/>
            <a:ext cx="456406" cy="794"/>
          </a:xfrm>
          <a:prstGeom prst="line">
            <a:avLst/>
          </a:prstGeom>
          <a:ln w="508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5638800" y="3048000"/>
            <a:ext cx="457200" cy="1588"/>
          </a:xfrm>
          <a:prstGeom prst="line">
            <a:avLst/>
          </a:prstGeom>
          <a:ln w="508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5400000" flipH="1" flipV="1">
            <a:off x="5905500" y="2857500"/>
            <a:ext cx="381000" cy="1588"/>
          </a:xfrm>
          <a:prstGeom prst="line">
            <a:avLst/>
          </a:prstGeom>
          <a:ln w="508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a:off x="6096000" y="2667000"/>
            <a:ext cx="228600" cy="1588"/>
          </a:xfrm>
          <a:prstGeom prst="line">
            <a:avLst/>
          </a:prstGeom>
          <a:ln w="508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5400000" flipH="1" flipV="1">
            <a:off x="6134100" y="2476500"/>
            <a:ext cx="381000" cy="1588"/>
          </a:xfrm>
          <a:prstGeom prst="line">
            <a:avLst/>
          </a:prstGeom>
          <a:ln w="508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a:off x="6324600" y="2286000"/>
            <a:ext cx="304800" cy="1588"/>
          </a:xfrm>
          <a:prstGeom prst="line">
            <a:avLst/>
          </a:prstGeom>
          <a:ln w="508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flipH="1" flipV="1">
            <a:off x="6591300" y="2247900"/>
            <a:ext cx="762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a:off x="6629400" y="2209800"/>
            <a:ext cx="304800" cy="1588"/>
          </a:xfrm>
          <a:prstGeom prst="line">
            <a:avLst/>
          </a:prstGeom>
          <a:ln w="508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5400000">
            <a:off x="6781800" y="2362200"/>
            <a:ext cx="304800" cy="1588"/>
          </a:xfrm>
          <a:prstGeom prst="line">
            <a:avLst/>
          </a:prstGeom>
          <a:ln w="508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a:off x="6934200" y="2514600"/>
            <a:ext cx="304800" cy="1588"/>
          </a:xfrm>
          <a:prstGeom prst="line">
            <a:avLst/>
          </a:prstGeom>
          <a:ln w="508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5400000" flipH="1" flipV="1">
            <a:off x="7010400" y="2286000"/>
            <a:ext cx="457200" cy="1588"/>
          </a:xfrm>
          <a:prstGeom prst="line">
            <a:avLst/>
          </a:prstGeom>
          <a:ln w="508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a:off x="7239000" y="2057400"/>
            <a:ext cx="838200" cy="1588"/>
          </a:xfrm>
          <a:prstGeom prst="line">
            <a:avLst/>
          </a:prstGeom>
          <a:ln w="50800">
            <a:solidFill>
              <a:srgbClr val="00B05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Observations</a:t>
            </a:r>
            <a:endParaRPr lang="en-US" b="1" dirty="0"/>
          </a:p>
        </p:txBody>
      </p:sp>
      <p:sp>
        <p:nvSpPr>
          <p:cNvPr id="3" name="Content Placeholder 2"/>
          <p:cNvSpPr>
            <a:spLocks noGrp="1"/>
          </p:cNvSpPr>
          <p:nvPr>
            <p:ph idx="1"/>
          </p:nvPr>
        </p:nvSpPr>
        <p:spPr>
          <a:xfrm>
            <a:off x="457200" y="1219200"/>
            <a:ext cx="8229600" cy="5638800"/>
          </a:xfrm>
        </p:spPr>
        <p:txBody>
          <a:bodyPr>
            <a:normAutofit/>
          </a:bodyPr>
          <a:lstStyle/>
          <a:p>
            <a:r>
              <a:rPr lang="en-US" dirty="0" smtClean="0"/>
              <a:t>Couple of already known facts</a:t>
            </a:r>
          </a:p>
          <a:p>
            <a:pPr lvl="1"/>
            <a:r>
              <a:rPr lang="en-US" dirty="0" smtClean="0"/>
              <a:t>There are cache blocks that appear a large number of times in the LLC miss stream i.e., working sets are revisited</a:t>
            </a:r>
          </a:p>
          <a:p>
            <a:pPr lvl="1"/>
            <a:r>
              <a:rPr lang="en-US" dirty="0" smtClean="0"/>
              <a:t>Repeat interval of these blocks in miss stream is very large e.g., median number of misses between the eviction and the next use of a block is often more than ten thousand</a:t>
            </a:r>
          </a:p>
          <a:p>
            <a:pPr lvl="1"/>
            <a:r>
              <a:rPr lang="en-US" dirty="0" smtClean="0"/>
              <a:t>Traditional victim caching won’t help</a:t>
            </a:r>
            <a:endParaRPr lang="en-US" dirty="0"/>
          </a:p>
        </p:txBody>
      </p:sp>
      <p:sp>
        <p:nvSpPr>
          <p:cNvPr id="4" name="Footer Placeholder 3"/>
          <p:cNvSpPr>
            <a:spLocks noGrp="1"/>
          </p:cNvSpPr>
          <p:nvPr>
            <p:ph type="ftr" sz="quarter" idx="11"/>
          </p:nvPr>
        </p:nvSpPr>
        <p:spPr/>
        <p:txBody>
          <a:bodyPr/>
          <a:lstStyle/>
          <a:p>
            <a:r>
              <a:rPr lang="fi-FI" smtClean="0"/>
              <a:t>Pseudo-LIFO        Mainak   (IIT Kanpur)</a:t>
            </a:r>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Agenda</a:t>
            </a:r>
            <a:endParaRPr lang="en-US" b="1" dirty="0"/>
          </a:p>
        </p:txBody>
      </p:sp>
      <p:sp>
        <p:nvSpPr>
          <p:cNvPr id="3" name="Content Placeholder 2"/>
          <p:cNvSpPr>
            <a:spLocks noGrp="1"/>
          </p:cNvSpPr>
          <p:nvPr>
            <p:ph idx="1"/>
          </p:nvPr>
        </p:nvSpPr>
        <p:spPr>
          <a:xfrm>
            <a:off x="457200" y="1219200"/>
            <a:ext cx="8229600" cy="5486400"/>
          </a:xfrm>
        </p:spPr>
        <p:txBody>
          <a:bodyPr>
            <a:normAutofit fontScale="92500" lnSpcReduction="10000"/>
          </a:bodyPr>
          <a:lstStyle/>
          <a:p>
            <a:r>
              <a:rPr lang="en-US" dirty="0" smtClean="0"/>
              <a:t>Prolog</a:t>
            </a:r>
          </a:p>
          <a:p>
            <a:r>
              <a:rPr lang="en-US" dirty="0" smtClean="0"/>
              <a:t>Configurations and Workloads</a:t>
            </a:r>
          </a:p>
          <a:p>
            <a:r>
              <a:rPr lang="en-US" dirty="0" smtClean="0"/>
              <a:t>Fill Stack Order</a:t>
            </a:r>
          </a:p>
          <a:p>
            <a:r>
              <a:rPr lang="en-US" dirty="0" smtClean="0"/>
              <a:t>Observations</a:t>
            </a:r>
          </a:p>
          <a:p>
            <a:pPr>
              <a:buFont typeface="Wingdings" pitchFamily="2" charset="2"/>
              <a:buChar char="Ø"/>
            </a:pPr>
            <a:r>
              <a:rPr lang="en-US" dirty="0" smtClean="0">
                <a:solidFill>
                  <a:srgbClr val="FF0000"/>
                </a:solidFill>
              </a:rPr>
              <a:t>Key Insight and Pseudo-LIFO</a:t>
            </a:r>
          </a:p>
          <a:p>
            <a:r>
              <a:rPr lang="en-US" dirty="0" smtClean="0"/>
              <a:t>Three Pseudo-LIFO Members</a:t>
            </a:r>
          </a:p>
          <a:p>
            <a:pPr lvl="1"/>
            <a:r>
              <a:rPr lang="en-US" dirty="0" smtClean="0"/>
              <a:t>Dead Block Prediction LIFO</a:t>
            </a:r>
          </a:p>
          <a:p>
            <a:pPr lvl="1"/>
            <a:r>
              <a:rPr lang="en-US" dirty="0" smtClean="0"/>
              <a:t>Probabilistic Escape LIFO</a:t>
            </a:r>
          </a:p>
          <a:p>
            <a:pPr lvl="1"/>
            <a:r>
              <a:rPr lang="en-US" dirty="0" smtClean="0"/>
              <a:t>Probabilistic Escape LIFO </a:t>
            </a:r>
            <a:r>
              <a:rPr lang="en-US" dirty="0" err="1" smtClean="0"/>
              <a:t>Lite</a:t>
            </a:r>
            <a:endParaRPr lang="en-US" dirty="0" smtClean="0"/>
          </a:p>
          <a:p>
            <a:r>
              <a:rPr lang="en-US" dirty="0" smtClean="0"/>
              <a:t>Empirical Studies</a:t>
            </a:r>
          </a:p>
          <a:p>
            <a:r>
              <a:rPr lang="en-US" dirty="0" smtClean="0"/>
              <a:t>Concluding Remarks</a:t>
            </a:r>
          </a:p>
          <a:p>
            <a:endParaRPr lang="en-US" dirty="0"/>
          </a:p>
        </p:txBody>
      </p:sp>
      <p:sp>
        <p:nvSpPr>
          <p:cNvPr id="4" name="Footer Placeholder 3"/>
          <p:cNvSpPr>
            <a:spLocks noGrp="1"/>
          </p:cNvSpPr>
          <p:nvPr>
            <p:ph type="ftr" sz="quarter" idx="11"/>
          </p:nvPr>
        </p:nvSpPr>
        <p:spPr/>
        <p:txBody>
          <a:bodyPr/>
          <a:lstStyle/>
          <a:p>
            <a:r>
              <a:rPr lang="fi-FI" smtClean="0"/>
              <a:t>Pseudo-LIFO        Mainak   (IIT Kanpur)</a:t>
            </a:r>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Key Insight and Pseudo-LIFO</a:t>
            </a:r>
            <a:endParaRPr lang="en-US" b="1" dirty="0"/>
          </a:p>
        </p:txBody>
      </p:sp>
      <p:sp>
        <p:nvSpPr>
          <p:cNvPr id="3" name="Content Placeholder 2"/>
          <p:cNvSpPr>
            <a:spLocks noGrp="1"/>
          </p:cNvSpPr>
          <p:nvPr>
            <p:ph idx="1"/>
          </p:nvPr>
        </p:nvSpPr>
        <p:spPr>
          <a:xfrm>
            <a:off x="457200" y="1219200"/>
            <a:ext cx="8229600" cy="5638800"/>
          </a:xfrm>
        </p:spPr>
        <p:txBody>
          <a:bodyPr>
            <a:normAutofit lnSpcReduction="10000"/>
          </a:bodyPr>
          <a:lstStyle/>
          <a:p>
            <a:r>
              <a:rPr lang="en-US" dirty="0" smtClean="0"/>
              <a:t>Would like to retain a subset of the repeating working sets</a:t>
            </a:r>
          </a:p>
          <a:p>
            <a:r>
              <a:rPr lang="en-US" dirty="0" smtClean="0"/>
              <a:t>Exploit the LLC hit distribution’s bias on fill stack to dynamically partition each set into two logical parts</a:t>
            </a:r>
          </a:p>
          <a:p>
            <a:pPr lvl="1"/>
            <a:r>
              <a:rPr lang="en-US" dirty="0" smtClean="0"/>
              <a:t>Use one part to bring new blocks and satisfy near-term uses; this is the upper part of the fill stack</a:t>
            </a:r>
          </a:p>
          <a:p>
            <a:pPr lvl="1"/>
            <a:r>
              <a:rPr lang="en-US" dirty="0" smtClean="0"/>
              <a:t>Use the other part (lower part) to retain a subset of the blocks that were brought in (more like a “self-adjusting folded” victim buffer)</a:t>
            </a:r>
            <a:endParaRPr lang="en-US" dirty="0"/>
          </a:p>
        </p:txBody>
      </p:sp>
      <p:sp>
        <p:nvSpPr>
          <p:cNvPr id="4" name="Footer Placeholder 3"/>
          <p:cNvSpPr>
            <a:spLocks noGrp="1"/>
          </p:cNvSpPr>
          <p:nvPr>
            <p:ph type="ftr" sz="quarter" idx="11"/>
          </p:nvPr>
        </p:nvSpPr>
        <p:spPr/>
        <p:txBody>
          <a:bodyPr/>
          <a:lstStyle/>
          <a:p>
            <a:r>
              <a:rPr lang="fi-FI" smtClean="0"/>
              <a:t>Pseudo-LIFO        Mainak   (IIT Kanpur)</a:t>
            </a:r>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Key Insight and Pseudo-LIFO</a:t>
            </a:r>
            <a:endParaRPr lang="en-US" b="1" dirty="0"/>
          </a:p>
        </p:txBody>
      </p:sp>
      <p:sp>
        <p:nvSpPr>
          <p:cNvPr id="4" name="Footer Placeholder 3"/>
          <p:cNvSpPr>
            <a:spLocks noGrp="1"/>
          </p:cNvSpPr>
          <p:nvPr>
            <p:ph type="ftr" sz="quarter" idx="11"/>
          </p:nvPr>
        </p:nvSpPr>
        <p:spPr/>
        <p:txBody>
          <a:bodyPr/>
          <a:lstStyle/>
          <a:p>
            <a:r>
              <a:rPr lang="fi-FI" smtClean="0"/>
              <a:t>Pseudo-LIFO        Mainak   (IIT Kanpur)</a:t>
            </a:r>
            <a:endParaRPr lang="en-US"/>
          </a:p>
        </p:txBody>
      </p:sp>
      <p:sp>
        <p:nvSpPr>
          <p:cNvPr id="8" name="Rectangle 7"/>
          <p:cNvSpPr/>
          <p:nvPr/>
        </p:nvSpPr>
        <p:spPr>
          <a:xfrm>
            <a:off x="990600" y="2971800"/>
            <a:ext cx="2438400" cy="914400"/>
          </a:xfrm>
          <a:prstGeom prst="rect">
            <a:avLst/>
          </a:prstGeom>
          <a:noFill/>
          <a:ln w="508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latin typeface="Comic Sans MS" pitchFamily="66" charset="0"/>
              </a:rPr>
              <a:t>HOT WAYS</a:t>
            </a:r>
            <a:endParaRPr lang="en-US" sz="2800" dirty="0">
              <a:solidFill>
                <a:schemeClr val="tx1"/>
              </a:solidFill>
              <a:latin typeface="Comic Sans MS" pitchFamily="66" charset="0"/>
            </a:endParaRPr>
          </a:p>
        </p:txBody>
      </p:sp>
      <p:sp>
        <p:nvSpPr>
          <p:cNvPr id="11" name="Rectangle 10"/>
          <p:cNvSpPr/>
          <p:nvPr/>
        </p:nvSpPr>
        <p:spPr>
          <a:xfrm>
            <a:off x="3429000" y="2971800"/>
            <a:ext cx="4876800" cy="914400"/>
          </a:xfrm>
          <a:prstGeom prst="rect">
            <a:avLst/>
          </a:prstGeom>
          <a:noFill/>
          <a:ln w="508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latin typeface="Comic Sans MS" pitchFamily="66" charset="0"/>
              </a:rPr>
              <a:t>COLD WAYS</a:t>
            </a:r>
            <a:endParaRPr lang="en-US" sz="2800" dirty="0">
              <a:solidFill>
                <a:schemeClr val="tx1"/>
              </a:solidFill>
              <a:latin typeface="Comic Sans MS" pitchFamily="66" charset="0"/>
            </a:endParaRPr>
          </a:p>
        </p:txBody>
      </p:sp>
      <p:sp>
        <p:nvSpPr>
          <p:cNvPr id="12" name="TextBox 11"/>
          <p:cNvSpPr txBox="1"/>
          <p:nvPr/>
        </p:nvSpPr>
        <p:spPr>
          <a:xfrm>
            <a:off x="228600" y="2286000"/>
            <a:ext cx="699230" cy="523220"/>
          </a:xfrm>
          <a:prstGeom prst="rect">
            <a:avLst/>
          </a:prstGeom>
          <a:noFill/>
        </p:spPr>
        <p:txBody>
          <a:bodyPr wrap="none" rtlCol="0">
            <a:spAutoFit/>
          </a:bodyPr>
          <a:lstStyle/>
          <a:p>
            <a:r>
              <a:rPr lang="en-US" sz="2800" dirty="0" smtClean="0">
                <a:latin typeface="Comic Sans MS" pitchFamily="66" charset="0"/>
              </a:rPr>
              <a:t>Fill</a:t>
            </a:r>
            <a:endParaRPr lang="en-US" sz="2800" dirty="0">
              <a:latin typeface="Comic Sans MS" pitchFamily="66" charset="0"/>
            </a:endParaRPr>
          </a:p>
        </p:txBody>
      </p:sp>
      <p:cxnSp>
        <p:nvCxnSpPr>
          <p:cNvPr id="22" name="Shape 21"/>
          <p:cNvCxnSpPr>
            <a:endCxn id="8" idx="1"/>
          </p:cNvCxnSpPr>
          <p:nvPr/>
        </p:nvCxnSpPr>
        <p:spPr>
          <a:xfrm rot="16200000" flipH="1">
            <a:off x="419100" y="2857500"/>
            <a:ext cx="609600" cy="533400"/>
          </a:xfrm>
          <a:prstGeom prst="curvedConnector2">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2895600" y="2209800"/>
            <a:ext cx="3451586" cy="523220"/>
          </a:xfrm>
          <a:prstGeom prst="rect">
            <a:avLst/>
          </a:prstGeom>
          <a:noFill/>
        </p:spPr>
        <p:txBody>
          <a:bodyPr wrap="none" rtlCol="0">
            <a:spAutoFit/>
          </a:bodyPr>
          <a:lstStyle/>
          <a:p>
            <a:r>
              <a:rPr lang="en-US" sz="2800" dirty="0" smtClean="0">
                <a:latin typeface="Comic Sans MS" pitchFamily="66" charset="0"/>
              </a:rPr>
              <a:t>Fill stack (0 to </a:t>
            </a:r>
            <a:r>
              <a:rPr lang="en-US" sz="2800" i="1" dirty="0" smtClean="0">
                <a:latin typeface="Comic Sans MS" pitchFamily="66" charset="0"/>
              </a:rPr>
              <a:t>A</a:t>
            </a:r>
            <a:r>
              <a:rPr lang="en-US" sz="2800" dirty="0" smtClean="0">
                <a:latin typeface="Comic Sans MS" pitchFamily="66" charset="0"/>
              </a:rPr>
              <a:t>-1)</a:t>
            </a:r>
            <a:endParaRPr lang="en-US" sz="2800" dirty="0">
              <a:latin typeface="Comic Sans MS" pitchFamily="66" charset="0"/>
            </a:endParaRPr>
          </a:p>
        </p:txBody>
      </p:sp>
      <p:cxnSp>
        <p:nvCxnSpPr>
          <p:cNvPr id="25" name="Straight Arrow Connector 24"/>
          <p:cNvCxnSpPr/>
          <p:nvPr/>
        </p:nvCxnSpPr>
        <p:spPr>
          <a:xfrm>
            <a:off x="1905000" y="2819400"/>
            <a:ext cx="5181600" cy="1588"/>
          </a:xfrm>
          <a:prstGeom prst="straightConnector1">
            <a:avLst/>
          </a:prstGeom>
          <a:ln w="508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6" name="Oval 25"/>
          <p:cNvSpPr/>
          <p:nvPr/>
        </p:nvSpPr>
        <p:spPr>
          <a:xfrm>
            <a:off x="762000" y="2514600"/>
            <a:ext cx="2895600" cy="1752600"/>
          </a:xfrm>
          <a:prstGeom prst="ellipse">
            <a:avLst/>
          </a:prstGeom>
          <a:noFill/>
          <a:ln w="508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p:cNvSpPr/>
          <p:nvPr/>
        </p:nvSpPr>
        <p:spPr>
          <a:xfrm>
            <a:off x="2971800" y="2590800"/>
            <a:ext cx="5791200" cy="1752600"/>
          </a:xfrm>
          <a:prstGeom prst="ellipse">
            <a:avLst/>
          </a:prstGeom>
          <a:noFill/>
          <a:ln w="508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p:cNvSpPr txBox="1"/>
          <p:nvPr/>
        </p:nvSpPr>
        <p:spPr>
          <a:xfrm>
            <a:off x="381000" y="4267200"/>
            <a:ext cx="3251211" cy="523220"/>
          </a:xfrm>
          <a:prstGeom prst="rect">
            <a:avLst/>
          </a:prstGeom>
          <a:noFill/>
        </p:spPr>
        <p:txBody>
          <a:bodyPr wrap="none" rtlCol="0">
            <a:spAutoFit/>
          </a:bodyPr>
          <a:lstStyle/>
          <a:p>
            <a:r>
              <a:rPr lang="en-US" sz="2800" dirty="0" smtClean="0">
                <a:latin typeface="Comic Sans MS" pitchFamily="66" charset="0"/>
              </a:rPr>
              <a:t>Replacement zone</a:t>
            </a:r>
            <a:endParaRPr lang="en-US" sz="2800" dirty="0">
              <a:latin typeface="Comic Sans MS" pitchFamily="66" charset="0"/>
            </a:endParaRPr>
          </a:p>
        </p:txBody>
      </p:sp>
      <p:sp>
        <p:nvSpPr>
          <p:cNvPr id="29" name="TextBox 28"/>
          <p:cNvSpPr txBox="1"/>
          <p:nvPr/>
        </p:nvSpPr>
        <p:spPr>
          <a:xfrm>
            <a:off x="4724400" y="4343400"/>
            <a:ext cx="2746265" cy="523220"/>
          </a:xfrm>
          <a:prstGeom prst="rect">
            <a:avLst/>
          </a:prstGeom>
          <a:noFill/>
        </p:spPr>
        <p:txBody>
          <a:bodyPr wrap="none" rtlCol="0">
            <a:spAutoFit/>
          </a:bodyPr>
          <a:lstStyle/>
          <a:p>
            <a:r>
              <a:rPr lang="en-US" sz="2800" dirty="0" smtClean="0">
                <a:latin typeface="Comic Sans MS" pitchFamily="66" charset="0"/>
              </a:rPr>
              <a:t>Retention zone</a:t>
            </a:r>
            <a:endParaRPr lang="en-US" sz="2800" dirty="0">
              <a:latin typeface="Comic Sans MS" pitchFamily="66" charset="0"/>
            </a:endParaRPr>
          </a:p>
        </p:txBody>
      </p:sp>
      <p:sp>
        <p:nvSpPr>
          <p:cNvPr id="30" name="TextBox 29"/>
          <p:cNvSpPr txBox="1"/>
          <p:nvPr/>
        </p:nvSpPr>
        <p:spPr>
          <a:xfrm>
            <a:off x="0" y="5257800"/>
            <a:ext cx="9144000" cy="523220"/>
          </a:xfrm>
          <a:prstGeom prst="rect">
            <a:avLst/>
          </a:prstGeom>
          <a:noFill/>
        </p:spPr>
        <p:txBody>
          <a:bodyPr wrap="square" rtlCol="0">
            <a:spAutoFit/>
          </a:bodyPr>
          <a:lstStyle/>
          <a:p>
            <a:pPr algn="ctr"/>
            <a:r>
              <a:rPr lang="en-US" sz="2800" dirty="0" smtClean="0">
                <a:latin typeface="Comic Sans MS" pitchFamily="66" charset="0"/>
              </a:rPr>
              <a:t>Key challenge: dynamically learning such a partition</a:t>
            </a:r>
            <a:endParaRPr lang="en-US" sz="2800" dirty="0">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additive="base">
                                        <p:cTn id="7" dur="500" fill="hold"/>
                                        <p:tgtEl>
                                          <p:spTgt spid="26"/>
                                        </p:tgtEl>
                                        <p:attrNameLst>
                                          <p:attrName>ppt_x</p:attrName>
                                        </p:attrNameLst>
                                      </p:cBhvr>
                                      <p:tavLst>
                                        <p:tav tm="0">
                                          <p:val>
                                            <p:strVal val="0-#ppt_w/2"/>
                                          </p:val>
                                        </p:tav>
                                        <p:tav tm="100000">
                                          <p:val>
                                            <p:strVal val="#ppt_x"/>
                                          </p:val>
                                        </p:tav>
                                      </p:tavLst>
                                    </p:anim>
                                    <p:anim calcmode="lin" valueType="num">
                                      <p:cBhvr additive="base">
                                        <p:cTn id="8" dur="500" fill="hold"/>
                                        <p:tgtEl>
                                          <p:spTgt spid="26"/>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2" presetClass="entr" presetSubtype="8" fill="hold" grpId="0" nodeType="afterEffect">
                                  <p:stCondLst>
                                    <p:cond delay="0"/>
                                  </p:stCondLst>
                                  <p:childTnLst>
                                    <p:set>
                                      <p:cBhvr>
                                        <p:cTn id="11" dur="1" fill="hold">
                                          <p:stCondLst>
                                            <p:cond delay="0"/>
                                          </p:stCondLst>
                                        </p:cTn>
                                        <p:tgtEl>
                                          <p:spTgt spid="28"/>
                                        </p:tgtEl>
                                        <p:attrNameLst>
                                          <p:attrName>style.visibility</p:attrName>
                                        </p:attrNameLst>
                                      </p:cBhvr>
                                      <p:to>
                                        <p:strVal val="visible"/>
                                      </p:to>
                                    </p:set>
                                    <p:animEffect transition="in" filter="wipe(left)">
                                      <p:cBhvr>
                                        <p:cTn id="12" dur="500"/>
                                        <p:tgtEl>
                                          <p:spTgt spid="28"/>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6" fill="hold" grpId="0" nodeType="clickEffect">
                                  <p:stCondLst>
                                    <p:cond delay="0"/>
                                  </p:stCondLst>
                                  <p:childTnLst>
                                    <p:set>
                                      <p:cBhvr>
                                        <p:cTn id="16" dur="1" fill="hold">
                                          <p:stCondLst>
                                            <p:cond delay="0"/>
                                          </p:stCondLst>
                                        </p:cTn>
                                        <p:tgtEl>
                                          <p:spTgt spid="27"/>
                                        </p:tgtEl>
                                        <p:attrNameLst>
                                          <p:attrName>style.visibility</p:attrName>
                                        </p:attrNameLst>
                                      </p:cBhvr>
                                      <p:to>
                                        <p:strVal val="visible"/>
                                      </p:to>
                                    </p:set>
                                    <p:anim calcmode="lin" valueType="num">
                                      <p:cBhvr additive="base">
                                        <p:cTn id="17" dur="500" fill="hold"/>
                                        <p:tgtEl>
                                          <p:spTgt spid="27"/>
                                        </p:tgtEl>
                                        <p:attrNameLst>
                                          <p:attrName>ppt_x</p:attrName>
                                        </p:attrNameLst>
                                      </p:cBhvr>
                                      <p:tavLst>
                                        <p:tav tm="0">
                                          <p:val>
                                            <p:strVal val="1+#ppt_w/2"/>
                                          </p:val>
                                        </p:tav>
                                        <p:tav tm="100000">
                                          <p:val>
                                            <p:strVal val="#ppt_x"/>
                                          </p:val>
                                        </p:tav>
                                      </p:tavLst>
                                    </p:anim>
                                    <p:anim calcmode="lin" valueType="num">
                                      <p:cBhvr additive="base">
                                        <p:cTn id="18" dur="500" fill="hold"/>
                                        <p:tgtEl>
                                          <p:spTgt spid="27"/>
                                        </p:tgtEl>
                                        <p:attrNameLst>
                                          <p:attrName>ppt_y</p:attrName>
                                        </p:attrNameLst>
                                      </p:cBhvr>
                                      <p:tavLst>
                                        <p:tav tm="0">
                                          <p:val>
                                            <p:strVal val="1+#ppt_h/2"/>
                                          </p:val>
                                        </p:tav>
                                        <p:tav tm="100000">
                                          <p:val>
                                            <p:strVal val="#ppt_y"/>
                                          </p:val>
                                        </p:tav>
                                      </p:tavLst>
                                    </p:anim>
                                  </p:childTnLst>
                                </p:cTn>
                              </p:par>
                            </p:childTnLst>
                          </p:cTn>
                        </p:par>
                        <p:par>
                          <p:cTn id="19" fill="hold">
                            <p:stCondLst>
                              <p:cond delay="500"/>
                            </p:stCondLst>
                            <p:childTnLst>
                              <p:par>
                                <p:cTn id="20" presetID="22" presetClass="entr" presetSubtype="8" fill="hold" grpId="0" nodeType="afterEffect">
                                  <p:stCondLst>
                                    <p:cond delay="0"/>
                                  </p:stCondLst>
                                  <p:childTnLst>
                                    <p:set>
                                      <p:cBhvr>
                                        <p:cTn id="21" dur="1" fill="hold">
                                          <p:stCondLst>
                                            <p:cond delay="0"/>
                                          </p:stCondLst>
                                        </p:cTn>
                                        <p:tgtEl>
                                          <p:spTgt spid="29"/>
                                        </p:tgtEl>
                                        <p:attrNameLst>
                                          <p:attrName>style.visibility</p:attrName>
                                        </p:attrNameLst>
                                      </p:cBhvr>
                                      <p:to>
                                        <p:strVal val="visible"/>
                                      </p:to>
                                    </p:set>
                                    <p:animEffect transition="in" filter="wipe(left)">
                                      <p:cBhvr>
                                        <p:cTn id="22" dur="500"/>
                                        <p:tgtEl>
                                          <p:spTgt spid="29"/>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0">
                                            <p:txEl>
                                              <p:pRg st="0" end="0"/>
                                            </p:txEl>
                                          </p:spTgt>
                                        </p:tgtEl>
                                        <p:attrNameLst>
                                          <p:attrName>style.visibility</p:attrName>
                                        </p:attrNameLst>
                                      </p:cBhvr>
                                      <p:to>
                                        <p:strVal val="visible"/>
                                      </p:to>
                                    </p:set>
                                    <p:animEffect transition="in" filter="wipe(left)">
                                      <p:cBhvr>
                                        <p:cTn id="27" dur="1000"/>
                                        <p:tgtEl>
                                          <p:spTgt spid="3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animBg="1"/>
      <p:bldP spid="28" grpId="0"/>
      <p:bldP spid="29"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Key Insight and Pseudo-LIFO</a:t>
            </a:r>
            <a:endParaRPr lang="en-US" b="1" dirty="0"/>
          </a:p>
        </p:txBody>
      </p:sp>
      <p:sp>
        <p:nvSpPr>
          <p:cNvPr id="3" name="Content Placeholder 2"/>
          <p:cNvSpPr>
            <a:spLocks noGrp="1"/>
          </p:cNvSpPr>
          <p:nvPr>
            <p:ph idx="1"/>
          </p:nvPr>
        </p:nvSpPr>
        <p:spPr>
          <a:xfrm>
            <a:off x="457200" y="1295400"/>
            <a:ext cx="8229600" cy="5562600"/>
          </a:xfrm>
        </p:spPr>
        <p:txBody>
          <a:bodyPr>
            <a:normAutofit/>
          </a:bodyPr>
          <a:lstStyle/>
          <a:p>
            <a:r>
              <a:rPr lang="en-US" dirty="0" smtClean="0"/>
              <a:t>Pseudo-LIFO replacement family</a:t>
            </a:r>
          </a:p>
          <a:p>
            <a:pPr lvl="1"/>
            <a:r>
              <a:rPr lang="en-US" dirty="0" smtClean="0"/>
              <a:t>Attach higher priority to blocks residing closer to top of fill stack in replacement decisions</a:t>
            </a:r>
          </a:p>
          <a:p>
            <a:pPr lvl="1"/>
            <a:r>
              <a:rPr lang="en-US" dirty="0" smtClean="0"/>
              <a:t>Different members of the family can use different types of criteria and algorithms to further refine this ranking so that premature evictions from upper stack are minimized and capacity retention in lower stack is maximized</a:t>
            </a:r>
          </a:p>
        </p:txBody>
      </p:sp>
      <p:sp>
        <p:nvSpPr>
          <p:cNvPr id="4" name="Footer Placeholder 3"/>
          <p:cNvSpPr>
            <a:spLocks noGrp="1"/>
          </p:cNvSpPr>
          <p:nvPr>
            <p:ph type="ftr" sz="quarter" idx="11"/>
          </p:nvPr>
        </p:nvSpPr>
        <p:spPr/>
        <p:txBody>
          <a:bodyPr/>
          <a:lstStyle/>
          <a:p>
            <a:r>
              <a:rPr lang="fi-FI" smtClean="0"/>
              <a:t>Pseudo-LIFO        Mainak   (IIT Kanpur)</a:t>
            </a:r>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Pseudo-LIFO may Work</a:t>
            </a:r>
            <a:endParaRPr lang="en-US" b="1" dirty="0"/>
          </a:p>
        </p:txBody>
      </p:sp>
      <p:sp>
        <p:nvSpPr>
          <p:cNvPr id="3" name="Content Placeholder 2"/>
          <p:cNvSpPr>
            <a:spLocks noGrp="1"/>
          </p:cNvSpPr>
          <p:nvPr>
            <p:ph idx="1"/>
          </p:nvPr>
        </p:nvSpPr>
        <p:spPr>
          <a:xfrm>
            <a:off x="533400" y="1143000"/>
            <a:ext cx="8229600" cy="5562600"/>
          </a:xfrm>
        </p:spPr>
        <p:txBody>
          <a:bodyPr>
            <a:normAutofit/>
          </a:bodyPr>
          <a:lstStyle/>
          <a:p>
            <a:r>
              <a:rPr lang="en-US" dirty="0" smtClean="0"/>
              <a:t>Where are the optimal victims located within a cache set?</a:t>
            </a:r>
          </a:p>
          <a:p>
            <a:pPr lvl="1"/>
            <a:r>
              <a:rPr lang="en-US" dirty="0" smtClean="0"/>
              <a:t>Execute LRU replacement and at each replacement find out the position of the </a:t>
            </a:r>
            <a:r>
              <a:rPr lang="en-US" dirty="0" err="1" smtClean="0"/>
              <a:t>Belady’s</a:t>
            </a:r>
            <a:r>
              <a:rPr lang="en-US" dirty="0" smtClean="0"/>
              <a:t> MIN victim in fill order</a:t>
            </a:r>
          </a:p>
          <a:p>
            <a:pPr lvl="1"/>
            <a:r>
              <a:rPr lang="en-US" dirty="0" smtClean="0"/>
              <a:t>Percentage of optimal victims within top five positions, [0, 4], of fill order (16-way sets): 80% in ST, 54% in MP, 54% in MT</a:t>
            </a:r>
          </a:p>
          <a:p>
            <a:pPr lvl="1"/>
            <a:r>
              <a:rPr lang="en-US" dirty="0" smtClean="0"/>
              <a:t>More recently filled blocks are likely to be the best candidates for victimization</a:t>
            </a:r>
          </a:p>
          <a:p>
            <a:pPr lvl="1"/>
            <a:r>
              <a:rPr lang="en-US" dirty="0" smtClean="0"/>
              <a:t>Chance or can be generalized?</a:t>
            </a:r>
          </a:p>
        </p:txBody>
      </p:sp>
      <p:sp>
        <p:nvSpPr>
          <p:cNvPr id="4" name="Footer Placeholder 3"/>
          <p:cNvSpPr>
            <a:spLocks noGrp="1"/>
          </p:cNvSpPr>
          <p:nvPr>
            <p:ph type="ftr" sz="quarter" idx="11"/>
          </p:nvPr>
        </p:nvSpPr>
        <p:spPr/>
        <p:txBody>
          <a:bodyPr/>
          <a:lstStyle/>
          <a:p>
            <a:r>
              <a:rPr lang="fi-FI" smtClean="0"/>
              <a:t>Pseudo-LIFO        Mainak   (IIT Kanpur)</a:t>
            </a: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dirty="0" smtClean="0"/>
              <a:t>Prolog: Meeting </a:t>
            </a:r>
            <a:r>
              <a:rPr lang="en-US" dirty="0" err="1" smtClean="0"/>
              <a:t>Belady</a:t>
            </a:r>
            <a:r>
              <a:rPr lang="en-US" dirty="0" smtClean="0"/>
              <a:t> in the LLC</a:t>
            </a:r>
            <a:endParaRPr lang="en-US" b="1" dirty="0"/>
          </a:p>
        </p:txBody>
      </p:sp>
      <p:sp>
        <p:nvSpPr>
          <p:cNvPr id="3" name="Content Placeholder 2"/>
          <p:cNvSpPr>
            <a:spLocks noGrp="1"/>
          </p:cNvSpPr>
          <p:nvPr>
            <p:ph idx="1"/>
          </p:nvPr>
        </p:nvSpPr>
        <p:spPr>
          <a:xfrm>
            <a:off x="457200" y="1219200"/>
            <a:ext cx="8686800" cy="5638800"/>
          </a:xfrm>
        </p:spPr>
        <p:txBody>
          <a:bodyPr>
            <a:normAutofit/>
          </a:bodyPr>
          <a:lstStyle/>
          <a:p>
            <a:r>
              <a:rPr lang="en-US" dirty="0" smtClean="0"/>
              <a:t>Caches are usually designed to satisfy near-term uses</a:t>
            </a:r>
          </a:p>
          <a:p>
            <a:pPr lvl="1"/>
            <a:r>
              <a:rPr lang="en-US" dirty="0" smtClean="0"/>
              <a:t>Basis for the popular LRU and its derivatives</a:t>
            </a:r>
          </a:p>
          <a:p>
            <a:pPr lvl="1"/>
            <a:r>
              <a:rPr lang="en-US" dirty="0" smtClean="0">
                <a:solidFill>
                  <a:srgbClr val="FF0000"/>
                </a:solidFill>
              </a:rPr>
              <a:t>Loosely</a:t>
            </a:r>
            <a:r>
              <a:rPr lang="en-US" dirty="0" smtClean="0"/>
              <a:t> follows from </a:t>
            </a:r>
            <a:r>
              <a:rPr lang="en-US" dirty="0" err="1" smtClean="0"/>
              <a:t>Belady’s</a:t>
            </a:r>
            <a:r>
              <a:rPr lang="en-US" dirty="0" smtClean="0"/>
              <a:t> work (1966)</a:t>
            </a:r>
          </a:p>
          <a:p>
            <a:pPr lvl="1"/>
            <a:r>
              <a:rPr lang="en-US" dirty="0" smtClean="0"/>
              <a:t>Unfortunately, as the caches get bigger and highly associative, the deviation from </a:t>
            </a:r>
            <a:r>
              <a:rPr lang="en-US" dirty="0" err="1" smtClean="0"/>
              <a:t>Belady’s</a:t>
            </a:r>
            <a:r>
              <a:rPr lang="en-US" dirty="0" smtClean="0"/>
              <a:t> world is too high</a:t>
            </a:r>
          </a:p>
          <a:p>
            <a:pPr lvl="2"/>
            <a:r>
              <a:rPr lang="en-US" dirty="0" smtClean="0"/>
              <a:t>Because all the near-term uses are captured well and now a good policy must look far into the future for selecting a replacement candidate if it has any hope of meeting </a:t>
            </a:r>
            <a:r>
              <a:rPr lang="en-US" dirty="0" err="1" smtClean="0"/>
              <a:t>Belady</a:t>
            </a:r>
            <a:endParaRPr lang="en-US" dirty="0" smtClean="0"/>
          </a:p>
          <a:p>
            <a:endParaRPr lang="en-US" dirty="0"/>
          </a:p>
        </p:txBody>
      </p:sp>
      <p:sp>
        <p:nvSpPr>
          <p:cNvPr id="4" name="Footer Placeholder 3"/>
          <p:cNvSpPr>
            <a:spLocks noGrp="1"/>
          </p:cNvSpPr>
          <p:nvPr>
            <p:ph type="ftr" sz="quarter" idx="11"/>
          </p:nvPr>
        </p:nvSpPr>
        <p:spPr/>
        <p:txBody>
          <a:bodyPr/>
          <a:lstStyle/>
          <a:p>
            <a:r>
              <a:rPr lang="fi-FI" smtClean="0"/>
              <a:t>Pseudo-LIFO        Mainak   (IIT Kanpur)</a:t>
            </a:r>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Why Pseudo-LIFO may Work</a:t>
            </a:r>
            <a:endParaRPr lang="en-US" b="1" dirty="0"/>
          </a:p>
        </p:txBody>
      </p:sp>
      <p:sp>
        <p:nvSpPr>
          <p:cNvPr id="3" name="Content Placeholder 2"/>
          <p:cNvSpPr>
            <a:spLocks noGrp="1"/>
          </p:cNvSpPr>
          <p:nvPr>
            <p:ph idx="1"/>
          </p:nvPr>
        </p:nvSpPr>
        <p:spPr>
          <a:xfrm>
            <a:off x="533400" y="914400"/>
            <a:ext cx="8610600" cy="5943600"/>
          </a:xfrm>
        </p:spPr>
        <p:txBody>
          <a:bodyPr>
            <a:normAutofit lnSpcReduction="10000"/>
          </a:bodyPr>
          <a:lstStyle/>
          <a:p>
            <a:r>
              <a:rPr lang="en-US" dirty="0" smtClean="0"/>
              <a:t>The presence of a dense population of optimal victims in the upper parts of the fill order is not an accident</a:t>
            </a:r>
          </a:p>
          <a:p>
            <a:pPr lvl="1"/>
            <a:r>
              <a:rPr lang="en-US" dirty="0" smtClean="0"/>
              <a:t>Two types of reuses for each data point: near-term and far-flung</a:t>
            </a:r>
          </a:p>
          <a:p>
            <a:pPr lvl="1"/>
            <a:r>
              <a:rPr lang="en-US" dirty="0" smtClean="0"/>
              <a:t>A cache block dies soon after it is filled and is touched again after a very long time. The trend is prevalent in programs operating on very large data sets in nested loops</a:t>
            </a:r>
          </a:p>
          <a:p>
            <a:pPr lvl="1"/>
            <a:r>
              <a:rPr lang="en-US" dirty="0" smtClean="0"/>
              <a:t>LFD candidate will necessarily be among the last few filled blocks. It will be the youngest block in the set that has already seen all its near-term uses. Hints at a pseudo-LIFO policy.</a:t>
            </a:r>
          </a:p>
        </p:txBody>
      </p:sp>
      <p:sp>
        <p:nvSpPr>
          <p:cNvPr id="4" name="Footer Placeholder 3"/>
          <p:cNvSpPr>
            <a:spLocks noGrp="1"/>
          </p:cNvSpPr>
          <p:nvPr>
            <p:ph type="ftr" sz="quarter" idx="11"/>
          </p:nvPr>
        </p:nvSpPr>
        <p:spPr/>
        <p:txBody>
          <a:bodyPr/>
          <a:lstStyle/>
          <a:p>
            <a:r>
              <a:rPr lang="fi-FI" smtClean="0"/>
              <a:t>Pseudo-LIFO        Mainak   (IIT Kanpur)</a:t>
            </a:r>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Why Pseudo-LIFO may Work</a:t>
            </a:r>
            <a:endParaRPr lang="en-US" b="1" dirty="0"/>
          </a:p>
        </p:txBody>
      </p:sp>
      <p:sp>
        <p:nvSpPr>
          <p:cNvPr id="3" name="Content Placeholder 2"/>
          <p:cNvSpPr>
            <a:spLocks noGrp="1"/>
          </p:cNvSpPr>
          <p:nvPr>
            <p:ph idx="1"/>
          </p:nvPr>
        </p:nvSpPr>
        <p:spPr>
          <a:xfrm>
            <a:off x="533400" y="914400"/>
            <a:ext cx="8610600" cy="5943600"/>
          </a:xfrm>
        </p:spPr>
        <p:txBody>
          <a:bodyPr>
            <a:normAutofit/>
          </a:bodyPr>
          <a:lstStyle/>
          <a:p>
            <a:r>
              <a:rPr lang="en-US" dirty="0" smtClean="0"/>
              <a:t>Upper few slots of fill order are enough to satisfy all near-term uses</a:t>
            </a:r>
          </a:p>
          <a:p>
            <a:pPr lvl="1"/>
            <a:r>
              <a:rPr lang="en-US" dirty="0" smtClean="0"/>
              <a:t>Percentage of last-level cache hits within the top five, [0, 4], fill order positions: 78% in ST, 71% in MP, 80% in MT</a:t>
            </a:r>
          </a:p>
          <a:p>
            <a:pPr lvl="1"/>
            <a:r>
              <a:rPr lang="en-US" dirty="0" smtClean="0"/>
              <a:t>Majority of the cache blocks are done with near-term uses while walking the top few positions of the fill order</a:t>
            </a:r>
          </a:p>
        </p:txBody>
      </p:sp>
      <p:sp>
        <p:nvSpPr>
          <p:cNvPr id="4" name="Footer Placeholder 3"/>
          <p:cNvSpPr>
            <a:spLocks noGrp="1"/>
          </p:cNvSpPr>
          <p:nvPr>
            <p:ph type="ftr" sz="quarter" idx="11"/>
          </p:nvPr>
        </p:nvSpPr>
        <p:spPr/>
        <p:txBody>
          <a:bodyPr/>
          <a:lstStyle/>
          <a:p>
            <a:r>
              <a:rPr lang="fi-FI" smtClean="0"/>
              <a:t>Pseudo-LIFO        Mainak   (IIT Kanpur)</a:t>
            </a:r>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Agenda</a:t>
            </a:r>
            <a:endParaRPr lang="en-US" b="1" dirty="0"/>
          </a:p>
        </p:txBody>
      </p:sp>
      <p:sp>
        <p:nvSpPr>
          <p:cNvPr id="3" name="Content Placeholder 2"/>
          <p:cNvSpPr>
            <a:spLocks noGrp="1"/>
          </p:cNvSpPr>
          <p:nvPr>
            <p:ph idx="1"/>
          </p:nvPr>
        </p:nvSpPr>
        <p:spPr>
          <a:xfrm>
            <a:off x="457200" y="1219200"/>
            <a:ext cx="8229600" cy="5486400"/>
          </a:xfrm>
        </p:spPr>
        <p:txBody>
          <a:bodyPr>
            <a:normAutofit fontScale="92500" lnSpcReduction="10000"/>
          </a:bodyPr>
          <a:lstStyle/>
          <a:p>
            <a:r>
              <a:rPr lang="en-US" dirty="0" smtClean="0"/>
              <a:t>Prolog</a:t>
            </a:r>
          </a:p>
          <a:p>
            <a:r>
              <a:rPr lang="en-US" dirty="0" smtClean="0"/>
              <a:t>Configurations and Workloads</a:t>
            </a:r>
          </a:p>
          <a:p>
            <a:r>
              <a:rPr lang="en-US" dirty="0" smtClean="0"/>
              <a:t>Fill Stack Order</a:t>
            </a:r>
          </a:p>
          <a:p>
            <a:r>
              <a:rPr lang="en-US" dirty="0" smtClean="0"/>
              <a:t>Observations</a:t>
            </a:r>
          </a:p>
          <a:p>
            <a:r>
              <a:rPr lang="en-US" dirty="0" smtClean="0"/>
              <a:t>Key Insight and Pseudo-LIFO</a:t>
            </a:r>
          </a:p>
          <a:p>
            <a:pPr>
              <a:buFont typeface="Wingdings" pitchFamily="2" charset="2"/>
              <a:buChar char="Ø"/>
            </a:pPr>
            <a:r>
              <a:rPr lang="en-US" dirty="0" smtClean="0">
                <a:solidFill>
                  <a:srgbClr val="FF0000"/>
                </a:solidFill>
              </a:rPr>
              <a:t>Three Pseudo-LIFO Members</a:t>
            </a:r>
          </a:p>
          <a:p>
            <a:pPr lvl="1">
              <a:buFont typeface="Wingdings" pitchFamily="2" charset="2"/>
              <a:buChar char="Ø"/>
            </a:pPr>
            <a:r>
              <a:rPr lang="en-US" dirty="0" smtClean="0">
                <a:solidFill>
                  <a:srgbClr val="FF0000"/>
                </a:solidFill>
              </a:rPr>
              <a:t>Dead Block Prediction LIFO</a:t>
            </a:r>
          </a:p>
          <a:p>
            <a:pPr lvl="1">
              <a:buFont typeface="Wingdings" pitchFamily="2" charset="2"/>
              <a:buChar char="Ø"/>
            </a:pPr>
            <a:r>
              <a:rPr lang="en-US" dirty="0" smtClean="0">
                <a:solidFill>
                  <a:srgbClr val="FF0000"/>
                </a:solidFill>
              </a:rPr>
              <a:t>Probabilistic Escape LIFO</a:t>
            </a:r>
            <a:endParaRPr lang="en-US" dirty="0" smtClean="0"/>
          </a:p>
          <a:p>
            <a:pPr lvl="1"/>
            <a:r>
              <a:rPr lang="en-US" dirty="0" smtClean="0"/>
              <a:t>Probabilistic Escape LIFO </a:t>
            </a:r>
            <a:r>
              <a:rPr lang="en-US" dirty="0" err="1" smtClean="0"/>
              <a:t>Lite</a:t>
            </a:r>
            <a:endParaRPr lang="en-US" dirty="0" smtClean="0"/>
          </a:p>
          <a:p>
            <a:r>
              <a:rPr lang="en-US" dirty="0" smtClean="0"/>
              <a:t>Empirical Studies</a:t>
            </a:r>
          </a:p>
          <a:p>
            <a:r>
              <a:rPr lang="en-US" dirty="0" smtClean="0"/>
              <a:t>Concluding Remarks</a:t>
            </a:r>
          </a:p>
          <a:p>
            <a:endParaRPr lang="en-US" dirty="0"/>
          </a:p>
        </p:txBody>
      </p:sp>
      <p:sp>
        <p:nvSpPr>
          <p:cNvPr id="4" name="Footer Placeholder 3"/>
          <p:cNvSpPr>
            <a:spLocks noGrp="1"/>
          </p:cNvSpPr>
          <p:nvPr>
            <p:ph type="ftr" sz="quarter" idx="11"/>
          </p:nvPr>
        </p:nvSpPr>
        <p:spPr/>
        <p:txBody>
          <a:bodyPr/>
          <a:lstStyle/>
          <a:p>
            <a:r>
              <a:rPr lang="fi-FI" smtClean="0"/>
              <a:t>Pseudo-LIFO        Mainak   (IIT Kanpur)</a:t>
            </a:r>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Dead Block Prediction LIFO</a:t>
            </a:r>
            <a:endParaRPr lang="en-US" b="1" dirty="0"/>
          </a:p>
        </p:txBody>
      </p:sp>
      <p:sp>
        <p:nvSpPr>
          <p:cNvPr id="3" name="Content Placeholder 2"/>
          <p:cNvSpPr>
            <a:spLocks noGrp="1"/>
          </p:cNvSpPr>
          <p:nvPr>
            <p:ph idx="1"/>
          </p:nvPr>
        </p:nvSpPr>
        <p:spPr>
          <a:xfrm>
            <a:off x="457200" y="1143000"/>
            <a:ext cx="8229600" cy="5715000"/>
          </a:xfrm>
        </p:spPr>
        <p:txBody>
          <a:bodyPr>
            <a:normAutofit lnSpcReduction="10000"/>
          </a:bodyPr>
          <a:lstStyle/>
          <a:p>
            <a:r>
              <a:rPr lang="en-US" dirty="0" smtClean="0"/>
              <a:t>A block is about to leave the replacement zone when its near-term uses complete</a:t>
            </a:r>
          </a:p>
          <a:p>
            <a:pPr lvl="1"/>
            <a:r>
              <a:rPr lang="en-US" dirty="0" smtClean="0"/>
              <a:t>Existing dead block predictors (DBPs) are good at computing this time instant</a:t>
            </a:r>
          </a:p>
          <a:p>
            <a:pPr lvl="1"/>
            <a:r>
              <a:rPr lang="en-US" dirty="0" smtClean="0"/>
              <a:t>One recent flavor of DBP-assisted replacement victimizes the dead block closest to the LRU position [MICRO’08]; this decision disregards the far-flung uses</a:t>
            </a:r>
          </a:p>
          <a:p>
            <a:r>
              <a:rPr lang="en-US" dirty="0" smtClean="0"/>
              <a:t>Dead block prediction LIFO (</a:t>
            </a:r>
            <a:r>
              <a:rPr lang="en-US" dirty="0" err="1" smtClean="0"/>
              <a:t>dbpLIFO</a:t>
            </a:r>
            <a:r>
              <a:rPr lang="en-US" dirty="0" smtClean="0"/>
              <a:t>) victimizes the dead block closest to the fill stack top</a:t>
            </a:r>
            <a:endParaRPr lang="en-US" dirty="0"/>
          </a:p>
        </p:txBody>
      </p:sp>
      <p:sp>
        <p:nvSpPr>
          <p:cNvPr id="4" name="Footer Placeholder 3"/>
          <p:cNvSpPr>
            <a:spLocks noGrp="1"/>
          </p:cNvSpPr>
          <p:nvPr>
            <p:ph type="ftr" sz="quarter" idx="11"/>
          </p:nvPr>
        </p:nvSpPr>
        <p:spPr/>
        <p:txBody>
          <a:bodyPr/>
          <a:lstStyle/>
          <a:p>
            <a:r>
              <a:rPr lang="fi-FI" smtClean="0"/>
              <a:t>Pseudo-LIFO        Mainak   (IIT Kanpur)</a:t>
            </a:r>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a:bodyPr>
          <a:lstStyle/>
          <a:p>
            <a:r>
              <a:rPr lang="en-US" b="1" dirty="0" smtClean="0"/>
              <a:t>Probabilistic Escape LIFO</a:t>
            </a:r>
            <a:endParaRPr lang="en-US" b="1" dirty="0"/>
          </a:p>
        </p:txBody>
      </p:sp>
      <p:sp>
        <p:nvSpPr>
          <p:cNvPr id="3" name="Content Placeholder 2"/>
          <p:cNvSpPr>
            <a:spLocks noGrp="1"/>
          </p:cNvSpPr>
          <p:nvPr>
            <p:ph idx="1"/>
          </p:nvPr>
        </p:nvSpPr>
        <p:spPr>
          <a:xfrm>
            <a:off x="457200" y="1219200"/>
            <a:ext cx="8686800" cy="5638800"/>
          </a:xfrm>
        </p:spPr>
        <p:txBody>
          <a:bodyPr>
            <a:normAutofit/>
          </a:bodyPr>
          <a:lstStyle/>
          <a:p>
            <a:r>
              <a:rPr lang="en-US" dirty="0" smtClean="0"/>
              <a:t>DBPs are often good, but …</a:t>
            </a:r>
          </a:p>
          <a:p>
            <a:pPr lvl="1"/>
            <a:r>
              <a:rPr lang="en-US" dirty="0" smtClean="0"/>
              <a:t>Storage-heavy</a:t>
            </a:r>
          </a:p>
          <a:p>
            <a:pPr lvl="1"/>
            <a:r>
              <a:rPr lang="en-US" dirty="0" smtClean="0"/>
              <a:t>Disregards far-flung uses</a:t>
            </a:r>
          </a:p>
          <a:p>
            <a:pPr lvl="1"/>
            <a:r>
              <a:rPr lang="en-US" dirty="0" smtClean="0"/>
              <a:t>As the caches get bigger, they often degenerate to LRU</a:t>
            </a:r>
          </a:p>
          <a:p>
            <a:r>
              <a:rPr lang="en-US" dirty="0" smtClean="0"/>
              <a:t>Primary goal of </a:t>
            </a:r>
            <a:r>
              <a:rPr lang="en-US" dirty="0" err="1" smtClean="0"/>
              <a:t>peLIFO</a:t>
            </a:r>
            <a:endParaRPr lang="en-US" dirty="0" smtClean="0"/>
          </a:p>
          <a:p>
            <a:pPr lvl="1"/>
            <a:r>
              <a:rPr lang="en-US" dirty="0" smtClean="0"/>
              <a:t>Identify just enough dead blocks in a set and use these frames to bring in new blocks</a:t>
            </a:r>
          </a:p>
          <a:p>
            <a:pPr lvl="1"/>
            <a:r>
              <a:rPr lang="en-US" dirty="0" smtClean="0"/>
              <a:t>Preserve the blocks in the remaining frames so that they can enjoy a subset of far-flung uses also</a:t>
            </a:r>
          </a:p>
        </p:txBody>
      </p:sp>
      <p:sp>
        <p:nvSpPr>
          <p:cNvPr id="4" name="Footer Placeholder 3"/>
          <p:cNvSpPr>
            <a:spLocks noGrp="1"/>
          </p:cNvSpPr>
          <p:nvPr>
            <p:ph type="ftr" sz="quarter" idx="11"/>
          </p:nvPr>
        </p:nvSpPr>
        <p:spPr/>
        <p:txBody>
          <a:bodyPr/>
          <a:lstStyle/>
          <a:p>
            <a:r>
              <a:rPr lang="fi-FI" smtClean="0"/>
              <a:t>Pseudo-LIFO        Mainak   (IIT Kanpur)</a:t>
            </a:r>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a:bodyPr>
          <a:lstStyle/>
          <a:p>
            <a:r>
              <a:rPr lang="en-US" b="1" dirty="0" smtClean="0"/>
              <a:t>Probabilistic Escape LIFO</a:t>
            </a:r>
            <a:endParaRPr lang="en-US" b="1" dirty="0"/>
          </a:p>
        </p:txBody>
      </p:sp>
      <p:sp>
        <p:nvSpPr>
          <p:cNvPr id="3" name="Content Placeholder 2"/>
          <p:cNvSpPr>
            <a:spLocks noGrp="1"/>
          </p:cNvSpPr>
          <p:nvPr>
            <p:ph idx="1"/>
          </p:nvPr>
        </p:nvSpPr>
        <p:spPr>
          <a:xfrm>
            <a:off x="457200" y="1219200"/>
            <a:ext cx="8686800" cy="5638800"/>
          </a:xfrm>
        </p:spPr>
        <p:txBody>
          <a:bodyPr>
            <a:normAutofit/>
          </a:bodyPr>
          <a:lstStyle/>
          <a:p>
            <a:r>
              <a:rPr lang="en-US" dirty="0" smtClean="0"/>
              <a:t>Can we “estimate” near-term death without resorting to storage-heavy DBPs?</a:t>
            </a:r>
          </a:p>
          <a:p>
            <a:r>
              <a:rPr lang="en-US" dirty="0" smtClean="0"/>
              <a:t>Conjecture: there exists small </a:t>
            </a:r>
            <a:r>
              <a:rPr lang="en-US" i="1" dirty="0" smtClean="0"/>
              <a:t>k</a:t>
            </a:r>
            <a:r>
              <a:rPr lang="en-US" dirty="0" smtClean="0"/>
              <a:t> such that a block is not used in the near-term once it crosses fill stack position </a:t>
            </a:r>
            <a:r>
              <a:rPr lang="en-US" i="1" dirty="0" smtClean="0"/>
              <a:t>k</a:t>
            </a:r>
          </a:p>
          <a:p>
            <a:pPr lvl="1"/>
            <a:r>
              <a:rPr lang="en-US" dirty="0" smtClean="0"/>
              <a:t>Different blocks would have different values of </a:t>
            </a:r>
            <a:r>
              <a:rPr lang="en-US" i="1" dirty="0" smtClean="0"/>
              <a:t>k</a:t>
            </a:r>
            <a:r>
              <a:rPr lang="en-US" dirty="0" smtClean="0"/>
              <a:t>; even different sets would have different values of </a:t>
            </a:r>
            <a:r>
              <a:rPr lang="en-US" i="1" dirty="0" smtClean="0"/>
              <a:t>k</a:t>
            </a:r>
          </a:p>
          <a:p>
            <a:pPr lvl="1"/>
            <a:r>
              <a:rPr lang="en-US" dirty="0" smtClean="0"/>
              <a:t>Is it possible to learn the average or the expected behavior with little book-keeping?</a:t>
            </a:r>
            <a:endParaRPr lang="en-US" dirty="0"/>
          </a:p>
        </p:txBody>
      </p:sp>
      <p:sp>
        <p:nvSpPr>
          <p:cNvPr id="4" name="Footer Placeholder 3"/>
          <p:cNvSpPr>
            <a:spLocks noGrp="1"/>
          </p:cNvSpPr>
          <p:nvPr>
            <p:ph type="ftr" sz="quarter" idx="11"/>
          </p:nvPr>
        </p:nvSpPr>
        <p:spPr/>
        <p:txBody>
          <a:bodyPr/>
          <a:lstStyle/>
          <a:p>
            <a:r>
              <a:rPr lang="fi-FI" smtClean="0"/>
              <a:t>Pseudo-LIFO        Mainak   (IIT Kanpur)</a:t>
            </a:r>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a:bodyPr>
          <a:lstStyle/>
          <a:p>
            <a:r>
              <a:rPr lang="en-US" b="1" dirty="0" smtClean="0"/>
              <a:t>Probabilistic Escape LIFO</a:t>
            </a:r>
            <a:endParaRPr lang="en-US" b="1" dirty="0"/>
          </a:p>
        </p:txBody>
      </p:sp>
      <p:sp>
        <p:nvSpPr>
          <p:cNvPr id="3" name="Content Placeholder 2"/>
          <p:cNvSpPr>
            <a:spLocks noGrp="1"/>
          </p:cNvSpPr>
          <p:nvPr>
            <p:ph idx="1"/>
          </p:nvPr>
        </p:nvSpPr>
        <p:spPr>
          <a:xfrm>
            <a:off x="457200" y="1219200"/>
            <a:ext cx="8229600" cy="5638800"/>
          </a:xfrm>
        </p:spPr>
        <p:txBody>
          <a:bodyPr>
            <a:normAutofit lnSpcReduction="10000"/>
          </a:bodyPr>
          <a:lstStyle/>
          <a:p>
            <a:r>
              <a:rPr lang="en-US" dirty="0" smtClean="0"/>
              <a:t>Compute the probability that a block experiences hits beyond fill stack position </a:t>
            </a:r>
            <a:r>
              <a:rPr lang="en-US" i="1" dirty="0" smtClean="0"/>
              <a:t>k</a:t>
            </a:r>
          </a:p>
          <a:p>
            <a:pPr lvl="1"/>
            <a:r>
              <a:rPr lang="en-US" dirty="0" smtClean="0"/>
              <a:t>Escape probability </a:t>
            </a:r>
            <a:r>
              <a:rPr lang="en-US" i="1" dirty="0" err="1" smtClean="0"/>
              <a:t>P</a:t>
            </a:r>
            <a:r>
              <a:rPr lang="en-US" i="1" baseline="-25000" dirty="0" err="1" smtClean="0"/>
              <a:t>e</a:t>
            </a:r>
            <a:r>
              <a:rPr lang="en-US" i="1" dirty="0" smtClean="0"/>
              <a:t>(k)</a:t>
            </a:r>
          </a:p>
          <a:p>
            <a:pPr lvl="1"/>
            <a:r>
              <a:rPr lang="en-US" dirty="0" smtClean="0"/>
              <a:t>Estimated over an “epoch” for a pair of LLC banks (switch-grain); an epoch is defined in terms of the number fills into the bank-pair (a power of two, say, 2</a:t>
            </a:r>
            <a:r>
              <a:rPr lang="en-US" baseline="30000" dirty="0" smtClean="0"/>
              <a:t>N</a:t>
            </a:r>
            <a:r>
              <a:rPr lang="en-US" dirty="0" smtClean="0"/>
              <a:t>)</a:t>
            </a:r>
          </a:p>
          <a:p>
            <a:pPr lvl="1"/>
            <a:r>
              <a:rPr lang="en-US" dirty="0" smtClean="0"/>
              <a:t>Estimated as the ratio of the number of blocks that experience at least one hit beyond fill stack position </a:t>
            </a:r>
            <a:r>
              <a:rPr lang="en-US" i="1" dirty="0" smtClean="0"/>
              <a:t>k</a:t>
            </a:r>
            <a:r>
              <a:rPr lang="en-US" dirty="0" smtClean="0"/>
              <a:t> to the number of blocks filled into a bank-pair in an epoch</a:t>
            </a:r>
            <a:endParaRPr lang="en-US" dirty="0"/>
          </a:p>
        </p:txBody>
      </p:sp>
      <p:sp>
        <p:nvSpPr>
          <p:cNvPr id="4" name="Footer Placeholder 3"/>
          <p:cNvSpPr>
            <a:spLocks noGrp="1"/>
          </p:cNvSpPr>
          <p:nvPr>
            <p:ph type="ftr" sz="quarter" idx="11"/>
          </p:nvPr>
        </p:nvSpPr>
        <p:spPr/>
        <p:txBody>
          <a:bodyPr/>
          <a:lstStyle/>
          <a:p>
            <a:r>
              <a:rPr lang="fi-FI" smtClean="0"/>
              <a:t>Pseudo-LIFO        Mainak   (IIT Kanpur)</a:t>
            </a:r>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a:bodyPr>
          <a:lstStyle/>
          <a:p>
            <a:r>
              <a:rPr lang="en-US" b="1" dirty="0" smtClean="0"/>
              <a:t>Probabilistic Escape LIFO</a:t>
            </a:r>
            <a:endParaRPr lang="en-US" b="1" dirty="0"/>
          </a:p>
        </p:txBody>
      </p:sp>
      <p:sp>
        <p:nvSpPr>
          <p:cNvPr id="3" name="Content Placeholder 2"/>
          <p:cNvSpPr>
            <a:spLocks noGrp="1"/>
          </p:cNvSpPr>
          <p:nvPr>
            <p:ph idx="1"/>
          </p:nvPr>
        </p:nvSpPr>
        <p:spPr>
          <a:xfrm>
            <a:off x="457200" y="1219200"/>
            <a:ext cx="8229600" cy="5638800"/>
          </a:xfrm>
        </p:spPr>
        <p:txBody>
          <a:bodyPr>
            <a:normAutofit/>
          </a:bodyPr>
          <a:lstStyle/>
          <a:p>
            <a:r>
              <a:rPr lang="en-US" i="1" dirty="0" err="1" smtClean="0"/>
              <a:t>P</a:t>
            </a:r>
            <a:r>
              <a:rPr lang="en-US" i="1" baseline="-25000" dirty="0" err="1" smtClean="0"/>
              <a:t>e</a:t>
            </a:r>
            <a:r>
              <a:rPr lang="en-US" i="1" dirty="0" smtClean="0"/>
              <a:t>(k) = H(k)/2</a:t>
            </a:r>
            <a:r>
              <a:rPr lang="en-US" i="1" baseline="30000" dirty="0" smtClean="0"/>
              <a:t>N</a:t>
            </a:r>
          </a:p>
          <a:p>
            <a:pPr lvl="1"/>
            <a:r>
              <a:rPr lang="en-US" dirty="0" smtClean="0"/>
              <a:t>Easy to compute if </a:t>
            </a:r>
            <a:r>
              <a:rPr lang="en-US" i="1" dirty="0" smtClean="0"/>
              <a:t>H(k)</a:t>
            </a:r>
            <a:r>
              <a:rPr lang="en-US" dirty="0" smtClean="0"/>
              <a:t> is a power of two; if not, over-estimate it by rounding up to the next power of two; denote the over-estimate by </a:t>
            </a:r>
            <a:r>
              <a:rPr lang="en-US" i="1" dirty="0" err="1" smtClean="0"/>
              <a:t>P</a:t>
            </a:r>
            <a:r>
              <a:rPr lang="en-US" i="1" baseline="-25000" dirty="0" err="1" smtClean="0"/>
              <a:t>e</a:t>
            </a:r>
            <a:r>
              <a:rPr lang="en-US" i="1" dirty="0" smtClean="0"/>
              <a:t>*(k)</a:t>
            </a:r>
          </a:p>
          <a:p>
            <a:pPr lvl="1"/>
            <a:r>
              <a:rPr lang="en-US" dirty="0" smtClean="0"/>
              <a:t>Generate log</a:t>
            </a:r>
            <a:r>
              <a:rPr lang="en-US" baseline="-25000" dirty="0" smtClean="0"/>
              <a:t>2</a:t>
            </a:r>
            <a:r>
              <a:rPr lang="en-US" dirty="0" smtClean="0"/>
              <a:t>(1/</a:t>
            </a:r>
            <a:r>
              <a:rPr lang="en-US" i="1" dirty="0" err="1" smtClean="0"/>
              <a:t>P</a:t>
            </a:r>
            <a:r>
              <a:rPr lang="en-US" i="1" baseline="-25000" dirty="0" err="1" smtClean="0"/>
              <a:t>e</a:t>
            </a:r>
            <a:r>
              <a:rPr lang="en-US" i="1" dirty="0" smtClean="0"/>
              <a:t>*</a:t>
            </a:r>
            <a:r>
              <a:rPr lang="en-US" dirty="0" smtClean="0"/>
              <a:t>(</a:t>
            </a:r>
            <a:r>
              <a:rPr lang="en-US" i="1" dirty="0" smtClean="0"/>
              <a:t>k</a:t>
            </a:r>
            <a:r>
              <a:rPr lang="en-US" dirty="0" smtClean="0"/>
              <a:t>))</a:t>
            </a:r>
            <a:r>
              <a:rPr lang="en-US" i="1" dirty="0" smtClean="0"/>
              <a:t> </a:t>
            </a:r>
            <a:r>
              <a:rPr lang="en-US" dirty="0" smtClean="0"/>
              <a:t>and store the values in an array, say, </a:t>
            </a:r>
            <a:r>
              <a:rPr lang="en-US" dirty="0" err="1" smtClean="0"/>
              <a:t>epCounter</a:t>
            </a:r>
            <a:r>
              <a:rPr lang="en-US" dirty="0" smtClean="0"/>
              <a:t>[0:</a:t>
            </a:r>
            <a:r>
              <a:rPr lang="en-US" i="1" dirty="0" smtClean="0"/>
              <a:t>A</a:t>
            </a:r>
            <a:r>
              <a:rPr lang="en-US" dirty="0" smtClean="0"/>
              <a:t>-1], one for each LLC bank-pair</a:t>
            </a:r>
          </a:p>
          <a:p>
            <a:pPr lvl="1"/>
            <a:r>
              <a:rPr lang="en-US" dirty="0" err="1" smtClean="0"/>
              <a:t>epCounter</a:t>
            </a:r>
            <a:r>
              <a:rPr lang="en-US" dirty="0" smtClean="0"/>
              <a:t>[</a:t>
            </a:r>
            <a:r>
              <a:rPr lang="en-US" i="1" dirty="0" smtClean="0"/>
              <a:t>k</a:t>
            </a:r>
            <a:r>
              <a:rPr lang="en-US" dirty="0" smtClean="0"/>
              <a:t>] plotted against </a:t>
            </a:r>
            <a:r>
              <a:rPr lang="en-US" i="1" dirty="0" smtClean="0"/>
              <a:t>k</a:t>
            </a:r>
            <a:r>
              <a:rPr lang="en-US" dirty="0" smtClean="0"/>
              <a:t> shows prominent knees, signifying major drops in the number of blocks that experience hits</a:t>
            </a:r>
            <a:endParaRPr lang="en-US" dirty="0"/>
          </a:p>
        </p:txBody>
      </p:sp>
      <p:sp>
        <p:nvSpPr>
          <p:cNvPr id="4" name="Footer Placeholder 3"/>
          <p:cNvSpPr>
            <a:spLocks noGrp="1"/>
          </p:cNvSpPr>
          <p:nvPr>
            <p:ph type="ftr" sz="quarter" idx="11"/>
          </p:nvPr>
        </p:nvSpPr>
        <p:spPr/>
        <p:txBody>
          <a:bodyPr/>
          <a:lstStyle/>
          <a:p>
            <a:r>
              <a:rPr lang="fi-FI" smtClean="0"/>
              <a:t>Pseudo-LIFO        Mainak   (IIT Kanpur)</a:t>
            </a:r>
            <a:endParaRPr 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a:bodyPr>
          <a:lstStyle/>
          <a:p>
            <a:r>
              <a:rPr lang="en-US" b="1" dirty="0" smtClean="0"/>
              <a:t>Probabilistic Escape LIFO</a:t>
            </a:r>
            <a:endParaRPr lang="en-US" b="1" dirty="0"/>
          </a:p>
        </p:txBody>
      </p:sp>
      <p:sp>
        <p:nvSpPr>
          <p:cNvPr id="4" name="Footer Placeholder 3"/>
          <p:cNvSpPr>
            <a:spLocks noGrp="1"/>
          </p:cNvSpPr>
          <p:nvPr>
            <p:ph type="ftr" sz="quarter" idx="11"/>
          </p:nvPr>
        </p:nvSpPr>
        <p:spPr/>
        <p:txBody>
          <a:bodyPr/>
          <a:lstStyle/>
          <a:p>
            <a:r>
              <a:rPr lang="fi-FI" smtClean="0"/>
              <a:t>Pseudo-LIFO        Mainak   (IIT Kanpur)</a:t>
            </a:r>
            <a:endParaRPr lang="en-US"/>
          </a:p>
        </p:txBody>
      </p:sp>
      <p:cxnSp>
        <p:nvCxnSpPr>
          <p:cNvPr id="8" name="Straight Connector 7"/>
          <p:cNvCxnSpPr/>
          <p:nvPr/>
        </p:nvCxnSpPr>
        <p:spPr>
          <a:xfrm rot="5400000">
            <a:off x="-1105694" y="3238500"/>
            <a:ext cx="4039394" cy="794"/>
          </a:xfrm>
          <a:prstGeom prst="line">
            <a:avLst/>
          </a:prstGeom>
          <a:ln w="508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914400" y="5257800"/>
            <a:ext cx="7315200" cy="1588"/>
          </a:xfrm>
          <a:prstGeom prst="line">
            <a:avLst/>
          </a:prstGeom>
          <a:ln w="508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914400" y="4953000"/>
            <a:ext cx="914400" cy="1588"/>
          </a:xfrm>
          <a:prstGeom prst="line">
            <a:avLst/>
          </a:prstGeom>
          <a:ln w="508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1828800" y="4648200"/>
            <a:ext cx="3200400" cy="1588"/>
          </a:xfrm>
          <a:prstGeom prst="line">
            <a:avLst/>
          </a:prstGeom>
          <a:ln w="508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029200" y="4343400"/>
            <a:ext cx="1828800" cy="1588"/>
          </a:xfrm>
          <a:prstGeom prst="line">
            <a:avLst/>
          </a:prstGeom>
          <a:ln w="508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6858000" y="4038600"/>
            <a:ext cx="457200" cy="1588"/>
          </a:xfrm>
          <a:prstGeom prst="line">
            <a:avLst/>
          </a:prstGeom>
          <a:ln w="508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7315200" y="3733800"/>
            <a:ext cx="457200" cy="1588"/>
          </a:xfrm>
          <a:prstGeom prst="line">
            <a:avLst/>
          </a:prstGeom>
          <a:ln w="508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5400000">
            <a:off x="1676400" y="4800600"/>
            <a:ext cx="304800" cy="1588"/>
          </a:xfrm>
          <a:prstGeom prst="line">
            <a:avLst/>
          </a:prstGeom>
          <a:ln w="508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5400000">
            <a:off x="4876800" y="4495800"/>
            <a:ext cx="304800" cy="1588"/>
          </a:xfrm>
          <a:prstGeom prst="line">
            <a:avLst/>
          </a:prstGeom>
          <a:ln w="508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5400000">
            <a:off x="6705600" y="4191000"/>
            <a:ext cx="304800" cy="1588"/>
          </a:xfrm>
          <a:prstGeom prst="line">
            <a:avLst/>
          </a:prstGeom>
          <a:ln w="508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7162800" y="3886200"/>
            <a:ext cx="304800" cy="1588"/>
          </a:xfrm>
          <a:prstGeom prst="line">
            <a:avLst/>
          </a:prstGeom>
          <a:ln w="508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flipH="1" flipV="1">
            <a:off x="6515100" y="2476500"/>
            <a:ext cx="2514600" cy="1588"/>
          </a:xfrm>
          <a:prstGeom prst="line">
            <a:avLst/>
          </a:prstGeom>
          <a:ln w="50800">
            <a:solidFill>
              <a:srgbClr val="FF0000"/>
            </a:solidFill>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8229600" y="4953000"/>
            <a:ext cx="378630" cy="523220"/>
          </a:xfrm>
          <a:prstGeom prst="rect">
            <a:avLst/>
          </a:prstGeom>
          <a:noFill/>
        </p:spPr>
        <p:txBody>
          <a:bodyPr wrap="none" rtlCol="0">
            <a:spAutoFit/>
          </a:bodyPr>
          <a:lstStyle/>
          <a:p>
            <a:r>
              <a:rPr lang="en-US" sz="2800" dirty="0" smtClean="0">
                <a:latin typeface="Comic Sans MS" pitchFamily="66" charset="0"/>
              </a:rPr>
              <a:t>k</a:t>
            </a:r>
            <a:endParaRPr lang="en-US" sz="2800" dirty="0">
              <a:latin typeface="Comic Sans MS" pitchFamily="66" charset="0"/>
            </a:endParaRPr>
          </a:p>
        </p:txBody>
      </p:sp>
      <p:sp>
        <p:nvSpPr>
          <p:cNvPr id="36" name="TextBox 35"/>
          <p:cNvSpPr txBox="1"/>
          <p:nvPr/>
        </p:nvSpPr>
        <p:spPr>
          <a:xfrm>
            <a:off x="990600" y="1143000"/>
            <a:ext cx="5312673" cy="954107"/>
          </a:xfrm>
          <a:prstGeom prst="rect">
            <a:avLst/>
          </a:prstGeom>
          <a:noFill/>
        </p:spPr>
        <p:txBody>
          <a:bodyPr wrap="none" rtlCol="0">
            <a:spAutoFit/>
          </a:bodyPr>
          <a:lstStyle/>
          <a:p>
            <a:r>
              <a:rPr lang="en-US" sz="2800" dirty="0" err="1" smtClean="0">
                <a:latin typeface="Comic Sans MS" pitchFamily="66" charset="0"/>
              </a:rPr>
              <a:t>epCounter</a:t>
            </a:r>
            <a:r>
              <a:rPr lang="en-US" sz="2800" dirty="0" smtClean="0">
                <a:latin typeface="Comic Sans MS" pitchFamily="66" charset="0"/>
              </a:rPr>
              <a:t>[k]</a:t>
            </a:r>
          </a:p>
          <a:p>
            <a:r>
              <a:rPr lang="en-US" sz="2800" dirty="0" smtClean="0">
                <a:latin typeface="Comic Sans MS" pitchFamily="66" charset="0"/>
              </a:rPr>
              <a:t>(one sample epoch of 429.mcf)</a:t>
            </a:r>
            <a:endParaRPr lang="en-US" sz="2800" dirty="0">
              <a:latin typeface="Comic Sans MS" pitchFamily="66" charset="0"/>
            </a:endParaRPr>
          </a:p>
        </p:txBody>
      </p:sp>
      <p:sp>
        <p:nvSpPr>
          <p:cNvPr id="37" name="TextBox 36"/>
          <p:cNvSpPr txBox="1"/>
          <p:nvPr/>
        </p:nvSpPr>
        <p:spPr>
          <a:xfrm>
            <a:off x="738722" y="5267980"/>
            <a:ext cx="404278" cy="523220"/>
          </a:xfrm>
          <a:prstGeom prst="rect">
            <a:avLst/>
          </a:prstGeom>
          <a:noFill/>
        </p:spPr>
        <p:txBody>
          <a:bodyPr wrap="none" rtlCol="0">
            <a:spAutoFit/>
          </a:bodyPr>
          <a:lstStyle/>
          <a:p>
            <a:r>
              <a:rPr lang="en-US" sz="2800" dirty="0" smtClean="0">
                <a:latin typeface="Comic Sans MS" pitchFamily="66" charset="0"/>
              </a:rPr>
              <a:t>0</a:t>
            </a:r>
            <a:endParaRPr lang="en-US" sz="2800" dirty="0">
              <a:latin typeface="Comic Sans MS" pitchFamily="66" charset="0"/>
            </a:endParaRPr>
          </a:p>
        </p:txBody>
      </p:sp>
      <p:sp>
        <p:nvSpPr>
          <p:cNvPr id="38" name="TextBox 37"/>
          <p:cNvSpPr txBox="1"/>
          <p:nvPr/>
        </p:nvSpPr>
        <p:spPr>
          <a:xfrm>
            <a:off x="1653122" y="5267980"/>
            <a:ext cx="404278" cy="523220"/>
          </a:xfrm>
          <a:prstGeom prst="rect">
            <a:avLst/>
          </a:prstGeom>
          <a:noFill/>
        </p:spPr>
        <p:txBody>
          <a:bodyPr wrap="none" rtlCol="0">
            <a:spAutoFit/>
          </a:bodyPr>
          <a:lstStyle/>
          <a:p>
            <a:r>
              <a:rPr lang="en-US" sz="2800" dirty="0" smtClean="0">
                <a:latin typeface="Comic Sans MS" pitchFamily="66" charset="0"/>
              </a:rPr>
              <a:t>2</a:t>
            </a:r>
            <a:endParaRPr lang="en-US" sz="2800" dirty="0">
              <a:latin typeface="Comic Sans MS" pitchFamily="66" charset="0"/>
            </a:endParaRPr>
          </a:p>
        </p:txBody>
      </p:sp>
      <p:sp>
        <p:nvSpPr>
          <p:cNvPr id="39" name="TextBox 38"/>
          <p:cNvSpPr txBox="1"/>
          <p:nvPr/>
        </p:nvSpPr>
        <p:spPr>
          <a:xfrm>
            <a:off x="4929722" y="5257800"/>
            <a:ext cx="404278" cy="523220"/>
          </a:xfrm>
          <a:prstGeom prst="rect">
            <a:avLst/>
          </a:prstGeom>
          <a:noFill/>
        </p:spPr>
        <p:txBody>
          <a:bodyPr wrap="none" rtlCol="0">
            <a:spAutoFit/>
          </a:bodyPr>
          <a:lstStyle/>
          <a:p>
            <a:r>
              <a:rPr lang="en-US" sz="2800" dirty="0" smtClean="0">
                <a:latin typeface="Comic Sans MS" pitchFamily="66" charset="0"/>
              </a:rPr>
              <a:t>9</a:t>
            </a:r>
            <a:endParaRPr lang="en-US" sz="2800" dirty="0">
              <a:latin typeface="Comic Sans MS" pitchFamily="66" charset="0"/>
            </a:endParaRPr>
          </a:p>
        </p:txBody>
      </p:sp>
      <p:sp>
        <p:nvSpPr>
          <p:cNvPr id="40" name="TextBox 39"/>
          <p:cNvSpPr txBox="1"/>
          <p:nvPr/>
        </p:nvSpPr>
        <p:spPr>
          <a:xfrm>
            <a:off x="6758522" y="5257800"/>
            <a:ext cx="566181" cy="523220"/>
          </a:xfrm>
          <a:prstGeom prst="rect">
            <a:avLst/>
          </a:prstGeom>
          <a:noFill/>
        </p:spPr>
        <p:txBody>
          <a:bodyPr wrap="none" rtlCol="0">
            <a:spAutoFit/>
          </a:bodyPr>
          <a:lstStyle/>
          <a:p>
            <a:r>
              <a:rPr lang="en-US" sz="2800" dirty="0" smtClean="0">
                <a:latin typeface="Comic Sans MS" pitchFamily="66" charset="0"/>
              </a:rPr>
              <a:t>13</a:t>
            </a:r>
            <a:endParaRPr lang="en-US" sz="2800" dirty="0">
              <a:latin typeface="Comic Sans MS" pitchFamily="66" charset="0"/>
            </a:endParaRPr>
          </a:p>
        </p:txBody>
      </p:sp>
      <p:sp>
        <p:nvSpPr>
          <p:cNvPr id="41" name="TextBox 40"/>
          <p:cNvSpPr txBox="1"/>
          <p:nvPr/>
        </p:nvSpPr>
        <p:spPr>
          <a:xfrm>
            <a:off x="7696200" y="5267980"/>
            <a:ext cx="566181" cy="523220"/>
          </a:xfrm>
          <a:prstGeom prst="rect">
            <a:avLst/>
          </a:prstGeom>
          <a:noFill/>
        </p:spPr>
        <p:txBody>
          <a:bodyPr wrap="none" rtlCol="0">
            <a:spAutoFit/>
          </a:bodyPr>
          <a:lstStyle/>
          <a:p>
            <a:r>
              <a:rPr lang="en-US" sz="2800" dirty="0" smtClean="0">
                <a:latin typeface="Comic Sans MS" pitchFamily="66" charset="0"/>
              </a:rPr>
              <a:t>15</a:t>
            </a:r>
            <a:endParaRPr lang="en-US" sz="2800" dirty="0">
              <a:latin typeface="Comic Sans MS" pitchFamily="66" charset="0"/>
            </a:endParaRPr>
          </a:p>
        </p:txBody>
      </p:sp>
      <p:sp>
        <p:nvSpPr>
          <p:cNvPr id="42" name="TextBox 41"/>
          <p:cNvSpPr txBox="1"/>
          <p:nvPr/>
        </p:nvSpPr>
        <p:spPr>
          <a:xfrm>
            <a:off x="533400" y="4724400"/>
            <a:ext cx="346570" cy="523220"/>
          </a:xfrm>
          <a:prstGeom prst="rect">
            <a:avLst/>
          </a:prstGeom>
          <a:noFill/>
        </p:spPr>
        <p:txBody>
          <a:bodyPr wrap="none" rtlCol="0">
            <a:spAutoFit/>
          </a:bodyPr>
          <a:lstStyle/>
          <a:p>
            <a:r>
              <a:rPr lang="en-US" sz="2800" dirty="0" smtClean="0">
                <a:latin typeface="Comic Sans MS" pitchFamily="66" charset="0"/>
              </a:rPr>
              <a:t>1</a:t>
            </a:r>
            <a:endParaRPr lang="en-US" sz="2800" dirty="0">
              <a:latin typeface="Comic Sans MS" pitchFamily="66" charset="0"/>
            </a:endParaRPr>
          </a:p>
        </p:txBody>
      </p:sp>
      <p:sp>
        <p:nvSpPr>
          <p:cNvPr id="43" name="TextBox 42"/>
          <p:cNvSpPr txBox="1"/>
          <p:nvPr/>
        </p:nvSpPr>
        <p:spPr>
          <a:xfrm>
            <a:off x="533400" y="4419600"/>
            <a:ext cx="404278" cy="523220"/>
          </a:xfrm>
          <a:prstGeom prst="rect">
            <a:avLst/>
          </a:prstGeom>
          <a:noFill/>
        </p:spPr>
        <p:txBody>
          <a:bodyPr wrap="none" rtlCol="0">
            <a:spAutoFit/>
          </a:bodyPr>
          <a:lstStyle/>
          <a:p>
            <a:r>
              <a:rPr lang="en-US" sz="2800" dirty="0" smtClean="0">
                <a:latin typeface="Comic Sans MS" pitchFamily="66" charset="0"/>
              </a:rPr>
              <a:t>2</a:t>
            </a:r>
            <a:endParaRPr lang="en-US" sz="2800" dirty="0">
              <a:latin typeface="Comic Sans MS" pitchFamily="66" charset="0"/>
            </a:endParaRPr>
          </a:p>
        </p:txBody>
      </p:sp>
      <p:sp>
        <p:nvSpPr>
          <p:cNvPr id="44" name="TextBox 43"/>
          <p:cNvSpPr txBox="1"/>
          <p:nvPr/>
        </p:nvSpPr>
        <p:spPr>
          <a:xfrm>
            <a:off x="533400" y="4114800"/>
            <a:ext cx="404278" cy="523220"/>
          </a:xfrm>
          <a:prstGeom prst="rect">
            <a:avLst/>
          </a:prstGeom>
          <a:noFill/>
        </p:spPr>
        <p:txBody>
          <a:bodyPr wrap="none" rtlCol="0">
            <a:spAutoFit/>
          </a:bodyPr>
          <a:lstStyle/>
          <a:p>
            <a:r>
              <a:rPr lang="en-US" sz="2800" dirty="0" smtClean="0">
                <a:latin typeface="Comic Sans MS" pitchFamily="66" charset="0"/>
              </a:rPr>
              <a:t>3</a:t>
            </a:r>
            <a:endParaRPr lang="en-US" sz="2800" dirty="0">
              <a:latin typeface="Comic Sans MS" pitchFamily="66" charset="0"/>
            </a:endParaRPr>
          </a:p>
        </p:txBody>
      </p:sp>
      <p:sp>
        <p:nvSpPr>
          <p:cNvPr id="45" name="TextBox 44"/>
          <p:cNvSpPr txBox="1"/>
          <p:nvPr/>
        </p:nvSpPr>
        <p:spPr>
          <a:xfrm>
            <a:off x="533400" y="3810000"/>
            <a:ext cx="404278" cy="523220"/>
          </a:xfrm>
          <a:prstGeom prst="rect">
            <a:avLst/>
          </a:prstGeom>
          <a:noFill/>
        </p:spPr>
        <p:txBody>
          <a:bodyPr wrap="none" rtlCol="0">
            <a:spAutoFit/>
          </a:bodyPr>
          <a:lstStyle/>
          <a:p>
            <a:r>
              <a:rPr lang="en-US" sz="2800" dirty="0" smtClean="0">
                <a:latin typeface="Comic Sans MS" pitchFamily="66" charset="0"/>
              </a:rPr>
              <a:t>4</a:t>
            </a:r>
            <a:endParaRPr lang="en-US" sz="2800" dirty="0">
              <a:latin typeface="Comic Sans MS" pitchFamily="66" charset="0"/>
            </a:endParaRPr>
          </a:p>
        </p:txBody>
      </p:sp>
      <p:sp>
        <p:nvSpPr>
          <p:cNvPr id="46" name="TextBox 45"/>
          <p:cNvSpPr txBox="1"/>
          <p:nvPr/>
        </p:nvSpPr>
        <p:spPr>
          <a:xfrm>
            <a:off x="533400" y="3429000"/>
            <a:ext cx="404278" cy="523220"/>
          </a:xfrm>
          <a:prstGeom prst="rect">
            <a:avLst/>
          </a:prstGeom>
          <a:noFill/>
        </p:spPr>
        <p:txBody>
          <a:bodyPr wrap="none" rtlCol="0">
            <a:spAutoFit/>
          </a:bodyPr>
          <a:lstStyle/>
          <a:p>
            <a:r>
              <a:rPr lang="en-US" sz="2800" dirty="0" smtClean="0">
                <a:latin typeface="Comic Sans MS" pitchFamily="66" charset="0"/>
              </a:rPr>
              <a:t>5</a:t>
            </a:r>
            <a:endParaRPr lang="en-US" sz="2800" dirty="0">
              <a:latin typeface="Comic Sans MS" pitchFamily="66" charset="0"/>
            </a:endParaRPr>
          </a:p>
        </p:txBody>
      </p:sp>
      <p:sp>
        <p:nvSpPr>
          <p:cNvPr id="47" name="TextBox 46"/>
          <p:cNvSpPr txBox="1"/>
          <p:nvPr/>
        </p:nvSpPr>
        <p:spPr>
          <a:xfrm>
            <a:off x="-76200" y="990600"/>
            <a:ext cx="1035861" cy="523220"/>
          </a:xfrm>
          <a:prstGeom prst="rect">
            <a:avLst/>
          </a:prstGeom>
          <a:noFill/>
        </p:spPr>
        <p:txBody>
          <a:bodyPr wrap="none" rtlCol="0">
            <a:spAutoFit/>
          </a:bodyPr>
          <a:lstStyle/>
          <a:p>
            <a:r>
              <a:rPr lang="en-US" sz="2800" dirty="0" smtClean="0">
                <a:latin typeface="Comic Sans MS" pitchFamily="66" charset="0"/>
              </a:rPr>
              <a:t>N=16</a:t>
            </a:r>
            <a:endParaRPr lang="en-US" sz="2800" dirty="0">
              <a:latin typeface="Comic Sans MS" pitchFamily="66" charset="0"/>
            </a:endParaRPr>
          </a:p>
        </p:txBody>
      </p:sp>
      <p:sp>
        <p:nvSpPr>
          <p:cNvPr id="48" name="TextBox 47"/>
          <p:cNvSpPr txBox="1"/>
          <p:nvPr/>
        </p:nvSpPr>
        <p:spPr>
          <a:xfrm>
            <a:off x="990600" y="4505980"/>
            <a:ext cx="750526" cy="523220"/>
          </a:xfrm>
          <a:prstGeom prst="rect">
            <a:avLst/>
          </a:prstGeom>
          <a:noFill/>
        </p:spPr>
        <p:txBody>
          <a:bodyPr wrap="none" rtlCol="0">
            <a:spAutoFit/>
          </a:bodyPr>
          <a:lstStyle/>
          <a:p>
            <a:r>
              <a:rPr lang="en-US" sz="2800" dirty="0" smtClean="0">
                <a:latin typeface="Comic Sans MS" pitchFamily="66" charset="0"/>
              </a:rPr>
              <a:t>1/2</a:t>
            </a:r>
            <a:endParaRPr lang="en-US" sz="2800" dirty="0">
              <a:latin typeface="Comic Sans MS" pitchFamily="66" charset="0"/>
            </a:endParaRPr>
          </a:p>
        </p:txBody>
      </p:sp>
      <p:sp>
        <p:nvSpPr>
          <p:cNvPr id="49" name="TextBox 48"/>
          <p:cNvSpPr txBox="1"/>
          <p:nvPr/>
        </p:nvSpPr>
        <p:spPr>
          <a:xfrm>
            <a:off x="3048000" y="4191000"/>
            <a:ext cx="750526" cy="523220"/>
          </a:xfrm>
          <a:prstGeom prst="rect">
            <a:avLst/>
          </a:prstGeom>
          <a:noFill/>
        </p:spPr>
        <p:txBody>
          <a:bodyPr wrap="none" rtlCol="0">
            <a:spAutoFit/>
          </a:bodyPr>
          <a:lstStyle/>
          <a:p>
            <a:r>
              <a:rPr lang="en-US" sz="2800" dirty="0" smtClean="0">
                <a:latin typeface="Comic Sans MS" pitchFamily="66" charset="0"/>
              </a:rPr>
              <a:t>1/4</a:t>
            </a:r>
            <a:endParaRPr lang="en-US" sz="2800" dirty="0">
              <a:latin typeface="Comic Sans MS" pitchFamily="66" charset="0"/>
            </a:endParaRPr>
          </a:p>
        </p:txBody>
      </p:sp>
      <p:sp>
        <p:nvSpPr>
          <p:cNvPr id="50" name="TextBox 49"/>
          <p:cNvSpPr txBox="1"/>
          <p:nvPr/>
        </p:nvSpPr>
        <p:spPr>
          <a:xfrm>
            <a:off x="5562600" y="3896380"/>
            <a:ext cx="750526" cy="523220"/>
          </a:xfrm>
          <a:prstGeom prst="rect">
            <a:avLst/>
          </a:prstGeom>
          <a:noFill/>
        </p:spPr>
        <p:txBody>
          <a:bodyPr wrap="none" rtlCol="0">
            <a:spAutoFit/>
          </a:bodyPr>
          <a:lstStyle/>
          <a:p>
            <a:r>
              <a:rPr lang="en-US" sz="2800" dirty="0" smtClean="0">
                <a:latin typeface="Comic Sans MS" pitchFamily="66" charset="0"/>
              </a:rPr>
              <a:t>1/8</a:t>
            </a:r>
            <a:endParaRPr lang="en-US" sz="2800" dirty="0">
              <a:latin typeface="Comic Sans MS" pitchFamily="66" charset="0"/>
            </a:endParaRPr>
          </a:p>
        </p:txBody>
      </p:sp>
      <p:sp>
        <p:nvSpPr>
          <p:cNvPr id="51" name="TextBox 50"/>
          <p:cNvSpPr txBox="1"/>
          <p:nvPr/>
        </p:nvSpPr>
        <p:spPr>
          <a:xfrm>
            <a:off x="6478971" y="3591580"/>
            <a:ext cx="912429" cy="523220"/>
          </a:xfrm>
          <a:prstGeom prst="rect">
            <a:avLst/>
          </a:prstGeom>
          <a:noFill/>
        </p:spPr>
        <p:txBody>
          <a:bodyPr wrap="none" rtlCol="0">
            <a:spAutoFit/>
          </a:bodyPr>
          <a:lstStyle/>
          <a:p>
            <a:r>
              <a:rPr lang="en-US" sz="2800" dirty="0" smtClean="0">
                <a:latin typeface="Comic Sans MS" pitchFamily="66" charset="0"/>
              </a:rPr>
              <a:t>1/16</a:t>
            </a:r>
            <a:endParaRPr lang="en-US" sz="2800" dirty="0">
              <a:latin typeface="Comic Sans MS" pitchFamily="66" charset="0"/>
            </a:endParaRPr>
          </a:p>
        </p:txBody>
      </p:sp>
      <p:sp>
        <p:nvSpPr>
          <p:cNvPr id="52" name="TextBox 51"/>
          <p:cNvSpPr txBox="1"/>
          <p:nvPr/>
        </p:nvSpPr>
        <p:spPr>
          <a:xfrm>
            <a:off x="6878463" y="3286780"/>
            <a:ext cx="970137" cy="523220"/>
          </a:xfrm>
          <a:prstGeom prst="rect">
            <a:avLst/>
          </a:prstGeom>
          <a:noFill/>
        </p:spPr>
        <p:txBody>
          <a:bodyPr wrap="none" rtlCol="0">
            <a:spAutoFit/>
          </a:bodyPr>
          <a:lstStyle/>
          <a:p>
            <a:r>
              <a:rPr lang="en-US" sz="2800" dirty="0" smtClean="0">
                <a:latin typeface="Comic Sans MS" pitchFamily="66" charset="0"/>
              </a:rPr>
              <a:t>1/32</a:t>
            </a:r>
            <a:endParaRPr lang="en-US" sz="2800" dirty="0">
              <a:latin typeface="Comic Sans MS" pitchFamily="66" charset="0"/>
            </a:endParaRPr>
          </a:p>
        </p:txBody>
      </p:sp>
      <p:sp>
        <p:nvSpPr>
          <p:cNvPr id="53" name="Oval 52"/>
          <p:cNvSpPr/>
          <p:nvPr/>
        </p:nvSpPr>
        <p:spPr>
          <a:xfrm>
            <a:off x="914400" y="4572000"/>
            <a:ext cx="914400" cy="609600"/>
          </a:xfrm>
          <a:prstGeom prst="ellipse">
            <a:avLst/>
          </a:prstGeom>
          <a:noFill/>
          <a:ln w="508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Oval 53"/>
          <p:cNvSpPr/>
          <p:nvPr/>
        </p:nvSpPr>
        <p:spPr>
          <a:xfrm>
            <a:off x="1828800" y="4267200"/>
            <a:ext cx="3200400" cy="762000"/>
          </a:xfrm>
          <a:prstGeom prst="ellipse">
            <a:avLst/>
          </a:prstGeom>
          <a:noFill/>
          <a:ln w="508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Oval 54"/>
          <p:cNvSpPr/>
          <p:nvPr/>
        </p:nvSpPr>
        <p:spPr>
          <a:xfrm>
            <a:off x="5029200" y="3962400"/>
            <a:ext cx="1828800" cy="762000"/>
          </a:xfrm>
          <a:prstGeom prst="ellipse">
            <a:avLst/>
          </a:prstGeom>
          <a:noFill/>
          <a:ln w="508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Oval 55"/>
          <p:cNvSpPr/>
          <p:nvPr/>
        </p:nvSpPr>
        <p:spPr>
          <a:xfrm>
            <a:off x="6858000" y="3733800"/>
            <a:ext cx="457200" cy="609600"/>
          </a:xfrm>
          <a:prstGeom prst="ellipse">
            <a:avLst/>
          </a:prstGeom>
          <a:noFill/>
          <a:ln w="508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Oval 56"/>
          <p:cNvSpPr/>
          <p:nvPr/>
        </p:nvSpPr>
        <p:spPr>
          <a:xfrm>
            <a:off x="7315200" y="3429000"/>
            <a:ext cx="457200" cy="609600"/>
          </a:xfrm>
          <a:prstGeom prst="ellipse">
            <a:avLst/>
          </a:prstGeom>
          <a:noFill/>
          <a:ln w="508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TextBox 57"/>
          <p:cNvSpPr txBox="1"/>
          <p:nvPr/>
        </p:nvSpPr>
        <p:spPr>
          <a:xfrm>
            <a:off x="2819400" y="5791200"/>
            <a:ext cx="3358612" cy="523220"/>
          </a:xfrm>
          <a:prstGeom prst="rect">
            <a:avLst/>
          </a:prstGeom>
          <a:noFill/>
        </p:spPr>
        <p:txBody>
          <a:bodyPr wrap="none" rtlCol="0">
            <a:spAutoFit/>
          </a:bodyPr>
          <a:lstStyle/>
          <a:p>
            <a:r>
              <a:rPr lang="en-US" sz="2800" dirty="0" err="1" smtClean="0">
                <a:latin typeface="Comic Sans MS" pitchFamily="66" charset="0"/>
              </a:rPr>
              <a:t>epCounter</a:t>
            </a:r>
            <a:r>
              <a:rPr lang="en-US" sz="2800" dirty="0" smtClean="0">
                <a:latin typeface="Comic Sans MS" pitchFamily="66" charset="0"/>
              </a:rPr>
              <a:t> clusters</a:t>
            </a:r>
            <a:endParaRPr lang="en-US" sz="2800" dirty="0">
              <a:latin typeface="Comic Sans MS" pitchFamily="66" charset="0"/>
            </a:endParaRPr>
          </a:p>
        </p:txBody>
      </p:sp>
      <p:cxnSp>
        <p:nvCxnSpPr>
          <p:cNvPr id="60" name="Straight Arrow Connector 59"/>
          <p:cNvCxnSpPr>
            <a:endCxn id="53" idx="5"/>
          </p:cNvCxnSpPr>
          <p:nvPr/>
        </p:nvCxnSpPr>
        <p:spPr>
          <a:xfrm rot="10800000">
            <a:off x="1694890" y="5092326"/>
            <a:ext cx="2191311" cy="851274"/>
          </a:xfrm>
          <a:prstGeom prst="straightConnector1">
            <a:avLst/>
          </a:prstGeom>
          <a:ln w="50800">
            <a:solidFill>
              <a:srgbClr val="00B0F0"/>
            </a:solidFill>
            <a:tailEnd type="arrow"/>
          </a:ln>
        </p:spPr>
        <p:style>
          <a:lnRef idx="1">
            <a:schemeClr val="accent1"/>
          </a:lnRef>
          <a:fillRef idx="0">
            <a:schemeClr val="accent1"/>
          </a:fillRef>
          <a:effectRef idx="0">
            <a:schemeClr val="accent1"/>
          </a:effectRef>
          <a:fontRef idx="minor">
            <a:schemeClr val="tx1"/>
          </a:fontRef>
        </p:style>
      </p:cxnSp>
      <p:cxnSp>
        <p:nvCxnSpPr>
          <p:cNvPr id="62" name="Straight Arrow Connector 61"/>
          <p:cNvCxnSpPr>
            <a:endCxn id="54" idx="4"/>
          </p:cNvCxnSpPr>
          <p:nvPr/>
        </p:nvCxnSpPr>
        <p:spPr>
          <a:xfrm rot="16200000" flipV="1">
            <a:off x="3200400" y="5257800"/>
            <a:ext cx="914400" cy="457200"/>
          </a:xfrm>
          <a:prstGeom prst="straightConnector1">
            <a:avLst/>
          </a:prstGeom>
          <a:ln w="50800">
            <a:solidFill>
              <a:srgbClr val="00B0F0"/>
            </a:solidFill>
            <a:tailEnd type="arrow"/>
          </a:ln>
        </p:spPr>
        <p:style>
          <a:lnRef idx="1">
            <a:schemeClr val="accent1"/>
          </a:lnRef>
          <a:fillRef idx="0">
            <a:schemeClr val="accent1"/>
          </a:fillRef>
          <a:effectRef idx="0">
            <a:schemeClr val="accent1"/>
          </a:effectRef>
          <a:fontRef idx="minor">
            <a:schemeClr val="tx1"/>
          </a:fontRef>
        </p:style>
      </p:cxnSp>
      <p:cxnSp>
        <p:nvCxnSpPr>
          <p:cNvPr id="64" name="Straight Arrow Connector 63"/>
          <p:cNvCxnSpPr>
            <a:endCxn id="55" idx="4"/>
          </p:cNvCxnSpPr>
          <p:nvPr/>
        </p:nvCxnSpPr>
        <p:spPr>
          <a:xfrm flipV="1">
            <a:off x="3886200" y="4724400"/>
            <a:ext cx="2057400" cy="1219200"/>
          </a:xfrm>
          <a:prstGeom prst="straightConnector1">
            <a:avLst/>
          </a:prstGeom>
          <a:ln w="50800">
            <a:solidFill>
              <a:srgbClr val="00B0F0"/>
            </a:solidFill>
            <a:tailEnd type="arrow"/>
          </a:ln>
        </p:spPr>
        <p:style>
          <a:lnRef idx="1">
            <a:schemeClr val="accent1"/>
          </a:lnRef>
          <a:fillRef idx="0">
            <a:schemeClr val="accent1"/>
          </a:fillRef>
          <a:effectRef idx="0">
            <a:schemeClr val="accent1"/>
          </a:effectRef>
          <a:fontRef idx="minor">
            <a:schemeClr val="tx1"/>
          </a:fontRef>
        </p:style>
      </p:cxnSp>
      <p:sp>
        <p:nvSpPr>
          <p:cNvPr id="67" name="TextBox 66"/>
          <p:cNvSpPr txBox="1"/>
          <p:nvPr/>
        </p:nvSpPr>
        <p:spPr>
          <a:xfrm>
            <a:off x="1295400" y="2286000"/>
            <a:ext cx="5226111" cy="954107"/>
          </a:xfrm>
          <a:prstGeom prst="rect">
            <a:avLst/>
          </a:prstGeom>
          <a:noFill/>
        </p:spPr>
        <p:txBody>
          <a:bodyPr wrap="none" rtlCol="0">
            <a:spAutoFit/>
          </a:bodyPr>
          <a:lstStyle/>
          <a:p>
            <a:r>
              <a:rPr lang="en-US" sz="2800" dirty="0" smtClean="0">
                <a:latin typeface="Comic Sans MS" pitchFamily="66" charset="0"/>
              </a:rPr>
              <a:t>escape points</a:t>
            </a:r>
          </a:p>
          <a:p>
            <a:r>
              <a:rPr lang="en-US" sz="2800" dirty="0" smtClean="0">
                <a:latin typeface="Comic Sans MS" pitchFamily="66" charset="0"/>
              </a:rPr>
              <a:t>(potential replacement points)</a:t>
            </a:r>
            <a:endParaRPr lang="en-US" sz="2800" dirty="0">
              <a:latin typeface="Comic Sans MS" pitchFamily="66" charset="0"/>
            </a:endParaRPr>
          </a:p>
        </p:txBody>
      </p:sp>
      <p:cxnSp>
        <p:nvCxnSpPr>
          <p:cNvPr id="69" name="Straight Arrow Connector 68"/>
          <p:cNvCxnSpPr/>
          <p:nvPr/>
        </p:nvCxnSpPr>
        <p:spPr>
          <a:xfrm rot="5400000">
            <a:off x="1410723" y="2760066"/>
            <a:ext cx="2027873" cy="2967595"/>
          </a:xfrm>
          <a:prstGeom prst="straightConnector1">
            <a:avLst/>
          </a:prstGeom>
          <a:ln w="50800">
            <a:solidFill>
              <a:schemeClr val="accent6">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1" name="Straight Arrow Connector 70"/>
          <p:cNvCxnSpPr>
            <a:stCxn id="67" idx="2"/>
          </p:cNvCxnSpPr>
          <p:nvPr/>
        </p:nvCxnSpPr>
        <p:spPr>
          <a:xfrm rot="5400000">
            <a:off x="1631182" y="2980525"/>
            <a:ext cx="2017693" cy="2536856"/>
          </a:xfrm>
          <a:prstGeom prst="straightConnector1">
            <a:avLst/>
          </a:prstGeom>
          <a:ln w="50800">
            <a:solidFill>
              <a:schemeClr val="accent6">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5" name="Straight Arrow Connector 74"/>
          <p:cNvCxnSpPr>
            <a:stCxn id="67" idx="2"/>
          </p:cNvCxnSpPr>
          <p:nvPr/>
        </p:nvCxnSpPr>
        <p:spPr>
          <a:xfrm rot="5400000">
            <a:off x="2545581" y="3894926"/>
            <a:ext cx="2017695" cy="708056"/>
          </a:xfrm>
          <a:prstGeom prst="straightConnector1">
            <a:avLst/>
          </a:prstGeom>
          <a:ln w="50800">
            <a:solidFill>
              <a:schemeClr val="accent6">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7" name="Straight Arrow Connector 76"/>
          <p:cNvCxnSpPr>
            <a:stCxn id="67" idx="2"/>
          </p:cNvCxnSpPr>
          <p:nvPr/>
        </p:nvCxnSpPr>
        <p:spPr>
          <a:xfrm rot="16200000" flipH="1">
            <a:off x="3955282" y="3193281"/>
            <a:ext cx="2017695" cy="2111346"/>
          </a:xfrm>
          <a:prstGeom prst="straightConnector1">
            <a:avLst/>
          </a:prstGeom>
          <a:ln w="50800">
            <a:solidFill>
              <a:schemeClr val="accent6">
                <a:lumMod val="50000"/>
              </a:schemeClr>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500"/>
                                        <p:tgtEl>
                                          <p:spTgt spid="15"/>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42"/>
                                        </p:tgtEl>
                                        <p:attrNameLst>
                                          <p:attrName>style.visibility</p:attrName>
                                        </p:attrNameLst>
                                      </p:cBhvr>
                                      <p:to>
                                        <p:strVal val="visible"/>
                                      </p:to>
                                    </p:set>
                                    <p:anim calcmode="lin" valueType="num">
                                      <p:cBhvr additive="base">
                                        <p:cTn id="11" dur="500" fill="hold"/>
                                        <p:tgtEl>
                                          <p:spTgt spid="42"/>
                                        </p:tgtEl>
                                        <p:attrNameLst>
                                          <p:attrName>ppt_x</p:attrName>
                                        </p:attrNameLst>
                                      </p:cBhvr>
                                      <p:tavLst>
                                        <p:tav tm="0">
                                          <p:val>
                                            <p:strVal val="0-#ppt_w/2"/>
                                          </p:val>
                                        </p:tav>
                                        <p:tav tm="100000">
                                          <p:val>
                                            <p:strVal val="#ppt_x"/>
                                          </p:val>
                                        </p:tav>
                                      </p:tavLst>
                                    </p:anim>
                                    <p:anim calcmode="lin" valueType="num">
                                      <p:cBhvr additive="base">
                                        <p:cTn id="12" dur="500" fill="hold"/>
                                        <p:tgtEl>
                                          <p:spTgt spid="42"/>
                                        </p:tgtEl>
                                        <p:attrNameLst>
                                          <p:attrName>ppt_y</p:attrName>
                                        </p:attrNameLst>
                                      </p:cBhvr>
                                      <p:tavLst>
                                        <p:tav tm="0">
                                          <p:val>
                                            <p:strVal val="#ppt_y"/>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8"/>
                                        </p:tgtEl>
                                        <p:attrNameLst>
                                          <p:attrName>style.visibility</p:attrName>
                                        </p:attrNameLst>
                                      </p:cBhvr>
                                      <p:to>
                                        <p:strVal val="visible"/>
                                      </p:to>
                                    </p:set>
                                    <p:anim calcmode="lin" valueType="num">
                                      <p:cBhvr additive="base">
                                        <p:cTn id="15" dur="500" fill="hold"/>
                                        <p:tgtEl>
                                          <p:spTgt spid="38"/>
                                        </p:tgtEl>
                                        <p:attrNameLst>
                                          <p:attrName>ppt_x</p:attrName>
                                        </p:attrNameLst>
                                      </p:cBhvr>
                                      <p:tavLst>
                                        <p:tav tm="0">
                                          <p:val>
                                            <p:strVal val="#ppt_x"/>
                                          </p:val>
                                        </p:tav>
                                        <p:tav tm="100000">
                                          <p:val>
                                            <p:strVal val="#ppt_x"/>
                                          </p:val>
                                        </p:tav>
                                      </p:tavLst>
                                    </p:anim>
                                    <p:anim calcmode="lin" valueType="num">
                                      <p:cBhvr additive="base">
                                        <p:cTn id="16" dur="500" fill="hold"/>
                                        <p:tgtEl>
                                          <p:spTgt spid="38"/>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48"/>
                                        </p:tgtEl>
                                        <p:attrNameLst>
                                          <p:attrName>style.visibility</p:attrName>
                                        </p:attrNameLst>
                                      </p:cBhvr>
                                      <p:to>
                                        <p:strVal val="visible"/>
                                      </p:to>
                                    </p:set>
                                    <p:anim calcmode="lin" valueType="num">
                                      <p:cBhvr additive="base">
                                        <p:cTn id="21" dur="500" fill="hold"/>
                                        <p:tgtEl>
                                          <p:spTgt spid="48"/>
                                        </p:tgtEl>
                                        <p:attrNameLst>
                                          <p:attrName>ppt_x</p:attrName>
                                        </p:attrNameLst>
                                      </p:cBhvr>
                                      <p:tavLst>
                                        <p:tav tm="0">
                                          <p:val>
                                            <p:strVal val="#ppt_x"/>
                                          </p:val>
                                        </p:tav>
                                        <p:tav tm="100000">
                                          <p:val>
                                            <p:strVal val="#ppt_x"/>
                                          </p:val>
                                        </p:tav>
                                      </p:tavLst>
                                    </p:anim>
                                    <p:anim calcmode="lin" valueType="num">
                                      <p:cBhvr additive="base">
                                        <p:cTn id="22" dur="500" fill="hold"/>
                                        <p:tgtEl>
                                          <p:spTgt spid="48"/>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26"/>
                                        </p:tgtEl>
                                        <p:attrNameLst>
                                          <p:attrName>style.visibility</p:attrName>
                                        </p:attrNameLst>
                                      </p:cBhvr>
                                      <p:to>
                                        <p:strVal val="visible"/>
                                      </p:to>
                                    </p:set>
                                    <p:animEffect transition="in" filter="wipe(down)">
                                      <p:cBhvr>
                                        <p:cTn id="27" dur="500"/>
                                        <p:tgtEl>
                                          <p:spTgt spid="26"/>
                                        </p:tgtEl>
                                      </p:cBhvr>
                                    </p:animEffect>
                                  </p:childTnLst>
                                </p:cTn>
                              </p:par>
                            </p:childTnLst>
                          </p:cTn>
                        </p:par>
                        <p:par>
                          <p:cTn id="28" fill="hold">
                            <p:stCondLst>
                              <p:cond delay="500"/>
                            </p:stCondLst>
                            <p:childTnLst>
                              <p:par>
                                <p:cTn id="29" presetID="22" presetClass="entr" presetSubtype="8" fill="hold" nodeType="afterEffect">
                                  <p:stCondLst>
                                    <p:cond delay="0"/>
                                  </p:stCondLst>
                                  <p:childTnLst>
                                    <p:set>
                                      <p:cBhvr>
                                        <p:cTn id="30" dur="1" fill="hold">
                                          <p:stCondLst>
                                            <p:cond delay="0"/>
                                          </p:stCondLst>
                                        </p:cTn>
                                        <p:tgtEl>
                                          <p:spTgt spid="17"/>
                                        </p:tgtEl>
                                        <p:attrNameLst>
                                          <p:attrName>style.visibility</p:attrName>
                                        </p:attrNameLst>
                                      </p:cBhvr>
                                      <p:to>
                                        <p:strVal val="visible"/>
                                      </p:to>
                                    </p:set>
                                    <p:animEffect transition="in" filter="wipe(left)">
                                      <p:cBhvr>
                                        <p:cTn id="31" dur="500"/>
                                        <p:tgtEl>
                                          <p:spTgt spid="17"/>
                                        </p:tgtEl>
                                      </p:cBhvr>
                                    </p:animEffect>
                                  </p:childTnLst>
                                </p:cTn>
                              </p:par>
                            </p:childTnLst>
                          </p:cTn>
                        </p:par>
                        <p:par>
                          <p:cTn id="32" fill="hold">
                            <p:stCondLst>
                              <p:cond delay="1000"/>
                            </p:stCondLst>
                            <p:childTnLst>
                              <p:par>
                                <p:cTn id="33" presetID="2" presetClass="entr" presetSubtype="8" fill="hold" grpId="0" nodeType="afterEffect">
                                  <p:stCondLst>
                                    <p:cond delay="0"/>
                                  </p:stCondLst>
                                  <p:childTnLst>
                                    <p:set>
                                      <p:cBhvr>
                                        <p:cTn id="34" dur="1" fill="hold">
                                          <p:stCondLst>
                                            <p:cond delay="0"/>
                                          </p:stCondLst>
                                        </p:cTn>
                                        <p:tgtEl>
                                          <p:spTgt spid="43"/>
                                        </p:tgtEl>
                                        <p:attrNameLst>
                                          <p:attrName>style.visibility</p:attrName>
                                        </p:attrNameLst>
                                      </p:cBhvr>
                                      <p:to>
                                        <p:strVal val="visible"/>
                                      </p:to>
                                    </p:set>
                                    <p:anim calcmode="lin" valueType="num">
                                      <p:cBhvr additive="base">
                                        <p:cTn id="35" dur="500" fill="hold"/>
                                        <p:tgtEl>
                                          <p:spTgt spid="43"/>
                                        </p:tgtEl>
                                        <p:attrNameLst>
                                          <p:attrName>ppt_x</p:attrName>
                                        </p:attrNameLst>
                                      </p:cBhvr>
                                      <p:tavLst>
                                        <p:tav tm="0">
                                          <p:val>
                                            <p:strVal val="0-#ppt_w/2"/>
                                          </p:val>
                                        </p:tav>
                                        <p:tav tm="100000">
                                          <p:val>
                                            <p:strVal val="#ppt_x"/>
                                          </p:val>
                                        </p:tav>
                                      </p:tavLst>
                                    </p:anim>
                                    <p:anim calcmode="lin" valueType="num">
                                      <p:cBhvr additive="base">
                                        <p:cTn id="36" dur="500" fill="hold"/>
                                        <p:tgtEl>
                                          <p:spTgt spid="43"/>
                                        </p:tgtEl>
                                        <p:attrNameLst>
                                          <p:attrName>ppt_y</p:attrName>
                                        </p:attrNameLst>
                                      </p:cBhvr>
                                      <p:tavLst>
                                        <p:tav tm="0">
                                          <p:val>
                                            <p:strVal val="#ppt_y"/>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39"/>
                                        </p:tgtEl>
                                        <p:attrNameLst>
                                          <p:attrName>style.visibility</p:attrName>
                                        </p:attrNameLst>
                                      </p:cBhvr>
                                      <p:to>
                                        <p:strVal val="visible"/>
                                      </p:to>
                                    </p:set>
                                    <p:anim calcmode="lin" valueType="num">
                                      <p:cBhvr additive="base">
                                        <p:cTn id="39" dur="500" fill="hold"/>
                                        <p:tgtEl>
                                          <p:spTgt spid="39"/>
                                        </p:tgtEl>
                                        <p:attrNameLst>
                                          <p:attrName>ppt_x</p:attrName>
                                        </p:attrNameLst>
                                      </p:cBhvr>
                                      <p:tavLst>
                                        <p:tav tm="0">
                                          <p:val>
                                            <p:strVal val="#ppt_x"/>
                                          </p:val>
                                        </p:tav>
                                        <p:tav tm="100000">
                                          <p:val>
                                            <p:strVal val="#ppt_x"/>
                                          </p:val>
                                        </p:tav>
                                      </p:tavLst>
                                    </p:anim>
                                    <p:anim calcmode="lin" valueType="num">
                                      <p:cBhvr additive="base">
                                        <p:cTn id="40" dur="500" fill="hold"/>
                                        <p:tgtEl>
                                          <p:spTgt spid="39"/>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49"/>
                                        </p:tgtEl>
                                        <p:attrNameLst>
                                          <p:attrName>style.visibility</p:attrName>
                                        </p:attrNameLst>
                                      </p:cBhvr>
                                      <p:to>
                                        <p:strVal val="visible"/>
                                      </p:to>
                                    </p:set>
                                    <p:anim calcmode="lin" valueType="num">
                                      <p:cBhvr additive="base">
                                        <p:cTn id="45" dur="500" fill="hold"/>
                                        <p:tgtEl>
                                          <p:spTgt spid="49"/>
                                        </p:tgtEl>
                                        <p:attrNameLst>
                                          <p:attrName>ppt_x</p:attrName>
                                        </p:attrNameLst>
                                      </p:cBhvr>
                                      <p:tavLst>
                                        <p:tav tm="0">
                                          <p:val>
                                            <p:strVal val="#ppt_x"/>
                                          </p:val>
                                        </p:tav>
                                        <p:tav tm="100000">
                                          <p:val>
                                            <p:strVal val="#ppt_x"/>
                                          </p:val>
                                        </p:tav>
                                      </p:tavLst>
                                    </p:anim>
                                    <p:anim calcmode="lin" valueType="num">
                                      <p:cBhvr additive="base">
                                        <p:cTn id="46" dur="500" fill="hold"/>
                                        <p:tgtEl>
                                          <p:spTgt spid="49"/>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2" presetClass="entr" presetSubtype="4" fill="hold" nodeType="clickEffect">
                                  <p:stCondLst>
                                    <p:cond delay="0"/>
                                  </p:stCondLst>
                                  <p:childTnLst>
                                    <p:set>
                                      <p:cBhvr>
                                        <p:cTn id="50" dur="1" fill="hold">
                                          <p:stCondLst>
                                            <p:cond delay="0"/>
                                          </p:stCondLst>
                                        </p:cTn>
                                        <p:tgtEl>
                                          <p:spTgt spid="28"/>
                                        </p:tgtEl>
                                        <p:attrNameLst>
                                          <p:attrName>style.visibility</p:attrName>
                                        </p:attrNameLst>
                                      </p:cBhvr>
                                      <p:to>
                                        <p:strVal val="visible"/>
                                      </p:to>
                                    </p:set>
                                    <p:animEffect transition="in" filter="wipe(down)">
                                      <p:cBhvr>
                                        <p:cTn id="51" dur="500"/>
                                        <p:tgtEl>
                                          <p:spTgt spid="28"/>
                                        </p:tgtEl>
                                      </p:cBhvr>
                                    </p:animEffect>
                                  </p:childTnLst>
                                </p:cTn>
                              </p:par>
                            </p:childTnLst>
                          </p:cTn>
                        </p:par>
                        <p:par>
                          <p:cTn id="52" fill="hold">
                            <p:stCondLst>
                              <p:cond delay="500"/>
                            </p:stCondLst>
                            <p:childTnLst>
                              <p:par>
                                <p:cTn id="53" presetID="22" presetClass="entr" presetSubtype="8" fill="hold" nodeType="afterEffect">
                                  <p:stCondLst>
                                    <p:cond delay="0"/>
                                  </p:stCondLst>
                                  <p:childTnLst>
                                    <p:set>
                                      <p:cBhvr>
                                        <p:cTn id="54" dur="1" fill="hold">
                                          <p:stCondLst>
                                            <p:cond delay="0"/>
                                          </p:stCondLst>
                                        </p:cTn>
                                        <p:tgtEl>
                                          <p:spTgt spid="19"/>
                                        </p:tgtEl>
                                        <p:attrNameLst>
                                          <p:attrName>style.visibility</p:attrName>
                                        </p:attrNameLst>
                                      </p:cBhvr>
                                      <p:to>
                                        <p:strVal val="visible"/>
                                      </p:to>
                                    </p:set>
                                    <p:animEffect transition="in" filter="wipe(left)">
                                      <p:cBhvr>
                                        <p:cTn id="55" dur="500"/>
                                        <p:tgtEl>
                                          <p:spTgt spid="19"/>
                                        </p:tgtEl>
                                      </p:cBhvr>
                                    </p:animEffect>
                                  </p:childTnLst>
                                </p:cTn>
                              </p:par>
                            </p:childTnLst>
                          </p:cTn>
                        </p:par>
                        <p:par>
                          <p:cTn id="56" fill="hold">
                            <p:stCondLst>
                              <p:cond delay="1000"/>
                            </p:stCondLst>
                            <p:childTnLst>
                              <p:par>
                                <p:cTn id="57" presetID="2" presetClass="entr" presetSubtype="8" fill="hold" grpId="0" nodeType="afterEffect">
                                  <p:stCondLst>
                                    <p:cond delay="0"/>
                                  </p:stCondLst>
                                  <p:childTnLst>
                                    <p:set>
                                      <p:cBhvr>
                                        <p:cTn id="58" dur="1" fill="hold">
                                          <p:stCondLst>
                                            <p:cond delay="0"/>
                                          </p:stCondLst>
                                        </p:cTn>
                                        <p:tgtEl>
                                          <p:spTgt spid="44"/>
                                        </p:tgtEl>
                                        <p:attrNameLst>
                                          <p:attrName>style.visibility</p:attrName>
                                        </p:attrNameLst>
                                      </p:cBhvr>
                                      <p:to>
                                        <p:strVal val="visible"/>
                                      </p:to>
                                    </p:set>
                                    <p:anim calcmode="lin" valueType="num">
                                      <p:cBhvr additive="base">
                                        <p:cTn id="59" dur="500" fill="hold"/>
                                        <p:tgtEl>
                                          <p:spTgt spid="44"/>
                                        </p:tgtEl>
                                        <p:attrNameLst>
                                          <p:attrName>ppt_x</p:attrName>
                                        </p:attrNameLst>
                                      </p:cBhvr>
                                      <p:tavLst>
                                        <p:tav tm="0">
                                          <p:val>
                                            <p:strVal val="0-#ppt_w/2"/>
                                          </p:val>
                                        </p:tav>
                                        <p:tav tm="100000">
                                          <p:val>
                                            <p:strVal val="#ppt_x"/>
                                          </p:val>
                                        </p:tav>
                                      </p:tavLst>
                                    </p:anim>
                                    <p:anim calcmode="lin" valueType="num">
                                      <p:cBhvr additive="base">
                                        <p:cTn id="60" dur="500" fill="hold"/>
                                        <p:tgtEl>
                                          <p:spTgt spid="44"/>
                                        </p:tgtEl>
                                        <p:attrNameLst>
                                          <p:attrName>ppt_y</p:attrName>
                                        </p:attrNameLst>
                                      </p:cBhvr>
                                      <p:tavLst>
                                        <p:tav tm="0">
                                          <p:val>
                                            <p:strVal val="#ppt_y"/>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40"/>
                                        </p:tgtEl>
                                        <p:attrNameLst>
                                          <p:attrName>style.visibility</p:attrName>
                                        </p:attrNameLst>
                                      </p:cBhvr>
                                      <p:to>
                                        <p:strVal val="visible"/>
                                      </p:to>
                                    </p:set>
                                    <p:anim calcmode="lin" valueType="num">
                                      <p:cBhvr additive="base">
                                        <p:cTn id="63" dur="500" fill="hold"/>
                                        <p:tgtEl>
                                          <p:spTgt spid="40"/>
                                        </p:tgtEl>
                                        <p:attrNameLst>
                                          <p:attrName>ppt_x</p:attrName>
                                        </p:attrNameLst>
                                      </p:cBhvr>
                                      <p:tavLst>
                                        <p:tav tm="0">
                                          <p:val>
                                            <p:strVal val="#ppt_x"/>
                                          </p:val>
                                        </p:tav>
                                        <p:tav tm="100000">
                                          <p:val>
                                            <p:strVal val="#ppt_x"/>
                                          </p:val>
                                        </p:tav>
                                      </p:tavLst>
                                    </p:anim>
                                    <p:anim calcmode="lin" valueType="num">
                                      <p:cBhvr additive="base">
                                        <p:cTn id="64" dur="500" fill="hold"/>
                                        <p:tgtEl>
                                          <p:spTgt spid="40"/>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grpId="0" nodeType="clickEffect">
                                  <p:stCondLst>
                                    <p:cond delay="0"/>
                                  </p:stCondLst>
                                  <p:childTnLst>
                                    <p:set>
                                      <p:cBhvr>
                                        <p:cTn id="68" dur="1" fill="hold">
                                          <p:stCondLst>
                                            <p:cond delay="0"/>
                                          </p:stCondLst>
                                        </p:cTn>
                                        <p:tgtEl>
                                          <p:spTgt spid="50"/>
                                        </p:tgtEl>
                                        <p:attrNameLst>
                                          <p:attrName>style.visibility</p:attrName>
                                        </p:attrNameLst>
                                      </p:cBhvr>
                                      <p:to>
                                        <p:strVal val="visible"/>
                                      </p:to>
                                    </p:set>
                                    <p:anim calcmode="lin" valueType="num">
                                      <p:cBhvr additive="base">
                                        <p:cTn id="69" dur="500" fill="hold"/>
                                        <p:tgtEl>
                                          <p:spTgt spid="50"/>
                                        </p:tgtEl>
                                        <p:attrNameLst>
                                          <p:attrName>ppt_x</p:attrName>
                                        </p:attrNameLst>
                                      </p:cBhvr>
                                      <p:tavLst>
                                        <p:tav tm="0">
                                          <p:val>
                                            <p:strVal val="#ppt_x"/>
                                          </p:val>
                                        </p:tav>
                                        <p:tav tm="100000">
                                          <p:val>
                                            <p:strVal val="#ppt_x"/>
                                          </p:val>
                                        </p:tav>
                                      </p:tavLst>
                                    </p:anim>
                                    <p:anim calcmode="lin" valueType="num">
                                      <p:cBhvr additive="base">
                                        <p:cTn id="70" dur="500" fill="hold"/>
                                        <p:tgtEl>
                                          <p:spTgt spid="50"/>
                                        </p:tgtEl>
                                        <p:attrNameLst>
                                          <p:attrName>ppt_y</p:attrName>
                                        </p:attrNameLst>
                                      </p:cBhvr>
                                      <p:tavLst>
                                        <p:tav tm="0">
                                          <p:val>
                                            <p:strVal val="1+#ppt_h/2"/>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22" presetClass="entr" presetSubtype="4" fill="hold" nodeType="clickEffect">
                                  <p:stCondLst>
                                    <p:cond delay="0"/>
                                  </p:stCondLst>
                                  <p:childTnLst>
                                    <p:set>
                                      <p:cBhvr>
                                        <p:cTn id="74" dur="1" fill="hold">
                                          <p:stCondLst>
                                            <p:cond delay="0"/>
                                          </p:stCondLst>
                                        </p:cTn>
                                        <p:tgtEl>
                                          <p:spTgt spid="30"/>
                                        </p:tgtEl>
                                        <p:attrNameLst>
                                          <p:attrName>style.visibility</p:attrName>
                                        </p:attrNameLst>
                                      </p:cBhvr>
                                      <p:to>
                                        <p:strVal val="visible"/>
                                      </p:to>
                                    </p:set>
                                    <p:animEffect transition="in" filter="wipe(down)">
                                      <p:cBhvr>
                                        <p:cTn id="75" dur="500"/>
                                        <p:tgtEl>
                                          <p:spTgt spid="30"/>
                                        </p:tgtEl>
                                      </p:cBhvr>
                                    </p:animEffect>
                                  </p:childTnLst>
                                </p:cTn>
                              </p:par>
                            </p:childTnLst>
                          </p:cTn>
                        </p:par>
                        <p:par>
                          <p:cTn id="76" fill="hold">
                            <p:stCondLst>
                              <p:cond delay="500"/>
                            </p:stCondLst>
                            <p:childTnLst>
                              <p:par>
                                <p:cTn id="77" presetID="22" presetClass="entr" presetSubtype="8" fill="hold" nodeType="afterEffect">
                                  <p:stCondLst>
                                    <p:cond delay="0"/>
                                  </p:stCondLst>
                                  <p:childTnLst>
                                    <p:set>
                                      <p:cBhvr>
                                        <p:cTn id="78" dur="1" fill="hold">
                                          <p:stCondLst>
                                            <p:cond delay="0"/>
                                          </p:stCondLst>
                                        </p:cTn>
                                        <p:tgtEl>
                                          <p:spTgt spid="21"/>
                                        </p:tgtEl>
                                        <p:attrNameLst>
                                          <p:attrName>style.visibility</p:attrName>
                                        </p:attrNameLst>
                                      </p:cBhvr>
                                      <p:to>
                                        <p:strVal val="visible"/>
                                      </p:to>
                                    </p:set>
                                    <p:animEffect transition="in" filter="wipe(left)">
                                      <p:cBhvr>
                                        <p:cTn id="79" dur="500"/>
                                        <p:tgtEl>
                                          <p:spTgt spid="21"/>
                                        </p:tgtEl>
                                      </p:cBhvr>
                                    </p:animEffect>
                                  </p:childTnLst>
                                </p:cTn>
                              </p:par>
                            </p:childTnLst>
                          </p:cTn>
                        </p:par>
                        <p:par>
                          <p:cTn id="80" fill="hold">
                            <p:stCondLst>
                              <p:cond delay="1000"/>
                            </p:stCondLst>
                            <p:childTnLst>
                              <p:par>
                                <p:cTn id="81" presetID="2" presetClass="entr" presetSubtype="8" fill="hold" grpId="0" nodeType="afterEffect">
                                  <p:stCondLst>
                                    <p:cond delay="0"/>
                                  </p:stCondLst>
                                  <p:childTnLst>
                                    <p:set>
                                      <p:cBhvr>
                                        <p:cTn id="82" dur="1" fill="hold">
                                          <p:stCondLst>
                                            <p:cond delay="0"/>
                                          </p:stCondLst>
                                        </p:cTn>
                                        <p:tgtEl>
                                          <p:spTgt spid="45"/>
                                        </p:tgtEl>
                                        <p:attrNameLst>
                                          <p:attrName>style.visibility</p:attrName>
                                        </p:attrNameLst>
                                      </p:cBhvr>
                                      <p:to>
                                        <p:strVal val="visible"/>
                                      </p:to>
                                    </p:set>
                                    <p:anim calcmode="lin" valueType="num">
                                      <p:cBhvr additive="base">
                                        <p:cTn id="83" dur="500" fill="hold"/>
                                        <p:tgtEl>
                                          <p:spTgt spid="45"/>
                                        </p:tgtEl>
                                        <p:attrNameLst>
                                          <p:attrName>ppt_x</p:attrName>
                                        </p:attrNameLst>
                                      </p:cBhvr>
                                      <p:tavLst>
                                        <p:tav tm="0">
                                          <p:val>
                                            <p:strVal val="0-#ppt_w/2"/>
                                          </p:val>
                                        </p:tav>
                                        <p:tav tm="100000">
                                          <p:val>
                                            <p:strVal val="#ppt_x"/>
                                          </p:val>
                                        </p:tav>
                                      </p:tavLst>
                                    </p:anim>
                                    <p:anim calcmode="lin" valueType="num">
                                      <p:cBhvr additive="base">
                                        <p:cTn id="84" dur="500" fill="hold"/>
                                        <p:tgtEl>
                                          <p:spTgt spid="45"/>
                                        </p:tgtEl>
                                        <p:attrNameLst>
                                          <p:attrName>ppt_y</p:attrName>
                                        </p:attrNameLst>
                                      </p:cBhvr>
                                      <p:tavLst>
                                        <p:tav tm="0">
                                          <p:val>
                                            <p:strVal val="#ppt_y"/>
                                          </p:val>
                                        </p:tav>
                                        <p:tav tm="100000">
                                          <p:val>
                                            <p:strVal val="#ppt_y"/>
                                          </p:val>
                                        </p:tav>
                                      </p:tavLst>
                                    </p:anim>
                                  </p:childTnLst>
                                </p:cTn>
                              </p:par>
                            </p:childTnLst>
                          </p:cTn>
                        </p:par>
                        <p:par>
                          <p:cTn id="85" fill="hold">
                            <p:stCondLst>
                              <p:cond delay="1500"/>
                            </p:stCondLst>
                            <p:childTnLst>
                              <p:par>
                                <p:cTn id="86" presetID="2" presetClass="entr" presetSubtype="4" fill="hold" grpId="0" nodeType="afterEffect">
                                  <p:stCondLst>
                                    <p:cond delay="0"/>
                                  </p:stCondLst>
                                  <p:childTnLst>
                                    <p:set>
                                      <p:cBhvr>
                                        <p:cTn id="87" dur="1" fill="hold">
                                          <p:stCondLst>
                                            <p:cond delay="0"/>
                                          </p:stCondLst>
                                        </p:cTn>
                                        <p:tgtEl>
                                          <p:spTgt spid="51"/>
                                        </p:tgtEl>
                                        <p:attrNameLst>
                                          <p:attrName>style.visibility</p:attrName>
                                        </p:attrNameLst>
                                      </p:cBhvr>
                                      <p:to>
                                        <p:strVal val="visible"/>
                                      </p:to>
                                    </p:set>
                                    <p:anim calcmode="lin" valueType="num">
                                      <p:cBhvr additive="base">
                                        <p:cTn id="88" dur="500" fill="hold"/>
                                        <p:tgtEl>
                                          <p:spTgt spid="51"/>
                                        </p:tgtEl>
                                        <p:attrNameLst>
                                          <p:attrName>ppt_x</p:attrName>
                                        </p:attrNameLst>
                                      </p:cBhvr>
                                      <p:tavLst>
                                        <p:tav tm="0">
                                          <p:val>
                                            <p:strVal val="#ppt_x"/>
                                          </p:val>
                                        </p:tav>
                                        <p:tav tm="100000">
                                          <p:val>
                                            <p:strVal val="#ppt_x"/>
                                          </p:val>
                                        </p:tav>
                                      </p:tavLst>
                                    </p:anim>
                                    <p:anim calcmode="lin" valueType="num">
                                      <p:cBhvr additive="base">
                                        <p:cTn id="89" dur="500" fill="hold"/>
                                        <p:tgtEl>
                                          <p:spTgt spid="51"/>
                                        </p:tgtEl>
                                        <p:attrNameLst>
                                          <p:attrName>ppt_y</p:attrName>
                                        </p:attrNameLst>
                                      </p:cBhvr>
                                      <p:tavLst>
                                        <p:tav tm="0">
                                          <p:val>
                                            <p:strVal val="1+#ppt_h/2"/>
                                          </p:val>
                                        </p:tav>
                                        <p:tav tm="100000">
                                          <p:val>
                                            <p:strVal val="#ppt_y"/>
                                          </p:val>
                                        </p:tav>
                                      </p:tavLst>
                                    </p:anim>
                                  </p:childTnLst>
                                </p:cTn>
                              </p:par>
                            </p:childTnLst>
                          </p:cTn>
                        </p:par>
                        <p:par>
                          <p:cTn id="90" fill="hold">
                            <p:stCondLst>
                              <p:cond delay="2000"/>
                            </p:stCondLst>
                            <p:childTnLst>
                              <p:par>
                                <p:cTn id="91" presetID="22" presetClass="entr" presetSubtype="4" fill="hold" nodeType="afterEffect">
                                  <p:stCondLst>
                                    <p:cond delay="0"/>
                                  </p:stCondLst>
                                  <p:childTnLst>
                                    <p:set>
                                      <p:cBhvr>
                                        <p:cTn id="92" dur="1" fill="hold">
                                          <p:stCondLst>
                                            <p:cond delay="0"/>
                                          </p:stCondLst>
                                        </p:cTn>
                                        <p:tgtEl>
                                          <p:spTgt spid="32"/>
                                        </p:tgtEl>
                                        <p:attrNameLst>
                                          <p:attrName>style.visibility</p:attrName>
                                        </p:attrNameLst>
                                      </p:cBhvr>
                                      <p:to>
                                        <p:strVal val="visible"/>
                                      </p:to>
                                    </p:set>
                                    <p:animEffect transition="in" filter="wipe(down)">
                                      <p:cBhvr>
                                        <p:cTn id="93" dur="500"/>
                                        <p:tgtEl>
                                          <p:spTgt spid="32"/>
                                        </p:tgtEl>
                                      </p:cBhvr>
                                    </p:animEffect>
                                  </p:childTnLst>
                                </p:cTn>
                              </p:par>
                            </p:childTnLst>
                          </p:cTn>
                        </p:par>
                        <p:par>
                          <p:cTn id="94" fill="hold">
                            <p:stCondLst>
                              <p:cond delay="2500"/>
                            </p:stCondLst>
                            <p:childTnLst>
                              <p:par>
                                <p:cTn id="95" presetID="22" presetClass="entr" presetSubtype="8" fill="hold" nodeType="afterEffect">
                                  <p:stCondLst>
                                    <p:cond delay="0"/>
                                  </p:stCondLst>
                                  <p:childTnLst>
                                    <p:set>
                                      <p:cBhvr>
                                        <p:cTn id="96" dur="1" fill="hold">
                                          <p:stCondLst>
                                            <p:cond delay="0"/>
                                          </p:stCondLst>
                                        </p:cTn>
                                        <p:tgtEl>
                                          <p:spTgt spid="23"/>
                                        </p:tgtEl>
                                        <p:attrNameLst>
                                          <p:attrName>style.visibility</p:attrName>
                                        </p:attrNameLst>
                                      </p:cBhvr>
                                      <p:to>
                                        <p:strVal val="visible"/>
                                      </p:to>
                                    </p:set>
                                    <p:animEffect transition="in" filter="wipe(left)">
                                      <p:cBhvr>
                                        <p:cTn id="97" dur="500"/>
                                        <p:tgtEl>
                                          <p:spTgt spid="23"/>
                                        </p:tgtEl>
                                      </p:cBhvr>
                                    </p:animEffect>
                                  </p:childTnLst>
                                </p:cTn>
                              </p:par>
                            </p:childTnLst>
                          </p:cTn>
                        </p:par>
                        <p:par>
                          <p:cTn id="98" fill="hold">
                            <p:stCondLst>
                              <p:cond delay="3000"/>
                            </p:stCondLst>
                            <p:childTnLst>
                              <p:par>
                                <p:cTn id="99" presetID="2" presetClass="entr" presetSubtype="8" fill="hold" grpId="0" nodeType="afterEffect">
                                  <p:stCondLst>
                                    <p:cond delay="0"/>
                                  </p:stCondLst>
                                  <p:childTnLst>
                                    <p:set>
                                      <p:cBhvr>
                                        <p:cTn id="100" dur="1" fill="hold">
                                          <p:stCondLst>
                                            <p:cond delay="0"/>
                                          </p:stCondLst>
                                        </p:cTn>
                                        <p:tgtEl>
                                          <p:spTgt spid="46"/>
                                        </p:tgtEl>
                                        <p:attrNameLst>
                                          <p:attrName>style.visibility</p:attrName>
                                        </p:attrNameLst>
                                      </p:cBhvr>
                                      <p:to>
                                        <p:strVal val="visible"/>
                                      </p:to>
                                    </p:set>
                                    <p:anim calcmode="lin" valueType="num">
                                      <p:cBhvr additive="base">
                                        <p:cTn id="101" dur="500" fill="hold"/>
                                        <p:tgtEl>
                                          <p:spTgt spid="46"/>
                                        </p:tgtEl>
                                        <p:attrNameLst>
                                          <p:attrName>ppt_x</p:attrName>
                                        </p:attrNameLst>
                                      </p:cBhvr>
                                      <p:tavLst>
                                        <p:tav tm="0">
                                          <p:val>
                                            <p:strVal val="0-#ppt_w/2"/>
                                          </p:val>
                                        </p:tav>
                                        <p:tav tm="100000">
                                          <p:val>
                                            <p:strVal val="#ppt_x"/>
                                          </p:val>
                                        </p:tav>
                                      </p:tavLst>
                                    </p:anim>
                                    <p:anim calcmode="lin" valueType="num">
                                      <p:cBhvr additive="base">
                                        <p:cTn id="102" dur="500" fill="hold"/>
                                        <p:tgtEl>
                                          <p:spTgt spid="46"/>
                                        </p:tgtEl>
                                        <p:attrNameLst>
                                          <p:attrName>ppt_y</p:attrName>
                                        </p:attrNameLst>
                                      </p:cBhvr>
                                      <p:tavLst>
                                        <p:tav tm="0">
                                          <p:val>
                                            <p:strVal val="#ppt_y"/>
                                          </p:val>
                                        </p:tav>
                                        <p:tav tm="100000">
                                          <p:val>
                                            <p:strVal val="#ppt_y"/>
                                          </p:val>
                                        </p:tav>
                                      </p:tavLst>
                                    </p:anim>
                                  </p:childTnLst>
                                </p:cTn>
                              </p:par>
                            </p:childTnLst>
                          </p:cTn>
                        </p:par>
                        <p:par>
                          <p:cTn id="103" fill="hold">
                            <p:stCondLst>
                              <p:cond delay="3500"/>
                            </p:stCondLst>
                            <p:childTnLst>
                              <p:par>
                                <p:cTn id="104" presetID="2" presetClass="entr" presetSubtype="4" fill="hold" grpId="0" nodeType="afterEffect">
                                  <p:stCondLst>
                                    <p:cond delay="0"/>
                                  </p:stCondLst>
                                  <p:childTnLst>
                                    <p:set>
                                      <p:cBhvr>
                                        <p:cTn id="105" dur="1" fill="hold">
                                          <p:stCondLst>
                                            <p:cond delay="0"/>
                                          </p:stCondLst>
                                        </p:cTn>
                                        <p:tgtEl>
                                          <p:spTgt spid="52"/>
                                        </p:tgtEl>
                                        <p:attrNameLst>
                                          <p:attrName>style.visibility</p:attrName>
                                        </p:attrNameLst>
                                      </p:cBhvr>
                                      <p:to>
                                        <p:strVal val="visible"/>
                                      </p:to>
                                    </p:set>
                                    <p:anim calcmode="lin" valueType="num">
                                      <p:cBhvr additive="base">
                                        <p:cTn id="106" dur="500" fill="hold"/>
                                        <p:tgtEl>
                                          <p:spTgt spid="52"/>
                                        </p:tgtEl>
                                        <p:attrNameLst>
                                          <p:attrName>ppt_x</p:attrName>
                                        </p:attrNameLst>
                                      </p:cBhvr>
                                      <p:tavLst>
                                        <p:tav tm="0">
                                          <p:val>
                                            <p:strVal val="#ppt_x"/>
                                          </p:val>
                                        </p:tav>
                                        <p:tav tm="100000">
                                          <p:val>
                                            <p:strVal val="#ppt_x"/>
                                          </p:val>
                                        </p:tav>
                                      </p:tavLst>
                                    </p:anim>
                                    <p:anim calcmode="lin" valueType="num">
                                      <p:cBhvr additive="base">
                                        <p:cTn id="107" dur="500" fill="hold"/>
                                        <p:tgtEl>
                                          <p:spTgt spid="52"/>
                                        </p:tgtEl>
                                        <p:attrNameLst>
                                          <p:attrName>ppt_y</p:attrName>
                                        </p:attrNameLst>
                                      </p:cBhvr>
                                      <p:tavLst>
                                        <p:tav tm="0">
                                          <p:val>
                                            <p:strVal val="1+#ppt_h/2"/>
                                          </p:val>
                                        </p:tav>
                                        <p:tav tm="100000">
                                          <p:val>
                                            <p:strVal val="#ppt_y"/>
                                          </p:val>
                                        </p:tav>
                                      </p:tavLst>
                                    </p:anim>
                                  </p:childTnLst>
                                </p:cTn>
                              </p:par>
                            </p:childTnLst>
                          </p:cTn>
                        </p:par>
                        <p:par>
                          <p:cTn id="108" fill="hold">
                            <p:stCondLst>
                              <p:cond delay="4000"/>
                            </p:stCondLst>
                            <p:childTnLst>
                              <p:par>
                                <p:cTn id="109" presetID="22" presetClass="entr" presetSubtype="4" fill="hold" nodeType="afterEffect">
                                  <p:stCondLst>
                                    <p:cond delay="0"/>
                                  </p:stCondLst>
                                  <p:childTnLst>
                                    <p:set>
                                      <p:cBhvr>
                                        <p:cTn id="110" dur="1" fill="hold">
                                          <p:stCondLst>
                                            <p:cond delay="0"/>
                                          </p:stCondLst>
                                        </p:cTn>
                                        <p:tgtEl>
                                          <p:spTgt spid="34"/>
                                        </p:tgtEl>
                                        <p:attrNameLst>
                                          <p:attrName>style.visibility</p:attrName>
                                        </p:attrNameLst>
                                      </p:cBhvr>
                                      <p:to>
                                        <p:strVal val="visible"/>
                                      </p:to>
                                    </p:set>
                                    <p:animEffect transition="in" filter="wipe(down)">
                                      <p:cBhvr>
                                        <p:cTn id="111" dur="500"/>
                                        <p:tgtEl>
                                          <p:spTgt spid="34"/>
                                        </p:tgtEl>
                                      </p:cBhvr>
                                    </p:animEffect>
                                  </p:childTnLst>
                                </p:cTn>
                              </p:par>
                            </p:childTnLst>
                          </p:cTn>
                        </p:par>
                      </p:childTnLst>
                    </p:cTn>
                  </p:par>
                  <p:par>
                    <p:cTn id="112" fill="hold">
                      <p:stCondLst>
                        <p:cond delay="indefinite"/>
                      </p:stCondLst>
                      <p:childTnLst>
                        <p:par>
                          <p:cTn id="113" fill="hold">
                            <p:stCondLst>
                              <p:cond delay="0"/>
                            </p:stCondLst>
                            <p:childTnLst>
                              <p:par>
                                <p:cTn id="114" presetID="2" presetClass="entr" presetSubtype="4" fill="hold" grpId="0" nodeType="clickEffect">
                                  <p:stCondLst>
                                    <p:cond delay="0"/>
                                  </p:stCondLst>
                                  <p:childTnLst>
                                    <p:set>
                                      <p:cBhvr>
                                        <p:cTn id="115" dur="1" fill="hold">
                                          <p:stCondLst>
                                            <p:cond delay="0"/>
                                          </p:stCondLst>
                                        </p:cTn>
                                        <p:tgtEl>
                                          <p:spTgt spid="53"/>
                                        </p:tgtEl>
                                        <p:attrNameLst>
                                          <p:attrName>style.visibility</p:attrName>
                                        </p:attrNameLst>
                                      </p:cBhvr>
                                      <p:to>
                                        <p:strVal val="visible"/>
                                      </p:to>
                                    </p:set>
                                    <p:anim calcmode="lin" valueType="num">
                                      <p:cBhvr additive="base">
                                        <p:cTn id="116" dur="500" fill="hold"/>
                                        <p:tgtEl>
                                          <p:spTgt spid="53"/>
                                        </p:tgtEl>
                                        <p:attrNameLst>
                                          <p:attrName>ppt_x</p:attrName>
                                        </p:attrNameLst>
                                      </p:cBhvr>
                                      <p:tavLst>
                                        <p:tav tm="0">
                                          <p:val>
                                            <p:strVal val="#ppt_x"/>
                                          </p:val>
                                        </p:tav>
                                        <p:tav tm="100000">
                                          <p:val>
                                            <p:strVal val="#ppt_x"/>
                                          </p:val>
                                        </p:tav>
                                      </p:tavLst>
                                    </p:anim>
                                    <p:anim calcmode="lin" valueType="num">
                                      <p:cBhvr additive="base">
                                        <p:cTn id="117" dur="500" fill="hold"/>
                                        <p:tgtEl>
                                          <p:spTgt spid="53"/>
                                        </p:tgtEl>
                                        <p:attrNameLst>
                                          <p:attrName>ppt_y</p:attrName>
                                        </p:attrNameLst>
                                      </p:cBhvr>
                                      <p:tavLst>
                                        <p:tav tm="0">
                                          <p:val>
                                            <p:strVal val="1+#ppt_h/2"/>
                                          </p:val>
                                        </p:tav>
                                        <p:tav tm="100000">
                                          <p:val>
                                            <p:strVal val="#ppt_y"/>
                                          </p:val>
                                        </p:tav>
                                      </p:tavLst>
                                    </p:anim>
                                  </p:childTnLst>
                                </p:cTn>
                              </p:par>
                            </p:childTnLst>
                          </p:cTn>
                        </p:par>
                        <p:par>
                          <p:cTn id="118" fill="hold">
                            <p:stCondLst>
                              <p:cond delay="500"/>
                            </p:stCondLst>
                            <p:childTnLst>
                              <p:par>
                                <p:cTn id="119" presetID="2" presetClass="entr" presetSubtype="4" fill="hold" grpId="0" nodeType="afterEffect">
                                  <p:stCondLst>
                                    <p:cond delay="0"/>
                                  </p:stCondLst>
                                  <p:childTnLst>
                                    <p:set>
                                      <p:cBhvr>
                                        <p:cTn id="120" dur="1" fill="hold">
                                          <p:stCondLst>
                                            <p:cond delay="0"/>
                                          </p:stCondLst>
                                        </p:cTn>
                                        <p:tgtEl>
                                          <p:spTgt spid="54"/>
                                        </p:tgtEl>
                                        <p:attrNameLst>
                                          <p:attrName>style.visibility</p:attrName>
                                        </p:attrNameLst>
                                      </p:cBhvr>
                                      <p:to>
                                        <p:strVal val="visible"/>
                                      </p:to>
                                    </p:set>
                                    <p:anim calcmode="lin" valueType="num">
                                      <p:cBhvr additive="base">
                                        <p:cTn id="121" dur="500" fill="hold"/>
                                        <p:tgtEl>
                                          <p:spTgt spid="54"/>
                                        </p:tgtEl>
                                        <p:attrNameLst>
                                          <p:attrName>ppt_x</p:attrName>
                                        </p:attrNameLst>
                                      </p:cBhvr>
                                      <p:tavLst>
                                        <p:tav tm="0">
                                          <p:val>
                                            <p:strVal val="#ppt_x"/>
                                          </p:val>
                                        </p:tav>
                                        <p:tav tm="100000">
                                          <p:val>
                                            <p:strVal val="#ppt_x"/>
                                          </p:val>
                                        </p:tav>
                                      </p:tavLst>
                                    </p:anim>
                                    <p:anim calcmode="lin" valueType="num">
                                      <p:cBhvr additive="base">
                                        <p:cTn id="122" dur="500" fill="hold"/>
                                        <p:tgtEl>
                                          <p:spTgt spid="54"/>
                                        </p:tgtEl>
                                        <p:attrNameLst>
                                          <p:attrName>ppt_y</p:attrName>
                                        </p:attrNameLst>
                                      </p:cBhvr>
                                      <p:tavLst>
                                        <p:tav tm="0">
                                          <p:val>
                                            <p:strVal val="1+#ppt_h/2"/>
                                          </p:val>
                                        </p:tav>
                                        <p:tav tm="100000">
                                          <p:val>
                                            <p:strVal val="#ppt_y"/>
                                          </p:val>
                                        </p:tav>
                                      </p:tavLst>
                                    </p:anim>
                                  </p:childTnLst>
                                </p:cTn>
                              </p:par>
                            </p:childTnLst>
                          </p:cTn>
                        </p:par>
                        <p:par>
                          <p:cTn id="123" fill="hold">
                            <p:stCondLst>
                              <p:cond delay="1000"/>
                            </p:stCondLst>
                            <p:childTnLst>
                              <p:par>
                                <p:cTn id="124" presetID="2" presetClass="entr" presetSubtype="4" fill="hold" grpId="0" nodeType="afterEffect">
                                  <p:stCondLst>
                                    <p:cond delay="0"/>
                                  </p:stCondLst>
                                  <p:childTnLst>
                                    <p:set>
                                      <p:cBhvr>
                                        <p:cTn id="125" dur="1" fill="hold">
                                          <p:stCondLst>
                                            <p:cond delay="0"/>
                                          </p:stCondLst>
                                        </p:cTn>
                                        <p:tgtEl>
                                          <p:spTgt spid="55"/>
                                        </p:tgtEl>
                                        <p:attrNameLst>
                                          <p:attrName>style.visibility</p:attrName>
                                        </p:attrNameLst>
                                      </p:cBhvr>
                                      <p:to>
                                        <p:strVal val="visible"/>
                                      </p:to>
                                    </p:set>
                                    <p:anim calcmode="lin" valueType="num">
                                      <p:cBhvr additive="base">
                                        <p:cTn id="126" dur="500" fill="hold"/>
                                        <p:tgtEl>
                                          <p:spTgt spid="55"/>
                                        </p:tgtEl>
                                        <p:attrNameLst>
                                          <p:attrName>ppt_x</p:attrName>
                                        </p:attrNameLst>
                                      </p:cBhvr>
                                      <p:tavLst>
                                        <p:tav tm="0">
                                          <p:val>
                                            <p:strVal val="#ppt_x"/>
                                          </p:val>
                                        </p:tav>
                                        <p:tav tm="100000">
                                          <p:val>
                                            <p:strVal val="#ppt_x"/>
                                          </p:val>
                                        </p:tav>
                                      </p:tavLst>
                                    </p:anim>
                                    <p:anim calcmode="lin" valueType="num">
                                      <p:cBhvr additive="base">
                                        <p:cTn id="127" dur="500" fill="hold"/>
                                        <p:tgtEl>
                                          <p:spTgt spid="55"/>
                                        </p:tgtEl>
                                        <p:attrNameLst>
                                          <p:attrName>ppt_y</p:attrName>
                                        </p:attrNameLst>
                                      </p:cBhvr>
                                      <p:tavLst>
                                        <p:tav tm="0">
                                          <p:val>
                                            <p:strVal val="1+#ppt_h/2"/>
                                          </p:val>
                                        </p:tav>
                                        <p:tav tm="100000">
                                          <p:val>
                                            <p:strVal val="#ppt_y"/>
                                          </p:val>
                                        </p:tav>
                                      </p:tavLst>
                                    </p:anim>
                                  </p:childTnLst>
                                </p:cTn>
                              </p:par>
                            </p:childTnLst>
                          </p:cTn>
                        </p:par>
                        <p:par>
                          <p:cTn id="128" fill="hold">
                            <p:stCondLst>
                              <p:cond delay="1500"/>
                            </p:stCondLst>
                            <p:childTnLst>
                              <p:par>
                                <p:cTn id="129" presetID="2" presetClass="entr" presetSubtype="4" fill="hold" grpId="0" nodeType="afterEffect">
                                  <p:stCondLst>
                                    <p:cond delay="0"/>
                                  </p:stCondLst>
                                  <p:childTnLst>
                                    <p:set>
                                      <p:cBhvr>
                                        <p:cTn id="130" dur="1" fill="hold">
                                          <p:stCondLst>
                                            <p:cond delay="0"/>
                                          </p:stCondLst>
                                        </p:cTn>
                                        <p:tgtEl>
                                          <p:spTgt spid="56"/>
                                        </p:tgtEl>
                                        <p:attrNameLst>
                                          <p:attrName>style.visibility</p:attrName>
                                        </p:attrNameLst>
                                      </p:cBhvr>
                                      <p:to>
                                        <p:strVal val="visible"/>
                                      </p:to>
                                    </p:set>
                                    <p:anim calcmode="lin" valueType="num">
                                      <p:cBhvr additive="base">
                                        <p:cTn id="131" dur="500" fill="hold"/>
                                        <p:tgtEl>
                                          <p:spTgt spid="56"/>
                                        </p:tgtEl>
                                        <p:attrNameLst>
                                          <p:attrName>ppt_x</p:attrName>
                                        </p:attrNameLst>
                                      </p:cBhvr>
                                      <p:tavLst>
                                        <p:tav tm="0">
                                          <p:val>
                                            <p:strVal val="#ppt_x"/>
                                          </p:val>
                                        </p:tav>
                                        <p:tav tm="100000">
                                          <p:val>
                                            <p:strVal val="#ppt_x"/>
                                          </p:val>
                                        </p:tav>
                                      </p:tavLst>
                                    </p:anim>
                                    <p:anim calcmode="lin" valueType="num">
                                      <p:cBhvr additive="base">
                                        <p:cTn id="132" dur="500" fill="hold"/>
                                        <p:tgtEl>
                                          <p:spTgt spid="56"/>
                                        </p:tgtEl>
                                        <p:attrNameLst>
                                          <p:attrName>ppt_y</p:attrName>
                                        </p:attrNameLst>
                                      </p:cBhvr>
                                      <p:tavLst>
                                        <p:tav tm="0">
                                          <p:val>
                                            <p:strVal val="1+#ppt_h/2"/>
                                          </p:val>
                                        </p:tav>
                                        <p:tav tm="100000">
                                          <p:val>
                                            <p:strVal val="#ppt_y"/>
                                          </p:val>
                                        </p:tav>
                                      </p:tavLst>
                                    </p:anim>
                                  </p:childTnLst>
                                </p:cTn>
                              </p:par>
                            </p:childTnLst>
                          </p:cTn>
                        </p:par>
                        <p:par>
                          <p:cTn id="133" fill="hold">
                            <p:stCondLst>
                              <p:cond delay="2000"/>
                            </p:stCondLst>
                            <p:childTnLst>
                              <p:par>
                                <p:cTn id="134" presetID="2" presetClass="entr" presetSubtype="4" fill="hold" grpId="0" nodeType="afterEffect">
                                  <p:stCondLst>
                                    <p:cond delay="0"/>
                                  </p:stCondLst>
                                  <p:childTnLst>
                                    <p:set>
                                      <p:cBhvr>
                                        <p:cTn id="135" dur="1" fill="hold">
                                          <p:stCondLst>
                                            <p:cond delay="0"/>
                                          </p:stCondLst>
                                        </p:cTn>
                                        <p:tgtEl>
                                          <p:spTgt spid="57"/>
                                        </p:tgtEl>
                                        <p:attrNameLst>
                                          <p:attrName>style.visibility</p:attrName>
                                        </p:attrNameLst>
                                      </p:cBhvr>
                                      <p:to>
                                        <p:strVal val="visible"/>
                                      </p:to>
                                    </p:set>
                                    <p:anim calcmode="lin" valueType="num">
                                      <p:cBhvr additive="base">
                                        <p:cTn id="136" dur="500" fill="hold"/>
                                        <p:tgtEl>
                                          <p:spTgt spid="57"/>
                                        </p:tgtEl>
                                        <p:attrNameLst>
                                          <p:attrName>ppt_x</p:attrName>
                                        </p:attrNameLst>
                                      </p:cBhvr>
                                      <p:tavLst>
                                        <p:tav tm="0">
                                          <p:val>
                                            <p:strVal val="#ppt_x"/>
                                          </p:val>
                                        </p:tav>
                                        <p:tav tm="100000">
                                          <p:val>
                                            <p:strVal val="#ppt_x"/>
                                          </p:val>
                                        </p:tav>
                                      </p:tavLst>
                                    </p:anim>
                                    <p:anim calcmode="lin" valueType="num">
                                      <p:cBhvr additive="base">
                                        <p:cTn id="137" dur="500" fill="hold"/>
                                        <p:tgtEl>
                                          <p:spTgt spid="57"/>
                                        </p:tgtEl>
                                        <p:attrNameLst>
                                          <p:attrName>ppt_y</p:attrName>
                                        </p:attrNameLst>
                                      </p:cBhvr>
                                      <p:tavLst>
                                        <p:tav tm="0">
                                          <p:val>
                                            <p:strVal val="1+#ppt_h/2"/>
                                          </p:val>
                                        </p:tav>
                                        <p:tav tm="100000">
                                          <p:val>
                                            <p:strVal val="#ppt_y"/>
                                          </p:val>
                                        </p:tav>
                                      </p:tavLst>
                                    </p:anim>
                                  </p:childTnLst>
                                </p:cTn>
                              </p:par>
                            </p:childTnLst>
                          </p:cTn>
                        </p:par>
                        <p:par>
                          <p:cTn id="138" fill="hold">
                            <p:stCondLst>
                              <p:cond delay="2500"/>
                            </p:stCondLst>
                            <p:childTnLst>
                              <p:par>
                                <p:cTn id="139" presetID="22" presetClass="entr" presetSubtype="8" fill="hold" grpId="0" nodeType="afterEffect">
                                  <p:stCondLst>
                                    <p:cond delay="0"/>
                                  </p:stCondLst>
                                  <p:childTnLst>
                                    <p:set>
                                      <p:cBhvr>
                                        <p:cTn id="140" dur="1" fill="hold">
                                          <p:stCondLst>
                                            <p:cond delay="0"/>
                                          </p:stCondLst>
                                        </p:cTn>
                                        <p:tgtEl>
                                          <p:spTgt spid="58"/>
                                        </p:tgtEl>
                                        <p:attrNameLst>
                                          <p:attrName>style.visibility</p:attrName>
                                        </p:attrNameLst>
                                      </p:cBhvr>
                                      <p:to>
                                        <p:strVal val="visible"/>
                                      </p:to>
                                    </p:set>
                                    <p:animEffect transition="in" filter="wipe(left)">
                                      <p:cBhvr>
                                        <p:cTn id="141" dur="500"/>
                                        <p:tgtEl>
                                          <p:spTgt spid="58"/>
                                        </p:tgtEl>
                                      </p:cBhvr>
                                    </p:animEffect>
                                  </p:childTnLst>
                                </p:cTn>
                              </p:par>
                              <p:par>
                                <p:cTn id="142" presetID="2" presetClass="entr" presetSubtype="4" fill="hold" nodeType="withEffect">
                                  <p:stCondLst>
                                    <p:cond delay="0"/>
                                  </p:stCondLst>
                                  <p:childTnLst>
                                    <p:set>
                                      <p:cBhvr>
                                        <p:cTn id="143" dur="1" fill="hold">
                                          <p:stCondLst>
                                            <p:cond delay="0"/>
                                          </p:stCondLst>
                                        </p:cTn>
                                        <p:tgtEl>
                                          <p:spTgt spid="60"/>
                                        </p:tgtEl>
                                        <p:attrNameLst>
                                          <p:attrName>style.visibility</p:attrName>
                                        </p:attrNameLst>
                                      </p:cBhvr>
                                      <p:to>
                                        <p:strVal val="visible"/>
                                      </p:to>
                                    </p:set>
                                    <p:anim calcmode="lin" valueType="num">
                                      <p:cBhvr additive="base">
                                        <p:cTn id="144" dur="500" fill="hold"/>
                                        <p:tgtEl>
                                          <p:spTgt spid="60"/>
                                        </p:tgtEl>
                                        <p:attrNameLst>
                                          <p:attrName>ppt_x</p:attrName>
                                        </p:attrNameLst>
                                      </p:cBhvr>
                                      <p:tavLst>
                                        <p:tav tm="0">
                                          <p:val>
                                            <p:strVal val="#ppt_x"/>
                                          </p:val>
                                        </p:tav>
                                        <p:tav tm="100000">
                                          <p:val>
                                            <p:strVal val="#ppt_x"/>
                                          </p:val>
                                        </p:tav>
                                      </p:tavLst>
                                    </p:anim>
                                    <p:anim calcmode="lin" valueType="num">
                                      <p:cBhvr additive="base">
                                        <p:cTn id="145" dur="500" fill="hold"/>
                                        <p:tgtEl>
                                          <p:spTgt spid="60"/>
                                        </p:tgtEl>
                                        <p:attrNameLst>
                                          <p:attrName>ppt_y</p:attrName>
                                        </p:attrNameLst>
                                      </p:cBhvr>
                                      <p:tavLst>
                                        <p:tav tm="0">
                                          <p:val>
                                            <p:strVal val="1+#ppt_h/2"/>
                                          </p:val>
                                        </p:tav>
                                        <p:tav tm="100000">
                                          <p:val>
                                            <p:strVal val="#ppt_y"/>
                                          </p:val>
                                        </p:tav>
                                      </p:tavLst>
                                    </p:anim>
                                  </p:childTnLst>
                                </p:cTn>
                              </p:par>
                              <p:par>
                                <p:cTn id="146" presetID="2" presetClass="entr" presetSubtype="4" fill="hold" nodeType="withEffect">
                                  <p:stCondLst>
                                    <p:cond delay="0"/>
                                  </p:stCondLst>
                                  <p:childTnLst>
                                    <p:set>
                                      <p:cBhvr>
                                        <p:cTn id="147" dur="1" fill="hold">
                                          <p:stCondLst>
                                            <p:cond delay="0"/>
                                          </p:stCondLst>
                                        </p:cTn>
                                        <p:tgtEl>
                                          <p:spTgt spid="62"/>
                                        </p:tgtEl>
                                        <p:attrNameLst>
                                          <p:attrName>style.visibility</p:attrName>
                                        </p:attrNameLst>
                                      </p:cBhvr>
                                      <p:to>
                                        <p:strVal val="visible"/>
                                      </p:to>
                                    </p:set>
                                    <p:anim calcmode="lin" valueType="num">
                                      <p:cBhvr additive="base">
                                        <p:cTn id="148" dur="500" fill="hold"/>
                                        <p:tgtEl>
                                          <p:spTgt spid="62"/>
                                        </p:tgtEl>
                                        <p:attrNameLst>
                                          <p:attrName>ppt_x</p:attrName>
                                        </p:attrNameLst>
                                      </p:cBhvr>
                                      <p:tavLst>
                                        <p:tav tm="0">
                                          <p:val>
                                            <p:strVal val="#ppt_x"/>
                                          </p:val>
                                        </p:tav>
                                        <p:tav tm="100000">
                                          <p:val>
                                            <p:strVal val="#ppt_x"/>
                                          </p:val>
                                        </p:tav>
                                      </p:tavLst>
                                    </p:anim>
                                    <p:anim calcmode="lin" valueType="num">
                                      <p:cBhvr additive="base">
                                        <p:cTn id="149" dur="500" fill="hold"/>
                                        <p:tgtEl>
                                          <p:spTgt spid="62"/>
                                        </p:tgtEl>
                                        <p:attrNameLst>
                                          <p:attrName>ppt_y</p:attrName>
                                        </p:attrNameLst>
                                      </p:cBhvr>
                                      <p:tavLst>
                                        <p:tav tm="0">
                                          <p:val>
                                            <p:strVal val="1+#ppt_h/2"/>
                                          </p:val>
                                        </p:tav>
                                        <p:tav tm="100000">
                                          <p:val>
                                            <p:strVal val="#ppt_y"/>
                                          </p:val>
                                        </p:tav>
                                      </p:tavLst>
                                    </p:anim>
                                  </p:childTnLst>
                                </p:cTn>
                              </p:par>
                              <p:par>
                                <p:cTn id="150" presetID="2" presetClass="entr" presetSubtype="4" fill="hold" nodeType="withEffect">
                                  <p:stCondLst>
                                    <p:cond delay="0"/>
                                  </p:stCondLst>
                                  <p:childTnLst>
                                    <p:set>
                                      <p:cBhvr>
                                        <p:cTn id="151" dur="1" fill="hold">
                                          <p:stCondLst>
                                            <p:cond delay="0"/>
                                          </p:stCondLst>
                                        </p:cTn>
                                        <p:tgtEl>
                                          <p:spTgt spid="64"/>
                                        </p:tgtEl>
                                        <p:attrNameLst>
                                          <p:attrName>style.visibility</p:attrName>
                                        </p:attrNameLst>
                                      </p:cBhvr>
                                      <p:to>
                                        <p:strVal val="visible"/>
                                      </p:to>
                                    </p:set>
                                    <p:anim calcmode="lin" valueType="num">
                                      <p:cBhvr additive="base">
                                        <p:cTn id="152" dur="500" fill="hold"/>
                                        <p:tgtEl>
                                          <p:spTgt spid="64"/>
                                        </p:tgtEl>
                                        <p:attrNameLst>
                                          <p:attrName>ppt_x</p:attrName>
                                        </p:attrNameLst>
                                      </p:cBhvr>
                                      <p:tavLst>
                                        <p:tav tm="0">
                                          <p:val>
                                            <p:strVal val="#ppt_x"/>
                                          </p:val>
                                        </p:tav>
                                        <p:tav tm="100000">
                                          <p:val>
                                            <p:strVal val="#ppt_x"/>
                                          </p:val>
                                        </p:tav>
                                      </p:tavLst>
                                    </p:anim>
                                    <p:anim calcmode="lin" valueType="num">
                                      <p:cBhvr additive="base">
                                        <p:cTn id="153" dur="500" fill="hold"/>
                                        <p:tgtEl>
                                          <p:spTgt spid="64"/>
                                        </p:tgtEl>
                                        <p:attrNameLst>
                                          <p:attrName>ppt_y</p:attrName>
                                        </p:attrNameLst>
                                      </p:cBhvr>
                                      <p:tavLst>
                                        <p:tav tm="0">
                                          <p:val>
                                            <p:strVal val="1+#ppt_h/2"/>
                                          </p:val>
                                        </p:tav>
                                        <p:tav tm="100000">
                                          <p:val>
                                            <p:strVal val="#ppt_y"/>
                                          </p:val>
                                        </p:tav>
                                      </p:tavLst>
                                    </p:anim>
                                  </p:childTnLst>
                                </p:cTn>
                              </p:par>
                            </p:childTnLst>
                          </p:cTn>
                        </p:par>
                      </p:childTnLst>
                    </p:cTn>
                  </p:par>
                  <p:par>
                    <p:cTn id="154" fill="hold">
                      <p:stCondLst>
                        <p:cond delay="indefinite"/>
                      </p:stCondLst>
                      <p:childTnLst>
                        <p:par>
                          <p:cTn id="155" fill="hold">
                            <p:stCondLst>
                              <p:cond delay="0"/>
                            </p:stCondLst>
                            <p:childTnLst>
                              <p:par>
                                <p:cTn id="156" presetID="22" presetClass="entr" presetSubtype="8" fill="hold" grpId="0" nodeType="clickEffect">
                                  <p:stCondLst>
                                    <p:cond delay="0"/>
                                  </p:stCondLst>
                                  <p:childTnLst>
                                    <p:set>
                                      <p:cBhvr>
                                        <p:cTn id="157" dur="1" fill="hold">
                                          <p:stCondLst>
                                            <p:cond delay="0"/>
                                          </p:stCondLst>
                                        </p:cTn>
                                        <p:tgtEl>
                                          <p:spTgt spid="67"/>
                                        </p:tgtEl>
                                        <p:attrNameLst>
                                          <p:attrName>style.visibility</p:attrName>
                                        </p:attrNameLst>
                                      </p:cBhvr>
                                      <p:to>
                                        <p:strVal val="visible"/>
                                      </p:to>
                                    </p:set>
                                    <p:animEffect transition="in" filter="wipe(left)">
                                      <p:cBhvr>
                                        <p:cTn id="158" dur="500"/>
                                        <p:tgtEl>
                                          <p:spTgt spid="67"/>
                                        </p:tgtEl>
                                      </p:cBhvr>
                                    </p:animEffect>
                                  </p:childTnLst>
                                </p:cTn>
                              </p:par>
                            </p:childTnLst>
                          </p:cTn>
                        </p:par>
                      </p:childTnLst>
                    </p:cTn>
                  </p:par>
                  <p:par>
                    <p:cTn id="159" fill="hold">
                      <p:stCondLst>
                        <p:cond delay="indefinite"/>
                      </p:stCondLst>
                      <p:childTnLst>
                        <p:par>
                          <p:cTn id="160" fill="hold">
                            <p:stCondLst>
                              <p:cond delay="0"/>
                            </p:stCondLst>
                            <p:childTnLst>
                              <p:par>
                                <p:cTn id="161" presetID="2" presetClass="entr" presetSubtype="1" fill="hold" nodeType="clickEffect">
                                  <p:stCondLst>
                                    <p:cond delay="0"/>
                                  </p:stCondLst>
                                  <p:childTnLst>
                                    <p:set>
                                      <p:cBhvr>
                                        <p:cTn id="162" dur="1" fill="hold">
                                          <p:stCondLst>
                                            <p:cond delay="0"/>
                                          </p:stCondLst>
                                        </p:cTn>
                                        <p:tgtEl>
                                          <p:spTgt spid="69"/>
                                        </p:tgtEl>
                                        <p:attrNameLst>
                                          <p:attrName>style.visibility</p:attrName>
                                        </p:attrNameLst>
                                      </p:cBhvr>
                                      <p:to>
                                        <p:strVal val="visible"/>
                                      </p:to>
                                    </p:set>
                                    <p:anim calcmode="lin" valueType="num">
                                      <p:cBhvr additive="base">
                                        <p:cTn id="163" dur="500" fill="hold"/>
                                        <p:tgtEl>
                                          <p:spTgt spid="69"/>
                                        </p:tgtEl>
                                        <p:attrNameLst>
                                          <p:attrName>ppt_x</p:attrName>
                                        </p:attrNameLst>
                                      </p:cBhvr>
                                      <p:tavLst>
                                        <p:tav tm="0">
                                          <p:val>
                                            <p:strVal val="#ppt_x"/>
                                          </p:val>
                                        </p:tav>
                                        <p:tav tm="100000">
                                          <p:val>
                                            <p:strVal val="#ppt_x"/>
                                          </p:val>
                                        </p:tav>
                                      </p:tavLst>
                                    </p:anim>
                                    <p:anim calcmode="lin" valueType="num">
                                      <p:cBhvr additive="base">
                                        <p:cTn id="164" dur="500" fill="hold"/>
                                        <p:tgtEl>
                                          <p:spTgt spid="69"/>
                                        </p:tgtEl>
                                        <p:attrNameLst>
                                          <p:attrName>ppt_y</p:attrName>
                                        </p:attrNameLst>
                                      </p:cBhvr>
                                      <p:tavLst>
                                        <p:tav tm="0">
                                          <p:val>
                                            <p:strVal val="0-#ppt_h/2"/>
                                          </p:val>
                                        </p:tav>
                                        <p:tav tm="100000">
                                          <p:val>
                                            <p:strVal val="#ppt_y"/>
                                          </p:val>
                                        </p:tav>
                                      </p:tavLst>
                                    </p:anim>
                                  </p:childTnLst>
                                </p:cTn>
                              </p:par>
                            </p:childTnLst>
                          </p:cTn>
                        </p:par>
                      </p:childTnLst>
                    </p:cTn>
                  </p:par>
                  <p:par>
                    <p:cTn id="165" fill="hold">
                      <p:stCondLst>
                        <p:cond delay="indefinite"/>
                      </p:stCondLst>
                      <p:childTnLst>
                        <p:par>
                          <p:cTn id="166" fill="hold">
                            <p:stCondLst>
                              <p:cond delay="0"/>
                            </p:stCondLst>
                            <p:childTnLst>
                              <p:par>
                                <p:cTn id="167" presetID="2" presetClass="entr" presetSubtype="1" fill="hold" nodeType="clickEffect">
                                  <p:stCondLst>
                                    <p:cond delay="0"/>
                                  </p:stCondLst>
                                  <p:childTnLst>
                                    <p:set>
                                      <p:cBhvr>
                                        <p:cTn id="168" dur="1" fill="hold">
                                          <p:stCondLst>
                                            <p:cond delay="0"/>
                                          </p:stCondLst>
                                        </p:cTn>
                                        <p:tgtEl>
                                          <p:spTgt spid="71"/>
                                        </p:tgtEl>
                                        <p:attrNameLst>
                                          <p:attrName>style.visibility</p:attrName>
                                        </p:attrNameLst>
                                      </p:cBhvr>
                                      <p:to>
                                        <p:strVal val="visible"/>
                                      </p:to>
                                    </p:set>
                                    <p:anim calcmode="lin" valueType="num">
                                      <p:cBhvr additive="base">
                                        <p:cTn id="169" dur="500" fill="hold"/>
                                        <p:tgtEl>
                                          <p:spTgt spid="71"/>
                                        </p:tgtEl>
                                        <p:attrNameLst>
                                          <p:attrName>ppt_x</p:attrName>
                                        </p:attrNameLst>
                                      </p:cBhvr>
                                      <p:tavLst>
                                        <p:tav tm="0">
                                          <p:val>
                                            <p:strVal val="#ppt_x"/>
                                          </p:val>
                                        </p:tav>
                                        <p:tav tm="100000">
                                          <p:val>
                                            <p:strVal val="#ppt_x"/>
                                          </p:val>
                                        </p:tav>
                                      </p:tavLst>
                                    </p:anim>
                                    <p:anim calcmode="lin" valueType="num">
                                      <p:cBhvr additive="base">
                                        <p:cTn id="170" dur="500" fill="hold"/>
                                        <p:tgtEl>
                                          <p:spTgt spid="71"/>
                                        </p:tgtEl>
                                        <p:attrNameLst>
                                          <p:attrName>ppt_y</p:attrName>
                                        </p:attrNameLst>
                                      </p:cBhvr>
                                      <p:tavLst>
                                        <p:tav tm="0">
                                          <p:val>
                                            <p:strVal val="0-#ppt_h/2"/>
                                          </p:val>
                                        </p:tav>
                                        <p:tav tm="100000">
                                          <p:val>
                                            <p:strVal val="#ppt_y"/>
                                          </p:val>
                                        </p:tav>
                                      </p:tavLst>
                                    </p:anim>
                                  </p:childTnLst>
                                </p:cTn>
                              </p:par>
                            </p:childTnLst>
                          </p:cTn>
                        </p:par>
                      </p:childTnLst>
                    </p:cTn>
                  </p:par>
                  <p:par>
                    <p:cTn id="171" fill="hold">
                      <p:stCondLst>
                        <p:cond delay="indefinite"/>
                      </p:stCondLst>
                      <p:childTnLst>
                        <p:par>
                          <p:cTn id="172" fill="hold">
                            <p:stCondLst>
                              <p:cond delay="0"/>
                            </p:stCondLst>
                            <p:childTnLst>
                              <p:par>
                                <p:cTn id="173" presetID="2" presetClass="entr" presetSubtype="1" fill="hold" nodeType="clickEffect">
                                  <p:stCondLst>
                                    <p:cond delay="0"/>
                                  </p:stCondLst>
                                  <p:childTnLst>
                                    <p:set>
                                      <p:cBhvr>
                                        <p:cTn id="174" dur="1" fill="hold">
                                          <p:stCondLst>
                                            <p:cond delay="0"/>
                                          </p:stCondLst>
                                        </p:cTn>
                                        <p:tgtEl>
                                          <p:spTgt spid="75"/>
                                        </p:tgtEl>
                                        <p:attrNameLst>
                                          <p:attrName>style.visibility</p:attrName>
                                        </p:attrNameLst>
                                      </p:cBhvr>
                                      <p:to>
                                        <p:strVal val="visible"/>
                                      </p:to>
                                    </p:set>
                                    <p:anim calcmode="lin" valueType="num">
                                      <p:cBhvr additive="base">
                                        <p:cTn id="175" dur="500" fill="hold"/>
                                        <p:tgtEl>
                                          <p:spTgt spid="75"/>
                                        </p:tgtEl>
                                        <p:attrNameLst>
                                          <p:attrName>ppt_x</p:attrName>
                                        </p:attrNameLst>
                                      </p:cBhvr>
                                      <p:tavLst>
                                        <p:tav tm="0">
                                          <p:val>
                                            <p:strVal val="#ppt_x"/>
                                          </p:val>
                                        </p:tav>
                                        <p:tav tm="100000">
                                          <p:val>
                                            <p:strVal val="#ppt_x"/>
                                          </p:val>
                                        </p:tav>
                                      </p:tavLst>
                                    </p:anim>
                                    <p:anim calcmode="lin" valueType="num">
                                      <p:cBhvr additive="base">
                                        <p:cTn id="176" dur="500" fill="hold"/>
                                        <p:tgtEl>
                                          <p:spTgt spid="75"/>
                                        </p:tgtEl>
                                        <p:attrNameLst>
                                          <p:attrName>ppt_y</p:attrName>
                                        </p:attrNameLst>
                                      </p:cBhvr>
                                      <p:tavLst>
                                        <p:tav tm="0">
                                          <p:val>
                                            <p:strVal val="0-#ppt_h/2"/>
                                          </p:val>
                                        </p:tav>
                                        <p:tav tm="100000">
                                          <p:val>
                                            <p:strVal val="#ppt_y"/>
                                          </p:val>
                                        </p:tav>
                                      </p:tavLst>
                                    </p:anim>
                                  </p:childTnLst>
                                </p:cTn>
                              </p:par>
                            </p:childTnLst>
                          </p:cTn>
                        </p:par>
                      </p:childTnLst>
                    </p:cTn>
                  </p:par>
                  <p:par>
                    <p:cTn id="177" fill="hold">
                      <p:stCondLst>
                        <p:cond delay="indefinite"/>
                      </p:stCondLst>
                      <p:childTnLst>
                        <p:par>
                          <p:cTn id="178" fill="hold">
                            <p:stCondLst>
                              <p:cond delay="0"/>
                            </p:stCondLst>
                            <p:childTnLst>
                              <p:par>
                                <p:cTn id="179" presetID="2" presetClass="entr" presetSubtype="1" fill="hold" nodeType="clickEffect">
                                  <p:stCondLst>
                                    <p:cond delay="0"/>
                                  </p:stCondLst>
                                  <p:childTnLst>
                                    <p:set>
                                      <p:cBhvr>
                                        <p:cTn id="180" dur="1" fill="hold">
                                          <p:stCondLst>
                                            <p:cond delay="0"/>
                                          </p:stCondLst>
                                        </p:cTn>
                                        <p:tgtEl>
                                          <p:spTgt spid="77"/>
                                        </p:tgtEl>
                                        <p:attrNameLst>
                                          <p:attrName>style.visibility</p:attrName>
                                        </p:attrNameLst>
                                      </p:cBhvr>
                                      <p:to>
                                        <p:strVal val="visible"/>
                                      </p:to>
                                    </p:set>
                                    <p:anim calcmode="lin" valueType="num">
                                      <p:cBhvr additive="base">
                                        <p:cTn id="181" dur="500" fill="hold"/>
                                        <p:tgtEl>
                                          <p:spTgt spid="77"/>
                                        </p:tgtEl>
                                        <p:attrNameLst>
                                          <p:attrName>ppt_x</p:attrName>
                                        </p:attrNameLst>
                                      </p:cBhvr>
                                      <p:tavLst>
                                        <p:tav tm="0">
                                          <p:val>
                                            <p:strVal val="#ppt_x"/>
                                          </p:val>
                                        </p:tav>
                                        <p:tav tm="100000">
                                          <p:val>
                                            <p:strVal val="#ppt_x"/>
                                          </p:val>
                                        </p:tav>
                                      </p:tavLst>
                                    </p:anim>
                                    <p:anim calcmode="lin" valueType="num">
                                      <p:cBhvr additive="base">
                                        <p:cTn id="182" dur="500" fill="hold"/>
                                        <p:tgtEl>
                                          <p:spTgt spid="77"/>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P spid="39" grpId="0"/>
      <p:bldP spid="40" grpId="0"/>
      <p:bldP spid="42" grpId="0"/>
      <p:bldP spid="43" grpId="0"/>
      <p:bldP spid="44" grpId="0"/>
      <p:bldP spid="45" grpId="0"/>
      <p:bldP spid="46" grpId="0"/>
      <p:bldP spid="48" grpId="0"/>
      <p:bldP spid="49" grpId="0"/>
      <p:bldP spid="50" grpId="0"/>
      <p:bldP spid="51" grpId="0"/>
      <p:bldP spid="52" grpId="0"/>
      <p:bldP spid="53" grpId="0" animBg="1"/>
      <p:bldP spid="54" grpId="0" animBg="1"/>
      <p:bldP spid="55" grpId="0" animBg="1"/>
      <p:bldP spid="56" grpId="0" animBg="1"/>
      <p:bldP spid="57" grpId="0" animBg="1"/>
      <p:bldP spid="58" grpId="0"/>
      <p:bldP spid="67"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a:bodyPr>
          <a:lstStyle/>
          <a:p>
            <a:r>
              <a:rPr lang="en-US" b="1" dirty="0" smtClean="0"/>
              <a:t>Probabilistic Escape LIFO</a:t>
            </a:r>
            <a:endParaRPr lang="en-US" b="1" dirty="0"/>
          </a:p>
        </p:txBody>
      </p:sp>
      <p:sp>
        <p:nvSpPr>
          <p:cNvPr id="3" name="Content Placeholder 2"/>
          <p:cNvSpPr>
            <a:spLocks noGrp="1"/>
          </p:cNvSpPr>
          <p:nvPr>
            <p:ph idx="1"/>
          </p:nvPr>
        </p:nvSpPr>
        <p:spPr>
          <a:xfrm>
            <a:off x="457200" y="1219200"/>
            <a:ext cx="8229600" cy="5638800"/>
          </a:xfrm>
        </p:spPr>
        <p:txBody>
          <a:bodyPr>
            <a:normAutofit lnSpcReduction="10000"/>
          </a:bodyPr>
          <a:lstStyle/>
          <a:p>
            <a:r>
              <a:rPr lang="en-US" dirty="0" smtClean="0"/>
              <a:t>Escape points are fill stack positions that are potential replacement points</a:t>
            </a:r>
          </a:p>
          <a:p>
            <a:r>
              <a:rPr lang="en-US" dirty="0" smtClean="0"/>
              <a:t>Three escape points from the top of the fill stack are enough for capturing the dynamics in the replacement zone</a:t>
            </a:r>
          </a:p>
          <a:p>
            <a:r>
              <a:rPr lang="en-US" dirty="0" smtClean="0"/>
              <a:t>Define policy P</a:t>
            </a:r>
            <a:r>
              <a:rPr lang="en-US" baseline="-25000" dirty="0" smtClean="0"/>
              <a:t>i</a:t>
            </a:r>
            <a:r>
              <a:rPr lang="en-US" dirty="0" smtClean="0"/>
              <a:t> tied to the </a:t>
            </a:r>
            <a:r>
              <a:rPr lang="en-US" dirty="0" err="1" smtClean="0"/>
              <a:t>i</a:t>
            </a:r>
            <a:r>
              <a:rPr lang="en-US" baseline="30000" dirty="0" err="1" smtClean="0"/>
              <a:t>th</a:t>
            </a:r>
            <a:r>
              <a:rPr lang="en-US" dirty="0" smtClean="0"/>
              <a:t> escape point </a:t>
            </a:r>
            <a:r>
              <a:rPr lang="en-US" dirty="0" err="1" smtClean="0"/>
              <a:t>ep</a:t>
            </a:r>
            <a:r>
              <a:rPr lang="en-US" baseline="-25000" dirty="0" err="1" smtClean="0"/>
              <a:t>i</a:t>
            </a:r>
            <a:r>
              <a:rPr lang="en-US" dirty="0" smtClean="0"/>
              <a:t> as follows (</a:t>
            </a:r>
            <a:r>
              <a:rPr lang="en-US" dirty="0" err="1" smtClean="0"/>
              <a:t>i</a:t>
            </a:r>
            <a:r>
              <a:rPr lang="en-US" dirty="0" smtClean="0"/>
              <a:t> </a:t>
            </a:r>
            <a:r>
              <a:rPr lang="az-Cyrl-AZ" dirty="0" smtClean="0"/>
              <a:t>є</a:t>
            </a:r>
            <a:r>
              <a:rPr lang="en-US" dirty="0" smtClean="0"/>
              <a:t> {0, 1, 2})</a:t>
            </a:r>
          </a:p>
          <a:p>
            <a:pPr lvl="1"/>
            <a:r>
              <a:rPr lang="en-US" dirty="0" smtClean="0"/>
              <a:t>Victimize the block closest to the top of the fill stack if its current fill stack position is bigger than or equal to </a:t>
            </a:r>
            <a:r>
              <a:rPr lang="en-US" dirty="0" err="1" smtClean="0"/>
              <a:t>ep</a:t>
            </a:r>
            <a:r>
              <a:rPr lang="en-US" baseline="-25000" dirty="0" err="1" smtClean="0"/>
              <a:t>i</a:t>
            </a:r>
            <a:r>
              <a:rPr lang="en-US" dirty="0" smtClean="0"/>
              <a:t>, but hasn’t experienced a hit in its current fill stack position</a:t>
            </a:r>
          </a:p>
        </p:txBody>
      </p:sp>
      <p:sp>
        <p:nvSpPr>
          <p:cNvPr id="4" name="Footer Placeholder 3"/>
          <p:cNvSpPr>
            <a:spLocks noGrp="1"/>
          </p:cNvSpPr>
          <p:nvPr>
            <p:ph type="ftr" sz="quarter" idx="11"/>
          </p:nvPr>
        </p:nvSpPr>
        <p:spPr/>
        <p:txBody>
          <a:bodyPr/>
          <a:lstStyle/>
          <a:p>
            <a:r>
              <a:rPr lang="fi-FI" smtClean="0"/>
              <a:t>Pseudo-LIFO        Mainak   (IIT Kanpur)</a:t>
            </a: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dirty="0" smtClean="0"/>
              <a:t>Prolog: Meeting </a:t>
            </a:r>
            <a:r>
              <a:rPr lang="en-US" dirty="0" err="1" smtClean="0"/>
              <a:t>Belady</a:t>
            </a:r>
            <a:r>
              <a:rPr lang="en-US" dirty="0" smtClean="0"/>
              <a:t> in the LLC</a:t>
            </a:r>
            <a:endParaRPr lang="en-US" b="1" dirty="0"/>
          </a:p>
        </p:txBody>
      </p:sp>
      <p:sp>
        <p:nvSpPr>
          <p:cNvPr id="4" name="Footer Placeholder 3"/>
          <p:cNvSpPr>
            <a:spLocks noGrp="1"/>
          </p:cNvSpPr>
          <p:nvPr>
            <p:ph type="ftr" sz="quarter" idx="11"/>
          </p:nvPr>
        </p:nvSpPr>
        <p:spPr/>
        <p:txBody>
          <a:bodyPr/>
          <a:lstStyle/>
          <a:p>
            <a:r>
              <a:rPr lang="fi-FI" smtClean="0"/>
              <a:t>Pseudo-LIFO        Mainak   (IIT Kanpur)</a:t>
            </a:r>
            <a:endParaRPr lang="en-US"/>
          </a:p>
        </p:txBody>
      </p:sp>
      <p:pic>
        <p:nvPicPr>
          <p:cNvPr id="1026" name="Picture 2"/>
          <p:cNvPicPr>
            <a:picLocks noChangeAspect="1" noChangeArrowheads="1"/>
          </p:cNvPicPr>
          <p:nvPr/>
        </p:nvPicPr>
        <p:blipFill>
          <a:blip r:embed="rId2"/>
          <a:srcRect/>
          <a:stretch>
            <a:fillRect/>
          </a:stretch>
        </p:blipFill>
        <p:spPr bwMode="auto">
          <a:xfrm>
            <a:off x="1066800" y="1219200"/>
            <a:ext cx="6858000" cy="51054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a:bodyPr>
          <a:lstStyle/>
          <a:p>
            <a:r>
              <a:rPr lang="en-US" b="1" dirty="0" smtClean="0"/>
              <a:t>Probabilistic Escape LIFO</a:t>
            </a:r>
            <a:endParaRPr lang="en-US" b="1" dirty="0"/>
          </a:p>
        </p:txBody>
      </p:sp>
      <p:sp>
        <p:nvSpPr>
          <p:cNvPr id="3" name="Content Placeholder 2"/>
          <p:cNvSpPr>
            <a:spLocks noGrp="1"/>
          </p:cNvSpPr>
          <p:nvPr>
            <p:ph idx="1"/>
          </p:nvPr>
        </p:nvSpPr>
        <p:spPr>
          <a:xfrm>
            <a:off x="457200" y="1219200"/>
            <a:ext cx="8229600" cy="5638800"/>
          </a:xfrm>
        </p:spPr>
        <p:txBody>
          <a:bodyPr>
            <a:normAutofit lnSpcReduction="10000"/>
          </a:bodyPr>
          <a:lstStyle/>
          <a:p>
            <a:r>
              <a:rPr lang="en-US" dirty="0" smtClean="0"/>
              <a:t>Let P</a:t>
            </a:r>
            <a:r>
              <a:rPr lang="en-US" baseline="-25000" dirty="0" smtClean="0"/>
              <a:t>3</a:t>
            </a:r>
            <a:r>
              <a:rPr lang="en-US" dirty="0" smtClean="0"/>
              <a:t> be the baseline replacement policy (LRU in this study)</a:t>
            </a:r>
          </a:p>
          <a:p>
            <a:r>
              <a:rPr lang="en-US" dirty="0" smtClean="0"/>
              <a:t>Pick the best among P</a:t>
            </a:r>
            <a:r>
              <a:rPr lang="en-US" baseline="-25000" dirty="0" smtClean="0"/>
              <a:t>0</a:t>
            </a:r>
            <a:r>
              <a:rPr lang="en-US" dirty="0" smtClean="0"/>
              <a:t>, P</a:t>
            </a:r>
            <a:r>
              <a:rPr lang="en-US" baseline="-25000" dirty="0" smtClean="0"/>
              <a:t>1</a:t>
            </a:r>
            <a:r>
              <a:rPr lang="en-US" dirty="0" smtClean="0"/>
              <a:t>, P</a:t>
            </a:r>
            <a:r>
              <a:rPr lang="en-US" baseline="-25000" dirty="0" smtClean="0"/>
              <a:t>2</a:t>
            </a:r>
            <a:r>
              <a:rPr lang="en-US" dirty="0" smtClean="0"/>
              <a:t>, and P</a:t>
            </a:r>
            <a:r>
              <a:rPr lang="en-US" baseline="-25000" dirty="0" smtClean="0"/>
              <a:t>3</a:t>
            </a:r>
            <a:r>
              <a:rPr lang="en-US" dirty="0" smtClean="0"/>
              <a:t> via set dueling (details in paper)</a:t>
            </a:r>
          </a:p>
          <a:p>
            <a:r>
              <a:rPr lang="en-US" dirty="0" smtClean="0"/>
              <a:t>What have we achieved?</a:t>
            </a:r>
          </a:p>
          <a:p>
            <a:pPr lvl="1"/>
            <a:r>
              <a:rPr lang="en-US" dirty="0" smtClean="0"/>
              <a:t>A deterministic replacement policy that computes certain probabilities to find out the preferred replacement positions defining the replacement zone dynamically</a:t>
            </a:r>
          </a:p>
          <a:p>
            <a:pPr lvl="1"/>
            <a:r>
              <a:rPr lang="en-US" dirty="0" smtClean="0"/>
              <a:t>If one of P</a:t>
            </a:r>
            <a:r>
              <a:rPr lang="en-US" baseline="-25000" dirty="0" smtClean="0"/>
              <a:t>0</a:t>
            </a:r>
            <a:r>
              <a:rPr lang="en-US" dirty="0" smtClean="0"/>
              <a:t>, P</a:t>
            </a:r>
            <a:r>
              <a:rPr lang="en-US" baseline="-25000" dirty="0" smtClean="0"/>
              <a:t>1</a:t>
            </a:r>
            <a:r>
              <a:rPr lang="en-US" dirty="0" smtClean="0"/>
              <a:t>, and P</a:t>
            </a:r>
            <a:r>
              <a:rPr lang="en-US" baseline="-25000" dirty="0" smtClean="0"/>
              <a:t>2</a:t>
            </a:r>
            <a:r>
              <a:rPr lang="en-US" dirty="0" smtClean="0"/>
              <a:t> wins the set dueling, we expect a close to LIFO replacement, thereby maximizing retention</a:t>
            </a:r>
          </a:p>
        </p:txBody>
      </p:sp>
      <p:sp>
        <p:nvSpPr>
          <p:cNvPr id="4" name="Footer Placeholder 3"/>
          <p:cNvSpPr>
            <a:spLocks noGrp="1"/>
          </p:cNvSpPr>
          <p:nvPr>
            <p:ph type="ftr" sz="quarter" idx="11"/>
          </p:nvPr>
        </p:nvSpPr>
        <p:spPr/>
        <p:txBody>
          <a:bodyPr/>
          <a:lstStyle/>
          <a:p>
            <a:r>
              <a:rPr lang="fi-FI" smtClean="0"/>
              <a:t>Pseudo-LIFO        Mainak   (IIT Kanpur)</a:t>
            </a:r>
            <a:endParaRPr 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a:bodyPr>
          <a:lstStyle/>
          <a:p>
            <a:r>
              <a:rPr lang="en-US" b="1" dirty="0" smtClean="0"/>
              <a:t>Probabilistic Escape LIFO</a:t>
            </a:r>
            <a:endParaRPr lang="en-US" b="1" dirty="0"/>
          </a:p>
        </p:txBody>
      </p:sp>
      <p:sp>
        <p:nvSpPr>
          <p:cNvPr id="3" name="Content Placeholder 2"/>
          <p:cNvSpPr>
            <a:spLocks noGrp="1"/>
          </p:cNvSpPr>
          <p:nvPr>
            <p:ph idx="1"/>
          </p:nvPr>
        </p:nvSpPr>
        <p:spPr>
          <a:xfrm>
            <a:off x="457200" y="1219200"/>
            <a:ext cx="8229600" cy="5638800"/>
          </a:xfrm>
        </p:spPr>
        <p:txBody>
          <a:bodyPr>
            <a:normAutofit/>
          </a:bodyPr>
          <a:lstStyle/>
          <a:p>
            <a:r>
              <a:rPr lang="en-US" dirty="0" smtClean="0"/>
              <a:t>How to compute </a:t>
            </a:r>
            <a:r>
              <a:rPr lang="en-US" i="1" dirty="0" smtClean="0"/>
              <a:t>H(k) </a:t>
            </a:r>
            <a:r>
              <a:rPr lang="en-US" dirty="0" smtClean="0"/>
              <a:t>?</a:t>
            </a:r>
          </a:p>
          <a:p>
            <a:pPr lvl="1"/>
            <a:r>
              <a:rPr lang="en-US" i="1" dirty="0" smtClean="0"/>
              <a:t>H(k)</a:t>
            </a:r>
            <a:r>
              <a:rPr lang="en-US" dirty="0" smtClean="0"/>
              <a:t> is the number of blocks that experience at least one hit beyond fill stack position </a:t>
            </a:r>
            <a:r>
              <a:rPr lang="en-US" i="1" dirty="0" smtClean="0"/>
              <a:t>k</a:t>
            </a:r>
            <a:endParaRPr lang="en-US" dirty="0" smtClean="0"/>
          </a:p>
          <a:p>
            <a:pPr lvl="1"/>
            <a:r>
              <a:rPr lang="en-US" dirty="0" smtClean="0"/>
              <a:t>Suppose a block </a:t>
            </a:r>
            <a:r>
              <a:rPr lang="en-US" i="1" dirty="0" smtClean="0"/>
              <a:t>B </a:t>
            </a:r>
            <a:r>
              <a:rPr lang="en-US" dirty="0" smtClean="0"/>
              <a:t>experiences a hit at fill stack position </a:t>
            </a:r>
            <a:r>
              <a:rPr lang="en-US" i="1" dirty="0" smtClean="0"/>
              <a:t>s</a:t>
            </a:r>
            <a:r>
              <a:rPr lang="en-US" dirty="0" smtClean="0"/>
              <a:t> and its last hit was in position </a:t>
            </a:r>
            <a:r>
              <a:rPr lang="en-US" i="1" dirty="0" smtClean="0"/>
              <a:t>p</a:t>
            </a:r>
            <a:r>
              <a:rPr lang="en-US" dirty="0" smtClean="0"/>
              <a:t> (last hit position is set to zero on fill)</a:t>
            </a:r>
          </a:p>
          <a:p>
            <a:pPr lvl="1"/>
            <a:r>
              <a:rPr lang="en-US" dirty="0" smtClean="0"/>
              <a:t>Increment </a:t>
            </a:r>
            <a:r>
              <a:rPr lang="en-US" i="1" dirty="0" smtClean="0"/>
              <a:t>H[p:s-1]</a:t>
            </a:r>
            <a:r>
              <a:rPr lang="en-US" dirty="0" smtClean="0"/>
              <a:t>  by one</a:t>
            </a:r>
          </a:p>
        </p:txBody>
      </p:sp>
      <p:sp>
        <p:nvSpPr>
          <p:cNvPr id="4" name="Footer Placeholder 3"/>
          <p:cNvSpPr>
            <a:spLocks noGrp="1"/>
          </p:cNvSpPr>
          <p:nvPr>
            <p:ph type="ftr" sz="quarter" idx="11"/>
          </p:nvPr>
        </p:nvSpPr>
        <p:spPr/>
        <p:txBody>
          <a:bodyPr/>
          <a:lstStyle/>
          <a:p>
            <a:r>
              <a:rPr lang="fi-FI" smtClean="0"/>
              <a:t>Pseudo-LIFO        Mainak   (IIT Kanpur)</a:t>
            </a:r>
            <a:endParaRPr 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Agenda</a:t>
            </a:r>
            <a:endParaRPr lang="en-US" b="1" dirty="0"/>
          </a:p>
        </p:txBody>
      </p:sp>
      <p:sp>
        <p:nvSpPr>
          <p:cNvPr id="3" name="Content Placeholder 2"/>
          <p:cNvSpPr>
            <a:spLocks noGrp="1"/>
          </p:cNvSpPr>
          <p:nvPr>
            <p:ph idx="1"/>
          </p:nvPr>
        </p:nvSpPr>
        <p:spPr>
          <a:xfrm>
            <a:off x="457200" y="1219200"/>
            <a:ext cx="8229600" cy="5486400"/>
          </a:xfrm>
        </p:spPr>
        <p:txBody>
          <a:bodyPr>
            <a:normAutofit fontScale="92500" lnSpcReduction="10000"/>
          </a:bodyPr>
          <a:lstStyle/>
          <a:p>
            <a:r>
              <a:rPr lang="en-US" dirty="0" smtClean="0"/>
              <a:t>Prolog</a:t>
            </a:r>
          </a:p>
          <a:p>
            <a:r>
              <a:rPr lang="en-US" dirty="0" smtClean="0"/>
              <a:t>Configurations and Workloads</a:t>
            </a:r>
          </a:p>
          <a:p>
            <a:r>
              <a:rPr lang="en-US" dirty="0" smtClean="0"/>
              <a:t>Fill Stack Order</a:t>
            </a:r>
          </a:p>
          <a:p>
            <a:r>
              <a:rPr lang="en-US" dirty="0" smtClean="0"/>
              <a:t>Observations</a:t>
            </a:r>
          </a:p>
          <a:p>
            <a:r>
              <a:rPr lang="en-US" dirty="0" smtClean="0"/>
              <a:t>Key Insight and Pseudo-LIFO</a:t>
            </a:r>
          </a:p>
          <a:p>
            <a:pPr>
              <a:buFont typeface="Wingdings" pitchFamily="2" charset="2"/>
              <a:buChar char="Ø"/>
            </a:pPr>
            <a:r>
              <a:rPr lang="en-US" dirty="0" smtClean="0">
                <a:solidFill>
                  <a:srgbClr val="FF0000"/>
                </a:solidFill>
              </a:rPr>
              <a:t>Three Pseudo-LIFO Members</a:t>
            </a:r>
          </a:p>
          <a:p>
            <a:pPr lvl="1"/>
            <a:r>
              <a:rPr lang="en-US" dirty="0" smtClean="0"/>
              <a:t>Dead Block Prediction LIFO</a:t>
            </a:r>
          </a:p>
          <a:p>
            <a:pPr lvl="1"/>
            <a:r>
              <a:rPr lang="en-US" dirty="0" smtClean="0"/>
              <a:t>Probabilistic Escape LIFO</a:t>
            </a:r>
            <a:endParaRPr lang="en-US" dirty="0" smtClean="0">
              <a:solidFill>
                <a:srgbClr val="FF0000"/>
              </a:solidFill>
            </a:endParaRPr>
          </a:p>
          <a:p>
            <a:pPr lvl="1">
              <a:buFont typeface="Wingdings" pitchFamily="2" charset="2"/>
              <a:buChar char="Ø"/>
            </a:pPr>
            <a:r>
              <a:rPr lang="en-US" dirty="0" smtClean="0">
                <a:solidFill>
                  <a:srgbClr val="FF0000"/>
                </a:solidFill>
              </a:rPr>
              <a:t>Probabilistic Escape LIFO </a:t>
            </a:r>
            <a:r>
              <a:rPr lang="en-US" dirty="0" err="1" smtClean="0">
                <a:solidFill>
                  <a:srgbClr val="FF0000"/>
                </a:solidFill>
              </a:rPr>
              <a:t>Lite</a:t>
            </a:r>
            <a:endParaRPr lang="en-US" dirty="0" smtClean="0">
              <a:solidFill>
                <a:srgbClr val="FF0000"/>
              </a:solidFill>
            </a:endParaRPr>
          </a:p>
          <a:p>
            <a:r>
              <a:rPr lang="en-US" dirty="0" smtClean="0"/>
              <a:t>Empirical Studies</a:t>
            </a:r>
          </a:p>
          <a:p>
            <a:r>
              <a:rPr lang="en-US" dirty="0" smtClean="0"/>
              <a:t>Concluding Remarks</a:t>
            </a:r>
          </a:p>
          <a:p>
            <a:endParaRPr lang="en-US" dirty="0"/>
          </a:p>
        </p:txBody>
      </p:sp>
      <p:sp>
        <p:nvSpPr>
          <p:cNvPr id="4" name="Footer Placeholder 3"/>
          <p:cNvSpPr>
            <a:spLocks noGrp="1"/>
          </p:cNvSpPr>
          <p:nvPr>
            <p:ph type="ftr" sz="quarter" idx="11"/>
          </p:nvPr>
        </p:nvSpPr>
        <p:spPr/>
        <p:txBody>
          <a:bodyPr/>
          <a:lstStyle/>
          <a:p>
            <a:r>
              <a:rPr lang="fi-FI" smtClean="0"/>
              <a:t>Pseudo-LIFO        Mainak   (IIT Kanpur)</a:t>
            </a:r>
            <a:endParaRPr 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a:bodyPr>
          <a:lstStyle/>
          <a:p>
            <a:r>
              <a:rPr lang="en-US" b="1" dirty="0" smtClean="0"/>
              <a:t>Probabilistic Escape LIFO </a:t>
            </a:r>
            <a:r>
              <a:rPr lang="en-US" b="1" dirty="0" err="1" smtClean="0"/>
              <a:t>Lite</a:t>
            </a:r>
            <a:endParaRPr lang="en-US" b="1" dirty="0"/>
          </a:p>
        </p:txBody>
      </p:sp>
      <p:sp>
        <p:nvSpPr>
          <p:cNvPr id="3" name="Content Placeholder 2"/>
          <p:cNvSpPr>
            <a:spLocks noGrp="1"/>
          </p:cNvSpPr>
          <p:nvPr>
            <p:ph idx="1"/>
          </p:nvPr>
        </p:nvSpPr>
        <p:spPr>
          <a:xfrm>
            <a:off x="457200" y="1219200"/>
            <a:ext cx="8229600" cy="5410200"/>
          </a:xfrm>
        </p:spPr>
        <p:txBody>
          <a:bodyPr>
            <a:normAutofit lnSpcReduction="10000"/>
          </a:bodyPr>
          <a:lstStyle/>
          <a:p>
            <a:r>
              <a:rPr lang="en-US" dirty="0" smtClean="0"/>
              <a:t>The </a:t>
            </a:r>
            <a:r>
              <a:rPr lang="en-US" dirty="0" err="1" smtClean="0"/>
              <a:t>peLIFO</a:t>
            </a:r>
            <a:r>
              <a:rPr lang="en-US" dirty="0" smtClean="0"/>
              <a:t> policy requires that each block carry its last hit fill position</a:t>
            </a:r>
          </a:p>
          <a:p>
            <a:pPr lvl="1"/>
            <a:r>
              <a:rPr lang="en-US" dirty="0" smtClean="0"/>
              <a:t>log A bit investment per block</a:t>
            </a:r>
          </a:p>
          <a:p>
            <a:r>
              <a:rPr lang="en-US" dirty="0" smtClean="0"/>
              <a:t>The </a:t>
            </a:r>
            <a:r>
              <a:rPr lang="en-US" dirty="0" err="1" smtClean="0"/>
              <a:t>peLIFOLite</a:t>
            </a:r>
            <a:r>
              <a:rPr lang="en-US" dirty="0" smtClean="0"/>
              <a:t> policy removes this overhead and moves some computation to epoch boundary</a:t>
            </a:r>
          </a:p>
          <a:p>
            <a:pPr lvl="1"/>
            <a:r>
              <a:rPr lang="en-US" dirty="0" smtClean="0"/>
              <a:t>When a block </a:t>
            </a:r>
            <a:r>
              <a:rPr lang="en-US" i="1" dirty="0" smtClean="0"/>
              <a:t>B</a:t>
            </a:r>
            <a:r>
              <a:rPr lang="en-US" dirty="0" smtClean="0"/>
              <a:t> hits at position </a:t>
            </a:r>
            <a:r>
              <a:rPr lang="en-US" i="1" dirty="0" smtClean="0"/>
              <a:t>k </a:t>
            </a:r>
            <a:r>
              <a:rPr lang="en-US" dirty="0" smtClean="0"/>
              <a:t>for the first time, simply </a:t>
            </a:r>
            <a:r>
              <a:rPr lang="en-US" i="1" dirty="0" smtClean="0"/>
              <a:t>H[k] </a:t>
            </a:r>
            <a:r>
              <a:rPr lang="en-US" dirty="0" smtClean="0"/>
              <a:t>is incremented</a:t>
            </a:r>
          </a:p>
          <a:p>
            <a:pPr lvl="1"/>
            <a:r>
              <a:rPr lang="en-US" dirty="0" smtClean="0"/>
              <a:t>At the end of each epoch, compute                </a:t>
            </a:r>
            <a:r>
              <a:rPr lang="en-US" i="1" dirty="0" smtClean="0"/>
              <a:t>H[k] = </a:t>
            </a:r>
            <a:r>
              <a:rPr lang="en-US" i="1" dirty="0" smtClean="0">
                <a:cs typeface="Arial"/>
              </a:rPr>
              <a:t>∑</a:t>
            </a:r>
            <a:r>
              <a:rPr lang="en-US" i="1" baseline="-25000" dirty="0" err="1" smtClean="0">
                <a:cs typeface="Arial"/>
              </a:rPr>
              <a:t>i</a:t>
            </a:r>
            <a:r>
              <a:rPr lang="en-US" i="1" baseline="-25000" dirty="0" smtClean="0">
                <a:cs typeface="Arial"/>
              </a:rPr>
              <a:t>&gt;k </a:t>
            </a:r>
            <a:r>
              <a:rPr lang="en-US" i="1" dirty="0" smtClean="0">
                <a:cs typeface="Arial"/>
              </a:rPr>
              <a:t>H[</a:t>
            </a:r>
            <a:r>
              <a:rPr lang="en-US" i="1" dirty="0" err="1" smtClean="0">
                <a:cs typeface="Arial"/>
              </a:rPr>
              <a:t>i</a:t>
            </a:r>
            <a:r>
              <a:rPr lang="en-US" i="1" dirty="0" smtClean="0">
                <a:cs typeface="Arial"/>
              </a:rPr>
              <a:t>] </a:t>
            </a:r>
            <a:r>
              <a:rPr lang="en-US" dirty="0" smtClean="0">
                <a:cs typeface="Arial"/>
              </a:rPr>
              <a:t>and then move on to escape probability curve computation</a:t>
            </a:r>
            <a:endParaRPr lang="en-US" dirty="0" smtClean="0"/>
          </a:p>
        </p:txBody>
      </p:sp>
      <p:sp>
        <p:nvSpPr>
          <p:cNvPr id="4" name="Footer Placeholder 3"/>
          <p:cNvSpPr>
            <a:spLocks noGrp="1"/>
          </p:cNvSpPr>
          <p:nvPr>
            <p:ph type="ftr" sz="quarter" idx="11"/>
          </p:nvPr>
        </p:nvSpPr>
        <p:spPr/>
        <p:txBody>
          <a:bodyPr/>
          <a:lstStyle/>
          <a:p>
            <a:r>
              <a:rPr lang="fi-FI" smtClean="0"/>
              <a:t>Pseudo-LIFO        Mainak   (IIT Kanpur)</a:t>
            </a:r>
            <a:endParaRPr 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44562"/>
          </a:xfrm>
        </p:spPr>
        <p:txBody>
          <a:bodyPr>
            <a:normAutofit/>
          </a:bodyPr>
          <a:lstStyle/>
          <a:p>
            <a:r>
              <a:rPr lang="en-US" b="1" dirty="0" smtClean="0"/>
              <a:t>Probabilistic Escape LIFO </a:t>
            </a:r>
            <a:r>
              <a:rPr lang="en-US" b="1" dirty="0" err="1" smtClean="0"/>
              <a:t>Lite</a:t>
            </a:r>
            <a:endParaRPr lang="en-US" b="1" dirty="0"/>
          </a:p>
        </p:txBody>
      </p:sp>
      <p:sp>
        <p:nvSpPr>
          <p:cNvPr id="3" name="Content Placeholder 2"/>
          <p:cNvSpPr>
            <a:spLocks noGrp="1"/>
          </p:cNvSpPr>
          <p:nvPr>
            <p:ph idx="1"/>
          </p:nvPr>
        </p:nvSpPr>
        <p:spPr>
          <a:xfrm>
            <a:off x="457200" y="762000"/>
            <a:ext cx="8229600" cy="6096000"/>
          </a:xfrm>
        </p:spPr>
        <p:txBody>
          <a:bodyPr>
            <a:normAutofit lnSpcReduction="10000"/>
          </a:bodyPr>
          <a:lstStyle/>
          <a:p>
            <a:r>
              <a:rPr lang="en-US" dirty="0" smtClean="0"/>
              <a:t>The escape points of </a:t>
            </a:r>
            <a:r>
              <a:rPr lang="en-US" dirty="0" err="1" smtClean="0"/>
              <a:t>peLIFO</a:t>
            </a:r>
            <a:r>
              <a:rPr lang="en-US" dirty="0" smtClean="0"/>
              <a:t> are inherited by </a:t>
            </a:r>
            <a:r>
              <a:rPr lang="en-US" dirty="0" err="1" smtClean="0"/>
              <a:t>peLIFOLite</a:t>
            </a:r>
            <a:r>
              <a:rPr lang="en-US" dirty="0" smtClean="0"/>
              <a:t> if a particular condition holds</a:t>
            </a:r>
          </a:p>
          <a:p>
            <a:pPr lvl="1"/>
            <a:r>
              <a:rPr lang="en-US" dirty="0" smtClean="0"/>
              <a:t>Define a two-valued function </a:t>
            </a:r>
            <a:r>
              <a:rPr lang="en-US" i="1" dirty="0" err="1" smtClean="0"/>
              <a:t>h</a:t>
            </a:r>
            <a:r>
              <a:rPr lang="en-US" i="1" baseline="-25000" dirty="0" err="1" smtClean="0"/>
              <a:t>B</a:t>
            </a:r>
            <a:r>
              <a:rPr lang="en-US" i="1" dirty="0" smtClean="0"/>
              <a:t>(k) </a:t>
            </a:r>
            <a:r>
              <a:rPr lang="en-US" dirty="0" smtClean="0"/>
              <a:t>for each block </a:t>
            </a:r>
            <a:r>
              <a:rPr lang="en-US" i="1" dirty="0" smtClean="0"/>
              <a:t>B</a:t>
            </a:r>
            <a:r>
              <a:rPr lang="en-US" dirty="0" smtClean="0"/>
              <a:t>, such that it is one if </a:t>
            </a:r>
            <a:r>
              <a:rPr lang="en-US" i="1" dirty="0" smtClean="0"/>
              <a:t>B </a:t>
            </a:r>
            <a:r>
              <a:rPr lang="en-US" dirty="0" smtClean="0"/>
              <a:t>experiences at least one hit at fill stack position </a:t>
            </a:r>
            <a:r>
              <a:rPr lang="en-US" i="1" dirty="0" smtClean="0"/>
              <a:t>k</a:t>
            </a:r>
            <a:r>
              <a:rPr lang="en-US" dirty="0" smtClean="0"/>
              <a:t> and zero otherwise</a:t>
            </a:r>
          </a:p>
          <a:p>
            <a:pPr lvl="1"/>
            <a:r>
              <a:rPr lang="en-US" i="1" dirty="0" err="1" smtClean="0"/>
              <a:t>h</a:t>
            </a:r>
            <a:r>
              <a:rPr lang="en-US" i="1" baseline="-25000" dirty="0" err="1" smtClean="0"/>
              <a:t>B</a:t>
            </a:r>
            <a:r>
              <a:rPr lang="en-US" i="1" dirty="0" smtClean="0"/>
              <a:t>(k</a:t>
            </a:r>
            <a:r>
              <a:rPr lang="en-US" i="1" dirty="0" smtClean="0"/>
              <a:t>) </a:t>
            </a:r>
            <a:r>
              <a:rPr lang="en-US" dirty="0" smtClean="0"/>
              <a:t>is either monotonic or </a:t>
            </a:r>
            <a:r>
              <a:rPr lang="en-US" dirty="0" err="1" smtClean="0"/>
              <a:t>bitonic</a:t>
            </a:r>
            <a:r>
              <a:rPr lang="en-US" dirty="0" smtClean="0"/>
              <a:t> of one particular type (rises and then falls)</a:t>
            </a:r>
          </a:p>
          <a:p>
            <a:pPr lvl="1"/>
            <a:r>
              <a:rPr lang="en-US" dirty="0" smtClean="0"/>
              <a:t>Good news: for almost all blocks, this condition holds</a:t>
            </a:r>
          </a:p>
          <a:p>
            <a:pPr lvl="1"/>
            <a:r>
              <a:rPr lang="en-US" dirty="0" err="1" smtClean="0"/>
              <a:t>peLIFOLite</a:t>
            </a:r>
            <a:r>
              <a:rPr lang="en-US" dirty="0" smtClean="0"/>
              <a:t> can have additional escape points</a:t>
            </a:r>
          </a:p>
        </p:txBody>
      </p:sp>
      <p:sp>
        <p:nvSpPr>
          <p:cNvPr id="4" name="Footer Placeholder 3"/>
          <p:cNvSpPr>
            <a:spLocks noGrp="1"/>
          </p:cNvSpPr>
          <p:nvPr>
            <p:ph type="ftr" sz="quarter" idx="11"/>
          </p:nvPr>
        </p:nvSpPr>
        <p:spPr/>
        <p:txBody>
          <a:bodyPr/>
          <a:lstStyle/>
          <a:p>
            <a:r>
              <a:rPr lang="fi-FI" smtClean="0"/>
              <a:t>Pseudo-LIFO        Mainak   (IIT Kanpur)</a:t>
            </a:r>
            <a:endParaRPr lang="en-US"/>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Agenda</a:t>
            </a:r>
            <a:endParaRPr lang="en-US" b="1" dirty="0"/>
          </a:p>
        </p:txBody>
      </p:sp>
      <p:sp>
        <p:nvSpPr>
          <p:cNvPr id="3" name="Content Placeholder 2"/>
          <p:cNvSpPr>
            <a:spLocks noGrp="1"/>
          </p:cNvSpPr>
          <p:nvPr>
            <p:ph idx="1"/>
          </p:nvPr>
        </p:nvSpPr>
        <p:spPr>
          <a:xfrm>
            <a:off x="457200" y="1219200"/>
            <a:ext cx="8229600" cy="5486400"/>
          </a:xfrm>
        </p:spPr>
        <p:txBody>
          <a:bodyPr>
            <a:normAutofit fontScale="92500" lnSpcReduction="10000"/>
          </a:bodyPr>
          <a:lstStyle/>
          <a:p>
            <a:r>
              <a:rPr lang="en-US" dirty="0" smtClean="0"/>
              <a:t>Prolog</a:t>
            </a:r>
          </a:p>
          <a:p>
            <a:r>
              <a:rPr lang="en-US" dirty="0" smtClean="0"/>
              <a:t>Configurations and Workloads</a:t>
            </a:r>
          </a:p>
          <a:p>
            <a:r>
              <a:rPr lang="en-US" dirty="0" smtClean="0"/>
              <a:t>Fill Stack Order</a:t>
            </a:r>
          </a:p>
          <a:p>
            <a:r>
              <a:rPr lang="en-US" dirty="0" smtClean="0"/>
              <a:t>Observations</a:t>
            </a:r>
          </a:p>
          <a:p>
            <a:r>
              <a:rPr lang="en-US" dirty="0" smtClean="0"/>
              <a:t>Key Insight and Pseudo-LIFO</a:t>
            </a:r>
          </a:p>
          <a:p>
            <a:r>
              <a:rPr lang="en-US" dirty="0" smtClean="0"/>
              <a:t>Three Pseudo-LIFO Members</a:t>
            </a:r>
          </a:p>
          <a:p>
            <a:pPr lvl="1"/>
            <a:r>
              <a:rPr lang="en-US" dirty="0" smtClean="0"/>
              <a:t>Dead Block Prediction LIFO</a:t>
            </a:r>
          </a:p>
          <a:p>
            <a:pPr lvl="1"/>
            <a:r>
              <a:rPr lang="en-US" dirty="0" smtClean="0"/>
              <a:t>Probabilistic Escape LIFO</a:t>
            </a:r>
            <a:endParaRPr lang="en-US" dirty="0" smtClean="0">
              <a:solidFill>
                <a:srgbClr val="FF0000"/>
              </a:solidFill>
            </a:endParaRPr>
          </a:p>
          <a:p>
            <a:pPr lvl="1"/>
            <a:r>
              <a:rPr lang="en-US" dirty="0" smtClean="0"/>
              <a:t>Probabilistic Escape LIFO </a:t>
            </a:r>
            <a:r>
              <a:rPr lang="en-US" dirty="0" err="1" smtClean="0"/>
              <a:t>Lite</a:t>
            </a:r>
            <a:endParaRPr lang="en-US" dirty="0" smtClean="0"/>
          </a:p>
          <a:p>
            <a:pPr>
              <a:buFont typeface="Wingdings" pitchFamily="2" charset="2"/>
              <a:buChar char="Ø"/>
            </a:pPr>
            <a:r>
              <a:rPr lang="en-US" dirty="0" smtClean="0">
                <a:solidFill>
                  <a:srgbClr val="FF0000"/>
                </a:solidFill>
              </a:rPr>
              <a:t>Empirical Studies</a:t>
            </a:r>
          </a:p>
          <a:p>
            <a:r>
              <a:rPr lang="en-US" dirty="0" smtClean="0"/>
              <a:t>Concluding Remarks</a:t>
            </a:r>
          </a:p>
          <a:p>
            <a:endParaRPr lang="en-US" dirty="0"/>
          </a:p>
        </p:txBody>
      </p:sp>
      <p:sp>
        <p:nvSpPr>
          <p:cNvPr id="4" name="Footer Placeholder 3"/>
          <p:cNvSpPr>
            <a:spLocks noGrp="1"/>
          </p:cNvSpPr>
          <p:nvPr>
            <p:ph type="ftr" sz="quarter" idx="11"/>
          </p:nvPr>
        </p:nvSpPr>
        <p:spPr/>
        <p:txBody>
          <a:bodyPr/>
          <a:lstStyle/>
          <a:p>
            <a:r>
              <a:rPr lang="fi-FI" smtClean="0"/>
              <a:t>Pseudo-LIFO        Mainak   (IIT Kanpur)</a:t>
            </a:r>
            <a:endParaRPr lang="en-US"/>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a:bodyPr>
          <a:lstStyle/>
          <a:p>
            <a:r>
              <a:rPr lang="en-US" dirty="0" smtClean="0"/>
              <a:t>Single-threaded Applications</a:t>
            </a:r>
            <a:endParaRPr lang="en-US" b="1" dirty="0"/>
          </a:p>
        </p:txBody>
      </p:sp>
      <p:sp>
        <p:nvSpPr>
          <p:cNvPr id="4" name="Footer Placeholder 3"/>
          <p:cNvSpPr>
            <a:spLocks noGrp="1"/>
          </p:cNvSpPr>
          <p:nvPr>
            <p:ph type="ftr" sz="quarter" idx="11"/>
          </p:nvPr>
        </p:nvSpPr>
        <p:spPr/>
        <p:txBody>
          <a:bodyPr/>
          <a:lstStyle/>
          <a:p>
            <a:r>
              <a:rPr lang="fi-FI" smtClean="0"/>
              <a:t>Pseudo-LIFO        Mainak   (IIT Kanpur)</a:t>
            </a:r>
            <a:endParaRPr lang="en-US"/>
          </a:p>
        </p:txBody>
      </p:sp>
      <p:cxnSp>
        <p:nvCxnSpPr>
          <p:cNvPr id="10" name="Straight Connector 9"/>
          <p:cNvCxnSpPr/>
          <p:nvPr/>
        </p:nvCxnSpPr>
        <p:spPr>
          <a:xfrm>
            <a:off x="914400" y="4343400"/>
            <a:ext cx="5486400" cy="1588"/>
          </a:xfrm>
          <a:prstGeom prst="line">
            <a:avLst/>
          </a:prstGeom>
          <a:ln w="50800">
            <a:solidFill>
              <a:srgbClr val="00B050"/>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533400" y="4292025"/>
            <a:ext cx="787395" cy="584775"/>
          </a:xfrm>
          <a:prstGeom prst="rect">
            <a:avLst/>
          </a:prstGeom>
          <a:noFill/>
        </p:spPr>
        <p:txBody>
          <a:bodyPr wrap="none" rtlCol="0">
            <a:spAutoFit/>
          </a:bodyPr>
          <a:lstStyle/>
          <a:p>
            <a:r>
              <a:rPr lang="en-US" sz="3200" dirty="0" smtClean="0">
                <a:latin typeface="Comic Sans MS" pitchFamily="66" charset="0"/>
              </a:rPr>
              <a:t>0.7</a:t>
            </a:r>
            <a:endParaRPr lang="en-US" sz="3200" dirty="0">
              <a:latin typeface="Comic Sans MS" pitchFamily="66" charset="0"/>
            </a:endParaRPr>
          </a:p>
        </p:txBody>
      </p:sp>
      <p:sp>
        <p:nvSpPr>
          <p:cNvPr id="13" name="TextBox 12"/>
          <p:cNvSpPr txBox="1"/>
          <p:nvPr/>
        </p:nvSpPr>
        <p:spPr>
          <a:xfrm>
            <a:off x="2336805" y="4292025"/>
            <a:ext cx="787395" cy="584775"/>
          </a:xfrm>
          <a:prstGeom prst="rect">
            <a:avLst/>
          </a:prstGeom>
          <a:noFill/>
        </p:spPr>
        <p:txBody>
          <a:bodyPr wrap="none" rtlCol="0">
            <a:spAutoFit/>
          </a:bodyPr>
          <a:lstStyle/>
          <a:p>
            <a:r>
              <a:rPr lang="en-US" sz="3200" dirty="0" smtClean="0">
                <a:latin typeface="Comic Sans MS" pitchFamily="66" charset="0"/>
              </a:rPr>
              <a:t>0.8</a:t>
            </a:r>
            <a:endParaRPr lang="en-US" sz="3200" dirty="0">
              <a:latin typeface="Comic Sans MS" pitchFamily="66" charset="0"/>
            </a:endParaRPr>
          </a:p>
        </p:txBody>
      </p:sp>
      <p:sp>
        <p:nvSpPr>
          <p:cNvPr id="14" name="TextBox 13"/>
          <p:cNvSpPr txBox="1"/>
          <p:nvPr/>
        </p:nvSpPr>
        <p:spPr>
          <a:xfrm>
            <a:off x="4165605" y="4292025"/>
            <a:ext cx="787395" cy="584775"/>
          </a:xfrm>
          <a:prstGeom prst="rect">
            <a:avLst/>
          </a:prstGeom>
          <a:noFill/>
        </p:spPr>
        <p:txBody>
          <a:bodyPr wrap="none" rtlCol="0">
            <a:spAutoFit/>
          </a:bodyPr>
          <a:lstStyle/>
          <a:p>
            <a:r>
              <a:rPr lang="en-US" sz="3200" dirty="0" smtClean="0">
                <a:latin typeface="Comic Sans MS" pitchFamily="66" charset="0"/>
              </a:rPr>
              <a:t>0.9</a:t>
            </a:r>
            <a:endParaRPr lang="en-US" sz="3200" dirty="0">
              <a:latin typeface="Comic Sans MS" pitchFamily="66" charset="0"/>
            </a:endParaRPr>
          </a:p>
        </p:txBody>
      </p:sp>
      <p:sp>
        <p:nvSpPr>
          <p:cNvPr id="15" name="TextBox 14"/>
          <p:cNvSpPr txBox="1"/>
          <p:nvPr/>
        </p:nvSpPr>
        <p:spPr>
          <a:xfrm>
            <a:off x="5994405" y="4292025"/>
            <a:ext cx="721672" cy="584775"/>
          </a:xfrm>
          <a:prstGeom prst="rect">
            <a:avLst/>
          </a:prstGeom>
          <a:noFill/>
        </p:spPr>
        <p:txBody>
          <a:bodyPr wrap="none" rtlCol="0">
            <a:spAutoFit/>
          </a:bodyPr>
          <a:lstStyle/>
          <a:p>
            <a:r>
              <a:rPr lang="en-US" sz="3200" dirty="0" smtClean="0">
                <a:latin typeface="Comic Sans MS" pitchFamily="66" charset="0"/>
              </a:rPr>
              <a:t>1.0</a:t>
            </a:r>
            <a:endParaRPr lang="en-US" sz="3200" dirty="0">
              <a:latin typeface="Comic Sans MS" pitchFamily="66" charset="0"/>
            </a:endParaRPr>
          </a:p>
        </p:txBody>
      </p:sp>
      <p:cxnSp>
        <p:nvCxnSpPr>
          <p:cNvPr id="19" name="Straight Connector 18"/>
          <p:cNvCxnSpPr/>
          <p:nvPr/>
        </p:nvCxnSpPr>
        <p:spPr>
          <a:xfrm rot="5400000">
            <a:off x="5028406" y="2971006"/>
            <a:ext cx="2743200" cy="1588"/>
          </a:xfrm>
          <a:prstGeom prst="line">
            <a:avLst/>
          </a:prstGeom>
          <a:ln w="50800">
            <a:solidFill>
              <a:srgbClr val="FF0000"/>
            </a:solidFill>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914400" y="1600200"/>
            <a:ext cx="3810000" cy="228600"/>
          </a:xfrm>
          <a:prstGeom prst="rect">
            <a:avLst/>
          </a:prstGeom>
          <a:solidFill>
            <a:schemeClr val="accent6">
              <a:lumMod val="5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914400" y="2057400"/>
            <a:ext cx="3657600" cy="228600"/>
          </a:xfrm>
          <a:prstGeom prst="rect">
            <a:avLst/>
          </a:prstGeom>
          <a:solidFill>
            <a:schemeClr val="accent6">
              <a:lumMod val="5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914400" y="2514600"/>
            <a:ext cx="4038600" cy="228600"/>
          </a:xfrm>
          <a:prstGeom prst="rect">
            <a:avLst/>
          </a:prstGeom>
          <a:solidFill>
            <a:schemeClr val="accent6">
              <a:lumMod val="5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914400" y="2971800"/>
            <a:ext cx="4343400" cy="228600"/>
          </a:xfrm>
          <a:prstGeom prst="rect">
            <a:avLst/>
          </a:prstGeom>
          <a:solidFill>
            <a:schemeClr val="accent6">
              <a:lumMod val="5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914400" y="3429000"/>
            <a:ext cx="4572000" cy="228600"/>
          </a:xfrm>
          <a:prstGeom prst="rect">
            <a:avLst/>
          </a:prstGeom>
          <a:solidFill>
            <a:schemeClr val="accent6">
              <a:lumMod val="5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914400" y="3886200"/>
            <a:ext cx="4724400" cy="228600"/>
          </a:xfrm>
          <a:prstGeom prst="rect">
            <a:avLst/>
          </a:prstGeom>
          <a:solidFill>
            <a:schemeClr val="accent6">
              <a:lumMod val="5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7" name="Straight Connector 26"/>
          <p:cNvCxnSpPr/>
          <p:nvPr/>
        </p:nvCxnSpPr>
        <p:spPr>
          <a:xfrm rot="5400000">
            <a:off x="3201194" y="2971006"/>
            <a:ext cx="2743200" cy="1588"/>
          </a:xfrm>
          <a:prstGeom prst="line">
            <a:avLst/>
          </a:prstGeom>
          <a:ln w="508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5400000">
            <a:off x="1372394" y="2971006"/>
            <a:ext cx="2743200" cy="1588"/>
          </a:xfrm>
          <a:prstGeom prst="line">
            <a:avLst/>
          </a:prstGeom>
          <a:ln w="508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5400000">
            <a:off x="-456406" y="2971006"/>
            <a:ext cx="2743200" cy="1588"/>
          </a:xfrm>
          <a:prstGeom prst="line">
            <a:avLst/>
          </a:prstGeom>
          <a:ln w="50800">
            <a:solidFill>
              <a:srgbClr val="00B050"/>
            </a:solidFill>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914400" y="4724400"/>
            <a:ext cx="5486400" cy="523220"/>
          </a:xfrm>
          <a:prstGeom prst="rect">
            <a:avLst/>
          </a:prstGeom>
          <a:noFill/>
        </p:spPr>
        <p:txBody>
          <a:bodyPr wrap="square" rtlCol="0">
            <a:spAutoFit/>
          </a:bodyPr>
          <a:lstStyle/>
          <a:p>
            <a:pPr algn="ctr"/>
            <a:r>
              <a:rPr lang="en-US" sz="2800" dirty="0" smtClean="0">
                <a:latin typeface="Comic Sans MS" pitchFamily="66" charset="0"/>
              </a:rPr>
              <a:t>Normalized execution cycles</a:t>
            </a:r>
            <a:endParaRPr lang="en-US" sz="2800" dirty="0">
              <a:latin typeface="Comic Sans MS" pitchFamily="66" charset="0"/>
            </a:endParaRPr>
          </a:p>
        </p:txBody>
      </p:sp>
      <p:sp>
        <p:nvSpPr>
          <p:cNvPr id="31" name="TextBox 30"/>
          <p:cNvSpPr txBox="1"/>
          <p:nvPr/>
        </p:nvSpPr>
        <p:spPr>
          <a:xfrm>
            <a:off x="4724400" y="1457980"/>
            <a:ext cx="1699504" cy="523220"/>
          </a:xfrm>
          <a:prstGeom prst="rect">
            <a:avLst/>
          </a:prstGeom>
          <a:noFill/>
        </p:spPr>
        <p:txBody>
          <a:bodyPr wrap="none" rtlCol="0">
            <a:spAutoFit/>
          </a:bodyPr>
          <a:lstStyle/>
          <a:p>
            <a:r>
              <a:rPr lang="en-US" sz="2800" dirty="0" err="1" smtClean="0">
                <a:latin typeface="Comic Sans MS" pitchFamily="66" charset="0"/>
              </a:rPr>
              <a:t>dbpLIFO</a:t>
            </a:r>
            <a:endParaRPr lang="en-US" sz="2800" dirty="0">
              <a:latin typeface="Comic Sans MS" pitchFamily="66" charset="0"/>
            </a:endParaRPr>
          </a:p>
        </p:txBody>
      </p:sp>
      <p:sp>
        <p:nvSpPr>
          <p:cNvPr id="32" name="TextBox 31"/>
          <p:cNvSpPr txBox="1"/>
          <p:nvPr/>
        </p:nvSpPr>
        <p:spPr>
          <a:xfrm>
            <a:off x="4572000" y="1915180"/>
            <a:ext cx="1471878" cy="523220"/>
          </a:xfrm>
          <a:prstGeom prst="rect">
            <a:avLst/>
          </a:prstGeom>
          <a:noFill/>
        </p:spPr>
        <p:txBody>
          <a:bodyPr wrap="none" rtlCol="0">
            <a:spAutoFit/>
          </a:bodyPr>
          <a:lstStyle/>
          <a:p>
            <a:r>
              <a:rPr lang="en-US" sz="2800" dirty="0" err="1" smtClean="0">
                <a:latin typeface="Comic Sans MS" pitchFamily="66" charset="0"/>
              </a:rPr>
              <a:t>peLIFO</a:t>
            </a:r>
            <a:endParaRPr lang="en-US" sz="2800" dirty="0">
              <a:latin typeface="Comic Sans MS" pitchFamily="66" charset="0"/>
            </a:endParaRPr>
          </a:p>
        </p:txBody>
      </p:sp>
      <p:sp>
        <p:nvSpPr>
          <p:cNvPr id="33" name="TextBox 32"/>
          <p:cNvSpPr txBox="1"/>
          <p:nvPr/>
        </p:nvSpPr>
        <p:spPr>
          <a:xfrm>
            <a:off x="4943693" y="2310825"/>
            <a:ext cx="2561920" cy="523220"/>
          </a:xfrm>
          <a:prstGeom prst="rect">
            <a:avLst/>
          </a:prstGeom>
          <a:noFill/>
        </p:spPr>
        <p:txBody>
          <a:bodyPr wrap="none" rtlCol="0">
            <a:spAutoFit/>
          </a:bodyPr>
          <a:lstStyle/>
          <a:p>
            <a:r>
              <a:rPr lang="en-US" sz="2800" dirty="0" err="1" smtClean="0">
                <a:latin typeface="Comic Sans MS" pitchFamily="66" charset="0"/>
              </a:rPr>
              <a:t>pcounterLIFO</a:t>
            </a:r>
            <a:endParaRPr lang="en-US" sz="2800" dirty="0">
              <a:latin typeface="Comic Sans MS" pitchFamily="66" charset="0"/>
            </a:endParaRPr>
          </a:p>
        </p:txBody>
      </p:sp>
      <p:sp>
        <p:nvSpPr>
          <p:cNvPr id="34" name="TextBox 33"/>
          <p:cNvSpPr txBox="1"/>
          <p:nvPr/>
        </p:nvSpPr>
        <p:spPr>
          <a:xfrm>
            <a:off x="5248493" y="2768025"/>
            <a:ext cx="3692036" cy="523220"/>
          </a:xfrm>
          <a:prstGeom prst="rect">
            <a:avLst/>
          </a:prstGeom>
          <a:noFill/>
        </p:spPr>
        <p:txBody>
          <a:bodyPr wrap="none" rtlCol="0">
            <a:spAutoFit/>
          </a:bodyPr>
          <a:lstStyle/>
          <a:p>
            <a:r>
              <a:rPr lang="en-US" sz="2800" dirty="0" err="1" smtClean="0">
                <a:latin typeface="Comic Sans MS" pitchFamily="66" charset="0"/>
              </a:rPr>
              <a:t>dbpConv</a:t>
            </a:r>
            <a:r>
              <a:rPr lang="en-US" sz="2800" dirty="0" smtClean="0">
                <a:latin typeface="Comic Sans MS" pitchFamily="66" charset="0"/>
              </a:rPr>
              <a:t> [MICRO’08]</a:t>
            </a:r>
            <a:endParaRPr lang="en-US" sz="2800" dirty="0">
              <a:latin typeface="Comic Sans MS" pitchFamily="66" charset="0"/>
            </a:endParaRPr>
          </a:p>
        </p:txBody>
      </p:sp>
      <p:sp>
        <p:nvSpPr>
          <p:cNvPr id="35" name="TextBox 34"/>
          <p:cNvSpPr txBox="1"/>
          <p:nvPr/>
        </p:nvSpPr>
        <p:spPr>
          <a:xfrm>
            <a:off x="5451964" y="3286780"/>
            <a:ext cx="2630848" cy="523220"/>
          </a:xfrm>
          <a:prstGeom prst="rect">
            <a:avLst/>
          </a:prstGeom>
          <a:noFill/>
        </p:spPr>
        <p:txBody>
          <a:bodyPr wrap="none" rtlCol="0">
            <a:spAutoFit/>
          </a:bodyPr>
          <a:lstStyle/>
          <a:p>
            <a:r>
              <a:rPr lang="en-US" sz="2800" dirty="0" smtClean="0">
                <a:latin typeface="Comic Sans MS" pitchFamily="66" charset="0"/>
              </a:rPr>
              <a:t>DIP [ISCA’07]</a:t>
            </a:r>
            <a:endParaRPr lang="en-US" sz="2800" dirty="0">
              <a:latin typeface="Comic Sans MS" pitchFamily="66" charset="0"/>
            </a:endParaRPr>
          </a:p>
        </p:txBody>
      </p:sp>
      <p:sp>
        <p:nvSpPr>
          <p:cNvPr id="36" name="TextBox 35"/>
          <p:cNvSpPr txBox="1"/>
          <p:nvPr/>
        </p:nvSpPr>
        <p:spPr>
          <a:xfrm>
            <a:off x="5604364" y="3743980"/>
            <a:ext cx="2438488" cy="523220"/>
          </a:xfrm>
          <a:prstGeom prst="rect">
            <a:avLst/>
          </a:prstGeom>
          <a:noFill/>
        </p:spPr>
        <p:txBody>
          <a:bodyPr wrap="none" rtlCol="0">
            <a:spAutoFit/>
          </a:bodyPr>
          <a:lstStyle/>
          <a:p>
            <a:r>
              <a:rPr lang="en-US" sz="2800" dirty="0" smtClean="0">
                <a:latin typeface="Comic Sans MS" pitchFamily="66" charset="0"/>
              </a:rPr>
              <a:t>VC [ISCA’90]</a:t>
            </a:r>
            <a:endParaRPr lang="en-US" sz="2800" dirty="0">
              <a:latin typeface="Comic Sans MS" pitchFamily="66" charset="0"/>
            </a:endParaRPr>
          </a:p>
        </p:txBody>
      </p:sp>
      <p:sp>
        <p:nvSpPr>
          <p:cNvPr id="37" name="TextBox 36"/>
          <p:cNvSpPr txBox="1"/>
          <p:nvPr/>
        </p:nvSpPr>
        <p:spPr>
          <a:xfrm>
            <a:off x="1017198" y="5181600"/>
            <a:ext cx="8050602" cy="1384995"/>
          </a:xfrm>
          <a:prstGeom prst="rect">
            <a:avLst/>
          </a:prstGeom>
          <a:noFill/>
        </p:spPr>
        <p:txBody>
          <a:bodyPr wrap="none" rtlCol="0">
            <a:spAutoFit/>
          </a:bodyPr>
          <a:lstStyle/>
          <a:p>
            <a:r>
              <a:rPr lang="en-US" sz="2800" dirty="0" smtClean="0">
                <a:latin typeface="Comic Sans MS" pitchFamily="66" charset="0"/>
              </a:rPr>
              <a:t>On a more realistic 6-6-6 DDR2-800 DRAM </a:t>
            </a:r>
          </a:p>
          <a:p>
            <a:r>
              <a:rPr lang="en-US" sz="2800" dirty="0" smtClean="0">
                <a:latin typeface="Comic Sans MS" pitchFamily="66" charset="0"/>
              </a:rPr>
              <a:t>model with FR-FCFS scheduling, </a:t>
            </a:r>
            <a:r>
              <a:rPr lang="en-US" sz="2800" dirty="0" err="1" smtClean="0">
                <a:latin typeface="Comic Sans MS" pitchFamily="66" charset="0"/>
              </a:rPr>
              <a:t>peLIFO</a:t>
            </a:r>
            <a:r>
              <a:rPr lang="en-US" sz="2800" dirty="0" smtClean="0">
                <a:latin typeface="Comic Sans MS" pitchFamily="66" charset="0"/>
              </a:rPr>
              <a:t> saves </a:t>
            </a:r>
          </a:p>
          <a:p>
            <a:r>
              <a:rPr lang="en-US" sz="2800" dirty="0" smtClean="0">
                <a:latin typeface="Comic Sans MS" pitchFamily="66" charset="0"/>
              </a:rPr>
              <a:t>7% execution cycles compared to LRU.</a:t>
            </a:r>
            <a:endParaRPr lang="en-US" sz="2800" dirty="0">
              <a:latin typeface="Comic Sans MS" pitchFamily="66" charset="0"/>
            </a:endParaRPr>
          </a:p>
        </p:txBody>
      </p:sp>
      <p:sp>
        <p:nvSpPr>
          <p:cNvPr id="38" name="TextBox 37"/>
          <p:cNvSpPr txBox="1"/>
          <p:nvPr/>
        </p:nvSpPr>
        <p:spPr>
          <a:xfrm>
            <a:off x="7620000" y="1600200"/>
            <a:ext cx="872355" cy="523220"/>
          </a:xfrm>
          <a:prstGeom prst="rect">
            <a:avLst/>
          </a:prstGeom>
          <a:noFill/>
        </p:spPr>
        <p:txBody>
          <a:bodyPr wrap="none" rtlCol="0">
            <a:spAutoFit/>
          </a:bodyPr>
          <a:lstStyle/>
          <a:p>
            <a:r>
              <a:rPr lang="en-US" sz="2800" dirty="0" smtClean="0">
                <a:latin typeface="Comic Sans MS" pitchFamily="66" charset="0"/>
              </a:rPr>
              <a:t>LRU</a:t>
            </a:r>
            <a:endParaRPr lang="en-US" sz="2800" dirty="0">
              <a:latin typeface="Comic Sans MS" pitchFamily="66" charset="0"/>
            </a:endParaRPr>
          </a:p>
        </p:txBody>
      </p:sp>
      <p:cxnSp>
        <p:nvCxnSpPr>
          <p:cNvPr id="40" name="Straight Arrow Connector 39"/>
          <p:cNvCxnSpPr>
            <a:stCxn id="38" idx="1"/>
          </p:cNvCxnSpPr>
          <p:nvPr/>
        </p:nvCxnSpPr>
        <p:spPr>
          <a:xfrm rot="10800000" flipV="1">
            <a:off x="6400800" y="1861810"/>
            <a:ext cx="1219200" cy="347990"/>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left)">
                                      <p:cBhvr>
                                        <p:cTn id="7" dur="500"/>
                                        <p:tgtEl>
                                          <p:spTgt spid="20"/>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1"/>
                                        </p:tgtEl>
                                        <p:attrNameLst>
                                          <p:attrName>style.visibility</p:attrName>
                                        </p:attrNameLst>
                                      </p:cBhvr>
                                      <p:to>
                                        <p:strVal val="visible"/>
                                      </p:to>
                                    </p:set>
                                    <p:animEffect transition="in" filter="wipe(left)">
                                      <p:cBhvr>
                                        <p:cTn id="11" dur="500"/>
                                        <p:tgtEl>
                                          <p:spTgt spid="31"/>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21"/>
                                        </p:tgtEl>
                                        <p:attrNameLst>
                                          <p:attrName>style.visibility</p:attrName>
                                        </p:attrNameLst>
                                      </p:cBhvr>
                                      <p:to>
                                        <p:strVal val="visible"/>
                                      </p:to>
                                    </p:set>
                                    <p:animEffect transition="in" filter="wipe(left)">
                                      <p:cBhvr>
                                        <p:cTn id="16" dur="500"/>
                                        <p:tgtEl>
                                          <p:spTgt spid="21"/>
                                        </p:tgtEl>
                                      </p:cBhvr>
                                    </p:animEffect>
                                  </p:childTnLst>
                                </p:cTn>
                              </p:par>
                            </p:childTnLst>
                          </p:cTn>
                        </p:par>
                        <p:par>
                          <p:cTn id="17" fill="hold">
                            <p:stCondLst>
                              <p:cond delay="500"/>
                            </p:stCondLst>
                            <p:childTnLst>
                              <p:par>
                                <p:cTn id="18" presetID="22" presetClass="entr" presetSubtype="8" fill="hold" grpId="0" nodeType="afterEffect">
                                  <p:stCondLst>
                                    <p:cond delay="0"/>
                                  </p:stCondLst>
                                  <p:childTnLst>
                                    <p:set>
                                      <p:cBhvr>
                                        <p:cTn id="19" dur="1" fill="hold">
                                          <p:stCondLst>
                                            <p:cond delay="0"/>
                                          </p:stCondLst>
                                        </p:cTn>
                                        <p:tgtEl>
                                          <p:spTgt spid="32"/>
                                        </p:tgtEl>
                                        <p:attrNameLst>
                                          <p:attrName>style.visibility</p:attrName>
                                        </p:attrNameLst>
                                      </p:cBhvr>
                                      <p:to>
                                        <p:strVal val="visible"/>
                                      </p:to>
                                    </p:set>
                                    <p:animEffect transition="in" filter="wipe(left)">
                                      <p:cBhvr>
                                        <p:cTn id="20" dur="500"/>
                                        <p:tgtEl>
                                          <p:spTgt spid="32"/>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22"/>
                                        </p:tgtEl>
                                        <p:attrNameLst>
                                          <p:attrName>style.visibility</p:attrName>
                                        </p:attrNameLst>
                                      </p:cBhvr>
                                      <p:to>
                                        <p:strVal val="visible"/>
                                      </p:to>
                                    </p:set>
                                    <p:animEffect transition="in" filter="wipe(left)">
                                      <p:cBhvr>
                                        <p:cTn id="25" dur="500"/>
                                        <p:tgtEl>
                                          <p:spTgt spid="22"/>
                                        </p:tgtEl>
                                      </p:cBhvr>
                                    </p:animEffect>
                                  </p:childTnLst>
                                </p:cTn>
                              </p:par>
                            </p:childTnLst>
                          </p:cTn>
                        </p:par>
                        <p:par>
                          <p:cTn id="26" fill="hold">
                            <p:stCondLst>
                              <p:cond delay="500"/>
                            </p:stCondLst>
                            <p:childTnLst>
                              <p:par>
                                <p:cTn id="27" presetID="22" presetClass="entr" presetSubtype="8" fill="hold" grpId="0" nodeType="afterEffect">
                                  <p:stCondLst>
                                    <p:cond delay="0"/>
                                  </p:stCondLst>
                                  <p:childTnLst>
                                    <p:set>
                                      <p:cBhvr>
                                        <p:cTn id="28" dur="1" fill="hold">
                                          <p:stCondLst>
                                            <p:cond delay="0"/>
                                          </p:stCondLst>
                                        </p:cTn>
                                        <p:tgtEl>
                                          <p:spTgt spid="33"/>
                                        </p:tgtEl>
                                        <p:attrNameLst>
                                          <p:attrName>style.visibility</p:attrName>
                                        </p:attrNameLst>
                                      </p:cBhvr>
                                      <p:to>
                                        <p:strVal val="visible"/>
                                      </p:to>
                                    </p:set>
                                    <p:animEffect transition="in" filter="wipe(left)">
                                      <p:cBhvr>
                                        <p:cTn id="29" dur="500"/>
                                        <p:tgtEl>
                                          <p:spTgt spid="33"/>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grpId="0" nodeType="clickEffect">
                                  <p:stCondLst>
                                    <p:cond delay="0"/>
                                  </p:stCondLst>
                                  <p:childTnLst>
                                    <p:set>
                                      <p:cBhvr>
                                        <p:cTn id="33" dur="1" fill="hold">
                                          <p:stCondLst>
                                            <p:cond delay="0"/>
                                          </p:stCondLst>
                                        </p:cTn>
                                        <p:tgtEl>
                                          <p:spTgt spid="24"/>
                                        </p:tgtEl>
                                        <p:attrNameLst>
                                          <p:attrName>style.visibility</p:attrName>
                                        </p:attrNameLst>
                                      </p:cBhvr>
                                      <p:to>
                                        <p:strVal val="visible"/>
                                      </p:to>
                                    </p:set>
                                    <p:animEffect transition="in" filter="wipe(left)">
                                      <p:cBhvr>
                                        <p:cTn id="34" dur="500"/>
                                        <p:tgtEl>
                                          <p:spTgt spid="24"/>
                                        </p:tgtEl>
                                      </p:cBhvr>
                                    </p:animEffect>
                                  </p:childTnLst>
                                </p:cTn>
                              </p:par>
                            </p:childTnLst>
                          </p:cTn>
                        </p:par>
                        <p:par>
                          <p:cTn id="35" fill="hold">
                            <p:stCondLst>
                              <p:cond delay="500"/>
                            </p:stCondLst>
                            <p:childTnLst>
                              <p:par>
                                <p:cTn id="36" presetID="22" presetClass="entr" presetSubtype="8" fill="hold" grpId="0" nodeType="afterEffect">
                                  <p:stCondLst>
                                    <p:cond delay="0"/>
                                  </p:stCondLst>
                                  <p:childTnLst>
                                    <p:set>
                                      <p:cBhvr>
                                        <p:cTn id="37" dur="1" fill="hold">
                                          <p:stCondLst>
                                            <p:cond delay="0"/>
                                          </p:stCondLst>
                                        </p:cTn>
                                        <p:tgtEl>
                                          <p:spTgt spid="34"/>
                                        </p:tgtEl>
                                        <p:attrNameLst>
                                          <p:attrName>style.visibility</p:attrName>
                                        </p:attrNameLst>
                                      </p:cBhvr>
                                      <p:to>
                                        <p:strVal val="visible"/>
                                      </p:to>
                                    </p:set>
                                    <p:animEffect transition="in" filter="wipe(left)">
                                      <p:cBhvr>
                                        <p:cTn id="38" dur="500"/>
                                        <p:tgtEl>
                                          <p:spTgt spid="34"/>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grpId="0" nodeType="clickEffect">
                                  <p:stCondLst>
                                    <p:cond delay="0"/>
                                  </p:stCondLst>
                                  <p:childTnLst>
                                    <p:set>
                                      <p:cBhvr>
                                        <p:cTn id="42" dur="1" fill="hold">
                                          <p:stCondLst>
                                            <p:cond delay="0"/>
                                          </p:stCondLst>
                                        </p:cTn>
                                        <p:tgtEl>
                                          <p:spTgt spid="25"/>
                                        </p:tgtEl>
                                        <p:attrNameLst>
                                          <p:attrName>style.visibility</p:attrName>
                                        </p:attrNameLst>
                                      </p:cBhvr>
                                      <p:to>
                                        <p:strVal val="visible"/>
                                      </p:to>
                                    </p:set>
                                    <p:animEffect transition="in" filter="wipe(left)">
                                      <p:cBhvr>
                                        <p:cTn id="43" dur="500"/>
                                        <p:tgtEl>
                                          <p:spTgt spid="25"/>
                                        </p:tgtEl>
                                      </p:cBhvr>
                                    </p:animEffect>
                                  </p:childTnLst>
                                </p:cTn>
                              </p:par>
                            </p:childTnLst>
                          </p:cTn>
                        </p:par>
                        <p:par>
                          <p:cTn id="44" fill="hold">
                            <p:stCondLst>
                              <p:cond delay="500"/>
                            </p:stCondLst>
                            <p:childTnLst>
                              <p:par>
                                <p:cTn id="45" presetID="22" presetClass="entr" presetSubtype="8" fill="hold" grpId="0" nodeType="afterEffect">
                                  <p:stCondLst>
                                    <p:cond delay="0"/>
                                  </p:stCondLst>
                                  <p:childTnLst>
                                    <p:set>
                                      <p:cBhvr>
                                        <p:cTn id="46" dur="1" fill="hold">
                                          <p:stCondLst>
                                            <p:cond delay="0"/>
                                          </p:stCondLst>
                                        </p:cTn>
                                        <p:tgtEl>
                                          <p:spTgt spid="35"/>
                                        </p:tgtEl>
                                        <p:attrNameLst>
                                          <p:attrName>style.visibility</p:attrName>
                                        </p:attrNameLst>
                                      </p:cBhvr>
                                      <p:to>
                                        <p:strVal val="visible"/>
                                      </p:to>
                                    </p:set>
                                    <p:animEffect transition="in" filter="wipe(left)">
                                      <p:cBhvr>
                                        <p:cTn id="47" dur="500"/>
                                        <p:tgtEl>
                                          <p:spTgt spid="35"/>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26"/>
                                        </p:tgtEl>
                                        <p:attrNameLst>
                                          <p:attrName>style.visibility</p:attrName>
                                        </p:attrNameLst>
                                      </p:cBhvr>
                                      <p:to>
                                        <p:strVal val="visible"/>
                                      </p:to>
                                    </p:set>
                                    <p:animEffect transition="in" filter="wipe(left)">
                                      <p:cBhvr>
                                        <p:cTn id="52" dur="500"/>
                                        <p:tgtEl>
                                          <p:spTgt spid="26"/>
                                        </p:tgtEl>
                                      </p:cBhvr>
                                    </p:animEffect>
                                  </p:childTnLst>
                                </p:cTn>
                              </p:par>
                            </p:childTnLst>
                          </p:cTn>
                        </p:par>
                        <p:par>
                          <p:cTn id="53" fill="hold">
                            <p:stCondLst>
                              <p:cond delay="500"/>
                            </p:stCondLst>
                            <p:childTnLst>
                              <p:par>
                                <p:cTn id="54" presetID="22" presetClass="entr" presetSubtype="8" fill="hold" grpId="0" nodeType="afterEffect">
                                  <p:stCondLst>
                                    <p:cond delay="0"/>
                                  </p:stCondLst>
                                  <p:childTnLst>
                                    <p:set>
                                      <p:cBhvr>
                                        <p:cTn id="55" dur="1" fill="hold">
                                          <p:stCondLst>
                                            <p:cond delay="0"/>
                                          </p:stCondLst>
                                        </p:cTn>
                                        <p:tgtEl>
                                          <p:spTgt spid="36"/>
                                        </p:tgtEl>
                                        <p:attrNameLst>
                                          <p:attrName>style.visibility</p:attrName>
                                        </p:attrNameLst>
                                      </p:cBhvr>
                                      <p:to>
                                        <p:strVal val="visible"/>
                                      </p:to>
                                    </p:set>
                                    <p:animEffect transition="in" filter="wipe(left)">
                                      <p:cBhvr>
                                        <p:cTn id="56" dur="500"/>
                                        <p:tgtEl>
                                          <p:spTgt spid="36"/>
                                        </p:tgtEl>
                                      </p:cBhvr>
                                    </p:animEffect>
                                  </p:childTnLst>
                                </p:cTn>
                              </p:par>
                            </p:childTnLst>
                          </p:cTn>
                        </p:par>
                      </p:childTnLst>
                    </p:cTn>
                  </p:par>
                  <p:par>
                    <p:cTn id="57" fill="hold">
                      <p:stCondLst>
                        <p:cond delay="indefinite"/>
                      </p:stCondLst>
                      <p:childTnLst>
                        <p:par>
                          <p:cTn id="58" fill="hold">
                            <p:stCondLst>
                              <p:cond delay="0"/>
                            </p:stCondLst>
                            <p:childTnLst>
                              <p:par>
                                <p:cTn id="59" presetID="22" presetClass="entr" presetSubtype="8" fill="hold" grpId="0" nodeType="clickEffect">
                                  <p:stCondLst>
                                    <p:cond delay="0"/>
                                  </p:stCondLst>
                                  <p:childTnLst>
                                    <p:set>
                                      <p:cBhvr>
                                        <p:cTn id="60" dur="1" fill="hold">
                                          <p:stCondLst>
                                            <p:cond delay="0"/>
                                          </p:stCondLst>
                                        </p:cTn>
                                        <p:tgtEl>
                                          <p:spTgt spid="37"/>
                                        </p:tgtEl>
                                        <p:attrNameLst>
                                          <p:attrName>style.visibility</p:attrName>
                                        </p:attrNameLst>
                                      </p:cBhvr>
                                      <p:to>
                                        <p:strVal val="visible"/>
                                      </p:to>
                                    </p:set>
                                    <p:animEffect transition="in" filter="wipe(left)">
                                      <p:cBhvr>
                                        <p:cTn id="61"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P spid="22" grpId="0" animBg="1"/>
      <p:bldP spid="24" grpId="0" animBg="1"/>
      <p:bldP spid="25" grpId="0" animBg="1"/>
      <p:bldP spid="26" grpId="0" animBg="1"/>
      <p:bldP spid="31" grpId="0"/>
      <p:bldP spid="32" grpId="0"/>
      <p:bldP spid="33" grpId="0"/>
      <p:bldP spid="34" grpId="0"/>
      <p:bldP spid="35" grpId="0"/>
      <p:bldP spid="36" grpId="0"/>
      <p:bldP spid="37"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a:bodyPr>
          <a:lstStyle/>
          <a:p>
            <a:r>
              <a:rPr lang="en-US" b="1" dirty="0" err="1" smtClean="0"/>
              <a:t>Multiprogrammed</a:t>
            </a:r>
            <a:r>
              <a:rPr lang="en-US" b="1" dirty="0" smtClean="0"/>
              <a:t> Workloads</a:t>
            </a:r>
            <a:endParaRPr lang="en-US" b="1" dirty="0"/>
          </a:p>
        </p:txBody>
      </p:sp>
      <p:sp>
        <p:nvSpPr>
          <p:cNvPr id="4" name="Footer Placeholder 3"/>
          <p:cNvSpPr>
            <a:spLocks noGrp="1"/>
          </p:cNvSpPr>
          <p:nvPr>
            <p:ph type="ftr" sz="quarter" idx="11"/>
          </p:nvPr>
        </p:nvSpPr>
        <p:spPr/>
        <p:txBody>
          <a:bodyPr/>
          <a:lstStyle/>
          <a:p>
            <a:r>
              <a:rPr lang="fi-FI" smtClean="0"/>
              <a:t>Pseudo-LIFO        Mainak   (IIT Kanpur)</a:t>
            </a:r>
            <a:endParaRPr lang="en-US"/>
          </a:p>
        </p:txBody>
      </p:sp>
      <p:cxnSp>
        <p:nvCxnSpPr>
          <p:cNvPr id="10" name="Straight Connector 9"/>
          <p:cNvCxnSpPr/>
          <p:nvPr/>
        </p:nvCxnSpPr>
        <p:spPr>
          <a:xfrm>
            <a:off x="914400" y="4341812"/>
            <a:ext cx="4572000" cy="1588"/>
          </a:xfrm>
          <a:prstGeom prst="line">
            <a:avLst/>
          </a:prstGeom>
          <a:ln w="50800">
            <a:solidFill>
              <a:srgbClr val="00B050"/>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533400" y="4292025"/>
            <a:ext cx="787395" cy="584775"/>
          </a:xfrm>
          <a:prstGeom prst="rect">
            <a:avLst/>
          </a:prstGeom>
          <a:noFill/>
        </p:spPr>
        <p:txBody>
          <a:bodyPr wrap="none" rtlCol="0">
            <a:spAutoFit/>
          </a:bodyPr>
          <a:lstStyle/>
          <a:p>
            <a:r>
              <a:rPr lang="en-US" sz="3200" dirty="0" smtClean="0">
                <a:latin typeface="Comic Sans MS" pitchFamily="66" charset="0"/>
              </a:rPr>
              <a:t>0.7</a:t>
            </a:r>
            <a:endParaRPr lang="en-US" sz="3200" dirty="0">
              <a:latin typeface="Comic Sans MS" pitchFamily="66" charset="0"/>
            </a:endParaRPr>
          </a:p>
        </p:txBody>
      </p:sp>
      <p:sp>
        <p:nvSpPr>
          <p:cNvPr id="12" name="TextBox 11"/>
          <p:cNvSpPr txBox="1"/>
          <p:nvPr/>
        </p:nvSpPr>
        <p:spPr>
          <a:xfrm>
            <a:off x="1422405" y="4267200"/>
            <a:ext cx="787395" cy="584775"/>
          </a:xfrm>
          <a:prstGeom prst="rect">
            <a:avLst/>
          </a:prstGeom>
          <a:noFill/>
        </p:spPr>
        <p:txBody>
          <a:bodyPr wrap="none" rtlCol="0">
            <a:spAutoFit/>
          </a:bodyPr>
          <a:lstStyle/>
          <a:p>
            <a:r>
              <a:rPr lang="en-US" sz="3200" dirty="0" smtClean="0">
                <a:latin typeface="Comic Sans MS" pitchFamily="66" charset="0"/>
              </a:rPr>
              <a:t>0.8</a:t>
            </a:r>
            <a:endParaRPr lang="en-US" sz="3200" dirty="0">
              <a:latin typeface="Comic Sans MS" pitchFamily="66" charset="0"/>
            </a:endParaRPr>
          </a:p>
        </p:txBody>
      </p:sp>
      <p:sp>
        <p:nvSpPr>
          <p:cNvPr id="13" name="TextBox 12"/>
          <p:cNvSpPr txBox="1"/>
          <p:nvPr/>
        </p:nvSpPr>
        <p:spPr>
          <a:xfrm>
            <a:off x="2336805" y="4292025"/>
            <a:ext cx="787395" cy="584775"/>
          </a:xfrm>
          <a:prstGeom prst="rect">
            <a:avLst/>
          </a:prstGeom>
          <a:noFill/>
        </p:spPr>
        <p:txBody>
          <a:bodyPr wrap="none" rtlCol="0">
            <a:spAutoFit/>
          </a:bodyPr>
          <a:lstStyle/>
          <a:p>
            <a:r>
              <a:rPr lang="en-US" sz="3200" dirty="0" smtClean="0">
                <a:latin typeface="Comic Sans MS" pitchFamily="66" charset="0"/>
              </a:rPr>
              <a:t>0.9</a:t>
            </a:r>
            <a:endParaRPr lang="en-US" sz="3200" dirty="0">
              <a:latin typeface="Comic Sans MS" pitchFamily="66" charset="0"/>
            </a:endParaRPr>
          </a:p>
        </p:txBody>
      </p:sp>
      <p:sp>
        <p:nvSpPr>
          <p:cNvPr id="14" name="TextBox 13"/>
          <p:cNvSpPr txBox="1"/>
          <p:nvPr/>
        </p:nvSpPr>
        <p:spPr>
          <a:xfrm>
            <a:off x="3316928" y="4292025"/>
            <a:ext cx="721672" cy="584775"/>
          </a:xfrm>
          <a:prstGeom prst="rect">
            <a:avLst/>
          </a:prstGeom>
          <a:noFill/>
        </p:spPr>
        <p:txBody>
          <a:bodyPr wrap="none" rtlCol="0">
            <a:spAutoFit/>
          </a:bodyPr>
          <a:lstStyle/>
          <a:p>
            <a:r>
              <a:rPr lang="en-US" sz="3200" dirty="0" smtClean="0">
                <a:latin typeface="Comic Sans MS" pitchFamily="66" charset="0"/>
              </a:rPr>
              <a:t>1.0</a:t>
            </a:r>
            <a:endParaRPr lang="en-US" sz="3200" dirty="0">
              <a:latin typeface="Comic Sans MS" pitchFamily="66" charset="0"/>
            </a:endParaRPr>
          </a:p>
        </p:txBody>
      </p:sp>
      <p:sp>
        <p:nvSpPr>
          <p:cNvPr id="15" name="TextBox 14"/>
          <p:cNvSpPr txBox="1"/>
          <p:nvPr/>
        </p:nvSpPr>
        <p:spPr>
          <a:xfrm>
            <a:off x="914401" y="4734580"/>
            <a:ext cx="4571999" cy="523220"/>
          </a:xfrm>
          <a:prstGeom prst="rect">
            <a:avLst/>
          </a:prstGeom>
          <a:noFill/>
        </p:spPr>
        <p:txBody>
          <a:bodyPr wrap="square" rtlCol="0">
            <a:spAutoFit/>
          </a:bodyPr>
          <a:lstStyle/>
          <a:p>
            <a:pPr algn="ctr"/>
            <a:r>
              <a:rPr lang="en-US" sz="2800" dirty="0" smtClean="0">
                <a:latin typeface="Comic Sans MS" pitchFamily="66" charset="0"/>
              </a:rPr>
              <a:t>Normalized average CPI</a:t>
            </a:r>
            <a:endParaRPr lang="en-US" sz="2800" dirty="0">
              <a:latin typeface="Comic Sans MS" pitchFamily="66" charset="0"/>
            </a:endParaRPr>
          </a:p>
        </p:txBody>
      </p:sp>
      <p:sp>
        <p:nvSpPr>
          <p:cNvPr id="16" name="Rectangle 15"/>
          <p:cNvSpPr/>
          <p:nvPr/>
        </p:nvSpPr>
        <p:spPr>
          <a:xfrm>
            <a:off x="914400" y="1600200"/>
            <a:ext cx="1600200" cy="228600"/>
          </a:xfrm>
          <a:prstGeom prst="rect">
            <a:avLst/>
          </a:prstGeom>
          <a:solidFill>
            <a:schemeClr val="accent6">
              <a:lumMod val="5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914400" y="1905000"/>
            <a:ext cx="990600" cy="228600"/>
          </a:xfrm>
          <a:prstGeom prst="rect">
            <a:avLst/>
          </a:prstGeom>
          <a:solidFill>
            <a:schemeClr val="accent6">
              <a:lumMod val="5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914400" y="2209800"/>
            <a:ext cx="1752600" cy="228600"/>
          </a:xfrm>
          <a:prstGeom prst="rect">
            <a:avLst/>
          </a:prstGeom>
          <a:solidFill>
            <a:schemeClr val="accent6">
              <a:lumMod val="5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914400" y="2514600"/>
            <a:ext cx="1447800" cy="228600"/>
          </a:xfrm>
          <a:prstGeom prst="rect">
            <a:avLst/>
          </a:prstGeom>
          <a:solidFill>
            <a:schemeClr val="accent6">
              <a:lumMod val="5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4231328" y="4292025"/>
            <a:ext cx="655949" cy="584775"/>
          </a:xfrm>
          <a:prstGeom prst="rect">
            <a:avLst/>
          </a:prstGeom>
          <a:noFill/>
        </p:spPr>
        <p:txBody>
          <a:bodyPr wrap="none" rtlCol="0">
            <a:spAutoFit/>
          </a:bodyPr>
          <a:lstStyle/>
          <a:p>
            <a:r>
              <a:rPr lang="en-US" sz="3200" dirty="0" smtClean="0">
                <a:latin typeface="Comic Sans MS" pitchFamily="66" charset="0"/>
              </a:rPr>
              <a:t>1.1</a:t>
            </a:r>
            <a:endParaRPr lang="en-US" sz="3200" dirty="0">
              <a:latin typeface="Comic Sans MS" pitchFamily="66" charset="0"/>
            </a:endParaRPr>
          </a:p>
        </p:txBody>
      </p:sp>
      <p:sp>
        <p:nvSpPr>
          <p:cNvPr id="21" name="TextBox 20"/>
          <p:cNvSpPr txBox="1"/>
          <p:nvPr/>
        </p:nvSpPr>
        <p:spPr>
          <a:xfrm>
            <a:off x="5145728" y="4267200"/>
            <a:ext cx="721672" cy="584775"/>
          </a:xfrm>
          <a:prstGeom prst="rect">
            <a:avLst/>
          </a:prstGeom>
          <a:noFill/>
        </p:spPr>
        <p:txBody>
          <a:bodyPr wrap="none" rtlCol="0">
            <a:spAutoFit/>
          </a:bodyPr>
          <a:lstStyle/>
          <a:p>
            <a:r>
              <a:rPr lang="en-US" sz="3200" dirty="0" smtClean="0">
                <a:latin typeface="Comic Sans MS" pitchFamily="66" charset="0"/>
              </a:rPr>
              <a:t>1.2</a:t>
            </a:r>
            <a:endParaRPr lang="en-US" sz="3200" dirty="0">
              <a:latin typeface="Comic Sans MS" pitchFamily="66" charset="0"/>
            </a:endParaRPr>
          </a:p>
        </p:txBody>
      </p:sp>
      <p:sp>
        <p:nvSpPr>
          <p:cNvPr id="26" name="Rectangle 25"/>
          <p:cNvSpPr/>
          <p:nvPr/>
        </p:nvSpPr>
        <p:spPr>
          <a:xfrm>
            <a:off x="914400" y="2819400"/>
            <a:ext cx="1371600" cy="228600"/>
          </a:xfrm>
          <a:prstGeom prst="rect">
            <a:avLst/>
          </a:prstGeom>
          <a:solidFill>
            <a:schemeClr val="accent6">
              <a:lumMod val="5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p:nvSpPr>
        <p:spPr>
          <a:xfrm>
            <a:off x="914400" y="3124200"/>
            <a:ext cx="2743200" cy="228600"/>
          </a:xfrm>
          <a:prstGeom prst="rect">
            <a:avLst/>
          </a:prstGeom>
          <a:solidFill>
            <a:schemeClr val="accent6">
              <a:lumMod val="5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p:nvSpPr>
        <p:spPr>
          <a:xfrm>
            <a:off x="914400" y="3429000"/>
            <a:ext cx="4572000" cy="228600"/>
          </a:xfrm>
          <a:prstGeom prst="rect">
            <a:avLst/>
          </a:prstGeom>
          <a:solidFill>
            <a:schemeClr val="accent6">
              <a:lumMod val="5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a:off x="914400" y="3733800"/>
            <a:ext cx="3657600" cy="228600"/>
          </a:xfrm>
          <a:prstGeom prst="rect">
            <a:avLst/>
          </a:prstGeom>
          <a:solidFill>
            <a:schemeClr val="accent6">
              <a:lumMod val="5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a:off x="914400" y="4038600"/>
            <a:ext cx="2667000" cy="228600"/>
          </a:xfrm>
          <a:prstGeom prst="rect">
            <a:avLst/>
          </a:prstGeom>
          <a:solidFill>
            <a:schemeClr val="accent6">
              <a:lumMod val="5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p:cNvSpPr txBox="1"/>
          <p:nvPr/>
        </p:nvSpPr>
        <p:spPr>
          <a:xfrm>
            <a:off x="5449498" y="3379113"/>
            <a:ext cx="2552302" cy="430887"/>
          </a:xfrm>
          <a:prstGeom prst="rect">
            <a:avLst/>
          </a:prstGeom>
          <a:noFill/>
        </p:spPr>
        <p:txBody>
          <a:bodyPr wrap="none" rtlCol="0">
            <a:spAutoFit/>
          </a:bodyPr>
          <a:lstStyle/>
          <a:p>
            <a:r>
              <a:rPr lang="en-US" sz="2200" dirty="0" smtClean="0">
                <a:latin typeface="Comic Sans MS" pitchFamily="66" charset="0"/>
              </a:rPr>
              <a:t>ASP [ASPLOS’08]</a:t>
            </a:r>
            <a:endParaRPr lang="en-US" sz="2200" dirty="0">
              <a:latin typeface="Comic Sans MS" pitchFamily="66" charset="0"/>
            </a:endParaRPr>
          </a:p>
        </p:txBody>
      </p:sp>
      <p:cxnSp>
        <p:nvCxnSpPr>
          <p:cNvPr id="40" name="Straight Connector 39"/>
          <p:cNvCxnSpPr/>
          <p:nvPr/>
        </p:nvCxnSpPr>
        <p:spPr>
          <a:xfrm rot="5400000">
            <a:off x="-457200" y="2971800"/>
            <a:ext cx="2743200" cy="1588"/>
          </a:xfrm>
          <a:prstGeom prst="line">
            <a:avLst/>
          </a:prstGeom>
          <a:ln w="508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456406" y="2971006"/>
            <a:ext cx="2743200" cy="1588"/>
          </a:xfrm>
          <a:prstGeom prst="line">
            <a:avLst/>
          </a:prstGeom>
          <a:ln w="508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370805" y="2971006"/>
            <a:ext cx="2743200" cy="1588"/>
          </a:xfrm>
          <a:prstGeom prst="line">
            <a:avLst/>
          </a:prstGeom>
          <a:ln w="508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285205" y="2971006"/>
            <a:ext cx="2743200" cy="1588"/>
          </a:xfrm>
          <a:prstGeom prst="line">
            <a:avLst/>
          </a:prstGeom>
          <a:ln w="508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3199606" y="2971006"/>
            <a:ext cx="2743200" cy="1588"/>
          </a:xfrm>
          <a:prstGeom prst="line">
            <a:avLst/>
          </a:prstGeom>
          <a:ln w="508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4115594" y="2971006"/>
            <a:ext cx="2743200" cy="1588"/>
          </a:xfrm>
          <a:prstGeom prst="line">
            <a:avLst/>
          </a:prstGeom>
          <a:ln w="50800">
            <a:solidFill>
              <a:srgbClr val="00B050"/>
            </a:solidFill>
          </a:ln>
        </p:spPr>
        <p:style>
          <a:lnRef idx="1">
            <a:schemeClr val="accent1"/>
          </a:lnRef>
          <a:fillRef idx="0">
            <a:schemeClr val="accent1"/>
          </a:fillRef>
          <a:effectRef idx="0">
            <a:schemeClr val="accent1"/>
          </a:effectRef>
          <a:fontRef idx="minor">
            <a:schemeClr val="tx1"/>
          </a:fontRef>
        </p:style>
      </p:cxnSp>
      <p:sp>
        <p:nvSpPr>
          <p:cNvPr id="47" name="TextBox 46"/>
          <p:cNvSpPr txBox="1"/>
          <p:nvPr/>
        </p:nvSpPr>
        <p:spPr>
          <a:xfrm>
            <a:off x="2491496" y="1447800"/>
            <a:ext cx="1374094" cy="430887"/>
          </a:xfrm>
          <a:prstGeom prst="rect">
            <a:avLst/>
          </a:prstGeom>
          <a:noFill/>
        </p:spPr>
        <p:txBody>
          <a:bodyPr wrap="none" rtlCol="0">
            <a:spAutoFit/>
          </a:bodyPr>
          <a:lstStyle/>
          <a:p>
            <a:r>
              <a:rPr lang="en-US" sz="2200" dirty="0" err="1" smtClean="0">
                <a:latin typeface="Comic Sans MS" pitchFamily="66" charset="0"/>
              </a:rPr>
              <a:t>dbpLIFO</a:t>
            </a:r>
            <a:endParaRPr lang="en-US" sz="2200" dirty="0">
              <a:latin typeface="Comic Sans MS" pitchFamily="66" charset="0"/>
            </a:endParaRPr>
          </a:p>
        </p:txBody>
      </p:sp>
      <p:sp>
        <p:nvSpPr>
          <p:cNvPr id="48" name="TextBox 47"/>
          <p:cNvSpPr txBox="1"/>
          <p:nvPr/>
        </p:nvSpPr>
        <p:spPr>
          <a:xfrm>
            <a:off x="1868098" y="1778913"/>
            <a:ext cx="1196161" cy="430887"/>
          </a:xfrm>
          <a:prstGeom prst="rect">
            <a:avLst/>
          </a:prstGeom>
          <a:noFill/>
        </p:spPr>
        <p:txBody>
          <a:bodyPr wrap="none" rtlCol="0">
            <a:spAutoFit/>
          </a:bodyPr>
          <a:lstStyle/>
          <a:p>
            <a:r>
              <a:rPr lang="en-US" sz="2200" dirty="0" err="1" smtClean="0">
                <a:latin typeface="Comic Sans MS" pitchFamily="66" charset="0"/>
              </a:rPr>
              <a:t>peLIFO</a:t>
            </a:r>
            <a:endParaRPr lang="en-US" sz="2200" dirty="0">
              <a:latin typeface="Comic Sans MS" pitchFamily="66" charset="0"/>
            </a:endParaRPr>
          </a:p>
        </p:txBody>
      </p:sp>
      <p:sp>
        <p:nvSpPr>
          <p:cNvPr id="49" name="TextBox 48"/>
          <p:cNvSpPr txBox="1"/>
          <p:nvPr/>
        </p:nvSpPr>
        <p:spPr>
          <a:xfrm>
            <a:off x="2643896" y="2052935"/>
            <a:ext cx="2053767" cy="430887"/>
          </a:xfrm>
          <a:prstGeom prst="rect">
            <a:avLst/>
          </a:prstGeom>
          <a:noFill/>
        </p:spPr>
        <p:txBody>
          <a:bodyPr wrap="none" rtlCol="0">
            <a:spAutoFit/>
          </a:bodyPr>
          <a:lstStyle/>
          <a:p>
            <a:r>
              <a:rPr lang="en-US" sz="2200" dirty="0" err="1" smtClean="0">
                <a:latin typeface="Comic Sans MS" pitchFamily="66" charset="0"/>
              </a:rPr>
              <a:t>pcounterLIFO</a:t>
            </a:r>
            <a:endParaRPr lang="en-US" sz="2200" dirty="0">
              <a:latin typeface="Comic Sans MS" pitchFamily="66" charset="0"/>
            </a:endParaRPr>
          </a:p>
        </p:txBody>
      </p:sp>
      <p:sp>
        <p:nvSpPr>
          <p:cNvPr id="50" name="TextBox 49"/>
          <p:cNvSpPr txBox="1"/>
          <p:nvPr/>
        </p:nvSpPr>
        <p:spPr>
          <a:xfrm>
            <a:off x="2325298" y="2438400"/>
            <a:ext cx="2938625" cy="430887"/>
          </a:xfrm>
          <a:prstGeom prst="rect">
            <a:avLst/>
          </a:prstGeom>
          <a:noFill/>
        </p:spPr>
        <p:txBody>
          <a:bodyPr wrap="none" rtlCol="0">
            <a:spAutoFit/>
          </a:bodyPr>
          <a:lstStyle/>
          <a:p>
            <a:r>
              <a:rPr lang="en-US" sz="2200" dirty="0" err="1" smtClean="0">
                <a:latin typeface="Comic Sans MS" pitchFamily="66" charset="0"/>
              </a:rPr>
              <a:t>dbpConv</a:t>
            </a:r>
            <a:r>
              <a:rPr lang="en-US" sz="2200" dirty="0" smtClean="0">
                <a:latin typeface="Comic Sans MS" pitchFamily="66" charset="0"/>
              </a:rPr>
              <a:t> [MICRO’08]</a:t>
            </a:r>
            <a:endParaRPr lang="en-US" sz="2200" dirty="0">
              <a:latin typeface="Comic Sans MS" pitchFamily="66" charset="0"/>
            </a:endParaRPr>
          </a:p>
        </p:txBody>
      </p:sp>
      <p:sp>
        <p:nvSpPr>
          <p:cNvPr id="51" name="TextBox 50"/>
          <p:cNvSpPr txBox="1"/>
          <p:nvPr/>
        </p:nvSpPr>
        <p:spPr>
          <a:xfrm>
            <a:off x="2249098" y="2743200"/>
            <a:ext cx="2377574" cy="430887"/>
          </a:xfrm>
          <a:prstGeom prst="rect">
            <a:avLst/>
          </a:prstGeom>
          <a:noFill/>
        </p:spPr>
        <p:txBody>
          <a:bodyPr wrap="none" rtlCol="0">
            <a:spAutoFit/>
          </a:bodyPr>
          <a:lstStyle/>
          <a:p>
            <a:r>
              <a:rPr lang="en-US" sz="2200" dirty="0" smtClean="0">
                <a:latin typeface="Comic Sans MS" pitchFamily="66" charset="0"/>
              </a:rPr>
              <a:t>UCP [MICRO’06]</a:t>
            </a:r>
            <a:endParaRPr lang="en-US" sz="2200" dirty="0">
              <a:latin typeface="Comic Sans MS" pitchFamily="66" charset="0"/>
            </a:endParaRPr>
          </a:p>
        </p:txBody>
      </p:sp>
      <p:sp>
        <p:nvSpPr>
          <p:cNvPr id="52" name="TextBox 51"/>
          <p:cNvSpPr txBox="1"/>
          <p:nvPr/>
        </p:nvSpPr>
        <p:spPr>
          <a:xfrm>
            <a:off x="4535098" y="3653135"/>
            <a:ext cx="2198038" cy="430887"/>
          </a:xfrm>
          <a:prstGeom prst="rect">
            <a:avLst/>
          </a:prstGeom>
          <a:noFill/>
        </p:spPr>
        <p:txBody>
          <a:bodyPr wrap="none" rtlCol="0">
            <a:spAutoFit/>
          </a:bodyPr>
          <a:lstStyle/>
          <a:p>
            <a:r>
              <a:rPr lang="en-US" sz="2200" dirty="0" smtClean="0">
                <a:latin typeface="Comic Sans MS" pitchFamily="66" charset="0"/>
              </a:rPr>
              <a:t>PIPP [ISCA’09]</a:t>
            </a:r>
            <a:endParaRPr lang="en-US" sz="2200" dirty="0">
              <a:latin typeface="Comic Sans MS" pitchFamily="66" charset="0"/>
            </a:endParaRPr>
          </a:p>
        </p:txBody>
      </p:sp>
      <p:sp>
        <p:nvSpPr>
          <p:cNvPr id="53" name="TextBox 52"/>
          <p:cNvSpPr txBox="1"/>
          <p:nvPr/>
        </p:nvSpPr>
        <p:spPr>
          <a:xfrm>
            <a:off x="3544498" y="3962400"/>
            <a:ext cx="1954381" cy="430887"/>
          </a:xfrm>
          <a:prstGeom prst="rect">
            <a:avLst/>
          </a:prstGeom>
          <a:noFill/>
        </p:spPr>
        <p:txBody>
          <a:bodyPr wrap="none" rtlCol="0">
            <a:spAutoFit/>
          </a:bodyPr>
          <a:lstStyle/>
          <a:p>
            <a:r>
              <a:rPr lang="en-US" sz="2200" dirty="0" smtClean="0">
                <a:latin typeface="Comic Sans MS" pitchFamily="66" charset="0"/>
              </a:rPr>
              <a:t>VC [ISCA’90]</a:t>
            </a:r>
            <a:endParaRPr lang="en-US" sz="2200" dirty="0">
              <a:latin typeface="Comic Sans MS" pitchFamily="66" charset="0"/>
            </a:endParaRPr>
          </a:p>
        </p:txBody>
      </p:sp>
      <p:sp>
        <p:nvSpPr>
          <p:cNvPr id="54" name="TextBox 53"/>
          <p:cNvSpPr txBox="1"/>
          <p:nvPr/>
        </p:nvSpPr>
        <p:spPr>
          <a:xfrm>
            <a:off x="914400" y="5334000"/>
            <a:ext cx="8257389" cy="954107"/>
          </a:xfrm>
          <a:prstGeom prst="rect">
            <a:avLst/>
          </a:prstGeom>
          <a:noFill/>
        </p:spPr>
        <p:txBody>
          <a:bodyPr wrap="none" rtlCol="0">
            <a:spAutoFit/>
          </a:bodyPr>
          <a:lstStyle/>
          <a:p>
            <a:r>
              <a:rPr lang="en-US" sz="2800" dirty="0" smtClean="0">
                <a:latin typeface="Comic Sans MS" pitchFamily="66" charset="0"/>
              </a:rPr>
              <a:t>On a more realistic DRAM model, </a:t>
            </a:r>
            <a:r>
              <a:rPr lang="en-US" sz="2800" dirty="0" err="1" smtClean="0">
                <a:latin typeface="Comic Sans MS" pitchFamily="66" charset="0"/>
              </a:rPr>
              <a:t>peLIFO</a:t>
            </a:r>
            <a:r>
              <a:rPr lang="en-US" sz="2800" dirty="0" smtClean="0">
                <a:latin typeface="Comic Sans MS" pitchFamily="66" charset="0"/>
              </a:rPr>
              <a:t> saves </a:t>
            </a:r>
          </a:p>
          <a:p>
            <a:r>
              <a:rPr lang="en-US" sz="2800" dirty="0" smtClean="0">
                <a:latin typeface="Comic Sans MS" pitchFamily="66" charset="0"/>
              </a:rPr>
              <a:t>15% of average CPI compared to LRU.</a:t>
            </a:r>
            <a:endParaRPr lang="en-US" sz="2800" dirty="0">
              <a:latin typeface="Comic Sans MS" pitchFamily="66" charset="0"/>
            </a:endParaRPr>
          </a:p>
        </p:txBody>
      </p:sp>
      <p:sp>
        <p:nvSpPr>
          <p:cNvPr id="55" name="TextBox 54"/>
          <p:cNvSpPr txBox="1"/>
          <p:nvPr/>
        </p:nvSpPr>
        <p:spPr>
          <a:xfrm>
            <a:off x="3620698" y="3043535"/>
            <a:ext cx="2496196" cy="430887"/>
          </a:xfrm>
          <a:prstGeom prst="rect">
            <a:avLst/>
          </a:prstGeom>
          <a:noFill/>
        </p:spPr>
        <p:txBody>
          <a:bodyPr wrap="none" rtlCol="0">
            <a:spAutoFit/>
          </a:bodyPr>
          <a:lstStyle/>
          <a:p>
            <a:r>
              <a:rPr lang="en-US" sz="2200" dirty="0" smtClean="0">
                <a:latin typeface="Comic Sans MS" pitchFamily="66" charset="0"/>
              </a:rPr>
              <a:t>TADIP [PACT’08]</a:t>
            </a:r>
            <a:endParaRPr lang="en-US" sz="2200" dirty="0">
              <a:latin typeface="Comic Sans MS" pitchFamily="66" charset="0"/>
            </a:endParaRPr>
          </a:p>
        </p:txBody>
      </p:sp>
      <p:sp>
        <p:nvSpPr>
          <p:cNvPr id="38" name="TextBox 37"/>
          <p:cNvSpPr txBox="1"/>
          <p:nvPr/>
        </p:nvSpPr>
        <p:spPr>
          <a:xfrm>
            <a:off x="6324600" y="1600200"/>
            <a:ext cx="872355" cy="523220"/>
          </a:xfrm>
          <a:prstGeom prst="rect">
            <a:avLst/>
          </a:prstGeom>
          <a:noFill/>
        </p:spPr>
        <p:txBody>
          <a:bodyPr wrap="none" rtlCol="0">
            <a:spAutoFit/>
          </a:bodyPr>
          <a:lstStyle/>
          <a:p>
            <a:r>
              <a:rPr lang="en-US" sz="2800" dirty="0" smtClean="0">
                <a:latin typeface="Comic Sans MS" pitchFamily="66" charset="0"/>
              </a:rPr>
              <a:t>LRU</a:t>
            </a:r>
            <a:endParaRPr lang="en-US" sz="2800" dirty="0">
              <a:latin typeface="Comic Sans MS" pitchFamily="66" charset="0"/>
            </a:endParaRPr>
          </a:p>
        </p:txBody>
      </p:sp>
      <p:cxnSp>
        <p:nvCxnSpPr>
          <p:cNvPr id="46" name="Straight Arrow Connector 45"/>
          <p:cNvCxnSpPr>
            <a:stCxn id="38" idx="1"/>
          </p:cNvCxnSpPr>
          <p:nvPr/>
        </p:nvCxnSpPr>
        <p:spPr>
          <a:xfrm rot="10800000" flipV="1">
            <a:off x="3657600" y="1861810"/>
            <a:ext cx="2667000" cy="11939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left)">
                                      <p:cBhvr>
                                        <p:cTn id="7" dur="500"/>
                                        <p:tgtEl>
                                          <p:spTgt spid="16"/>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47"/>
                                        </p:tgtEl>
                                        <p:attrNameLst>
                                          <p:attrName>style.visibility</p:attrName>
                                        </p:attrNameLst>
                                      </p:cBhvr>
                                      <p:to>
                                        <p:strVal val="visible"/>
                                      </p:to>
                                    </p:set>
                                    <p:animEffect transition="in" filter="wipe(left)">
                                      <p:cBhvr>
                                        <p:cTn id="11" dur="500"/>
                                        <p:tgtEl>
                                          <p:spTgt spid="47"/>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17"/>
                                        </p:tgtEl>
                                        <p:attrNameLst>
                                          <p:attrName>style.visibility</p:attrName>
                                        </p:attrNameLst>
                                      </p:cBhvr>
                                      <p:to>
                                        <p:strVal val="visible"/>
                                      </p:to>
                                    </p:set>
                                    <p:animEffect transition="in" filter="wipe(left)">
                                      <p:cBhvr>
                                        <p:cTn id="16" dur="500"/>
                                        <p:tgtEl>
                                          <p:spTgt spid="17"/>
                                        </p:tgtEl>
                                      </p:cBhvr>
                                    </p:animEffect>
                                  </p:childTnLst>
                                </p:cTn>
                              </p:par>
                            </p:childTnLst>
                          </p:cTn>
                        </p:par>
                        <p:par>
                          <p:cTn id="17" fill="hold">
                            <p:stCondLst>
                              <p:cond delay="500"/>
                            </p:stCondLst>
                            <p:childTnLst>
                              <p:par>
                                <p:cTn id="18" presetID="22" presetClass="entr" presetSubtype="8" fill="hold" grpId="0" nodeType="afterEffect">
                                  <p:stCondLst>
                                    <p:cond delay="0"/>
                                  </p:stCondLst>
                                  <p:childTnLst>
                                    <p:set>
                                      <p:cBhvr>
                                        <p:cTn id="19" dur="1" fill="hold">
                                          <p:stCondLst>
                                            <p:cond delay="0"/>
                                          </p:stCondLst>
                                        </p:cTn>
                                        <p:tgtEl>
                                          <p:spTgt spid="48"/>
                                        </p:tgtEl>
                                        <p:attrNameLst>
                                          <p:attrName>style.visibility</p:attrName>
                                        </p:attrNameLst>
                                      </p:cBhvr>
                                      <p:to>
                                        <p:strVal val="visible"/>
                                      </p:to>
                                    </p:set>
                                    <p:animEffect transition="in" filter="wipe(left)">
                                      <p:cBhvr>
                                        <p:cTn id="20" dur="500"/>
                                        <p:tgtEl>
                                          <p:spTgt spid="48"/>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18"/>
                                        </p:tgtEl>
                                        <p:attrNameLst>
                                          <p:attrName>style.visibility</p:attrName>
                                        </p:attrNameLst>
                                      </p:cBhvr>
                                      <p:to>
                                        <p:strVal val="visible"/>
                                      </p:to>
                                    </p:set>
                                    <p:animEffect transition="in" filter="wipe(left)">
                                      <p:cBhvr>
                                        <p:cTn id="25" dur="500"/>
                                        <p:tgtEl>
                                          <p:spTgt spid="18"/>
                                        </p:tgtEl>
                                      </p:cBhvr>
                                    </p:animEffect>
                                  </p:childTnLst>
                                </p:cTn>
                              </p:par>
                            </p:childTnLst>
                          </p:cTn>
                        </p:par>
                        <p:par>
                          <p:cTn id="26" fill="hold">
                            <p:stCondLst>
                              <p:cond delay="500"/>
                            </p:stCondLst>
                            <p:childTnLst>
                              <p:par>
                                <p:cTn id="27" presetID="22" presetClass="entr" presetSubtype="8" fill="hold" grpId="0" nodeType="afterEffect">
                                  <p:stCondLst>
                                    <p:cond delay="0"/>
                                  </p:stCondLst>
                                  <p:childTnLst>
                                    <p:set>
                                      <p:cBhvr>
                                        <p:cTn id="28" dur="1" fill="hold">
                                          <p:stCondLst>
                                            <p:cond delay="0"/>
                                          </p:stCondLst>
                                        </p:cTn>
                                        <p:tgtEl>
                                          <p:spTgt spid="49"/>
                                        </p:tgtEl>
                                        <p:attrNameLst>
                                          <p:attrName>style.visibility</p:attrName>
                                        </p:attrNameLst>
                                      </p:cBhvr>
                                      <p:to>
                                        <p:strVal val="visible"/>
                                      </p:to>
                                    </p:set>
                                    <p:animEffect transition="in" filter="wipe(left)">
                                      <p:cBhvr>
                                        <p:cTn id="29" dur="500"/>
                                        <p:tgtEl>
                                          <p:spTgt spid="49"/>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grpId="0" nodeType="clickEffect">
                                  <p:stCondLst>
                                    <p:cond delay="0"/>
                                  </p:stCondLst>
                                  <p:childTnLst>
                                    <p:set>
                                      <p:cBhvr>
                                        <p:cTn id="33" dur="1" fill="hold">
                                          <p:stCondLst>
                                            <p:cond delay="0"/>
                                          </p:stCondLst>
                                        </p:cTn>
                                        <p:tgtEl>
                                          <p:spTgt spid="19"/>
                                        </p:tgtEl>
                                        <p:attrNameLst>
                                          <p:attrName>style.visibility</p:attrName>
                                        </p:attrNameLst>
                                      </p:cBhvr>
                                      <p:to>
                                        <p:strVal val="visible"/>
                                      </p:to>
                                    </p:set>
                                    <p:animEffect transition="in" filter="wipe(left)">
                                      <p:cBhvr>
                                        <p:cTn id="34" dur="500"/>
                                        <p:tgtEl>
                                          <p:spTgt spid="19"/>
                                        </p:tgtEl>
                                      </p:cBhvr>
                                    </p:animEffect>
                                  </p:childTnLst>
                                </p:cTn>
                              </p:par>
                            </p:childTnLst>
                          </p:cTn>
                        </p:par>
                        <p:par>
                          <p:cTn id="35" fill="hold">
                            <p:stCondLst>
                              <p:cond delay="500"/>
                            </p:stCondLst>
                            <p:childTnLst>
                              <p:par>
                                <p:cTn id="36" presetID="22" presetClass="entr" presetSubtype="8" fill="hold" grpId="0" nodeType="afterEffect">
                                  <p:stCondLst>
                                    <p:cond delay="0"/>
                                  </p:stCondLst>
                                  <p:childTnLst>
                                    <p:set>
                                      <p:cBhvr>
                                        <p:cTn id="37" dur="1" fill="hold">
                                          <p:stCondLst>
                                            <p:cond delay="0"/>
                                          </p:stCondLst>
                                        </p:cTn>
                                        <p:tgtEl>
                                          <p:spTgt spid="50"/>
                                        </p:tgtEl>
                                        <p:attrNameLst>
                                          <p:attrName>style.visibility</p:attrName>
                                        </p:attrNameLst>
                                      </p:cBhvr>
                                      <p:to>
                                        <p:strVal val="visible"/>
                                      </p:to>
                                    </p:set>
                                    <p:animEffect transition="in" filter="wipe(left)">
                                      <p:cBhvr>
                                        <p:cTn id="38" dur="500"/>
                                        <p:tgtEl>
                                          <p:spTgt spid="50"/>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grpId="0" nodeType="clickEffect">
                                  <p:stCondLst>
                                    <p:cond delay="0"/>
                                  </p:stCondLst>
                                  <p:childTnLst>
                                    <p:set>
                                      <p:cBhvr>
                                        <p:cTn id="42" dur="1" fill="hold">
                                          <p:stCondLst>
                                            <p:cond delay="0"/>
                                          </p:stCondLst>
                                        </p:cTn>
                                        <p:tgtEl>
                                          <p:spTgt spid="26"/>
                                        </p:tgtEl>
                                        <p:attrNameLst>
                                          <p:attrName>style.visibility</p:attrName>
                                        </p:attrNameLst>
                                      </p:cBhvr>
                                      <p:to>
                                        <p:strVal val="visible"/>
                                      </p:to>
                                    </p:set>
                                    <p:animEffect transition="in" filter="wipe(left)">
                                      <p:cBhvr>
                                        <p:cTn id="43" dur="500"/>
                                        <p:tgtEl>
                                          <p:spTgt spid="26"/>
                                        </p:tgtEl>
                                      </p:cBhvr>
                                    </p:animEffect>
                                  </p:childTnLst>
                                </p:cTn>
                              </p:par>
                            </p:childTnLst>
                          </p:cTn>
                        </p:par>
                        <p:par>
                          <p:cTn id="44" fill="hold">
                            <p:stCondLst>
                              <p:cond delay="500"/>
                            </p:stCondLst>
                            <p:childTnLst>
                              <p:par>
                                <p:cTn id="45" presetID="22" presetClass="entr" presetSubtype="8" fill="hold" grpId="0" nodeType="afterEffect">
                                  <p:stCondLst>
                                    <p:cond delay="0"/>
                                  </p:stCondLst>
                                  <p:childTnLst>
                                    <p:set>
                                      <p:cBhvr>
                                        <p:cTn id="46" dur="1" fill="hold">
                                          <p:stCondLst>
                                            <p:cond delay="0"/>
                                          </p:stCondLst>
                                        </p:cTn>
                                        <p:tgtEl>
                                          <p:spTgt spid="51"/>
                                        </p:tgtEl>
                                        <p:attrNameLst>
                                          <p:attrName>style.visibility</p:attrName>
                                        </p:attrNameLst>
                                      </p:cBhvr>
                                      <p:to>
                                        <p:strVal val="visible"/>
                                      </p:to>
                                    </p:set>
                                    <p:animEffect transition="in" filter="wipe(left)">
                                      <p:cBhvr>
                                        <p:cTn id="47" dur="500"/>
                                        <p:tgtEl>
                                          <p:spTgt spid="51"/>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27"/>
                                        </p:tgtEl>
                                        <p:attrNameLst>
                                          <p:attrName>style.visibility</p:attrName>
                                        </p:attrNameLst>
                                      </p:cBhvr>
                                      <p:to>
                                        <p:strVal val="visible"/>
                                      </p:to>
                                    </p:set>
                                    <p:animEffect transition="in" filter="wipe(left)">
                                      <p:cBhvr>
                                        <p:cTn id="52" dur="500"/>
                                        <p:tgtEl>
                                          <p:spTgt spid="27"/>
                                        </p:tgtEl>
                                      </p:cBhvr>
                                    </p:animEffect>
                                  </p:childTnLst>
                                </p:cTn>
                              </p:par>
                            </p:childTnLst>
                          </p:cTn>
                        </p:par>
                        <p:par>
                          <p:cTn id="53" fill="hold">
                            <p:stCondLst>
                              <p:cond delay="500"/>
                            </p:stCondLst>
                            <p:childTnLst>
                              <p:par>
                                <p:cTn id="54" presetID="22" presetClass="entr" presetSubtype="8" fill="hold" grpId="0" nodeType="afterEffect">
                                  <p:stCondLst>
                                    <p:cond delay="0"/>
                                  </p:stCondLst>
                                  <p:childTnLst>
                                    <p:set>
                                      <p:cBhvr>
                                        <p:cTn id="55" dur="1" fill="hold">
                                          <p:stCondLst>
                                            <p:cond delay="0"/>
                                          </p:stCondLst>
                                        </p:cTn>
                                        <p:tgtEl>
                                          <p:spTgt spid="55"/>
                                        </p:tgtEl>
                                        <p:attrNameLst>
                                          <p:attrName>style.visibility</p:attrName>
                                        </p:attrNameLst>
                                      </p:cBhvr>
                                      <p:to>
                                        <p:strVal val="visible"/>
                                      </p:to>
                                    </p:set>
                                    <p:animEffect transition="in" filter="wipe(left)">
                                      <p:cBhvr>
                                        <p:cTn id="56" dur="500"/>
                                        <p:tgtEl>
                                          <p:spTgt spid="55"/>
                                        </p:tgtEl>
                                      </p:cBhvr>
                                    </p:animEffect>
                                  </p:childTnLst>
                                </p:cTn>
                              </p:par>
                            </p:childTnLst>
                          </p:cTn>
                        </p:par>
                      </p:childTnLst>
                    </p:cTn>
                  </p:par>
                  <p:par>
                    <p:cTn id="57" fill="hold">
                      <p:stCondLst>
                        <p:cond delay="indefinite"/>
                      </p:stCondLst>
                      <p:childTnLst>
                        <p:par>
                          <p:cTn id="58" fill="hold">
                            <p:stCondLst>
                              <p:cond delay="0"/>
                            </p:stCondLst>
                            <p:childTnLst>
                              <p:par>
                                <p:cTn id="59" presetID="22" presetClass="entr" presetSubtype="8" fill="hold" grpId="0" nodeType="clickEffect">
                                  <p:stCondLst>
                                    <p:cond delay="0"/>
                                  </p:stCondLst>
                                  <p:childTnLst>
                                    <p:set>
                                      <p:cBhvr>
                                        <p:cTn id="60" dur="1" fill="hold">
                                          <p:stCondLst>
                                            <p:cond delay="0"/>
                                          </p:stCondLst>
                                        </p:cTn>
                                        <p:tgtEl>
                                          <p:spTgt spid="28"/>
                                        </p:tgtEl>
                                        <p:attrNameLst>
                                          <p:attrName>style.visibility</p:attrName>
                                        </p:attrNameLst>
                                      </p:cBhvr>
                                      <p:to>
                                        <p:strVal val="visible"/>
                                      </p:to>
                                    </p:set>
                                    <p:animEffect transition="in" filter="wipe(left)">
                                      <p:cBhvr>
                                        <p:cTn id="61" dur="500"/>
                                        <p:tgtEl>
                                          <p:spTgt spid="28"/>
                                        </p:tgtEl>
                                      </p:cBhvr>
                                    </p:animEffect>
                                  </p:childTnLst>
                                </p:cTn>
                              </p:par>
                            </p:childTnLst>
                          </p:cTn>
                        </p:par>
                        <p:par>
                          <p:cTn id="62" fill="hold">
                            <p:stCondLst>
                              <p:cond delay="500"/>
                            </p:stCondLst>
                            <p:childTnLst>
                              <p:par>
                                <p:cTn id="63" presetID="22" presetClass="entr" presetSubtype="8" fill="hold" grpId="0" nodeType="afterEffect">
                                  <p:stCondLst>
                                    <p:cond delay="0"/>
                                  </p:stCondLst>
                                  <p:childTnLst>
                                    <p:set>
                                      <p:cBhvr>
                                        <p:cTn id="64" dur="1" fill="hold">
                                          <p:stCondLst>
                                            <p:cond delay="0"/>
                                          </p:stCondLst>
                                        </p:cTn>
                                        <p:tgtEl>
                                          <p:spTgt spid="37"/>
                                        </p:tgtEl>
                                        <p:attrNameLst>
                                          <p:attrName>style.visibility</p:attrName>
                                        </p:attrNameLst>
                                      </p:cBhvr>
                                      <p:to>
                                        <p:strVal val="visible"/>
                                      </p:to>
                                    </p:set>
                                    <p:animEffect transition="in" filter="wipe(left)">
                                      <p:cBhvr>
                                        <p:cTn id="65" dur="500"/>
                                        <p:tgtEl>
                                          <p:spTgt spid="37"/>
                                        </p:tgtEl>
                                      </p:cBhvr>
                                    </p:animEffect>
                                  </p:childTnLst>
                                </p:cTn>
                              </p:par>
                            </p:childTnLst>
                          </p:cTn>
                        </p:par>
                      </p:childTnLst>
                    </p:cTn>
                  </p:par>
                  <p:par>
                    <p:cTn id="66" fill="hold">
                      <p:stCondLst>
                        <p:cond delay="indefinite"/>
                      </p:stCondLst>
                      <p:childTnLst>
                        <p:par>
                          <p:cTn id="67" fill="hold">
                            <p:stCondLst>
                              <p:cond delay="0"/>
                            </p:stCondLst>
                            <p:childTnLst>
                              <p:par>
                                <p:cTn id="68" presetID="22" presetClass="entr" presetSubtype="8" fill="hold" grpId="0" nodeType="clickEffect">
                                  <p:stCondLst>
                                    <p:cond delay="0"/>
                                  </p:stCondLst>
                                  <p:childTnLst>
                                    <p:set>
                                      <p:cBhvr>
                                        <p:cTn id="69" dur="1" fill="hold">
                                          <p:stCondLst>
                                            <p:cond delay="0"/>
                                          </p:stCondLst>
                                        </p:cTn>
                                        <p:tgtEl>
                                          <p:spTgt spid="29"/>
                                        </p:tgtEl>
                                        <p:attrNameLst>
                                          <p:attrName>style.visibility</p:attrName>
                                        </p:attrNameLst>
                                      </p:cBhvr>
                                      <p:to>
                                        <p:strVal val="visible"/>
                                      </p:to>
                                    </p:set>
                                    <p:animEffect transition="in" filter="wipe(left)">
                                      <p:cBhvr>
                                        <p:cTn id="70" dur="500"/>
                                        <p:tgtEl>
                                          <p:spTgt spid="29"/>
                                        </p:tgtEl>
                                      </p:cBhvr>
                                    </p:animEffect>
                                  </p:childTnLst>
                                </p:cTn>
                              </p:par>
                            </p:childTnLst>
                          </p:cTn>
                        </p:par>
                        <p:par>
                          <p:cTn id="71" fill="hold">
                            <p:stCondLst>
                              <p:cond delay="500"/>
                            </p:stCondLst>
                            <p:childTnLst>
                              <p:par>
                                <p:cTn id="72" presetID="22" presetClass="entr" presetSubtype="8" fill="hold" grpId="0" nodeType="afterEffect">
                                  <p:stCondLst>
                                    <p:cond delay="0"/>
                                  </p:stCondLst>
                                  <p:childTnLst>
                                    <p:set>
                                      <p:cBhvr>
                                        <p:cTn id="73" dur="1" fill="hold">
                                          <p:stCondLst>
                                            <p:cond delay="0"/>
                                          </p:stCondLst>
                                        </p:cTn>
                                        <p:tgtEl>
                                          <p:spTgt spid="52"/>
                                        </p:tgtEl>
                                        <p:attrNameLst>
                                          <p:attrName>style.visibility</p:attrName>
                                        </p:attrNameLst>
                                      </p:cBhvr>
                                      <p:to>
                                        <p:strVal val="visible"/>
                                      </p:to>
                                    </p:set>
                                    <p:animEffect transition="in" filter="wipe(left)">
                                      <p:cBhvr>
                                        <p:cTn id="74" dur="500"/>
                                        <p:tgtEl>
                                          <p:spTgt spid="52"/>
                                        </p:tgtEl>
                                      </p:cBhvr>
                                    </p:animEffect>
                                  </p:childTnLst>
                                </p:cTn>
                              </p:par>
                            </p:childTnLst>
                          </p:cTn>
                        </p:par>
                      </p:childTnLst>
                    </p:cTn>
                  </p:par>
                  <p:par>
                    <p:cTn id="75" fill="hold">
                      <p:stCondLst>
                        <p:cond delay="indefinite"/>
                      </p:stCondLst>
                      <p:childTnLst>
                        <p:par>
                          <p:cTn id="76" fill="hold">
                            <p:stCondLst>
                              <p:cond delay="0"/>
                            </p:stCondLst>
                            <p:childTnLst>
                              <p:par>
                                <p:cTn id="77" presetID="22" presetClass="entr" presetSubtype="8" fill="hold" grpId="0" nodeType="clickEffect">
                                  <p:stCondLst>
                                    <p:cond delay="0"/>
                                  </p:stCondLst>
                                  <p:childTnLst>
                                    <p:set>
                                      <p:cBhvr>
                                        <p:cTn id="78" dur="1" fill="hold">
                                          <p:stCondLst>
                                            <p:cond delay="0"/>
                                          </p:stCondLst>
                                        </p:cTn>
                                        <p:tgtEl>
                                          <p:spTgt spid="30"/>
                                        </p:tgtEl>
                                        <p:attrNameLst>
                                          <p:attrName>style.visibility</p:attrName>
                                        </p:attrNameLst>
                                      </p:cBhvr>
                                      <p:to>
                                        <p:strVal val="visible"/>
                                      </p:to>
                                    </p:set>
                                    <p:animEffect transition="in" filter="wipe(left)">
                                      <p:cBhvr>
                                        <p:cTn id="79" dur="500"/>
                                        <p:tgtEl>
                                          <p:spTgt spid="30"/>
                                        </p:tgtEl>
                                      </p:cBhvr>
                                    </p:animEffect>
                                  </p:childTnLst>
                                </p:cTn>
                              </p:par>
                            </p:childTnLst>
                          </p:cTn>
                        </p:par>
                        <p:par>
                          <p:cTn id="80" fill="hold">
                            <p:stCondLst>
                              <p:cond delay="500"/>
                            </p:stCondLst>
                            <p:childTnLst>
                              <p:par>
                                <p:cTn id="81" presetID="22" presetClass="entr" presetSubtype="8" fill="hold" grpId="0" nodeType="afterEffect">
                                  <p:stCondLst>
                                    <p:cond delay="0"/>
                                  </p:stCondLst>
                                  <p:childTnLst>
                                    <p:set>
                                      <p:cBhvr>
                                        <p:cTn id="82" dur="1" fill="hold">
                                          <p:stCondLst>
                                            <p:cond delay="0"/>
                                          </p:stCondLst>
                                        </p:cTn>
                                        <p:tgtEl>
                                          <p:spTgt spid="53"/>
                                        </p:tgtEl>
                                        <p:attrNameLst>
                                          <p:attrName>style.visibility</p:attrName>
                                        </p:attrNameLst>
                                      </p:cBhvr>
                                      <p:to>
                                        <p:strVal val="visible"/>
                                      </p:to>
                                    </p:set>
                                    <p:animEffect transition="in" filter="wipe(left)">
                                      <p:cBhvr>
                                        <p:cTn id="83" dur="500"/>
                                        <p:tgtEl>
                                          <p:spTgt spid="53"/>
                                        </p:tgtEl>
                                      </p:cBhvr>
                                    </p:animEffect>
                                  </p:childTnLst>
                                </p:cTn>
                              </p:par>
                            </p:childTnLst>
                          </p:cTn>
                        </p:par>
                      </p:childTnLst>
                    </p:cTn>
                  </p:par>
                  <p:par>
                    <p:cTn id="84" fill="hold">
                      <p:stCondLst>
                        <p:cond delay="indefinite"/>
                      </p:stCondLst>
                      <p:childTnLst>
                        <p:par>
                          <p:cTn id="85" fill="hold">
                            <p:stCondLst>
                              <p:cond delay="0"/>
                            </p:stCondLst>
                            <p:childTnLst>
                              <p:par>
                                <p:cTn id="86" presetID="22" presetClass="entr" presetSubtype="8" fill="hold" grpId="0" nodeType="clickEffect">
                                  <p:stCondLst>
                                    <p:cond delay="0"/>
                                  </p:stCondLst>
                                  <p:childTnLst>
                                    <p:set>
                                      <p:cBhvr>
                                        <p:cTn id="87" dur="1" fill="hold">
                                          <p:stCondLst>
                                            <p:cond delay="0"/>
                                          </p:stCondLst>
                                        </p:cTn>
                                        <p:tgtEl>
                                          <p:spTgt spid="54"/>
                                        </p:tgtEl>
                                        <p:attrNameLst>
                                          <p:attrName>style.visibility</p:attrName>
                                        </p:attrNameLst>
                                      </p:cBhvr>
                                      <p:to>
                                        <p:strVal val="visible"/>
                                      </p:to>
                                    </p:set>
                                    <p:animEffect transition="in" filter="wipe(left)">
                                      <p:cBhvr>
                                        <p:cTn id="88"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P spid="18" grpId="0" animBg="1"/>
      <p:bldP spid="19" grpId="0" animBg="1"/>
      <p:bldP spid="26" grpId="0" animBg="1"/>
      <p:bldP spid="27" grpId="0" animBg="1"/>
      <p:bldP spid="28" grpId="0" animBg="1"/>
      <p:bldP spid="29" grpId="0" animBg="1"/>
      <p:bldP spid="30" grpId="0" animBg="1"/>
      <p:bldP spid="37" grpId="0"/>
      <p:bldP spid="47" grpId="0"/>
      <p:bldP spid="48" grpId="0"/>
      <p:bldP spid="49" grpId="0"/>
      <p:bldP spid="50" grpId="0"/>
      <p:bldP spid="51" grpId="0"/>
      <p:bldP spid="52" grpId="0"/>
      <p:bldP spid="53" grpId="0"/>
      <p:bldP spid="54" grpId="0"/>
      <p:bldP spid="55"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a:bodyPr>
          <a:lstStyle/>
          <a:p>
            <a:r>
              <a:rPr lang="en-US" b="1" dirty="0" smtClean="0"/>
              <a:t>Multi-threaded Workloads</a:t>
            </a:r>
            <a:endParaRPr lang="en-US" b="1" dirty="0"/>
          </a:p>
        </p:txBody>
      </p:sp>
      <p:sp>
        <p:nvSpPr>
          <p:cNvPr id="4" name="Footer Placeholder 3"/>
          <p:cNvSpPr>
            <a:spLocks noGrp="1"/>
          </p:cNvSpPr>
          <p:nvPr>
            <p:ph type="ftr" sz="quarter" idx="11"/>
          </p:nvPr>
        </p:nvSpPr>
        <p:spPr/>
        <p:txBody>
          <a:bodyPr/>
          <a:lstStyle/>
          <a:p>
            <a:r>
              <a:rPr lang="fi-FI" smtClean="0"/>
              <a:t>Pseudo-LIFO        Mainak   (IIT Kanpur)</a:t>
            </a:r>
            <a:endParaRPr lang="en-US"/>
          </a:p>
        </p:txBody>
      </p:sp>
      <p:cxnSp>
        <p:nvCxnSpPr>
          <p:cNvPr id="10" name="Straight Connector 9"/>
          <p:cNvCxnSpPr/>
          <p:nvPr/>
        </p:nvCxnSpPr>
        <p:spPr>
          <a:xfrm>
            <a:off x="914400" y="4341812"/>
            <a:ext cx="5486400" cy="1588"/>
          </a:xfrm>
          <a:prstGeom prst="line">
            <a:avLst/>
          </a:prstGeom>
          <a:ln w="50800">
            <a:solidFill>
              <a:srgbClr val="00B050"/>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533400" y="4292025"/>
            <a:ext cx="787395" cy="584775"/>
          </a:xfrm>
          <a:prstGeom prst="rect">
            <a:avLst/>
          </a:prstGeom>
          <a:noFill/>
        </p:spPr>
        <p:txBody>
          <a:bodyPr wrap="none" rtlCol="0">
            <a:spAutoFit/>
          </a:bodyPr>
          <a:lstStyle/>
          <a:p>
            <a:r>
              <a:rPr lang="en-US" sz="3200" dirty="0" smtClean="0">
                <a:latin typeface="Comic Sans MS" pitchFamily="66" charset="0"/>
              </a:rPr>
              <a:t>0.7</a:t>
            </a:r>
            <a:endParaRPr lang="en-US" sz="3200" dirty="0">
              <a:latin typeface="Comic Sans MS" pitchFamily="66" charset="0"/>
            </a:endParaRPr>
          </a:p>
        </p:txBody>
      </p:sp>
      <p:sp>
        <p:nvSpPr>
          <p:cNvPr id="12" name="TextBox 11"/>
          <p:cNvSpPr txBox="1"/>
          <p:nvPr/>
        </p:nvSpPr>
        <p:spPr>
          <a:xfrm>
            <a:off x="2336805" y="4267200"/>
            <a:ext cx="787395" cy="584775"/>
          </a:xfrm>
          <a:prstGeom prst="rect">
            <a:avLst/>
          </a:prstGeom>
          <a:noFill/>
        </p:spPr>
        <p:txBody>
          <a:bodyPr wrap="none" rtlCol="0">
            <a:spAutoFit/>
          </a:bodyPr>
          <a:lstStyle/>
          <a:p>
            <a:r>
              <a:rPr lang="en-US" sz="3200" dirty="0" smtClean="0">
                <a:latin typeface="Comic Sans MS" pitchFamily="66" charset="0"/>
              </a:rPr>
              <a:t>0.8</a:t>
            </a:r>
            <a:endParaRPr lang="en-US" sz="3200" dirty="0">
              <a:latin typeface="Comic Sans MS" pitchFamily="66" charset="0"/>
            </a:endParaRPr>
          </a:p>
        </p:txBody>
      </p:sp>
      <p:sp>
        <p:nvSpPr>
          <p:cNvPr id="13" name="TextBox 12"/>
          <p:cNvSpPr txBox="1"/>
          <p:nvPr/>
        </p:nvSpPr>
        <p:spPr>
          <a:xfrm>
            <a:off x="4165605" y="4292025"/>
            <a:ext cx="787395" cy="584775"/>
          </a:xfrm>
          <a:prstGeom prst="rect">
            <a:avLst/>
          </a:prstGeom>
          <a:noFill/>
        </p:spPr>
        <p:txBody>
          <a:bodyPr wrap="none" rtlCol="0">
            <a:spAutoFit/>
          </a:bodyPr>
          <a:lstStyle/>
          <a:p>
            <a:r>
              <a:rPr lang="en-US" sz="3200" dirty="0" smtClean="0">
                <a:latin typeface="Comic Sans MS" pitchFamily="66" charset="0"/>
              </a:rPr>
              <a:t>0.9</a:t>
            </a:r>
            <a:endParaRPr lang="en-US" sz="3200" dirty="0">
              <a:latin typeface="Comic Sans MS" pitchFamily="66" charset="0"/>
            </a:endParaRPr>
          </a:p>
        </p:txBody>
      </p:sp>
      <p:sp>
        <p:nvSpPr>
          <p:cNvPr id="14" name="TextBox 13"/>
          <p:cNvSpPr txBox="1"/>
          <p:nvPr/>
        </p:nvSpPr>
        <p:spPr>
          <a:xfrm>
            <a:off x="6060128" y="4292025"/>
            <a:ext cx="721672" cy="584775"/>
          </a:xfrm>
          <a:prstGeom prst="rect">
            <a:avLst/>
          </a:prstGeom>
          <a:noFill/>
        </p:spPr>
        <p:txBody>
          <a:bodyPr wrap="none" rtlCol="0">
            <a:spAutoFit/>
          </a:bodyPr>
          <a:lstStyle/>
          <a:p>
            <a:r>
              <a:rPr lang="en-US" sz="3200" dirty="0" smtClean="0">
                <a:latin typeface="Comic Sans MS" pitchFamily="66" charset="0"/>
              </a:rPr>
              <a:t>1.0</a:t>
            </a:r>
            <a:endParaRPr lang="en-US" sz="3200" dirty="0">
              <a:latin typeface="Comic Sans MS" pitchFamily="66" charset="0"/>
            </a:endParaRPr>
          </a:p>
        </p:txBody>
      </p:sp>
      <p:sp>
        <p:nvSpPr>
          <p:cNvPr id="15" name="TextBox 14"/>
          <p:cNvSpPr txBox="1"/>
          <p:nvPr/>
        </p:nvSpPr>
        <p:spPr>
          <a:xfrm>
            <a:off x="914401" y="4734580"/>
            <a:ext cx="5486399" cy="523220"/>
          </a:xfrm>
          <a:prstGeom prst="rect">
            <a:avLst/>
          </a:prstGeom>
          <a:noFill/>
        </p:spPr>
        <p:txBody>
          <a:bodyPr wrap="square" rtlCol="0">
            <a:spAutoFit/>
          </a:bodyPr>
          <a:lstStyle/>
          <a:p>
            <a:pPr algn="ctr"/>
            <a:r>
              <a:rPr lang="en-US" sz="2800" dirty="0" smtClean="0">
                <a:latin typeface="Comic Sans MS" pitchFamily="66" charset="0"/>
              </a:rPr>
              <a:t>Normalized execution time</a:t>
            </a:r>
            <a:endParaRPr lang="en-US" sz="2800" dirty="0">
              <a:latin typeface="Comic Sans MS" pitchFamily="66" charset="0"/>
            </a:endParaRPr>
          </a:p>
        </p:txBody>
      </p:sp>
      <p:sp>
        <p:nvSpPr>
          <p:cNvPr id="16" name="Rectangle 15"/>
          <p:cNvSpPr/>
          <p:nvPr/>
        </p:nvSpPr>
        <p:spPr>
          <a:xfrm>
            <a:off x="914400" y="1600200"/>
            <a:ext cx="1981200" cy="228600"/>
          </a:xfrm>
          <a:prstGeom prst="rect">
            <a:avLst/>
          </a:prstGeom>
          <a:solidFill>
            <a:schemeClr val="accent6">
              <a:lumMod val="5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914400" y="1905000"/>
            <a:ext cx="2286000" cy="228600"/>
          </a:xfrm>
          <a:prstGeom prst="rect">
            <a:avLst/>
          </a:prstGeom>
          <a:solidFill>
            <a:schemeClr val="accent6">
              <a:lumMod val="5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914400" y="2209800"/>
            <a:ext cx="3429000" cy="228600"/>
          </a:xfrm>
          <a:prstGeom prst="rect">
            <a:avLst/>
          </a:prstGeom>
          <a:solidFill>
            <a:schemeClr val="accent6">
              <a:lumMod val="5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914400" y="2514600"/>
            <a:ext cx="2286000" cy="228600"/>
          </a:xfrm>
          <a:prstGeom prst="rect">
            <a:avLst/>
          </a:prstGeom>
          <a:solidFill>
            <a:schemeClr val="accent6">
              <a:lumMod val="5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914400" y="2819400"/>
            <a:ext cx="3810000" cy="228600"/>
          </a:xfrm>
          <a:prstGeom prst="rect">
            <a:avLst/>
          </a:prstGeom>
          <a:solidFill>
            <a:schemeClr val="accent6">
              <a:lumMod val="5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p:nvSpPr>
        <p:spPr>
          <a:xfrm>
            <a:off x="914400" y="3124200"/>
            <a:ext cx="4876800" cy="228600"/>
          </a:xfrm>
          <a:prstGeom prst="rect">
            <a:avLst/>
          </a:prstGeom>
          <a:solidFill>
            <a:schemeClr val="accent6">
              <a:lumMod val="5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p:nvSpPr>
        <p:spPr>
          <a:xfrm>
            <a:off x="914400" y="3429000"/>
            <a:ext cx="5562600" cy="228600"/>
          </a:xfrm>
          <a:prstGeom prst="rect">
            <a:avLst/>
          </a:prstGeom>
          <a:solidFill>
            <a:schemeClr val="accent6">
              <a:lumMod val="5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a:off x="914400" y="3733800"/>
            <a:ext cx="5562600" cy="228600"/>
          </a:xfrm>
          <a:prstGeom prst="rect">
            <a:avLst/>
          </a:prstGeom>
          <a:solidFill>
            <a:schemeClr val="accent6">
              <a:lumMod val="5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a:off x="914400" y="4038600"/>
            <a:ext cx="4419600" cy="228600"/>
          </a:xfrm>
          <a:prstGeom prst="rect">
            <a:avLst/>
          </a:prstGeom>
          <a:solidFill>
            <a:schemeClr val="accent6">
              <a:lumMod val="5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p:cNvSpPr txBox="1"/>
          <p:nvPr/>
        </p:nvSpPr>
        <p:spPr>
          <a:xfrm>
            <a:off x="6439298" y="3379113"/>
            <a:ext cx="2552302" cy="430887"/>
          </a:xfrm>
          <a:prstGeom prst="rect">
            <a:avLst/>
          </a:prstGeom>
          <a:noFill/>
        </p:spPr>
        <p:txBody>
          <a:bodyPr wrap="none" rtlCol="0">
            <a:spAutoFit/>
          </a:bodyPr>
          <a:lstStyle/>
          <a:p>
            <a:r>
              <a:rPr lang="en-US" sz="2200" dirty="0" smtClean="0">
                <a:latin typeface="Comic Sans MS" pitchFamily="66" charset="0"/>
              </a:rPr>
              <a:t>ASP [ASPLOS’08]</a:t>
            </a:r>
            <a:endParaRPr lang="en-US" sz="2200" dirty="0">
              <a:latin typeface="Comic Sans MS" pitchFamily="66" charset="0"/>
            </a:endParaRPr>
          </a:p>
        </p:txBody>
      </p:sp>
      <p:cxnSp>
        <p:nvCxnSpPr>
          <p:cNvPr id="40" name="Straight Connector 39"/>
          <p:cNvCxnSpPr/>
          <p:nvPr/>
        </p:nvCxnSpPr>
        <p:spPr>
          <a:xfrm rot="5400000">
            <a:off x="-457200" y="2971800"/>
            <a:ext cx="2743200" cy="1588"/>
          </a:xfrm>
          <a:prstGeom prst="line">
            <a:avLst/>
          </a:prstGeom>
          <a:ln w="508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370805" y="2971006"/>
            <a:ext cx="2743200" cy="1588"/>
          </a:xfrm>
          <a:prstGeom prst="line">
            <a:avLst/>
          </a:prstGeom>
          <a:ln w="508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3199606" y="2971006"/>
            <a:ext cx="2743200" cy="1588"/>
          </a:xfrm>
          <a:prstGeom prst="line">
            <a:avLst/>
          </a:prstGeom>
          <a:ln w="508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5028406" y="2971006"/>
            <a:ext cx="2743200" cy="1588"/>
          </a:xfrm>
          <a:prstGeom prst="line">
            <a:avLst/>
          </a:prstGeom>
          <a:ln w="50800">
            <a:solidFill>
              <a:srgbClr val="FF0000"/>
            </a:solidFill>
          </a:ln>
        </p:spPr>
        <p:style>
          <a:lnRef idx="1">
            <a:schemeClr val="accent1"/>
          </a:lnRef>
          <a:fillRef idx="0">
            <a:schemeClr val="accent1"/>
          </a:fillRef>
          <a:effectRef idx="0">
            <a:schemeClr val="accent1"/>
          </a:effectRef>
          <a:fontRef idx="minor">
            <a:schemeClr val="tx1"/>
          </a:fontRef>
        </p:style>
      </p:cxnSp>
      <p:sp>
        <p:nvSpPr>
          <p:cNvPr id="47" name="TextBox 46"/>
          <p:cNvSpPr txBox="1"/>
          <p:nvPr/>
        </p:nvSpPr>
        <p:spPr>
          <a:xfrm>
            <a:off x="2893106" y="1474113"/>
            <a:ext cx="1374094" cy="430887"/>
          </a:xfrm>
          <a:prstGeom prst="rect">
            <a:avLst/>
          </a:prstGeom>
          <a:noFill/>
        </p:spPr>
        <p:txBody>
          <a:bodyPr wrap="none" rtlCol="0">
            <a:spAutoFit/>
          </a:bodyPr>
          <a:lstStyle/>
          <a:p>
            <a:r>
              <a:rPr lang="en-US" sz="2200" dirty="0" err="1" smtClean="0">
                <a:latin typeface="Comic Sans MS" pitchFamily="66" charset="0"/>
              </a:rPr>
              <a:t>dbpLIFO</a:t>
            </a:r>
            <a:endParaRPr lang="en-US" sz="2200" dirty="0">
              <a:latin typeface="Comic Sans MS" pitchFamily="66" charset="0"/>
            </a:endParaRPr>
          </a:p>
        </p:txBody>
      </p:sp>
      <p:sp>
        <p:nvSpPr>
          <p:cNvPr id="48" name="TextBox 47"/>
          <p:cNvSpPr txBox="1"/>
          <p:nvPr/>
        </p:nvSpPr>
        <p:spPr>
          <a:xfrm>
            <a:off x="3200400" y="1778913"/>
            <a:ext cx="1196161" cy="430887"/>
          </a:xfrm>
          <a:prstGeom prst="rect">
            <a:avLst/>
          </a:prstGeom>
          <a:noFill/>
        </p:spPr>
        <p:txBody>
          <a:bodyPr wrap="none" rtlCol="0">
            <a:spAutoFit/>
          </a:bodyPr>
          <a:lstStyle/>
          <a:p>
            <a:r>
              <a:rPr lang="en-US" sz="2200" dirty="0" err="1" smtClean="0">
                <a:latin typeface="Comic Sans MS" pitchFamily="66" charset="0"/>
              </a:rPr>
              <a:t>peLIFO</a:t>
            </a:r>
            <a:endParaRPr lang="en-US" sz="2200" dirty="0">
              <a:latin typeface="Comic Sans MS" pitchFamily="66" charset="0"/>
            </a:endParaRPr>
          </a:p>
        </p:txBody>
      </p:sp>
      <p:sp>
        <p:nvSpPr>
          <p:cNvPr id="49" name="TextBox 48"/>
          <p:cNvSpPr txBox="1"/>
          <p:nvPr/>
        </p:nvSpPr>
        <p:spPr>
          <a:xfrm>
            <a:off x="4343400" y="2052935"/>
            <a:ext cx="2053767" cy="430887"/>
          </a:xfrm>
          <a:prstGeom prst="rect">
            <a:avLst/>
          </a:prstGeom>
          <a:noFill/>
        </p:spPr>
        <p:txBody>
          <a:bodyPr wrap="none" rtlCol="0">
            <a:spAutoFit/>
          </a:bodyPr>
          <a:lstStyle/>
          <a:p>
            <a:r>
              <a:rPr lang="en-US" sz="2200" dirty="0" err="1" smtClean="0">
                <a:latin typeface="Comic Sans MS" pitchFamily="66" charset="0"/>
              </a:rPr>
              <a:t>pcounterLIFO</a:t>
            </a:r>
            <a:endParaRPr lang="en-US" sz="2200" dirty="0">
              <a:latin typeface="Comic Sans MS" pitchFamily="66" charset="0"/>
            </a:endParaRPr>
          </a:p>
        </p:txBody>
      </p:sp>
      <p:sp>
        <p:nvSpPr>
          <p:cNvPr id="50" name="TextBox 49"/>
          <p:cNvSpPr txBox="1"/>
          <p:nvPr/>
        </p:nvSpPr>
        <p:spPr>
          <a:xfrm>
            <a:off x="3157375" y="2438400"/>
            <a:ext cx="2938625" cy="430887"/>
          </a:xfrm>
          <a:prstGeom prst="rect">
            <a:avLst/>
          </a:prstGeom>
          <a:noFill/>
        </p:spPr>
        <p:txBody>
          <a:bodyPr wrap="none" rtlCol="0">
            <a:spAutoFit/>
          </a:bodyPr>
          <a:lstStyle/>
          <a:p>
            <a:r>
              <a:rPr lang="en-US" sz="2200" dirty="0" err="1" smtClean="0">
                <a:latin typeface="Comic Sans MS" pitchFamily="66" charset="0"/>
              </a:rPr>
              <a:t>dbpConv</a:t>
            </a:r>
            <a:r>
              <a:rPr lang="en-US" sz="2200" dirty="0" smtClean="0">
                <a:latin typeface="Comic Sans MS" pitchFamily="66" charset="0"/>
              </a:rPr>
              <a:t> [MICRO’08]</a:t>
            </a:r>
            <a:endParaRPr lang="en-US" sz="2200" dirty="0">
              <a:latin typeface="Comic Sans MS" pitchFamily="66" charset="0"/>
            </a:endParaRPr>
          </a:p>
        </p:txBody>
      </p:sp>
      <p:sp>
        <p:nvSpPr>
          <p:cNvPr id="51" name="TextBox 50"/>
          <p:cNvSpPr txBox="1"/>
          <p:nvPr/>
        </p:nvSpPr>
        <p:spPr>
          <a:xfrm>
            <a:off x="4724400" y="2743200"/>
            <a:ext cx="2377574" cy="430887"/>
          </a:xfrm>
          <a:prstGeom prst="rect">
            <a:avLst/>
          </a:prstGeom>
          <a:noFill/>
        </p:spPr>
        <p:txBody>
          <a:bodyPr wrap="none" rtlCol="0">
            <a:spAutoFit/>
          </a:bodyPr>
          <a:lstStyle/>
          <a:p>
            <a:r>
              <a:rPr lang="en-US" sz="2200" dirty="0" smtClean="0">
                <a:latin typeface="Comic Sans MS" pitchFamily="66" charset="0"/>
              </a:rPr>
              <a:t>UCP [MICRO’06]</a:t>
            </a:r>
            <a:endParaRPr lang="en-US" sz="2200" dirty="0">
              <a:latin typeface="Comic Sans MS" pitchFamily="66" charset="0"/>
            </a:endParaRPr>
          </a:p>
        </p:txBody>
      </p:sp>
      <p:sp>
        <p:nvSpPr>
          <p:cNvPr id="52" name="TextBox 51"/>
          <p:cNvSpPr txBox="1"/>
          <p:nvPr/>
        </p:nvSpPr>
        <p:spPr>
          <a:xfrm>
            <a:off x="6488762" y="3653135"/>
            <a:ext cx="2198038" cy="430887"/>
          </a:xfrm>
          <a:prstGeom prst="rect">
            <a:avLst/>
          </a:prstGeom>
          <a:noFill/>
        </p:spPr>
        <p:txBody>
          <a:bodyPr wrap="none" rtlCol="0">
            <a:spAutoFit/>
          </a:bodyPr>
          <a:lstStyle/>
          <a:p>
            <a:r>
              <a:rPr lang="en-US" sz="2200" dirty="0" smtClean="0">
                <a:latin typeface="Comic Sans MS" pitchFamily="66" charset="0"/>
              </a:rPr>
              <a:t>PIPP [ISCA’09]</a:t>
            </a:r>
            <a:endParaRPr lang="en-US" sz="2200" dirty="0">
              <a:latin typeface="Comic Sans MS" pitchFamily="66" charset="0"/>
            </a:endParaRPr>
          </a:p>
        </p:txBody>
      </p:sp>
      <p:sp>
        <p:nvSpPr>
          <p:cNvPr id="53" name="TextBox 52"/>
          <p:cNvSpPr txBox="1"/>
          <p:nvPr/>
        </p:nvSpPr>
        <p:spPr>
          <a:xfrm>
            <a:off x="5334000" y="3962400"/>
            <a:ext cx="1954381" cy="430887"/>
          </a:xfrm>
          <a:prstGeom prst="rect">
            <a:avLst/>
          </a:prstGeom>
          <a:noFill/>
        </p:spPr>
        <p:txBody>
          <a:bodyPr wrap="none" rtlCol="0">
            <a:spAutoFit/>
          </a:bodyPr>
          <a:lstStyle/>
          <a:p>
            <a:r>
              <a:rPr lang="en-US" sz="2200" dirty="0" smtClean="0">
                <a:latin typeface="Comic Sans MS" pitchFamily="66" charset="0"/>
              </a:rPr>
              <a:t>VC [ISCA’90]</a:t>
            </a:r>
            <a:endParaRPr lang="en-US" sz="2200" dirty="0">
              <a:latin typeface="Comic Sans MS" pitchFamily="66" charset="0"/>
            </a:endParaRPr>
          </a:p>
        </p:txBody>
      </p:sp>
      <p:sp>
        <p:nvSpPr>
          <p:cNvPr id="54" name="TextBox 53"/>
          <p:cNvSpPr txBox="1"/>
          <p:nvPr/>
        </p:nvSpPr>
        <p:spPr>
          <a:xfrm>
            <a:off x="914400" y="5334000"/>
            <a:ext cx="8257389" cy="954107"/>
          </a:xfrm>
          <a:prstGeom prst="rect">
            <a:avLst/>
          </a:prstGeom>
          <a:noFill/>
        </p:spPr>
        <p:txBody>
          <a:bodyPr wrap="none" rtlCol="0">
            <a:spAutoFit/>
          </a:bodyPr>
          <a:lstStyle/>
          <a:p>
            <a:r>
              <a:rPr lang="en-US" sz="2800" dirty="0" smtClean="0">
                <a:latin typeface="Comic Sans MS" pitchFamily="66" charset="0"/>
              </a:rPr>
              <a:t>On a more realistic DRAM model, </a:t>
            </a:r>
            <a:r>
              <a:rPr lang="en-US" sz="2800" dirty="0" err="1" smtClean="0">
                <a:latin typeface="Comic Sans MS" pitchFamily="66" charset="0"/>
              </a:rPr>
              <a:t>peLIFO</a:t>
            </a:r>
            <a:r>
              <a:rPr lang="en-US" sz="2800" dirty="0" smtClean="0">
                <a:latin typeface="Comic Sans MS" pitchFamily="66" charset="0"/>
              </a:rPr>
              <a:t> saves </a:t>
            </a:r>
          </a:p>
          <a:p>
            <a:r>
              <a:rPr lang="en-US" sz="2800" dirty="0" smtClean="0">
                <a:latin typeface="Comic Sans MS" pitchFamily="66" charset="0"/>
              </a:rPr>
              <a:t>10% of execution cycles compared to LRU.</a:t>
            </a:r>
            <a:endParaRPr lang="en-US" sz="2800" dirty="0">
              <a:latin typeface="Comic Sans MS" pitchFamily="66" charset="0"/>
            </a:endParaRPr>
          </a:p>
        </p:txBody>
      </p:sp>
      <p:sp>
        <p:nvSpPr>
          <p:cNvPr id="39" name="TextBox 38"/>
          <p:cNvSpPr txBox="1"/>
          <p:nvPr/>
        </p:nvSpPr>
        <p:spPr>
          <a:xfrm>
            <a:off x="5791200" y="3048000"/>
            <a:ext cx="2496196" cy="430887"/>
          </a:xfrm>
          <a:prstGeom prst="rect">
            <a:avLst/>
          </a:prstGeom>
          <a:noFill/>
        </p:spPr>
        <p:txBody>
          <a:bodyPr wrap="none" rtlCol="0">
            <a:spAutoFit/>
          </a:bodyPr>
          <a:lstStyle/>
          <a:p>
            <a:r>
              <a:rPr lang="en-US" sz="2200" dirty="0" smtClean="0">
                <a:latin typeface="Comic Sans MS" pitchFamily="66" charset="0"/>
              </a:rPr>
              <a:t>TADIP [PACT’08]</a:t>
            </a:r>
            <a:endParaRPr lang="en-US" sz="2200" dirty="0">
              <a:latin typeface="Comic Sans MS" pitchFamily="66" charset="0"/>
            </a:endParaRPr>
          </a:p>
        </p:txBody>
      </p:sp>
      <p:sp>
        <p:nvSpPr>
          <p:cNvPr id="34" name="TextBox 33"/>
          <p:cNvSpPr txBox="1"/>
          <p:nvPr/>
        </p:nvSpPr>
        <p:spPr>
          <a:xfrm>
            <a:off x="7620000" y="1600200"/>
            <a:ext cx="872355" cy="523220"/>
          </a:xfrm>
          <a:prstGeom prst="rect">
            <a:avLst/>
          </a:prstGeom>
          <a:noFill/>
        </p:spPr>
        <p:txBody>
          <a:bodyPr wrap="none" rtlCol="0">
            <a:spAutoFit/>
          </a:bodyPr>
          <a:lstStyle/>
          <a:p>
            <a:r>
              <a:rPr lang="en-US" sz="2800" dirty="0" smtClean="0">
                <a:latin typeface="Comic Sans MS" pitchFamily="66" charset="0"/>
              </a:rPr>
              <a:t>LRU</a:t>
            </a:r>
            <a:endParaRPr lang="en-US" sz="2800" dirty="0">
              <a:latin typeface="Comic Sans MS" pitchFamily="66" charset="0"/>
            </a:endParaRPr>
          </a:p>
        </p:txBody>
      </p:sp>
      <p:cxnSp>
        <p:nvCxnSpPr>
          <p:cNvPr id="36" name="Straight Arrow Connector 35"/>
          <p:cNvCxnSpPr>
            <a:stCxn id="34" idx="1"/>
          </p:cNvCxnSpPr>
          <p:nvPr/>
        </p:nvCxnSpPr>
        <p:spPr>
          <a:xfrm rot="10800000">
            <a:off x="6400800" y="1828800"/>
            <a:ext cx="1219200" cy="3301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left)">
                                      <p:cBhvr>
                                        <p:cTn id="7" dur="500"/>
                                        <p:tgtEl>
                                          <p:spTgt spid="16"/>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47"/>
                                        </p:tgtEl>
                                        <p:attrNameLst>
                                          <p:attrName>style.visibility</p:attrName>
                                        </p:attrNameLst>
                                      </p:cBhvr>
                                      <p:to>
                                        <p:strVal val="visible"/>
                                      </p:to>
                                    </p:set>
                                    <p:animEffect transition="in" filter="wipe(left)">
                                      <p:cBhvr>
                                        <p:cTn id="11" dur="500"/>
                                        <p:tgtEl>
                                          <p:spTgt spid="47"/>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17"/>
                                        </p:tgtEl>
                                        <p:attrNameLst>
                                          <p:attrName>style.visibility</p:attrName>
                                        </p:attrNameLst>
                                      </p:cBhvr>
                                      <p:to>
                                        <p:strVal val="visible"/>
                                      </p:to>
                                    </p:set>
                                    <p:animEffect transition="in" filter="wipe(left)">
                                      <p:cBhvr>
                                        <p:cTn id="16" dur="500"/>
                                        <p:tgtEl>
                                          <p:spTgt spid="17"/>
                                        </p:tgtEl>
                                      </p:cBhvr>
                                    </p:animEffect>
                                  </p:childTnLst>
                                </p:cTn>
                              </p:par>
                            </p:childTnLst>
                          </p:cTn>
                        </p:par>
                        <p:par>
                          <p:cTn id="17" fill="hold">
                            <p:stCondLst>
                              <p:cond delay="500"/>
                            </p:stCondLst>
                            <p:childTnLst>
                              <p:par>
                                <p:cTn id="18" presetID="22" presetClass="entr" presetSubtype="8" fill="hold" grpId="0" nodeType="afterEffect">
                                  <p:stCondLst>
                                    <p:cond delay="0"/>
                                  </p:stCondLst>
                                  <p:childTnLst>
                                    <p:set>
                                      <p:cBhvr>
                                        <p:cTn id="19" dur="1" fill="hold">
                                          <p:stCondLst>
                                            <p:cond delay="0"/>
                                          </p:stCondLst>
                                        </p:cTn>
                                        <p:tgtEl>
                                          <p:spTgt spid="48"/>
                                        </p:tgtEl>
                                        <p:attrNameLst>
                                          <p:attrName>style.visibility</p:attrName>
                                        </p:attrNameLst>
                                      </p:cBhvr>
                                      <p:to>
                                        <p:strVal val="visible"/>
                                      </p:to>
                                    </p:set>
                                    <p:animEffect transition="in" filter="wipe(left)">
                                      <p:cBhvr>
                                        <p:cTn id="20" dur="500"/>
                                        <p:tgtEl>
                                          <p:spTgt spid="48"/>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18"/>
                                        </p:tgtEl>
                                        <p:attrNameLst>
                                          <p:attrName>style.visibility</p:attrName>
                                        </p:attrNameLst>
                                      </p:cBhvr>
                                      <p:to>
                                        <p:strVal val="visible"/>
                                      </p:to>
                                    </p:set>
                                    <p:animEffect transition="in" filter="wipe(left)">
                                      <p:cBhvr>
                                        <p:cTn id="25" dur="500"/>
                                        <p:tgtEl>
                                          <p:spTgt spid="18"/>
                                        </p:tgtEl>
                                      </p:cBhvr>
                                    </p:animEffect>
                                  </p:childTnLst>
                                </p:cTn>
                              </p:par>
                            </p:childTnLst>
                          </p:cTn>
                        </p:par>
                        <p:par>
                          <p:cTn id="26" fill="hold">
                            <p:stCondLst>
                              <p:cond delay="500"/>
                            </p:stCondLst>
                            <p:childTnLst>
                              <p:par>
                                <p:cTn id="27" presetID="22" presetClass="entr" presetSubtype="8" fill="hold" grpId="0" nodeType="afterEffect">
                                  <p:stCondLst>
                                    <p:cond delay="0"/>
                                  </p:stCondLst>
                                  <p:childTnLst>
                                    <p:set>
                                      <p:cBhvr>
                                        <p:cTn id="28" dur="1" fill="hold">
                                          <p:stCondLst>
                                            <p:cond delay="0"/>
                                          </p:stCondLst>
                                        </p:cTn>
                                        <p:tgtEl>
                                          <p:spTgt spid="49"/>
                                        </p:tgtEl>
                                        <p:attrNameLst>
                                          <p:attrName>style.visibility</p:attrName>
                                        </p:attrNameLst>
                                      </p:cBhvr>
                                      <p:to>
                                        <p:strVal val="visible"/>
                                      </p:to>
                                    </p:set>
                                    <p:animEffect transition="in" filter="wipe(left)">
                                      <p:cBhvr>
                                        <p:cTn id="29" dur="500"/>
                                        <p:tgtEl>
                                          <p:spTgt spid="49"/>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grpId="0" nodeType="clickEffect">
                                  <p:stCondLst>
                                    <p:cond delay="0"/>
                                  </p:stCondLst>
                                  <p:childTnLst>
                                    <p:set>
                                      <p:cBhvr>
                                        <p:cTn id="33" dur="1" fill="hold">
                                          <p:stCondLst>
                                            <p:cond delay="0"/>
                                          </p:stCondLst>
                                        </p:cTn>
                                        <p:tgtEl>
                                          <p:spTgt spid="19"/>
                                        </p:tgtEl>
                                        <p:attrNameLst>
                                          <p:attrName>style.visibility</p:attrName>
                                        </p:attrNameLst>
                                      </p:cBhvr>
                                      <p:to>
                                        <p:strVal val="visible"/>
                                      </p:to>
                                    </p:set>
                                    <p:animEffect transition="in" filter="wipe(left)">
                                      <p:cBhvr>
                                        <p:cTn id="34" dur="500"/>
                                        <p:tgtEl>
                                          <p:spTgt spid="19"/>
                                        </p:tgtEl>
                                      </p:cBhvr>
                                    </p:animEffect>
                                  </p:childTnLst>
                                </p:cTn>
                              </p:par>
                            </p:childTnLst>
                          </p:cTn>
                        </p:par>
                        <p:par>
                          <p:cTn id="35" fill="hold">
                            <p:stCondLst>
                              <p:cond delay="500"/>
                            </p:stCondLst>
                            <p:childTnLst>
                              <p:par>
                                <p:cTn id="36" presetID="22" presetClass="entr" presetSubtype="8" fill="hold" grpId="0" nodeType="afterEffect">
                                  <p:stCondLst>
                                    <p:cond delay="0"/>
                                  </p:stCondLst>
                                  <p:childTnLst>
                                    <p:set>
                                      <p:cBhvr>
                                        <p:cTn id="37" dur="1" fill="hold">
                                          <p:stCondLst>
                                            <p:cond delay="0"/>
                                          </p:stCondLst>
                                        </p:cTn>
                                        <p:tgtEl>
                                          <p:spTgt spid="50"/>
                                        </p:tgtEl>
                                        <p:attrNameLst>
                                          <p:attrName>style.visibility</p:attrName>
                                        </p:attrNameLst>
                                      </p:cBhvr>
                                      <p:to>
                                        <p:strVal val="visible"/>
                                      </p:to>
                                    </p:set>
                                    <p:animEffect transition="in" filter="wipe(left)">
                                      <p:cBhvr>
                                        <p:cTn id="38" dur="500"/>
                                        <p:tgtEl>
                                          <p:spTgt spid="50"/>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grpId="0" nodeType="clickEffect">
                                  <p:stCondLst>
                                    <p:cond delay="0"/>
                                  </p:stCondLst>
                                  <p:childTnLst>
                                    <p:set>
                                      <p:cBhvr>
                                        <p:cTn id="42" dur="1" fill="hold">
                                          <p:stCondLst>
                                            <p:cond delay="0"/>
                                          </p:stCondLst>
                                        </p:cTn>
                                        <p:tgtEl>
                                          <p:spTgt spid="26"/>
                                        </p:tgtEl>
                                        <p:attrNameLst>
                                          <p:attrName>style.visibility</p:attrName>
                                        </p:attrNameLst>
                                      </p:cBhvr>
                                      <p:to>
                                        <p:strVal val="visible"/>
                                      </p:to>
                                    </p:set>
                                    <p:animEffect transition="in" filter="wipe(left)">
                                      <p:cBhvr>
                                        <p:cTn id="43" dur="500"/>
                                        <p:tgtEl>
                                          <p:spTgt spid="26"/>
                                        </p:tgtEl>
                                      </p:cBhvr>
                                    </p:animEffect>
                                  </p:childTnLst>
                                </p:cTn>
                              </p:par>
                            </p:childTnLst>
                          </p:cTn>
                        </p:par>
                        <p:par>
                          <p:cTn id="44" fill="hold">
                            <p:stCondLst>
                              <p:cond delay="500"/>
                            </p:stCondLst>
                            <p:childTnLst>
                              <p:par>
                                <p:cTn id="45" presetID="22" presetClass="entr" presetSubtype="8" fill="hold" grpId="0" nodeType="afterEffect">
                                  <p:stCondLst>
                                    <p:cond delay="0"/>
                                  </p:stCondLst>
                                  <p:childTnLst>
                                    <p:set>
                                      <p:cBhvr>
                                        <p:cTn id="46" dur="1" fill="hold">
                                          <p:stCondLst>
                                            <p:cond delay="0"/>
                                          </p:stCondLst>
                                        </p:cTn>
                                        <p:tgtEl>
                                          <p:spTgt spid="51"/>
                                        </p:tgtEl>
                                        <p:attrNameLst>
                                          <p:attrName>style.visibility</p:attrName>
                                        </p:attrNameLst>
                                      </p:cBhvr>
                                      <p:to>
                                        <p:strVal val="visible"/>
                                      </p:to>
                                    </p:set>
                                    <p:animEffect transition="in" filter="wipe(left)">
                                      <p:cBhvr>
                                        <p:cTn id="47" dur="500"/>
                                        <p:tgtEl>
                                          <p:spTgt spid="51"/>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27"/>
                                        </p:tgtEl>
                                        <p:attrNameLst>
                                          <p:attrName>style.visibility</p:attrName>
                                        </p:attrNameLst>
                                      </p:cBhvr>
                                      <p:to>
                                        <p:strVal val="visible"/>
                                      </p:to>
                                    </p:set>
                                    <p:animEffect transition="in" filter="wipe(left)">
                                      <p:cBhvr>
                                        <p:cTn id="52" dur="500"/>
                                        <p:tgtEl>
                                          <p:spTgt spid="27"/>
                                        </p:tgtEl>
                                      </p:cBhvr>
                                    </p:animEffect>
                                  </p:childTnLst>
                                </p:cTn>
                              </p:par>
                            </p:childTnLst>
                          </p:cTn>
                        </p:par>
                        <p:par>
                          <p:cTn id="53" fill="hold">
                            <p:stCondLst>
                              <p:cond delay="500"/>
                            </p:stCondLst>
                            <p:childTnLst>
                              <p:par>
                                <p:cTn id="54" presetID="22" presetClass="entr" presetSubtype="8" fill="hold" grpId="0" nodeType="afterEffect">
                                  <p:stCondLst>
                                    <p:cond delay="0"/>
                                  </p:stCondLst>
                                  <p:childTnLst>
                                    <p:set>
                                      <p:cBhvr>
                                        <p:cTn id="55" dur="1" fill="hold">
                                          <p:stCondLst>
                                            <p:cond delay="0"/>
                                          </p:stCondLst>
                                        </p:cTn>
                                        <p:tgtEl>
                                          <p:spTgt spid="39"/>
                                        </p:tgtEl>
                                        <p:attrNameLst>
                                          <p:attrName>style.visibility</p:attrName>
                                        </p:attrNameLst>
                                      </p:cBhvr>
                                      <p:to>
                                        <p:strVal val="visible"/>
                                      </p:to>
                                    </p:set>
                                    <p:animEffect transition="in" filter="wipe(left)">
                                      <p:cBhvr>
                                        <p:cTn id="56" dur="500"/>
                                        <p:tgtEl>
                                          <p:spTgt spid="39"/>
                                        </p:tgtEl>
                                      </p:cBhvr>
                                    </p:animEffect>
                                  </p:childTnLst>
                                </p:cTn>
                              </p:par>
                            </p:childTnLst>
                          </p:cTn>
                        </p:par>
                      </p:childTnLst>
                    </p:cTn>
                  </p:par>
                  <p:par>
                    <p:cTn id="57" fill="hold">
                      <p:stCondLst>
                        <p:cond delay="indefinite"/>
                      </p:stCondLst>
                      <p:childTnLst>
                        <p:par>
                          <p:cTn id="58" fill="hold">
                            <p:stCondLst>
                              <p:cond delay="0"/>
                            </p:stCondLst>
                            <p:childTnLst>
                              <p:par>
                                <p:cTn id="59" presetID="22" presetClass="entr" presetSubtype="8" fill="hold" grpId="0" nodeType="clickEffect">
                                  <p:stCondLst>
                                    <p:cond delay="0"/>
                                  </p:stCondLst>
                                  <p:childTnLst>
                                    <p:set>
                                      <p:cBhvr>
                                        <p:cTn id="60" dur="1" fill="hold">
                                          <p:stCondLst>
                                            <p:cond delay="0"/>
                                          </p:stCondLst>
                                        </p:cTn>
                                        <p:tgtEl>
                                          <p:spTgt spid="28"/>
                                        </p:tgtEl>
                                        <p:attrNameLst>
                                          <p:attrName>style.visibility</p:attrName>
                                        </p:attrNameLst>
                                      </p:cBhvr>
                                      <p:to>
                                        <p:strVal val="visible"/>
                                      </p:to>
                                    </p:set>
                                    <p:animEffect transition="in" filter="wipe(left)">
                                      <p:cBhvr>
                                        <p:cTn id="61" dur="500"/>
                                        <p:tgtEl>
                                          <p:spTgt spid="28"/>
                                        </p:tgtEl>
                                      </p:cBhvr>
                                    </p:animEffect>
                                  </p:childTnLst>
                                </p:cTn>
                              </p:par>
                            </p:childTnLst>
                          </p:cTn>
                        </p:par>
                        <p:par>
                          <p:cTn id="62" fill="hold">
                            <p:stCondLst>
                              <p:cond delay="500"/>
                            </p:stCondLst>
                            <p:childTnLst>
                              <p:par>
                                <p:cTn id="63" presetID="22" presetClass="entr" presetSubtype="8" fill="hold" grpId="0" nodeType="afterEffect">
                                  <p:stCondLst>
                                    <p:cond delay="0"/>
                                  </p:stCondLst>
                                  <p:childTnLst>
                                    <p:set>
                                      <p:cBhvr>
                                        <p:cTn id="64" dur="1" fill="hold">
                                          <p:stCondLst>
                                            <p:cond delay="0"/>
                                          </p:stCondLst>
                                        </p:cTn>
                                        <p:tgtEl>
                                          <p:spTgt spid="37"/>
                                        </p:tgtEl>
                                        <p:attrNameLst>
                                          <p:attrName>style.visibility</p:attrName>
                                        </p:attrNameLst>
                                      </p:cBhvr>
                                      <p:to>
                                        <p:strVal val="visible"/>
                                      </p:to>
                                    </p:set>
                                    <p:animEffect transition="in" filter="wipe(left)">
                                      <p:cBhvr>
                                        <p:cTn id="65" dur="500"/>
                                        <p:tgtEl>
                                          <p:spTgt spid="37"/>
                                        </p:tgtEl>
                                      </p:cBhvr>
                                    </p:animEffect>
                                  </p:childTnLst>
                                </p:cTn>
                              </p:par>
                            </p:childTnLst>
                          </p:cTn>
                        </p:par>
                      </p:childTnLst>
                    </p:cTn>
                  </p:par>
                  <p:par>
                    <p:cTn id="66" fill="hold">
                      <p:stCondLst>
                        <p:cond delay="indefinite"/>
                      </p:stCondLst>
                      <p:childTnLst>
                        <p:par>
                          <p:cTn id="67" fill="hold">
                            <p:stCondLst>
                              <p:cond delay="0"/>
                            </p:stCondLst>
                            <p:childTnLst>
                              <p:par>
                                <p:cTn id="68" presetID="22" presetClass="entr" presetSubtype="8" fill="hold" grpId="0" nodeType="clickEffect">
                                  <p:stCondLst>
                                    <p:cond delay="0"/>
                                  </p:stCondLst>
                                  <p:childTnLst>
                                    <p:set>
                                      <p:cBhvr>
                                        <p:cTn id="69" dur="1" fill="hold">
                                          <p:stCondLst>
                                            <p:cond delay="0"/>
                                          </p:stCondLst>
                                        </p:cTn>
                                        <p:tgtEl>
                                          <p:spTgt spid="29"/>
                                        </p:tgtEl>
                                        <p:attrNameLst>
                                          <p:attrName>style.visibility</p:attrName>
                                        </p:attrNameLst>
                                      </p:cBhvr>
                                      <p:to>
                                        <p:strVal val="visible"/>
                                      </p:to>
                                    </p:set>
                                    <p:animEffect transition="in" filter="wipe(left)">
                                      <p:cBhvr>
                                        <p:cTn id="70" dur="500"/>
                                        <p:tgtEl>
                                          <p:spTgt spid="29"/>
                                        </p:tgtEl>
                                      </p:cBhvr>
                                    </p:animEffect>
                                  </p:childTnLst>
                                </p:cTn>
                              </p:par>
                            </p:childTnLst>
                          </p:cTn>
                        </p:par>
                        <p:par>
                          <p:cTn id="71" fill="hold">
                            <p:stCondLst>
                              <p:cond delay="500"/>
                            </p:stCondLst>
                            <p:childTnLst>
                              <p:par>
                                <p:cTn id="72" presetID="22" presetClass="entr" presetSubtype="8" fill="hold" grpId="0" nodeType="afterEffect">
                                  <p:stCondLst>
                                    <p:cond delay="0"/>
                                  </p:stCondLst>
                                  <p:childTnLst>
                                    <p:set>
                                      <p:cBhvr>
                                        <p:cTn id="73" dur="1" fill="hold">
                                          <p:stCondLst>
                                            <p:cond delay="0"/>
                                          </p:stCondLst>
                                        </p:cTn>
                                        <p:tgtEl>
                                          <p:spTgt spid="52"/>
                                        </p:tgtEl>
                                        <p:attrNameLst>
                                          <p:attrName>style.visibility</p:attrName>
                                        </p:attrNameLst>
                                      </p:cBhvr>
                                      <p:to>
                                        <p:strVal val="visible"/>
                                      </p:to>
                                    </p:set>
                                    <p:animEffect transition="in" filter="wipe(left)">
                                      <p:cBhvr>
                                        <p:cTn id="74" dur="500"/>
                                        <p:tgtEl>
                                          <p:spTgt spid="52"/>
                                        </p:tgtEl>
                                      </p:cBhvr>
                                    </p:animEffect>
                                  </p:childTnLst>
                                </p:cTn>
                              </p:par>
                            </p:childTnLst>
                          </p:cTn>
                        </p:par>
                      </p:childTnLst>
                    </p:cTn>
                  </p:par>
                  <p:par>
                    <p:cTn id="75" fill="hold">
                      <p:stCondLst>
                        <p:cond delay="indefinite"/>
                      </p:stCondLst>
                      <p:childTnLst>
                        <p:par>
                          <p:cTn id="76" fill="hold">
                            <p:stCondLst>
                              <p:cond delay="0"/>
                            </p:stCondLst>
                            <p:childTnLst>
                              <p:par>
                                <p:cTn id="77" presetID="22" presetClass="entr" presetSubtype="8" fill="hold" grpId="0" nodeType="clickEffect">
                                  <p:stCondLst>
                                    <p:cond delay="0"/>
                                  </p:stCondLst>
                                  <p:childTnLst>
                                    <p:set>
                                      <p:cBhvr>
                                        <p:cTn id="78" dur="1" fill="hold">
                                          <p:stCondLst>
                                            <p:cond delay="0"/>
                                          </p:stCondLst>
                                        </p:cTn>
                                        <p:tgtEl>
                                          <p:spTgt spid="30"/>
                                        </p:tgtEl>
                                        <p:attrNameLst>
                                          <p:attrName>style.visibility</p:attrName>
                                        </p:attrNameLst>
                                      </p:cBhvr>
                                      <p:to>
                                        <p:strVal val="visible"/>
                                      </p:to>
                                    </p:set>
                                    <p:animEffect transition="in" filter="wipe(left)">
                                      <p:cBhvr>
                                        <p:cTn id="79" dur="500"/>
                                        <p:tgtEl>
                                          <p:spTgt spid="30"/>
                                        </p:tgtEl>
                                      </p:cBhvr>
                                    </p:animEffect>
                                  </p:childTnLst>
                                </p:cTn>
                              </p:par>
                            </p:childTnLst>
                          </p:cTn>
                        </p:par>
                        <p:par>
                          <p:cTn id="80" fill="hold">
                            <p:stCondLst>
                              <p:cond delay="500"/>
                            </p:stCondLst>
                            <p:childTnLst>
                              <p:par>
                                <p:cTn id="81" presetID="22" presetClass="entr" presetSubtype="8" fill="hold" grpId="0" nodeType="afterEffect">
                                  <p:stCondLst>
                                    <p:cond delay="0"/>
                                  </p:stCondLst>
                                  <p:childTnLst>
                                    <p:set>
                                      <p:cBhvr>
                                        <p:cTn id="82" dur="1" fill="hold">
                                          <p:stCondLst>
                                            <p:cond delay="0"/>
                                          </p:stCondLst>
                                        </p:cTn>
                                        <p:tgtEl>
                                          <p:spTgt spid="53"/>
                                        </p:tgtEl>
                                        <p:attrNameLst>
                                          <p:attrName>style.visibility</p:attrName>
                                        </p:attrNameLst>
                                      </p:cBhvr>
                                      <p:to>
                                        <p:strVal val="visible"/>
                                      </p:to>
                                    </p:set>
                                    <p:animEffect transition="in" filter="wipe(left)">
                                      <p:cBhvr>
                                        <p:cTn id="83" dur="500"/>
                                        <p:tgtEl>
                                          <p:spTgt spid="53"/>
                                        </p:tgtEl>
                                      </p:cBhvr>
                                    </p:animEffect>
                                  </p:childTnLst>
                                </p:cTn>
                              </p:par>
                            </p:childTnLst>
                          </p:cTn>
                        </p:par>
                      </p:childTnLst>
                    </p:cTn>
                  </p:par>
                  <p:par>
                    <p:cTn id="84" fill="hold">
                      <p:stCondLst>
                        <p:cond delay="indefinite"/>
                      </p:stCondLst>
                      <p:childTnLst>
                        <p:par>
                          <p:cTn id="85" fill="hold">
                            <p:stCondLst>
                              <p:cond delay="0"/>
                            </p:stCondLst>
                            <p:childTnLst>
                              <p:par>
                                <p:cTn id="86" presetID="22" presetClass="entr" presetSubtype="8" fill="hold" grpId="0" nodeType="clickEffect">
                                  <p:stCondLst>
                                    <p:cond delay="0"/>
                                  </p:stCondLst>
                                  <p:childTnLst>
                                    <p:set>
                                      <p:cBhvr>
                                        <p:cTn id="87" dur="1" fill="hold">
                                          <p:stCondLst>
                                            <p:cond delay="0"/>
                                          </p:stCondLst>
                                        </p:cTn>
                                        <p:tgtEl>
                                          <p:spTgt spid="54"/>
                                        </p:tgtEl>
                                        <p:attrNameLst>
                                          <p:attrName>style.visibility</p:attrName>
                                        </p:attrNameLst>
                                      </p:cBhvr>
                                      <p:to>
                                        <p:strVal val="visible"/>
                                      </p:to>
                                    </p:set>
                                    <p:animEffect transition="in" filter="wipe(left)">
                                      <p:cBhvr>
                                        <p:cTn id="88"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P spid="18" grpId="0" animBg="1"/>
      <p:bldP spid="19" grpId="0" animBg="1"/>
      <p:bldP spid="26" grpId="0" animBg="1"/>
      <p:bldP spid="27" grpId="0" animBg="1"/>
      <p:bldP spid="28" grpId="0" animBg="1"/>
      <p:bldP spid="29" grpId="0" animBg="1"/>
      <p:bldP spid="30" grpId="0" animBg="1"/>
      <p:bldP spid="37" grpId="0"/>
      <p:bldP spid="47" grpId="0"/>
      <p:bldP spid="48" grpId="0"/>
      <p:bldP spid="49" grpId="0"/>
      <p:bldP spid="50" grpId="0"/>
      <p:bldP spid="51" grpId="0"/>
      <p:bldP spid="52" grpId="0"/>
      <p:bldP spid="53" grpId="0"/>
      <p:bldP spid="54" grpId="0"/>
      <p:bldP spid="39"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944562"/>
          </a:xfrm>
        </p:spPr>
        <p:txBody>
          <a:bodyPr>
            <a:normAutofit/>
          </a:bodyPr>
          <a:lstStyle/>
          <a:p>
            <a:r>
              <a:rPr lang="en-US" dirty="0" smtClean="0"/>
              <a:t>Interaction with </a:t>
            </a:r>
            <a:r>
              <a:rPr lang="en-US" dirty="0" err="1" smtClean="0"/>
              <a:t>Prefetcher</a:t>
            </a:r>
            <a:endParaRPr lang="en-US" b="1" dirty="0"/>
          </a:p>
        </p:txBody>
      </p:sp>
      <p:sp>
        <p:nvSpPr>
          <p:cNvPr id="3" name="Content Placeholder 2"/>
          <p:cNvSpPr>
            <a:spLocks noGrp="1"/>
          </p:cNvSpPr>
          <p:nvPr>
            <p:ph idx="1"/>
          </p:nvPr>
        </p:nvSpPr>
        <p:spPr>
          <a:xfrm>
            <a:off x="457200" y="1219200"/>
            <a:ext cx="8229600" cy="5486400"/>
          </a:xfrm>
        </p:spPr>
        <p:txBody>
          <a:bodyPr>
            <a:normAutofit lnSpcReduction="10000"/>
          </a:bodyPr>
          <a:lstStyle/>
          <a:p>
            <a:r>
              <a:rPr lang="en-US" dirty="0" smtClean="0"/>
              <a:t>All results shown so far do not have any </a:t>
            </a:r>
            <a:r>
              <a:rPr lang="en-US" dirty="0" err="1" smtClean="0"/>
              <a:t>prefetcher</a:t>
            </a:r>
            <a:r>
              <a:rPr lang="en-US" dirty="0" smtClean="0"/>
              <a:t> enabled</a:t>
            </a:r>
          </a:p>
          <a:p>
            <a:pPr lvl="1"/>
            <a:r>
              <a:rPr lang="en-US" dirty="0" smtClean="0"/>
              <a:t>Simplifies understanding</a:t>
            </a:r>
          </a:p>
          <a:p>
            <a:r>
              <a:rPr lang="en-US" dirty="0" smtClean="0"/>
              <a:t>With 16-stream stride </a:t>
            </a:r>
            <a:r>
              <a:rPr lang="en-US" dirty="0" err="1" smtClean="0"/>
              <a:t>prefetchers</a:t>
            </a:r>
            <a:r>
              <a:rPr lang="en-US" dirty="0" smtClean="0"/>
              <a:t> integrated with core caches</a:t>
            </a:r>
          </a:p>
          <a:p>
            <a:pPr lvl="1"/>
            <a:r>
              <a:rPr lang="en-US" dirty="0" smtClean="0"/>
              <a:t>ST-</a:t>
            </a:r>
            <a:r>
              <a:rPr lang="en-US" dirty="0" err="1" smtClean="0"/>
              <a:t>peLIFO</a:t>
            </a:r>
            <a:r>
              <a:rPr lang="en-US" dirty="0" smtClean="0"/>
              <a:t> saves 9% execution cycles</a:t>
            </a:r>
          </a:p>
          <a:p>
            <a:pPr lvl="1"/>
            <a:r>
              <a:rPr lang="en-US" dirty="0" err="1" smtClean="0"/>
              <a:t>Mprog-peLIFO</a:t>
            </a:r>
            <a:r>
              <a:rPr lang="en-US" dirty="0" smtClean="0"/>
              <a:t> saves 15% execution cycles</a:t>
            </a:r>
          </a:p>
          <a:p>
            <a:pPr lvl="1"/>
            <a:r>
              <a:rPr lang="en-US" dirty="0" smtClean="0"/>
              <a:t>MT-</a:t>
            </a:r>
            <a:r>
              <a:rPr lang="en-US" dirty="0" err="1" smtClean="0"/>
              <a:t>peLIFO</a:t>
            </a:r>
            <a:r>
              <a:rPr lang="en-US" dirty="0" smtClean="0"/>
              <a:t> saves 8% execution cycles</a:t>
            </a:r>
          </a:p>
          <a:p>
            <a:r>
              <a:rPr lang="en-US" dirty="0" err="1" smtClean="0"/>
              <a:t>peLIFO</a:t>
            </a:r>
            <a:r>
              <a:rPr lang="en-US" dirty="0" smtClean="0"/>
              <a:t> is observed to improve the effectiveness of </a:t>
            </a:r>
            <a:r>
              <a:rPr lang="en-US" dirty="0" err="1" smtClean="0"/>
              <a:t>prefetching</a:t>
            </a:r>
            <a:r>
              <a:rPr lang="en-US" dirty="0" smtClean="0"/>
              <a:t> in certain kinds of workloads</a:t>
            </a:r>
          </a:p>
        </p:txBody>
      </p:sp>
      <p:sp>
        <p:nvSpPr>
          <p:cNvPr id="4" name="Footer Placeholder 3"/>
          <p:cNvSpPr>
            <a:spLocks noGrp="1"/>
          </p:cNvSpPr>
          <p:nvPr>
            <p:ph type="ftr" sz="quarter" idx="11"/>
          </p:nvPr>
        </p:nvSpPr>
        <p:spPr/>
        <p:txBody>
          <a:bodyPr/>
          <a:lstStyle/>
          <a:p>
            <a:r>
              <a:rPr lang="fi-FI" smtClean="0"/>
              <a:t>Pseudo-LIFO        Mainak   (IIT Kanpur)</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dirty="0" smtClean="0"/>
              <a:t>Prolog: Meeting </a:t>
            </a:r>
            <a:r>
              <a:rPr lang="en-US" dirty="0" err="1" smtClean="0"/>
              <a:t>Belady</a:t>
            </a:r>
            <a:r>
              <a:rPr lang="en-US" dirty="0" smtClean="0"/>
              <a:t> in the LLC</a:t>
            </a:r>
            <a:endParaRPr lang="en-US" b="1" dirty="0"/>
          </a:p>
        </p:txBody>
      </p:sp>
      <p:sp>
        <p:nvSpPr>
          <p:cNvPr id="4" name="Footer Placeholder 3"/>
          <p:cNvSpPr>
            <a:spLocks noGrp="1"/>
          </p:cNvSpPr>
          <p:nvPr>
            <p:ph type="ftr" sz="quarter" idx="11"/>
          </p:nvPr>
        </p:nvSpPr>
        <p:spPr/>
        <p:txBody>
          <a:bodyPr/>
          <a:lstStyle/>
          <a:p>
            <a:r>
              <a:rPr lang="fi-FI" smtClean="0"/>
              <a:t>Pseudo-LIFO        Mainak   (IIT Kanpur)</a:t>
            </a:r>
            <a:endParaRPr lang="en-US"/>
          </a:p>
        </p:txBody>
      </p:sp>
      <p:pic>
        <p:nvPicPr>
          <p:cNvPr id="2051" name="Picture 3"/>
          <p:cNvPicPr>
            <a:picLocks noChangeAspect="1" noChangeArrowheads="1"/>
          </p:cNvPicPr>
          <p:nvPr/>
        </p:nvPicPr>
        <p:blipFill>
          <a:blip r:embed="rId2"/>
          <a:srcRect/>
          <a:stretch>
            <a:fillRect/>
          </a:stretch>
        </p:blipFill>
        <p:spPr bwMode="auto">
          <a:xfrm>
            <a:off x="1143000" y="1219200"/>
            <a:ext cx="6629400" cy="51816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a:bodyPr>
          <a:lstStyle/>
          <a:p>
            <a:r>
              <a:rPr lang="en-US" dirty="0" err="1" smtClean="0"/>
              <a:t>peLIFOLite</a:t>
            </a:r>
            <a:r>
              <a:rPr lang="en-US" dirty="0" smtClean="0"/>
              <a:t>: ST Workloads</a:t>
            </a:r>
            <a:endParaRPr lang="en-US" b="1" dirty="0"/>
          </a:p>
        </p:txBody>
      </p:sp>
      <p:sp>
        <p:nvSpPr>
          <p:cNvPr id="4" name="Footer Placeholder 3"/>
          <p:cNvSpPr>
            <a:spLocks noGrp="1"/>
          </p:cNvSpPr>
          <p:nvPr>
            <p:ph type="ftr" sz="quarter" idx="11"/>
          </p:nvPr>
        </p:nvSpPr>
        <p:spPr/>
        <p:txBody>
          <a:bodyPr/>
          <a:lstStyle/>
          <a:p>
            <a:r>
              <a:rPr lang="fi-FI" smtClean="0"/>
              <a:t>Pseudo-LIFO        Mainak   (IIT Kanpur)</a:t>
            </a:r>
            <a:endParaRPr lang="en-US"/>
          </a:p>
        </p:txBody>
      </p:sp>
      <p:cxnSp>
        <p:nvCxnSpPr>
          <p:cNvPr id="10" name="Straight Connector 9"/>
          <p:cNvCxnSpPr/>
          <p:nvPr/>
        </p:nvCxnSpPr>
        <p:spPr>
          <a:xfrm>
            <a:off x="914400" y="4341812"/>
            <a:ext cx="4572000" cy="1588"/>
          </a:xfrm>
          <a:prstGeom prst="line">
            <a:avLst/>
          </a:prstGeom>
          <a:ln w="50800">
            <a:solidFill>
              <a:srgbClr val="00B050"/>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533400" y="4292025"/>
            <a:ext cx="787395" cy="584775"/>
          </a:xfrm>
          <a:prstGeom prst="rect">
            <a:avLst/>
          </a:prstGeom>
          <a:noFill/>
        </p:spPr>
        <p:txBody>
          <a:bodyPr wrap="none" rtlCol="0">
            <a:spAutoFit/>
          </a:bodyPr>
          <a:lstStyle/>
          <a:p>
            <a:r>
              <a:rPr lang="en-US" sz="3200" dirty="0" smtClean="0">
                <a:latin typeface="Comic Sans MS" pitchFamily="66" charset="0"/>
              </a:rPr>
              <a:t>0.5</a:t>
            </a:r>
            <a:endParaRPr lang="en-US" sz="3200" dirty="0">
              <a:latin typeface="Comic Sans MS" pitchFamily="66" charset="0"/>
            </a:endParaRPr>
          </a:p>
        </p:txBody>
      </p:sp>
      <p:sp>
        <p:nvSpPr>
          <p:cNvPr id="12" name="TextBox 11"/>
          <p:cNvSpPr txBox="1"/>
          <p:nvPr/>
        </p:nvSpPr>
        <p:spPr>
          <a:xfrm>
            <a:off x="1422405" y="4267200"/>
            <a:ext cx="787395" cy="584775"/>
          </a:xfrm>
          <a:prstGeom prst="rect">
            <a:avLst/>
          </a:prstGeom>
          <a:noFill/>
        </p:spPr>
        <p:txBody>
          <a:bodyPr wrap="none" rtlCol="0">
            <a:spAutoFit/>
          </a:bodyPr>
          <a:lstStyle/>
          <a:p>
            <a:r>
              <a:rPr lang="en-US" sz="3200" dirty="0" smtClean="0">
                <a:latin typeface="Comic Sans MS" pitchFamily="66" charset="0"/>
              </a:rPr>
              <a:t>0.6</a:t>
            </a:r>
            <a:endParaRPr lang="en-US" sz="3200" dirty="0">
              <a:latin typeface="Comic Sans MS" pitchFamily="66" charset="0"/>
            </a:endParaRPr>
          </a:p>
        </p:txBody>
      </p:sp>
      <p:sp>
        <p:nvSpPr>
          <p:cNvPr id="13" name="TextBox 12"/>
          <p:cNvSpPr txBox="1"/>
          <p:nvPr/>
        </p:nvSpPr>
        <p:spPr>
          <a:xfrm>
            <a:off x="2336805" y="4292025"/>
            <a:ext cx="787395" cy="584775"/>
          </a:xfrm>
          <a:prstGeom prst="rect">
            <a:avLst/>
          </a:prstGeom>
          <a:noFill/>
        </p:spPr>
        <p:txBody>
          <a:bodyPr wrap="none" rtlCol="0">
            <a:spAutoFit/>
          </a:bodyPr>
          <a:lstStyle/>
          <a:p>
            <a:r>
              <a:rPr lang="en-US" sz="3200" dirty="0" smtClean="0">
                <a:latin typeface="Comic Sans MS" pitchFamily="66" charset="0"/>
              </a:rPr>
              <a:t>0.7</a:t>
            </a:r>
            <a:endParaRPr lang="en-US" sz="3200" dirty="0">
              <a:latin typeface="Comic Sans MS" pitchFamily="66" charset="0"/>
            </a:endParaRPr>
          </a:p>
        </p:txBody>
      </p:sp>
      <p:sp>
        <p:nvSpPr>
          <p:cNvPr id="14" name="TextBox 13"/>
          <p:cNvSpPr txBox="1"/>
          <p:nvPr/>
        </p:nvSpPr>
        <p:spPr>
          <a:xfrm>
            <a:off x="3316928" y="4292025"/>
            <a:ext cx="787395" cy="584775"/>
          </a:xfrm>
          <a:prstGeom prst="rect">
            <a:avLst/>
          </a:prstGeom>
          <a:noFill/>
        </p:spPr>
        <p:txBody>
          <a:bodyPr wrap="none" rtlCol="0">
            <a:spAutoFit/>
          </a:bodyPr>
          <a:lstStyle/>
          <a:p>
            <a:r>
              <a:rPr lang="en-US" sz="3200" dirty="0" smtClean="0">
                <a:latin typeface="Comic Sans MS" pitchFamily="66" charset="0"/>
              </a:rPr>
              <a:t>0.8</a:t>
            </a:r>
            <a:endParaRPr lang="en-US" sz="3200" dirty="0">
              <a:latin typeface="Comic Sans MS" pitchFamily="66" charset="0"/>
            </a:endParaRPr>
          </a:p>
        </p:txBody>
      </p:sp>
      <p:sp>
        <p:nvSpPr>
          <p:cNvPr id="15" name="TextBox 14"/>
          <p:cNvSpPr txBox="1"/>
          <p:nvPr/>
        </p:nvSpPr>
        <p:spPr>
          <a:xfrm>
            <a:off x="914401" y="4734580"/>
            <a:ext cx="4952999" cy="523220"/>
          </a:xfrm>
          <a:prstGeom prst="rect">
            <a:avLst/>
          </a:prstGeom>
          <a:noFill/>
        </p:spPr>
        <p:txBody>
          <a:bodyPr wrap="square" rtlCol="0">
            <a:spAutoFit/>
          </a:bodyPr>
          <a:lstStyle/>
          <a:p>
            <a:pPr algn="ctr"/>
            <a:r>
              <a:rPr lang="en-US" sz="2800" dirty="0" smtClean="0">
                <a:latin typeface="Comic Sans MS" pitchFamily="66" charset="0"/>
              </a:rPr>
              <a:t>Normalized LLC miss count</a:t>
            </a:r>
            <a:endParaRPr lang="en-US" sz="2800" dirty="0">
              <a:latin typeface="Comic Sans MS" pitchFamily="66" charset="0"/>
            </a:endParaRPr>
          </a:p>
        </p:txBody>
      </p:sp>
      <p:sp>
        <p:nvSpPr>
          <p:cNvPr id="20" name="TextBox 19"/>
          <p:cNvSpPr txBox="1"/>
          <p:nvPr/>
        </p:nvSpPr>
        <p:spPr>
          <a:xfrm>
            <a:off x="4231328" y="4292025"/>
            <a:ext cx="787395" cy="584775"/>
          </a:xfrm>
          <a:prstGeom prst="rect">
            <a:avLst/>
          </a:prstGeom>
          <a:noFill/>
        </p:spPr>
        <p:txBody>
          <a:bodyPr wrap="none" rtlCol="0">
            <a:spAutoFit/>
          </a:bodyPr>
          <a:lstStyle/>
          <a:p>
            <a:r>
              <a:rPr lang="en-US" sz="3200" dirty="0" smtClean="0">
                <a:latin typeface="Comic Sans MS" pitchFamily="66" charset="0"/>
              </a:rPr>
              <a:t>0.9</a:t>
            </a:r>
            <a:endParaRPr lang="en-US" sz="3200" dirty="0">
              <a:latin typeface="Comic Sans MS" pitchFamily="66" charset="0"/>
            </a:endParaRPr>
          </a:p>
        </p:txBody>
      </p:sp>
      <p:sp>
        <p:nvSpPr>
          <p:cNvPr id="21" name="TextBox 20"/>
          <p:cNvSpPr txBox="1"/>
          <p:nvPr/>
        </p:nvSpPr>
        <p:spPr>
          <a:xfrm>
            <a:off x="5145728" y="4267200"/>
            <a:ext cx="721672" cy="584775"/>
          </a:xfrm>
          <a:prstGeom prst="rect">
            <a:avLst/>
          </a:prstGeom>
          <a:noFill/>
        </p:spPr>
        <p:txBody>
          <a:bodyPr wrap="none" rtlCol="0">
            <a:spAutoFit/>
          </a:bodyPr>
          <a:lstStyle/>
          <a:p>
            <a:r>
              <a:rPr lang="en-US" sz="3200" dirty="0" smtClean="0">
                <a:latin typeface="Comic Sans MS" pitchFamily="66" charset="0"/>
              </a:rPr>
              <a:t>1.0</a:t>
            </a:r>
            <a:endParaRPr lang="en-US" sz="3200" dirty="0">
              <a:latin typeface="Comic Sans MS" pitchFamily="66" charset="0"/>
            </a:endParaRPr>
          </a:p>
        </p:txBody>
      </p:sp>
      <p:sp>
        <p:nvSpPr>
          <p:cNvPr id="26" name="Rectangle 25"/>
          <p:cNvSpPr/>
          <p:nvPr/>
        </p:nvSpPr>
        <p:spPr>
          <a:xfrm>
            <a:off x="914400" y="2895600"/>
            <a:ext cx="1676400" cy="228600"/>
          </a:xfrm>
          <a:prstGeom prst="rect">
            <a:avLst/>
          </a:prstGeom>
          <a:solidFill>
            <a:schemeClr val="accent6">
              <a:lumMod val="5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p:nvSpPr>
        <p:spPr>
          <a:xfrm>
            <a:off x="914400" y="3276600"/>
            <a:ext cx="3505200" cy="228600"/>
          </a:xfrm>
          <a:prstGeom prst="rect">
            <a:avLst/>
          </a:prstGeom>
          <a:solidFill>
            <a:schemeClr val="accent6">
              <a:lumMod val="5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a:off x="914400" y="3657600"/>
            <a:ext cx="3505200" cy="228600"/>
          </a:xfrm>
          <a:prstGeom prst="rect">
            <a:avLst/>
          </a:prstGeom>
          <a:solidFill>
            <a:schemeClr val="accent6">
              <a:lumMod val="5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a:off x="914400" y="4038600"/>
            <a:ext cx="3505200" cy="228600"/>
          </a:xfrm>
          <a:prstGeom prst="rect">
            <a:avLst/>
          </a:prstGeom>
          <a:solidFill>
            <a:schemeClr val="accent6">
              <a:lumMod val="5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p:cNvSpPr txBox="1"/>
          <p:nvPr/>
        </p:nvSpPr>
        <p:spPr>
          <a:xfrm>
            <a:off x="4343400" y="3200400"/>
            <a:ext cx="2106667" cy="430887"/>
          </a:xfrm>
          <a:prstGeom prst="rect">
            <a:avLst/>
          </a:prstGeom>
          <a:noFill/>
        </p:spPr>
        <p:txBody>
          <a:bodyPr wrap="none" rtlCol="0">
            <a:spAutoFit/>
          </a:bodyPr>
          <a:lstStyle/>
          <a:p>
            <a:r>
              <a:rPr lang="en-US" sz="2200" dirty="0" smtClean="0">
                <a:latin typeface="Comic Sans MS" pitchFamily="66" charset="0"/>
              </a:rPr>
              <a:t>DIP [ISCA’07]</a:t>
            </a:r>
            <a:endParaRPr lang="en-US" sz="2200" dirty="0">
              <a:latin typeface="Comic Sans MS" pitchFamily="66" charset="0"/>
            </a:endParaRPr>
          </a:p>
        </p:txBody>
      </p:sp>
      <p:cxnSp>
        <p:nvCxnSpPr>
          <p:cNvPr id="40" name="Straight Connector 39"/>
          <p:cNvCxnSpPr/>
          <p:nvPr/>
        </p:nvCxnSpPr>
        <p:spPr>
          <a:xfrm rot="5400000">
            <a:off x="189706" y="3619500"/>
            <a:ext cx="1448594" cy="794"/>
          </a:xfrm>
          <a:prstGeom prst="line">
            <a:avLst/>
          </a:prstGeom>
          <a:ln w="508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104900" y="3619500"/>
            <a:ext cx="1447800" cy="0"/>
          </a:xfrm>
          <a:prstGeom prst="line">
            <a:avLst/>
          </a:prstGeom>
          <a:ln w="508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2018506" y="3618706"/>
            <a:ext cx="1447800" cy="1589"/>
          </a:xfrm>
          <a:prstGeom prst="line">
            <a:avLst/>
          </a:prstGeom>
          <a:ln w="508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4761706" y="3618706"/>
            <a:ext cx="1447800" cy="1588"/>
          </a:xfrm>
          <a:prstGeom prst="line">
            <a:avLst/>
          </a:prstGeom>
          <a:ln w="508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3847306" y="3618706"/>
            <a:ext cx="1447800" cy="1588"/>
          </a:xfrm>
          <a:prstGeom prst="line">
            <a:avLst/>
          </a:prstGeom>
          <a:ln w="508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2933700" y="3619500"/>
            <a:ext cx="1447800" cy="0"/>
          </a:xfrm>
          <a:prstGeom prst="line">
            <a:avLst/>
          </a:prstGeom>
          <a:ln w="50800">
            <a:solidFill>
              <a:srgbClr val="00B050"/>
            </a:solidFill>
          </a:ln>
        </p:spPr>
        <p:style>
          <a:lnRef idx="1">
            <a:schemeClr val="accent1"/>
          </a:lnRef>
          <a:fillRef idx="0">
            <a:schemeClr val="accent1"/>
          </a:fillRef>
          <a:effectRef idx="0">
            <a:schemeClr val="accent1"/>
          </a:effectRef>
          <a:fontRef idx="minor">
            <a:schemeClr val="tx1"/>
          </a:fontRef>
        </p:style>
      </p:cxnSp>
      <p:sp>
        <p:nvSpPr>
          <p:cNvPr id="51" name="TextBox 50"/>
          <p:cNvSpPr txBox="1"/>
          <p:nvPr/>
        </p:nvSpPr>
        <p:spPr>
          <a:xfrm>
            <a:off x="2514600" y="2819400"/>
            <a:ext cx="1976823" cy="430887"/>
          </a:xfrm>
          <a:prstGeom prst="rect">
            <a:avLst/>
          </a:prstGeom>
          <a:noFill/>
        </p:spPr>
        <p:txBody>
          <a:bodyPr wrap="none" rtlCol="0">
            <a:spAutoFit/>
          </a:bodyPr>
          <a:lstStyle/>
          <a:p>
            <a:r>
              <a:rPr lang="en-US" sz="2200" dirty="0" smtClean="0">
                <a:latin typeface="Comic Sans MS" pitchFamily="66" charset="0"/>
              </a:rPr>
              <a:t>128B baseline</a:t>
            </a:r>
            <a:endParaRPr lang="en-US" sz="2200" dirty="0">
              <a:latin typeface="Comic Sans MS" pitchFamily="66" charset="0"/>
            </a:endParaRPr>
          </a:p>
        </p:txBody>
      </p:sp>
      <p:sp>
        <p:nvSpPr>
          <p:cNvPr id="52" name="TextBox 51"/>
          <p:cNvSpPr txBox="1"/>
          <p:nvPr/>
        </p:nvSpPr>
        <p:spPr>
          <a:xfrm>
            <a:off x="4366439" y="3581400"/>
            <a:ext cx="1196161" cy="430887"/>
          </a:xfrm>
          <a:prstGeom prst="rect">
            <a:avLst/>
          </a:prstGeom>
          <a:noFill/>
        </p:spPr>
        <p:txBody>
          <a:bodyPr wrap="none" rtlCol="0">
            <a:spAutoFit/>
          </a:bodyPr>
          <a:lstStyle/>
          <a:p>
            <a:r>
              <a:rPr lang="en-US" sz="2200" dirty="0" err="1" smtClean="0">
                <a:latin typeface="Comic Sans MS" pitchFamily="66" charset="0"/>
              </a:rPr>
              <a:t>peLIFO</a:t>
            </a:r>
            <a:endParaRPr lang="en-US" sz="2200" dirty="0">
              <a:latin typeface="Comic Sans MS" pitchFamily="66" charset="0"/>
            </a:endParaRPr>
          </a:p>
        </p:txBody>
      </p:sp>
      <p:sp>
        <p:nvSpPr>
          <p:cNvPr id="53" name="TextBox 52"/>
          <p:cNvSpPr txBox="1"/>
          <p:nvPr/>
        </p:nvSpPr>
        <p:spPr>
          <a:xfrm>
            <a:off x="4378863" y="3962400"/>
            <a:ext cx="1717137" cy="430887"/>
          </a:xfrm>
          <a:prstGeom prst="rect">
            <a:avLst/>
          </a:prstGeom>
          <a:noFill/>
        </p:spPr>
        <p:txBody>
          <a:bodyPr wrap="none" rtlCol="0">
            <a:spAutoFit/>
          </a:bodyPr>
          <a:lstStyle/>
          <a:p>
            <a:r>
              <a:rPr lang="en-US" sz="2200" dirty="0" err="1" smtClean="0">
                <a:latin typeface="Comic Sans MS" pitchFamily="66" charset="0"/>
              </a:rPr>
              <a:t>peLIFOLite</a:t>
            </a:r>
            <a:endParaRPr lang="en-US" sz="2200" dirty="0">
              <a:latin typeface="Comic Sans MS" pitchFamily="66" charset="0"/>
            </a:endParaRPr>
          </a:p>
        </p:txBody>
      </p:sp>
      <p:sp>
        <p:nvSpPr>
          <p:cNvPr id="54" name="TextBox 53"/>
          <p:cNvSpPr txBox="1"/>
          <p:nvPr/>
        </p:nvSpPr>
        <p:spPr>
          <a:xfrm>
            <a:off x="685800" y="1447800"/>
            <a:ext cx="8458201" cy="523220"/>
          </a:xfrm>
          <a:prstGeom prst="rect">
            <a:avLst/>
          </a:prstGeom>
          <a:noFill/>
        </p:spPr>
        <p:txBody>
          <a:bodyPr wrap="square" rtlCol="0">
            <a:spAutoFit/>
          </a:bodyPr>
          <a:lstStyle/>
          <a:p>
            <a:r>
              <a:rPr lang="en-US" sz="2800" dirty="0" smtClean="0">
                <a:latin typeface="Comic Sans MS" pitchFamily="66" charset="0"/>
              </a:rPr>
              <a:t>Done on a hierarchy with uniform 64B block sizes</a:t>
            </a:r>
          </a:p>
        </p:txBody>
      </p:sp>
      <p:sp>
        <p:nvSpPr>
          <p:cNvPr id="38" name="TextBox 37"/>
          <p:cNvSpPr txBox="1"/>
          <p:nvPr/>
        </p:nvSpPr>
        <p:spPr>
          <a:xfrm>
            <a:off x="6324600" y="2524780"/>
            <a:ext cx="872355" cy="523220"/>
          </a:xfrm>
          <a:prstGeom prst="rect">
            <a:avLst/>
          </a:prstGeom>
          <a:noFill/>
        </p:spPr>
        <p:txBody>
          <a:bodyPr wrap="none" rtlCol="0">
            <a:spAutoFit/>
          </a:bodyPr>
          <a:lstStyle/>
          <a:p>
            <a:r>
              <a:rPr lang="en-US" sz="2800" dirty="0" smtClean="0">
                <a:latin typeface="Comic Sans MS" pitchFamily="66" charset="0"/>
              </a:rPr>
              <a:t>LRU</a:t>
            </a:r>
            <a:endParaRPr lang="en-US" sz="2800" dirty="0">
              <a:latin typeface="Comic Sans MS" pitchFamily="66" charset="0"/>
            </a:endParaRPr>
          </a:p>
        </p:txBody>
      </p:sp>
      <p:cxnSp>
        <p:nvCxnSpPr>
          <p:cNvPr id="46" name="Straight Arrow Connector 45"/>
          <p:cNvCxnSpPr>
            <a:stCxn id="38" idx="1"/>
          </p:cNvCxnSpPr>
          <p:nvPr/>
        </p:nvCxnSpPr>
        <p:spPr>
          <a:xfrm rot="10800000" flipV="1">
            <a:off x="5486400" y="2786390"/>
            <a:ext cx="838200" cy="33781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73" name="TextBox 72"/>
          <p:cNvSpPr txBox="1"/>
          <p:nvPr/>
        </p:nvSpPr>
        <p:spPr>
          <a:xfrm>
            <a:off x="1" y="5496580"/>
            <a:ext cx="9144000" cy="954107"/>
          </a:xfrm>
          <a:prstGeom prst="rect">
            <a:avLst/>
          </a:prstGeom>
          <a:noFill/>
        </p:spPr>
        <p:txBody>
          <a:bodyPr wrap="square" rtlCol="0">
            <a:spAutoFit/>
          </a:bodyPr>
          <a:lstStyle/>
          <a:p>
            <a:r>
              <a:rPr lang="en-US" sz="2800" dirty="0" smtClean="0">
                <a:latin typeface="Comic Sans MS" pitchFamily="66" charset="0"/>
              </a:rPr>
              <a:t>On average (geo-mean), 92% blocks have desired </a:t>
            </a:r>
            <a:r>
              <a:rPr lang="en-US" sz="2800" i="1" dirty="0" smtClean="0">
                <a:latin typeface="Comic Sans MS" pitchFamily="66" charset="0"/>
              </a:rPr>
              <a:t>h </a:t>
            </a:r>
            <a:r>
              <a:rPr lang="en-US" sz="2800" dirty="0" smtClean="0">
                <a:latin typeface="Comic Sans MS" pitchFamily="66" charset="0"/>
              </a:rPr>
              <a:t>function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wipe(left)">
                                      <p:cBhvr>
                                        <p:cTn id="7" dur="500"/>
                                        <p:tgtEl>
                                          <p:spTgt spid="26"/>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51"/>
                                        </p:tgtEl>
                                        <p:attrNameLst>
                                          <p:attrName>style.visibility</p:attrName>
                                        </p:attrNameLst>
                                      </p:cBhvr>
                                      <p:to>
                                        <p:strVal val="visible"/>
                                      </p:to>
                                    </p:set>
                                    <p:animEffect transition="in" filter="wipe(left)">
                                      <p:cBhvr>
                                        <p:cTn id="11" dur="500"/>
                                        <p:tgtEl>
                                          <p:spTgt spid="51"/>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27"/>
                                        </p:tgtEl>
                                        <p:attrNameLst>
                                          <p:attrName>style.visibility</p:attrName>
                                        </p:attrNameLst>
                                      </p:cBhvr>
                                      <p:to>
                                        <p:strVal val="visible"/>
                                      </p:to>
                                    </p:set>
                                    <p:animEffect transition="in" filter="wipe(left)">
                                      <p:cBhvr>
                                        <p:cTn id="16" dur="500"/>
                                        <p:tgtEl>
                                          <p:spTgt spid="27"/>
                                        </p:tgtEl>
                                      </p:cBhvr>
                                    </p:animEffect>
                                  </p:childTnLst>
                                </p:cTn>
                              </p:par>
                            </p:childTnLst>
                          </p:cTn>
                        </p:par>
                        <p:par>
                          <p:cTn id="17" fill="hold">
                            <p:stCondLst>
                              <p:cond delay="500"/>
                            </p:stCondLst>
                            <p:childTnLst>
                              <p:par>
                                <p:cTn id="18" presetID="22" presetClass="entr" presetSubtype="8" fill="hold" grpId="0" nodeType="afterEffect">
                                  <p:stCondLst>
                                    <p:cond delay="0"/>
                                  </p:stCondLst>
                                  <p:childTnLst>
                                    <p:set>
                                      <p:cBhvr>
                                        <p:cTn id="19" dur="1" fill="hold">
                                          <p:stCondLst>
                                            <p:cond delay="0"/>
                                          </p:stCondLst>
                                        </p:cTn>
                                        <p:tgtEl>
                                          <p:spTgt spid="37"/>
                                        </p:tgtEl>
                                        <p:attrNameLst>
                                          <p:attrName>style.visibility</p:attrName>
                                        </p:attrNameLst>
                                      </p:cBhvr>
                                      <p:to>
                                        <p:strVal val="visible"/>
                                      </p:to>
                                    </p:set>
                                    <p:animEffect transition="in" filter="wipe(left)">
                                      <p:cBhvr>
                                        <p:cTn id="20" dur="500"/>
                                        <p:tgtEl>
                                          <p:spTgt spid="37"/>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29"/>
                                        </p:tgtEl>
                                        <p:attrNameLst>
                                          <p:attrName>style.visibility</p:attrName>
                                        </p:attrNameLst>
                                      </p:cBhvr>
                                      <p:to>
                                        <p:strVal val="visible"/>
                                      </p:to>
                                    </p:set>
                                    <p:animEffect transition="in" filter="wipe(left)">
                                      <p:cBhvr>
                                        <p:cTn id="25" dur="500"/>
                                        <p:tgtEl>
                                          <p:spTgt spid="29"/>
                                        </p:tgtEl>
                                      </p:cBhvr>
                                    </p:animEffect>
                                  </p:childTnLst>
                                </p:cTn>
                              </p:par>
                            </p:childTnLst>
                          </p:cTn>
                        </p:par>
                        <p:par>
                          <p:cTn id="26" fill="hold">
                            <p:stCondLst>
                              <p:cond delay="500"/>
                            </p:stCondLst>
                            <p:childTnLst>
                              <p:par>
                                <p:cTn id="27" presetID="22" presetClass="entr" presetSubtype="8" fill="hold" grpId="0" nodeType="afterEffect">
                                  <p:stCondLst>
                                    <p:cond delay="0"/>
                                  </p:stCondLst>
                                  <p:childTnLst>
                                    <p:set>
                                      <p:cBhvr>
                                        <p:cTn id="28" dur="1" fill="hold">
                                          <p:stCondLst>
                                            <p:cond delay="0"/>
                                          </p:stCondLst>
                                        </p:cTn>
                                        <p:tgtEl>
                                          <p:spTgt spid="52"/>
                                        </p:tgtEl>
                                        <p:attrNameLst>
                                          <p:attrName>style.visibility</p:attrName>
                                        </p:attrNameLst>
                                      </p:cBhvr>
                                      <p:to>
                                        <p:strVal val="visible"/>
                                      </p:to>
                                    </p:set>
                                    <p:animEffect transition="in" filter="wipe(left)">
                                      <p:cBhvr>
                                        <p:cTn id="29" dur="500"/>
                                        <p:tgtEl>
                                          <p:spTgt spid="52"/>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grpId="0" nodeType="clickEffect">
                                  <p:stCondLst>
                                    <p:cond delay="0"/>
                                  </p:stCondLst>
                                  <p:childTnLst>
                                    <p:set>
                                      <p:cBhvr>
                                        <p:cTn id="33" dur="1" fill="hold">
                                          <p:stCondLst>
                                            <p:cond delay="0"/>
                                          </p:stCondLst>
                                        </p:cTn>
                                        <p:tgtEl>
                                          <p:spTgt spid="30"/>
                                        </p:tgtEl>
                                        <p:attrNameLst>
                                          <p:attrName>style.visibility</p:attrName>
                                        </p:attrNameLst>
                                      </p:cBhvr>
                                      <p:to>
                                        <p:strVal val="visible"/>
                                      </p:to>
                                    </p:set>
                                    <p:animEffect transition="in" filter="wipe(left)">
                                      <p:cBhvr>
                                        <p:cTn id="34" dur="500"/>
                                        <p:tgtEl>
                                          <p:spTgt spid="30"/>
                                        </p:tgtEl>
                                      </p:cBhvr>
                                    </p:animEffect>
                                  </p:childTnLst>
                                </p:cTn>
                              </p:par>
                            </p:childTnLst>
                          </p:cTn>
                        </p:par>
                        <p:par>
                          <p:cTn id="35" fill="hold">
                            <p:stCondLst>
                              <p:cond delay="500"/>
                            </p:stCondLst>
                            <p:childTnLst>
                              <p:par>
                                <p:cTn id="36" presetID="22" presetClass="entr" presetSubtype="8" fill="hold" grpId="0" nodeType="afterEffect">
                                  <p:stCondLst>
                                    <p:cond delay="0"/>
                                  </p:stCondLst>
                                  <p:childTnLst>
                                    <p:set>
                                      <p:cBhvr>
                                        <p:cTn id="37" dur="1" fill="hold">
                                          <p:stCondLst>
                                            <p:cond delay="0"/>
                                          </p:stCondLst>
                                        </p:cTn>
                                        <p:tgtEl>
                                          <p:spTgt spid="53"/>
                                        </p:tgtEl>
                                        <p:attrNameLst>
                                          <p:attrName>style.visibility</p:attrName>
                                        </p:attrNameLst>
                                      </p:cBhvr>
                                      <p:to>
                                        <p:strVal val="visible"/>
                                      </p:to>
                                    </p:set>
                                    <p:animEffect transition="in" filter="wipe(left)">
                                      <p:cBhvr>
                                        <p:cTn id="38" dur="500"/>
                                        <p:tgtEl>
                                          <p:spTgt spid="53"/>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grpId="0" nodeType="clickEffect">
                                  <p:stCondLst>
                                    <p:cond delay="0"/>
                                  </p:stCondLst>
                                  <p:childTnLst>
                                    <p:set>
                                      <p:cBhvr>
                                        <p:cTn id="42" dur="1" fill="hold">
                                          <p:stCondLst>
                                            <p:cond delay="0"/>
                                          </p:stCondLst>
                                        </p:cTn>
                                        <p:tgtEl>
                                          <p:spTgt spid="73"/>
                                        </p:tgtEl>
                                        <p:attrNameLst>
                                          <p:attrName>style.visibility</p:attrName>
                                        </p:attrNameLst>
                                      </p:cBhvr>
                                      <p:to>
                                        <p:strVal val="visible"/>
                                      </p:to>
                                    </p:set>
                                    <p:animEffect transition="in" filter="wipe(left)">
                                      <p:cBhvr>
                                        <p:cTn id="43" dur="500"/>
                                        <p:tgtEl>
                                          <p:spTgt spid="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animBg="1"/>
      <p:bldP spid="29" grpId="0" animBg="1"/>
      <p:bldP spid="30" grpId="0" animBg="1"/>
      <p:bldP spid="37" grpId="0"/>
      <p:bldP spid="51" grpId="0"/>
      <p:bldP spid="52" grpId="0"/>
      <p:bldP spid="53" grpId="0"/>
      <p:bldP spid="73"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a:bodyPr>
          <a:lstStyle/>
          <a:p>
            <a:r>
              <a:rPr lang="en-US" dirty="0" err="1" smtClean="0"/>
              <a:t>peLIFOLite</a:t>
            </a:r>
            <a:r>
              <a:rPr lang="en-US" dirty="0" smtClean="0"/>
              <a:t>: </a:t>
            </a:r>
            <a:r>
              <a:rPr lang="en-US" dirty="0" err="1" smtClean="0"/>
              <a:t>MProg</a:t>
            </a:r>
            <a:r>
              <a:rPr lang="en-US" dirty="0" smtClean="0"/>
              <a:t> Workloads</a:t>
            </a:r>
            <a:endParaRPr lang="en-US" b="1" dirty="0"/>
          </a:p>
        </p:txBody>
      </p:sp>
      <p:sp>
        <p:nvSpPr>
          <p:cNvPr id="4" name="Footer Placeholder 3"/>
          <p:cNvSpPr>
            <a:spLocks noGrp="1"/>
          </p:cNvSpPr>
          <p:nvPr>
            <p:ph type="ftr" sz="quarter" idx="11"/>
          </p:nvPr>
        </p:nvSpPr>
        <p:spPr/>
        <p:txBody>
          <a:bodyPr/>
          <a:lstStyle/>
          <a:p>
            <a:r>
              <a:rPr lang="fi-FI" smtClean="0"/>
              <a:t>Pseudo-LIFO        Mainak   (IIT Kanpur)</a:t>
            </a:r>
            <a:endParaRPr lang="en-US"/>
          </a:p>
        </p:txBody>
      </p:sp>
      <p:cxnSp>
        <p:nvCxnSpPr>
          <p:cNvPr id="10" name="Straight Connector 9"/>
          <p:cNvCxnSpPr/>
          <p:nvPr/>
        </p:nvCxnSpPr>
        <p:spPr>
          <a:xfrm>
            <a:off x="914400" y="4341812"/>
            <a:ext cx="4572000" cy="1588"/>
          </a:xfrm>
          <a:prstGeom prst="line">
            <a:avLst/>
          </a:prstGeom>
          <a:ln w="50800">
            <a:solidFill>
              <a:srgbClr val="00B050"/>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533400" y="4292025"/>
            <a:ext cx="787395" cy="584775"/>
          </a:xfrm>
          <a:prstGeom prst="rect">
            <a:avLst/>
          </a:prstGeom>
          <a:noFill/>
        </p:spPr>
        <p:txBody>
          <a:bodyPr wrap="none" rtlCol="0">
            <a:spAutoFit/>
          </a:bodyPr>
          <a:lstStyle/>
          <a:p>
            <a:r>
              <a:rPr lang="en-US" sz="3200" dirty="0" smtClean="0">
                <a:latin typeface="Comic Sans MS" pitchFamily="66" charset="0"/>
              </a:rPr>
              <a:t>0.5</a:t>
            </a:r>
            <a:endParaRPr lang="en-US" sz="3200" dirty="0">
              <a:latin typeface="Comic Sans MS" pitchFamily="66" charset="0"/>
            </a:endParaRPr>
          </a:p>
        </p:txBody>
      </p:sp>
      <p:sp>
        <p:nvSpPr>
          <p:cNvPr id="12" name="TextBox 11"/>
          <p:cNvSpPr txBox="1"/>
          <p:nvPr/>
        </p:nvSpPr>
        <p:spPr>
          <a:xfrm>
            <a:off x="1422405" y="4267200"/>
            <a:ext cx="787395" cy="584775"/>
          </a:xfrm>
          <a:prstGeom prst="rect">
            <a:avLst/>
          </a:prstGeom>
          <a:noFill/>
        </p:spPr>
        <p:txBody>
          <a:bodyPr wrap="none" rtlCol="0">
            <a:spAutoFit/>
          </a:bodyPr>
          <a:lstStyle/>
          <a:p>
            <a:r>
              <a:rPr lang="en-US" sz="3200" dirty="0" smtClean="0">
                <a:latin typeface="Comic Sans MS" pitchFamily="66" charset="0"/>
              </a:rPr>
              <a:t>0.6</a:t>
            </a:r>
            <a:endParaRPr lang="en-US" sz="3200" dirty="0">
              <a:latin typeface="Comic Sans MS" pitchFamily="66" charset="0"/>
            </a:endParaRPr>
          </a:p>
        </p:txBody>
      </p:sp>
      <p:sp>
        <p:nvSpPr>
          <p:cNvPr id="13" name="TextBox 12"/>
          <p:cNvSpPr txBox="1"/>
          <p:nvPr/>
        </p:nvSpPr>
        <p:spPr>
          <a:xfrm>
            <a:off x="2336805" y="4292025"/>
            <a:ext cx="787395" cy="584775"/>
          </a:xfrm>
          <a:prstGeom prst="rect">
            <a:avLst/>
          </a:prstGeom>
          <a:noFill/>
        </p:spPr>
        <p:txBody>
          <a:bodyPr wrap="none" rtlCol="0">
            <a:spAutoFit/>
          </a:bodyPr>
          <a:lstStyle/>
          <a:p>
            <a:r>
              <a:rPr lang="en-US" sz="3200" dirty="0" smtClean="0">
                <a:latin typeface="Comic Sans MS" pitchFamily="66" charset="0"/>
              </a:rPr>
              <a:t>0.7</a:t>
            </a:r>
            <a:endParaRPr lang="en-US" sz="3200" dirty="0">
              <a:latin typeface="Comic Sans MS" pitchFamily="66" charset="0"/>
            </a:endParaRPr>
          </a:p>
        </p:txBody>
      </p:sp>
      <p:sp>
        <p:nvSpPr>
          <p:cNvPr id="14" name="TextBox 13"/>
          <p:cNvSpPr txBox="1"/>
          <p:nvPr/>
        </p:nvSpPr>
        <p:spPr>
          <a:xfrm>
            <a:off x="3316928" y="4292025"/>
            <a:ext cx="787395" cy="584775"/>
          </a:xfrm>
          <a:prstGeom prst="rect">
            <a:avLst/>
          </a:prstGeom>
          <a:noFill/>
        </p:spPr>
        <p:txBody>
          <a:bodyPr wrap="none" rtlCol="0">
            <a:spAutoFit/>
          </a:bodyPr>
          <a:lstStyle/>
          <a:p>
            <a:r>
              <a:rPr lang="en-US" sz="3200" dirty="0" smtClean="0">
                <a:latin typeface="Comic Sans MS" pitchFamily="66" charset="0"/>
              </a:rPr>
              <a:t>0.8</a:t>
            </a:r>
            <a:endParaRPr lang="en-US" sz="3200" dirty="0">
              <a:latin typeface="Comic Sans MS" pitchFamily="66" charset="0"/>
            </a:endParaRPr>
          </a:p>
        </p:txBody>
      </p:sp>
      <p:sp>
        <p:nvSpPr>
          <p:cNvPr id="15" name="TextBox 14"/>
          <p:cNvSpPr txBox="1"/>
          <p:nvPr/>
        </p:nvSpPr>
        <p:spPr>
          <a:xfrm>
            <a:off x="914401" y="4734580"/>
            <a:ext cx="6248399" cy="523220"/>
          </a:xfrm>
          <a:prstGeom prst="rect">
            <a:avLst/>
          </a:prstGeom>
          <a:noFill/>
        </p:spPr>
        <p:txBody>
          <a:bodyPr wrap="square" rtlCol="0">
            <a:spAutoFit/>
          </a:bodyPr>
          <a:lstStyle/>
          <a:p>
            <a:pPr algn="ctr"/>
            <a:r>
              <a:rPr lang="en-US" sz="2800" dirty="0" smtClean="0">
                <a:latin typeface="Comic Sans MS" pitchFamily="66" charset="0"/>
              </a:rPr>
              <a:t>Normalized average LLC miss count</a:t>
            </a:r>
            <a:endParaRPr lang="en-US" sz="2800" dirty="0">
              <a:latin typeface="Comic Sans MS" pitchFamily="66" charset="0"/>
            </a:endParaRPr>
          </a:p>
        </p:txBody>
      </p:sp>
      <p:sp>
        <p:nvSpPr>
          <p:cNvPr id="20" name="TextBox 19"/>
          <p:cNvSpPr txBox="1"/>
          <p:nvPr/>
        </p:nvSpPr>
        <p:spPr>
          <a:xfrm>
            <a:off x="4231328" y="4292025"/>
            <a:ext cx="787395" cy="584775"/>
          </a:xfrm>
          <a:prstGeom prst="rect">
            <a:avLst/>
          </a:prstGeom>
          <a:noFill/>
        </p:spPr>
        <p:txBody>
          <a:bodyPr wrap="none" rtlCol="0">
            <a:spAutoFit/>
          </a:bodyPr>
          <a:lstStyle/>
          <a:p>
            <a:r>
              <a:rPr lang="en-US" sz="3200" dirty="0" smtClean="0">
                <a:latin typeface="Comic Sans MS" pitchFamily="66" charset="0"/>
              </a:rPr>
              <a:t>0.9</a:t>
            </a:r>
            <a:endParaRPr lang="en-US" sz="3200" dirty="0">
              <a:latin typeface="Comic Sans MS" pitchFamily="66" charset="0"/>
            </a:endParaRPr>
          </a:p>
        </p:txBody>
      </p:sp>
      <p:sp>
        <p:nvSpPr>
          <p:cNvPr id="21" name="TextBox 20"/>
          <p:cNvSpPr txBox="1"/>
          <p:nvPr/>
        </p:nvSpPr>
        <p:spPr>
          <a:xfrm>
            <a:off x="5145728" y="4267200"/>
            <a:ext cx="721672" cy="584775"/>
          </a:xfrm>
          <a:prstGeom prst="rect">
            <a:avLst/>
          </a:prstGeom>
          <a:noFill/>
        </p:spPr>
        <p:txBody>
          <a:bodyPr wrap="none" rtlCol="0">
            <a:spAutoFit/>
          </a:bodyPr>
          <a:lstStyle/>
          <a:p>
            <a:r>
              <a:rPr lang="en-US" sz="3200" dirty="0" smtClean="0">
                <a:latin typeface="Comic Sans MS" pitchFamily="66" charset="0"/>
              </a:rPr>
              <a:t>1.0</a:t>
            </a:r>
            <a:endParaRPr lang="en-US" sz="3200" dirty="0">
              <a:latin typeface="Comic Sans MS" pitchFamily="66" charset="0"/>
            </a:endParaRPr>
          </a:p>
        </p:txBody>
      </p:sp>
      <p:sp>
        <p:nvSpPr>
          <p:cNvPr id="26" name="Rectangle 25"/>
          <p:cNvSpPr/>
          <p:nvPr/>
        </p:nvSpPr>
        <p:spPr>
          <a:xfrm>
            <a:off x="914400" y="2895600"/>
            <a:ext cx="914400" cy="228600"/>
          </a:xfrm>
          <a:prstGeom prst="rect">
            <a:avLst/>
          </a:prstGeom>
          <a:solidFill>
            <a:schemeClr val="accent6">
              <a:lumMod val="5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p:nvSpPr>
        <p:spPr>
          <a:xfrm>
            <a:off x="914400" y="3276600"/>
            <a:ext cx="4343400" cy="228600"/>
          </a:xfrm>
          <a:prstGeom prst="rect">
            <a:avLst/>
          </a:prstGeom>
          <a:solidFill>
            <a:schemeClr val="accent6">
              <a:lumMod val="5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a:off x="914400" y="3657600"/>
            <a:ext cx="2819400" cy="228600"/>
          </a:xfrm>
          <a:prstGeom prst="rect">
            <a:avLst/>
          </a:prstGeom>
          <a:solidFill>
            <a:schemeClr val="accent6">
              <a:lumMod val="5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a:off x="914400" y="4038600"/>
            <a:ext cx="2819400" cy="228600"/>
          </a:xfrm>
          <a:prstGeom prst="rect">
            <a:avLst/>
          </a:prstGeom>
          <a:solidFill>
            <a:schemeClr val="accent6">
              <a:lumMod val="5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p:cNvSpPr txBox="1"/>
          <p:nvPr/>
        </p:nvSpPr>
        <p:spPr>
          <a:xfrm>
            <a:off x="5428604" y="3200400"/>
            <a:ext cx="2496196" cy="430887"/>
          </a:xfrm>
          <a:prstGeom prst="rect">
            <a:avLst/>
          </a:prstGeom>
          <a:noFill/>
        </p:spPr>
        <p:txBody>
          <a:bodyPr wrap="none" rtlCol="0">
            <a:spAutoFit/>
          </a:bodyPr>
          <a:lstStyle/>
          <a:p>
            <a:r>
              <a:rPr lang="en-US" sz="2200" dirty="0" smtClean="0">
                <a:latin typeface="Comic Sans MS" pitchFamily="66" charset="0"/>
              </a:rPr>
              <a:t>TADIP [PACT’08]</a:t>
            </a:r>
            <a:endParaRPr lang="en-US" sz="2200" dirty="0">
              <a:latin typeface="Comic Sans MS" pitchFamily="66" charset="0"/>
            </a:endParaRPr>
          </a:p>
        </p:txBody>
      </p:sp>
      <p:cxnSp>
        <p:nvCxnSpPr>
          <p:cNvPr id="40" name="Straight Connector 39"/>
          <p:cNvCxnSpPr/>
          <p:nvPr/>
        </p:nvCxnSpPr>
        <p:spPr>
          <a:xfrm rot="5400000">
            <a:off x="189706" y="3619500"/>
            <a:ext cx="1448594" cy="794"/>
          </a:xfrm>
          <a:prstGeom prst="line">
            <a:avLst/>
          </a:prstGeom>
          <a:ln w="508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104900" y="3619500"/>
            <a:ext cx="1447800" cy="0"/>
          </a:xfrm>
          <a:prstGeom prst="line">
            <a:avLst/>
          </a:prstGeom>
          <a:ln w="508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2018506" y="3618706"/>
            <a:ext cx="1447800" cy="1589"/>
          </a:xfrm>
          <a:prstGeom prst="line">
            <a:avLst/>
          </a:prstGeom>
          <a:ln w="508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4761706" y="3618706"/>
            <a:ext cx="1447800" cy="1588"/>
          </a:xfrm>
          <a:prstGeom prst="line">
            <a:avLst/>
          </a:prstGeom>
          <a:ln w="508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3847306" y="3618706"/>
            <a:ext cx="1447800" cy="1588"/>
          </a:xfrm>
          <a:prstGeom prst="line">
            <a:avLst/>
          </a:prstGeom>
          <a:ln w="508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2933700" y="3619500"/>
            <a:ext cx="1447800" cy="0"/>
          </a:xfrm>
          <a:prstGeom prst="line">
            <a:avLst/>
          </a:prstGeom>
          <a:ln w="50800">
            <a:solidFill>
              <a:srgbClr val="00B050"/>
            </a:solidFill>
          </a:ln>
        </p:spPr>
        <p:style>
          <a:lnRef idx="1">
            <a:schemeClr val="accent1"/>
          </a:lnRef>
          <a:fillRef idx="0">
            <a:schemeClr val="accent1"/>
          </a:fillRef>
          <a:effectRef idx="0">
            <a:schemeClr val="accent1"/>
          </a:effectRef>
          <a:fontRef idx="minor">
            <a:schemeClr val="tx1"/>
          </a:fontRef>
        </p:style>
      </p:cxnSp>
      <p:sp>
        <p:nvSpPr>
          <p:cNvPr id="51" name="TextBox 50"/>
          <p:cNvSpPr txBox="1"/>
          <p:nvPr/>
        </p:nvSpPr>
        <p:spPr>
          <a:xfrm>
            <a:off x="1833177" y="2819400"/>
            <a:ext cx="1976823" cy="430887"/>
          </a:xfrm>
          <a:prstGeom prst="rect">
            <a:avLst/>
          </a:prstGeom>
          <a:noFill/>
        </p:spPr>
        <p:txBody>
          <a:bodyPr wrap="none" rtlCol="0">
            <a:spAutoFit/>
          </a:bodyPr>
          <a:lstStyle/>
          <a:p>
            <a:r>
              <a:rPr lang="en-US" sz="2200" dirty="0" smtClean="0">
                <a:latin typeface="Comic Sans MS" pitchFamily="66" charset="0"/>
              </a:rPr>
              <a:t>128B baseline</a:t>
            </a:r>
            <a:endParaRPr lang="en-US" sz="2200" dirty="0">
              <a:latin typeface="Comic Sans MS" pitchFamily="66" charset="0"/>
            </a:endParaRPr>
          </a:p>
        </p:txBody>
      </p:sp>
      <p:sp>
        <p:nvSpPr>
          <p:cNvPr id="52" name="TextBox 51"/>
          <p:cNvSpPr txBox="1"/>
          <p:nvPr/>
        </p:nvSpPr>
        <p:spPr>
          <a:xfrm>
            <a:off x="3680639" y="3581400"/>
            <a:ext cx="1196161" cy="430887"/>
          </a:xfrm>
          <a:prstGeom prst="rect">
            <a:avLst/>
          </a:prstGeom>
          <a:noFill/>
        </p:spPr>
        <p:txBody>
          <a:bodyPr wrap="none" rtlCol="0">
            <a:spAutoFit/>
          </a:bodyPr>
          <a:lstStyle/>
          <a:p>
            <a:r>
              <a:rPr lang="en-US" sz="2200" dirty="0" err="1" smtClean="0">
                <a:latin typeface="Comic Sans MS" pitchFamily="66" charset="0"/>
              </a:rPr>
              <a:t>peLIFO</a:t>
            </a:r>
            <a:endParaRPr lang="en-US" sz="2200" dirty="0">
              <a:latin typeface="Comic Sans MS" pitchFamily="66" charset="0"/>
            </a:endParaRPr>
          </a:p>
        </p:txBody>
      </p:sp>
      <p:sp>
        <p:nvSpPr>
          <p:cNvPr id="53" name="TextBox 52"/>
          <p:cNvSpPr txBox="1"/>
          <p:nvPr/>
        </p:nvSpPr>
        <p:spPr>
          <a:xfrm>
            <a:off x="3693063" y="3962400"/>
            <a:ext cx="1717137" cy="430887"/>
          </a:xfrm>
          <a:prstGeom prst="rect">
            <a:avLst/>
          </a:prstGeom>
          <a:noFill/>
        </p:spPr>
        <p:txBody>
          <a:bodyPr wrap="none" rtlCol="0">
            <a:spAutoFit/>
          </a:bodyPr>
          <a:lstStyle/>
          <a:p>
            <a:r>
              <a:rPr lang="en-US" sz="2200" dirty="0" err="1" smtClean="0">
                <a:latin typeface="Comic Sans MS" pitchFamily="66" charset="0"/>
              </a:rPr>
              <a:t>peLIFOLite</a:t>
            </a:r>
            <a:endParaRPr lang="en-US" sz="2200" dirty="0">
              <a:latin typeface="Comic Sans MS" pitchFamily="66" charset="0"/>
            </a:endParaRPr>
          </a:p>
        </p:txBody>
      </p:sp>
      <p:sp>
        <p:nvSpPr>
          <p:cNvPr id="54" name="TextBox 53"/>
          <p:cNvSpPr txBox="1"/>
          <p:nvPr/>
        </p:nvSpPr>
        <p:spPr>
          <a:xfrm>
            <a:off x="685800" y="1447800"/>
            <a:ext cx="8458201" cy="523220"/>
          </a:xfrm>
          <a:prstGeom prst="rect">
            <a:avLst/>
          </a:prstGeom>
          <a:noFill/>
        </p:spPr>
        <p:txBody>
          <a:bodyPr wrap="square" rtlCol="0">
            <a:spAutoFit/>
          </a:bodyPr>
          <a:lstStyle/>
          <a:p>
            <a:r>
              <a:rPr lang="en-US" sz="2800" dirty="0" smtClean="0">
                <a:latin typeface="Comic Sans MS" pitchFamily="66" charset="0"/>
              </a:rPr>
              <a:t>Done on a hierarchy with uniform 64B block sizes</a:t>
            </a:r>
          </a:p>
        </p:txBody>
      </p:sp>
      <p:sp>
        <p:nvSpPr>
          <p:cNvPr id="38" name="TextBox 37"/>
          <p:cNvSpPr txBox="1"/>
          <p:nvPr/>
        </p:nvSpPr>
        <p:spPr>
          <a:xfrm>
            <a:off x="6324600" y="2524780"/>
            <a:ext cx="872355" cy="523220"/>
          </a:xfrm>
          <a:prstGeom prst="rect">
            <a:avLst/>
          </a:prstGeom>
          <a:noFill/>
        </p:spPr>
        <p:txBody>
          <a:bodyPr wrap="none" rtlCol="0">
            <a:spAutoFit/>
          </a:bodyPr>
          <a:lstStyle/>
          <a:p>
            <a:r>
              <a:rPr lang="en-US" sz="2800" dirty="0" smtClean="0">
                <a:latin typeface="Comic Sans MS" pitchFamily="66" charset="0"/>
              </a:rPr>
              <a:t>LRU</a:t>
            </a:r>
            <a:endParaRPr lang="en-US" sz="2800" dirty="0">
              <a:latin typeface="Comic Sans MS" pitchFamily="66" charset="0"/>
            </a:endParaRPr>
          </a:p>
        </p:txBody>
      </p:sp>
      <p:cxnSp>
        <p:nvCxnSpPr>
          <p:cNvPr id="46" name="Straight Arrow Connector 45"/>
          <p:cNvCxnSpPr>
            <a:stCxn id="38" idx="1"/>
          </p:cNvCxnSpPr>
          <p:nvPr/>
        </p:nvCxnSpPr>
        <p:spPr>
          <a:xfrm rot="10800000" flipV="1">
            <a:off x="5486400" y="2786390"/>
            <a:ext cx="838200" cy="33781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73" name="TextBox 72"/>
          <p:cNvSpPr txBox="1"/>
          <p:nvPr/>
        </p:nvSpPr>
        <p:spPr>
          <a:xfrm>
            <a:off x="1" y="5496580"/>
            <a:ext cx="9144000" cy="954107"/>
          </a:xfrm>
          <a:prstGeom prst="rect">
            <a:avLst/>
          </a:prstGeom>
          <a:noFill/>
        </p:spPr>
        <p:txBody>
          <a:bodyPr wrap="square" rtlCol="0">
            <a:spAutoFit/>
          </a:bodyPr>
          <a:lstStyle/>
          <a:p>
            <a:r>
              <a:rPr lang="en-US" sz="2800" dirty="0" smtClean="0">
                <a:latin typeface="Comic Sans MS" pitchFamily="66" charset="0"/>
              </a:rPr>
              <a:t>On average (geo-mean), 96% blocks have desired </a:t>
            </a:r>
            <a:r>
              <a:rPr lang="en-US" sz="2800" i="1" dirty="0" smtClean="0">
                <a:latin typeface="Comic Sans MS" pitchFamily="66" charset="0"/>
              </a:rPr>
              <a:t>h </a:t>
            </a:r>
            <a:r>
              <a:rPr lang="en-US" sz="2800" dirty="0" smtClean="0">
                <a:latin typeface="Comic Sans MS" pitchFamily="66" charset="0"/>
              </a:rPr>
              <a:t>function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wipe(left)">
                                      <p:cBhvr>
                                        <p:cTn id="7" dur="500"/>
                                        <p:tgtEl>
                                          <p:spTgt spid="26"/>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51"/>
                                        </p:tgtEl>
                                        <p:attrNameLst>
                                          <p:attrName>style.visibility</p:attrName>
                                        </p:attrNameLst>
                                      </p:cBhvr>
                                      <p:to>
                                        <p:strVal val="visible"/>
                                      </p:to>
                                    </p:set>
                                    <p:animEffect transition="in" filter="wipe(left)">
                                      <p:cBhvr>
                                        <p:cTn id="11" dur="500"/>
                                        <p:tgtEl>
                                          <p:spTgt spid="51"/>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27"/>
                                        </p:tgtEl>
                                        <p:attrNameLst>
                                          <p:attrName>style.visibility</p:attrName>
                                        </p:attrNameLst>
                                      </p:cBhvr>
                                      <p:to>
                                        <p:strVal val="visible"/>
                                      </p:to>
                                    </p:set>
                                    <p:animEffect transition="in" filter="wipe(left)">
                                      <p:cBhvr>
                                        <p:cTn id="16" dur="500"/>
                                        <p:tgtEl>
                                          <p:spTgt spid="27"/>
                                        </p:tgtEl>
                                      </p:cBhvr>
                                    </p:animEffect>
                                  </p:childTnLst>
                                </p:cTn>
                              </p:par>
                            </p:childTnLst>
                          </p:cTn>
                        </p:par>
                        <p:par>
                          <p:cTn id="17" fill="hold">
                            <p:stCondLst>
                              <p:cond delay="500"/>
                            </p:stCondLst>
                            <p:childTnLst>
                              <p:par>
                                <p:cTn id="18" presetID="22" presetClass="entr" presetSubtype="8" fill="hold" grpId="0" nodeType="afterEffect">
                                  <p:stCondLst>
                                    <p:cond delay="0"/>
                                  </p:stCondLst>
                                  <p:childTnLst>
                                    <p:set>
                                      <p:cBhvr>
                                        <p:cTn id="19" dur="1" fill="hold">
                                          <p:stCondLst>
                                            <p:cond delay="0"/>
                                          </p:stCondLst>
                                        </p:cTn>
                                        <p:tgtEl>
                                          <p:spTgt spid="37"/>
                                        </p:tgtEl>
                                        <p:attrNameLst>
                                          <p:attrName>style.visibility</p:attrName>
                                        </p:attrNameLst>
                                      </p:cBhvr>
                                      <p:to>
                                        <p:strVal val="visible"/>
                                      </p:to>
                                    </p:set>
                                    <p:animEffect transition="in" filter="wipe(left)">
                                      <p:cBhvr>
                                        <p:cTn id="20" dur="500"/>
                                        <p:tgtEl>
                                          <p:spTgt spid="37"/>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29"/>
                                        </p:tgtEl>
                                        <p:attrNameLst>
                                          <p:attrName>style.visibility</p:attrName>
                                        </p:attrNameLst>
                                      </p:cBhvr>
                                      <p:to>
                                        <p:strVal val="visible"/>
                                      </p:to>
                                    </p:set>
                                    <p:animEffect transition="in" filter="wipe(left)">
                                      <p:cBhvr>
                                        <p:cTn id="25" dur="500"/>
                                        <p:tgtEl>
                                          <p:spTgt spid="29"/>
                                        </p:tgtEl>
                                      </p:cBhvr>
                                    </p:animEffect>
                                  </p:childTnLst>
                                </p:cTn>
                              </p:par>
                            </p:childTnLst>
                          </p:cTn>
                        </p:par>
                        <p:par>
                          <p:cTn id="26" fill="hold">
                            <p:stCondLst>
                              <p:cond delay="500"/>
                            </p:stCondLst>
                            <p:childTnLst>
                              <p:par>
                                <p:cTn id="27" presetID="22" presetClass="entr" presetSubtype="8" fill="hold" grpId="0" nodeType="afterEffect">
                                  <p:stCondLst>
                                    <p:cond delay="0"/>
                                  </p:stCondLst>
                                  <p:childTnLst>
                                    <p:set>
                                      <p:cBhvr>
                                        <p:cTn id="28" dur="1" fill="hold">
                                          <p:stCondLst>
                                            <p:cond delay="0"/>
                                          </p:stCondLst>
                                        </p:cTn>
                                        <p:tgtEl>
                                          <p:spTgt spid="52"/>
                                        </p:tgtEl>
                                        <p:attrNameLst>
                                          <p:attrName>style.visibility</p:attrName>
                                        </p:attrNameLst>
                                      </p:cBhvr>
                                      <p:to>
                                        <p:strVal val="visible"/>
                                      </p:to>
                                    </p:set>
                                    <p:animEffect transition="in" filter="wipe(left)">
                                      <p:cBhvr>
                                        <p:cTn id="29" dur="500"/>
                                        <p:tgtEl>
                                          <p:spTgt spid="52"/>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grpId="0" nodeType="clickEffect">
                                  <p:stCondLst>
                                    <p:cond delay="0"/>
                                  </p:stCondLst>
                                  <p:childTnLst>
                                    <p:set>
                                      <p:cBhvr>
                                        <p:cTn id="33" dur="1" fill="hold">
                                          <p:stCondLst>
                                            <p:cond delay="0"/>
                                          </p:stCondLst>
                                        </p:cTn>
                                        <p:tgtEl>
                                          <p:spTgt spid="30"/>
                                        </p:tgtEl>
                                        <p:attrNameLst>
                                          <p:attrName>style.visibility</p:attrName>
                                        </p:attrNameLst>
                                      </p:cBhvr>
                                      <p:to>
                                        <p:strVal val="visible"/>
                                      </p:to>
                                    </p:set>
                                    <p:animEffect transition="in" filter="wipe(left)">
                                      <p:cBhvr>
                                        <p:cTn id="34" dur="500"/>
                                        <p:tgtEl>
                                          <p:spTgt spid="30"/>
                                        </p:tgtEl>
                                      </p:cBhvr>
                                    </p:animEffect>
                                  </p:childTnLst>
                                </p:cTn>
                              </p:par>
                            </p:childTnLst>
                          </p:cTn>
                        </p:par>
                        <p:par>
                          <p:cTn id="35" fill="hold">
                            <p:stCondLst>
                              <p:cond delay="500"/>
                            </p:stCondLst>
                            <p:childTnLst>
                              <p:par>
                                <p:cTn id="36" presetID="22" presetClass="entr" presetSubtype="8" fill="hold" grpId="0" nodeType="afterEffect">
                                  <p:stCondLst>
                                    <p:cond delay="0"/>
                                  </p:stCondLst>
                                  <p:childTnLst>
                                    <p:set>
                                      <p:cBhvr>
                                        <p:cTn id="37" dur="1" fill="hold">
                                          <p:stCondLst>
                                            <p:cond delay="0"/>
                                          </p:stCondLst>
                                        </p:cTn>
                                        <p:tgtEl>
                                          <p:spTgt spid="53"/>
                                        </p:tgtEl>
                                        <p:attrNameLst>
                                          <p:attrName>style.visibility</p:attrName>
                                        </p:attrNameLst>
                                      </p:cBhvr>
                                      <p:to>
                                        <p:strVal val="visible"/>
                                      </p:to>
                                    </p:set>
                                    <p:animEffect transition="in" filter="wipe(left)">
                                      <p:cBhvr>
                                        <p:cTn id="38" dur="500"/>
                                        <p:tgtEl>
                                          <p:spTgt spid="53"/>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grpId="0" nodeType="clickEffect">
                                  <p:stCondLst>
                                    <p:cond delay="0"/>
                                  </p:stCondLst>
                                  <p:childTnLst>
                                    <p:set>
                                      <p:cBhvr>
                                        <p:cTn id="42" dur="1" fill="hold">
                                          <p:stCondLst>
                                            <p:cond delay="0"/>
                                          </p:stCondLst>
                                        </p:cTn>
                                        <p:tgtEl>
                                          <p:spTgt spid="73"/>
                                        </p:tgtEl>
                                        <p:attrNameLst>
                                          <p:attrName>style.visibility</p:attrName>
                                        </p:attrNameLst>
                                      </p:cBhvr>
                                      <p:to>
                                        <p:strVal val="visible"/>
                                      </p:to>
                                    </p:set>
                                    <p:animEffect transition="in" filter="wipe(left)">
                                      <p:cBhvr>
                                        <p:cTn id="43" dur="500"/>
                                        <p:tgtEl>
                                          <p:spTgt spid="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animBg="1"/>
      <p:bldP spid="29" grpId="0" animBg="1"/>
      <p:bldP spid="30" grpId="0" animBg="1"/>
      <p:bldP spid="37" grpId="0"/>
      <p:bldP spid="51" grpId="0"/>
      <p:bldP spid="52" grpId="0"/>
      <p:bldP spid="53" grpId="0"/>
      <p:bldP spid="73"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a:bodyPr>
          <a:lstStyle/>
          <a:p>
            <a:r>
              <a:rPr lang="en-US" dirty="0" err="1" smtClean="0"/>
              <a:t>peLIFOLite</a:t>
            </a:r>
            <a:r>
              <a:rPr lang="en-US" dirty="0" smtClean="0"/>
              <a:t>: MT Workloads</a:t>
            </a:r>
            <a:endParaRPr lang="en-US" b="1" dirty="0"/>
          </a:p>
        </p:txBody>
      </p:sp>
      <p:sp>
        <p:nvSpPr>
          <p:cNvPr id="4" name="Footer Placeholder 3"/>
          <p:cNvSpPr>
            <a:spLocks noGrp="1"/>
          </p:cNvSpPr>
          <p:nvPr>
            <p:ph type="ftr" sz="quarter" idx="11"/>
          </p:nvPr>
        </p:nvSpPr>
        <p:spPr/>
        <p:txBody>
          <a:bodyPr/>
          <a:lstStyle/>
          <a:p>
            <a:r>
              <a:rPr lang="fi-FI" smtClean="0"/>
              <a:t>Pseudo-LIFO        Mainak   (IIT Kanpur)</a:t>
            </a:r>
            <a:endParaRPr lang="en-US"/>
          </a:p>
        </p:txBody>
      </p:sp>
      <p:cxnSp>
        <p:nvCxnSpPr>
          <p:cNvPr id="10" name="Straight Connector 9"/>
          <p:cNvCxnSpPr/>
          <p:nvPr/>
        </p:nvCxnSpPr>
        <p:spPr>
          <a:xfrm>
            <a:off x="914400" y="4341812"/>
            <a:ext cx="4572000" cy="1588"/>
          </a:xfrm>
          <a:prstGeom prst="line">
            <a:avLst/>
          </a:prstGeom>
          <a:ln w="50800">
            <a:solidFill>
              <a:srgbClr val="00B050"/>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533400" y="4292025"/>
            <a:ext cx="787395" cy="584775"/>
          </a:xfrm>
          <a:prstGeom prst="rect">
            <a:avLst/>
          </a:prstGeom>
          <a:noFill/>
        </p:spPr>
        <p:txBody>
          <a:bodyPr wrap="none" rtlCol="0">
            <a:spAutoFit/>
          </a:bodyPr>
          <a:lstStyle/>
          <a:p>
            <a:r>
              <a:rPr lang="en-US" sz="3200" dirty="0" smtClean="0">
                <a:latin typeface="Comic Sans MS" pitchFamily="66" charset="0"/>
              </a:rPr>
              <a:t>0.5</a:t>
            </a:r>
            <a:endParaRPr lang="en-US" sz="3200" dirty="0">
              <a:latin typeface="Comic Sans MS" pitchFamily="66" charset="0"/>
            </a:endParaRPr>
          </a:p>
        </p:txBody>
      </p:sp>
      <p:sp>
        <p:nvSpPr>
          <p:cNvPr id="12" name="TextBox 11"/>
          <p:cNvSpPr txBox="1"/>
          <p:nvPr/>
        </p:nvSpPr>
        <p:spPr>
          <a:xfrm>
            <a:off x="1422405" y="4267200"/>
            <a:ext cx="787395" cy="584775"/>
          </a:xfrm>
          <a:prstGeom prst="rect">
            <a:avLst/>
          </a:prstGeom>
          <a:noFill/>
        </p:spPr>
        <p:txBody>
          <a:bodyPr wrap="none" rtlCol="0">
            <a:spAutoFit/>
          </a:bodyPr>
          <a:lstStyle/>
          <a:p>
            <a:r>
              <a:rPr lang="en-US" sz="3200" dirty="0" smtClean="0">
                <a:latin typeface="Comic Sans MS" pitchFamily="66" charset="0"/>
              </a:rPr>
              <a:t>0.6</a:t>
            </a:r>
            <a:endParaRPr lang="en-US" sz="3200" dirty="0">
              <a:latin typeface="Comic Sans MS" pitchFamily="66" charset="0"/>
            </a:endParaRPr>
          </a:p>
        </p:txBody>
      </p:sp>
      <p:sp>
        <p:nvSpPr>
          <p:cNvPr id="13" name="TextBox 12"/>
          <p:cNvSpPr txBox="1"/>
          <p:nvPr/>
        </p:nvSpPr>
        <p:spPr>
          <a:xfrm>
            <a:off x="2336805" y="4292025"/>
            <a:ext cx="787395" cy="584775"/>
          </a:xfrm>
          <a:prstGeom prst="rect">
            <a:avLst/>
          </a:prstGeom>
          <a:noFill/>
        </p:spPr>
        <p:txBody>
          <a:bodyPr wrap="none" rtlCol="0">
            <a:spAutoFit/>
          </a:bodyPr>
          <a:lstStyle/>
          <a:p>
            <a:r>
              <a:rPr lang="en-US" sz="3200" dirty="0" smtClean="0">
                <a:latin typeface="Comic Sans MS" pitchFamily="66" charset="0"/>
              </a:rPr>
              <a:t>0.7</a:t>
            </a:r>
            <a:endParaRPr lang="en-US" sz="3200" dirty="0">
              <a:latin typeface="Comic Sans MS" pitchFamily="66" charset="0"/>
            </a:endParaRPr>
          </a:p>
        </p:txBody>
      </p:sp>
      <p:sp>
        <p:nvSpPr>
          <p:cNvPr id="14" name="TextBox 13"/>
          <p:cNvSpPr txBox="1"/>
          <p:nvPr/>
        </p:nvSpPr>
        <p:spPr>
          <a:xfrm>
            <a:off x="3316928" y="4292025"/>
            <a:ext cx="787395" cy="584775"/>
          </a:xfrm>
          <a:prstGeom prst="rect">
            <a:avLst/>
          </a:prstGeom>
          <a:noFill/>
        </p:spPr>
        <p:txBody>
          <a:bodyPr wrap="none" rtlCol="0">
            <a:spAutoFit/>
          </a:bodyPr>
          <a:lstStyle/>
          <a:p>
            <a:r>
              <a:rPr lang="en-US" sz="3200" dirty="0" smtClean="0">
                <a:latin typeface="Comic Sans MS" pitchFamily="66" charset="0"/>
              </a:rPr>
              <a:t>0.8</a:t>
            </a:r>
            <a:endParaRPr lang="en-US" sz="3200" dirty="0">
              <a:latin typeface="Comic Sans MS" pitchFamily="66" charset="0"/>
            </a:endParaRPr>
          </a:p>
        </p:txBody>
      </p:sp>
      <p:sp>
        <p:nvSpPr>
          <p:cNvPr id="15" name="TextBox 14"/>
          <p:cNvSpPr txBox="1"/>
          <p:nvPr/>
        </p:nvSpPr>
        <p:spPr>
          <a:xfrm>
            <a:off x="914401" y="4734580"/>
            <a:ext cx="4952999" cy="523220"/>
          </a:xfrm>
          <a:prstGeom prst="rect">
            <a:avLst/>
          </a:prstGeom>
          <a:noFill/>
        </p:spPr>
        <p:txBody>
          <a:bodyPr wrap="square" rtlCol="0">
            <a:spAutoFit/>
          </a:bodyPr>
          <a:lstStyle/>
          <a:p>
            <a:pPr algn="ctr"/>
            <a:r>
              <a:rPr lang="en-US" sz="2800" dirty="0" smtClean="0">
                <a:latin typeface="Comic Sans MS" pitchFamily="66" charset="0"/>
              </a:rPr>
              <a:t>Normalized LLC miss count</a:t>
            </a:r>
            <a:endParaRPr lang="en-US" sz="2800" dirty="0">
              <a:latin typeface="Comic Sans MS" pitchFamily="66" charset="0"/>
            </a:endParaRPr>
          </a:p>
        </p:txBody>
      </p:sp>
      <p:sp>
        <p:nvSpPr>
          <p:cNvPr id="20" name="TextBox 19"/>
          <p:cNvSpPr txBox="1"/>
          <p:nvPr/>
        </p:nvSpPr>
        <p:spPr>
          <a:xfrm>
            <a:off x="4231328" y="4292025"/>
            <a:ext cx="787395" cy="584775"/>
          </a:xfrm>
          <a:prstGeom prst="rect">
            <a:avLst/>
          </a:prstGeom>
          <a:noFill/>
        </p:spPr>
        <p:txBody>
          <a:bodyPr wrap="none" rtlCol="0">
            <a:spAutoFit/>
          </a:bodyPr>
          <a:lstStyle/>
          <a:p>
            <a:r>
              <a:rPr lang="en-US" sz="3200" dirty="0" smtClean="0">
                <a:latin typeface="Comic Sans MS" pitchFamily="66" charset="0"/>
              </a:rPr>
              <a:t>0.9</a:t>
            </a:r>
            <a:endParaRPr lang="en-US" sz="3200" dirty="0">
              <a:latin typeface="Comic Sans MS" pitchFamily="66" charset="0"/>
            </a:endParaRPr>
          </a:p>
        </p:txBody>
      </p:sp>
      <p:sp>
        <p:nvSpPr>
          <p:cNvPr id="21" name="TextBox 20"/>
          <p:cNvSpPr txBox="1"/>
          <p:nvPr/>
        </p:nvSpPr>
        <p:spPr>
          <a:xfrm>
            <a:off x="5145728" y="4267200"/>
            <a:ext cx="721672" cy="584775"/>
          </a:xfrm>
          <a:prstGeom prst="rect">
            <a:avLst/>
          </a:prstGeom>
          <a:noFill/>
        </p:spPr>
        <p:txBody>
          <a:bodyPr wrap="none" rtlCol="0">
            <a:spAutoFit/>
          </a:bodyPr>
          <a:lstStyle/>
          <a:p>
            <a:r>
              <a:rPr lang="en-US" sz="3200" dirty="0" smtClean="0">
                <a:latin typeface="Comic Sans MS" pitchFamily="66" charset="0"/>
              </a:rPr>
              <a:t>1.0</a:t>
            </a:r>
            <a:endParaRPr lang="en-US" sz="3200" dirty="0">
              <a:latin typeface="Comic Sans MS" pitchFamily="66" charset="0"/>
            </a:endParaRPr>
          </a:p>
        </p:txBody>
      </p:sp>
      <p:sp>
        <p:nvSpPr>
          <p:cNvPr id="26" name="Rectangle 25"/>
          <p:cNvSpPr/>
          <p:nvPr/>
        </p:nvSpPr>
        <p:spPr>
          <a:xfrm>
            <a:off x="914400" y="2895600"/>
            <a:ext cx="838200" cy="228600"/>
          </a:xfrm>
          <a:prstGeom prst="rect">
            <a:avLst/>
          </a:prstGeom>
          <a:solidFill>
            <a:schemeClr val="accent6">
              <a:lumMod val="5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p:nvSpPr>
        <p:spPr>
          <a:xfrm>
            <a:off x="914400" y="3276600"/>
            <a:ext cx="4343400" cy="228600"/>
          </a:xfrm>
          <a:prstGeom prst="rect">
            <a:avLst/>
          </a:prstGeom>
          <a:solidFill>
            <a:schemeClr val="accent6">
              <a:lumMod val="5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a:off x="914400" y="3657600"/>
            <a:ext cx="2819400" cy="228600"/>
          </a:xfrm>
          <a:prstGeom prst="rect">
            <a:avLst/>
          </a:prstGeom>
          <a:solidFill>
            <a:schemeClr val="accent6">
              <a:lumMod val="5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a:off x="914400" y="4038600"/>
            <a:ext cx="2819400" cy="228600"/>
          </a:xfrm>
          <a:prstGeom prst="rect">
            <a:avLst/>
          </a:prstGeom>
          <a:solidFill>
            <a:schemeClr val="accent6">
              <a:lumMod val="5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p:cNvSpPr txBox="1"/>
          <p:nvPr/>
        </p:nvSpPr>
        <p:spPr>
          <a:xfrm>
            <a:off x="5428604" y="3200400"/>
            <a:ext cx="2496196" cy="430887"/>
          </a:xfrm>
          <a:prstGeom prst="rect">
            <a:avLst/>
          </a:prstGeom>
          <a:noFill/>
        </p:spPr>
        <p:txBody>
          <a:bodyPr wrap="none" rtlCol="0">
            <a:spAutoFit/>
          </a:bodyPr>
          <a:lstStyle/>
          <a:p>
            <a:r>
              <a:rPr lang="en-US" sz="2200" dirty="0" smtClean="0">
                <a:latin typeface="Comic Sans MS" pitchFamily="66" charset="0"/>
              </a:rPr>
              <a:t>TADIP [PACT’08]</a:t>
            </a:r>
            <a:endParaRPr lang="en-US" sz="2200" dirty="0">
              <a:latin typeface="Comic Sans MS" pitchFamily="66" charset="0"/>
            </a:endParaRPr>
          </a:p>
        </p:txBody>
      </p:sp>
      <p:cxnSp>
        <p:nvCxnSpPr>
          <p:cNvPr id="40" name="Straight Connector 39"/>
          <p:cNvCxnSpPr/>
          <p:nvPr/>
        </p:nvCxnSpPr>
        <p:spPr>
          <a:xfrm rot="5400000">
            <a:off x="189706" y="3619500"/>
            <a:ext cx="1448594" cy="794"/>
          </a:xfrm>
          <a:prstGeom prst="line">
            <a:avLst/>
          </a:prstGeom>
          <a:ln w="508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104900" y="3619500"/>
            <a:ext cx="1447800" cy="0"/>
          </a:xfrm>
          <a:prstGeom prst="line">
            <a:avLst/>
          </a:prstGeom>
          <a:ln w="508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2018506" y="3618706"/>
            <a:ext cx="1447800" cy="1589"/>
          </a:xfrm>
          <a:prstGeom prst="line">
            <a:avLst/>
          </a:prstGeom>
          <a:ln w="508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4761706" y="3618706"/>
            <a:ext cx="1447800" cy="1588"/>
          </a:xfrm>
          <a:prstGeom prst="line">
            <a:avLst/>
          </a:prstGeom>
          <a:ln w="508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3847306" y="3618706"/>
            <a:ext cx="1447800" cy="1588"/>
          </a:xfrm>
          <a:prstGeom prst="line">
            <a:avLst/>
          </a:prstGeom>
          <a:ln w="508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2933700" y="3619500"/>
            <a:ext cx="1447800" cy="0"/>
          </a:xfrm>
          <a:prstGeom prst="line">
            <a:avLst/>
          </a:prstGeom>
          <a:ln w="50800">
            <a:solidFill>
              <a:srgbClr val="00B050"/>
            </a:solidFill>
          </a:ln>
        </p:spPr>
        <p:style>
          <a:lnRef idx="1">
            <a:schemeClr val="accent1"/>
          </a:lnRef>
          <a:fillRef idx="0">
            <a:schemeClr val="accent1"/>
          </a:fillRef>
          <a:effectRef idx="0">
            <a:schemeClr val="accent1"/>
          </a:effectRef>
          <a:fontRef idx="minor">
            <a:schemeClr val="tx1"/>
          </a:fontRef>
        </p:style>
      </p:cxnSp>
      <p:sp>
        <p:nvSpPr>
          <p:cNvPr id="51" name="TextBox 50"/>
          <p:cNvSpPr txBox="1"/>
          <p:nvPr/>
        </p:nvSpPr>
        <p:spPr>
          <a:xfrm>
            <a:off x="1833177" y="2819400"/>
            <a:ext cx="1976823" cy="430887"/>
          </a:xfrm>
          <a:prstGeom prst="rect">
            <a:avLst/>
          </a:prstGeom>
          <a:noFill/>
        </p:spPr>
        <p:txBody>
          <a:bodyPr wrap="none" rtlCol="0">
            <a:spAutoFit/>
          </a:bodyPr>
          <a:lstStyle/>
          <a:p>
            <a:r>
              <a:rPr lang="en-US" sz="2200" dirty="0" smtClean="0">
                <a:latin typeface="Comic Sans MS" pitchFamily="66" charset="0"/>
              </a:rPr>
              <a:t>128B baseline</a:t>
            </a:r>
            <a:endParaRPr lang="en-US" sz="2200" dirty="0">
              <a:latin typeface="Comic Sans MS" pitchFamily="66" charset="0"/>
            </a:endParaRPr>
          </a:p>
        </p:txBody>
      </p:sp>
      <p:sp>
        <p:nvSpPr>
          <p:cNvPr id="52" name="TextBox 51"/>
          <p:cNvSpPr txBox="1"/>
          <p:nvPr/>
        </p:nvSpPr>
        <p:spPr>
          <a:xfrm>
            <a:off x="3680639" y="3581400"/>
            <a:ext cx="1196161" cy="430887"/>
          </a:xfrm>
          <a:prstGeom prst="rect">
            <a:avLst/>
          </a:prstGeom>
          <a:noFill/>
        </p:spPr>
        <p:txBody>
          <a:bodyPr wrap="none" rtlCol="0">
            <a:spAutoFit/>
          </a:bodyPr>
          <a:lstStyle/>
          <a:p>
            <a:r>
              <a:rPr lang="en-US" sz="2200" dirty="0" err="1" smtClean="0">
                <a:latin typeface="Comic Sans MS" pitchFamily="66" charset="0"/>
              </a:rPr>
              <a:t>peLIFO</a:t>
            </a:r>
            <a:endParaRPr lang="en-US" sz="2200" dirty="0">
              <a:latin typeface="Comic Sans MS" pitchFamily="66" charset="0"/>
            </a:endParaRPr>
          </a:p>
        </p:txBody>
      </p:sp>
      <p:sp>
        <p:nvSpPr>
          <p:cNvPr id="53" name="TextBox 52"/>
          <p:cNvSpPr txBox="1"/>
          <p:nvPr/>
        </p:nvSpPr>
        <p:spPr>
          <a:xfrm>
            <a:off x="3693063" y="3962400"/>
            <a:ext cx="1717137" cy="430887"/>
          </a:xfrm>
          <a:prstGeom prst="rect">
            <a:avLst/>
          </a:prstGeom>
          <a:noFill/>
        </p:spPr>
        <p:txBody>
          <a:bodyPr wrap="none" rtlCol="0">
            <a:spAutoFit/>
          </a:bodyPr>
          <a:lstStyle/>
          <a:p>
            <a:r>
              <a:rPr lang="en-US" sz="2200" dirty="0" err="1" smtClean="0">
                <a:latin typeface="Comic Sans MS" pitchFamily="66" charset="0"/>
              </a:rPr>
              <a:t>peLIFOLite</a:t>
            </a:r>
            <a:endParaRPr lang="en-US" sz="2200" dirty="0">
              <a:latin typeface="Comic Sans MS" pitchFamily="66" charset="0"/>
            </a:endParaRPr>
          </a:p>
        </p:txBody>
      </p:sp>
      <p:sp>
        <p:nvSpPr>
          <p:cNvPr id="54" name="TextBox 53"/>
          <p:cNvSpPr txBox="1"/>
          <p:nvPr/>
        </p:nvSpPr>
        <p:spPr>
          <a:xfrm>
            <a:off x="685800" y="1447800"/>
            <a:ext cx="8458201" cy="523220"/>
          </a:xfrm>
          <a:prstGeom prst="rect">
            <a:avLst/>
          </a:prstGeom>
          <a:noFill/>
        </p:spPr>
        <p:txBody>
          <a:bodyPr wrap="square" rtlCol="0">
            <a:spAutoFit/>
          </a:bodyPr>
          <a:lstStyle/>
          <a:p>
            <a:r>
              <a:rPr lang="en-US" sz="2800" dirty="0" smtClean="0">
                <a:latin typeface="Comic Sans MS" pitchFamily="66" charset="0"/>
              </a:rPr>
              <a:t>Done on a hierarchy with uniform 64B block sizes</a:t>
            </a:r>
          </a:p>
        </p:txBody>
      </p:sp>
      <p:sp>
        <p:nvSpPr>
          <p:cNvPr id="38" name="TextBox 37"/>
          <p:cNvSpPr txBox="1"/>
          <p:nvPr/>
        </p:nvSpPr>
        <p:spPr>
          <a:xfrm>
            <a:off x="6324600" y="2524780"/>
            <a:ext cx="872355" cy="523220"/>
          </a:xfrm>
          <a:prstGeom prst="rect">
            <a:avLst/>
          </a:prstGeom>
          <a:noFill/>
        </p:spPr>
        <p:txBody>
          <a:bodyPr wrap="none" rtlCol="0">
            <a:spAutoFit/>
          </a:bodyPr>
          <a:lstStyle/>
          <a:p>
            <a:r>
              <a:rPr lang="en-US" sz="2800" dirty="0" smtClean="0">
                <a:latin typeface="Comic Sans MS" pitchFamily="66" charset="0"/>
              </a:rPr>
              <a:t>LRU</a:t>
            </a:r>
            <a:endParaRPr lang="en-US" sz="2800" dirty="0">
              <a:latin typeface="Comic Sans MS" pitchFamily="66" charset="0"/>
            </a:endParaRPr>
          </a:p>
        </p:txBody>
      </p:sp>
      <p:cxnSp>
        <p:nvCxnSpPr>
          <p:cNvPr id="46" name="Straight Arrow Connector 45"/>
          <p:cNvCxnSpPr>
            <a:stCxn id="38" idx="1"/>
          </p:cNvCxnSpPr>
          <p:nvPr/>
        </p:nvCxnSpPr>
        <p:spPr>
          <a:xfrm rot="10800000" flipV="1">
            <a:off x="5486400" y="2786390"/>
            <a:ext cx="838200" cy="33781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73" name="TextBox 72"/>
          <p:cNvSpPr txBox="1"/>
          <p:nvPr/>
        </p:nvSpPr>
        <p:spPr>
          <a:xfrm>
            <a:off x="1" y="5496580"/>
            <a:ext cx="9144000" cy="954107"/>
          </a:xfrm>
          <a:prstGeom prst="rect">
            <a:avLst/>
          </a:prstGeom>
          <a:noFill/>
        </p:spPr>
        <p:txBody>
          <a:bodyPr wrap="square" rtlCol="0">
            <a:spAutoFit/>
          </a:bodyPr>
          <a:lstStyle/>
          <a:p>
            <a:r>
              <a:rPr lang="en-US" sz="2800" dirty="0" smtClean="0">
                <a:latin typeface="Comic Sans MS" pitchFamily="66" charset="0"/>
              </a:rPr>
              <a:t>On average (geo-mean), 94% blocks have desired </a:t>
            </a:r>
            <a:r>
              <a:rPr lang="en-US" sz="2800" i="1" dirty="0" smtClean="0">
                <a:latin typeface="Comic Sans MS" pitchFamily="66" charset="0"/>
              </a:rPr>
              <a:t>h </a:t>
            </a:r>
            <a:r>
              <a:rPr lang="en-US" sz="2800" dirty="0" smtClean="0">
                <a:latin typeface="Comic Sans MS" pitchFamily="66" charset="0"/>
              </a:rPr>
              <a:t>function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wipe(left)">
                                      <p:cBhvr>
                                        <p:cTn id="7" dur="500"/>
                                        <p:tgtEl>
                                          <p:spTgt spid="26"/>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51"/>
                                        </p:tgtEl>
                                        <p:attrNameLst>
                                          <p:attrName>style.visibility</p:attrName>
                                        </p:attrNameLst>
                                      </p:cBhvr>
                                      <p:to>
                                        <p:strVal val="visible"/>
                                      </p:to>
                                    </p:set>
                                    <p:animEffect transition="in" filter="wipe(left)">
                                      <p:cBhvr>
                                        <p:cTn id="11" dur="500"/>
                                        <p:tgtEl>
                                          <p:spTgt spid="51"/>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27"/>
                                        </p:tgtEl>
                                        <p:attrNameLst>
                                          <p:attrName>style.visibility</p:attrName>
                                        </p:attrNameLst>
                                      </p:cBhvr>
                                      <p:to>
                                        <p:strVal val="visible"/>
                                      </p:to>
                                    </p:set>
                                    <p:animEffect transition="in" filter="wipe(left)">
                                      <p:cBhvr>
                                        <p:cTn id="16" dur="500"/>
                                        <p:tgtEl>
                                          <p:spTgt spid="27"/>
                                        </p:tgtEl>
                                      </p:cBhvr>
                                    </p:animEffect>
                                  </p:childTnLst>
                                </p:cTn>
                              </p:par>
                            </p:childTnLst>
                          </p:cTn>
                        </p:par>
                        <p:par>
                          <p:cTn id="17" fill="hold">
                            <p:stCondLst>
                              <p:cond delay="500"/>
                            </p:stCondLst>
                            <p:childTnLst>
                              <p:par>
                                <p:cTn id="18" presetID="22" presetClass="entr" presetSubtype="8" fill="hold" grpId="0" nodeType="afterEffect">
                                  <p:stCondLst>
                                    <p:cond delay="0"/>
                                  </p:stCondLst>
                                  <p:childTnLst>
                                    <p:set>
                                      <p:cBhvr>
                                        <p:cTn id="19" dur="1" fill="hold">
                                          <p:stCondLst>
                                            <p:cond delay="0"/>
                                          </p:stCondLst>
                                        </p:cTn>
                                        <p:tgtEl>
                                          <p:spTgt spid="37"/>
                                        </p:tgtEl>
                                        <p:attrNameLst>
                                          <p:attrName>style.visibility</p:attrName>
                                        </p:attrNameLst>
                                      </p:cBhvr>
                                      <p:to>
                                        <p:strVal val="visible"/>
                                      </p:to>
                                    </p:set>
                                    <p:animEffect transition="in" filter="wipe(left)">
                                      <p:cBhvr>
                                        <p:cTn id="20" dur="500"/>
                                        <p:tgtEl>
                                          <p:spTgt spid="37"/>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29"/>
                                        </p:tgtEl>
                                        <p:attrNameLst>
                                          <p:attrName>style.visibility</p:attrName>
                                        </p:attrNameLst>
                                      </p:cBhvr>
                                      <p:to>
                                        <p:strVal val="visible"/>
                                      </p:to>
                                    </p:set>
                                    <p:animEffect transition="in" filter="wipe(left)">
                                      <p:cBhvr>
                                        <p:cTn id="25" dur="500"/>
                                        <p:tgtEl>
                                          <p:spTgt spid="29"/>
                                        </p:tgtEl>
                                      </p:cBhvr>
                                    </p:animEffect>
                                  </p:childTnLst>
                                </p:cTn>
                              </p:par>
                            </p:childTnLst>
                          </p:cTn>
                        </p:par>
                        <p:par>
                          <p:cTn id="26" fill="hold">
                            <p:stCondLst>
                              <p:cond delay="500"/>
                            </p:stCondLst>
                            <p:childTnLst>
                              <p:par>
                                <p:cTn id="27" presetID="22" presetClass="entr" presetSubtype="8" fill="hold" grpId="0" nodeType="afterEffect">
                                  <p:stCondLst>
                                    <p:cond delay="0"/>
                                  </p:stCondLst>
                                  <p:childTnLst>
                                    <p:set>
                                      <p:cBhvr>
                                        <p:cTn id="28" dur="1" fill="hold">
                                          <p:stCondLst>
                                            <p:cond delay="0"/>
                                          </p:stCondLst>
                                        </p:cTn>
                                        <p:tgtEl>
                                          <p:spTgt spid="52"/>
                                        </p:tgtEl>
                                        <p:attrNameLst>
                                          <p:attrName>style.visibility</p:attrName>
                                        </p:attrNameLst>
                                      </p:cBhvr>
                                      <p:to>
                                        <p:strVal val="visible"/>
                                      </p:to>
                                    </p:set>
                                    <p:animEffect transition="in" filter="wipe(left)">
                                      <p:cBhvr>
                                        <p:cTn id="29" dur="500"/>
                                        <p:tgtEl>
                                          <p:spTgt spid="52"/>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grpId="0" nodeType="clickEffect">
                                  <p:stCondLst>
                                    <p:cond delay="0"/>
                                  </p:stCondLst>
                                  <p:childTnLst>
                                    <p:set>
                                      <p:cBhvr>
                                        <p:cTn id="33" dur="1" fill="hold">
                                          <p:stCondLst>
                                            <p:cond delay="0"/>
                                          </p:stCondLst>
                                        </p:cTn>
                                        <p:tgtEl>
                                          <p:spTgt spid="30"/>
                                        </p:tgtEl>
                                        <p:attrNameLst>
                                          <p:attrName>style.visibility</p:attrName>
                                        </p:attrNameLst>
                                      </p:cBhvr>
                                      <p:to>
                                        <p:strVal val="visible"/>
                                      </p:to>
                                    </p:set>
                                    <p:animEffect transition="in" filter="wipe(left)">
                                      <p:cBhvr>
                                        <p:cTn id="34" dur="500"/>
                                        <p:tgtEl>
                                          <p:spTgt spid="30"/>
                                        </p:tgtEl>
                                      </p:cBhvr>
                                    </p:animEffect>
                                  </p:childTnLst>
                                </p:cTn>
                              </p:par>
                            </p:childTnLst>
                          </p:cTn>
                        </p:par>
                        <p:par>
                          <p:cTn id="35" fill="hold">
                            <p:stCondLst>
                              <p:cond delay="500"/>
                            </p:stCondLst>
                            <p:childTnLst>
                              <p:par>
                                <p:cTn id="36" presetID="22" presetClass="entr" presetSubtype="8" fill="hold" grpId="0" nodeType="afterEffect">
                                  <p:stCondLst>
                                    <p:cond delay="0"/>
                                  </p:stCondLst>
                                  <p:childTnLst>
                                    <p:set>
                                      <p:cBhvr>
                                        <p:cTn id="37" dur="1" fill="hold">
                                          <p:stCondLst>
                                            <p:cond delay="0"/>
                                          </p:stCondLst>
                                        </p:cTn>
                                        <p:tgtEl>
                                          <p:spTgt spid="53"/>
                                        </p:tgtEl>
                                        <p:attrNameLst>
                                          <p:attrName>style.visibility</p:attrName>
                                        </p:attrNameLst>
                                      </p:cBhvr>
                                      <p:to>
                                        <p:strVal val="visible"/>
                                      </p:to>
                                    </p:set>
                                    <p:animEffect transition="in" filter="wipe(left)">
                                      <p:cBhvr>
                                        <p:cTn id="38" dur="500"/>
                                        <p:tgtEl>
                                          <p:spTgt spid="53"/>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grpId="0" nodeType="clickEffect">
                                  <p:stCondLst>
                                    <p:cond delay="0"/>
                                  </p:stCondLst>
                                  <p:childTnLst>
                                    <p:set>
                                      <p:cBhvr>
                                        <p:cTn id="42" dur="1" fill="hold">
                                          <p:stCondLst>
                                            <p:cond delay="0"/>
                                          </p:stCondLst>
                                        </p:cTn>
                                        <p:tgtEl>
                                          <p:spTgt spid="73"/>
                                        </p:tgtEl>
                                        <p:attrNameLst>
                                          <p:attrName>style.visibility</p:attrName>
                                        </p:attrNameLst>
                                      </p:cBhvr>
                                      <p:to>
                                        <p:strVal val="visible"/>
                                      </p:to>
                                    </p:set>
                                    <p:animEffect transition="in" filter="wipe(left)">
                                      <p:cBhvr>
                                        <p:cTn id="43" dur="500"/>
                                        <p:tgtEl>
                                          <p:spTgt spid="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animBg="1"/>
      <p:bldP spid="29" grpId="0" animBg="1"/>
      <p:bldP spid="30" grpId="0" animBg="1"/>
      <p:bldP spid="37" grpId="0"/>
      <p:bldP spid="51" grpId="0"/>
      <p:bldP spid="52" grpId="0"/>
      <p:bldP spid="53" grpId="0"/>
      <p:bldP spid="73"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a:bodyPr>
          <a:lstStyle/>
          <a:p>
            <a:r>
              <a:rPr lang="en-US" b="1" dirty="0" smtClean="0"/>
              <a:t>Additional Storage Overhead</a:t>
            </a:r>
            <a:endParaRPr lang="en-US" b="1" dirty="0"/>
          </a:p>
        </p:txBody>
      </p:sp>
      <p:sp>
        <p:nvSpPr>
          <p:cNvPr id="3" name="Content Placeholder 2"/>
          <p:cNvSpPr>
            <a:spLocks noGrp="1"/>
          </p:cNvSpPr>
          <p:nvPr>
            <p:ph idx="1"/>
          </p:nvPr>
        </p:nvSpPr>
        <p:spPr>
          <a:xfrm>
            <a:off x="457200" y="1600200"/>
            <a:ext cx="8686800" cy="4525963"/>
          </a:xfrm>
        </p:spPr>
        <p:txBody>
          <a:bodyPr/>
          <a:lstStyle/>
          <a:p>
            <a:pPr>
              <a:buNone/>
            </a:pPr>
            <a:r>
              <a:rPr lang="en-US" dirty="0" smtClean="0"/>
              <a:t>				 ST		</a:t>
            </a:r>
            <a:r>
              <a:rPr lang="en-US" dirty="0" err="1" smtClean="0"/>
              <a:t>MProg</a:t>
            </a:r>
            <a:r>
              <a:rPr lang="en-US" dirty="0" smtClean="0"/>
              <a:t>	     MT</a:t>
            </a:r>
          </a:p>
          <a:p>
            <a:pPr>
              <a:buNone/>
            </a:pPr>
            <a:r>
              <a:rPr lang="en-US" dirty="0" smtClean="0">
                <a:solidFill>
                  <a:srgbClr val="00B050"/>
                </a:solidFill>
              </a:rPr>
              <a:t>Base cache	  2 MB	   8 MB	       4 MB</a:t>
            </a:r>
          </a:p>
          <a:p>
            <a:pPr>
              <a:buNone/>
            </a:pPr>
            <a:r>
              <a:rPr lang="en-US" dirty="0" err="1" smtClean="0"/>
              <a:t>dbpConv</a:t>
            </a:r>
            <a:r>
              <a:rPr lang="en-US" dirty="0" smtClean="0"/>
              <a:t>		 37 KB	232 KB	     172 KB</a:t>
            </a:r>
          </a:p>
          <a:p>
            <a:pPr>
              <a:buNone/>
            </a:pPr>
            <a:r>
              <a:rPr lang="en-US" dirty="0" err="1" smtClean="0"/>
              <a:t>dbpLIFO</a:t>
            </a:r>
            <a:r>
              <a:rPr lang="en-US" dirty="0" smtClean="0"/>
              <a:t>		 45 KB	264 KB	     198 KB</a:t>
            </a:r>
          </a:p>
          <a:p>
            <a:pPr>
              <a:buNone/>
            </a:pPr>
            <a:r>
              <a:rPr lang="en-US" dirty="0" err="1" smtClean="0"/>
              <a:t>peLIFO</a:t>
            </a:r>
            <a:r>
              <a:rPr lang="en-US" dirty="0" smtClean="0"/>
              <a:t>		 18 KB	  72 KB	       36 KB</a:t>
            </a:r>
          </a:p>
          <a:p>
            <a:pPr>
              <a:buNone/>
            </a:pPr>
            <a:r>
              <a:rPr lang="en-US" dirty="0" err="1" smtClean="0">
                <a:solidFill>
                  <a:srgbClr val="FF0000"/>
                </a:solidFill>
              </a:rPr>
              <a:t>peLIFOLite</a:t>
            </a:r>
            <a:r>
              <a:rPr lang="en-US" dirty="0" smtClean="0">
                <a:solidFill>
                  <a:srgbClr val="FF0000"/>
                </a:solidFill>
              </a:rPr>
              <a:t>	 10 KB	  40 KB           20 KB</a:t>
            </a:r>
          </a:p>
          <a:p>
            <a:pPr>
              <a:buNone/>
            </a:pPr>
            <a:r>
              <a:rPr lang="en-US" dirty="0" err="1" smtClean="0"/>
              <a:t>pcounterLIFO</a:t>
            </a:r>
            <a:r>
              <a:rPr lang="en-US" dirty="0" smtClean="0"/>
              <a:t>	 26 KB	104 KB	 	52 KB</a:t>
            </a:r>
            <a:endParaRPr lang="en-US" dirty="0"/>
          </a:p>
        </p:txBody>
      </p:sp>
      <p:sp>
        <p:nvSpPr>
          <p:cNvPr id="4" name="Footer Placeholder 3"/>
          <p:cNvSpPr>
            <a:spLocks noGrp="1"/>
          </p:cNvSpPr>
          <p:nvPr>
            <p:ph type="ftr" sz="quarter" idx="11"/>
          </p:nvPr>
        </p:nvSpPr>
        <p:spPr/>
        <p:txBody>
          <a:bodyPr/>
          <a:lstStyle/>
          <a:p>
            <a:r>
              <a:rPr lang="fi-FI" smtClean="0"/>
              <a:t>Pseudo-LIFO        Mainak   (IIT Kanpur)</a:t>
            </a:r>
            <a:endParaRPr lang="en-US"/>
          </a:p>
        </p:txBody>
      </p:sp>
      <p:sp>
        <p:nvSpPr>
          <p:cNvPr id="5" name="Rectangle 4"/>
          <p:cNvSpPr/>
          <p:nvPr/>
        </p:nvSpPr>
        <p:spPr>
          <a:xfrm>
            <a:off x="457200" y="2209800"/>
            <a:ext cx="8458200" cy="533400"/>
          </a:xfrm>
          <a:prstGeom prst="rect">
            <a:avLst/>
          </a:prstGeom>
          <a:solidFill>
            <a:schemeClr val="accent1">
              <a:alpha val="0"/>
            </a:schemeClr>
          </a:soli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0" y="5791200"/>
            <a:ext cx="9144000" cy="584775"/>
          </a:xfrm>
          <a:prstGeom prst="rect">
            <a:avLst/>
          </a:prstGeom>
          <a:noFill/>
        </p:spPr>
        <p:txBody>
          <a:bodyPr wrap="square" rtlCol="0">
            <a:spAutoFit/>
          </a:bodyPr>
          <a:lstStyle/>
          <a:p>
            <a:r>
              <a:rPr lang="en-US" sz="3200" dirty="0" smtClean="0">
                <a:solidFill>
                  <a:srgbClr val="FF0000"/>
                </a:solidFill>
                <a:latin typeface="Comic Sans MS" pitchFamily="66" charset="0"/>
              </a:rPr>
              <a:t>peLIFOLite:5 KB space per megabyte of LLC </a:t>
            </a:r>
            <a:r>
              <a:rPr lang="en-US" sz="3200" dirty="0" smtClean="0">
                <a:solidFill>
                  <a:srgbClr val="FF0000"/>
                </a:solidFill>
                <a:latin typeface="Comic Sans MS" pitchFamily="66" charset="0"/>
                <a:sym typeface="Wingdings" pitchFamily="2" charset="2"/>
              </a:rPr>
              <a:t></a:t>
            </a:r>
            <a:endParaRPr lang="en-US" sz="3200" dirty="0">
              <a:solidFill>
                <a:srgbClr val="FF0000"/>
              </a:solidFill>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left)">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Agenda</a:t>
            </a:r>
            <a:endParaRPr lang="en-US" b="1" dirty="0"/>
          </a:p>
        </p:txBody>
      </p:sp>
      <p:sp>
        <p:nvSpPr>
          <p:cNvPr id="3" name="Content Placeholder 2"/>
          <p:cNvSpPr>
            <a:spLocks noGrp="1"/>
          </p:cNvSpPr>
          <p:nvPr>
            <p:ph idx="1"/>
          </p:nvPr>
        </p:nvSpPr>
        <p:spPr>
          <a:xfrm>
            <a:off x="457200" y="1219200"/>
            <a:ext cx="8229600" cy="5486400"/>
          </a:xfrm>
        </p:spPr>
        <p:txBody>
          <a:bodyPr>
            <a:normAutofit fontScale="92500" lnSpcReduction="10000"/>
          </a:bodyPr>
          <a:lstStyle/>
          <a:p>
            <a:r>
              <a:rPr lang="en-US" dirty="0" smtClean="0"/>
              <a:t>Prolog</a:t>
            </a:r>
          </a:p>
          <a:p>
            <a:r>
              <a:rPr lang="en-US" dirty="0" smtClean="0"/>
              <a:t>Configurations and Workloads</a:t>
            </a:r>
          </a:p>
          <a:p>
            <a:r>
              <a:rPr lang="en-US" dirty="0" smtClean="0"/>
              <a:t>Fill Stack Order</a:t>
            </a:r>
          </a:p>
          <a:p>
            <a:r>
              <a:rPr lang="en-US" dirty="0" smtClean="0"/>
              <a:t>Observations</a:t>
            </a:r>
          </a:p>
          <a:p>
            <a:r>
              <a:rPr lang="en-US" dirty="0" smtClean="0"/>
              <a:t>Key Insight and Pseudo-LIFO</a:t>
            </a:r>
          </a:p>
          <a:p>
            <a:r>
              <a:rPr lang="en-US" dirty="0" smtClean="0"/>
              <a:t>Three Pseudo-LIFO Members</a:t>
            </a:r>
          </a:p>
          <a:p>
            <a:pPr lvl="1"/>
            <a:r>
              <a:rPr lang="en-US" dirty="0" smtClean="0"/>
              <a:t>Dead Block Prediction LIFO</a:t>
            </a:r>
          </a:p>
          <a:p>
            <a:pPr lvl="1"/>
            <a:r>
              <a:rPr lang="en-US" dirty="0" smtClean="0"/>
              <a:t>Probabilistic Escape LIFO</a:t>
            </a:r>
            <a:endParaRPr lang="en-US" dirty="0" smtClean="0">
              <a:solidFill>
                <a:srgbClr val="FF0000"/>
              </a:solidFill>
            </a:endParaRPr>
          </a:p>
          <a:p>
            <a:pPr lvl="1"/>
            <a:r>
              <a:rPr lang="en-US" dirty="0" smtClean="0"/>
              <a:t>Probabilistic Escape LIFO </a:t>
            </a:r>
            <a:r>
              <a:rPr lang="en-US" dirty="0" err="1" smtClean="0"/>
              <a:t>Lite</a:t>
            </a:r>
            <a:endParaRPr lang="en-US" dirty="0" smtClean="0"/>
          </a:p>
          <a:p>
            <a:r>
              <a:rPr lang="en-US" dirty="0" smtClean="0"/>
              <a:t>Empirical Studies</a:t>
            </a:r>
          </a:p>
          <a:p>
            <a:pPr>
              <a:buFont typeface="Wingdings" pitchFamily="2" charset="2"/>
              <a:buChar char="Ø"/>
            </a:pPr>
            <a:r>
              <a:rPr lang="en-US" dirty="0" smtClean="0">
                <a:solidFill>
                  <a:srgbClr val="FF0000"/>
                </a:solidFill>
              </a:rPr>
              <a:t>Concluding Remarks</a:t>
            </a:r>
          </a:p>
          <a:p>
            <a:endParaRPr lang="en-US" dirty="0"/>
          </a:p>
        </p:txBody>
      </p:sp>
      <p:sp>
        <p:nvSpPr>
          <p:cNvPr id="4" name="Footer Placeholder 3"/>
          <p:cNvSpPr>
            <a:spLocks noGrp="1"/>
          </p:cNvSpPr>
          <p:nvPr>
            <p:ph type="ftr" sz="quarter" idx="11"/>
          </p:nvPr>
        </p:nvSpPr>
        <p:spPr/>
        <p:txBody>
          <a:bodyPr/>
          <a:lstStyle/>
          <a:p>
            <a:r>
              <a:rPr lang="fi-FI" smtClean="0"/>
              <a:t>Pseudo-LIFO        Mainak   (IIT Kanpur)</a:t>
            </a:r>
            <a:endParaRPr lang="en-US"/>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a:bodyPr>
          <a:lstStyle/>
          <a:p>
            <a:r>
              <a:rPr lang="en-US" b="1" dirty="0" smtClean="0"/>
              <a:t>Concluding Remarks</a:t>
            </a:r>
            <a:endParaRPr lang="en-US" b="1" dirty="0"/>
          </a:p>
        </p:txBody>
      </p:sp>
      <p:sp>
        <p:nvSpPr>
          <p:cNvPr id="3" name="Content Placeholder 2"/>
          <p:cNvSpPr>
            <a:spLocks noGrp="1"/>
          </p:cNvSpPr>
          <p:nvPr>
            <p:ph idx="1"/>
          </p:nvPr>
        </p:nvSpPr>
        <p:spPr>
          <a:xfrm>
            <a:off x="457200" y="1219200"/>
            <a:ext cx="8229600" cy="5638800"/>
          </a:xfrm>
        </p:spPr>
        <p:txBody>
          <a:bodyPr>
            <a:normAutofit/>
          </a:bodyPr>
          <a:lstStyle/>
          <a:p>
            <a:r>
              <a:rPr lang="en-US" dirty="0" smtClean="0"/>
              <a:t>Exploits “spare” ways to set up a self-adjusting capacity retention area folded into the LLC</a:t>
            </a:r>
          </a:p>
          <a:p>
            <a:pPr lvl="1"/>
            <a:r>
              <a:rPr lang="en-US" dirty="0" smtClean="0"/>
              <a:t>Satisfies a subset of far-flung reuses while honoring the near-term uses</a:t>
            </a:r>
          </a:p>
          <a:p>
            <a:r>
              <a:rPr lang="en-US" dirty="0" smtClean="0"/>
              <a:t>Salient contributions</a:t>
            </a:r>
          </a:p>
          <a:p>
            <a:pPr lvl="1"/>
            <a:r>
              <a:rPr lang="en-US" dirty="0" smtClean="0"/>
              <a:t>A storage-</a:t>
            </a:r>
            <a:r>
              <a:rPr lang="en-US" dirty="0" err="1" smtClean="0"/>
              <a:t>lite</a:t>
            </a:r>
            <a:r>
              <a:rPr lang="en-US" dirty="0" smtClean="0"/>
              <a:t> dead block predictor</a:t>
            </a:r>
          </a:p>
          <a:p>
            <a:pPr lvl="1"/>
            <a:r>
              <a:rPr lang="en-US" dirty="0" smtClean="0"/>
              <a:t>A </a:t>
            </a:r>
            <a:r>
              <a:rPr lang="en-US" dirty="0" err="1" smtClean="0"/>
              <a:t>superclass</a:t>
            </a:r>
            <a:r>
              <a:rPr lang="en-US" dirty="0" smtClean="0"/>
              <a:t> of DIP and TADIP</a:t>
            </a:r>
          </a:p>
          <a:p>
            <a:r>
              <a:rPr lang="en-US" dirty="0" smtClean="0"/>
              <a:t>Next important question</a:t>
            </a:r>
          </a:p>
          <a:p>
            <a:pPr lvl="1"/>
            <a:r>
              <a:rPr lang="en-US" dirty="0" smtClean="0"/>
              <a:t>How to best utilize the </a:t>
            </a:r>
            <a:r>
              <a:rPr lang="en-US" smtClean="0"/>
              <a:t>folded retention space?</a:t>
            </a:r>
            <a:endParaRPr lang="en-US" dirty="0" smtClean="0"/>
          </a:p>
        </p:txBody>
      </p:sp>
      <p:sp>
        <p:nvSpPr>
          <p:cNvPr id="4" name="Footer Placeholder 3"/>
          <p:cNvSpPr>
            <a:spLocks noGrp="1"/>
          </p:cNvSpPr>
          <p:nvPr>
            <p:ph type="ftr" sz="quarter" idx="11"/>
          </p:nvPr>
        </p:nvSpPr>
        <p:spPr/>
        <p:txBody>
          <a:bodyPr/>
          <a:lstStyle/>
          <a:p>
            <a:r>
              <a:rPr lang="fi-FI" smtClean="0"/>
              <a:t>Pseudo-LIFO        Mainak   (IIT Kanpur)</a:t>
            </a:r>
            <a:endParaRPr lang="en-US"/>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a:bodyPr>
          <a:lstStyle/>
          <a:p>
            <a:r>
              <a:rPr lang="en-US" dirty="0" smtClean="0"/>
              <a:t>Reality Check</a:t>
            </a:r>
            <a:endParaRPr lang="en-US" b="1" dirty="0"/>
          </a:p>
        </p:txBody>
      </p:sp>
      <p:sp>
        <p:nvSpPr>
          <p:cNvPr id="4" name="Footer Placeholder 3"/>
          <p:cNvSpPr>
            <a:spLocks noGrp="1"/>
          </p:cNvSpPr>
          <p:nvPr>
            <p:ph type="ftr" sz="quarter" idx="11"/>
          </p:nvPr>
        </p:nvSpPr>
        <p:spPr/>
        <p:txBody>
          <a:bodyPr/>
          <a:lstStyle/>
          <a:p>
            <a:r>
              <a:rPr lang="fi-FI" smtClean="0"/>
              <a:t>Pseudo-LIFO        Mainak   (IIT Kanpur)</a:t>
            </a:r>
            <a:endParaRPr lang="en-US"/>
          </a:p>
        </p:txBody>
      </p:sp>
      <p:cxnSp>
        <p:nvCxnSpPr>
          <p:cNvPr id="11" name="Straight Connector 10"/>
          <p:cNvCxnSpPr/>
          <p:nvPr/>
        </p:nvCxnSpPr>
        <p:spPr>
          <a:xfrm>
            <a:off x="1828800" y="5257800"/>
            <a:ext cx="4572000" cy="1588"/>
          </a:xfrm>
          <a:prstGeom prst="line">
            <a:avLst/>
          </a:prstGeom>
          <a:ln w="50800">
            <a:solidFill>
              <a:srgbClr val="00B050"/>
            </a:solidFill>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1828800" y="2514600"/>
            <a:ext cx="3505200" cy="228600"/>
          </a:xfrm>
          <a:prstGeom prst="rect">
            <a:avLst/>
          </a:prstGeom>
          <a:solidFill>
            <a:schemeClr val="accent6">
              <a:lumMod val="5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1828800" y="2895600"/>
            <a:ext cx="1447800" cy="228600"/>
          </a:xfrm>
          <a:prstGeom prst="rect">
            <a:avLst/>
          </a:prstGeom>
          <a:solidFill>
            <a:schemeClr val="accent6">
              <a:lumMod val="5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1828800" y="3429000"/>
            <a:ext cx="2819400" cy="228600"/>
          </a:xfrm>
          <a:prstGeom prst="rect">
            <a:avLst/>
          </a:prstGeom>
          <a:solidFill>
            <a:schemeClr val="accent6">
              <a:lumMod val="5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1828800" y="3810000"/>
            <a:ext cx="1600200" cy="228600"/>
          </a:xfrm>
          <a:prstGeom prst="rect">
            <a:avLst/>
          </a:prstGeom>
          <a:solidFill>
            <a:schemeClr val="accent6">
              <a:lumMod val="5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1828800" y="4343400"/>
            <a:ext cx="2819400" cy="228600"/>
          </a:xfrm>
          <a:prstGeom prst="rect">
            <a:avLst/>
          </a:prstGeom>
          <a:solidFill>
            <a:schemeClr val="accent6">
              <a:lumMod val="5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1828800" y="4724400"/>
            <a:ext cx="1295400" cy="228600"/>
          </a:xfrm>
          <a:prstGeom prst="rect">
            <a:avLst/>
          </a:prstGeom>
          <a:solidFill>
            <a:schemeClr val="accent6">
              <a:lumMod val="5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Connector 17"/>
          <p:cNvCxnSpPr/>
          <p:nvPr/>
        </p:nvCxnSpPr>
        <p:spPr>
          <a:xfrm rot="5400000">
            <a:off x="457994" y="3885406"/>
            <a:ext cx="2743200" cy="1588"/>
          </a:xfrm>
          <a:prstGeom prst="line">
            <a:avLst/>
          </a:prstGeom>
          <a:ln w="508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5400000">
            <a:off x="1372394" y="3885406"/>
            <a:ext cx="2743200" cy="1588"/>
          </a:xfrm>
          <a:prstGeom prst="line">
            <a:avLst/>
          </a:prstGeom>
          <a:ln w="508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5400000">
            <a:off x="2286794" y="3885406"/>
            <a:ext cx="2743200" cy="1588"/>
          </a:xfrm>
          <a:prstGeom prst="line">
            <a:avLst/>
          </a:prstGeom>
          <a:ln w="508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3201194" y="3885406"/>
            <a:ext cx="2743200" cy="1588"/>
          </a:xfrm>
          <a:prstGeom prst="line">
            <a:avLst/>
          </a:prstGeom>
          <a:ln w="508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4114006" y="3885406"/>
            <a:ext cx="2743200" cy="1588"/>
          </a:xfrm>
          <a:prstGeom prst="line">
            <a:avLst/>
          </a:prstGeom>
          <a:ln w="508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5028406" y="3885406"/>
            <a:ext cx="2743200" cy="1588"/>
          </a:xfrm>
          <a:prstGeom prst="line">
            <a:avLst/>
          </a:prstGeom>
          <a:ln w="50800">
            <a:solidFill>
              <a:srgbClr val="FF0000"/>
            </a:solidFill>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1422405" y="5206425"/>
            <a:ext cx="787395" cy="584775"/>
          </a:xfrm>
          <a:prstGeom prst="rect">
            <a:avLst/>
          </a:prstGeom>
          <a:noFill/>
        </p:spPr>
        <p:txBody>
          <a:bodyPr wrap="none" rtlCol="0">
            <a:spAutoFit/>
          </a:bodyPr>
          <a:lstStyle/>
          <a:p>
            <a:r>
              <a:rPr lang="en-US" sz="3200" dirty="0" smtClean="0">
                <a:latin typeface="Comic Sans MS" pitchFamily="66" charset="0"/>
              </a:rPr>
              <a:t>0.5</a:t>
            </a:r>
            <a:endParaRPr lang="en-US" sz="3200" dirty="0">
              <a:latin typeface="Comic Sans MS" pitchFamily="66" charset="0"/>
            </a:endParaRPr>
          </a:p>
        </p:txBody>
      </p:sp>
      <p:sp>
        <p:nvSpPr>
          <p:cNvPr id="25" name="TextBox 24"/>
          <p:cNvSpPr txBox="1"/>
          <p:nvPr/>
        </p:nvSpPr>
        <p:spPr>
          <a:xfrm>
            <a:off x="2336805" y="5206425"/>
            <a:ext cx="787395" cy="584775"/>
          </a:xfrm>
          <a:prstGeom prst="rect">
            <a:avLst/>
          </a:prstGeom>
          <a:noFill/>
        </p:spPr>
        <p:txBody>
          <a:bodyPr wrap="none" rtlCol="0">
            <a:spAutoFit/>
          </a:bodyPr>
          <a:lstStyle/>
          <a:p>
            <a:r>
              <a:rPr lang="en-US" sz="3200" dirty="0" smtClean="0">
                <a:latin typeface="Comic Sans MS" pitchFamily="66" charset="0"/>
              </a:rPr>
              <a:t>0.6</a:t>
            </a:r>
            <a:endParaRPr lang="en-US" sz="3200" dirty="0">
              <a:latin typeface="Comic Sans MS" pitchFamily="66" charset="0"/>
            </a:endParaRPr>
          </a:p>
        </p:txBody>
      </p:sp>
      <p:sp>
        <p:nvSpPr>
          <p:cNvPr id="26" name="TextBox 25"/>
          <p:cNvSpPr txBox="1"/>
          <p:nvPr/>
        </p:nvSpPr>
        <p:spPr>
          <a:xfrm>
            <a:off x="3251205" y="5206425"/>
            <a:ext cx="787395" cy="584775"/>
          </a:xfrm>
          <a:prstGeom prst="rect">
            <a:avLst/>
          </a:prstGeom>
          <a:noFill/>
        </p:spPr>
        <p:txBody>
          <a:bodyPr wrap="none" rtlCol="0">
            <a:spAutoFit/>
          </a:bodyPr>
          <a:lstStyle/>
          <a:p>
            <a:r>
              <a:rPr lang="en-US" sz="3200" dirty="0" smtClean="0">
                <a:latin typeface="Comic Sans MS" pitchFamily="66" charset="0"/>
              </a:rPr>
              <a:t>0.7</a:t>
            </a:r>
            <a:endParaRPr lang="en-US" sz="3200" dirty="0">
              <a:latin typeface="Comic Sans MS" pitchFamily="66" charset="0"/>
            </a:endParaRPr>
          </a:p>
        </p:txBody>
      </p:sp>
      <p:sp>
        <p:nvSpPr>
          <p:cNvPr id="27" name="TextBox 26"/>
          <p:cNvSpPr txBox="1"/>
          <p:nvPr/>
        </p:nvSpPr>
        <p:spPr>
          <a:xfrm>
            <a:off x="4165605" y="5206425"/>
            <a:ext cx="787395" cy="584775"/>
          </a:xfrm>
          <a:prstGeom prst="rect">
            <a:avLst/>
          </a:prstGeom>
          <a:noFill/>
        </p:spPr>
        <p:txBody>
          <a:bodyPr wrap="none" rtlCol="0">
            <a:spAutoFit/>
          </a:bodyPr>
          <a:lstStyle/>
          <a:p>
            <a:r>
              <a:rPr lang="en-US" sz="3200" dirty="0" smtClean="0">
                <a:latin typeface="Comic Sans MS" pitchFamily="66" charset="0"/>
              </a:rPr>
              <a:t>0.8</a:t>
            </a:r>
            <a:endParaRPr lang="en-US" sz="3200" dirty="0">
              <a:latin typeface="Comic Sans MS" pitchFamily="66" charset="0"/>
            </a:endParaRPr>
          </a:p>
        </p:txBody>
      </p:sp>
      <p:sp>
        <p:nvSpPr>
          <p:cNvPr id="28" name="TextBox 27"/>
          <p:cNvSpPr txBox="1"/>
          <p:nvPr/>
        </p:nvSpPr>
        <p:spPr>
          <a:xfrm>
            <a:off x="5080005" y="5206425"/>
            <a:ext cx="787395" cy="584775"/>
          </a:xfrm>
          <a:prstGeom prst="rect">
            <a:avLst/>
          </a:prstGeom>
          <a:noFill/>
        </p:spPr>
        <p:txBody>
          <a:bodyPr wrap="none" rtlCol="0">
            <a:spAutoFit/>
          </a:bodyPr>
          <a:lstStyle/>
          <a:p>
            <a:r>
              <a:rPr lang="en-US" sz="3200" dirty="0" smtClean="0">
                <a:latin typeface="Comic Sans MS" pitchFamily="66" charset="0"/>
              </a:rPr>
              <a:t>0.9</a:t>
            </a:r>
            <a:endParaRPr lang="en-US" sz="3200" dirty="0">
              <a:latin typeface="Comic Sans MS" pitchFamily="66" charset="0"/>
            </a:endParaRPr>
          </a:p>
        </p:txBody>
      </p:sp>
      <p:sp>
        <p:nvSpPr>
          <p:cNvPr id="29" name="TextBox 28"/>
          <p:cNvSpPr txBox="1"/>
          <p:nvPr/>
        </p:nvSpPr>
        <p:spPr>
          <a:xfrm>
            <a:off x="6060128" y="5206425"/>
            <a:ext cx="721672" cy="584775"/>
          </a:xfrm>
          <a:prstGeom prst="rect">
            <a:avLst/>
          </a:prstGeom>
          <a:noFill/>
        </p:spPr>
        <p:txBody>
          <a:bodyPr wrap="none" rtlCol="0">
            <a:spAutoFit/>
          </a:bodyPr>
          <a:lstStyle/>
          <a:p>
            <a:r>
              <a:rPr lang="en-US" sz="3200" dirty="0" smtClean="0">
                <a:latin typeface="Comic Sans MS" pitchFamily="66" charset="0"/>
              </a:rPr>
              <a:t>1.0</a:t>
            </a:r>
            <a:endParaRPr lang="en-US" sz="3200" dirty="0">
              <a:latin typeface="Comic Sans MS" pitchFamily="66" charset="0"/>
            </a:endParaRPr>
          </a:p>
        </p:txBody>
      </p:sp>
      <p:sp>
        <p:nvSpPr>
          <p:cNvPr id="30" name="TextBox 29"/>
          <p:cNvSpPr txBox="1"/>
          <p:nvPr/>
        </p:nvSpPr>
        <p:spPr>
          <a:xfrm>
            <a:off x="7620000" y="2362200"/>
            <a:ext cx="872355" cy="523220"/>
          </a:xfrm>
          <a:prstGeom prst="rect">
            <a:avLst/>
          </a:prstGeom>
          <a:noFill/>
        </p:spPr>
        <p:txBody>
          <a:bodyPr wrap="none" rtlCol="0">
            <a:spAutoFit/>
          </a:bodyPr>
          <a:lstStyle/>
          <a:p>
            <a:r>
              <a:rPr lang="en-US" sz="2800" dirty="0" smtClean="0">
                <a:latin typeface="Comic Sans MS" pitchFamily="66" charset="0"/>
              </a:rPr>
              <a:t>LRU</a:t>
            </a:r>
            <a:endParaRPr lang="en-US" sz="2800" dirty="0">
              <a:latin typeface="Comic Sans MS" pitchFamily="66" charset="0"/>
            </a:endParaRPr>
          </a:p>
        </p:txBody>
      </p:sp>
      <p:cxnSp>
        <p:nvCxnSpPr>
          <p:cNvPr id="32" name="Straight Arrow Connector 31"/>
          <p:cNvCxnSpPr>
            <a:stCxn id="30" idx="1"/>
          </p:cNvCxnSpPr>
          <p:nvPr/>
        </p:nvCxnSpPr>
        <p:spPr>
          <a:xfrm rot="10800000" flipV="1">
            <a:off x="6400800" y="2623810"/>
            <a:ext cx="1219200" cy="187199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5293263" y="2362200"/>
            <a:ext cx="1717137" cy="430887"/>
          </a:xfrm>
          <a:prstGeom prst="rect">
            <a:avLst/>
          </a:prstGeom>
          <a:noFill/>
        </p:spPr>
        <p:txBody>
          <a:bodyPr wrap="none" rtlCol="0">
            <a:spAutoFit/>
          </a:bodyPr>
          <a:lstStyle/>
          <a:p>
            <a:r>
              <a:rPr lang="en-US" sz="2200" dirty="0" err="1" smtClean="0">
                <a:latin typeface="Comic Sans MS" pitchFamily="66" charset="0"/>
              </a:rPr>
              <a:t>peLIFOLite</a:t>
            </a:r>
            <a:endParaRPr lang="en-US" sz="2200" dirty="0">
              <a:latin typeface="Comic Sans MS" pitchFamily="66" charset="0"/>
            </a:endParaRPr>
          </a:p>
        </p:txBody>
      </p:sp>
      <p:sp>
        <p:nvSpPr>
          <p:cNvPr id="35" name="TextBox 34"/>
          <p:cNvSpPr txBox="1"/>
          <p:nvPr/>
        </p:nvSpPr>
        <p:spPr>
          <a:xfrm>
            <a:off x="3274106" y="2769513"/>
            <a:ext cx="4156907" cy="430887"/>
          </a:xfrm>
          <a:prstGeom prst="rect">
            <a:avLst/>
          </a:prstGeom>
          <a:noFill/>
        </p:spPr>
        <p:txBody>
          <a:bodyPr wrap="none" rtlCol="0">
            <a:spAutoFit/>
          </a:bodyPr>
          <a:lstStyle/>
          <a:p>
            <a:r>
              <a:rPr lang="en-US" sz="2200" dirty="0" smtClean="0">
                <a:latin typeface="Comic Sans MS" pitchFamily="66" charset="0"/>
              </a:rPr>
              <a:t>Offline optimal [</a:t>
            </a:r>
            <a:r>
              <a:rPr lang="en-US" sz="2200" dirty="0" err="1" smtClean="0">
                <a:latin typeface="Comic Sans MS" pitchFamily="66" charset="0"/>
              </a:rPr>
              <a:t>Belady</a:t>
            </a:r>
            <a:r>
              <a:rPr lang="en-US" sz="2200" dirty="0" smtClean="0">
                <a:latin typeface="Comic Sans MS" pitchFamily="66" charset="0"/>
              </a:rPr>
              <a:t>, 1966]</a:t>
            </a:r>
            <a:endParaRPr lang="en-US" sz="2200" dirty="0">
              <a:latin typeface="Comic Sans MS" pitchFamily="66" charset="0"/>
            </a:endParaRPr>
          </a:p>
        </p:txBody>
      </p:sp>
      <p:sp>
        <p:nvSpPr>
          <p:cNvPr id="38" name="TextBox 37"/>
          <p:cNvSpPr txBox="1"/>
          <p:nvPr/>
        </p:nvSpPr>
        <p:spPr>
          <a:xfrm>
            <a:off x="4607463" y="3276600"/>
            <a:ext cx="1717137" cy="430887"/>
          </a:xfrm>
          <a:prstGeom prst="rect">
            <a:avLst/>
          </a:prstGeom>
          <a:noFill/>
        </p:spPr>
        <p:txBody>
          <a:bodyPr wrap="none" rtlCol="0">
            <a:spAutoFit/>
          </a:bodyPr>
          <a:lstStyle/>
          <a:p>
            <a:r>
              <a:rPr lang="en-US" sz="2200" dirty="0" err="1" smtClean="0">
                <a:latin typeface="Comic Sans MS" pitchFamily="66" charset="0"/>
              </a:rPr>
              <a:t>peLIFOLite</a:t>
            </a:r>
            <a:endParaRPr lang="en-US" sz="2200" dirty="0">
              <a:latin typeface="Comic Sans MS" pitchFamily="66" charset="0"/>
            </a:endParaRPr>
          </a:p>
        </p:txBody>
      </p:sp>
      <p:sp>
        <p:nvSpPr>
          <p:cNvPr id="39" name="TextBox 38"/>
          <p:cNvSpPr txBox="1"/>
          <p:nvPr/>
        </p:nvSpPr>
        <p:spPr>
          <a:xfrm>
            <a:off x="3426506" y="3683913"/>
            <a:ext cx="2274982" cy="430887"/>
          </a:xfrm>
          <a:prstGeom prst="rect">
            <a:avLst/>
          </a:prstGeom>
          <a:noFill/>
        </p:spPr>
        <p:txBody>
          <a:bodyPr wrap="none" rtlCol="0">
            <a:spAutoFit/>
          </a:bodyPr>
          <a:lstStyle/>
          <a:p>
            <a:r>
              <a:rPr lang="en-US" sz="2200" dirty="0" smtClean="0">
                <a:latin typeface="Comic Sans MS" pitchFamily="66" charset="0"/>
              </a:rPr>
              <a:t>Offline optimal</a:t>
            </a:r>
            <a:endParaRPr lang="en-US" sz="2200" dirty="0">
              <a:latin typeface="Comic Sans MS" pitchFamily="66" charset="0"/>
            </a:endParaRPr>
          </a:p>
        </p:txBody>
      </p:sp>
      <p:sp>
        <p:nvSpPr>
          <p:cNvPr id="40" name="TextBox 39"/>
          <p:cNvSpPr txBox="1"/>
          <p:nvPr/>
        </p:nvSpPr>
        <p:spPr>
          <a:xfrm>
            <a:off x="4607463" y="4191000"/>
            <a:ext cx="1717137" cy="430887"/>
          </a:xfrm>
          <a:prstGeom prst="rect">
            <a:avLst/>
          </a:prstGeom>
          <a:noFill/>
        </p:spPr>
        <p:txBody>
          <a:bodyPr wrap="none" rtlCol="0">
            <a:spAutoFit/>
          </a:bodyPr>
          <a:lstStyle/>
          <a:p>
            <a:r>
              <a:rPr lang="en-US" sz="2200" dirty="0" err="1" smtClean="0">
                <a:latin typeface="Comic Sans MS" pitchFamily="66" charset="0"/>
              </a:rPr>
              <a:t>peLIFOLite</a:t>
            </a:r>
            <a:endParaRPr lang="en-US" sz="2200" dirty="0">
              <a:latin typeface="Comic Sans MS" pitchFamily="66" charset="0"/>
            </a:endParaRPr>
          </a:p>
        </p:txBody>
      </p:sp>
      <p:sp>
        <p:nvSpPr>
          <p:cNvPr id="41" name="TextBox 40"/>
          <p:cNvSpPr txBox="1"/>
          <p:nvPr/>
        </p:nvSpPr>
        <p:spPr>
          <a:xfrm>
            <a:off x="3082093" y="4648200"/>
            <a:ext cx="2274982" cy="430887"/>
          </a:xfrm>
          <a:prstGeom prst="rect">
            <a:avLst/>
          </a:prstGeom>
          <a:noFill/>
        </p:spPr>
        <p:txBody>
          <a:bodyPr wrap="none" rtlCol="0">
            <a:spAutoFit/>
          </a:bodyPr>
          <a:lstStyle/>
          <a:p>
            <a:r>
              <a:rPr lang="en-US" sz="2200" dirty="0" smtClean="0">
                <a:latin typeface="Comic Sans MS" pitchFamily="66" charset="0"/>
              </a:rPr>
              <a:t>Offline optimal</a:t>
            </a:r>
            <a:endParaRPr lang="en-US" sz="2200" dirty="0">
              <a:latin typeface="Comic Sans MS" pitchFamily="66" charset="0"/>
            </a:endParaRPr>
          </a:p>
        </p:txBody>
      </p:sp>
      <p:sp>
        <p:nvSpPr>
          <p:cNvPr id="42" name="TextBox 41"/>
          <p:cNvSpPr txBox="1"/>
          <p:nvPr/>
        </p:nvSpPr>
        <p:spPr>
          <a:xfrm>
            <a:off x="1079877" y="2514600"/>
            <a:ext cx="748923" cy="584775"/>
          </a:xfrm>
          <a:prstGeom prst="rect">
            <a:avLst/>
          </a:prstGeom>
          <a:noFill/>
        </p:spPr>
        <p:txBody>
          <a:bodyPr wrap="none" rtlCol="0">
            <a:spAutoFit/>
          </a:bodyPr>
          <a:lstStyle/>
          <a:p>
            <a:r>
              <a:rPr lang="en-US" sz="3200" dirty="0" smtClean="0">
                <a:latin typeface="Comic Sans MS" pitchFamily="66" charset="0"/>
              </a:rPr>
              <a:t>ST</a:t>
            </a:r>
            <a:endParaRPr lang="en-US" sz="3200" dirty="0">
              <a:latin typeface="Comic Sans MS" pitchFamily="66" charset="0"/>
            </a:endParaRPr>
          </a:p>
        </p:txBody>
      </p:sp>
      <p:sp>
        <p:nvSpPr>
          <p:cNvPr id="43" name="TextBox 42"/>
          <p:cNvSpPr txBox="1"/>
          <p:nvPr/>
        </p:nvSpPr>
        <p:spPr>
          <a:xfrm>
            <a:off x="457200" y="3453825"/>
            <a:ext cx="1391728" cy="584775"/>
          </a:xfrm>
          <a:prstGeom prst="rect">
            <a:avLst/>
          </a:prstGeom>
          <a:noFill/>
        </p:spPr>
        <p:txBody>
          <a:bodyPr wrap="none" rtlCol="0">
            <a:spAutoFit/>
          </a:bodyPr>
          <a:lstStyle/>
          <a:p>
            <a:r>
              <a:rPr lang="en-US" sz="3200" dirty="0" err="1" smtClean="0">
                <a:latin typeface="Comic Sans MS" pitchFamily="66" charset="0"/>
              </a:rPr>
              <a:t>MProg</a:t>
            </a:r>
            <a:endParaRPr lang="en-US" sz="3200" dirty="0">
              <a:latin typeface="Comic Sans MS" pitchFamily="66" charset="0"/>
            </a:endParaRPr>
          </a:p>
        </p:txBody>
      </p:sp>
      <p:sp>
        <p:nvSpPr>
          <p:cNvPr id="44" name="TextBox 43"/>
          <p:cNvSpPr txBox="1"/>
          <p:nvPr/>
        </p:nvSpPr>
        <p:spPr>
          <a:xfrm>
            <a:off x="1079877" y="4368225"/>
            <a:ext cx="825867" cy="584775"/>
          </a:xfrm>
          <a:prstGeom prst="rect">
            <a:avLst/>
          </a:prstGeom>
          <a:noFill/>
        </p:spPr>
        <p:txBody>
          <a:bodyPr wrap="none" rtlCol="0">
            <a:spAutoFit/>
          </a:bodyPr>
          <a:lstStyle/>
          <a:p>
            <a:r>
              <a:rPr lang="en-US" sz="3200" dirty="0" smtClean="0">
                <a:latin typeface="Comic Sans MS" pitchFamily="66" charset="0"/>
              </a:rPr>
              <a:t>MT</a:t>
            </a:r>
            <a:endParaRPr lang="en-US" sz="3200" dirty="0">
              <a:latin typeface="Comic Sans MS" pitchFamily="66" charset="0"/>
            </a:endParaRPr>
          </a:p>
        </p:txBody>
      </p:sp>
      <p:sp>
        <p:nvSpPr>
          <p:cNvPr id="45" name="TextBox 44"/>
          <p:cNvSpPr txBox="1"/>
          <p:nvPr/>
        </p:nvSpPr>
        <p:spPr>
          <a:xfrm>
            <a:off x="1535709" y="5816025"/>
            <a:ext cx="5322291" cy="584775"/>
          </a:xfrm>
          <a:prstGeom prst="rect">
            <a:avLst/>
          </a:prstGeom>
          <a:noFill/>
        </p:spPr>
        <p:txBody>
          <a:bodyPr wrap="none" rtlCol="0">
            <a:spAutoFit/>
          </a:bodyPr>
          <a:lstStyle/>
          <a:p>
            <a:r>
              <a:rPr lang="en-US" sz="3200" dirty="0" smtClean="0">
                <a:latin typeface="Comic Sans MS" pitchFamily="66" charset="0"/>
              </a:rPr>
              <a:t>Normalized LLC miss count</a:t>
            </a:r>
            <a:endParaRPr lang="en-US" sz="3200" dirty="0">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3"/>
                                        </p:tgtEl>
                                        <p:attrNameLst>
                                          <p:attrName>style.visibility</p:attrName>
                                        </p:attrNameLst>
                                      </p:cBhvr>
                                      <p:to>
                                        <p:strVal val="visible"/>
                                      </p:to>
                                    </p:set>
                                    <p:animEffect transition="in" filter="wipe(left)">
                                      <p:cBhvr>
                                        <p:cTn id="11" dur="500"/>
                                        <p:tgtEl>
                                          <p:spTgt spid="33"/>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wipe(left)">
                                      <p:cBhvr>
                                        <p:cTn id="16" dur="500"/>
                                        <p:tgtEl>
                                          <p:spTgt spid="13"/>
                                        </p:tgtEl>
                                      </p:cBhvr>
                                    </p:animEffect>
                                  </p:childTnLst>
                                </p:cTn>
                              </p:par>
                            </p:childTnLst>
                          </p:cTn>
                        </p:par>
                        <p:par>
                          <p:cTn id="17" fill="hold">
                            <p:stCondLst>
                              <p:cond delay="500"/>
                            </p:stCondLst>
                            <p:childTnLst>
                              <p:par>
                                <p:cTn id="18" presetID="22" presetClass="entr" presetSubtype="8" fill="hold" grpId="0" nodeType="afterEffect">
                                  <p:stCondLst>
                                    <p:cond delay="0"/>
                                  </p:stCondLst>
                                  <p:childTnLst>
                                    <p:set>
                                      <p:cBhvr>
                                        <p:cTn id="19" dur="1" fill="hold">
                                          <p:stCondLst>
                                            <p:cond delay="0"/>
                                          </p:stCondLst>
                                        </p:cTn>
                                        <p:tgtEl>
                                          <p:spTgt spid="35"/>
                                        </p:tgtEl>
                                        <p:attrNameLst>
                                          <p:attrName>style.visibility</p:attrName>
                                        </p:attrNameLst>
                                      </p:cBhvr>
                                      <p:to>
                                        <p:strVal val="visible"/>
                                      </p:to>
                                    </p:set>
                                    <p:animEffect transition="in" filter="wipe(left)">
                                      <p:cBhvr>
                                        <p:cTn id="20" dur="500"/>
                                        <p:tgtEl>
                                          <p:spTgt spid="35"/>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animEffect transition="in" filter="wipe(left)">
                                      <p:cBhvr>
                                        <p:cTn id="25" dur="500"/>
                                        <p:tgtEl>
                                          <p:spTgt spid="14"/>
                                        </p:tgtEl>
                                      </p:cBhvr>
                                    </p:animEffect>
                                  </p:childTnLst>
                                </p:cTn>
                              </p:par>
                            </p:childTnLst>
                          </p:cTn>
                        </p:par>
                        <p:par>
                          <p:cTn id="26" fill="hold">
                            <p:stCondLst>
                              <p:cond delay="500"/>
                            </p:stCondLst>
                            <p:childTnLst>
                              <p:par>
                                <p:cTn id="27" presetID="22" presetClass="entr" presetSubtype="8" fill="hold" grpId="0" nodeType="afterEffect">
                                  <p:stCondLst>
                                    <p:cond delay="0"/>
                                  </p:stCondLst>
                                  <p:childTnLst>
                                    <p:set>
                                      <p:cBhvr>
                                        <p:cTn id="28" dur="1" fill="hold">
                                          <p:stCondLst>
                                            <p:cond delay="0"/>
                                          </p:stCondLst>
                                        </p:cTn>
                                        <p:tgtEl>
                                          <p:spTgt spid="38"/>
                                        </p:tgtEl>
                                        <p:attrNameLst>
                                          <p:attrName>style.visibility</p:attrName>
                                        </p:attrNameLst>
                                      </p:cBhvr>
                                      <p:to>
                                        <p:strVal val="visible"/>
                                      </p:to>
                                    </p:set>
                                    <p:animEffect transition="in" filter="wipe(left)">
                                      <p:cBhvr>
                                        <p:cTn id="29" dur="500"/>
                                        <p:tgtEl>
                                          <p:spTgt spid="38"/>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grpId="0" nodeType="clickEffect">
                                  <p:stCondLst>
                                    <p:cond delay="0"/>
                                  </p:stCondLst>
                                  <p:childTnLst>
                                    <p:set>
                                      <p:cBhvr>
                                        <p:cTn id="33" dur="1" fill="hold">
                                          <p:stCondLst>
                                            <p:cond delay="0"/>
                                          </p:stCondLst>
                                        </p:cTn>
                                        <p:tgtEl>
                                          <p:spTgt spid="15"/>
                                        </p:tgtEl>
                                        <p:attrNameLst>
                                          <p:attrName>style.visibility</p:attrName>
                                        </p:attrNameLst>
                                      </p:cBhvr>
                                      <p:to>
                                        <p:strVal val="visible"/>
                                      </p:to>
                                    </p:set>
                                    <p:animEffect transition="in" filter="wipe(left)">
                                      <p:cBhvr>
                                        <p:cTn id="34" dur="500"/>
                                        <p:tgtEl>
                                          <p:spTgt spid="15"/>
                                        </p:tgtEl>
                                      </p:cBhvr>
                                    </p:animEffect>
                                  </p:childTnLst>
                                </p:cTn>
                              </p:par>
                            </p:childTnLst>
                          </p:cTn>
                        </p:par>
                        <p:par>
                          <p:cTn id="35" fill="hold">
                            <p:stCondLst>
                              <p:cond delay="500"/>
                            </p:stCondLst>
                            <p:childTnLst>
                              <p:par>
                                <p:cTn id="36" presetID="22" presetClass="entr" presetSubtype="8" fill="hold" grpId="0" nodeType="afterEffect">
                                  <p:stCondLst>
                                    <p:cond delay="0"/>
                                  </p:stCondLst>
                                  <p:childTnLst>
                                    <p:set>
                                      <p:cBhvr>
                                        <p:cTn id="37" dur="1" fill="hold">
                                          <p:stCondLst>
                                            <p:cond delay="0"/>
                                          </p:stCondLst>
                                        </p:cTn>
                                        <p:tgtEl>
                                          <p:spTgt spid="39"/>
                                        </p:tgtEl>
                                        <p:attrNameLst>
                                          <p:attrName>style.visibility</p:attrName>
                                        </p:attrNameLst>
                                      </p:cBhvr>
                                      <p:to>
                                        <p:strVal val="visible"/>
                                      </p:to>
                                    </p:set>
                                    <p:animEffect transition="in" filter="wipe(left)">
                                      <p:cBhvr>
                                        <p:cTn id="38" dur="500"/>
                                        <p:tgtEl>
                                          <p:spTgt spid="39"/>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grpId="0" nodeType="clickEffect">
                                  <p:stCondLst>
                                    <p:cond delay="0"/>
                                  </p:stCondLst>
                                  <p:childTnLst>
                                    <p:set>
                                      <p:cBhvr>
                                        <p:cTn id="42" dur="1" fill="hold">
                                          <p:stCondLst>
                                            <p:cond delay="0"/>
                                          </p:stCondLst>
                                        </p:cTn>
                                        <p:tgtEl>
                                          <p:spTgt spid="16"/>
                                        </p:tgtEl>
                                        <p:attrNameLst>
                                          <p:attrName>style.visibility</p:attrName>
                                        </p:attrNameLst>
                                      </p:cBhvr>
                                      <p:to>
                                        <p:strVal val="visible"/>
                                      </p:to>
                                    </p:set>
                                    <p:animEffect transition="in" filter="wipe(left)">
                                      <p:cBhvr>
                                        <p:cTn id="43" dur="500"/>
                                        <p:tgtEl>
                                          <p:spTgt spid="16"/>
                                        </p:tgtEl>
                                      </p:cBhvr>
                                    </p:animEffect>
                                  </p:childTnLst>
                                </p:cTn>
                              </p:par>
                            </p:childTnLst>
                          </p:cTn>
                        </p:par>
                        <p:par>
                          <p:cTn id="44" fill="hold">
                            <p:stCondLst>
                              <p:cond delay="500"/>
                            </p:stCondLst>
                            <p:childTnLst>
                              <p:par>
                                <p:cTn id="45" presetID="22" presetClass="entr" presetSubtype="8" fill="hold" grpId="0" nodeType="afterEffect">
                                  <p:stCondLst>
                                    <p:cond delay="0"/>
                                  </p:stCondLst>
                                  <p:childTnLst>
                                    <p:set>
                                      <p:cBhvr>
                                        <p:cTn id="46" dur="1" fill="hold">
                                          <p:stCondLst>
                                            <p:cond delay="0"/>
                                          </p:stCondLst>
                                        </p:cTn>
                                        <p:tgtEl>
                                          <p:spTgt spid="40"/>
                                        </p:tgtEl>
                                        <p:attrNameLst>
                                          <p:attrName>style.visibility</p:attrName>
                                        </p:attrNameLst>
                                      </p:cBhvr>
                                      <p:to>
                                        <p:strVal val="visible"/>
                                      </p:to>
                                    </p:set>
                                    <p:animEffect transition="in" filter="wipe(left)">
                                      <p:cBhvr>
                                        <p:cTn id="47" dur="500"/>
                                        <p:tgtEl>
                                          <p:spTgt spid="40"/>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17"/>
                                        </p:tgtEl>
                                        <p:attrNameLst>
                                          <p:attrName>style.visibility</p:attrName>
                                        </p:attrNameLst>
                                      </p:cBhvr>
                                      <p:to>
                                        <p:strVal val="visible"/>
                                      </p:to>
                                    </p:set>
                                    <p:animEffect transition="in" filter="wipe(left)">
                                      <p:cBhvr>
                                        <p:cTn id="52" dur="500"/>
                                        <p:tgtEl>
                                          <p:spTgt spid="17"/>
                                        </p:tgtEl>
                                      </p:cBhvr>
                                    </p:animEffect>
                                  </p:childTnLst>
                                </p:cTn>
                              </p:par>
                            </p:childTnLst>
                          </p:cTn>
                        </p:par>
                        <p:par>
                          <p:cTn id="53" fill="hold">
                            <p:stCondLst>
                              <p:cond delay="500"/>
                            </p:stCondLst>
                            <p:childTnLst>
                              <p:par>
                                <p:cTn id="54" presetID="22" presetClass="entr" presetSubtype="8" fill="hold" grpId="0" nodeType="afterEffect">
                                  <p:stCondLst>
                                    <p:cond delay="0"/>
                                  </p:stCondLst>
                                  <p:childTnLst>
                                    <p:set>
                                      <p:cBhvr>
                                        <p:cTn id="55" dur="1" fill="hold">
                                          <p:stCondLst>
                                            <p:cond delay="0"/>
                                          </p:stCondLst>
                                        </p:cTn>
                                        <p:tgtEl>
                                          <p:spTgt spid="41"/>
                                        </p:tgtEl>
                                        <p:attrNameLst>
                                          <p:attrName>style.visibility</p:attrName>
                                        </p:attrNameLst>
                                      </p:cBhvr>
                                      <p:to>
                                        <p:strVal val="visible"/>
                                      </p:to>
                                    </p:set>
                                    <p:animEffect transition="in" filter="wipe(left)">
                                      <p:cBhvr>
                                        <p:cTn id="56"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5" grpId="0" animBg="1"/>
      <p:bldP spid="16" grpId="0" animBg="1"/>
      <p:bldP spid="17" grpId="0" animBg="1"/>
      <p:bldP spid="33" grpId="0"/>
      <p:bldP spid="35" grpId="0"/>
      <p:bldP spid="38" grpId="0"/>
      <p:bldP spid="39" grpId="0"/>
      <p:bldP spid="40" grpId="0"/>
      <p:bldP spid="41"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609600"/>
            <a:ext cx="9144000" cy="2990851"/>
          </a:xfrm>
        </p:spPr>
        <p:txBody>
          <a:bodyPr>
            <a:noAutofit/>
          </a:bodyPr>
          <a:lstStyle/>
          <a:p>
            <a:r>
              <a:rPr lang="en-US" sz="4800" b="1" dirty="0" smtClean="0">
                <a:solidFill>
                  <a:srgbClr val="0070C0"/>
                </a:solidFill>
              </a:rPr>
              <a:t>Pseudo-LIFO:</a:t>
            </a:r>
            <a:br>
              <a:rPr lang="en-US" sz="4800" b="1" dirty="0" smtClean="0">
                <a:solidFill>
                  <a:srgbClr val="0070C0"/>
                </a:solidFill>
              </a:rPr>
            </a:br>
            <a:r>
              <a:rPr lang="en-US" sz="4800" b="1" dirty="0" smtClean="0">
                <a:solidFill>
                  <a:srgbClr val="0070C0"/>
                </a:solidFill>
              </a:rPr>
              <a:t>A New Family of Replacement Policies for Last-level Caches</a:t>
            </a:r>
            <a:endParaRPr lang="en-US" sz="4800" b="1" dirty="0">
              <a:solidFill>
                <a:srgbClr val="0070C0"/>
              </a:solidFill>
            </a:endParaRPr>
          </a:p>
        </p:txBody>
      </p:sp>
      <p:sp>
        <p:nvSpPr>
          <p:cNvPr id="3" name="Subtitle 2"/>
          <p:cNvSpPr>
            <a:spLocks noGrp="1"/>
          </p:cNvSpPr>
          <p:nvPr>
            <p:ph type="subTitle" idx="1"/>
          </p:nvPr>
        </p:nvSpPr>
        <p:spPr>
          <a:xfrm>
            <a:off x="0" y="4114800"/>
            <a:ext cx="9144000" cy="2743200"/>
          </a:xfrm>
        </p:spPr>
        <p:txBody>
          <a:bodyPr>
            <a:normAutofit/>
          </a:bodyPr>
          <a:lstStyle/>
          <a:p>
            <a:r>
              <a:rPr lang="en-US" sz="4300" dirty="0" err="1" smtClean="0">
                <a:solidFill>
                  <a:schemeClr val="tx1"/>
                </a:solidFill>
                <a:latin typeface="Comic Sans MS" pitchFamily="66" charset="0"/>
              </a:rPr>
              <a:t>Mainak</a:t>
            </a:r>
            <a:r>
              <a:rPr lang="en-US" sz="4300" dirty="0" smtClean="0">
                <a:solidFill>
                  <a:schemeClr val="tx1"/>
                </a:solidFill>
                <a:latin typeface="Comic Sans MS" pitchFamily="66" charset="0"/>
              </a:rPr>
              <a:t> </a:t>
            </a:r>
            <a:r>
              <a:rPr lang="en-US" sz="4300" dirty="0" err="1" smtClean="0">
                <a:solidFill>
                  <a:schemeClr val="tx1"/>
                </a:solidFill>
                <a:latin typeface="Comic Sans MS" pitchFamily="66" charset="0"/>
              </a:rPr>
              <a:t>Chaudhuri</a:t>
            </a:r>
            <a:endParaRPr lang="en-US" sz="4300" dirty="0" smtClean="0">
              <a:solidFill>
                <a:schemeClr val="tx1"/>
              </a:solidFill>
              <a:latin typeface="Comic Sans MS" pitchFamily="66" charset="0"/>
            </a:endParaRPr>
          </a:p>
          <a:p>
            <a:r>
              <a:rPr lang="en-US" sz="3500" dirty="0" smtClean="0">
                <a:solidFill>
                  <a:schemeClr val="tx1"/>
                </a:solidFill>
                <a:latin typeface="Comic Sans MS" pitchFamily="66" charset="0"/>
              </a:rPr>
              <a:t>Indian Institute of Technology, Kanpur</a:t>
            </a:r>
          </a:p>
        </p:txBody>
      </p:sp>
      <p:sp>
        <p:nvSpPr>
          <p:cNvPr id="5" name="Rectangle 4"/>
          <p:cNvSpPr/>
          <p:nvPr/>
        </p:nvSpPr>
        <p:spPr>
          <a:xfrm>
            <a:off x="0" y="3276600"/>
            <a:ext cx="9144000" cy="923330"/>
          </a:xfrm>
          <a:prstGeom prst="rect">
            <a:avLst/>
          </a:prstGeom>
          <a:noFill/>
          <a:effectLst>
            <a:glow rad="228600">
              <a:schemeClr val="accent6">
                <a:satMod val="175000"/>
                <a:alpha val="40000"/>
              </a:schemeClr>
            </a:glow>
          </a:effectLst>
        </p:spPr>
        <p:txBody>
          <a:bodyPr wrap="squar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n-US" sz="5400" b="1" i="1" dirty="0" smtClean="0">
                <a:ln>
                  <a:prstDash val="solid"/>
                </a:ln>
                <a:solidFill>
                  <a:srgbClr val="FF0000"/>
                </a:solidFill>
                <a:effectLst>
                  <a:outerShdw blurRad="88000" dist="50800" dir="5040000" algn="tl">
                    <a:schemeClr val="accent4">
                      <a:tint val="80000"/>
                      <a:satMod val="250000"/>
                      <a:alpha val="45000"/>
                    </a:schemeClr>
                  </a:outerShdw>
                </a:effectLst>
                <a:latin typeface="Lucida Calligraphy" pitchFamily="66" charset="0"/>
              </a:rPr>
              <a:t>Thank  you</a:t>
            </a:r>
            <a:endParaRPr lang="en-US" sz="5400" b="1" i="1" dirty="0">
              <a:ln>
                <a:prstDash val="solid"/>
              </a:ln>
              <a:solidFill>
                <a:srgbClr val="FF0000"/>
              </a:solidFill>
              <a:effectLst>
                <a:outerShdw blurRad="88000" dist="50800" dir="5040000" algn="tl">
                  <a:schemeClr val="accent4">
                    <a:tint val="80000"/>
                    <a:satMod val="250000"/>
                    <a:alpha val="45000"/>
                  </a:schemeClr>
                </a:outerShdw>
              </a:effectLst>
              <a:latin typeface="Lucida Calligraphy"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checkerboard(across)">
                                      <p:cBhvr>
                                        <p:cTn id="7" dur="10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fontScale="90000"/>
          </a:bodyPr>
          <a:lstStyle/>
          <a:p>
            <a:r>
              <a:rPr lang="en-US" dirty="0" smtClean="0"/>
              <a:t>Prolog: Meeting </a:t>
            </a:r>
            <a:r>
              <a:rPr lang="en-US" dirty="0" err="1" smtClean="0"/>
              <a:t>Belady</a:t>
            </a:r>
            <a:r>
              <a:rPr lang="en-US" dirty="0" smtClean="0"/>
              <a:t> in the LLC</a:t>
            </a:r>
            <a:endParaRPr lang="en-US" b="1" dirty="0"/>
          </a:p>
        </p:txBody>
      </p:sp>
      <p:sp>
        <p:nvSpPr>
          <p:cNvPr id="3" name="Content Placeholder 2"/>
          <p:cNvSpPr>
            <a:spLocks noGrp="1"/>
          </p:cNvSpPr>
          <p:nvPr>
            <p:ph idx="1"/>
          </p:nvPr>
        </p:nvSpPr>
        <p:spPr>
          <a:xfrm>
            <a:off x="457200" y="914400"/>
            <a:ext cx="8686800" cy="5943600"/>
          </a:xfrm>
        </p:spPr>
        <p:txBody>
          <a:bodyPr>
            <a:normAutofit lnSpcReduction="10000"/>
          </a:bodyPr>
          <a:lstStyle/>
          <a:p>
            <a:r>
              <a:rPr lang="en-US" dirty="0" smtClean="0"/>
              <a:t>Looking too far into the future is a difficult ballgame, if </a:t>
            </a:r>
            <a:r>
              <a:rPr lang="en-US" smtClean="0"/>
              <a:t>not impossible</a:t>
            </a:r>
            <a:endParaRPr lang="en-US" dirty="0" smtClean="0"/>
          </a:p>
          <a:p>
            <a:pPr lvl="1"/>
            <a:r>
              <a:rPr lang="en-US" dirty="0" smtClean="0"/>
              <a:t>A feasible strategy would be to dynamically configure a significant portion of the LLC to serve as a “folded victim buffer” so that a subset of the far-flung reuses is satisfied </a:t>
            </a:r>
          </a:p>
          <a:p>
            <a:pPr lvl="1"/>
            <a:r>
              <a:rPr lang="en-US" dirty="0" smtClean="0"/>
              <a:t>In other words, replace a subset of blocks from LLC that have already seen all near-term uses to make room for the new blocks</a:t>
            </a:r>
          </a:p>
          <a:p>
            <a:pPr lvl="2"/>
            <a:r>
              <a:rPr lang="en-US" dirty="0" smtClean="0"/>
              <a:t>Makes you at least as good as LRU</a:t>
            </a:r>
          </a:p>
          <a:p>
            <a:pPr lvl="1"/>
            <a:r>
              <a:rPr lang="en-US" dirty="0" smtClean="0"/>
              <a:t>Don’t touch the other subset; let them sit in the LLC and feed a subset of far-flung uses</a:t>
            </a:r>
          </a:p>
          <a:p>
            <a:pPr lvl="2"/>
            <a:r>
              <a:rPr lang="en-US" dirty="0" smtClean="0"/>
              <a:t>A reasonable heuristic for getting closer to </a:t>
            </a:r>
            <a:r>
              <a:rPr lang="en-US" dirty="0" err="1" smtClean="0"/>
              <a:t>Belady</a:t>
            </a:r>
            <a:endParaRPr lang="en-US" dirty="0" smtClean="0"/>
          </a:p>
          <a:p>
            <a:endParaRPr lang="en-US" dirty="0"/>
          </a:p>
        </p:txBody>
      </p:sp>
      <p:sp>
        <p:nvSpPr>
          <p:cNvPr id="4" name="Footer Placeholder 3"/>
          <p:cNvSpPr>
            <a:spLocks noGrp="1"/>
          </p:cNvSpPr>
          <p:nvPr>
            <p:ph type="ftr" sz="quarter" idx="11"/>
          </p:nvPr>
        </p:nvSpPr>
        <p:spPr/>
        <p:txBody>
          <a:bodyPr/>
          <a:lstStyle/>
          <a:p>
            <a:r>
              <a:rPr lang="fi-FI" smtClean="0"/>
              <a:t>Pseudo-LIFO        Mainak   (IIT Kanpur)</a:t>
            </a: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Agenda</a:t>
            </a:r>
            <a:endParaRPr lang="en-US" b="1" dirty="0"/>
          </a:p>
        </p:txBody>
      </p:sp>
      <p:sp>
        <p:nvSpPr>
          <p:cNvPr id="3" name="Content Placeholder 2"/>
          <p:cNvSpPr>
            <a:spLocks noGrp="1"/>
          </p:cNvSpPr>
          <p:nvPr>
            <p:ph idx="1"/>
          </p:nvPr>
        </p:nvSpPr>
        <p:spPr>
          <a:xfrm>
            <a:off x="457200" y="1219200"/>
            <a:ext cx="8229600" cy="5410200"/>
          </a:xfrm>
        </p:spPr>
        <p:txBody>
          <a:bodyPr>
            <a:normAutofit fontScale="92500" lnSpcReduction="10000"/>
          </a:bodyPr>
          <a:lstStyle/>
          <a:p>
            <a:r>
              <a:rPr lang="en-US" dirty="0" smtClean="0"/>
              <a:t>Prolog</a:t>
            </a:r>
          </a:p>
          <a:p>
            <a:pPr>
              <a:buFont typeface="Wingdings" pitchFamily="2" charset="2"/>
              <a:buChar char="Ø"/>
            </a:pPr>
            <a:r>
              <a:rPr lang="en-US" dirty="0" smtClean="0">
                <a:solidFill>
                  <a:srgbClr val="FF0000"/>
                </a:solidFill>
              </a:rPr>
              <a:t>Configurations and Workloads</a:t>
            </a:r>
          </a:p>
          <a:p>
            <a:r>
              <a:rPr lang="en-US" dirty="0" smtClean="0"/>
              <a:t>Fill Stack Order</a:t>
            </a:r>
          </a:p>
          <a:p>
            <a:r>
              <a:rPr lang="en-US" dirty="0" smtClean="0"/>
              <a:t>Observations</a:t>
            </a:r>
          </a:p>
          <a:p>
            <a:r>
              <a:rPr lang="en-US" dirty="0" smtClean="0"/>
              <a:t>Key Insight and Pseudo-LIFO</a:t>
            </a:r>
          </a:p>
          <a:p>
            <a:r>
              <a:rPr lang="en-US" dirty="0" smtClean="0"/>
              <a:t>Three Pseudo-LIFO Members</a:t>
            </a:r>
          </a:p>
          <a:p>
            <a:pPr lvl="1"/>
            <a:r>
              <a:rPr lang="en-US" dirty="0" smtClean="0"/>
              <a:t>Dead Block Prediction LIFO</a:t>
            </a:r>
          </a:p>
          <a:p>
            <a:pPr lvl="1"/>
            <a:r>
              <a:rPr lang="en-US" dirty="0" smtClean="0"/>
              <a:t>Probabilistic Escape LIFO</a:t>
            </a:r>
          </a:p>
          <a:p>
            <a:pPr lvl="1"/>
            <a:r>
              <a:rPr lang="en-US" dirty="0" smtClean="0"/>
              <a:t>Probabilistic Escape LIFO </a:t>
            </a:r>
            <a:r>
              <a:rPr lang="en-US" dirty="0" err="1" smtClean="0"/>
              <a:t>Lite</a:t>
            </a:r>
            <a:endParaRPr lang="en-US" dirty="0" smtClean="0"/>
          </a:p>
          <a:p>
            <a:r>
              <a:rPr lang="en-US" dirty="0" smtClean="0"/>
              <a:t>Empirical Studies</a:t>
            </a:r>
          </a:p>
          <a:p>
            <a:r>
              <a:rPr lang="en-US" dirty="0" smtClean="0"/>
              <a:t>Concluding Remarks</a:t>
            </a:r>
          </a:p>
          <a:p>
            <a:endParaRPr lang="en-US" dirty="0"/>
          </a:p>
        </p:txBody>
      </p:sp>
      <p:sp>
        <p:nvSpPr>
          <p:cNvPr id="4" name="Footer Placeholder 3"/>
          <p:cNvSpPr>
            <a:spLocks noGrp="1"/>
          </p:cNvSpPr>
          <p:nvPr>
            <p:ph type="ftr" sz="quarter" idx="11"/>
          </p:nvPr>
        </p:nvSpPr>
        <p:spPr/>
        <p:txBody>
          <a:bodyPr/>
          <a:lstStyle/>
          <a:p>
            <a:r>
              <a:rPr lang="fi-FI" smtClean="0"/>
              <a:t>Pseudo-LIFO        Mainak   (IIT Kanpur)</a:t>
            </a: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Configurations</a:t>
            </a:r>
            <a:endParaRPr lang="en-US" b="1" dirty="0"/>
          </a:p>
        </p:txBody>
      </p:sp>
      <p:sp>
        <p:nvSpPr>
          <p:cNvPr id="3" name="Content Placeholder 2"/>
          <p:cNvSpPr>
            <a:spLocks noGrp="1"/>
          </p:cNvSpPr>
          <p:nvPr>
            <p:ph idx="1"/>
          </p:nvPr>
        </p:nvSpPr>
        <p:spPr>
          <a:xfrm>
            <a:off x="457200" y="1219200"/>
            <a:ext cx="8229600" cy="5638800"/>
          </a:xfrm>
        </p:spPr>
        <p:txBody>
          <a:bodyPr>
            <a:normAutofit/>
          </a:bodyPr>
          <a:lstStyle/>
          <a:p>
            <a:r>
              <a:rPr lang="en-US" dirty="0" smtClean="0"/>
              <a:t>All configurations use a two-level inclusive cache hierarchy</a:t>
            </a:r>
          </a:p>
          <a:p>
            <a:r>
              <a:rPr lang="en-US" dirty="0" smtClean="0"/>
              <a:t>LLC is composed of 1 MB 16-way set associative banks in all configurations with a (9+4)-cycle </a:t>
            </a:r>
            <a:r>
              <a:rPr lang="en-US" dirty="0" err="1" smtClean="0"/>
              <a:t>tag+data</a:t>
            </a:r>
            <a:r>
              <a:rPr lang="en-US" dirty="0" smtClean="0"/>
              <a:t> pipe</a:t>
            </a:r>
          </a:p>
          <a:p>
            <a:r>
              <a:rPr lang="en-US" dirty="0" smtClean="0"/>
              <a:t>All configurations use 4 GHz </a:t>
            </a:r>
            <a:r>
              <a:rPr lang="en-US" dirty="0" err="1" smtClean="0"/>
              <a:t>OoO</a:t>
            </a:r>
            <a:r>
              <a:rPr lang="en-US" dirty="0" smtClean="0"/>
              <a:t>-issue         4-4/2/3-8 cores with two-level branch predictors and 32 KB 4-way L1 caches</a:t>
            </a:r>
          </a:p>
          <a:p>
            <a:r>
              <a:rPr lang="en-US" dirty="0" smtClean="0"/>
              <a:t>All caches exercise true LRU as the baseline replacement policy</a:t>
            </a:r>
          </a:p>
          <a:p>
            <a:endParaRPr lang="en-US" dirty="0"/>
          </a:p>
        </p:txBody>
      </p:sp>
      <p:sp>
        <p:nvSpPr>
          <p:cNvPr id="4" name="Footer Placeholder 3"/>
          <p:cNvSpPr>
            <a:spLocks noGrp="1"/>
          </p:cNvSpPr>
          <p:nvPr>
            <p:ph type="ftr" sz="quarter" idx="11"/>
          </p:nvPr>
        </p:nvSpPr>
        <p:spPr/>
        <p:txBody>
          <a:bodyPr/>
          <a:lstStyle/>
          <a:p>
            <a:r>
              <a:rPr lang="fi-FI" smtClean="0"/>
              <a:t>Pseudo-LIFO        Mainak   (IIT Kanpur)</a:t>
            </a: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Configurations</a:t>
            </a:r>
            <a:endParaRPr lang="en-US" b="1" dirty="0"/>
          </a:p>
        </p:txBody>
      </p:sp>
      <p:sp>
        <p:nvSpPr>
          <p:cNvPr id="3" name="Content Placeholder 2"/>
          <p:cNvSpPr>
            <a:spLocks noGrp="1"/>
          </p:cNvSpPr>
          <p:nvPr>
            <p:ph idx="1"/>
          </p:nvPr>
        </p:nvSpPr>
        <p:spPr>
          <a:xfrm>
            <a:off x="457200" y="1219200"/>
            <a:ext cx="8229600" cy="5638800"/>
          </a:xfrm>
        </p:spPr>
        <p:txBody>
          <a:bodyPr>
            <a:normAutofit/>
          </a:bodyPr>
          <a:lstStyle/>
          <a:p>
            <a:r>
              <a:rPr lang="en-US" dirty="0" smtClean="0"/>
              <a:t>Single-core configuration</a:t>
            </a:r>
          </a:p>
          <a:p>
            <a:pPr lvl="1"/>
            <a:r>
              <a:rPr lang="en-US" dirty="0" smtClean="0"/>
              <a:t>2 MB LLC (i.e., two banks)</a:t>
            </a:r>
          </a:p>
          <a:p>
            <a:pPr lvl="1"/>
            <a:r>
              <a:rPr lang="en-US" dirty="0" smtClean="0"/>
              <a:t>Useful for deriving insights into isolated performance of benchmark applications</a:t>
            </a:r>
          </a:p>
          <a:p>
            <a:pPr lvl="1"/>
            <a:r>
              <a:rPr lang="en-US" dirty="0" smtClean="0"/>
              <a:t>Not useful for </a:t>
            </a:r>
            <a:r>
              <a:rPr lang="en-US" smtClean="0"/>
              <a:t>production runs</a:t>
            </a:r>
            <a:endParaRPr lang="en-US" dirty="0" smtClean="0"/>
          </a:p>
          <a:p>
            <a:pPr lvl="1"/>
            <a:endParaRPr lang="en-US" dirty="0" smtClean="0"/>
          </a:p>
        </p:txBody>
      </p:sp>
      <p:sp>
        <p:nvSpPr>
          <p:cNvPr id="4" name="Footer Placeholder 3"/>
          <p:cNvSpPr>
            <a:spLocks noGrp="1"/>
          </p:cNvSpPr>
          <p:nvPr>
            <p:ph type="ftr" sz="quarter" idx="11"/>
          </p:nvPr>
        </p:nvSpPr>
        <p:spPr/>
        <p:txBody>
          <a:bodyPr/>
          <a:lstStyle/>
          <a:p>
            <a:r>
              <a:rPr lang="fi-FI" smtClean="0"/>
              <a:t>Pseudo-LIFO        Mainak   (IIT Kanpur)</a:t>
            </a:r>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1724</TotalTime>
  <Words>3312</Words>
  <Application>Microsoft Office PowerPoint</Application>
  <PresentationFormat>On-screen Show (4:3)</PresentationFormat>
  <Paragraphs>520</Paragraphs>
  <Slides>57</Slides>
  <Notes>0</Notes>
  <HiddenSlides>0</HiddenSlides>
  <MMClips>0</MMClips>
  <ScaleCrop>false</ScaleCrop>
  <HeadingPairs>
    <vt:vector size="4" baseType="variant">
      <vt:variant>
        <vt:lpstr>Theme</vt:lpstr>
      </vt:variant>
      <vt:variant>
        <vt:i4>1</vt:i4>
      </vt:variant>
      <vt:variant>
        <vt:lpstr>Slide Titles</vt:lpstr>
      </vt:variant>
      <vt:variant>
        <vt:i4>57</vt:i4>
      </vt:variant>
    </vt:vector>
  </HeadingPairs>
  <TitlesOfParts>
    <vt:vector size="58" baseType="lpstr">
      <vt:lpstr>Office Theme</vt:lpstr>
      <vt:lpstr>Pseudo-LIFO: A New Family of Replacement Policies for Last-level Caches</vt:lpstr>
      <vt:lpstr>Agenda</vt:lpstr>
      <vt:lpstr>Prolog: Meeting Belady in the LLC</vt:lpstr>
      <vt:lpstr>Prolog: Meeting Belady in the LLC</vt:lpstr>
      <vt:lpstr>Prolog: Meeting Belady in the LLC</vt:lpstr>
      <vt:lpstr>Prolog: Meeting Belady in the LLC</vt:lpstr>
      <vt:lpstr>Agenda</vt:lpstr>
      <vt:lpstr>Configurations</vt:lpstr>
      <vt:lpstr>Configurations</vt:lpstr>
      <vt:lpstr>Configurations</vt:lpstr>
      <vt:lpstr>Configurations</vt:lpstr>
      <vt:lpstr>Configurations</vt:lpstr>
      <vt:lpstr>Configurations</vt:lpstr>
      <vt:lpstr>Configurations</vt:lpstr>
      <vt:lpstr>Workloads</vt:lpstr>
      <vt:lpstr>Agenda</vt:lpstr>
      <vt:lpstr>Fill Stack Order</vt:lpstr>
      <vt:lpstr>Fill Stack Order</vt:lpstr>
      <vt:lpstr>Fill Stack Order</vt:lpstr>
      <vt:lpstr>Fill Stack Order</vt:lpstr>
      <vt:lpstr>Agenda</vt:lpstr>
      <vt:lpstr>Observations</vt:lpstr>
      <vt:lpstr>Observations</vt:lpstr>
      <vt:lpstr>Observations</vt:lpstr>
      <vt:lpstr>Agenda</vt:lpstr>
      <vt:lpstr>Key Insight and Pseudo-LIFO</vt:lpstr>
      <vt:lpstr>Key Insight and Pseudo-LIFO</vt:lpstr>
      <vt:lpstr>Key Insight and Pseudo-LIFO</vt:lpstr>
      <vt:lpstr>Why Pseudo-LIFO may Work</vt:lpstr>
      <vt:lpstr>Why Pseudo-LIFO may Work</vt:lpstr>
      <vt:lpstr>Why Pseudo-LIFO may Work</vt:lpstr>
      <vt:lpstr>Agenda</vt:lpstr>
      <vt:lpstr>Dead Block Prediction LIFO</vt:lpstr>
      <vt:lpstr>Probabilistic Escape LIFO</vt:lpstr>
      <vt:lpstr>Probabilistic Escape LIFO</vt:lpstr>
      <vt:lpstr>Probabilistic Escape LIFO</vt:lpstr>
      <vt:lpstr>Probabilistic Escape LIFO</vt:lpstr>
      <vt:lpstr>Probabilistic Escape LIFO</vt:lpstr>
      <vt:lpstr>Probabilistic Escape LIFO</vt:lpstr>
      <vt:lpstr>Probabilistic Escape LIFO</vt:lpstr>
      <vt:lpstr>Probabilistic Escape LIFO</vt:lpstr>
      <vt:lpstr>Agenda</vt:lpstr>
      <vt:lpstr>Probabilistic Escape LIFO Lite</vt:lpstr>
      <vt:lpstr>Probabilistic Escape LIFO Lite</vt:lpstr>
      <vt:lpstr>Agenda</vt:lpstr>
      <vt:lpstr>Single-threaded Applications</vt:lpstr>
      <vt:lpstr>Multiprogrammed Workloads</vt:lpstr>
      <vt:lpstr>Multi-threaded Workloads</vt:lpstr>
      <vt:lpstr>Interaction with Prefetcher</vt:lpstr>
      <vt:lpstr>peLIFOLite: ST Workloads</vt:lpstr>
      <vt:lpstr>peLIFOLite: MProg Workloads</vt:lpstr>
      <vt:lpstr>peLIFOLite: MT Workloads</vt:lpstr>
      <vt:lpstr>Additional Storage Overhead</vt:lpstr>
      <vt:lpstr>Agenda</vt:lpstr>
      <vt:lpstr>Concluding Remarks</vt:lpstr>
      <vt:lpstr>Reality Check</vt:lpstr>
      <vt:lpstr>Pseudo-LIFO: A New Family of Replacement Policies for Last-level Caches</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Pse</dc:title>
  <dc:creator>M Chowdhury</dc:creator>
  <cp:lastModifiedBy>user</cp:lastModifiedBy>
  <cp:revision>225</cp:revision>
  <dcterms:created xsi:type="dcterms:W3CDTF">2009-12-03T08:56:43Z</dcterms:created>
  <dcterms:modified xsi:type="dcterms:W3CDTF">2012-08-25T16:06:27Z</dcterms:modified>
</cp:coreProperties>
</file>