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0" r:id="rId3"/>
    <p:sldMasterId id="2147483733" r:id="rId4"/>
    <p:sldMasterId id="2147483745" r:id="rId5"/>
  </p:sldMasterIdLst>
  <p:notesMasterIdLst>
    <p:notesMasterId r:id="rId24"/>
  </p:notesMasterIdLst>
  <p:sldIdLst>
    <p:sldId id="256" r:id="rId6"/>
    <p:sldId id="291" r:id="rId7"/>
    <p:sldId id="290" r:id="rId8"/>
    <p:sldId id="292" r:id="rId9"/>
    <p:sldId id="293" r:id="rId10"/>
    <p:sldId id="281" r:id="rId11"/>
    <p:sldId id="296" r:id="rId12"/>
    <p:sldId id="297" r:id="rId13"/>
    <p:sldId id="298" r:id="rId14"/>
    <p:sldId id="307" r:id="rId15"/>
    <p:sldId id="303" r:id="rId16"/>
    <p:sldId id="309" r:id="rId17"/>
    <p:sldId id="304" r:id="rId18"/>
    <p:sldId id="305" r:id="rId19"/>
    <p:sldId id="308" r:id="rId20"/>
    <p:sldId id="300" r:id="rId21"/>
    <p:sldId id="294" r:id="rId22"/>
    <p:sldId id="30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13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75FDE-6FED-4A5C-8304-E18693F2777B}" type="datetimeFigureOut">
              <a:rPr lang="en-IN" smtClean="0"/>
              <a:t>16-08-2024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590B2-39B0-4E72-BD1C-75231870CF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7514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b9a0b07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b9a0b07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1866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8405ec478e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8405ec478e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0233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8405ec478e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8405ec478e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1536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E898-9023-4A67-9987-B97B3F89012B}" type="datetimeFigureOut">
              <a:rPr lang="en-IN" smtClean="0"/>
              <a:t>16-08-2024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2CCBF-FC5D-4E12-B859-C1FA3E7CE9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14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E898-9023-4A67-9987-B97B3F89012B}" type="datetimeFigureOut">
              <a:rPr lang="en-IN" smtClean="0"/>
              <a:t>16-08-2024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2CCBF-FC5D-4E12-B859-C1FA3E7CE9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1587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E898-9023-4A67-9987-B97B3F89012B}" type="datetimeFigureOut">
              <a:rPr lang="en-IN" smtClean="0"/>
              <a:t>16-08-2024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2CCBF-FC5D-4E12-B859-C1FA3E7CE9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7332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C0817-A112-4847-8014-A94B7D2A4EA3}" type="datetime1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20404030301010803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8/16/2024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E4EF-A1BD-40F4-AB7B-04F084DD991D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venir Next LT Pro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577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2B432-ACDA-4023-A761-2BAB76577B62}" type="datetime1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venir Next LT Pro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8/16/2024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E4EF-A1BD-40F4-AB7B-04F084DD991D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venir Next LT Pro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530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C646AA-F36E-4540-911D-FFFC0A0EF24A}" type="datetime1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20404030301010803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8/16/2024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E4EF-A1BD-40F4-AB7B-04F084DD991D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venir Next LT Pro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2070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86D26-FA5F-4637-B602-B7C2DC34CFD4}" type="datetime1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venir Next LT Pro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8/16/2024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E4EF-A1BD-40F4-AB7B-04F084DD991D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venir Next LT Pro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14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F15D8-96D1-4781-BC50-CA8A088B2FE4}" type="datetime1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venir Next LT Pro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8/16/2024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E4EF-A1BD-40F4-AB7B-04F084DD991D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venir Next LT Pro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770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A96C99-B8F8-4528-BD05-0E16E943DC09}" type="datetime1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venir Next LT Pro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8/16/2024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E4EF-A1BD-40F4-AB7B-04F084DD991D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venir Next LT Pro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17536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36942-C211-4B28-8DBD-C953E00AF71B}" type="datetime1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venir Next LT Pro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8/16/2024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E4EF-A1BD-40F4-AB7B-04F084DD991D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venir Next LT Pro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4093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8D12A6-918A-48BD-8CB9-CA713993B0EA}" type="datetime1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venir Next LT Pro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8/16/2024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E4EF-A1BD-40F4-AB7B-04F084DD991D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venir Next LT Pro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801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E898-9023-4A67-9987-B97B3F89012B}" type="datetimeFigureOut">
              <a:rPr lang="en-IN" smtClean="0"/>
              <a:t>16-08-2024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2CCBF-FC5D-4E12-B859-C1FA3E7CE9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3527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78CE86-875F-4587-BCF6-FA054AFC0D53}" type="datetime1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venir Next LT Pro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8/16/2024</a:t>
            </a:fld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19050" dist="63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19050" dist="63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E4EF-A1BD-40F4-AB7B-04F084DD991D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venir Next LT Pro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47896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8958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24701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7151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0577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6381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90305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2262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9806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117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E898-9023-4A67-9987-B97B3F89012B}" type="datetimeFigureOut">
              <a:rPr lang="en-IN" smtClean="0"/>
              <a:t>16-08-2024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2CCBF-FC5D-4E12-B859-C1FA3E7CE9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99142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92714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13891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rgbClr val="353535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566931" y="554200"/>
            <a:ext cx="24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377471" y="949521"/>
            <a:ext cx="8325600" cy="51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93148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03645-DCFE-47FC-8A66-F9A45A422E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1150" y="1247140"/>
            <a:ext cx="7891760" cy="3450844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509FA-7BD7-4D45-998F-0E43038F1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1150" y="4818126"/>
            <a:ext cx="7891760" cy="1268984"/>
          </a:xfrm>
        </p:spPr>
        <p:txBody>
          <a:bodyPr anchor="b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03A0B2-4A2F-D846-A5E6-FB7CB9A031F7}"/>
              </a:ext>
            </a:extLst>
          </p:cNvPr>
          <p:cNvSpPr/>
          <p:nvPr/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573F1D-73A7-FB41-BCAD-FC9AA7DEF4F5}"/>
              </a:ext>
            </a:extLst>
          </p:cNvPr>
          <p:cNvSpPr/>
          <p:nvPr/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FA51C-E4FE-4BF2-A2DD-E32DE57D8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49AA12-8195-4182-A7AC-2E7E59DFBDAF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8/16/2024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438448-FC2D-4A2F-B7C0-04AC50311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1150" y="62928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B07C67E-EAD9-47D8-9559-4E091BC03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DFC975-2FD7-44A5-9E78-ECBA46156075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91392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C5DD8-8608-4B55-96D8-0AB848C02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3CC0B-7B21-422D-937D-FBD49EE93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0EAFA-89BC-43E9-8EB9-B6B3CD136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49AA12-8195-4182-A7AC-2E7E59DFBDAF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8/16/2024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50944-70C2-487F-A102-58CDFB94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7B7B8-A972-455E-9D8C-9B8026A53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DFC975-2FD7-44A5-9E78-ECBA46156075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CC95119-6D9D-3542-9E0E-4171B33DC9CA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FC92F19-7317-314C-81B7-43B8B687F4E4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0210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087F2-AA0E-4F0C-9AD6-235302157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1150" y="1251674"/>
            <a:ext cx="7891760" cy="2914688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37807-96B8-4061-A845-1287216BF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1150" y="4818126"/>
            <a:ext cx="7891760" cy="127152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AF346-9503-4767-BCB4-84B823E27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49AA12-8195-4182-A7AC-2E7E59DFBDAF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8/16/2024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9605B-A39D-4BEE-B46F-16CF13FA0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1150" y="62928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5834A-942D-410B-A430-43F9E01FC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DFC975-2FD7-44A5-9E78-ECBA46156075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D199D5-C485-D449-9804-F755E0907B51}"/>
              </a:ext>
            </a:extLst>
          </p:cNvPr>
          <p:cNvSpPr/>
          <p:nvPr/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90D1A7-C550-2540-86C9-EB0FB2EB2E71}"/>
              </a:ext>
            </a:extLst>
          </p:cNvPr>
          <p:cNvSpPr/>
          <p:nvPr/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9101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FCAD2-C321-4E81-AEBE-696A90E2D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486690" cy="15504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20CD1-0E09-4415-911C-0F5B7341DD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7709" y="2160016"/>
            <a:ext cx="4425437" cy="39270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63EDD-031A-49CA-9130-067550BD0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8963" y="2160016"/>
            <a:ext cx="4425437" cy="39270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08E79-A0BE-49F3-AE92-7EE5CC78F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49AA12-8195-4182-A7AC-2E7E59DFBDAF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8/16/2024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8B87C-BF1E-47CF-9A4E-FD4BE32C0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C06E71-46F6-469C-A9CA-E707EBE51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DFC975-2FD7-44A5-9E78-ECBA46156075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2659F6-6B3B-A545-A45F-FAD238210D47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0637F8-15DE-2240-8BF8-D6E57A337B1A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30243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3B26D-64DE-4314-8BD2-25FD618FB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056" y="457200"/>
            <a:ext cx="9521854" cy="15544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D77613-5CEE-4B05-A937-CD43EAAAB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1057" y="2165086"/>
            <a:ext cx="4425696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3E4779-3B5A-4993-9C7F-FB19F1633F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1056" y="2988998"/>
            <a:ext cx="4425697" cy="30981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1081A-685C-4C18-9AE9-425106A02F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87214" y="2165086"/>
            <a:ext cx="4425696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80F424-FE3A-4B7D-B60C-7AEA2118A5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87214" y="2988998"/>
            <a:ext cx="4425696" cy="30981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4D2A96-CD7D-41BC-BDBE-5E29B7C0B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49AA12-8195-4182-A7AC-2E7E59DFBDAF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8/16/2024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D1471D-6DDE-4E56-84E9-48136966A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A3F451-CF28-4F57-B844-52A665440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DFC975-2FD7-44A5-9E78-ECBA46156075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1FA03E-7A83-AB41-BB4B-25B04946559A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702630-3C98-A142-9D04-1D852974DC26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5138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22D7A-4502-49C3-BAFB-6D46F7A2E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AB67EE-A167-43D1-9C58-7B736CF28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49AA12-8195-4182-A7AC-2E7E59DFBDAF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8/16/2024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5605B7-599B-450E-9E8D-2A9AE3F30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5BD2B1-8C5F-430B-A0F2-CD5281AB7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DFC975-2FD7-44A5-9E78-ECBA46156075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BA877B-B45A-BD48-8FC8-E752E7D7174F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F3343D-2AFA-B544-B40A-315F5EC680B6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8252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308016-71BA-4CD3-918D-51613F7F4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49AA12-8195-4182-A7AC-2E7E59DFBDAF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8/16/2024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B24F46-0425-47C6-9FFB-F69AFFFE8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E7A99-1593-4189-A514-8209CC32A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DFC975-2FD7-44A5-9E78-ECBA46156075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C15DFD-AB97-AB43-A6C9-2808708C91B4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05BA89-ECA6-2247-ABBB-3C67160202E9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945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E898-9023-4A67-9987-B97B3F89012B}" type="datetimeFigureOut">
              <a:rPr lang="en-IN" smtClean="0"/>
              <a:t>16-08-2024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2CCBF-FC5D-4E12-B859-C1FA3E7CE9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06078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E933B-3FC6-4B08-9FBE-2DD48307A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2" y="455362"/>
            <a:ext cx="4043440" cy="1584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FBD4A-4514-4DCE-8F18-914DF3F4E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232" y="565151"/>
            <a:ext cx="5358384" cy="552196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F18C85-0675-4202-B796-352766854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7712" y="2039874"/>
            <a:ext cx="4043440" cy="38291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0079E5-F934-4D04-866F-F7CB5B08A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49AA12-8195-4182-A7AC-2E7E59DFBDAF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8/16/2024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05FC94-7915-439A-B937-F02D1BB03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B69B19-4156-4584-B1DC-4F42F200B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DFC975-2FD7-44A5-9E78-ECBA46156075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1B6031-8ABE-F648-8E05-3D08D0D54B53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ABD855-35E6-BE4F-8B03-FD12DDB32E10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4679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E1F3B-090C-4BB5-84BE-8ED0FC598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1" y="455362"/>
            <a:ext cx="4043436" cy="1584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97C49E-9426-4B24-B2A7-C54B89DA60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1232" y="565150"/>
            <a:ext cx="5355607" cy="55226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C7F011-0A5F-44E9-88CD-C95A33351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7711" y="2039874"/>
            <a:ext cx="4043436" cy="38291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721C85-27BB-4533-A21B-C379FE03A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49AA12-8195-4182-A7AC-2E7E59DFBDAF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8/16/2024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18850-01F1-4247-9BFD-1DDC5DDDC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B365A9-4C28-480F-B370-2DFF234B7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DFC975-2FD7-44A5-9E78-ECBA46156075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0EAFF3-0A84-F84B-90E4-A596F00B3DC2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392559-3C15-B249-93C9-B0F7E9E5DDD8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0743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C53B0-59B2-4B39-93E0-DCFBB932C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525200" cy="15504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8C5F7B-98AC-425B-80BD-6C6F3032D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87710" y="2160016"/>
            <a:ext cx="9525200" cy="39261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8C2EE-2433-424A-878C-24514FF5D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49AA12-8195-4182-A7AC-2E7E59DFBDAF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8/16/2024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EFD20-ADE2-40F3-A071-6D1E97F8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7D1D5-5E92-48E1-9475-EC122D3FE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DFC975-2FD7-44A5-9E78-ECBA46156075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FCF945-5CF3-5542-A36A-9CBB738E735E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7D61B-66C5-4341-8F2D-129A9E4D8283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152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47FBCF-6EDB-4883-92D4-612F4D1C55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46380" y="565149"/>
            <a:ext cx="2266530" cy="5611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D2DF8-B588-416F-AA11-9F3A0DDE67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87710" y="565149"/>
            <a:ext cx="7088929" cy="5611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F7B1D-405D-4EE7-9A23-3F21916C9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49AA12-8195-4182-A7AC-2E7E59DFBDAF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8/16/2024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B9304-686C-431A-8E7F-D9DD19F4D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A240B-DB2E-46ED-8AC6-744B2C1C7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DFC975-2FD7-44A5-9E78-ECBA46156075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275F2C-778B-864A-8379-6D0726B18FDC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0051C8-76B3-384B-BCF1-60BB80301FCD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52327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8/16/2024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0261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8/16/2024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58059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8/16/2024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59819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8/16/2024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1789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8/16/2024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13139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8/16/2024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5079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E898-9023-4A67-9987-B97B3F89012B}" type="datetimeFigureOut">
              <a:rPr lang="en-IN" smtClean="0"/>
              <a:t>16-08-2024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2CCBF-FC5D-4E12-B859-C1FA3E7CE9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39593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8/16/2024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5593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8/16/2024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04563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8/16/2024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47012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8/16/2024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34540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8/16/2024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795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E898-9023-4A67-9987-B97B3F89012B}" type="datetimeFigureOut">
              <a:rPr lang="en-IN" smtClean="0"/>
              <a:t>16-08-2024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2CCBF-FC5D-4E12-B859-C1FA3E7CE9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4633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E898-9023-4A67-9987-B97B3F89012B}" type="datetimeFigureOut">
              <a:rPr lang="en-IN" smtClean="0"/>
              <a:t>16-08-2024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2CCBF-FC5D-4E12-B859-C1FA3E7CE9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2211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E898-9023-4A67-9987-B97B3F89012B}" type="datetimeFigureOut">
              <a:rPr lang="en-IN" smtClean="0"/>
              <a:t>16-08-2024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2CCBF-FC5D-4E12-B859-C1FA3E7CE9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5637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E898-9023-4A67-9987-B97B3F89012B}" type="datetimeFigureOut">
              <a:rPr lang="en-IN" smtClean="0"/>
              <a:t>16-08-2024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2CCBF-FC5D-4E12-B859-C1FA3E7CE9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7470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7E898-9023-4A67-9987-B97B3F89012B}" type="datetimeFigureOut">
              <a:rPr lang="en-IN" smtClean="0"/>
              <a:t>16-08-2024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2CCBF-FC5D-4E12-B859-C1FA3E7CE9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959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FA2B21-3FCD-4721-B95C-427943F61125}" type="datetime1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venir Next LT Pro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8/16/2024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E4EF-A1BD-40F4-AB7B-04F084DD991D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venir Next LT Pro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9929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1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75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7ACD69-D2F4-4938-B590-C41404901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486690" cy="15504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62BD4-BA0F-4CA4-BAE3-DF2B5087C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7710" y="2160016"/>
            <a:ext cx="9486690" cy="3926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B2FEE-249E-42F1-94D8-A8C0759EF4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18632" y="6292850"/>
            <a:ext cx="30942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49AA12-8195-4182-A7AC-2E7E59DFBDAF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8/16/2024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0C617-A890-4920-83B0-143C03349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711" y="62928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1B4F1-B06B-4BBE-BFFF-C0B386E244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9574" y="6292850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DFC975-2FD7-44A5-9E78-ECBA46156075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55771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8/16/2024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7818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ley.com/en-us/network/publishing/research-publishing/writing-and-conducting-research/6-tips-for-giving-a-fabulous-academic-presentation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Oral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  <a:p>
            <a:r>
              <a:rPr lang="en-IN" dirty="0" smtClean="0"/>
              <a:t>August 14, 2024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6739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DON’Ts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Do not use 50% of the slide for a not-so-relevant picture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7911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3"/>
          <p:cNvPicPr preferRelativeResize="0"/>
          <p:nvPr/>
        </p:nvPicPr>
        <p:blipFill>
          <a:blip r:embed="rId3">
            <a:alphaModFix amt="52000"/>
          </a:blip>
          <a:stretch>
            <a:fillRect/>
          </a:stretch>
        </p:blipFill>
        <p:spPr>
          <a:xfrm>
            <a:off x="61548" y="0"/>
            <a:ext cx="12130451" cy="6858000"/>
          </a:xfrm>
          <a:prstGeom prst="rect">
            <a:avLst/>
          </a:prstGeom>
          <a:noFill/>
          <a:ln>
            <a:noFill/>
          </a:ln>
          <a:effectLst>
            <a:outerShdw dist="533400" dir="5400000" sx="1000" sy="1000" algn="ctr" rotWithShape="0">
              <a:srgbClr val="000000">
                <a:alpha val="0"/>
              </a:srgbClr>
            </a:outerShdw>
            <a:reflection endPos="0" dist="50800" dir="5400000" sy="-100000" algn="bl" rotWithShape="0"/>
          </a:effectLst>
        </p:spPr>
      </p:pic>
      <p:sp>
        <p:nvSpPr>
          <p:cNvPr id="73" name="Google Shape;73;p13"/>
          <p:cNvSpPr txBox="1">
            <a:spLocks noGrp="1"/>
          </p:cNvSpPr>
          <p:nvPr>
            <p:ph type="ctrTitle"/>
          </p:nvPr>
        </p:nvSpPr>
        <p:spPr>
          <a:xfrm>
            <a:off x="587700" y="154500"/>
            <a:ext cx="11004568" cy="89224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7200" b="1" dirty="0">
                <a:solidFill>
                  <a:srgbClr val="783F04"/>
                </a:solidFill>
              </a:rPr>
              <a:t>IITK Mess Menu</a:t>
            </a:r>
            <a:endParaRPr sz="7200" b="1" dirty="0">
              <a:solidFill>
                <a:srgbClr val="783F04"/>
              </a:solidFill>
            </a:endParaRPr>
          </a:p>
        </p:txBody>
      </p:sp>
      <p:sp>
        <p:nvSpPr>
          <p:cNvPr id="74" name="Google Shape;74;p13"/>
          <p:cNvSpPr txBox="1">
            <a:spLocks noGrp="1"/>
          </p:cNvSpPr>
          <p:nvPr>
            <p:ph type="subTitle" idx="1"/>
          </p:nvPr>
        </p:nvSpPr>
        <p:spPr>
          <a:xfrm>
            <a:off x="4369239" y="1552073"/>
            <a:ext cx="3515068" cy="649705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sz="4800" b="1" dirty="0">
                <a:solidFill>
                  <a:schemeClr val="dk2"/>
                </a:solidFill>
              </a:rPr>
              <a:t>HEC </a:t>
            </a:r>
            <a:r>
              <a:rPr lang="en" sz="4800" b="1" dirty="0" smtClean="0">
                <a:solidFill>
                  <a:schemeClr val="dk2"/>
                </a:solidFill>
              </a:rPr>
              <a:t>23-24</a:t>
            </a:r>
            <a:endParaRPr sz="4800" b="1" dirty="0">
              <a:solidFill>
                <a:schemeClr val="dk2"/>
              </a:solidFill>
            </a:endParaRPr>
          </a:p>
        </p:txBody>
      </p:sp>
      <p:sp>
        <p:nvSpPr>
          <p:cNvPr id="75" name="Google Shape;75;p13"/>
          <p:cNvSpPr txBox="1"/>
          <p:nvPr/>
        </p:nvSpPr>
        <p:spPr>
          <a:xfrm>
            <a:off x="0" y="5867917"/>
            <a:ext cx="6898683" cy="990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400" b="1" kern="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You don’t need a silver fork to eat good food, </a:t>
            </a:r>
            <a:endParaRPr sz="2400" b="1" kern="0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ctr" defTabSz="1219170">
              <a:buClr>
                <a:srgbClr val="000000"/>
              </a:buClr>
            </a:pPr>
            <a:r>
              <a:rPr lang="en" sz="2400" b="1" kern="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you need group 3 as your HEC!</a:t>
            </a:r>
            <a:endParaRPr sz="2400" b="1" kern="0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55282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DON’Ts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Do not use 50% of the slide for a not-so-relevant picture</a:t>
            </a:r>
          </a:p>
          <a:p>
            <a:r>
              <a:rPr lang="en-IN" dirty="0" smtClean="0"/>
              <a:t>Strong opening</a:t>
            </a:r>
          </a:p>
        </p:txBody>
      </p:sp>
    </p:spTree>
    <p:extLst>
      <p:ext uri="{BB962C8B-B14F-4D97-AF65-F5344CB8AC3E}">
        <p14:creationId xmlns:p14="http://schemas.microsoft.com/office/powerpoint/2010/main" val="370934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>
            <a:off x="333000" y="866273"/>
            <a:ext cx="11526000" cy="64855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200" dirty="0"/>
              <a:t>Friday </a:t>
            </a:r>
            <a:r>
              <a:rPr lang="en" sz="3200" dirty="0" smtClean="0"/>
              <a:t>(Rs. 67)</a:t>
            </a:r>
            <a:endParaRPr sz="3200" dirty="0"/>
          </a:p>
        </p:txBody>
      </p:sp>
      <p:sp>
        <p:nvSpPr>
          <p:cNvPr id="140" name="Google Shape;140;p18"/>
          <p:cNvSpPr/>
          <p:nvPr/>
        </p:nvSpPr>
        <p:spPr>
          <a:xfrm>
            <a:off x="349000" y="1514823"/>
            <a:ext cx="3116000" cy="16156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2400" kern="0">
              <a:cs typeface="Arial"/>
              <a:sym typeface="Arial"/>
            </a:endParaRPr>
          </a:p>
        </p:txBody>
      </p:sp>
      <p:sp>
        <p:nvSpPr>
          <p:cNvPr id="141" name="Google Shape;141;p18"/>
          <p:cNvSpPr/>
          <p:nvPr/>
        </p:nvSpPr>
        <p:spPr>
          <a:xfrm>
            <a:off x="3712665" y="1514823"/>
            <a:ext cx="3116000" cy="16156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2400" kern="0">
              <a:cs typeface="Arial"/>
              <a:sym typeface="Arial"/>
            </a:endParaRPr>
          </a:p>
        </p:txBody>
      </p:sp>
      <p:sp>
        <p:nvSpPr>
          <p:cNvPr id="142" name="Google Shape;142;p18"/>
          <p:cNvSpPr/>
          <p:nvPr/>
        </p:nvSpPr>
        <p:spPr>
          <a:xfrm>
            <a:off x="7076331" y="1514823"/>
            <a:ext cx="3116000" cy="16156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2400" kern="0">
              <a:cs typeface="Arial"/>
              <a:sym typeface="Arial"/>
            </a:endParaRPr>
          </a:p>
        </p:txBody>
      </p:sp>
      <p:sp>
        <p:nvSpPr>
          <p:cNvPr id="143" name="Google Shape;143;p18"/>
          <p:cNvSpPr txBox="1">
            <a:spLocks noGrp="1"/>
          </p:cNvSpPr>
          <p:nvPr>
            <p:ph type="title"/>
          </p:nvPr>
        </p:nvSpPr>
        <p:spPr>
          <a:xfrm>
            <a:off x="7166607" y="1567345"/>
            <a:ext cx="2940400" cy="14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Aft>
                <a:spcPts val="1600"/>
              </a:spcAft>
            </a:pPr>
            <a:r>
              <a:rPr lang="en" sz="2400" dirty="0">
                <a:solidFill>
                  <a:schemeClr val="tx1"/>
                </a:solidFill>
                <a:latin typeface="+mn-lt"/>
              </a:rPr>
              <a:t>Chhole Kulche</a:t>
            </a:r>
            <a:br>
              <a:rPr lang="en" sz="2400" dirty="0">
                <a:solidFill>
                  <a:schemeClr val="tx1"/>
                </a:solidFill>
                <a:latin typeface="+mn-lt"/>
              </a:rPr>
            </a:br>
            <a:r>
              <a:rPr lang="en" sz="2400" dirty="0" smtClean="0">
                <a:solidFill>
                  <a:schemeClr val="tx1"/>
                </a:solidFill>
                <a:latin typeface="+mn-lt"/>
              </a:rPr>
              <a:t>Special </a:t>
            </a:r>
            <a:r>
              <a:rPr lang="en" sz="2400" dirty="0">
                <a:solidFill>
                  <a:schemeClr val="tx1"/>
                </a:solidFill>
                <a:latin typeface="+mn-lt"/>
              </a:rPr>
              <a:t>Fruit Custard</a:t>
            </a:r>
            <a:endParaRPr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4" name="Google Shape;144;p18"/>
          <p:cNvSpPr txBox="1">
            <a:spLocks noGrp="1"/>
          </p:cNvSpPr>
          <p:nvPr>
            <p:ph type="title"/>
          </p:nvPr>
        </p:nvSpPr>
        <p:spPr>
          <a:xfrm>
            <a:off x="439293" y="1567345"/>
            <a:ext cx="2940400" cy="14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Aft>
                <a:spcPts val="1600"/>
              </a:spcAft>
            </a:pPr>
            <a:r>
              <a:rPr lang="en" sz="2400" dirty="0">
                <a:solidFill>
                  <a:schemeClr val="tx1"/>
                </a:solidFill>
                <a:latin typeface="+mn-lt"/>
              </a:rPr>
              <a:t>Macaroni/Upma</a:t>
            </a:r>
            <a:endParaRPr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5" name="Google Shape;145;p18"/>
          <p:cNvSpPr txBox="1">
            <a:spLocks noGrp="1"/>
          </p:cNvSpPr>
          <p:nvPr>
            <p:ph type="title"/>
          </p:nvPr>
        </p:nvSpPr>
        <p:spPr>
          <a:xfrm>
            <a:off x="3802951" y="1567345"/>
            <a:ext cx="2940400" cy="14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Aft>
                <a:spcPts val="1600"/>
              </a:spcAft>
            </a:pPr>
            <a:r>
              <a:rPr lang="en" sz="2400" dirty="0">
                <a:solidFill>
                  <a:schemeClr val="tx1"/>
                </a:solidFill>
                <a:latin typeface="+mn-lt"/>
              </a:rPr>
              <a:t>Egg Curry</a:t>
            </a:r>
            <a:br>
              <a:rPr lang="en" sz="2400" dirty="0">
                <a:solidFill>
                  <a:schemeClr val="tx1"/>
                </a:solidFill>
                <a:latin typeface="+mn-lt"/>
              </a:rPr>
            </a:br>
            <a:r>
              <a:rPr lang="en" sz="2400" dirty="0">
                <a:solidFill>
                  <a:schemeClr val="tx1"/>
                </a:solidFill>
                <a:latin typeface="+mn-lt"/>
              </a:rPr>
              <a:t>Malai Methi Paneer</a:t>
            </a:r>
            <a:endParaRPr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6" name="Google Shape;146;p18"/>
          <p:cNvSpPr txBox="1">
            <a:spLocks noGrp="1"/>
          </p:cNvSpPr>
          <p:nvPr>
            <p:ph type="title"/>
          </p:nvPr>
        </p:nvSpPr>
        <p:spPr>
          <a:xfrm>
            <a:off x="333000" y="4066674"/>
            <a:ext cx="11526000" cy="65362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200" dirty="0">
                <a:latin typeface="+mn-lt"/>
              </a:rPr>
              <a:t>Saturday </a:t>
            </a:r>
            <a:r>
              <a:rPr lang="en" sz="3200" dirty="0" smtClean="0">
                <a:latin typeface="+mn-lt"/>
              </a:rPr>
              <a:t>(Rs. 90)</a:t>
            </a:r>
            <a:endParaRPr sz="3200" dirty="0">
              <a:latin typeface="+mn-lt"/>
            </a:endParaRPr>
          </a:p>
        </p:txBody>
      </p:sp>
      <p:sp>
        <p:nvSpPr>
          <p:cNvPr id="147" name="Google Shape;147;p18"/>
          <p:cNvSpPr/>
          <p:nvPr/>
        </p:nvSpPr>
        <p:spPr>
          <a:xfrm>
            <a:off x="349000" y="4720289"/>
            <a:ext cx="3116000" cy="16156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2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8" name="Google Shape;148;p18"/>
          <p:cNvSpPr/>
          <p:nvPr/>
        </p:nvSpPr>
        <p:spPr>
          <a:xfrm>
            <a:off x="3712665" y="4720289"/>
            <a:ext cx="3116000" cy="16156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2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" name="Google Shape;149;p18"/>
          <p:cNvSpPr/>
          <p:nvPr/>
        </p:nvSpPr>
        <p:spPr>
          <a:xfrm>
            <a:off x="7076331" y="4720289"/>
            <a:ext cx="3116000" cy="16156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2400" kern="0">
              <a:cs typeface="Arial"/>
              <a:sym typeface="Arial"/>
            </a:endParaRPr>
          </a:p>
        </p:txBody>
      </p:sp>
      <p:sp>
        <p:nvSpPr>
          <p:cNvPr id="150" name="Google Shape;150;p18"/>
          <p:cNvSpPr txBox="1">
            <a:spLocks noGrp="1"/>
          </p:cNvSpPr>
          <p:nvPr>
            <p:ph type="title"/>
          </p:nvPr>
        </p:nvSpPr>
        <p:spPr>
          <a:xfrm>
            <a:off x="7166607" y="4772812"/>
            <a:ext cx="2940400" cy="14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Aft>
                <a:spcPts val="1600"/>
              </a:spcAft>
            </a:pPr>
            <a:r>
              <a:rPr lang="en" sz="2400" dirty="0">
                <a:solidFill>
                  <a:schemeClr val="tx1"/>
                </a:solidFill>
                <a:latin typeface="+mn-lt"/>
              </a:rPr>
              <a:t>Chicken Biryani</a:t>
            </a:r>
            <a:br>
              <a:rPr lang="en" sz="2400" dirty="0">
                <a:solidFill>
                  <a:schemeClr val="tx1"/>
                </a:solidFill>
                <a:latin typeface="+mn-lt"/>
              </a:rPr>
            </a:br>
            <a:r>
              <a:rPr lang="en" sz="2400" dirty="0">
                <a:solidFill>
                  <a:schemeClr val="tx1"/>
                </a:solidFill>
                <a:latin typeface="+mn-lt"/>
              </a:rPr>
              <a:t>Malai Kofta</a:t>
            </a:r>
            <a:endParaRPr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1" name="Google Shape;151;p18"/>
          <p:cNvSpPr txBox="1">
            <a:spLocks noGrp="1"/>
          </p:cNvSpPr>
          <p:nvPr>
            <p:ph type="title"/>
          </p:nvPr>
        </p:nvSpPr>
        <p:spPr>
          <a:xfrm>
            <a:off x="439293" y="4772812"/>
            <a:ext cx="2940400" cy="14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Aft>
                <a:spcPts val="1600"/>
              </a:spcAft>
            </a:pPr>
            <a:r>
              <a:rPr lang="en" sz="2400">
                <a:solidFill>
                  <a:schemeClr val="tx1"/>
                </a:solidFill>
                <a:latin typeface="+mn-lt"/>
              </a:rPr>
              <a:t>Rice Cakes + Nutella</a:t>
            </a:r>
            <a:br>
              <a:rPr lang="en" sz="2400">
                <a:solidFill>
                  <a:schemeClr val="tx1"/>
                </a:solidFill>
                <a:latin typeface="+mn-lt"/>
              </a:rPr>
            </a:br>
            <a:r>
              <a:rPr lang="en" sz="2400">
                <a:solidFill>
                  <a:schemeClr val="tx1"/>
                </a:solidFill>
                <a:latin typeface="+mn-lt"/>
              </a:rPr>
              <a:t>Chickpeas (gravy)</a:t>
            </a:r>
            <a:endParaRPr sz="24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2" name="Google Shape;152;p18"/>
          <p:cNvSpPr txBox="1">
            <a:spLocks noGrp="1"/>
          </p:cNvSpPr>
          <p:nvPr>
            <p:ph type="title"/>
          </p:nvPr>
        </p:nvSpPr>
        <p:spPr>
          <a:xfrm>
            <a:off x="3802951" y="4772812"/>
            <a:ext cx="2940400" cy="14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Aft>
                <a:spcPts val="1600"/>
              </a:spcAft>
            </a:pPr>
            <a:r>
              <a:rPr lang="en" sz="2400">
                <a:solidFill>
                  <a:schemeClr val="tx1"/>
                </a:solidFill>
                <a:latin typeface="+mn-lt"/>
              </a:rPr>
              <a:t>Fried Rice</a:t>
            </a:r>
            <a:br>
              <a:rPr lang="en" sz="2400">
                <a:solidFill>
                  <a:schemeClr val="tx1"/>
                </a:solidFill>
                <a:latin typeface="+mn-lt"/>
              </a:rPr>
            </a:br>
            <a:r>
              <a:rPr lang="en" sz="2400">
                <a:solidFill>
                  <a:schemeClr val="tx1"/>
                </a:solidFill>
                <a:latin typeface="+mn-lt"/>
              </a:rPr>
              <a:t>Hakka Noodles</a:t>
            </a:r>
            <a:br>
              <a:rPr lang="en" sz="2400">
                <a:solidFill>
                  <a:schemeClr val="tx1"/>
                </a:solidFill>
                <a:latin typeface="+mn-lt"/>
              </a:rPr>
            </a:br>
            <a:r>
              <a:rPr lang="en" sz="2400">
                <a:solidFill>
                  <a:schemeClr val="tx1"/>
                </a:solidFill>
                <a:latin typeface="+mn-lt"/>
              </a:rPr>
              <a:t>Manchurian</a:t>
            </a:r>
            <a:br>
              <a:rPr lang="en" sz="2400">
                <a:solidFill>
                  <a:schemeClr val="tx1"/>
                </a:solidFill>
                <a:latin typeface="+mn-lt"/>
              </a:rPr>
            </a:br>
            <a:r>
              <a:rPr lang="en" sz="2400">
                <a:solidFill>
                  <a:schemeClr val="tx1"/>
                </a:solidFill>
                <a:latin typeface="+mn-lt"/>
              </a:rPr>
              <a:t>Spring Rolls</a:t>
            </a:r>
            <a:endParaRPr sz="24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999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>
            <a:off x="333000" y="866273"/>
            <a:ext cx="11526000" cy="64855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200" dirty="0"/>
              <a:t>Friday </a:t>
            </a:r>
            <a:r>
              <a:rPr lang="en" sz="3200" dirty="0" smtClean="0"/>
              <a:t>(Rs. 67)</a:t>
            </a:r>
            <a:endParaRPr sz="3200" dirty="0"/>
          </a:p>
        </p:txBody>
      </p:sp>
      <p:sp>
        <p:nvSpPr>
          <p:cNvPr id="140" name="Google Shape;140;p18"/>
          <p:cNvSpPr/>
          <p:nvPr/>
        </p:nvSpPr>
        <p:spPr>
          <a:xfrm>
            <a:off x="349000" y="1514823"/>
            <a:ext cx="3116000" cy="16156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2400" kern="0">
              <a:cs typeface="Arial"/>
              <a:sym typeface="Arial"/>
            </a:endParaRPr>
          </a:p>
        </p:txBody>
      </p:sp>
      <p:sp>
        <p:nvSpPr>
          <p:cNvPr id="141" name="Google Shape;141;p18"/>
          <p:cNvSpPr/>
          <p:nvPr/>
        </p:nvSpPr>
        <p:spPr>
          <a:xfrm>
            <a:off x="3712665" y="1514823"/>
            <a:ext cx="3116000" cy="16156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2400" kern="0">
              <a:cs typeface="Arial"/>
              <a:sym typeface="Arial"/>
            </a:endParaRPr>
          </a:p>
        </p:txBody>
      </p:sp>
      <p:sp>
        <p:nvSpPr>
          <p:cNvPr id="142" name="Google Shape;142;p18"/>
          <p:cNvSpPr/>
          <p:nvPr/>
        </p:nvSpPr>
        <p:spPr>
          <a:xfrm>
            <a:off x="7076331" y="1514823"/>
            <a:ext cx="3116000" cy="16156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2400" kern="0">
              <a:cs typeface="Arial"/>
              <a:sym typeface="Arial"/>
            </a:endParaRPr>
          </a:p>
        </p:txBody>
      </p:sp>
      <p:sp>
        <p:nvSpPr>
          <p:cNvPr id="143" name="Google Shape;143;p18"/>
          <p:cNvSpPr txBox="1">
            <a:spLocks noGrp="1"/>
          </p:cNvSpPr>
          <p:nvPr>
            <p:ph type="title"/>
          </p:nvPr>
        </p:nvSpPr>
        <p:spPr>
          <a:xfrm>
            <a:off x="7166607" y="1567345"/>
            <a:ext cx="2940400" cy="14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Aft>
                <a:spcPts val="1600"/>
              </a:spcAft>
            </a:pPr>
            <a:r>
              <a:rPr lang="en" sz="2400" dirty="0">
                <a:solidFill>
                  <a:schemeClr val="tx1"/>
                </a:solidFill>
                <a:latin typeface="+mn-lt"/>
              </a:rPr>
              <a:t>Chhole Kulche</a:t>
            </a:r>
            <a:br>
              <a:rPr lang="en" sz="2400" dirty="0">
                <a:solidFill>
                  <a:schemeClr val="tx1"/>
                </a:solidFill>
                <a:latin typeface="+mn-lt"/>
              </a:rPr>
            </a:br>
            <a:r>
              <a:rPr lang="en" sz="2400" dirty="0" smtClean="0">
                <a:solidFill>
                  <a:schemeClr val="tx1"/>
                </a:solidFill>
                <a:latin typeface="+mn-lt"/>
              </a:rPr>
              <a:t>Special </a:t>
            </a:r>
            <a:r>
              <a:rPr lang="en" sz="2400" dirty="0">
                <a:solidFill>
                  <a:schemeClr val="tx1"/>
                </a:solidFill>
                <a:latin typeface="+mn-lt"/>
              </a:rPr>
              <a:t>Fruit Custard</a:t>
            </a:r>
            <a:endParaRPr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4" name="Google Shape;144;p18"/>
          <p:cNvSpPr txBox="1">
            <a:spLocks noGrp="1"/>
          </p:cNvSpPr>
          <p:nvPr>
            <p:ph type="title"/>
          </p:nvPr>
        </p:nvSpPr>
        <p:spPr>
          <a:xfrm>
            <a:off x="439293" y="1567345"/>
            <a:ext cx="2940400" cy="14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Aft>
                <a:spcPts val="1600"/>
              </a:spcAft>
            </a:pPr>
            <a:r>
              <a:rPr lang="en" sz="2400" dirty="0">
                <a:solidFill>
                  <a:schemeClr val="tx1"/>
                </a:solidFill>
                <a:latin typeface="+mn-lt"/>
              </a:rPr>
              <a:t>Macaroni/Upma</a:t>
            </a:r>
            <a:endParaRPr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5" name="Google Shape;145;p18"/>
          <p:cNvSpPr txBox="1">
            <a:spLocks noGrp="1"/>
          </p:cNvSpPr>
          <p:nvPr>
            <p:ph type="title"/>
          </p:nvPr>
        </p:nvSpPr>
        <p:spPr>
          <a:xfrm>
            <a:off x="3802951" y="1567345"/>
            <a:ext cx="2940400" cy="14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Aft>
                <a:spcPts val="1600"/>
              </a:spcAft>
            </a:pPr>
            <a:r>
              <a:rPr lang="en" sz="2400" dirty="0">
                <a:solidFill>
                  <a:schemeClr val="tx1"/>
                </a:solidFill>
                <a:latin typeface="+mn-lt"/>
              </a:rPr>
              <a:t>Egg Curry</a:t>
            </a:r>
            <a:br>
              <a:rPr lang="en" sz="2400" dirty="0">
                <a:solidFill>
                  <a:schemeClr val="tx1"/>
                </a:solidFill>
                <a:latin typeface="+mn-lt"/>
              </a:rPr>
            </a:br>
            <a:r>
              <a:rPr lang="en" sz="2400" dirty="0">
                <a:solidFill>
                  <a:schemeClr val="tx1"/>
                </a:solidFill>
                <a:latin typeface="+mn-lt"/>
              </a:rPr>
              <a:t>Malai Methi Paneer</a:t>
            </a:r>
            <a:endParaRPr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6" name="Google Shape;146;p18"/>
          <p:cNvSpPr txBox="1">
            <a:spLocks noGrp="1"/>
          </p:cNvSpPr>
          <p:nvPr>
            <p:ph type="title"/>
          </p:nvPr>
        </p:nvSpPr>
        <p:spPr>
          <a:xfrm>
            <a:off x="333000" y="4066674"/>
            <a:ext cx="11526000" cy="65362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200" dirty="0">
                <a:latin typeface="+mn-lt"/>
              </a:rPr>
              <a:t>Saturday </a:t>
            </a:r>
            <a:r>
              <a:rPr lang="en" sz="3200" dirty="0" smtClean="0">
                <a:latin typeface="+mn-lt"/>
              </a:rPr>
              <a:t>(Rs. 90)</a:t>
            </a:r>
            <a:endParaRPr sz="3200" dirty="0">
              <a:latin typeface="+mn-lt"/>
            </a:endParaRPr>
          </a:p>
        </p:txBody>
      </p:sp>
      <p:sp>
        <p:nvSpPr>
          <p:cNvPr id="147" name="Google Shape;147;p18"/>
          <p:cNvSpPr/>
          <p:nvPr/>
        </p:nvSpPr>
        <p:spPr>
          <a:xfrm>
            <a:off x="349000" y="4720289"/>
            <a:ext cx="3116000" cy="16156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2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8" name="Google Shape;148;p18"/>
          <p:cNvSpPr/>
          <p:nvPr/>
        </p:nvSpPr>
        <p:spPr>
          <a:xfrm>
            <a:off x="3712665" y="4720289"/>
            <a:ext cx="3116000" cy="16156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2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" name="Google Shape;149;p18"/>
          <p:cNvSpPr/>
          <p:nvPr/>
        </p:nvSpPr>
        <p:spPr>
          <a:xfrm>
            <a:off x="7076331" y="4720289"/>
            <a:ext cx="3116000" cy="16156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2400" kern="0">
              <a:cs typeface="Arial"/>
              <a:sym typeface="Arial"/>
            </a:endParaRPr>
          </a:p>
        </p:txBody>
      </p:sp>
      <p:sp>
        <p:nvSpPr>
          <p:cNvPr id="150" name="Google Shape;150;p18"/>
          <p:cNvSpPr txBox="1">
            <a:spLocks noGrp="1"/>
          </p:cNvSpPr>
          <p:nvPr>
            <p:ph type="title"/>
          </p:nvPr>
        </p:nvSpPr>
        <p:spPr>
          <a:xfrm>
            <a:off x="7166607" y="4772812"/>
            <a:ext cx="2940400" cy="14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Aft>
                <a:spcPts val="1600"/>
              </a:spcAft>
            </a:pPr>
            <a:r>
              <a:rPr lang="en" sz="2400" dirty="0">
                <a:solidFill>
                  <a:schemeClr val="tx1"/>
                </a:solidFill>
                <a:latin typeface="+mn-lt"/>
              </a:rPr>
              <a:t>Chicken Biryani</a:t>
            </a:r>
            <a:br>
              <a:rPr lang="en" sz="2400" dirty="0">
                <a:solidFill>
                  <a:schemeClr val="tx1"/>
                </a:solidFill>
                <a:latin typeface="+mn-lt"/>
              </a:rPr>
            </a:br>
            <a:r>
              <a:rPr lang="en" sz="2400" dirty="0">
                <a:solidFill>
                  <a:schemeClr val="tx1"/>
                </a:solidFill>
                <a:latin typeface="+mn-lt"/>
              </a:rPr>
              <a:t>Malai Kofta</a:t>
            </a:r>
            <a:endParaRPr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1" name="Google Shape;151;p18"/>
          <p:cNvSpPr txBox="1">
            <a:spLocks noGrp="1"/>
          </p:cNvSpPr>
          <p:nvPr>
            <p:ph type="title"/>
          </p:nvPr>
        </p:nvSpPr>
        <p:spPr>
          <a:xfrm>
            <a:off x="439293" y="4772812"/>
            <a:ext cx="2940400" cy="14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Aft>
                <a:spcPts val="1600"/>
              </a:spcAft>
            </a:pPr>
            <a:r>
              <a:rPr lang="en" sz="2400">
                <a:solidFill>
                  <a:schemeClr val="tx1"/>
                </a:solidFill>
                <a:latin typeface="+mn-lt"/>
              </a:rPr>
              <a:t>Rice Cakes + Nutella</a:t>
            </a:r>
            <a:br>
              <a:rPr lang="en" sz="2400">
                <a:solidFill>
                  <a:schemeClr val="tx1"/>
                </a:solidFill>
                <a:latin typeface="+mn-lt"/>
              </a:rPr>
            </a:br>
            <a:r>
              <a:rPr lang="en" sz="2400">
                <a:solidFill>
                  <a:schemeClr val="tx1"/>
                </a:solidFill>
                <a:latin typeface="+mn-lt"/>
              </a:rPr>
              <a:t>Chickpeas (gravy)</a:t>
            </a:r>
            <a:endParaRPr sz="24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2" name="Google Shape;152;p18"/>
          <p:cNvSpPr txBox="1">
            <a:spLocks noGrp="1"/>
          </p:cNvSpPr>
          <p:nvPr>
            <p:ph type="title"/>
          </p:nvPr>
        </p:nvSpPr>
        <p:spPr>
          <a:xfrm>
            <a:off x="3802951" y="4772812"/>
            <a:ext cx="2940400" cy="14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Aft>
                <a:spcPts val="1600"/>
              </a:spcAft>
            </a:pPr>
            <a:r>
              <a:rPr lang="en" sz="2400">
                <a:solidFill>
                  <a:schemeClr val="tx1"/>
                </a:solidFill>
                <a:latin typeface="+mn-lt"/>
              </a:rPr>
              <a:t>Fried Rice</a:t>
            </a:r>
            <a:br>
              <a:rPr lang="en" sz="2400">
                <a:solidFill>
                  <a:schemeClr val="tx1"/>
                </a:solidFill>
                <a:latin typeface="+mn-lt"/>
              </a:rPr>
            </a:br>
            <a:r>
              <a:rPr lang="en" sz="2400">
                <a:solidFill>
                  <a:schemeClr val="tx1"/>
                </a:solidFill>
                <a:latin typeface="+mn-lt"/>
              </a:rPr>
              <a:t>Hakka Noodles</a:t>
            </a:r>
            <a:br>
              <a:rPr lang="en" sz="2400">
                <a:solidFill>
                  <a:schemeClr val="tx1"/>
                </a:solidFill>
                <a:latin typeface="+mn-lt"/>
              </a:rPr>
            </a:br>
            <a:r>
              <a:rPr lang="en" sz="2400">
                <a:solidFill>
                  <a:schemeClr val="tx1"/>
                </a:solidFill>
                <a:latin typeface="+mn-lt"/>
              </a:rPr>
              <a:t>Manchurian</a:t>
            </a:r>
            <a:br>
              <a:rPr lang="en" sz="2400">
                <a:solidFill>
                  <a:schemeClr val="tx1"/>
                </a:solidFill>
                <a:latin typeface="+mn-lt"/>
              </a:rPr>
            </a:br>
            <a:r>
              <a:rPr lang="en" sz="2400">
                <a:solidFill>
                  <a:schemeClr val="tx1"/>
                </a:solidFill>
                <a:latin typeface="+mn-lt"/>
              </a:rPr>
              <a:t>Spring Rolls</a:t>
            </a:r>
            <a:endParaRPr sz="24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708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/>
      <p:bldP spid="147" grpId="0" animBg="1"/>
      <p:bldP spid="148" grpId="0" animBg="1"/>
      <p:bldP spid="149" grpId="0" animBg="1"/>
      <p:bldP spid="150" grpId="0"/>
      <p:bldP spid="151" grpId="0"/>
      <p:bldP spid="1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DON’Ts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Do not use 50% of the slide for a not-so-relevant picture</a:t>
            </a:r>
          </a:p>
          <a:p>
            <a:r>
              <a:rPr lang="en-IN" dirty="0" smtClean="0"/>
              <a:t>Animate</a:t>
            </a:r>
          </a:p>
          <a:p>
            <a:pPr lvl="1"/>
            <a:r>
              <a:rPr lang="en-IN" dirty="0" smtClean="0"/>
              <a:t>Bring up few lines at a time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5677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890F6-18EB-EFF4-46EB-7747B94B2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Geographical Diversity</a:t>
            </a:r>
          </a:p>
        </p:txBody>
      </p:sp>
      <p:pic>
        <p:nvPicPr>
          <p:cNvPr id="4" name="Content Placeholder 3" descr="A map of india with blue and white text&#10;&#10;Description automatically generated">
            <a:extLst>
              <a:ext uri="{FF2B5EF4-FFF2-40B4-BE49-F238E27FC236}">
                <a16:creationId xmlns:a16="http://schemas.microsoft.com/office/drawing/2014/main" id="{AEA5359C-B8FB-BB8C-17CB-039ABC81CB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00525" y="1236380"/>
            <a:ext cx="3949242" cy="396078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CF0458-775E-3C0C-0315-E59AC3AE7FFF}"/>
              </a:ext>
            </a:extLst>
          </p:cNvPr>
          <p:cNvSpPr txBox="1"/>
          <p:nvPr/>
        </p:nvSpPr>
        <p:spPr>
          <a:xfrm>
            <a:off x="1698913" y="1776845"/>
            <a:ext cx="416329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There are students from all over INDIA.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014AAD-88DD-719C-2E2D-38C8D8B6DE81}"/>
              </a:ext>
            </a:extLst>
          </p:cNvPr>
          <p:cNvSpPr txBox="1"/>
          <p:nvPr/>
        </p:nvSpPr>
        <p:spPr>
          <a:xfrm>
            <a:off x="6792190" y="6494317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3" name="Picture 2" descr="A person&amp;#39;s head with colorful lines and text&#10;&#10;Description automatically generated">
            <a:extLst>
              <a:ext uri="{FF2B5EF4-FFF2-40B4-BE49-F238E27FC236}">
                <a16:creationId xmlns:a16="http://schemas.microsoft.com/office/drawing/2014/main" id="{C0426D4E-D3D6-551A-12CE-A97CCE9BC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218" y="2819400"/>
            <a:ext cx="3932382" cy="39554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1C3351-EFB4-5D9F-ECDC-23D0D9A8BC7A}"/>
              </a:ext>
            </a:extLst>
          </p:cNvPr>
          <p:cNvSpPr txBox="1"/>
          <p:nvPr/>
        </p:nvSpPr>
        <p:spPr>
          <a:xfrm>
            <a:off x="7138554" y="5735781"/>
            <a:ext cx="486756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We have more than 8 different languages spoken here.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264D0D-A5D9-4AA6-A224-26193AD6C87F}"/>
              </a:ext>
            </a:extLst>
          </p:cNvPr>
          <p:cNvSpPr txBox="1"/>
          <p:nvPr/>
        </p:nvSpPr>
        <p:spPr>
          <a:xfrm>
            <a:off x="8992720" y="6373344"/>
            <a:ext cx="3235698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Images Courtesy: Vox Populi</a:t>
            </a:r>
          </a:p>
        </p:txBody>
      </p:sp>
    </p:spTree>
    <p:extLst>
      <p:ext uri="{BB962C8B-B14F-4D97-AF65-F5344CB8AC3E}">
        <p14:creationId xmlns:p14="http://schemas.microsoft.com/office/powerpoint/2010/main" val="45439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DCAFF06-1C8E-0626-0080-26E8D908B57B}"/>
              </a:ext>
            </a:extLst>
          </p:cNvPr>
          <p:cNvSpPr txBox="1"/>
          <p:nvPr/>
        </p:nvSpPr>
        <p:spPr>
          <a:xfrm>
            <a:off x="314848" y="551382"/>
            <a:ext cx="10548258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IN" sz="3200" dirty="0" smtClean="0">
                <a:solidFill>
                  <a:prstClr val="black"/>
                </a:solidFill>
                <a:latin typeface="Calibri"/>
              </a:rPr>
              <a:t>Summary</a:t>
            </a:r>
            <a:endParaRPr lang="en-IN" sz="3200" dirty="0">
              <a:solidFill>
                <a:prstClr val="black"/>
              </a:solidFill>
              <a:latin typeface="Calibri"/>
            </a:endParaRP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N" sz="3200" dirty="0">
                <a:solidFill>
                  <a:prstClr val="black"/>
                </a:solidFill>
                <a:latin typeface="Calibri"/>
              </a:rPr>
              <a:t>Do not read from the slide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N" sz="3200" dirty="0">
                <a:solidFill>
                  <a:prstClr val="black"/>
                </a:solidFill>
                <a:latin typeface="Calibri"/>
              </a:rPr>
              <a:t>Use space efficiently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Pay attention to font sizes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N" sz="3200" dirty="0">
                <a:solidFill>
                  <a:prstClr val="black"/>
                </a:solidFill>
                <a:latin typeface="Calibri"/>
              </a:rPr>
              <a:t>Practice before you submit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 not refer to notes for a 5-minute </a:t>
            </a:r>
            <a:r>
              <a:rPr lang="en-IN" sz="3200" dirty="0">
                <a:solidFill>
                  <a:prstClr val="black"/>
                </a:solidFill>
                <a:latin typeface="Calibri"/>
              </a:rPr>
              <a:t>presentation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 animations properly if you have them </a:t>
            </a:r>
            <a:endParaRPr lang="en-IN" sz="3200" dirty="0">
              <a:solidFill>
                <a:prstClr val="black"/>
              </a:solidFill>
              <a:latin typeface="Calibri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N" sz="3200" dirty="0">
                <a:solidFill>
                  <a:prstClr val="black"/>
                </a:solidFill>
                <a:latin typeface="Calibri"/>
              </a:rPr>
              <a:t>Use images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 not put a laundry list of </a:t>
            </a:r>
            <a:r>
              <a:rPr kumimoji="0" lang="en-I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items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IN" sz="3200" dirty="0">
              <a:solidFill>
                <a:prstClr val="black"/>
              </a:solidFill>
              <a:latin typeface="Calibri"/>
            </a:endParaRPr>
          </a:p>
          <a:p>
            <a:pPr lvl="1">
              <a:defRPr/>
            </a:pPr>
            <a:r>
              <a:rPr lang="en-IN" dirty="0">
                <a:solidFill>
                  <a:prstClr val="black"/>
                </a:solidFill>
                <a:hlinkClick r:id="rId2"/>
              </a:rPr>
              <a:t>https://</a:t>
            </a:r>
            <a:r>
              <a:rPr lang="en-IN" dirty="0" smtClean="0">
                <a:solidFill>
                  <a:prstClr val="black"/>
                </a:solidFill>
                <a:hlinkClick r:id="rId2"/>
              </a:rPr>
              <a:t>www.wiley.com/en-us/network/publishing/research-publishing/writing-and-conducting-research/6-tips-for-giving-a-fabulous-academic-presentation</a:t>
            </a:r>
            <a:endParaRPr kumimoji="0" lang="en-IN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385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9EEAF0-323B-7F2A-CBEE-5D07DAC98D6D}"/>
              </a:ext>
            </a:extLst>
          </p:cNvPr>
          <p:cNvSpPr txBox="1"/>
          <p:nvPr/>
        </p:nvSpPr>
        <p:spPr>
          <a:xfrm>
            <a:off x="283029" y="625175"/>
            <a:ext cx="117130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Today’s presentation topic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3600" dirty="0" smtClean="0">
                <a:solidFill>
                  <a:prstClr val="black"/>
                </a:solidFill>
                <a:latin typeface="Calibri"/>
              </a:rPr>
              <a:t>(same as your poster)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9454" y="2822138"/>
            <a:ext cx="113801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2400" dirty="0"/>
              <a:t>Prepare a </a:t>
            </a:r>
            <a:r>
              <a:rPr lang="en-IN" sz="2400" dirty="0" smtClean="0"/>
              <a:t>presentation </a:t>
            </a:r>
            <a:r>
              <a:rPr lang="en-IN" sz="2400" dirty="0"/>
              <a:t>about your area of research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IN" sz="2400" dirty="0"/>
              <a:t>literature survey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IN" sz="2400" dirty="0"/>
              <a:t>initial research work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IN" sz="2400" dirty="0"/>
              <a:t>preliminary results (optional)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2400" dirty="0"/>
              <a:t>Please think about your audience (course participants and instructors/TAs)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2400" dirty="0" smtClean="0"/>
              <a:t>Final </a:t>
            </a:r>
            <a:r>
              <a:rPr lang="en-IN" sz="2400" dirty="0"/>
              <a:t>submission deadline 11:50 </a:t>
            </a:r>
            <a:r>
              <a:rPr lang="en-IN" sz="2400" dirty="0" smtClean="0"/>
              <a:t>AM (negative marks for late submissions)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58916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4FE5A-869A-DABF-7919-6105A373A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11875"/>
          </a:xfrm>
        </p:spPr>
        <p:txBody>
          <a:bodyPr/>
          <a:lstStyle/>
          <a:p>
            <a:r>
              <a:rPr lang="en-US" b="0" i="0" dirty="0">
                <a:solidFill>
                  <a:srgbClr val="494949"/>
                </a:solidFill>
                <a:effectLst/>
                <a:latin typeface="Nunito Sans" panose="020F0502020204030204" pitchFamily="2" charset="0"/>
              </a:rPr>
              <a:t>“Learning how to give a presentation well is a significant life skill” </a:t>
            </a:r>
            <a:r>
              <a:rPr lang="en-US" b="0" i="0" dirty="0" smtClean="0">
                <a:solidFill>
                  <a:srgbClr val="494949"/>
                </a:solidFill>
                <a:effectLst/>
                <a:latin typeface="Nunito Sans" panose="020F0502020204030204" pitchFamily="2" charset="0"/>
              </a:rPr>
              <a:t/>
            </a:r>
            <a:br>
              <a:rPr lang="en-US" b="0" i="0" dirty="0" smtClean="0">
                <a:solidFill>
                  <a:srgbClr val="494949"/>
                </a:solidFill>
                <a:effectLst/>
                <a:latin typeface="Nunito Sans" panose="020F0502020204030204" pitchFamily="2" charset="0"/>
              </a:rPr>
            </a:br>
            <a:r>
              <a:rPr lang="en-US" b="0" i="0" dirty="0">
                <a:solidFill>
                  <a:srgbClr val="494949"/>
                </a:solidFill>
                <a:effectLst/>
                <a:latin typeface="Nunito Sans" panose="020F0502020204030204" pitchFamily="2" charset="0"/>
              </a:rPr>
              <a:t/>
            </a:r>
            <a:br>
              <a:rPr lang="en-US" b="0" i="0" dirty="0">
                <a:solidFill>
                  <a:srgbClr val="494949"/>
                </a:solidFill>
                <a:effectLst/>
                <a:latin typeface="Nunito Sans" panose="020F0502020204030204" pitchFamily="2" charset="0"/>
              </a:rPr>
            </a:br>
            <a:r>
              <a:rPr lang="en-US" b="0" i="0" dirty="0">
                <a:solidFill>
                  <a:srgbClr val="494949"/>
                </a:solidFill>
                <a:effectLst/>
                <a:latin typeface="Nunito Sans" panose="020F0502020204030204" pitchFamily="2" charset="0"/>
              </a:rPr>
              <a:t>			</a:t>
            </a:r>
            <a:r>
              <a:rPr lang="en-US" b="0" i="0" dirty="0" smtClean="0">
                <a:solidFill>
                  <a:srgbClr val="494949"/>
                </a:solidFill>
                <a:effectLst/>
                <a:latin typeface="Nunito Sans" panose="020F0502020204030204" pitchFamily="2" charset="0"/>
              </a:rPr>
              <a:t>	</a:t>
            </a:r>
            <a:r>
              <a:rPr lang="en-US" sz="1800" b="0" i="0" dirty="0" smtClean="0">
                <a:solidFill>
                  <a:srgbClr val="494949"/>
                </a:solidFill>
                <a:effectLst/>
                <a:latin typeface="Nunito Sans" panose="020F0502020204030204" pitchFamily="2" charset="0"/>
              </a:rPr>
              <a:t>https</a:t>
            </a:r>
            <a:r>
              <a:rPr lang="en-US" sz="1800" b="0" i="0" dirty="0">
                <a:solidFill>
                  <a:srgbClr val="494949"/>
                </a:solidFill>
                <a:effectLst/>
                <a:latin typeface="Nunito Sans" panose="020F0502020204030204" pitchFamily="2" charset="0"/>
              </a:rPr>
              <a:t>://www.oxford-royale.com/articles/outstanding-presentation/</a:t>
            </a:r>
            <a:endParaRPr lang="en-IN" sz="1800" dirty="0"/>
          </a:p>
        </p:txBody>
      </p:sp>
    </p:spTree>
    <p:extLst>
      <p:ext uri="{BB962C8B-B14F-4D97-AF65-F5344CB8AC3E}">
        <p14:creationId xmlns:p14="http://schemas.microsoft.com/office/powerpoint/2010/main" val="309651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8D5BA-110B-DFDF-AF79-D2F9709F4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Ways to give Outstanding Presentation (Courtesy: Oxford Royale)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5EBD4-235A-8638-C3AF-76BCC6856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16629"/>
            <a:ext cx="10515600" cy="3760334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IN" i="0" dirty="0">
                <a:solidFill>
                  <a:srgbClr val="494949"/>
                </a:solidFill>
                <a:effectLst/>
              </a:rPr>
              <a:t>Check the technology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i="0" dirty="0">
                <a:solidFill>
                  <a:srgbClr val="494949"/>
                </a:solidFill>
                <a:effectLst/>
              </a:rPr>
              <a:t>Focus on what the audience needs to know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b="0" i="0" dirty="0">
                <a:solidFill>
                  <a:srgbClr val="494949"/>
                </a:solidFill>
                <a:effectLst/>
              </a:rPr>
              <a:t>Choose slides that complement what you’re saying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b="0" i="0" dirty="0">
                <a:solidFill>
                  <a:srgbClr val="494949"/>
                </a:solidFill>
                <a:effectLst/>
              </a:rPr>
              <a:t>Use the ‘notes’ section if you have to provide slides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b="0" i="0" dirty="0">
                <a:solidFill>
                  <a:srgbClr val="494949"/>
                </a:solidFill>
                <a:effectLst/>
              </a:rPr>
              <a:t>Concentrate on the key message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IN" b="0" i="0" dirty="0">
                <a:solidFill>
                  <a:srgbClr val="494949"/>
                </a:solidFill>
                <a:effectLst/>
              </a:rPr>
              <a:t>Use the 10/20/30 rule</a:t>
            </a:r>
          </a:p>
        </p:txBody>
      </p:sp>
    </p:spTree>
    <p:extLst>
      <p:ext uri="{BB962C8B-B14F-4D97-AF65-F5344CB8AC3E}">
        <p14:creationId xmlns:p14="http://schemas.microsoft.com/office/powerpoint/2010/main" val="87534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8D5BA-110B-DFDF-AF79-D2F9709F4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Ways to give Outstanding Presentation (Courtesy: Oxford Royale)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5EBD4-235A-8638-C3AF-76BCC6856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16629"/>
            <a:ext cx="10515600" cy="376033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n-IN" b="0" i="0" dirty="0">
                <a:solidFill>
                  <a:srgbClr val="494949"/>
                </a:solidFill>
                <a:effectLst/>
              </a:rPr>
              <a:t>Tell stories</a:t>
            </a:r>
          </a:p>
          <a:p>
            <a:pPr marL="514350" indent="-514350">
              <a:buFont typeface="Arial" panose="020B0604020202020204" pitchFamily="34" charset="0"/>
              <a:buAutoNum type="arabicPeriod" startAt="7"/>
            </a:pPr>
            <a:r>
              <a:rPr lang="en-IN" b="0" i="0" dirty="0">
                <a:solidFill>
                  <a:srgbClr val="494949"/>
                </a:solidFill>
                <a:effectLst/>
              </a:rPr>
              <a:t>Use your voice</a:t>
            </a:r>
          </a:p>
          <a:p>
            <a:pPr marL="514350" indent="-514350">
              <a:buFont typeface="Arial" panose="020B0604020202020204" pitchFamily="34" charset="0"/>
              <a:buAutoNum type="arabicPeriod" startAt="7"/>
            </a:pPr>
            <a:r>
              <a:rPr lang="en-US" b="0" i="0" dirty="0">
                <a:solidFill>
                  <a:srgbClr val="494949"/>
                </a:solidFill>
                <a:effectLst/>
              </a:rPr>
              <a:t>Don’t try to answer every possible question</a:t>
            </a:r>
          </a:p>
          <a:p>
            <a:pPr marL="514350" indent="-514350">
              <a:buFont typeface="Arial" panose="020B0604020202020204" pitchFamily="34" charset="0"/>
              <a:buAutoNum type="arabicPeriod" startAt="7"/>
            </a:pPr>
            <a:r>
              <a:rPr lang="en-IN" b="0" i="0" dirty="0">
                <a:solidFill>
                  <a:srgbClr val="494949"/>
                </a:solidFill>
                <a:effectLst/>
              </a:rPr>
              <a:t>Have a strong opening</a:t>
            </a:r>
          </a:p>
          <a:p>
            <a:pPr marL="514350" indent="-514350">
              <a:buFont typeface="Arial" panose="020B0604020202020204" pitchFamily="34" charset="0"/>
              <a:buAutoNum type="arabicPeriod" startAt="7"/>
            </a:pPr>
            <a:r>
              <a:rPr lang="en-US" b="0" i="0" dirty="0">
                <a:solidFill>
                  <a:srgbClr val="494949"/>
                </a:solidFill>
                <a:effectLst/>
              </a:rPr>
              <a:t>Use the space</a:t>
            </a:r>
          </a:p>
          <a:p>
            <a:pPr marL="514350" indent="-514350">
              <a:buFont typeface="Arial" panose="020B0604020202020204" pitchFamily="34" charset="0"/>
              <a:buAutoNum type="arabicPeriod" startAt="7"/>
            </a:pPr>
            <a:r>
              <a:rPr lang="en-US" b="0" i="0" dirty="0">
                <a:solidFill>
                  <a:srgbClr val="494949"/>
                </a:solidFill>
                <a:effectLst/>
              </a:rPr>
              <a:t>Give your audience something to take </a:t>
            </a:r>
            <a:r>
              <a:rPr lang="en-US" b="0" i="0" dirty="0" smtClean="0">
                <a:solidFill>
                  <a:srgbClr val="494949"/>
                </a:solidFill>
                <a:effectLst/>
              </a:rPr>
              <a:t>home</a:t>
            </a:r>
            <a:endParaRPr lang="en-IN" b="0" i="0" dirty="0">
              <a:solidFill>
                <a:srgbClr val="494949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2614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69CF0-E041-C395-6306-91E6BC44C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140A6-8D57-E702-18E6-1B37030CC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10000"/>
          </a:bodyPr>
          <a:lstStyle/>
          <a:p>
            <a:pPr algn="l" fontAlgn="base"/>
            <a:r>
              <a:rPr lang="en-US" b="0" i="0" dirty="0">
                <a:solidFill>
                  <a:srgbClr val="161616"/>
                </a:solidFill>
                <a:effectLst/>
                <a:latin typeface="IBM Plex Sans" panose="020F0502020204030204" pitchFamily="34" charset="0"/>
              </a:rPr>
              <a:t>Quantum computing is a rapidly-emerging technology that harnesses the laws of quantum mechanics to solve problems too complex for classical computers. </a:t>
            </a:r>
          </a:p>
          <a:p>
            <a:pPr algn="l" fontAlgn="base"/>
            <a:r>
              <a:rPr lang="en-US" b="0" i="0" dirty="0">
                <a:solidFill>
                  <a:srgbClr val="161616"/>
                </a:solidFill>
                <a:effectLst/>
                <a:latin typeface="IBM Plex Sans" panose="020F0502020204030204" pitchFamily="34" charset="0"/>
              </a:rPr>
              <a:t>Today, IBM Quantum makes real quantum hardware — a tool scientists only began to imagine three decades ago — available to hundreds of thousands of developers. Our engineers deliver ever-more-powerful superconducting quantum processors at regular intervals, alongside crucial advances in software and quantum-classical orchestration. This work drives toward the quantum computing speed and capacity necessary to change the world. </a:t>
            </a:r>
          </a:p>
          <a:p>
            <a:pPr algn="l" fontAlgn="base"/>
            <a:r>
              <a:rPr lang="en-US" b="0" i="0" dirty="0">
                <a:solidFill>
                  <a:srgbClr val="161616"/>
                </a:solidFill>
                <a:effectLst/>
                <a:latin typeface="IBM Plex Sans" panose="020F0502020204030204" pitchFamily="34" charset="0"/>
              </a:rPr>
              <a:t>These machines are very different from the classical computers that have been around for more than half a century. Here's a primer on this transformative technology.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6FAC9A-DCB7-0184-51D2-1D7BA32A1E1E}"/>
              </a:ext>
            </a:extLst>
          </p:cNvPr>
          <p:cNvSpPr txBox="1"/>
          <p:nvPr/>
        </p:nvSpPr>
        <p:spPr>
          <a:xfrm>
            <a:off x="6868885" y="630820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https://www.ibm.com/topics/quantum-computing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A2C9BA39-851F-E943-B2E9-E5CE5299FF32}"/>
              </a:ext>
            </a:extLst>
          </p:cNvPr>
          <p:cNvSpPr/>
          <p:nvPr/>
        </p:nvSpPr>
        <p:spPr>
          <a:xfrm>
            <a:off x="9361715" y="115145"/>
            <a:ext cx="2416628" cy="1325564"/>
          </a:xfrm>
          <a:prstGeom prst="wedgeEllipseCallout">
            <a:avLst>
              <a:gd name="adj1" fmla="val -24894"/>
              <a:gd name="adj2" fmla="val 94969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This is not an article!</a:t>
            </a:r>
          </a:p>
        </p:txBody>
      </p:sp>
    </p:spTree>
    <p:extLst>
      <p:ext uri="{BB962C8B-B14F-4D97-AF65-F5344CB8AC3E}">
        <p14:creationId xmlns:p14="http://schemas.microsoft.com/office/powerpoint/2010/main" val="356020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AC77E-3010-CF31-7FE7-15F7E46CB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Oral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23878-C7AA-0AF5-48FF-4C950AB2E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174" y="1999801"/>
            <a:ext cx="4288971" cy="4667250"/>
          </a:xfrm>
        </p:spPr>
        <p:txBody>
          <a:bodyPr>
            <a:normAutofit/>
          </a:bodyPr>
          <a:lstStyle/>
          <a:p>
            <a:r>
              <a:rPr lang="en-IN" dirty="0"/>
              <a:t>Title (large font)</a:t>
            </a:r>
          </a:p>
          <a:p>
            <a:r>
              <a:rPr lang="en-IN" dirty="0"/>
              <a:t>Outline (good to have)</a:t>
            </a:r>
          </a:p>
          <a:p>
            <a:r>
              <a:rPr lang="en-IN" dirty="0"/>
              <a:t>Content </a:t>
            </a:r>
          </a:p>
          <a:p>
            <a:pPr lvl="1"/>
            <a:r>
              <a:rPr lang="en-IN" dirty="0"/>
              <a:t>Short sentences</a:t>
            </a:r>
          </a:p>
          <a:p>
            <a:pPr lvl="1"/>
            <a:r>
              <a:rPr lang="en-IN" dirty="0"/>
              <a:t>Simple words</a:t>
            </a:r>
          </a:p>
          <a:p>
            <a:pPr lvl="1"/>
            <a:r>
              <a:rPr lang="en-IN" dirty="0"/>
              <a:t>Bullet </a:t>
            </a:r>
            <a:r>
              <a:rPr lang="en-IN" dirty="0" smtClean="0"/>
              <a:t>points</a:t>
            </a:r>
          </a:p>
          <a:p>
            <a:pPr lvl="1"/>
            <a:r>
              <a:rPr lang="en-IN" dirty="0" smtClean="0"/>
              <a:t>Animate</a:t>
            </a:r>
            <a:endParaRPr lang="en-IN" dirty="0"/>
          </a:p>
          <a:p>
            <a:r>
              <a:rPr lang="en-IN" dirty="0"/>
              <a:t>Graphics</a:t>
            </a:r>
          </a:p>
          <a:p>
            <a:r>
              <a:rPr lang="en-IN" dirty="0"/>
              <a:t>Self-explanatory tables/figures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E05C66D-618D-5663-AE06-67827D29AEB3}"/>
              </a:ext>
            </a:extLst>
          </p:cNvPr>
          <p:cNvSpPr txBox="1">
            <a:spLocks/>
          </p:cNvSpPr>
          <p:nvPr/>
        </p:nvSpPr>
        <p:spPr>
          <a:xfrm>
            <a:off x="6585858" y="1999801"/>
            <a:ext cx="4288971" cy="4177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Dense slides</a:t>
            </a:r>
          </a:p>
          <a:p>
            <a:r>
              <a:rPr lang="en-IN" dirty="0"/>
              <a:t>Abbreviations</a:t>
            </a:r>
          </a:p>
          <a:p>
            <a:r>
              <a:rPr lang="en-IN" dirty="0"/>
              <a:t>Typos/grammatical errors</a:t>
            </a:r>
          </a:p>
          <a:p>
            <a:r>
              <a:rPr lang="en-IN" dirty="0"/>
              <a:t>Verbosity</a:t>
            </a:r>
          </a:p>
          <a:p>
            <a:r>
              <a:rPr lang="en-IN" dirty="0"/>
              <a:t>Small fonts</a:t>
            </a:r>
          </a:p>
          <a:p>
            <a:r>
              <a:rPr lang="en-IN" dirty="0"/>
              <a:t>Mismatch in fonts</a:t>
            </a:r>
          </a:p>
          <a:p>
            <a:r>
              <a:rPr lang="en-IN" dirty="0"/>
              <a:t>Distracting background </a:t>
            </a:r>
          </a:p>
          <a:p>
            <a:r>
              <a:rPr lang="en-IN" dirty="0"/>
              <a:t>Confusing flow</a:t>
            </a:r>
          </a:p>
          <a:p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79A8D3-7B91-3269-22C0-C974301CA1A0}"/>
              </a:ext>
            </a:extLst>
          </p:cNvPr>
          <p:cNvSpPr txBox="1"/>
          <p:nvPr/>
        </p:nvSpPr>
        <p:spPr>
          <a:xfrm>
            <a:off x="936174" y="1371595"/>
            <a:ext cx="950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dirty="0">
                <a:solidFill>
                  <a:schemeClr val="accent5"/>
                </a:solidFill>
              </a:rPr>
              <a:t>DO’s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2F4372-34C4-3C0E-1A9C-E3CE7F00D3B6}"/>
              </a:ext>
            </a:extLst>
          </p:cNvPr>
          <p:cNvSpPr txBox="1"/>
          <p:nvPr/>
        </p:nvSpPr>
        <p:spPr>
          <a:xfrm>
            <a:off x="6491502" y="1368420"/>
            <a:ext cx="14227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dirty="0">
                <a:solidFill>
                  <a:schemeClr val="accent5"/>
                </a:solidFill>
              </a:rPr>
              <a:t>DONT’s</a:t>
            </a:r>
          </a:p>
        </p:txBody>
      </p:sp>
    </p:spTree>
    <p:extLst>
      <p:ext uri="{BB962C8B-B14F-4D97-AF65-F5344CB8AC3E}">
        <p14:creationId xmlns:p14="http://schemas.microsoft.com/office/powerpoint/2010/main" val="210382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85144"/>
          </a:xfrm>
        </p:spPr>
        <p:txBody>
          <a:bodyPr/>
          <a:lstStyle/>
          <a:p>
            <a:pPr algn="ctr"/>
            <a:r>
              <a:rPr lang="en-IN" dirty="0" smtClean="0"/>
              <a:t>Examples – Present your view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2218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870BB34-1E11-4A38-961E-8BECD4EB20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pic>
        <p:nvPicPr>
          <p:cNvPr id="5" name="Picture 4" descr="Top view of a structure that looks like wheels">
            <a:extLst>
              <a:ext uri="{FF2B5EF4-FFF2-40B4-BE49-F238E27FC236}">
                <a16:creationId xmlns:a16="http://schemas.microsoft.com/office/drawing/2014/main" id="{EDD8E2F1-E69E-8865-52DE-DDDB49A63B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66" r="9091" b="11925"/>
          <a:stretch/>
        </p:blipFill>
        <p:spPr>
          <a:xfrm>
            <a:off x="1" y="10"/>
            <a:ext cx="12191999" cy="685798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E480DB9-98E5-480A-AF30-5D73B61273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0206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1F246CF-DB85-4B25-B3A3-F5BBDEE3EA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7366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F07BF-D098-2C1F-253F-22F93AE25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831" y="777240"/>
            <a:ext cx="6718434" cy="536067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I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Current Initiatives</a:t>
            </a:r>
          </a:p>
          <a:p>
            <a:r>
              <a:rPr lang="en-I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Sewage Treatment Plants with a capacity of 1.35 million litres per day</a:t>
            </a:r>
          </a:p>
          <a:p>
            <a:r>
              <a:rPr lang="en-I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Treated wastewater is used for horticulture and irrigation</a:t>
            </a:r>
          </a:p>
          <a:p>
            <a:pPr marL="0" indent="0">
              <a:buNone/>
            </a:pPr>
            <a:r>
              <a:rPr lang="en-I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Planned Initiatives </a:t>
            </a:r>
          </a:p>
          <a:p>
            <a:r>
              <a:rPr lang="en-I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Greywater segregation and reuse – segregate greywater and blackwater before treatment to reduce strain on groundwater resources</a:t>
            </a:r>
          </a:p>
          <a:p>
            <a:r>
              <a:rPr lang="en-I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Expansion of the existing rainwater harvesting infrastructure</a:t>
            </a:r>
          </a:p>
          <a:p>
            <a:r>
              <a:rPr lang="en-I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Installation of aerators, waterless urinals and other fixtures</a:t>
            </a:r>
          </a:p>
        </p:txBody>
      </p:sp>
    </p:spTree>
    <p:extLst>
      <p:ext uri="{BB962C8B-B14F-4D97-AF65-F5344CB8AC3E}">
        <p14:creationId xmlns:p14="http://schemas.microsoft.com/office/powerpoint/2010/main" val="275721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Plant growing in a concrete crack">
            <a:extLst>
              <a:ext uri="{FF2B5EF4-FFF2-40B4-BE49-F238E27FC236}">
                <a16:creationId xmlns:a16="http://schemas.microsoft.com/office/drawing/2014/main" id="{F8143FAB-0D0D-704A-08AC-F907563BB5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23289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CFDAD-EBF2-FF15-07FF-3B0948079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52" y="844986"/>
            <a:ext cx="5824785" cy="1124712"/>
          </a:xfrm>
        </p:spPr>
        <p:txBody>
          <a:bodyPr anchor="b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ea typeface="Calibri Light"/>
                <a:cs typeface="Calibri Light"/>
              </a:rPr>
              <a:t>Sustainable development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20AE66-C97F-F646-1E3E-8BDD0899E818}"/>
              </a:ext>
            </a:extLst>
          </p:cNvPr>
          <p:cNvSpPr txBox="1"/>
          <p:nvPr/>
        </p:nvSpPr>
        <p:spPr>
          <a:xfrm>
            <a:off x="425569" y="2438400"/>
            <a:ext cx="6107502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Sustainable development balances current and future needs, ensuring intergenerational equity.​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encompasses economic, social, and environmental goals, fostering a harmonious approach.​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Sustainable development promotes inclusive economic growth, enhanced social well-being, and environmental preservation.​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long-term strategy acknowledges the interdependence of economics, society, and ecology.​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Ultimately, it aims to create a more equitable and sustainable world, vital for our planet's well-being.​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​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293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InterweaveVTI">
  <a:themeElements>
    <a:clrScheme name="AnalogousFromDarkSeedLeftStep">
      <a:dk1>
        <a:srgbClr val="000000"/>
      </a:dk1>
      <a:lt1>
        <a:srgbClr val="FFFFFF"/>
      </a:lt1>
      <a:dk2>
        <a:srgbClr val="243641"/>
      </a:dk2>
      <a:lt2>
        <a:srgbClr val="E7E2E8"/>
      </a:lt2>
      <a:accent1>
        <a:srgbClr val="57B447"/>
      </a:accent1>
      <a:accent2>
        <a:srgbClr val="7CAE3A"/>
      </a:accent2>
      <a:accent3>
        <a:srgbClr val="A3A541"/>
      </a:accent3>
      <a:accent4>
        <a:srgbClr val="B1823B"/>
      </a:accent4>
      <a:accent5>
        <a:srgbClr val="C3624D"/>
      </a:accent5>
      <a:accent6>
        <a:srgbClr val="B13B56"/>
      </a:accent6>
      <a:hlink>
        <a:srgbClr val="BF6C3F"/>
      </a:hlink>
      <a:folHlink>
        <a:srgbClr val="7F7F7F"/>
      </a:folHlink>
    </a:clrScheme>
    <a:fontScheme name="Interweave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weaveVTI" id="{2A5AE21D-FC75-4AD0-BC12-FA563BC24905}" vid="{9A4A41B8-EB69-44BB-8E15-B517E25CF8C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571</Words>
  <Application>Microsoft Office PowerPoint</Application>
  <PresentationFormat>Widescreen</PresentationFormat>
  <Paragraphs>117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Arial</vt:lpstr>
      <vt:lpstr>Avenir Next LT Pro</vt:lpstr>
      <vt:lpstr>Avenir Next LT Pro Light</vt:lpstr>
      <vt:lpstr>Calibri</vt:lpstr>
      <vt:lpstr>Calibri Light</vt:lpstr>
      <vt:lpstr>Garamond</vt:lpstr>
      <vt:lpstr>IBM Plex Sans</vt:lpstr>
      <vt:lpstr>Lato</vt:lpstr>
      <vt:lpstr>Neue Haas Grotesk Text Pro</vt:lpstr>
      <vt:lpstr>Nunito Sans</vt:lpstr>
      <vt:lpstr>Office Theme</vt:lpstr>
      <vt:lpstr>SavonVTI</vt:lpstr>
      <vt:lpstr>1_office theme</vt:lpstr>
      <vt:lpstr>InterweaveVTI</vt:lpstr>
      <vt:lpstr>2_Office Theme</vt:lpstr>
      <vt:lpstr>Oral Presentation</vt:lpstr>
      <vt:lpstr>“Learning how to give a presentation well is a significant life skill”       https://www.oxford-royale.com/articles/outstanding-presentation/</vt:lpstr>
      <vt:lpstr>Ways to give Outstanding Presentation (Courtesy: Oxford Royale)</vt:lpstr>
      <vt:lpstr>Ways to give Outstanding Presentation (Courtesy: Oxford Royale)</vt:lpstr>
      <vt:lpstr>Example</vt:lpstr>
      <vt:lpstr>Oral Presentation</vt:lpstr>
      <vt:lpstr>Examples – Present your view</vt:lpstr>
      <vt:lpstr>PowerPoint Presentation</vt:lpstr>
      <vt:lpstr>Sustainable development</vt:lpstr>
      <vt:lpstr>DON’Ts</vt:lpstr>
      <vt:lpstr>IITK Mess Menu</vt:lpstr>
      <vt:lpstr>DON’Ts</vt:lpstr>
      <vt:lpstr>Friday (Rs. 67)</vt:lpstr>
      <vt:lpstr>Friday (Rs. 67)</vt:lpstr>
      <vt:lpstr>DON’Ts</vt:lpstr>
      <vt:lpstr>Geographical Diversity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117</cp:revision>
  <dcterms:created xsi:type="dcterms:W3CDTF">2023-08-04T04:32:40Z</dcterms:created>
  <dcterms:modified xsi:type="dcterms:W3CDTF">2024-08-16T04:57:52Z</dcterms:modified>
</cp:coreProperties>
</file>