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3" r:id="rId3"/>
    <p:sldId id="278" r:id="rId4"/>
    <p:sldId id="272" r:id="rId5"/>
    <p:sldId id="274" r:id="rId6"/>
    <p:sldId id="275" r:id="rId7"/>
    <p:sldId id="276" r:id="rId8"/>
    <p:sldId id="277" r:id="rId9"/>
    <p:sldId id="279" r:id="rId10"/>
    <p:sldId id="280" r:id="rId11"/>
    <p:sldId id="281" r:id="rId12"/>
    <p:sldId id="282" r:id="rId13"/>
    <p:sldId id="283" r:id="rId14"/>
    <p:sldId id="284" r:id="rId15"/>
    <p:sldId id="285" r:id="rId16"/>
    <p:sldId id="287" r:id="rId17"/>
    <p:sldId id="286" r:id="rId18"/>
    <p:sldId id="288" r:id="rId19"/>
    <p:sldId id="263" r:id="rId20"/>
    <p:sldId id="264" r:id="rId21"/>
    <p:sldId id="265" r:id="rId22"/>
    <p:sldId id="266" r:id="rId23"/>
    <p:sldId id="267" r:id="rId24"/>
    <p:sldId id="268" r:id="rId25"/>
    <p:sldId id="269" r:id="rId26"/>
    <p:sldId id="289"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4" autoAdjust="0"/>
    <p:restoredTop sz="94660"/>
  </p:normalViewPr>
  <p:slideViewPr>
    <p:cSldViewPr snapToGrid="0">
      <p:cViewPr varScale="1">
        <p:scale>
          <a:sx n="86" d="100"/>
          <a:sy n="86" d="100"/>
        </p:scale>
        <p:origin x="12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1167-29B1-41DE-9120-38823177C951}" type="datetimeFigureOut">
              <a:rPr lang="en-IN" smtClean="0"/>
              <a:t>06-08-2024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0AEE9-E2EB-406D-B65F-34E69EF6AA09}" type="slidenum">
              <a:rPr lang="en-IN" smtClean="0"/>
              <a:t>‹#›</a:t>
            </a:fld>
            <a:endParaRPr lang="en-IN"/>
          </a:p>
        </p:txBody>
      </p:sp>
    </p:spTree>
    <p:extLst>
      <p:ext uri="{BB962C8B-B14F-4D97-AF65-F5344CB8AC3E}">
        <p14:creationId xmlns:p14="http://schemas.microsoft.com/office/powerpoint/2010/main" val="6122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C2DB1B6-4054-46F6-9FEF-E50FC6B4CA18}" type="datetime1">
              <a:rPr lang="en-IN" smtClean="0"/>
              <a:t>06-08-2024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2821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3CCA57-FA98-4BB9-8ED0-86AD68DD6147}" type="datetime1">
              <a:rPr lang="en-IN" smtClean="0"/>
              <a:t>06-08-2024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38315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498909-CE55-4807-A3D5-97F54FE9205F}" type="datetime1">
              <a:rPr lang="en-IN" smtClean="0"/>
              <a:t>06-08-2024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293733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FDF2A0B-8A99-4545-96AD-1DB82D2F4498}" type="datetime1">
              <a:rPr lang="en-IN" smtClean="0"/>
              <a:t>06-08-2024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40835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E25E24-619F-4C6A-B784-DA14F00EB19C}" type="datetime1">
              <a:rPr lang="en-IN" smtClean="0"/>
              <a:t>06-08-2024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388991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E1ADC02-A30D-48CB-909E-BCE2CF6F7D95}" type="datetime1">
              <a:rPr lang="en-IN" smtClean="0"/>
              <a:t>06-08-2024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291060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8ECB71D-8409-4408-996E-C14EEFEA6330}" type="datetime1">
              <a:rPr lang="en-IN" smtClean="0"/>
              <a:t>06-08-2024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198395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37CE85F-CA81-4CB9-895A-A9BF86ABDB21}" type="datetime1">
              <a:rPr lang="en-IN" smtClean="0"/>
              <a:t>06-08-2024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279463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CA58E-4E5C-4BC2-8819-3CC7F50D46CB}" type="datetime1">
              <a:rPr lang="en-IN" smtClean="0"/>
              <a:t>06-08-2024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277221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52179-838E-4E93-9D77-D9F222B81523}" type="datetime1">
              <a:rPr lang="en-IN" smtClean="0"/>
              <a:t>06-08-2024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397563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9AA7E4-0C79-44BF-A75D-BBCD3D0775AD}" type="datetime1">
              <a:rPr lang="en-IN" smtClean="0"/>
              <a:t>06-08-2024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2CCBF-FC5D-4E12-B859-C1FA3E7CE941}" type="slidenum">
              <a:rPr lang="en-IN" smtClean="0"/>
              <a:t>‹#›</a:t>
            </a:fld>
            <a:endParaRPr lang="en-IN"/>
          </a:p>
        </p:txBody>
      </p:sp>
    </p:spTree>
    <p:extLst>
      <p:ext uri="{BB962C8B-B14F-4D97-AF65-F5344CB8AC3E}">
        <p14:creationId xmlns:p14="http://schemas.microsoft.com/office/powerpoint/2010/main" val="60747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04B33-1D8F-425F-AA16-5AFD800FA4F2}" type="datetime1">
              <a:rPr lang="en-IN" smtClean="0"/>
              <a:t>06-08-2024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2CCBF-FC5D-4E12-B859-C1FA3E7CE941}" type="slidenum">
              <a:rPr lang="en-IN" smtClean="0"/>
              <a:t>‹#›</a:t>
            </a:fld>
            <a:endParaRPr lang="en-IN"/>
          </a:p>
        </p:txBody>
      </p:sp>
    </p:spTree>
    <p:extLst>
      <p:ext uri="{BB962C8B-B14F-4D97-AF65-F5344CB8AC3E}">
        <p14:creationId xmlns:p14="http://schemas.microsoft.com/office/powerpoint/2010/main" val="396959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Typesetting</a:t>
            </a:r>
          </a:p>
        </p:txBody>
      </p:sp>
      <p:sp>
        <p:nvSpPr>
          <p:cNvPr id="3" name="Subtitle 2"/>
          <p:cNvSpPr>
            <a:spLocks noGrp="1"/>
          </p:cNvSpPr>
          <p:nvPr>
            <p:ph type="subTitle" idx="1"/>
          </p:nvPr>
        </p:nvSpPr>
        <p:spPr>
          <a:xfrm>
            <a:off x="1524000" y="3958682"/>
            <a:ext cx="9144000" cy="1299117"/>
          </a:xfrm>
        </p:spPr>
        <p:txBody>
          <a:bodyPr/>
          <a:lstStyle/>
          <a:p>
            <a:r>
              <a:rPr lang="en-IN" dirty="0" smtClean="0"/>
              <a:t>Lecture 3</a:t>
            </a:r>
          </a:p>
          <a:p>
            <a:r>
              <a:rPr lang="en-IN" dirty="0" smtClean="0"/>
              <a:t>August 7, 2024</a:t>
            </a:r>
            <a:endParaRPr lang="en-IN" dirty="0"/>
          </a:p>
        </p:txBody>
      </p:sp>
    </p:spTree>
    <p:extLst>
      <p:ext uri="{BB962C8B-B14F-4D97-AF65-F5344CB8AC3E}">
        <p14:creationId xmlns:p14="http://schemas.microsoft.com/office/powerpoint/2010/main" val="2067390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2</a:t>
            </a:r>
            <a:endParaRPr lang="en-IN" dirty="0"/>
          </a:p>
        </p:txBody>
      </p:sp>
      <p:sp>
        <p:nvSpPr>
          <p:cNvPr id="3" name="Content Placeholder 2"/>
          <p:cNvSpPr>
            <a:spLocks noGrp="1"/>
          </p:cNvSpPr>
          <p:nvPr>
            <p:ph idx="1"/>
          </p:nvPr>
        </p:nvSpPr>
        <p:spPr/>
        <p:txBody>
          <a:bodyPr/>
          <a:lstStyle/>
          <a:p>
            <a:endParaRPr lang="en-IN" dirty="0"/>
          </a:p>
          <a:p>
            <a:pPr marL="0" indent="0">
              <a:buNone/>
            </a:pPr>
            <a:r>
              <a:rPr lang="en-GB" dirty="0" smtClean="0"/>
              <a:t>While </a:t>
            </a:r>
            <a:r>
              <a:rPr lang="en-GB" dirty="0"/>
              <a:t>writing an article, we must think as reader. There are mainly four types of audience: reviewers, subject experts and non-experts. </a:t>
            </a:r>
            <a:r>
              <a:rPr lang="en-GB" dirty="0">
                <a:solidFill>
                  <a:srgbClr val="FF0000"/>
                </a:solidFill>
              </a:rPr>
              <a:t>At first, the results and the methodologies must be allotted separate sections and written properly. Then, continue with introduction which must include repeated cycles to refine it. </a:t>
            </a:r>
            <a:r>
              <a:rPr lang="en-GB" dirty="0"/>
              <a:t>The introduction must be able to convey the importance of or results. This will require citing previous works to show the advantage in our result. </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10</a:t>
            </a:fld>
            <a:endParaRPr lang="en-IN"/>
          </a:p>
        </p:txBody>
      </p:sp>
    </p:spTree>
    <p:extLst>
      <p:ext uri="{BB962C8B-B14F-4D97-AF65-F5344CB8AC3E}">
        <p14:creationId xmlns:p14="http://schemas.microsoft.com/office/powerpoint/2010/main" val="206020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3</a:t>
            </a:r>
            <a:endParaRPr lang="en-IN" dirty="0"/>
          </a:p>
        </p:txBody>
      </p:sp>
      <p:sp>
        <p:nvSpPr>
          <p:cNvPr id="3" name="Content Placeholder 2"/>
          <p:cNvSpPr>
            <a:spLocks noGrp="1"/>
          </p:cNvSpPr>
          <p:nvPr>
            <p:ph idx="1"/>
          </p:nvPr>
        </p:nvSpPr>
        <p:spPr/>
        <p:txBody>
          <a:bodyPr/>
          <a:lstStyle/>
          <a:p>
            <a:pPr marL="0" indent="0">
              <a:buNone/>
            </a:pPr>
            <a:r>
              <a:rPr lang="en-GB" dirty="0"/>
              <a:t>This article describes the best way for Effective communication in terms of technical writing </a:t>
            </a:r>
            <a:r>
              <a:rPr lang="en-GB" dirty="0" smtClean="0"/>
              <a:t>and presentation</a:t>
            </a:r>
            <a:r>
              <a:rPr lang="en-GB" dirty="0"/>
              <a:t>. They provide seven basic principles for all types of good technical writing </a:t>
            </a:r>
            <a:r>
              <a:rPr lang="en-GB" dirty="0" smtClean="0"/>
              <a:t>and those </a:t>
            </a:r>
            <a:r>
              <a:rPr lang="en-GB" dirty="0"/>
              <a:t>are as follows: Technical Accuracy, Conciseness and Clarity, Good Organization </a:t>
            </a:r>
            <a:r>
              <a:rPr lang="en-GB" dirty="0" smtClean="0"/>
              <a:t>and Structure</a:t>
            </a:r>
            <a:r>
              <a:rPr lang="en-GB" dirty="0"/>
              <a:t>, Error free English, Usefulness of the results, Ethicalness. Later they also </a:t>
            </a:r>
            <a:r>
              <a:rPr lang="en-GB" dirty="0" smtClean="0"/>
              <a:t>discussed the </a:t>
            </a:r>
            <a:r>
              <a:rPr lang="en-GB" dirty="0"/>
              <a:t>best way to start writing.</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11</a:t>
            </a:fld>
            <a:endParaRPr lang="en-IN"/>
          </a:p>
        </p:txBody>
      </p:sp>
    </p:spTree>
    <p:extLst>
      <p:ext uri="{BB962C8B-B14F-4D97-AF65-F5344CB8AC3E}">
        <p14:creationId xmlns:p14="http://schemas.microsoft.com/office/powerpoint/2010/main" val="1254649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3</a:t>
            </a:r>
            <a:endParaRPr lang="en-IN" dirty="0"/>
          </a:p>
        </p:txBody>
      </p:sp>
      <p:sp>
        <p:nvSpPr>
          <p:cNvPr id="3" name="Content Placeholder 2"/>
          <p:cNvSpPr>
            <a:spLocks noGrp="1"/>
          </p:cNvSpPr>
          <p:nvPr>
            <p:ph idx="1"/>
          </p:nvPr>
        </p:nvSpPr>
        <p:spPr/>
        <p:txBody>
          <a:bodyPr/>
          <a:lstStyle/>
          <a:p>
            <a:pPr marL="0" indent="0">
              <a:buNone/>
            </a:pPr>
            <a:r>
              <a:rPr lang="en-GB" dirty="0"/>
              <a:t>This article describes the best way for </a:t>
            </a:r>
            <a:r>
              <a:rPr lang="en-GB" dirty="0">
                <a:solidFill>
                  <a:srgbClr val="FF0000"/>
                </a:solidFill>
              </a:rPr>
              <a:t>E</a:t>
            </a:r>
            <a:r>
              <a:rPr lang="en-GB" dirty="0"/>
              <a:t>ffective communication in terms of technical writing </a:t>
            </a:r>
            <a:r>
              <a:rPr lang="en-GB" dirty="0" smtClean="0"/>
              <a:t>and presentation</a:t>
            </a:r>
            <a:r>
              <a:rPr lang="en-GB" dirty="0"/>
              <a:t>. </a:t>
            </a:r>
            <a:r>
              <a:rPr lang="en-GB" dirty="0">
                <a:solidFill>
                  <a:srgbClr val="FF0000"/>
                </a:solidFill>
              </a:rPr>
              <a:t>They</a:t>
            </a:r>
            <a:r>
              <a:rPr lang="en-GB" dirty="0"/>
              <a:t> provide seven basic principles for all types of good technical writing </a:t>
            </a:r>
            <a:r>
              <a:rPr lang="en-GB" dirty="0" smtClean="0"/>
              <a:t>and those </a:t>
            </a:r>
            <a:r>
              <a:rPr lang="en-GB" dirty="0"/>
              <a:t>are as follows: Technical Accuracy, Conciseness and Clarity, Good Organization </a:t>
            </a:r>
            <a:r>
              <a:rPr lang="en-GB" dirty="0" smtClean="0"/>
              <a:t>and Structure</a:t>
            </a:r>
            <a:r>
              <a:rPr lang="en-GB" dirty="0"/>
              <a:t>, Error free English, Usefulness of the results, Ethicalness. </a:t>
            </a:r>
            <a:r>
              <a:rPr lang="en-GB" dirty="0">
                <a:solidFill>
                  <a:srgbClr val="FF0000"/>
                </a:solidFill>
              </a:rPr>
              <a:t>Later</a:t>
            </a:r>
            <a:r>
              <a:rPr lang="en-GB" dirty="0"/>
              <a:t> they also </a:t>
            </a:r>
            <a:r>
              <a:rPr lang="en-GB" dirty="0" smtClean="0"/>
              <a:t>discussed the </a:t>
            </a:r>
            <a:r>
              <a:rPr lang="en-GB" dirty="0"/>
              <a:t>best way to start writing.</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12</a:t>
            </a:fld>
            <a:endParaRPr lang="en-IN"/>
          </a:p>
        </p:txBody>
      </p:sp>
    </p:spTree>
    <p:extLst>
      <p:ext uri="{BB962C8B-B14F-4D97-AF65-F5344CB8AC3E}">
        <p14:creationId xmlns:p14="http://schemas.microsoft.com/office/powerpoint/2010/main" val="389501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4</a:t>
            </a:r>
            <a:endParaRPr lang="en-IN" dirty="0"/>
          </a:p>
        </p:txBody>
      </p:sp>
      <p:sp>
        <p:nvSpPr>
          <p:cNvPr id="3" name="Content Placeholder 2"/>
          <p:cNvSpPr>
            <a:spLocks noGrp="1"/>
          </p:cNvSpPr>
          <p:nvPr>
            <p:ph idx="1"/>
          </p:nvPr>
        </p:nvSpPr>
        <p:spPr/>
        <p:txBody>
          <a:bodyPr/>
          <a:lstStyle/>
          <a:p>
            <a:pPr marL="0" indent="0">
              <a:buNone/>
            </a:pPr>
            <a:r>
              <a:rPr lang="en-US" dirty="0"/>
              <a:t>A well written article carries the ideas/results of the author to a larger audience. In this article the author explains importance and tips of good technical writing. It starts with the basic principles that make a good article. It gives a sequence of steps that be followed. It underscores the importance of writing with an audience in mind, more specifically what audience to target in each section. It highlights the importance of using the length proportionately. The examples clarify the common errors of redundant/irrelevant information. The summary of do’s and don’ts give a quick starting point for a beginner looking into technical writing to get started with his first piece.</a:t>
            </a: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13</a:t>
            </a:fld>
            <a:endParaRPr lang="en-IN"/>
          </a:p>
        </p:txBody>
      </p:sp>
    </p:spTree>
    <p:extLst>
      <p:ext uri="{BB962C8B-B14F-4D97-AF65-F5344CB8AC3E}">
        <p14:creationId xmlns:p14="http://schemas.microsoft.com/office/powerpoint/2010/main" val="3394348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4</a:t>
            </a:r>
            <a:endParaRPr lang="en-IN" dirty="0"/>
          </a:p>
        </p:txBody>
      </p:sp>
      <p:sp>
        <p:nvSpPr>
          <p:cNvPr id="3" name="Content Placeholder 2"/>
          <p:cNvSpPr>
            <a:spLocks noGrp="1"/>
          </p:cNvSpPr>
          <p:nvPr>
            <p:ph idx="1"/>
          </p:nvPr>
        </p:nvSpPr>
        <p:spPr/>
        <p:txBody>
          <a:bodyPr/>
          <a:lstStyle/>
          <a:p>
            <a:pPr marL="0" indent="0">
              <a:buNone/>
            </a:pPr>
            <a:r>
              <a:rPr lang="en-US" dirty="0"/>
              <a:t>A well written article carries the ideas/results of the author to a larger audience. In this article the author explains importance and tips of good technical writing. It starts with the basic principles that make a good article. It gives a sequence of steps that be followed. It underscores the importance of writing with an audience in mind, more specifically what audience to target in each section. It highlights the importance of using the length proportionately. The examples clarify the common errors of redundant/irrelevant information</a:t>
            </a:r>
            <a:r>
              <a:rPr lang="en-US" dirty="0">
                <a:solidFill>
                  <a:srgbClr val="FF0000"/>
                </a:solidFill>
              </a:rPr>
              <a:t>. The summary of do’s and don’ts</a:t>
            </a:r>
            <a:r>
              <a:rPr lang="en-US" dirty="0"/>
              <a:t> give a quick starting point for a beginner looking into technical writing to get started with </a:t>
            </a:r>
            <a:r>
              <a:rPr lang="en-US" dirty="0">
                <a:solidFill>
                  <a:srgbClr val="FF0000"/>
                </a:solidFill>
              </a:rPr>
              <a:t>his</a:t>
            </a:r>
            <a:r>
              <a:rPr lang="en-US" dirty="0"/>
              <a:t> first piece.</a:t>
            </a: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14</a:t>
            </a:fld>
            <a:endParaRPr lang="en-IN"/>
          </a:p>
        </p:txBody>
      </p:sp>
    </p:spTree>
    <p:extLst>
      <p:ext uri="{BB962C8B-B14F-4D97-AF65-F5344CB8AC3E}">
        <p14:creationId xmlns:p14="http://schemas.microsoft.com/office/powerpoint/2010/main" val="995713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Inclusive Language</a:t>
            </a:r>
            <a:endParaRPr lang="en-IN"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82" y="1966117"/>
            <a:ext cx="10812436" cy="4114803"/>
          </a:xfrm>
        </p:spPr>
      </p:pic>
      <p:sp>
        <p:nvSpPr>
          <p:cNvPr id="4" name="Slide Number Placeholder 3"/>
          <p:cNvSpPr>
            <a:spLocks noGrp="1"/>
          </p:cNvSpPr>
          <p:nvPr>
            <p:ph type="sldNum" sz="quarter" idx="12"/>
          </p:nvPr>
        </p:nvSpPr>
        <p:spPr/>
        <p:txBody>
          <a:bodyPr/>
          <a:lstStyle/>
          <a:p>
            <a:fld id="{B702CCBF-FC5D-4E12-B859-C1FA3E7CE941}" type="slidenum">
              <a:rPr lang="en-IN" smtClean="0"/>
              <a:t>15</a:t>
            </a:fld>
            <a:endParaRPr lang="en-IN"/>
          </a:p>
        </p:txBody>
      </p:sp>
      <p:sp>
        <p:nvSpPr>
          <p:cNvPr id="6" name="Rectangle 5"/>
          <p:cNvSpPr/>
          <p:nvPr/>
        </p:nvSpPr>
        <p:spPr>
          <a:xfrm>
            <a:off x="689782" y="2442117"/>
            <a:ext cx="10812436" cy="356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3569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Inclusive Language</a:t>
            </a:r>
            <a:endParaRPr lang="en-IN"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43" y="1936092"/>
            <a:ext cx="11855513" cy="4174853"/>
          </a:xfrm>
        </p:spPr>
      </p:pic>
      <p:sp>
        <p:nvSpPr>
          <p:cNvPr id="4" name="Slide Number Placeholder 3"/>
          <p:cNvSpPr>
            <a:spLocks noGrp="1"/>
          </p:cNvSpPr>
          <p:nvPr>
            <p:ph type="sldNum" sz="quarter" idx="12"/>
          </p:nvPr>
        </p:nvSpPr>
        <p:spPr/>
        <p:txBody>
          <a:bodyPr/>
          <a:lstStyle/>
          <a:p>
            <a:fld id="{B702CCBF-FC5D-4E12-B859-C1FA3E7CE941}" type="slidenum">
              <a:rPr lang="en-IN" smtClean="0"/>
              <a:t>16</a:t>
            </a:fld>
            <a:endParaRPr lang="en-IN"/>
          </a:p>
        </p:txBody>
      </p:sp>
    </p:spTree>
    <p:extLst>
      <p:ext uri="{BB962C8B-B14F-4D97-AF65-F5344CB8AC3E}">
        <p14:creationId xmlns:p14="http://schemas.microsoft.com/office/powerpoint/2010/main" val="93861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Inclusive Language</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17</a:t>
            </a:fld>
            <a:endParaRPr lang="en-IN"/>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31378"/>
            <a:ext cx="10493298" cy="4924972"/>
          </a:xfrm>
          <a:prstGeom prst="rect">
            <a:avLst/>
          </a:prstGeom>
        </p:spPr>
      </p:pic>
    </p:spTree>
    <p:extLst>
      <p:ext uri="{BB962C8B-B14F-4D97-AF65-F5344CB8AC3E}">
        <p14:creationId xmlns:p14="http://schemas.microsoft.com/office/powerpoint/2010/main" val="1515182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225"/>
          </a:xfrm>
        </p:spPr>
        <p:txBody>
          <a:bodyPr/>
          <a:lstStyle/>
          <a:p>
            <a:pPr algn="ctr"/>
            <a:r>
              <a:rPr lang="en-IN" dirty="0" smtClean="0"/>
              <a:t>Typesetting – </a:t>
            </a:r>
            <a:r>
              <a:rPr lang="en-IN" dirty="0" err="1" smtClean="0"/>
              <a:t>LaTeX</a:t>
            </a:r>
            <a:r>
              <a:rPr lang="en-IN" dirty="0" smtClean="0"/>
              <a:t> </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18</a:t>
            </a:fld>
            <a:endParaRPr lang="en-IN"/>
          </a:p>
        </p:txBody>
      </p:sp>
    </p:spTree>
    <p:extLst>
      <p:ext uri="{BB962C8B-B14F-4D97-AF65-F5344CB8AC3E}">
        <p14:creationId xmlns:p14="http://schemas.microsoft.com/office/powerpoint/2010/main" val="2663384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www.overleaf.com</a:t>
            </a:r>
            <a:endParaRPr lang="en-IN" dirty="0"/>
          </a:p>
        </p:txBody>
      </p:sp>
      <p:pic>
        <p:nvPicPr>
          <p:cNvPr id="5" name="Content Placeholder 4">
            <a:extLst>
              <a:ext uri="{FF2B5EF4-FFF2-40B4-BE49-F238E27FC236}">
                <a16:creationId xmlns:a16="http://schemas.microsoft.com/office/drawing/2014/main" id="{8D2EDB81-A4A0-48A5-BE2B-AB5E077590BF}"/>
              </a:ext>
            </a:extLst>
          </p:cNvPr>
          <p:cNvPicPr>
            <a:picLocks noGrp="1" noChangeAspect="1"/>
          </p:cNvPicPr>
          <p:nvPr>
            <p:ph idx="1"/>
          </p:nvPr>
        </p:nvPicPr>
        <p:blipFill rotWithShape="1">
          <a:blip r:embed="rId2"/>
          <a:srcRect t="23089" b="13619"/>
          <a:stretch/>
        </p:blipFill>
        <p:spPr>
          <a:xfrm>
            <a:off x="1127409" y="2253343"/>
            <a:ext cx="9937181" cy="3537858"/>
          </a:xfrm>
        </p:spPr>
      </p:pic>
      <p:sp>
        <p:nvSpPr>
          <p:cNvPr id="6" name="Slide Number Placeholder 5">
            <a:extLst>
              <a:ext uri="{FF2B5EF4-FFF2-40B4-BE49-F238E27FC236}">
                <a16:creationId xmlns:a16="http://schemas.microsoft.com/office/drawing/2014/main" id="{4548C1D3-1EE6-54B3-6C41-DA0424F93A0B}"/>
              </a:ext>
            </a:extLst>
          </p:cNvPr>
          <p:cNvSpPr>
            <a:spLocks noGrp="1"/>
          </p:cNvSpPr>
          <p:nvPr>
            <p:ph type="sldNum" sz="quarter" idx="12"/>
          </p:nvPr>
        </p:nvSpPr>
        <p:spPr/>
        <p:txBody>
          <a:bodyPr/>
          <a:lstStyle/>
          <a:p>
            <a:fld id="{B702CCBF-FC5D-4E12-B859-C1FA3E7CE941}" type="slidenum">
              <a:rPr lang="en-IN" smtClean="0"/>
              <a:t>19</a:t>
            </a:fld>
            <a:endParaRPr lang="en-IN"/>
          </a:p>
        </p:txBody>
      </p:sp>
    </p:spTree>
    <p:extLst>
      <p:ext uri="{BB962C8B-B14F-4D97-AF65-F5344CB8AC3E}">
        <p14:creationId xmlns:p14="http://schemas.microsoft.com/office/powerpoint/2010/main" val="12258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Review of Abstract Writing</a:t>
            </a:r>
            <a:endParaRPr lang="en-IN" dirty="0"/>
          </a:p>
        </p:txBody>
      </p:sp>
      <p:sp>
        <p:nvSpPr>
          <p:cNvPr id="3" name="Content Placeholder 2"/>
          <p:cNvSpPr>
            <a:spLocks noGrp="1"/>
          </p:cNvSpPr>
          <p:nvPr>
            <p:ph idx="1"/>
          </p:nvPr>
        </p:nvSpPr>
        <p:spPr/>
        <p:txBody>
          <a:bodyPr/>
          <a:lstStyle/>
          <a:p>
            <a:pPr marL="0" indent="0">
              <a:buNone/>
            </a:pPr>
            <a:r>
              <a:rPr lang="en-IN" dirty="0" smtClean="0"/>
              <a:t>Please use Name_RollNumber.pdf as the file name (preferably do not submit .</a:t>
            </a:r>
            <a:r>
              <a:rPr lang="en-IN" dirty="0" err="1" smtClean="0"/>
              <a:t>docx</a:t>
            </a:r>
            <a:r>
              <a:rPr lang="en-IN" dirty="0" smtClean="0"/>
              <a:t>)</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2</a:t>
            </a:fld>
            <a:endParaRPr lang="en-IN"/>
          </a:p>
        </p:txBody>
      </p:sp>
    </p:spTree>
    <p:extLst>
      <p:ext uri="{BB962C8B-B14F-4D97-AF65-F5344CB8AC3E}">
        <p14:creationId xmlns:p14="http://schemas.microsoft.com/office/powerpoint/2010/main" val="3702343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7454-F011-D4AA-CB7A-5E338FB61CB8}"/>
              </a:ext>
            </a:extLst>
          </p:cNvPr>
          <p:cNvSpPr>
            <a:spLocks noGrp="1"/>
          </p:cNvSpPr>
          <p:nvPr>
            <p:ph type="title"/>
          </p:nvPr>
        </p:nvSpPr>
        <p:spPr/>
        <p:txBody>
          <a:bodyPr/>
          <a:lstStyle/>
          <a:p>
            <a:r>
              <a:rPr lang="en-US" dirty="0"/>
              <a:t>New Project -&gt; Blank Project </a:t>
            </a:r>
            <a:endParaRPr lang="en-IN" dirty="0"/>
          </a:p>
        </p:txBody>
      </p:sp>
      <p:sp>
        <p:nvSpPr>
          <p:cNvPr id="10" name="Slide Number Placeholder 9">
            <a:extLst>
              <a:ext uri="{FF2B5EF4-FFF2-40B4-BE49-F238E27FC236}">
                <a16:creationId xmlns:a16="http://schemas.microsoft.com/office/drawing/2014/main" id="{D57A29DD-BCC6-32AC-3EF0-C67BF02BA5CA}"/>
              </a:ext>
            </a:extLst>
          </p:cNvPr>
          <p:cNvSpPr>
            <a:spLocks noGrp="1"/>
          </p:cNvSpPr>
          <p:nvPr>
            <p:ph type="sldNum" sz="quarter" idx="12"/>
          </p:nvPr>
        </p:nvSpPr>
        <p:spPr/>
        <p:txBody>
          <a:bodyPr/>
          <a:lstStyle/>
          <a:p>
            <a:fld id="{B702CCBF-FC5D-4E12-B859-C1FA3E7CE941}" type="slidenum">
              <a:rPr lang="en-IN" smtClean="0"/>
              <a:t>20</a:t>
            </a:fld>
            <a:endParaRPr lang="en-IN"/>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8"/>
            <a:ext cx="12192000" cy="4657360"/>
          </a:xfrm>
          <a:prstGeom prst="rect">
            <a:avLst/>
          </a:prstGeom>
        </p:spPr>
      </p:pic>
    </p:spTree>
    <p:extLst>
      <p:ext uri="{BB962C8B-B14F-4D97-AF65-F5344CB8AC3E}">
        <p14:creationId xmlns:p14="http://schemas.microsoft.com/office/powerpoint/2010/main" val="203017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7696-9852-928E-74FA-0A1D66E11E69}"/>
              </a:ext>
            </a:extLst>
          </p:cNvPr>
          <p:cNvSpPr>
            <a:spLocks noGrp="1"/>
          </p:cNvSpPr>
          <p:nvPr>
            <p:ph type="title"/>
          </p:nvPr>
        </p:nvSpPr>
        <p:spPr/>
        <p:txBody>
          <a:bodyPr/>
          <a:lstStyle/>
          <a:p>
            <a:r>
              <a:rPr lang="en-US" dirty="0"/>
              <a:t>Sections</a:t>
            </a:r>
            <a:endParaRPr lang="en-IN" dirty="0"/>
          </a:p>
        </p:txBody>
      </p:sp>
      <p:sp>
        <p:nvSpPr>
          <p:cNvPr id="6" name="Slide Number Placeholder 5">
            <a:extLst>
              <a:ext uri="{FF2B5EF4-FFF2-40B4-BE49-F238E27FC236}">
                <a16:creationId xmlns:a16="http://schemas.microsoft.com/office/drawing/2014/main" id="{655A08E2-0877-DEA3-CEED-178A2BA68FB7}"/>
              </a:ext>
            </a:extLst>
          </p:cNvPr>
          <p:cNvSpPr>
            <a:spLocks noGrp="1"/>
          </p:cNvSpPr>
          <p:nvPr>
            <p:ph type="sldNum" sz="quarter" idx="12"/>
          </p:nvPr>
        </p:nvSpPr>
        <p:spPr/>
        <p:txBody>
          <a:bodyPr/>
          <a:lstStyle/>
          <a:p>
            <a:fld id="{B702CCBF-FC5D-4E12-B859-C1FA3E7CE941}" type="slidenum">
              <a:rPr lang="en-IN" smtClean="0"/>
              <a:t>21</a:t>
            </a:fld>
            <a:endParaRPr lang="en-IN"/>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9344"/>
            <a:ext cx="12192000" cy="4722199"/>
          </a:xfrm>
          <a:prstGeom prst="rect">
            <a:avLst/>
          </a:prstGeom>
        </p:spPr>
      </p:pic>
    </p:spTree>
    <p:extLst>
      <p:ext uri="{BB962C8B-B14F-4D97-AF65-F5344CB8AC3E}">
        <p14:creationId xmlns:p14="http://schemas.microsoft.com/office/powerpoint/2010/main" val="131879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E59A-8367-D482-556A-7FEEF3573188}"/>
              </a:ext>
            </a:extLst>
          </p:cNvPr>
          <p:cNvSpPr>
            <a:spLocks noGrp="1"/>
          </p:cNvSpPr>
          <p:nvPr>
            <p:ph type="title"/>
          </p:nvPr>
        </p:nvSpPr>
        <p:spPr/>
        <p:txBody>
          <a:bodyPr/>
          <a:lstStyle/>
          <a:p>
            <a:r>
              <a:rPr lang="en-US" dirty="0"/>
              <a:t>References</a:t>
            </a:r>
            <a:endParaRPr lang="en-IN" dirty="0"/>
          </a:p>
        </p:txBody>
      </p:sp>
      <p:sp>
        <p:nvSpPr>
          <p:cNvPr id="6" name="Slide Number Placeholder 5">
            <a:extLst>
              <a:ext uri="{FF2B5EF4-FFF2-40B4-BE49-F238E27FC236}">
                <a16:creationId xmlns:a16="http://schemas.microsoft.com/office/drawing/2014/main" id="{937C15BB-AF4D-9656-7550-9F06E88FC969}"/>
              </a:ext>
            </a:extLst>
          </p:cNvPr>
          <p:cNvSpPr>
            <a:spLocks noGrp="1"/>
          </p:cNvSpPr>
          <p:nvPr>
            <p:ph type="sldNum" sz="quarter" idx="12"/>
          </p:nvPr>
        </p:nvSpPr>
        <p:spPr/>
        <p:txBody>
          <a:bodyPr/>
          <a:lstStyle/>
          <a:p>
            <a:fld id="{B702CCBF-FC5D-4E12-B859-C1FA3E7CE941}" type="slidenum">
              <a:rPr lang="en-IN" smtClean="0"/>
              <a:t>22</a:t>
            </a:fld>
            <a:endParaRPr lang="en-IN"/>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3533"/>
            <a:ext cx="12192000" cy="5338781"/>
          </a:xfrm>
          <a:prstGeom prst="rect">
            <a:avLst/>
          </a:prstGeom>
        </p:spPr>
      </p:pic>
      <p:sp>
        <p:nvSpPr>
          <p:cNvPr id="7" name="TextBox 6">
            <a:extLst>
              <a:ext uri="{FF2B5EF4-FFF2-40B4-BE49-F238E27FC236}">
                <a16:creationId xmlns:a16="http://schemas.microsoft.com/office/drawing/2014/main" id="{E37D0939-8DCD-A287-9C67-282477AAC91E}"/>
              </a:ext>
            </a:extLst>
          </p:cNvPr>
          <p:cNvSpPr txBox="1"/>
          <p:nvPr/>
        </p:nvSpPr>
        <p:spPr>
          <a:xfrm>
            <a:off x="6825343" y="1848491"/>
            <a:ext cx="5366657" cy="3093154"/>
          </a:xfrm>
          <a:prstGeom prst="rect">
            <a:avLst/>
          </a:prstGeom>
          <a:solidFill>
            <a:schemeClr val="bg1">
              <a:lumMod val="85000"/>
            </a:schemeClr>
          </a:solidFill>
        </p:spPr>
        <p:txBody>
          <a:bodyPr wrap="square" rtlCol="0">
            <a:spAutoFit/>
          </a:bodyPr>
          <a:lstStyle/>
          <a:p>
            <a:r>
              <a:rPr lang="en-IN" sz="1500" dirty="0"/>
              <a:t>@article{DL_2020, </a:t>
            </a:r>
          </a:p>
          <a:p>
            <a:r>
              <a:rPr lang="en-IN" sz="1500" dirty="0"/>
              <a:t>title={{Do Not Have Enough Data? Deep Learning to the Rescue!}}, </a:t>
            </a:r>
          </a:p>
          <a:p>
            <a:r>
              <a:rPr lang="en-IN" sz="1500" dirty="0"/>
              <a:t>volume={34}, </a:t>
            </a:r>
          </a:p>
          <a:p>
            <a:r>
              <a:rPr lang="en-IN" sz="1500" dirty="0"/>
              <a:t>number={05}, </a:t>
            </a:r>
          </a:p>
          <a:p>
            <a:r>
              <a:rPr lang="en-IN" sz="1500" dirty="0"/>
              <a:t>journal={Proceedings of the AAAI Conference on Artificial Intelligence}, </a:t>
            </a:r>
          </a:p>
          <a:p>
            <a:r>
              <a:rPr lang="en-IN" sz="1500" dirty="0"/>
              <a:t>author={</a:t>
            </a:r>
            <a:r>
              <a:rPr lang="en-IN" sz="1500" dirty="0" err="1"/>
              <a:t>Anaby-Tavor</a:t>
            </a:r>
            <a:r>
              <a:rPr lang="en-IN" sz="1500" dirty="0"/>
              <a:t>, Ateret and </a:t>
            </a:r>
            <a:r>
              <a:rPr lang="en-IN" sz="1500" dirty="0" err="1"/>
              <a:t>Carmeli</a:t>
            </a:r>
            <a:r>
              <a:rPr lang="en-IN" sz="1500" dirty="0"/>
              <a:t>, Boaz and </a:t>
            </a:r>
            <a:r>
              <a:rPr lang="en-IN" sz="1500" dirty="0" err="1"/>
              <a:t>Goldbraich</a:t>
            </a:r>
            <a:r>
              <a:rPr lang="en-IN" sz="1500" dirty="0"/>
              <a:t>, Esther and Kantor, Amir and Kour, George and </a:t>
            </a:r>
            <a:r>
              <a:rPr lang="en-IN" sz="1500" dirty="0" err="1"/>
              <a:t>Shlomov</a:t>
            </a:r>
            <a:r>
              <a:rPr lang="en-IN" sz="1500" dirty="0"/>
              <a:t>, </a:t>
            </a:r>
            <a:r>
              <a:rPr lang="en-IN" sz="1500" dirty="0" err="1"/>
              <a:t>Segev</a:t>
            </a:r>
            <a:r>
              <a:rPr lang="en-IN" sz="1500" dirty="0"/>
              <a:t> and Tepper, </a:t>
            </a:r>
            <a:r>
              <a:rPr lang="en-IN" sz="1500" dirty="0" err="1"/>
              <a:t>Naama</a:t>
            </a:r>
            <a:r>
              <a:rPr lang="en-IN" sz="1500" dirty="0"/>
              <a:t> and </a:t>
            </a:r>
            <a:r>
              <a:rPr lang="en-IN" sz="1500" dirty="0" err="1"/>
              <a:t>Zwerdling</a:t>
            </a:r>
            <a:r>
              <a:rPr lang="en-IN" sz="1500" dirty="0"/>
              <a:t>, </a:t>
            </a:r>
            <a:r>
              <a:rPr lang="en-IN" sz="1500" dirty="0" err="1"/>
              <a:t>Naama</a:t>
            </a:r>
            <a:r>
              <a:rPr lang="en-IN" sz="1500" dirty="0"/>
              <a:t>}, </a:t>
            </a:r>
          </a:p>
          <a:p>
            <a:r>
              <a:rPr lang="en-IN" sz="1500" dirty="0"/>
              <a:t>year={2020}, </a:t>
            </a:r>
          </a:p>
          <a:p>
            <a:r>
              <a:rPr lang="en-IN" sz="1500" dirty="0"/>
              <a:t>month={Apr.}, </a:t>
            </a:r>
          </a:p>
          <a:p>
            <a:r>
              <a:rPr lang="en-IN" sz="1500" dirty="0"/>
              <a:t>pages={7383-7390} </a:t>
            </a:r>
          </a:p>
          <a:p>
            <a:r>
              <a:rPr lang="en-IN" sz="1500" dirty="0"/>
              <a:t>}</a:t>
            </a:r>
          </a:p>
        </p:txBody>
      </p:sp>
    </p:spTree>
    <p:extLst>
      <p:ext uri="{BB962C8B-B14F-4D97-AF65-F5344CB8AC3E}">
        <p14:creationId xmlns:p14="http://schemas.microsoft.com/office/powerpoint/2010/main" val="28846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CA43-2BF9-5F90-5436-63959B1BE969}"/>
              </a:ext>
            </a:extLst>
          </p:cNvPr>
          <p:cNvSpPr>
            <a:spLocks noGrp="1"/>
          </p:cNvSpPr>
          <p:nvPr>
            <p:ph type="title"/>
          </p:nvPr>
        </p:nvSpPr>
        <p:spPr/>
        <p:txBody>
          <a:bodyPr/>
          <a:lstStyle/>
          <a:p>
            <a:r>
              <a:rPr lang="en-US" dirty="0"/>
              <a:t>Figures</a:t>
            </a:r>
            <a:endParaRPr lang="en-IN" dirty="0"/>
          </a:p>
        </p:txBody>
      </p:sp>
      <p:pic>
        <p:nvPicPr>
          <p:cNvPr id="5" name="Picture 4">
            <a:extLst>
              <a:ext uri="{FF2B5EF4-FFF2-40B4-BE49-F238E27FC236}">
                <a16:creationId xmlns:a16="http://schemas.microsoft.com/office/drawing/2014/main" id="{B3C9EDEF-2346-4712-C6C3-ABB51AD0EBAD}"/>
              </a:ext>
            </a:extLst>
          </p:cNvPr>
          <p:cNvPicPr>
            <a:picLocks noChangeAspect="1"/>
          </p:cNvPicPr>
          <p:nvPr/>
        </p:nvPicPr>
        <p:blipFill rotWithShape="1">
          <a:blip r:embed="rId2"/>
          <a:srcRect l="16347" t="56501" r="49192" b="28338"/>
          <a:stretch/>
        </p:blipFill>
        <p:spPr>
          <a:xfrm>
            <a:off x="1650381" y="2663070"/>
            <a:ext cx="9013902" cy="2230714"/>
          </a:xfrm>
          <a:prstGeom prst="rect">
            <a:avLst/>
          </a:prstGeom>
        </p:spPr>
      </p:pic>
      <p:sp>
        <p:nvSpPr>
          <p:cNvPr id="6" name="Slide Number Placeholder 5">
            <a:extLst>
              <a:ext uri="{FF2B5EF4-FFF2-40B4-BE49-F238E27FC236}">
                <a16:creationId xmlns:a16="http://schemas.microsoft.com/office/drawing/2014/main" id="{43DC4536-CA9C-8792-F39C-440FE98339D5}"/>
              </a:ext>
            </a:extLst>
          </p:cNvPr>
          <p:cNvSpPr>
            <a:spLocks noGrp="1"/>
          </p:cNvSpPr>
          <p:nvPr>
            <p:ph type="sldNum" sz="quarter" idx="12"/>
          </p:nvPr>
        </p:nvSpPr>
        <p:spPr>
          <a:xfrm>
            <a:off x="8610599" y="6356350"/>
            <a:ext cx="3399263" cy="365125"/>
          </a:xfrm>
        </p:spPr>
        <p:txBody>
          <a:bodyPr/>
          <a:lstStyle/>
          <a:p>
            <a:fld id="{B702CCBF-FC5D-4E12-B859-C1FA3E7CE941}" type="slidenum">
              <a:rPr lang="en-IN" smtClean="0"/>
              <a:t>23</a:t>
            </a:fld>
            <a:endParaRPr lang="en-IN" dirty="0"/>
          </a:p>
        </p:txBody>
      </p:sp>
    </p:spTree>
    <p:extLst>
      <p:ext uri="{BB962C8B-B14F-4D97-AF65-F5344CB8AC3E}">
        <p14:creationId xmlns:p14="http://schemas.microsoft.com/office/powerpoint/2010/main" val="3250775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2BE2-ACCC-FB6F-DBC2-D7F02039CD96}"/>
              </a:ext>
            </a:extLst>
          </p:cNvPr>
          <p:cNvSpPr>
            <a:spLocks noGrp="1"/>
          </p:cNvSpPr>
          <p:nvPr>
            <p:ph type="title"/>
          </p:nvPr>
        </p:nvSpPr>
        <p:spPr/>
        <p:txBody>
          <a:bodyPr/>
          <a:lstStyle/>
          <a:p>
            <a:r>
              <a:rPr lang="en-US" dirty="0"/>
              <a:t>Labels</a:t>
            </a:r>
            <a:endParaRPr lang="en-IN" dirty="0"/>
          </a:p>
        </p:txBody>
      </p:sp>
      <p:sp>
        <p:nvSpPr>
          <p:cNvPr id="6" name="Slide Number Placeholder 5">
            <a:extLst>
              <a:ext uri="{FF2B5EF4-FFF2-40B4-BE49-F238E27FC236}">
                <a16:creationId xmlns:a16="http://schemas.microsoft.com/office/drawing/2014/main" id="{0CD8A27C-3B46-BC63-A75F-02862A342CB4}"/>
              </a:ext>
            </a:extLst>
          </p:cNvPr>
          <p:cNvSpPr>
            <a:spLocks noGrp="1"/>
          </p:cNvSpPr>
          <p:nvPr>
            <p:ph type="sldNum" sz="quarter" idx="12"/>
          </p:nvPr>
        </p:nvSpPr>
        <p:spPr/>
        <p:txBody>
          <a:bodyPr/>
          <a:lstStyle/>
          <a:p>
            <a:fld id="{B702CCBF-FC5D-4E12-B859-C1FA3E7CE941}" type="slidenum">
              <a:rPr lang="en-IN" smtClean="0"/>
              <a:t>24</a:t>
            </a:fld>
            <a:endParaRPr lang="en-IN"/>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548"/>
            <a:ext cx="12192000" cy="3615977"/>
          </a:xfrm>
          <a:prstGeom prst="rect">
            <a:avLst/>
          </a:prstGeom>
        </p:spPr>
      </p:pic>
    </p:spTree>
    <p:extLst>
      <p:ext uri="{BB962C8B-B14F-4D97-AF65-F5344CB8AC3E}">
        <p14:creationId xmlns:p14="http://schemas.microsoft.com/office/powerpoint/2010/main" val="567058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AD1-B226-B935-13D8-4D074FFAA64F}"/>
              </a:ext>
            </a:extLst>
          </p:cNvPr>
          <p:cNvSpPr>
            <a:spLocks noGrp="1"/>
          </p:cNvSpPr>
          <p:nvPr>
            <p:ph type="title"/>
          </p:nvPr>
        </p:nvSpPr>
        <p:spPr/>
        <p:txBody>
          <a:bodyPr/>
          <a:lstStyle/>
          <a:p>
            <a:r>
              <a:rPr lang="en-US" dirty="0"/>
              <a:t>Tables</a:t>
            </a:r>
            <a:endParaRPr lang="en-IN" dirty="0"/>
          </a:p>
        </p:txBody>
      </p:sp>
      <p:sp>
        <p:nvSpPr>
          <p:cNvPr id="4" name="Slide Number Placeholder 3">
            <a:extLst>
              <a:ext uri="{FF2B5EF4-FFF2-40B4-BE49-F238E27FC236}">
                <a16:creationId xmlns:a16="http://schemas.microsoft.com/office/drawing/2014/main" id="{73B02B6D-7312-1DFD-6B28-DFBD1BE86A62}"/>
              </a:ext>
            </a:extLst>
          </p:cNvPr>
          <p:cNvSpPr>
            <a:spLocks noGrp="1"/>
          </p:cNvSpPr>
          <p:nvPr>
            <p:ph type="sldNum" sz="quarter" idx="12"/>
          </p:nvPr>
        </p:nvSpPr>
        <p:spPr/>
        <p:txBody>
          <a:bodyPr/>
          <a:lstStyle/>
          <a:p>
            <a:fld id="{B702CCBF-FC5D-4E12-B859-C1FA3E7CE941}" type="slidenum">
              <a:rPr lang="en-IN" smtClean="0"/>
              <a:t>25</a:t>
            </a:fld>
            <a:endParaRPr lang="en-IN"/>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20326"/>
            <a:ext cx="9467386" cy="5206387"/>
          </a:xfrm>
          <a:prstGeom prst="rect">
            <a:avLst/>
          </a:prstGeom>
        </p:spPr>
      </p:pic>
    </p:spTree>
    <p:extLst>
      <p:ext uri="{BB962C8B-B14F-4D97-AF65-F5344CB8AC3E}">
        <p14:creationId xmlns:p14="http://schemas.microsoft.com/office/powerpoint/2010/main" val="729999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Enumerate</a:t>
            </a:r>
            <a:endParaRPr lang="en-IN"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932" y="2880729"/>
            <a:ext cx="10515600" cy="1928896"/>
          </a:xfrm>
        </p:spPr>
      </p:pic>
      <p:sp>
        <p:nvSpPr>
          <p:cNvPr id="4" name="Slide Number Placeholder 3"/>
          <p:cNvSpPr>
            <a:spLocks noGrp="1"/>
          </p:cNvSpPr>
          <p:nvPr>
            <p:ph type="sldNum" sz="quarter" idx="12"/>
          </p:nvPr>
        </p:nvSpPr>
        <p:spPr/>
        <p:txBody>
          <a:bodyPr/>
          <a:lstStyle/>
          <a:p>
            <a:fld id="{B702CCBF-FC5D-4E12-B859-C1FA3E7CE941}" type="slidenum">
              <a:rPr lang="en-IN" smtClean="0"/>
              <a:t>26</a:t>
            </a:fld>
            <a:endParaRPr lang="en-IN"/>
          </a:p>
        </p:txBody>
      </p:sp>
    </p:spTree>
    <p:extLst>
      <p:ext uri="{BB962C8B-B14F-4D97-AF65-F5344CB8AC3E}">
        <p14:creationId xmlns:p14="http://schemas.microsoft.com/office/powerpoint/2010/main" val="4160684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47C9-46ED-E083-68D8-AC22E70CBF1F}"/>
              </a:ext>
            </a:extLst>
          </p:cNvPr>
          <p:cNvSpPr>
            <a:spLocks noGrp="1"/>
          </p:cNvSpPr>
          <p:nvPr>
            <p:ph type="title"/>
          </p:nvPr>
        </p:nvSpPr>
        <p:spPr/>
        <p:txBody>
          <a:bodyPr/>
          <a:lstStyle/>
          <a:p>
            <a:r>
              <a:rPr lang="en-US" dirty="0"/>
              <a:t>Assignment </a:t>
            </a:r>
            <a:r>
              <a:rPr lang="en-US" dirty="0" smtClean="0"/>
              <a:t>3</a:t>
            </a:r>
            <a:endParaRPr lang="en-IN" dirty="0"/>
          </a:p>
        </p:txBody>
      </p:sp>
      <p:sp>
        <p:nvSpPr>
          <p:cNvPr id="3" name="Content Placeholder 2">
            <a:extLst>
              <a:ext uri="{FF2B5EF4-FFF2-40B4-BE49-F238E27FC236}">
                <a16:creationId xmlns:a16="http://schemas.microsoft.com/office/drawing/2014/main" id="{785BFFEA-0A33-F5B3-CAF8-BA323435F013}"/>
              </a:ext>
            </a:extLst>
          </p:cNvPr>
          <p:cNvSpPr>
            <a:spLocks noGrp="1"/>
          </p:cNvSpPr>
          <p:nvPr>
            <p:ph idx="1"/>
          </p:nvPr>
        </p:nvSpPr>
        <p:spPr>
          <a:xfrm>
            <a:off x="838200" y="2497873"/>
            <a:ext cx="10515600" cy="3679090"/>
          </a:xfrm>
        </p:spPr>
        <p:txBody>
          <a:bodyPr/>
          <a:lstStyle/>
          <a:p>
            <a:r>
              <a:rPr lang="en-US" dirty="0"/>
              <a:t>Write a short article </a:t>
            </a:r>
            <a:r>
              <a:rPr lang="en-US" dirty="0" smtClean="0"/>
              <a:t>about your any of your courses (300-400 words).</a:t>
            </a:r>
          </a:p>
          <a:p>
            <a:pPr lvl="1"/>
            <a:r>
              <a:rPr lang="en-US" dirty="0" smtClean="0"/>
              <a:t>Organize into sections</a:t>
            </a:r>
          </a:p>
          <a:p>
            <a:pPr lvl="1"/>
            <a:r>
              <a:rPr lang="en-US" dirty="0" smtClean="0"/>
              <a:t>Add at least one figure/table</a:t>
            </a:r>
          </a:p>
          <a:p>
            <a:pPr lvl="1"/>
            <a:r>
              <a:rPr lang="en-US" dirty="0" smtClean="0"/>
              <a:t>Cite </a:t>
            </a:r>
            <a:endParaRPr lang="en-US" dirty="0"/>
          </a:p>
          <a:p>
            <a:r>
              <a:rPr lang="en-US" dirty="0" smtClean="0"/>
              <a:t>Submit </a:t>
            </a:r>
            <a:r>
              <a:rPr lang="en-US" dirty="0"/>
              <a:t>on hello.iitk.ac.in by </a:t>
            </a:r>
            <a:r>
              <a:rPr lang="en-US" dirty="0" smtClean="0"/>
              <a:t>11:50 </a:t>
            </a:r>
            <a:r>
              <a:rPr lang="en-US" dirty="0"/>
              <a:t>AM</a:t>
            </a:r>
            <a:r>
              <a:rPr lang="en-US" dirty="0" smtClean="0"/>
              <a:t>.</a:t>
            </a:r>
          </a:p>
          <a:p>
            <a:r>
              <a:rPr lang="en-IN" dirty="0"/>
              <a:t>Please use Name_RollNumber.pdf as the file name (preferably do not submit .</a:t>
            </a:r>
            <a:r>
              <a:rPr lang="en-IN" dirty="0" err="1"/>
              <a:t>docx</a:t>
            </a:r>
            <a:r>
              <a:rPr lang="en-IN" dirty="0"/>
              <a:t>)</a:t>
            </a:r>
          </a:p>
          <a:p>
            <a:endParaRPr lang="en-IN" dirty="0"/>
          </a:p>
        </p:txBody>
      </p:sp>
      <p:sp>
        <p:nvSpPr>
          <p:cNvPr id="4" name="Slide Number Placeholder 3">
            <a:extLst>
              <a:ext uri="{FF2B5EF4-FFF2-40B4-BE49-F238E27FC236}">
                <a16:creationId xmlns:a16="http://schemas.microsoft.com/office/drawing/2014/main" id="{D2E654AB-1DE0-BC28-0676-367526334453}"/>
              </a:ext>
            </a:extLst>
          </p:cNvPr>
          <p:cNvSpPr>
            <a:spLocks noGrp="1"/>
          </p:cNvSpPr>
          <p:nvPr>
            <p:ph type="sldNum" sz="quarter" idx="12"/>
          </p:nvPr>
        </p:nvSpPr>
        <p:spPr/>
        <p:txBody>
          <a:bodyPr/>
          <a:lstStyle/>
          <a:p>
            <a:fld id="{B702CCBF-FC5D-4E12-B859-C1FA3E7CE941}" type="slidenum">
              <a:rPr lang="en-IN" smtClean="0"/>
              <a:t>27</a:t>
            </a:fld>
            <a:endParaRPr lang="en-IN"/>
          </a:p>
        </p:txBody>
      </p:sp>
    </p:spTree>
    <p:extLst>
      <p:ext uri="{BB962C8B-B14F-4D97-AF65-F5344CB8AC3E}">
        <p14:creationId xmlns:p14="http://schemas.microsoft.com/office/powerpoint/2010/main" val="37599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785" y="365125"/>
            <a:ext cx="9679259" cy="6102582"/>
          </a:xfrm>
        </p:spPr>
        <p:txBody>
          <a:bodyPr/>
          <a:lstStyle/>
          <a:p>
            <a:r>
              <a:rPr lang="en-IN" dirty="0" smtClean="0"/>
              <a:t>Examples of what you may want to avoid</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3</a:t>
            </a:fld>
            <a:endParaRPr lang="en-IN"/>
          </a:p>
        </p:txBody>
      </p:sp>
    </p:spTree>
    <p:extLst>
      <p:ext uri="{BB962C8B-B14F-4D97-AF65-F5344CB8AC3E}">
        <p14:creationId xmlns:p14="http://schemas.microsoft.com/office/powerpoint/2010/main" val="205332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1</a:t>
            </a:r>
            <a:endParaRPr lang="en-IN" dirty="0"/>
          </a:p>
        </p:txBody>
      </p:sp>
      <p:sp>
        <p:nvSpPr>
          <p:cNvPr id="3" name="Content Placeholder 2"/>
          <p:cNvSpPr>
            <a:spLocks noGrp="1"/>
          </p:cNvSpPr>
          <p:nvPr>
            <p:ph idx="1"/>
          </p:nvPr>
        </p:nvSpPr>
        <p:spPr/>
        <p:txBody>
          <a:bodyPr>
            <a:normAutofit/>
          </a:bodyPr>
          <a:lstStyle/>
          <a:p>
            <a:pPr marL="0" indent="0">
              <a:buNone/>
            </a:pPr>
            <a:r>
              <a:rPr lang="en-GB" dirty="0"/>
              <a:t>A well written paper should try to cater to </a:t>
            </a:r>
            <a:r>
              <a:rPr lang="en-GB" dirty="0" smtClean="0"/>
              <a:t>each of </a:t>
            </a:r>
            <a:r>
              <a:rPr lang="en-GB" dirty="0"/>
              <a:t>these audiences: introduction and abstract should draw reader’s interest focussing on </a:t>
            </a:r>
            <a:r>
              <a:rPr lang="en-GB" dirty="0" smtClean="0"/>
              <a:t>a broader </a:t>
            </a:r>
            <a:r>
              <a:rPr lang="en-GB" dirty="0"/>
              <a:t>set of readers, methods and results should address mostly reviewers and </a:t>
            </a:r>
            <a:r>
              <a:rPr lang="en-GB" dirty="0" smtClean="0"/>
              <a:t>subject experts</a:t>
            </a:r>
            <a:r>
              <a:rPr lang="en-GB" dirty="0"/>
              <a:t>, conclusions should target every group. We talk about omitting needless words and </a:t>
            </a:r>
            <a:r>
              <a:rPr lang="en-GB" dirty="0" smtClean="0"/>
              <a:t>how to </a:t>
            </a:r>
            <a:r>
              <a:rPr lang="en-GB" dirty="0"/>
              <a:t>write concisely. We highlight the importance of using figures and tables, as they can </a:t>
            </a:r>
            <a:r>
              <a:rPr lang="en-GB" dirty="0" smtClean="0"/>
              <a:t>convey the </a:t>
            </a:r>
            <a:r>
              <a:rPr lang="en-GB" dirty="0"/>
              <a:t>ideas more precisely and effectively. A good writer puts themselves in the reader's </a:t>
            </a:r>
            <a:r>
              <a:rPr lang="en-GB" dirty="0" smtClean="0"/>
              <a:t>shoes, while </a:t>
            </a:r>
            <a:r>
              <a:rPr lang="en-GB" dirty="0"/>
              <a:t>thinking about the relevance of the ideas to the reader and their motivations. They </a:t>
            </a:r>
            <a:r>
              <a:rPr lang="en-GB" dirty="0" smtClean="0"/>
              <a:t>pace the </a:t>
            </a:r>
            <a:r>
              <a:rPr lang="en-GB" dirty="0"/>
              <a:t>writing to entice the reader to keep reading and not get bored.</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4</a:t>
            </a:fld>
            <a:endParaRPr lang="en-IN"/>
          </a:p>
        </p:txBody>
      </p:sp>
    </p:spTree>
    <p:extLst>
      <p:ext uri="{BB962C8B-B14F-4D97-AF65-F5344CB8AC3E}">
        <p14:creationId xmlns:p14="http://schemas.microsoft.com/office/powerpoint/2010/main" val="55901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1</a:t>
            </a:r>
            <a:endParaRPr lang="en-IN" dirty="0"/>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rPr>
              <a:t>A well written paper should try to cater to </a:t>
            </a:r>
            <a:r>
              <a:rPr lang="en-GB" dirty="0" smtClean="0">
                <a:solidFill>
                  <a:srgbClr val="FF0000"/>
                </a:solidFill>
              </a:rPr>
              <a:t>each of </a:t>
            </a:r>
            <a:r>
              <a:rPr lang="en-GB" dirty="0">
                <a:solidFill>
                  <a:srgbClr val="FF0000"/>
                </a:solidFill>
              </a:rPr>
              <a:t>these audiences: introduction and abstract should draw reader’s interest focussing on </a:t>
            </a:r>
            <a:r>
              <a:rPr lang="en-GB" dirty="0" smtClean="0">
                <a:solidFill>
                  <a:srgbClr val="FF0000"/>
                </a:solidFill>
              </a:rPr>
              <a:t>a broader </a:t>
            </a:r>
            <a:r>
              <a:rPr lang="en-GB" dirty="0">
                <a:solidFill>
                  <a:srgbClr val="FF0000"/>
                </a:solidFill>
              </a:rPr>
              <a:t>set of readers, methods and results should address mostly reviewers and </a:t>
            </a:r>
            <a:r>
              <a:rPr lang="en-GB" dirty="0" smtClean="0">
                <a:solidFill>
                  <a:srgbClr val="FF0000"/>
                </a:solidFill>
              </a:rPr>
              <a:t>subject experts</a:t>
            </a:r>
            <a:r>
              <a:rPr lang="en-GB" dirty="0">
                <a:solidFill>
                  <a:srgbClr val="FF0000"/>
                </a:solidFill>
              </a:rPr>
              <a:t>, conclusions should target every group</a:t>
            </a:r>
            <a:r>
              <a:rPr lang="en-GB" dirty="0"/>
              <a:t>. We talk about omitting needless words and </a:t>
            </a:r>
            <a:r>
              <a:rPr lang="en-GB" dirty="0" smtClean="0"/>
              <a:t>how to </a:t>
            </a:r>
            <a:r>
              <a:rPr lang="en-GB" dirty="0"/>
              <a:t>write concisely. We highlight the importance of using figures and tables, as they can </a:t>
            </a:r>
            <a:r>
              <a:rPr lang="en-GB" dirty="0" smtClean="0"/>
              <a:t>convey the </a:t>
            </a:r>
            <a:r>
              <a:rPr lang="en-GB" dirty="0"/>
              <a:t>ideas more precisely and effectively. A good writer puts themselves in the reader's </a:t>
            </a:r>
            <a:r>
              <a:rPr lang="en-GB" dirty="0" smtClean="0"/>
              <a:t>shoes, while </a:t>
            </a:r>
            <a:r>
              <a:rPr lang="en-GB" dirty="0"/>
              <a:t>thinking about the relevance of the ideas to the reader and their motivations. They </a:t>
            </a:r>
            <a:r>
              <a:rPr lang="en-GB" dirty="0" smtClean="0"/>
              <a:t>pace the </a:t>
            </a:r>
            <a:r>
              <a:rPr lang="en-GB" dirty="0"/>
              <a:t>writing to entice the reader to keep reading and not get bored.</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5</a:t>
            </a:fld>
            <a:endParaRPr lang="en-IN"/>
          </a:p>
        </p:txBody>
      </p:sp>
    </p:spTree>
    <p:extLst>
      <p:ext uri="{BB962C8B-B14F-4D97-AF65-F5344CB8AC3E}">
        <p14:creationId xmlns:p14="http://schemas.microsoft.com/office/powerpoint/2010/main" val="394161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1</a:t>
            </a:r>
            <a:endParaRPr lang="en-IN" dirty="0"/>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rPr>
              <a:t>A well written paper should </a:t>
            </a:r>
            <a:r>
              <a:rPr lang="en-GB" dirty="0"/>
              <a:t>try to cater to </a:t>
            </a:r>
            <a:r>
              <a:rPr lang="en-GB" dirty="0" smtClean="0"/>
              <a:t>each of </a:t>
            </a:r>
            <a:r>
              <a:rPr lang="en-GB" dirty="0"/>
              <a:t>these audiences: introduction and abstract should draw reader’s interest focussing on </a:t>
            </a:r>
            <a:r>
              <a:rPr lang="en-GB" dirty="0" smtClean="0"/>
              <a:t>a broader </a:t>
            </a:r>
            <a:r>
              <a:rPr lang="en-GB" dirty="0"/>
              <a:t>set of readers, methods and results should address mostly reviewers and </a:t>
            </a:r>
            <a:r>
              <a:rPr lang="en-GB" dirty="0" smtClean="0"/>
              <a:t>subject experts</a:t>
            </a:r>
            <a:r>
              <a:rPr lang="en-GB" dirty="0"/>
              <a:t>, conclusions should target every group. </a:t>
            </a:r>
            <a:r>
              <a:rPr lang="en-GB" dirty="0">
                <a:solidFill>
                  <a:srgbClr val="FF0000"/>
                </a:solidFill>
              </a:rPr>
              <a:t>We </a:t>
            </a:r>
            <a:r>
              <a:rPr lang="en-GB" dirty="0"/>
              <a:t>talk about omitting needless words and </a:t>
            </a:r>
            <a:r>
              <a:rPr lang="en-GB" dirty="0" smtClean="0"/>
              <a:t>how to </a:t>
            </a:r>
            <a:r>
              <a:rPr lang="en-GB" dirty="0"/>
              <a:t>write concisely. </a:t>
            </a:r>
            <a:r>
              <a:rPr lang="en-GB" dirty="0">
                <a:solidFill>
                  <a:srgbClr val="FF0000"/>
                </a:solidFill>
              </a:rPr>
              <a:t>We</a:t>
            </a:r>
            <a:r>
              <a:rPr lang="en-GB" dirty="0"/>
              <a:t> highlight the importance of using figures and tables, as they can </a:t>
            </a:r>
            <a:r>
              <a:rPr lang="en-GB" dirty="0" smtClean="0"/>
              <a:t>convey the </a:t>
            </a:r>
            <a:r>
              <a:rPr lang="en-GB" dirty="0"/>
              <a:t>ideas more precisely and effectively. </a:t>
            </a:r>
            <a:r>
              <a:rPr lang="en-GB" dirty="0">
                <a:solidFill>
                  <a:srgbClr val="FF0000"/>
                </a:solidFill>
              </a:rPr>
              <a:t>A good writer </a:t>
            </a:r>
            <a:r>
              <a:rPr lang="en-GB" dirty="0"/>
              <a:t>puts themselves in the reader's </a:t>
            </a:r>
            <a:r>
              <a:rPr lang="en-GB" dirty="0" smtClean="0"/>
              <a:t>shoes, while </a:t>
            </a:r>
            <a:r>
              <a:rPr lang="en-GB" dirty="0"/>
              <a:t>thinking about the relevance of the ideas to the reader and their motivations. </a:t>
            </a:r>
            <a:r>
              <a:rPr lang="en-GB" dirty="0">
                <a:solidFill>
                  <a:srgbClr val="FF0000"/>
                </a:solidFill>
              </a:rPr>
              <a:t>They</a:t>
            </a:r>
            <a:r>
              <a:rPr lang="en-GB" dirty="0"/>
              <a:t> </a:t>
            </a:r>
            <a:r>
              <a:rPr lang="en-GB" dirty="0" smtClean="0"/>
              <a:t>pace the </a:t>
            </a:r>
            <a:r>
              <a:rPr lang="en-GB" dirty="0"/>
              <a:t>writing to entice the reader to keep reading and not get bored.</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6</a:t>
            </a:fld>
            <a:endParaRPr lang="en-IN"/>
          </a:p>
        </p:txBody>
      </p:sp>
    </p:spTree>
    <p:extLst>
      <p:ext uri="{BB962C8B-B14F-4D97-AF65-F5344CB8AC3E}">
        <p14:creationId xmlns:p14="http://schemas.microsoft.com/office/powerpoint/2010/main" val="193200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1</a:t>
            </a:r>
            <a:endParaRPr lang="en-IN" dirty="0"/>
          </a:p>
        </p:txBody>
      </p:sp>
      <p:sp>
        <p:nvSpPr>
          <p:cNvPr id="3" name="Content Placeholder 2"/>
          <p:cNvSpPr>
            <a:spLocks noGrp="1"/>
          </p:cNvSpPr>
          <p:nvPr>
            <p:ph idx="1"/>
          </p:nvPr>
        </p:nvSpPr>
        <p:spPr/>
        <p:txBody>
          <a:bodyPr>
            <a:normAutofit/>
          </a:bodyPr>
          <a:lstStyle/>
          <a:p>
            <a:pPr marL="0" indent="0">
              <a:buNone/>
            </a:pPr>
            <a:r>
              <a:rPr lang="en-GB" dirty="0"/>
              <a:t>A well written paper should try to cater to </a:t>
            </a:r>
            <a:r>
              <a:rPr lang="en-GB" dirty="0" smtClean="0"/>
              <a:t>each of </a:t>
            </a:r>
            <a:r>
              <a:rPr lang="en-GB" dirty="0"/>
              <a:t>these audiences: introduction and abstract should draw reader’s interest focussing on </a:t>
            </a:r>
            <a:r>
              <a:rPr lang="en-GB" dirty="0" smtClean="0"/>
              <a:t>a broader </a:t>
            </a:r>
            <a:r>
              <a:rPr lang="en-GB" dirty="0"/>
              <a:t>set of readers, methods and results should address mostly reviewers and </a:t>
            </a:r>
            <a:r>
              <a:rPr lang="en-GB" dirty="0" smtClean="0"/>
              <a:t>subject experts</a:t>
            </a:r>
            <a:r>
              <a:rPr lang="en-GB" dirty="0"/>
              <a:t>, conclusions should target every group. </a:t>
            </a:r>
            <a:r>
              <a:rPr lang="en-GB" dirty="0">
                <a:solidFill>
                  <a:srgbClr val="FF0000"/>
                </a:solidFill>
              </a:rPr>
              <a:t>We talk about </a:t>
            </a:r>
            <a:r>
              <a:rPr lang="en-GB" dirty="0"/>
              <a:t>omitting needless words and </a:t>
            </a:r>
            <a:r>
              <a:rPr lang="en-GB" dirty="0" smtClean="0"/>
              <a:t>how to </a:t>
            </a:r>
            <a:r>
              <a:rPr lang="en-GB" dirty="0"/>
              <a:t>write concisely. We highlight the importance of using figures and tables, as they can </a:t>
            </a:r>
            <a:r>
              <a:rPr lang="en-GB" dirty="0" smtClean="0"/>
              <a:t>convey the </a:t>
            </a:r>
            <a:r>
              <a:rPr lang="en-GB" dirty="0"/>
              <a:t>ideas more precisely and effectively. A good writer puts themselves in the reader's </a:t>
            </a:r>
            <a:r>
              <a:rPr lang="en-GB" dirty="0" smtClean="0"/>
              <a:t>shoes, while </a:t>
            </a:r>
            <a:r>
              <a:rPr lang="en-GB" dirty="0"/>
              <a:t>thinking about the relevance of the ideas to the reader and their motivations. They </a:t>
            </a:r>
            <a:r>
              <a:rPr lang="en-GB" dirty="0" smtClean="0"/>
              <a:t>pace the </a:t>
            </a:r>
            <a:r>
              <a:rPr lang="en-GB" dirty="0"/>
              <a:t>writing to entice the reader to keep reading and not get bored.</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7</a:t>
            </a:fld>
            <a:endParaRPr lang="en-IN"/>
          </a:p>
        </p:txBody>
      </p:sp>
    </p:spTree>
    <p:extLst>
      <p:ext uri="{BB962C8B-B14F-4D97-AF65-F5344CB8AC3E}">
        <p14:creationId xmlns:p14="http://schemas.microsoft.com/office/powerpoint/2010/main" val="260332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2</a:t>
            </a:r>
            <a:endParaRPr lang="en-IN"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5548" y="1569147"/>
            <a:ext cx="6979280" cy="5152328"/>
          </a:xfrm>
        </p:spPr>
      </p:pic>
      <p:sp>
        <p:nvSpPr>
          <p:cNvPr id="4" name="Slide Number Placeholder 3"/>
          <p:cNvSpPr>
            <a:spLocks noGrp="1"/>
          </p:cNvSpPr>
          <p:nvPr>
            <p:ph type="sldNum" sz="quarter" idx="12"/>
          </p:nvPr>
        </p:nvSpPr>
        <p:spPr/>
        <p:txBody>
          <a:bodyPr/>
          <a:lstStyle/>
          <a:p>
            <a:fld id="{B702CCBF-FC5D-4E12-B859-C1FA3E7CE941}" type="slidenum">
              <a:rPr lang="en-IN" smtClean="0"/>
              <a:t>8</a:t>
            </a:fld>
            <a:endParaRPr lang="en-IN"/>
          </a:p>
        </p:txBody>
      </p:sp>
    </p:spTree>
    <p:extLst>
      <p:ext uri="{BB962C8B-B14F-4D97-AF65-F5344CB8AC3E}">
        <p14:creationId xmlns:p14="http://schemas.microsoft.com/office/powerpoint/2010/main" val="2607547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2</a:t>
            </a:r>
            <a:endParaRPr lang="en-IN" dirty="0"/>
          </a:p>
        </p:txBody>
      </p:sp>
      <p:sp>
        <p:nvSpPr>
          <p:cNvPr id="3" name="Content Placeholder 2"/>
          <p:cNvSpPr>
            <a:spLocks noGrp="1"/>
          </p:cNvSpPr>
          <p:nvPr>
            <p:ph idx="1"/>
          </p:nvPr>
        </p:nvSpPr>
        <p:spPr/>
        <p:txBody>
          <a:bodyPr/>
          <a:lstStyle/>
          <a:p>
            <a:endParaRPr lang="en-IN" dirty="0"/>
          </a:p>
          <a:p>
            <a:pPr marL="0" indent="0">
              <a:buNone/>
            </a:pPr>
            <a:r>
              <a:rPr lang="en-GB" dirty="0" smtClean="0"/>
              <a:t>While </a:t>
            </a:r>
            <a:r>
              <a:rPr lang="en-GB" dirty="0"/>
              <a:t>writing an article, we must think as reader. There are mainly four types of audience: reviewers, subject experts and non-experts. At first, the results and the methodologies must be allotted separate sections and written properly. Then, continue with introduction which must include repeated cycles to refine it. The introduction must be able to convey the importance of or results. This will require citing previous works to show the advantage in our result. </a:t>
            </a:r>
            <a:endParaRPr lang="en-IN" dirty="0"/>
          </a:p>
        </p:txBody>
      </p:sp>
      <p:sp>
        <p:nvSpPr>
          <p:cNvPr id="4" name="Slide Number Placeholder 3"/>
          <p:cNvSpPr>
            <a:spLocks noGrp="1"/>
          </p:cNvSpPr>
          <p:nvPr>
            <p:ph type="sldNum" sz="quarter" idx="12"/>
          </p:nvPr>
        </p:nvSpPr>
        <p:spPr/>
        <p:txBody>
          <a:bodyPr/>
          <a:lstStyle/>
          <a:p>
            <a:fld id="{B702CCBF-FC5D-4E12-B859-C1FA3E7CE941}" type="slidenum">
              <a:rPr lang="en-IN" smtClean="0"/>
              <a:t>9</a:t>
            </a:fld>
            <a:endParaRPr lang="en-IN"/>
          </a:p>
        </p:txBody>
      </p:sp>
    </p:spTree>
    <p:extLst>
      <p:ext uri="{BB962C8B-B14F-4D97-AF65-F5344CB8AC3E}">
        <p14:creationId xmlns:p14="http://schemas.microsoft.com/office/powerpoint/2010/main" val="449225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1257</Words>
  <Application>Microsoft Office PowerPoint</Application>
  <PresentationFormat>Widescreen</PresentationFormat>
  <Paragraphs>84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Typesetting</vt:lpstr>
      <vt:lpstr>Review of Abstract Writing</vt:lpstr>
      <vt:lpstr>Examples of what you may want to avoid</vt:lpstr>
      <vt:lpstr>Example 1</vt:lpstr>
      <vt:lpstr>Example 1</vt:lpstr>
      <vt:lpstr>Example 1</vt:lpstr>
      <vt:lpstr>Example 1</vt:lpstr>
      <vt:lpstr>Example 2</vt:lpstr>
      <vt:lpstr>Example 2</vt:lpstr>
      <vt:lpstr>Example 2</vt:lpstr>
      <vt:lpstr>Example 3</vt:lpstr>
      <vt:lpstr>Example 3</vt:lpstr>
      <vt:lpstr>Example 4</vt:lpstr>
      <vt:lpstr>Example 4</vt:lpstr>
      <vt:lpstr>Inclusive Language</vt:lpstr>
      <vt:lpstr>Inclusive Language</vt:lpstr>
      <vt:lpstr>Inclusive Language</vt:lpstr>
      <vt:lpstr>Typesetting – LaTeX </vt:lpstr>
      <vt:lpstr>www.overleaf.com</vt:lpstr>
      <vt:lpstr>New Project -&gt; Blank Project </vt:lpstr>
      <vt:lpstr>Sections</vt:lpstr>
      <vt:lpstr>References</vt:lpstr>
      <vt:lpstr>Figures</vt:lpstr>
      <vt:lpstr>Labels</vt:lpstr>
      <vt:lpstr>Tables</vt:lpstr>
      <vt:lpstr>Enumerate</vt:lpstr>
      <vt:lpstr>Assignment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76</cp:revision>
  <dcterms:created xsi:type="dcterms:W3CDTF">2023-08-04T04:32:40Z</dcterms:created>
  <dcterms:modified xsi:type="dcterms:W3CDTF">2024-08-06T11:45:45Z</dcterms:modified>
</cp:coreProperties>
</file>