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65" r:id="rId3"/>
    <p:sldId id="287" r:id="rId4"/>
    <p:sldId id="285" r:id="rId5"/>
    <p:sldId id="274" r:id="rId6"/>
    <p:sldId id="261" r:id="rId7"/>
    <p:sldId id="264" r:id="rId8"/>
    <p:sldId id="260" r:id="rId9"/>
    <p:sldId id="262" r:id="rId10"/>
    <p:sldId id="276" r:id="rId11"/>
    <p:sldId id="280" r:id="rId12"/>
    <p:sldId id="281" r:id="rId13"/>
    <p:sldId id="257" r:id="rId14"/>
    <p:sldId id="258" r:id="rId15"/>
    <p:sldId id="272" r:id="rId16"/>
    <p:sldId id="273" r:id="rId17"/>
    <p:sldId id="278" r:id="rId18"/>
    <p:sldId id="288" r:id="rId19"/>
    <p:sldId id="266" r:id="rId20"/>
    <p:sldId id="275" r:id="rId21"/>
    <p:sldId id="286" r:id="rId22"/>
    <p:sldId id="284" r:id="rId23"/>
    <p:sldId id="268" r:id="rId24"/>
    <p:sldId id="263" r:id="rId25"/>
    <p:sldId id="271" r:id="rId26"/>
    <p:sldId id="270"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16" autoAdjust="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CDBB94-3C6A-488E-943C-E8E00A51AFBC}" type="datetimeFigureOut">
              <a:rPr lang="en-IN" smtClean="0"/>
              <a:t>02-08-2024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8E4E27-1AB1-4357-85CF-4C9451593B67}" type="slidenum">
              <a:rPr lang="en-IN" smtClean="0"/>
              <a:t>‹#›</a:t>
            </a:fld>
            <a:endParaRPr lang="en-IN"/>
          </a:p>
        </p:txBody>
      </p:sp>
    </p:spTree>
    <p:extLst>
      <p:ext uri="{BB962C8B-B14F-4D97-AF65-F5344CB8AC3E}">
        <p14:creationId xmlns:p14="http://schemas.microsoft.com/office/powerpoint/2010/main" val="4226608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B3428F7A-D327-435E-8AA7-9FE6DD2A5550}" type="datetime1">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28214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D9203FA-882F-46C7-989E-C10DBB2E5168}" type="datetime1">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383158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BFA4CF0-0945-416E-8100-4B4C4F6B243A}" type="datetime1">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293733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B430261-118F-40D2-9750-2639A80F6206}" type="datetime1">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8610600" y="6356350"/>
            <a:ext cx="3490784" cy="365125"/>
          </a:xfrm>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40835271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165752-0833-4CB1-81A3-FA471CB9CA3E}" type="datetime1">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3889914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0B9F3CDB-6CBE-4294-9FD5-2EDD0E0240D9}" type="datetime1">
              <a:rPr lang="en-IN" smtClean="0"/>
              <a:t>02-08-2024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291060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AFCE418-8511-4D34-BF69-1B2CD7272DD5}" type="datetime1">
              <a:rPr lang="en-IN" smtClean="0"/>
              <a:t>02-08-2024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1983959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8DE740D-C9A7-49EA-BCC5-DF05430A48FB}" type="datetime1">
              <a:rPr lang="en-IN" smtClean="0"/>
              <a:t>02-08-2024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279463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0488A-603B-42E8-9CF5-0AB00AB35266}" type="datetime1">
              <a:rPr lang="en-IN" smtClean="0"/>
              <a:t>02-08-2024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2772211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816C72-D747-4142-96AD-767F01903FBB}" type="datetime1">
              <a:rPr lang="en-IN" smtClean="0"/>
              <a:t>02-08-2024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397563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9605E76-3424-4FD8-8018-DC04249F9714}" type="datetime1">
              <a:rPr lang="en-IN" smtClean="0"/>
              <a:t>02-08-2024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02CCBF-FC5D-4E12-B859-C1FA3E7CE941}" type="slidenum">
              <a:rPr lang="en-IN" smtClean="0"/>
              <a:t>‹#›</a:t>
            </a:fld>
            <a:endParaRPr lang="en-IN"/>
          </a:p>
        </p:txBody>
      </p:sp>
    </p:spTree>
    <p:extLst>
      <p:ext uri="{BB962C8B-B14F-4D97-AF65-F5344CB8AC3E}">
        <p14:creationId xmlns:p14="http://schemas.microsoft.com/office/powerpoint/2010/main" val="607470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FD7C7-B06E-4BFE-A34E-B5F55CEEF25D}" type="datetime1">
              <a:rPr lang="en-IN" smtClean="0"/>
              <a:t>02-08-2024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2CCBF-FC5D-4E12-B859-C1FA3E7CE941}" type="slidenum">
              <a:rPr lang="en-IN" smtClean="0"/>
              <a:t>‹#›</a:t>
            </a:fld>
            <a:endParaRPr lang="en-IN"/>
          </a:p>
        </p:txBody>
      </p:sp>
    </p:spTree>
    <p:extLst>
      <p:ext uri="{BB962C8B-B14F-4D97-AF65-F5344CB8AC3E}">
        <p14:creationId xmlns:p14="http://schemas.microsoft.com/office/powerpoint/2010/main" val="3969592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ibguides.wigan-leigh.ac.uk/c.php?g=667800&amp;p=4736451" TargetMode="External"/><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howme.missouri.edu/2015/emailing-your-professor-youre-doing-it-wrong/" TargetMode="External"/><Relationship Id="rId7" Type="http://schemas.openxmlformats.org/officeDocument/2006/relationships/hyperlink" Target="https://library.fairmontstate.edu/SEE/bad" TargetMode="External"/><Relationship Id="rId2" Type="http://schemas.openxmlformats.org/officeDocument/2006/relationships/hyperlink" Target="https://www.bu.edu/com/files/2021/11/WC_emails_to_profs_and_TAs.pdf" TargetMode="External"/><Relationship Id="rId1" Type="http://schemas.openxmlformats.org/officeDocument/2006/relationships/slideLayout" Target="../slideLayouts/slideLayout2.xml"/><Relationship Id="rId6" Type="http://schemas.openxmlformats.org/officeDocument/2006/relationships/hyperlink" Target="https://www.purdue.edu/advisors/students/email.php" TargetMode="External"/><Relationship Id="rId5" Type="http://schemas.openxmlformats.org/officeDocument/2006/relationships/hyperlink" Target="https://www.wpunj.edu/accessibilityresourcecenter/documents/Email%20Etiquette_revised.pdf" TargetMode="External"/><Relationship Id="rId4" Type="http://schemas.openxmlformats.org/officeDocument/2006/relationships/hyperlink" Target="https://writingcenter.gmu.edu/writing-resources/different-genres/sending-email-to-faculty-and-administrator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libguides.wigan-leigh.ac.uk/c.php?g=667800&amp;p=4736451" TargetMode="External"/><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rexel.edu/graduatecollege/professional-development/blog/2018/July/Five-types-of-communic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Written Communication</a:t>
            </a:r>
          </a:p>
        </p:txBody>
      </p:sp>
      <p:sp>
        <p:nvSpPr>
          <p:cNvPr id="3" name="Subtitle 2"/>
          <p:cNvSpPr>
            <a:spLocks noGrp="1"/>
          </p:cNvSpPr>
          <p:nvPr>
            <p:ph type="subTitle" idx="1"/>
          </p:nvPr>
        </p:nvSpPr>
        <p:spPr/>
        <p:txBody>
          <a:bodyPr/>
          <a:lstStyle/>
          <a:p>
            <a:r>
              <a:rPr lang="en-IN" dirty="0"/>
              <a:t>August </a:t>
            </a:r>
            <a:r>
              <a:rPr lang="en-IN" dirty="0" smtClean="0"/>
              <a:t>2, 2024</a:t>
            </a:r>
            <a:endParaRPr lang="en-IN" dirty="0"/>
          </a:p>
        </p:txBody>
      </p:sp>
    </p:spTree>
    <p:extLst>
      <p:ext uri="{BB962C8B-B14F-4D97-AF65-F5344CB8AC3E}">
        <p14:creationId xmlns:p14="http://schemas.microsoft.com/office/powerpoint/2010/main" val="2067390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Synonyms</a:t>
            </a:r>
          </a:p>
        </p:txBody>
      </p:sp>
      <p:sp>
        <p:nvSpPr>
          <p:cNvPr id="3" name="Content Placeholder 2"/>
          <p:cNvSpPr>
            <a:spLocks noGrp="1"/>
          </p:cNvSpPr>
          <p:nvPr>
            <p:ph idx="1"/>
          </p:nvPr>
        </p:nvSpPr>
        <p:spPr/>
        <p:txBody>
          <a:bodyPr/>
          <a:lstStyle/>
          <a:p>
            <a:pPr lvl="0"/>
            <a:r>
              <a:rPr lang="en-US" dirty="0"/>
              <a:t>Boastful		(</a:t>
            </a:r>
            <a:r>
              <a:rPr lang="en-US" dirty="0" err="1"/>
              <a:t>i</a:t>
            </a:r>
            <a:r>
              <a:rPr lang="en-US" dirty="0"/>
              <a:t>) </a:t>
            </a:r>
            <a:r>
              <a:rPr lang="en-US" dirty="0">
                <a:solidFill>
                  <a:srgbClr val="00B050"/>
                </a:solidFill>
              </a:rPr>
              <a:t>Arrogant</a:t>
            </a:r>
            <a:r>
              <a:rPr lang="en-US" dirty="0"/>
              <a:t> (ii) Humble (iii) </a:t>
            </a:r>
            <a:r>
              <a:rPr lang="en-US" dirty="0">
                <a:solidFill>
                  <a:srgbClr val="00B050"/>
                </a:solidFill>
              </a:rPr>
              <a:t>Pompous</a:t>
            </a:r>
            <a:r>
              <a:rPr lang="en-US" dirty="0"/>
              <a:t> (iv) Joyful</a:t>
            </a:r>
            <a:endParaRPr lang="en-IN" dirty="0"/>
          </a:p>
          <a:p>
            <a:pPr lvl="0"/>
            <a:r>
              <a:rPr lang="en-US" dirty="0"/>
              <a:t>Frugal		(</a:t>
            </a:r>
            <a:r>
              <a:rPr lang="en-US" dirty="0" err="1"/>
              <a:t>i</a:t>
            </a:r>
            <a:r>
              <a:rPr lang="en-US" dirty="0"/>
              <a:t>) </a:t>
            </a:r>
            <a:r>
              <a:rPr lang="en-US" dirty="0">
                <a:solidFill>
                  <a:srgbClr val="00B050"/>
                </a:solidFill>
              </a:rPr>
              <a:t>Thrifty</a:t>
            </a:r>
            <a:r>
              <a:rPr lang="en-US" dirty="0"/>
              <a:t> (ii) Generous (iii) Evasive (iv) Lavish </a:t>
            </a:r>
            <a:endParaRPr lang="en-IN" dirty="0"/>
          </a:p>
          <a:p>
            <a:pPr lvl="0"/>
            <a:r>
              <a:rPr lang="en-US" dirty="0"/>
              <a:t>Petrified		(</a:t>
            </a:r>
            <a:r>
              <a:rPr lang="en-US" dirty="0" err="1"/>
              <a:t>i</a:t>
            </a:r>
            <a:r>
              <a:rPr lang="en-US" dirty="0"/>
              <a:t>) Enlivened (ii) Tired (iii) </a:t>
            </a:r>
            <a:r>
              <a:rPr lang="en-US" dirty="0">
                <a:solidFill>
                  <a:srgbClr val="00B050"/>
                </a:solidFill>
              </a:rPr>
              <a:t>Terrified</a:t>
            </a:r>
            <a:r>
              <a:rPr lang="en-US" dirty="0"/>
              <a:t> (iv) Excited </a:t>
            </a:r>
            <a:endParaRPr lang="en-IN" dirty="0"/>
          </a:p>
          <a:p>
            <a:pPr lvl="0"/>
            <a:r>
              <a:rPr lang="en-US" dirty="0"/>
              <a:t>Ardent		(</a:t>
            </a:r>
            <a:r>
              <a:rPr lang="en-US" dirty="0" err="1"/>
              <a:t>i</a:t>
            </a:r>
            <a:r>
              <a:rPr lang="en-US" dirty="0"/>
              <a:t>) Loyal (ii) </a:t>
            </a:r>
            <a:r>
              <a:rPr lang="en-US" dirty="0">
                <a:solidFill>
                  <a:srgbClr val="00B050"/>
                </a:solidFill>
              </a:rPr>
              <a:t>Keen</a:t>
            </a:r>
            <a:r>
              <a:rPr lang="en-US" dirty="0"/>
              <a:t> (iii) </a:t>
            </a:r>
            <a:r>
              <a:rPr lang="en-US" dirty="0">
                <a:solidFill>
                  <a:srgbClr val="00B050"/>
                </a:solidFill>
              </a:rPr>
              <a:t>Fervent</a:t>
            </a:r>
            <a:r>
              <a:rPr lang="en-US" dirty="0"/>
              <a:t> (iv) </a:t>
            </a:r>
            <a:r>
              <a:rPr lang="en-US" dirty="0">
                <a:solidFill>
                  <a:srgbClr val="00B050"/>
                </a:solidFill>
              </a:rPr>
              <a:t>Passionate</a:t>
            </a:r>
            <a:endParaRPr lang="en-IN" dirty="0">
              <a:solidFill>
                <a:srgbClr val="00B050"/>
              </a:solidFill>
            </a:endParaRPr>
          </a:p>
          <a:p>
            <a:pPr marL="0" indent="0">
              <a:buNone/>
            </a:pP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10</a:t>
            </a:fld>
            <a:endParaRPr lang="en-IN"/>
          </a:p>
        </p:txBody>
      </p:sp>
    </p:spTree>
    <p:extLst>
      <p:ext uri="{BB962C8B-B14F-4D97-AF65-F5344CB8AC3E}">
        <p14:creationId xmlns:p14="http://schemas.microsoft.com/office/powerpoint/2010/main" val="2608609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Today</a:t>
            </a:r>
            <a:endParaRPr lang="en-IN" dirty="0"/>
          </a:p>
        </p:txBody>
      </p:sp>
      <p:sp>
        <p:nvSpPr>
          <p:cNvPr id="3" name="Content Placeholder 2"/>
          <p:cNvSpPr>
            <a:spLocks noGrp="1"/>
          </p:cNvSpPr>
          <p:nvPr>
            <p:ph idx="1"/>
          </p:nvPr>
        </p:nvSpPr>
        <p:spPr/>
        <p:txBody>
          <a:bodyPr/>
          <a:lstStyle/>
          <a:p>
            <a:r>
              <a:rPr lang="en-IN" dirty="0" smtClean="0">
                <a:solidFill>
                  <a:schemeClr val="accent3">
                    <a:lumMod val="60000"/>
                    <a:lumOff val="40000"/>
                  </a:schemeClr>
                </a:solidFill>
              </a:rPr>
              <a:t>Review</a:t>
            </a:r>
          </a:p>
          <a:p>
            <a:r>
              <a:rPr lang="en-IN" dirty="0" smtClean="0"/>
              <a:t>Written communication skills</a:t>
            </a:r>
          </a:p>
          <a:p>
            <a:pPr lvl="1"/>
            <a:r>
              <a:rPr lang="en-IN" dirty="0" smtClean="0"/>
              <a:t>CV</a:t>
            </a:r>
          </a:p>
          <a:p>
            <a:pPr lvl="1"/>
            <a:r>
              <a:rPr lang="en-IN" dirty="0" smtClean="0"/>
              <a:t>Email</a:t>
            </a:r>
          </a:p>
          <a:p>
            <a:pPr lvl="1"/>
            <a:r>
              <a:rPr lang="en-IN" dirty="0" smtClean="0"/>
              <a:t>Webpage</a:t>
            </a:r>
          </a:p>
          <a:p>
            <a:pPr lvl="1"/>
            <a:r>
              <a:rPr lang="en-IN" dirty="0" smtClean="0"/>
              <a:t>Extended abstract</a:t>
            </a:r>
          </a:p>
          <a:p>
            <a:pPr lvl="1"/>
            <a:r>
              <a:rPr lang="en-IN" dirty="0" smtClean="0"/>
              <a:t>Poster paper</a:t>
            </a:r>
          </a:p>
          <a:p>
            <a:pPr lvl="1"/>
            <a:r>
              <a:rPr lang="en-IN" dirty="0" smtClean="0"/>
              <a:t>Poster</a:t>
            </a:r>
          </a:p>
          <a:p>
            <a:pPr lvl="1"/>
            <a:r>
              <a:rPr lang="en-IN" dirty="0" smtClean="0"/>
              <a:t>Full paper</a:t>
            </a:r>
          </a:p>
          <a:p>
            <a:pPr lvl="1"/>
            <a:r>
              <a:rPr lang="en-IN" dirty="0" smtClean="0"/>
              <a:t>Presentation</a:t>
            </a:r>
          </a:p>
          <a:p>
            <a:pPr lvl="1"/>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11</a:t>
            </a:fld>
            <a:endParaRPr lang="en-IN"/>
          </a:p>
        </p:txBody>
      </p:sp>
    </p:spTree>
    <p:extLst>
      <p:ext uri="{BB962C8B-B14F-4D97-AF65-F5344CB8AC3E}">
        <p14:creationId xmlns:p14="http://schemas.microsoft.com/office/powerpoint/2010/main" val="287752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Slide Number Placeholder 3"/>
          <p:cNvSpPr>
            <a:spLocks noGrp="1"/>
          </p:cNvSpPr>
          <p:nvPr>
            <p:ph type="sldNum" sz="quarter" idx="12"/>
          </p:nvPr>
        </p:nvSpPr>
        <p:spPr/>
        <p:txBody>
          <a:bodyPr/>
          <a:lstStyle/>
          <a:p>
            <a:fld id="{B702CCBF-FC5D-4E12-B859-C1FA3E7CE941}" type="slidenum">
              <a:rPr lang="en-IN" smtClean="0"/>
              <a:t>12</a:t>
            </a:fld>
            <a:endParaRPr lang="en-IN"/>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16" y="0"/>
            <a:ext cx="10200555" cy="6858000"/>
          </a:xfrm>
          <a:prstGeom prst="rect">
            <a:avLst/>
          </a:prstGeom>
        </p:spPr>
      </p:pic>
      <p:sp>
        <p:nvSpPr>
          <p:cNvPr id="3" name="Content Placeholder 2"/>
          <p:cNvSpPr>
            <a:spLocks noGrp="1"/>
          </p:cNvSpPr>
          <p:nvPr>
            <p:ph idx="1"/>
          </p:nvPr>
        </p:nvSpPr>
        <p:spPr>
          <a:xfrm>
            <a:off x="5662246" y="3988226"/>
            <a:ext cx="6333391" cy="286117"/>
          </a:xfrm>
          <a:solidFill>
            <a:schemeClr val="accent1">
              <a:lumMod val="40000"/>
              <a:lumOff val="60000"/>
            </a:schemeClr>
          </a:solidFill>
        </p:spPr>
        <p:txBody>
          <a:bodyPr>
            <a:noAutofit/>
          </a:bodyPr>
          <a:lstStyle/>
          <a:p>
            <a:pPr marL="0" indent="0" algn="r">
              <a:buNone/>
            </a:pPr>
            <a:r>
              <a:rPr lang="en-IN" sz="1800" b="1" dirty="0" smtClean="0">
                <a:hlinkClick r:id="rId3"/>
              </a:rPr>
              <a:t>https</a:t>
            </a:r>
            <a:r>
              <a:rPr lang="en-IN" sz="1800" b="1" dirty="0">
                <a:hlinkClick r:id="rId3"/>
              </a:rPr>
              <a:t>://</a:t>
            </a:r>
            <a:r>
              <a:rPr lang="en-IN" sz="1800" b="1" dirty="0" smtClean="0">
                <a:hlinkClick r:id="rId3"/>
              </a:rPr>
              <a:t>libguides.wigan-leigh.ac.uk/c.php?g=667800&amp;p=4736451</a:t>
            </a:r>
            <a:endParaRPr lang="en-IN" sz="1800" b="1" dirty="0" smtClean="0"/>
          </a:p>
          <a:p>
            <a:pPr marL="0" indent="0" algn="r">
              <a:buNone/>
            </a:pPr>
            <a:endParaRPr lang="en-IN" sz="1800" b="1" dirty="0"/>
          </a:p>
        </p:txBody>
      </p:sp>
    </p:spTree>
    <p:extLst>
      <p:ext uri="{BB962C8B-B14F-4D97-AF65-F5344CB8AC3E}">
        <p14:creationId xmlns:p14="http://schemas.microsoft.com/office/powerpoint/2010/main" val="16169361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Email </a:t>
            </a:r>
            <a:r>
              <a:rPr lang="en-IN" dirty="0" smtClean="0"/>
              <a:t>Example 1 – What not to do</a:t>
            </a:r>
            <a:endParaRPr lang="en-IN" dirty="0"/>
          </a:p>
        </p:txBody>
      </p:sp>
      <p:sp>
        <p:nvSpPr>
          <p:cNvPr id="3" name="Content Placeholder 2"/>
          <p:cNvSpPr>
            <a:spLocks noGrp="1"/>
          </p:cNvSpPr>
          <p:nvPr>
            <p:ph idx="1"/>
          </p:nvPr>
        </p:nvSpPr>
        <p:spPr>
          <a:xfrm>
            <a:off x="838200" y="1825625"/>
            <a:ext cx="10515600" cy="4667250"/>
          </a:xfrm>
        </p:spPr>
        <p:txBody>
          <a:bodyPr>
            <a:normAutofit/>
          </a:bodyPr>
          <a:lstStyle/>
          <a:p>
            <a:pPr marL="0" indent="0">
              <a:buNone/>
            </a:pPr>
            <a:r>
              <a:rPr lang="en-GB" dirty="0"/>
              <a:t>due to some reasons </a:t>
            </a:r>
            <a:r>
              <a:rPr lang="en-GB" dirty="0" err="1"/>
              <a:t>i</a:t>
            </a:r>
            <a:r>
              <a:rPr lang="en-GB" dirty="0"/>
              <a:t> missed the first class ,as </a:t>
            </a:r>
            <a:r>
              <a:rPr lang="en-GB" dirty="0" err="1"/>
              <a:t>i</a:t>
            </a:r>
            <a:r>
              <a:rPr lang="en-GB" dirty="0"/>
              <a:t> was not able to give the test happened today so </a:t>
            </a:r>
            <a:r>
              <a:rPr lang="en-GB" dirty="0" err="1"/>
              <a:t>i</a:t>
            </a:r>
            <a:r>
              <a:rPr lang="en-GB" dirty="0"/>
              <a:t> want to inform you that please let me also involved in any group ,also </a:t>
            </a:r>
            <a:r>
              <a:rPr lang="en-GB" dirty="0" err="1"/>
              <a:t>i</a:t>
            </a:r>
            <a:r>
              <a:rPr lang="en-GB" dirty="0"/>
              <a:t> ensure you that </a:t>
            </a:r>
            <a:r>
              <a:rPr lang="en-GB" dirty="0" err="1"/>
              <a:t>i</a:t>
            </a:r>
            <a:r>
              <a:rPr lang="en-GB" dirty="0"/>
              <a:t> will not miss further classes .</a:t>
            </a:r>
          </a:p>
        </p:txBody>
      </p:sp>
      <p:sp>
        <p:nvSpPr>
          <p:cNvPr id="4" name="Slide Number Placeholder 3"/>
          <p:cNvSpPr>
            <a:spLocks noGrp="1"/>
          </p:cNvSpPr>
          <p:nvPr>
            <p:ph type="sldNum" sz="quarter" idx="12"/>
          </p:nvPr>
        </p:nvSpPr>
        <p:spPr/>
        <p:txBody>
          <a:bodyPr/>
          <a:lstStyle/>
          <a:p>
            <a:fld id="{B702CCBF-FC5D-4E12-B859-C1FA3E7CE941}" type="slidenum">
              <a:rPr lang="en-IN" smtClean="0"/>
              <a:t>13</a:t>
            </a:fld>
            <a:endParaRPr lang="en-IN"/>
          </a:p>
        </p:txBody>
      </p:sp>
    </p:spTree>
    <p:extLst>
      <p:ext uri="{BB962C8B-B14F-4D97-AF65-F5344CB8AC3E}">
        <p14:creationId xmlns:p14="http://schemas.microsoft.com/office/powerpoint/2010/main" val="336520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Email Etiquettes</a:t>
            </a:r>
          </a:p>
        </p:txBody>
      </p:sp>
      <p:sp>
        <p:nvSpPr>
          <p:cNvPr id="3" name="Content Placeholder 2"/>
          <p:cNvSpPr>
            <a:spLocks noGrp="1"/>
          </p:cNvSpPr>
          <p:nvPr>
            <p:ph idx="1"/>
          </p:nvPr>
        </p:nvSpPr>
        <p:spPr/>
        <p:txBody>
          <a:bodyPr/>
          <a:lstStyle/>
          <a:p>
            <a:pPr marL="0" indent="0">
              <a:buNone/>
            </a:pPr>
            <a:r>
              <a:rPr lang="en-GB" dirty="0"/>
              <a:t>due to some reasons </a:t>
            </a:r>
            <a:r>
              <a:rPr lang="en-GB" dirty="0" err="1">
                <a:solidFill>
                  <a:srgbClr val="FF0000"/>
                </a:solidFill>
              </a:rPr>
              <a:t>i</a:t>
            </a:r>
            <a:r>
              <a:rPr lang="en-GB" dirty="0"/>
              <a:t> missed the first class </a:t>
            </a:r>
            <a:r>
              <a:rPr lang="en-GB" dirty="0">
                <a:solidFill>
                  <a:srgbClr val="FF0000"/>
                </a:solidFill>
              </a:rPr>
              <a:t>,a</a:t>
            </a:r>
            <a:r>
              <a:rPr lang="en-GB" dirty="0"/>
              <a:t>s </a:t>
            </a:r>
            <a:r>
              <a:rPr lang="en-GB" dirty="0" err="1">
                <a:solidFill>
                  <a:srgbClr val="FF0000"/>
                </a:solidFill>
              </a:rPr>
              <a:t>i</a:t>
            </a:r>
            <a:r>
              <a:rPr lang="en-GB" dirty="0"/>
              <a:t> was not able to give </a:t>
            </a:r>
            <a:r>
              <a:rPr lang="en-GB" dirty="0">
                <a:solidFill>
                  <a:srgbClr val="FF0000"/>
                </a:solidFill>
              </a:rPr>
              <a:t>the test happened today </a:t>
            </a:r>
            <a:r>
              <a:rPr lang="en-GB" dirty="0"/>
              <a:t>so </a:t>
            </a:r>
            <a:r>
              <a:rPr lang="en-GB" dirty="0" err="1">
                <a:solidFill>
                  <a:srgbClr val="FF0000"/>
                </a:solidFill>
              </a:rPr>
              <a:t>i</a:t>
            </a:r>
            <a:r>
              <a:rPr lang="en-GB" dirty="0"/>
              <a:t> want to inform you that please </a:t>
            </a:r>
            <a:r>
              <a:rPr lang="en-GB" dirty="0">
                <a:solidFill>
                  <a:srgbClr val="FF0000"/>
                </a:solidFill>
              </a:rPr>
              <a:t>let me also involved</a:t>
            </a:r>
            <a:r>
              <a:rPr lang="en-GB" dirty="0"/>
              <a:t> in any group </a:t>
            </a:r>
            <a:r>
              <a:rPr lang="en-GB" dirty="0">
                <a:solidFill>
                  <a:srgbClr val="FF0000"/>
                </a:solidFill>
              </a:rPr>
              <a:t>,a</a:t>
            </a:r>
            <a:r>
              <a:rPr lang="en-GB" dirty="0"/>
              <a:t>lso </a:t>
            </a:r>
            <a:r>
              <a:rPr lang="en-GB" dirty="0" err="1">
                <a:solidFill>
                  <a:srgbClr val="FF0000"/>
                </a:solidFill>
              </a:rPr>
              <a:t>i</a:t>
            </a:r>
            <a:r>
              <a:rPr lang="en-GB" dirty="0"/>
              <a:t> ensure you that </a:t>
            </a:r>
            <a:r>
              <a:rPr lang="en-GB" dirty="0" err="1">
                <a:solidFill>
                  <a:srgbClr val="FF0000"/>
                </a:solidFill>
              </a:rPr>
              <a:t>i</a:t>
            </a:r>
            <a:r>
              <a:rPr lang="en-GB" dirty="0"/>
              <a:t> will not </a:t>
            </a:r>
            <a:r>
              <a:rPr lang="en-GB" dirty="0">
                <a:solidFill>
                  <a:srgbClr val="FF0000"/>
                </a:solidFill>
              </a:rPr>
              <a:t>miss further </a:t>
            </a:r>
            <a:r>
              <a:rPr lang="en-GB" dirty="0"/>
              <a:t>classe</a:t>
            </a:r>
            <a:r>
              <a:rPr lang="en-GB" dirty="0">
                <a:solidFill>
                  <a:srgbClr val="FF0000"/>
                </a:solidFill>
              </a:rPr>
              <a:t>s .</a:t>
            </a:r>
            <a:endParaRPr lang="en-IN" dirty="0">
              <a:solidFill>
                <a:srgbClr val="FF0000"/>
              </a:solidFill>
            </a:endParaRPr>
          </a:p>
        </p:txBody>
      </p:sp>
      <p:sp>
        <p:nvSpPr>
          <p:cNvPr id="4" name="Slide Number Placeholder 3"/>
          <p:cNvSpPr>
            <a:spLocks noGrp="1"/>
          </p:cNvSpPr>
          <p:nvPr>
            <p:ph type="sldNum" sz="quarter" idx="12"/>
          </p:nvPr>
        </p:nvSpPr>
        <p:spPr/>
        <p:txBody>
          <a:bodyPr/>
          <a:lstStyle/>
          <a:p>
            <a:fld id="{B702CCBF-FC5D-4E12-B859-C1FA3E7CE941}" type="slidenum">
              <a:rPr lang="en-IN" smtClean="0"/>
              <a:t>14</a:t>
            </a:fld>
            <a:endParaRPr lang="en-IN"/>
          </a:p>
        </p:txBody>
      </p:sp>
    </p:spTree>
    <p:extLst>
      <p:ext uri="{BB962C8B-B14F-4D97-AF65-F5344CB8AC3E}">
        <p14:creationId xmlns:p14="http://schemas.microsoft.com/office/powerpoint/2010/main" val="4197714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Email Example </a:t>
            </a:r>
            <a:r>
              <a:rPr lang="en-IN" dirty="0" smtClean="0"/>
              <a:t>2 </a:t>
            </a:r>
            <a:r>
              <a:rPr lang="en-IN" dirty="0"/>
              <a:t>– What not to do</a:t>
            </a:r>
          </a:p>
        </p:txBody>
      </p:sp>
      <p:sp>
        <p:nvSpPr>
          <p:cNvPr id="5" name="Rectangle 2"/>
          <p:cNvSpPr>
            <a:spLocks noGrp="1" noChangeArrowheads="1"/>
          </p:cNvSpPr>
          <p:nvPr>
            <p:ph idx="1"/>
          </p:nvPr>
        </p:nvSpPr>
        <p:spPr bwMode="auto">
          <a:xfrm>
            <a:off x="838200" y="2478716"/>
            <a:ext cx="105156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rPr>
              <a:t>*Respected Sir,*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rPr>
              <a:t>*With humble prayer I am to inform you that I am keenly interested in …….. **under the guidance of your kindness. Presently I am an …… and working for about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rPr>
              <a:t>*If you kindly give me a chance as a guidance I shall be ever grateful to you.*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rPr>
              <a:t>*With kind regards,*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rPr>
              <a:t>*FN LN*</a:t>
            </a:r>
            <a:r>
              <a:rPr kumimoji="0" lang="en-US" altLang="en-US" sz="2000" b="0" i="0" u="none" strike="noStrike" cap="none" normalizeH="0" baseline="0" dirty="0" smtClean="0">
                <a:ln>
                  <a:noFill/>
                </a:ln>
                <a:solidFill>
                  <a:schemeClr val="tx1"/>
                </a:solidFill>
                <a:effectLst/>
              </a:rPr>
              <a:t> </a:t>
            </a:r>
          </a:p>
        </p:txBody>
      </p:sp>
      <p:sp>
        <p:nvSpPr>
          <p:cNvPr id="3" name="Slide Number Placeholder 2"/>
          <p:cNvSpPr>
            <a:spLocks noGrp="1"/>
          </p:cNvSpPr>
          <p:nvPr>
            <p:ph type="sldNum" sz="quarter" idx="12"/>
          </p:nvPr>
        </p:nvSpPr>
        <p:spPr/>
        <p:txBody>
          <a:bodyPr/>
          <a:lstStyle/>
          <a:p>
            <a:fld id="{B702CCBF-FC5D-4E12-B859-C1FA3E7CE941}" type="slidenum">
              <a:rPr lang="en-IN" smtClean="0"/>
              <a:t>15</a:t>
            </a:fld>
            <a:endParaRPr lang="en-IN"/>
          </a:p>
        </p:txBody>
      </p:sp>
    </p:spTree>
    <p:extLst>
      <p:ext uri="{BB962C8B-B14F-4D97-AF65-F5344CB8AC3E}">
        <p14:creationId xmlns:p14="http://schemas.microsoft.com/office/powerpoint/2010/main" val="693848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Email Etiquettes</a:t>
            </a:r>
          </a:p>
        </p:txBody>
      </p:sp>
      <p:sp>
        <p:nvSpPr>
          <p:cNvPr id="5" name="Rectangle 2"/>
          <p:cNvSpPr>
            <a:spLocks noGrp="1" noChangeArrowheads="1"/>
          </p:cNvSpPr>
          <p:nvPr>
            <p:ph idx="1"/>
          </p:nvPr>
        </p:nvSpPr>
        <p:spPr bwMode="auto">
          <a:xfrm>
            <a:off x="838200" y="2478716"/>
            <a:ext cx="105156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FF0000"/>
                </a:solidFill>
                <a:effectLst/>
              </a:rPr>
              <a:t>*</a:t>
            </a:r>
            <a:r>
              <a:rPr kumimoji="0" lang="en-US" altLang="en-US" sz="2000" b="0" i="0" u="none" strike="noStrike" cap="none" normalizeH="0" baseline="0" dirty="0" smtClean="0">
                <a:ln>
                  <a:noFill/>
                </a:ln>
                <a:solidFill>
                  <a:schemeClr val="tx1"/>
                </a:solidFill>
                <a:effectLst/>
              </a:rPr>
              <a:t>Respected Sir,</a:t>
            </a:r>
            <a:r>
              <a:rPr kumimoji="0" lang="en-US" altLang="en-US" sz="2000" b="0" i="0" u="none" strike="noStrike" cap="none" normalizeH="0" baseline="0" dirty="0" smtClean="0">
                <a:ln>
                  <a:noFill/>
                </a:ln>
                <a:solidFill>
                  <a:srgbClr val="FF0000"/>
                </a:solidFill>
                <a:effectLst/>
              </a:rPr>
              <a:t>*</a:t>
            </a:r>
            <a:r>
              <a:rPr kumimoji="0" lang="en-US" altLang="en-US" sz="2000" b="0" i="0" u="none" strike="noStrike" cap="none" normalizeH="0" baseline="0" dirty="0" smtClean="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FF0000"/>
                </a:solidFill>
                <a:effectLst/>
              </a:rPr>
              <a:t>*</a:t>
            </a:r>
            <a:r>
              <a:rPr kumimoji="0" lang="en-US" altLang="en-US" sz="2000" b="0" i="0" u="none" strike="noStrike" cap="none" normalizeH="0" baseline="0" dirty="0" smtClean="0">
                <a:ln>
                  <a:noFill/>
                </a:ln>
                <a:solidFill>
                  <a:schemeClr val="tx1"/>
                </a:solidFill>
                <a:effectLst/>
              </a:rPr>
              <a:t>With </a:t>
            </a:r>
            <a:r>
              <a:rPr kumimoji="0" lang="en-US" altLang="en-US" sz="2000" b="0" i="0" u="none" strike="noStrike" cap="none" normalizeH="0" baseline="0" dirty="0" smtClean="0">
                <a:ln>
                  <a:noFill/>
                </a:ln>
                <a:solidFill>
                  <a:srgbClr val="FF0000"/>
                </a:solidFill>
                <a:effectLst/>
              </a:rPr>
              <a:t>humble</a:t>
            </a:r>
            <a:r>
              <a:rPr kumimoji="0" lang="en-US" altLang="en-US" sz="2000" b="0" i="0" u="none" strike="noStrike" cap="none" normalizeH="0" baseline="0" dirty="0" smtClean="0">
                <a:ln>
                  <a:noFill/>
                </a:ln>
                <a:solidFill>
                  <a:schemeClr val="tx1"/>
                </a:solidFill>
                <a:effectLst/>
              </a:rPr>
              <a:t> </a:t>
            </a:r>
            <a:r>
              <a:rPr kumimoji="0" lang="en-US" altLang="en-US" sz="2000" b="0" i="0" u="none" strike="noStrike" cap="none" normalizeH="0" baseline="0" dirty="0" smtClean="0">
                <a:ln>
                  <a:noFill/>
                </a:ln>
                <a:solidFill>
                  <a:srgbClr val="FF0000"/>
                </a:solidFill>
                <a:effectLst/>
              </a:rPr>
              <a:t>prayer</a:t>
            </a:r>
            <a:r>
              <a:rPr kumimoji="0" lang="en-US" altLang="en-US" sz="2000" b="0" i="0" u="none" strike="noStrike" cap="none" normalizeH="0" baseline="0" dirty="0" smtClean="0">
                <a:ln>
                  <a:noFill/>
                </a:ln>
                <a:solidFill>
                  <a:schemeClr val="tx1"/>
                </a:solidFill>
                <a:effectLst/>
              </a:rPr>
              <a:t> I am to inform you that I am keenly interested in …….. **under the guidance of your </a:t>
            </a:r>
            <a:r>
              <a:rPr kumimoji="0" lang="en-US" altLang="en-US" sz="2000" b="0" i="0" u="none" strike="noStrike" cap="none" normalizeH="0" baseline="0" dirty="0" smtClean="0">
                <a:ln>
                  <a:noFill/>
                </a:ln>
                <a:solidFill>
                  <a:srgbClr val="FF0000"/>
                </a:solidFill>
                <a:effectLst/>
              </a:rPr>
              <a:t>kindness</a:t>
            </a:r>
            <a:r>
              <a:rPr kumimoji="0" lang="en-US" altLang="en-US" sz="2000" b="0" i="0" u="none" strike="noStrike" cap="none" normalizeH="0" baseline="0" dirty="0" smtClean="0">
                <a:ln>
                  <a:noFill/>
                </a:ln>
                <a:solidFill>
                  <a:schemeClr val="tx1"/>
                </a:solidFill>
                <a:effectLst/>
              </a:rPr>
              <a:t>. Presently I am an …… and working for about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rPr>
              <a:t>*If you kindly give me a chance as a </a:t>
            </a:r>
            <a:r>
              <a:rPr kumimoji="0" lang="en-US" altLang="en-US" sz="2000" b="0" i="0" u="none" strike="noStrike" cap="none" normalizeH="0" baseline="0" dirty="0" smtClean="0">
                <a:ln>
                  <a:noFill/>
                </a:ln>
                <a:solidFill>
                  <a:srgbClr val="FF0000"/>
                </a:solidFill>
                <a:effectLst/>
              </a:rPr>
              <a:t>guidance</a:t>
            </a:r>
            <a:r>
              <a:rPr kumimoji="0" lang="en-US" altLang="en-US" sz="2000" b="0" i="0" u="none" strike="noStrike" cap="none" normalizeH="0" baseline="0" dirty="0" smtClean="0">
                <a:ln>
                  <a:noFill/>
                </a:ln>
                <a:solidFill>
                  <a:schemeClr val="tx1"/>
                </a:solidFill>
                <a:effectLst/>
              </a:rPr>
              <a:t> I shall be ever </a:t>
            </a:r>
            <a:r>
              <a:rPr kumimoji="0" lang="en-US" altLang="en-US" sz="2000" b="0" i="0" u="none" strike="noStrike" cap="none" normalizeH="0" baseline="0" dirty="0" smtClean="0">
                <a:ln>
                  <a:noFill/>
                </a:ln>
                <a:solidFill>
                  <a:srgbClr val="FF0000"/>
                </a:solidFill>
                <a:effectLst/>
              </a:rPr>
              <a:t>grateful</a:t>
            </a:r>
            <a:r>
              <a:rPr kumimoji="0" lang="en-US" altLang="en-US" sz="2000" b="0" i="0" u="none" strike="noStrike" cap="none" normalizeH="0" baseline="0" dirty="0" smtClean="0">
                <a:ln>
                  <a:noFill/>
                </a:ln>
                <a:solidFill>
                  <a:schemeClr val="tx1"/>
                </a:solidFill>
                <a:effectLst/>
              </a:rPr>
              <a:t> to you.*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rPr>
              <a:t>*With kind regards,*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FF0000"/>
                </a:solidFill>
                <a:effectLst/>
              </a:rPr>
              <a:t>*FN LN*</a:t>
            </a:r>
            <a:r>
              <a:rPr kumimoji="0" lang="en-US" altLang="en-US" sz="2000" b="0" i="0" u="none" strike="noStrike" cap="none" normalizeH="0" baseline="0" dirty="0" smtClean="0">
                <a:ln>
                  <a:noFill/>
                </a:ln>
                <a:solidFill>
                  <a:srgbClr val="FF0000"/>
                </a:solidFill>
                <a:effectLst/>
              </a:rPr>
              <a:t> </a:t>
            </a:r>
          </a:p>
        </p:txBody>
      </p:sp>
      <p:sp>
        <p:nvSpPr>
          <p:cNvPr id="3" name="Slide Number Placeholder 2"/>
          <p:cNvSpPr>
            <a:spLocks noGrp="1"/>
          </p:cNvSpPr>
          <p:nvPr>
            <p:ph type="sldNum" sz="quarter" idx="12"/>
          </p:nvPr>
        </p:nvSpPr>
        <p:spPr/>
        <p:txBody>
          <a:bodyPr/>
          <a:lstStyle/>
          <a:p>
            <a:fld id="{B702CCBF-FC5D-4E12-B859-C1FA3E7CE941}" type="slidenum">
              <a:rPr lang="en-IN" smtClean="0"/>
              <a:t>16</a:t>
            </a:fld>
            <a:endParaRPr lang="en-IN"/>
          </a:p>
        </p:txBody>
      </p:sp>
    </p:spTree>
    <p:extLst>
      <p:ext uri="{BB962C8B-B14F-4D97-AF65-F5344CB8AC3E}">
        <p14:creationId xmlns:p14="http://schemas.microsoft.com/office/powerpoint/2010/main" val="60979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Email Example </a:t>
            </a:r>
            <a:r>
              <a:rPr lang="en-IN" dirty="0" smtClean="0"/>
              <a:t>3 </a:t>
            </a:r>
            <a:r>
              <a:rPr lang="en-IN" dirty="0"/>
              <a:t>– What not to do</a:t>
            </a:r>
          </a:p>
        </p:txBody>
      </p:sp>
      <p:sp>
        <p:nvSpPr>
          <p:cNvPr id="4" name="Rectangle 1"/>
          <p:cNvSpPr>
            <a:spLocks noGrp="1" noChangeArrowheads="1"/>
          </p:cNvSpPr>
          <p:nvPr>
            <p:ph idx="1"/>
          </p:nvPr>
        </p:nvSpPr>
        <p:spPr bwMode="auto">
          <a:xfrm>
            <a:off x="838200" y="2130936"/>
            <a:ext cx="10846777"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effectLst/>
                <a:latin typeface="+mj-lt"/>
              </a:rPr>
              <a:t>Dear Professor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500" dirty="0">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effectLst/>
                <a:latin typeface="+mj-lt"/>
              </a:rPr>
              <a:t>My name is ………., a highly motivated …………. student pursuing a …………………..I'm writing to express my strong interest in an unpaid internship opportunity under your guidance this summer (May-July)* to gain experience in the application of machine learning (ML) algorithms to ………….* I've been following your research and find your work on …………….incredibly fascinating. While my current projects have focused on *full-stack applications using technologies* like </a:t>
            </a:r>
            <a:r>
              <a:rPr kumimoji="0" lang="en-US" altLang="en-US" sz="1500" b="0" i="0" u="none" strike="noStrike" cap="none" normalizeH="0" baseline="0" dirty="0" smtClean="0">
                <a:ln>
                  <a:noFill/>
                </a:ln>
                <a:effectLst/>
                <a:latin typeface="+mj-lt"/>
              </a:rPr>
              <a:t>………………………………..., </a:t>
            </a:r>
            <a:r>
              <a:rPr kumimoji="0" lang="en-US" altLang="en-US" sz="1500" b="0" i="0" u="none" strike="noStrike" cap="none" normalizeH="0" baseline="0" dirty="0" smtClean="0">
                <a:ln>
                  <a:noFill/>
                </a:ln>
                <a:effectLst/>
                <a:latin typeface="+mj-lt"/>
              </a:rPr>
              <a:t>my strong foundation in AI/ML concepts (Machine Learning, Neural Networks) makes me eager to explore their application in …………... My experience building applications like "</a:t>
            </a:r>
            <a:r>
              <a:rPr kumimoji="0" lang="en-US" altLang="en-US" sz="1500" b="0" i="0" u="none" strike="noStrike" cap="none" normalizeH="0" baseline="0" dirty="0" err="1" smtClean="0">
                <a:ln>
                  <a:noFill/>
                </a:ln>
                <a:effectLst/>
                <a:latin typeface="+mj-lt"/>
              </a:rPr>
              <a:t>RealTime</a:t>
            </a:r>
            <a:r>
              <a:rPr kumimoji="0" lang="en-US" altLang="en-US" sz="1500" b="0" i="0" u="none" strike="noStrike" cap="none" normalizeH="0" baseline="0" dirty="0" smtClean="0">
                <a:ln>
                  <a:noFill/>
                </a:ln>
                <a:effectLst/>
                <a:latin typeface="+mj-lt"/>
              </a:rPr>
              <a:t> Chat App" demonstrates my proficiency in coding, and projects like *"</a:t>
            </a:r>
            <a:r>
              <a:rPr kumimoji="0" lang="en-US" altLang="en-US" sz="1500" b="0" i="0" u="none" strike="noStrike" cap="none" normalizeH="0" baseline="0" dirty="0" err="1" smtClean="0">
                <a:ln>
                  <a:noFill/>
                </a:ln>
                <a:effectLst/>
                <a:latin typeface="+mj-lt"/>
              </a:rPr>
              <a:t>RaOne</a:t>
            </a:r>
            <a:r>
              <a:rPr kumimoji="0" lang="en-US" altLang="en-US" sz="1500" b="0" i="0" u="none" strike="noStrike" cap="none" normalizeH="0" baseline="0" dirty="0" smtClean="0">
                <a:ln>
                  <a:noFill/>
                </a:ln>
                <a:effectLst/>
                <a:latin typeface="+mj-lt"/>
              </a:rPr>
              <a:t> AI" (using Python and </a:t>
            </a:r>
            <a:r>
              <a:rPr kumimoji="0" lang="en-US" altLang="en-US" sz="1500" b="0" i="0" u="none" strike="noStrike" cap="none" normalizeH="0" baseline="0" dirty="0" err="1" smtClean="0">
                <a:ln>
                  <a:noFill/>
                </a:ln>
                <a:effectLst/>
                <a:latin typeface="+mj-lt"/>
              </a:rPr>
              <a:t>OpenAI</a:t>
            </a:r>
            <a:r>
              <a:rPr kumimoji="0" lang="en-US" altLang="en-US" sz="1500" b="0" i="0" u="none" strike="noStrike" cap="none" normalizeH="0" baseline="0" dirty="0" smtClean="0">
                <a:ln>
                  <a:noFill/>
                </a:ln>
                <a:effectLst/>
                <a:latin typeface="+mj-lt"/>
              </a:rPr>
              <a:t>) *showcase my interest in utilizing AI. My coursework in "</a:t>
            </a:r>
            <a:r>
              <a:rPr kumimoji="0" lang="en-US" altLang="en-US" sz="1500" b="1" i="0" u="none" strike="noStrike" cap="none" normalizeH="0" baseline="0" dirty="0" smtClean="0">
                <a:ln>
                  <a:noFill/>
                </a:ln>
                <a:effectLst/>
                <a:latin typeface="+mj-lt"/>
              </a:rPr>
              <a:t>*Data Structures and Algorithms*</a:t>
            </a:r>
            <a:r>
              <a:rPr kumimoji="0" lang="en-US" altLang="en-US" sz="1500" b="0" i="0" u="none" strike="noStrike" cap="none" normalizeH="0" baseline="0" dirty="0" smtClean="0">
                <a:ln>
                  <a:noFill/>
                </a:ln>
                <a:effectLst/>
                <a:latin typeface="+mj-lt"/>
              </a:rPr>
              <a:t>" has equipped me with *strong problem-solving skills*, which I believe would be valuable in the research setting. Being located near ………….allows for a daily commute, eliminating the need for accommodation. I am particularly interested in the following areas of your research:* ……………………………………………………………………………….. …………………………………………………………………………………………………………………………………………………………………………………………………………………………………………………………………………………………………………………………………………………………………. *My primary goal is to learn and contribute meaningfully *to your research group. I do not require any stipend; I solely want to learn the latest ML technologies and their application in ………………………………………………..from you. I*'ve attached my resume *for your review. Thank you for your time and consideration. I look forward to discussing this opportunity further. Sincerely, …………</a:t>
            </a:r>
          </a:p>
        </p:txBody>
      </p:sp>
      <p:sp>
        <p:nvSpPr>
          <p:cNvPr id="3" name="Slide Number Placeholder 2"/>
          <p:cNvSpPr>
            <a:spLocks noGrp="1"/>
          </p:cNvSpPr>
          <p:nvPr>
            <p:ph type="sldNum" sz="quarter" idx="12"/>
          </p:nvPr>
        </p:nvSpPr>
        <p:spPr/>
        <p:txBody>
          <a:bodyPr/>
          <a:lstStyle/>
          <a:p>
            <a:fld id="{B702CCBF-FC5D-4E12-B859-C1FA3E7CE941}" type="slidenum">
              <a:rPr lang="en-IN" smtClean="0"/>
              <a:t>17</a:t>
            </a:fld>
            <a:endParaRPr lang="en-IN"/>
          </a:p>
        </p:txBody>
      </p:sp>
    </p:spTree>
    <p:extLst>
      <p:ext uri="{BB962C8B-B14F-4D97-AF65-F5344CB8AC3E}">
        <p14:creationId xmlns:p14="http://schemas.microsoft.com/office/powerpoint/2010/main" val="1706631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Email Example </a:t>
            </a:r>
            <a:r>
              <a:rPr lang="en-IN" dirty="0" smtClean="0"/>
              <a:t>3 </a:t>
            </a:r>
            <a:r>
              <a:rPr lang="en-IN" dirty="0"/>
              <a:t>– What not to do</a:t>
            </a:r>
          </a:p>
        </p:txBody>
      </p:sp>
      <p:sp>
        <p:nvSpPr>
          <p:cNvPr id="4" name="Rectangle 1"/>
          <p:cNvSpPr>
            <a:spLocks noGrp="1" noChangeArrowheads="1"/>
          </p:cNvSpPr>
          <p:nvPr>
            <p:ph idx="1"/>
          </p:nvPr>
        </p:nvSpPr>
        <p:spPr bwMode="auto">
          <a:xfrm>
            <a:off x="838200" y="2130936"/>
            <a:ext cx="10846777"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chemeClr val="tx1"/>
                </a:solidFill>
                <a:effectLst/>
                <a:latin typeface="+mj-lt"/>
              </a:rPr>
              <a:t>Dear Professor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500" dirty="0">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chemeClr val="tx1"/>
                </a:solidFill>
                <a:effectLst/>
                <a:latin typeface="+mj-lt"/>
              </a:rPr>
              <a:t>My name is ………., a highly </a:t>
            </a:r>
            <a:r>
              <a:rPr kumimoji="0" lang="en-US" altLang="en-US" sz="1500" b="0" i="0" u="none" strike="noStrike" cap="none" normalizeH="0" baseline="0" dirty="0" smtClean="0">
                <a:ln>
                  <a:noFill/>
                </a:ln>
                <a:solidFill>
                  <a:srgbClr val="FF0000"/>
                </a:solidFill>
                <a:effectLst/>
                <a:latin typeface="+mj-lt"/>
              </a:rPr>
              <a:t>motivated</a:t>
            </a:r>
            <a:r>
              <a:rPr kumimoji="0" lang="en-US" altLang="en-US" sz="1500" b="0" i="0" u="none" strike="noStrike" cap="none" normalizeH="0" baseline="0" dirty="0" smtClean="0">
                <a:ln>
                  <a:noFill/>
                </a:ln>
                <a:solidFill>
                  <a:schemeClr val="tx1"/>
                </a:solidFill>
                <a:effectLst/>
                <a:latin typeface="+mj-lt"/>
              </a:rPr>
              <a:t> …………. student pursuing a …………………..I'm writing to express my strong interest in an unpaid internship opportunity under your guidance this summer (May-July)* to gain experience in the application of machine learning (ML) algorithms to ………….* I've been following your research and find your work on …………….</a:t>
            </a:r>
            <a:r>
              <a:rPr kumimoji="0" lang="en-US" altLang="en-US" sz="1500" b="0" i="0" u="none" strike="noStrike" cap="none" normalizeH="0" baseline="0" dirty="0" smtClean="0">
                <a:ln>
                  <a:noFill/>
                </a:ln>
                <a:solidFill>
                  <a:srgbClr val="FF0000"/>
                </a:solidFill>
                <a:effectLst/>
                <a:latin typeface="+mj-lt"/>
              </a:rPr>
              <a:t>incredibly fascinating</a:t>
            </a:r>
            <a:r>
              <a:rPr kumimoji="0" lang="en-US" altLang="en-US" sz="1500" b="0" i="0" u="none" strike="noStrike" cap="none" normalizeH="0" baseline="0" dirty="0" smtClean="0">
                <a:ln>
                  <a:noFill/>
                </a:ln>
                <a:solidFill>
                  <a:schemeClr val="tx1"/>
                </a:solidFill>
                <a:effectLst/>
                <a:latin typeface="+mj-lt"/>
              </a:rPr>
              <a:t>. While my current projects have focused on *full-stack applications using technologies* like </a:t>
            </a:r>
            <a:r>
              <a:rPr kumimoji="0" lang="en-US" altLang="en-US" sz="1500" b="0" i="0" u="none" strike="noStrike" cap="none" normalizeH="0" baseline="0" dirty="0" smtClean="0">
                <a:ln>
                  <a:noFill/>
                </a:ln>
                <a:solidFill>
                  <a:schemeClr val="tx1"/>
                </a:solidFill>
                <a:effectLst/>
                <a:latin typeface="+mj-lt"/>
              </a:rPr>
              <a:t>…………………………………, </a:t>
            </a:r>
            <a:r>
              <a:rPr kumimoji="0" lang="en-US" altLang="en-US" sz="1500" b="0" i="0" u="none" strike="noStrike" cap="none" normalizeH="0" baseline="0" dirty="0" smtClean="0">
                <a:ln>
                  <a:noFill/>
                </a:ln>
                <a:solidFill>
                  <a:schemeClr val="tx1"/>
                </a:solidFill>
                <a:effectLst/>
                <a:latin typeface="+mj-lt"/>
              </a:rPr>
              <a:t>my strong foundation in AI/ML concepts (Machine Learning, Neural Networks) makes me eager to explore their application in …………... My experience building applications like "</a:t>
            </a:r>
            <a:r>
              <a:rPr kumimoji="0" lang="en-US" altLang="en-US" sz="1500" b="0" i="0" u="none" strike="noStrike" cap="none" normalizeH="0" baseline="0" dirty="0" err="1" smtClean="0">
                <a:ln>
                  <a:noFill/>
                </a:ln>
                <a:solidFill>
                  <a:schemeClr val="tx1"/>
                </a:solidFill>
                <a:effectLst/>
                <a:latin typeface="+mj-lt"/>
              </a:rPr>
              <a:t>RealTime</a:t>
            </a:r>
            <a:r>
              <a:rPr kumimoji="0" lang="en-US" altLang="en-US" sz="1500" b="0" i="0" u="none" strike="noStrike" cap="none" normalizeH="0" baseline="0" dirty="0" smtClean="0">
                <a:ln>
                  <a:noFill/>
                </a:ln>
                <a:solidFill>
                  <a:schemeClr val="tx1"/>
                </a:solidFill>
                <a:effectLst/>
                <a:latin typeface="+mj-lt"/>
              </a:rPr>
              <a:t> Chat App" demonstrates my proficiency in coding, and </a:t>
            </a:r>
            <a:r>
              <a:rPr kumimoji="0" lang="en-US" altLang="en-US" sz="1500" b="0" i="0" u="none" strike="noStrike" cap="none" normalizeH="0" baseline="0" dirty="0" smtClean="0">
                <a:ln>
                  <a:noFill/>
                </a:ln>
                <a:solidFill>
                  <a:srgbClr val="FF0000"/>
                </a:solidFill>
                <a:effectLst/>
                <a:latin typeface="+mj-lt"/>
              </a:rPr>
              <a:t>projects like *"</a:t>
            </a:r>
            <a:r>
              <a:rPr kumimoji="0" lang="en-US" altLang="en-US" sz="1500" b="0" i="0" u="none" strike="noStrike" cap="none" normalizeH="0" baseline="0" dirty="0" err="1" smtClean="0">
                <a:ln>
                  <a:noFill/>
                </a:ln>
                <a:solidFill>
                  <a:srgbClr val="FF0000"/>
                </a:solidFill>
                <a:effectLst/>
                <a:latin typeface="+mj-lt"/>
              </a:rPr>
              <a:t>RaOne</a:t>
            </a:r>
            <a:r>
              <a:rPr kumimoji="0" lang="en-US" altLang="en-US" sz="1500" b="0" i="0" u="none" strike="noStrike" cap="none" normalizeH="0" baseline="0" dirty="0" smtClean="0">
                <a:ln>
                  <a:noFill/>
                </a:ln>
                <a:solidFill>
                  <a:srgbClr val="FF0000"/>
                </a:solidFill>
                <a:effectLst/>
                <a:latin typeface="+mj-lt"/>
              </a:rPr>
              <a:t> AI" (using Python and </a:t>
            </a:r>
            <a:r>
              <a:rPr kumimoji="0" lang="en-US" altLang="en-US" sz="1500" b="0" i="0" u="none" strike="noStrike" cap="none" normalizeH="0" baseline="0" dirty="0" err="1" smtClean="0">
                <a:ln>
                  <a:noFill/>
                </a:ln>
                <a:solidFill>
                  <a:srgbClr val="FF0000"/>
                </a:solidFill>
                <a:effectLst/>
                <a:latin typeface="+mj-lt"/>
              </a:rPr>
              <a:t>OpenAI</a:t>
            </a:r>
            <a:r>
              <a:rPr kumimoji="0" lang="en-US" altLang="en-US" sz="1500" b="0" i="0" u="none" strike="noStrike" cap="none" normalizeH="0" baseline="0" dirty="0" smtClean="0">
                <a:ln>
                  <a:noFill/>
                </a:ln>
                <a:solidFill>
                  <a:srgbClr val="FF0000"/>
                </a:solidFill>
                <a:effectLst/>
                <a:latin typeface="+mj-lt"/>
              </a:rPr>
              <a:t>) *showcase my interest in utilizing AI. </a:t>
            </a:r>
            <a:r>
              <a:rPr kumimoji="0" lang="en-US" altLang="en-US" sz="1500" b="0" i="0" u="none" strike="noStrike" cap="none" normalizeH="0" baseline="0" dirty="0" smtClean="0">
                <a:ln>
                  <a:noFill/>
                </a:ln>
                <a:solidFill>
                  <a:schemeClr val="tx1"/>
                </a:solidFill>
                <a:effectLst/>
                <a:latin typeface="+mj-lt"/>
              </a:rPr>
              <a:t>My coursework in "</a:t>
            </a:r>
            <a:r>
              <a:rPr kumimoji="0" lang="en-US" altLang="en-US" sz="1500" b="1" i="0" u="none" strike="noStrike" cap="none" normalizeH="0" baseline="0" dirty="0" smtClean="0">
                <a:ln>
                  <a:noFill/>
                </a:ln>
                <a:solidFill>
                  <a:schemeClr val="tx1"/>
                </a:solidFill>
                <a:effectLst/>
                <a:latin typeface="+mj-lt"/>
              </a:rPr>
              <a:t>*</a:t>
            </a:r>
            <a:r>
              <a:rPr kumimoji="0" lang="en-US" altLang="en-US" sz="1500" b="1" i="0" u="none" strike="noStrike" cap="none" normalizeH="0" baseline="0" dirty="0" smtClean="0">
                <a:ln>
                  <a:noFill/>
                </a:ln>
                <a:solidFill>
                  <a:srgbClr val="FF0000"/>
                </a:solidFill>
                <a:effectLst/>
                <a:latin typeface="+mj-lt"/>
              </a:rPr>
              <a:t>Data Structures and Algorithms</a:t>
            </a:r>
            <a:r>
              <a:rPr kumimoji="0" lang="en-US" altLang="en-US" sz="1500" b="1" i="0" u="none" strike="noStrike" cap="none" normalizeH="0" baseline="0" dirty="0" smtClean="0">
                <a:ln>
                  <a:noFill/>
                </a:ln>
                <a:solidFill>
                  <a:schemeClr val="tx1"/>
                </a:solidFill>
                <a:effectLst/>
                <a:latin typeface="+mj-lt"/>
              </a:rPr>
              <a:t>*</a:t>
            </a:r>
            <a:r>
              <a:rPr kumimoji="0" lang="en-US" altLang="en-US" sz="1500" b="0" i="0" u="none" strike="noStrike" cap="none" normalizeH="0" baseline="0" dirty="0" smtClean="0">
                <a:ln>
                  <a:noFill/>
                </a:ln>
                <a:solidFill>
                  <a:schemeClr val="tx1"/>
                </a:solidFill>
                <a:effectLst/>
                <a:latin typeface="+mj-lt"/>
              </a:rPr>
              <a:t>" has equipped me with *</a:t>
            </a:r>
            <a:r>
              <a:rPr kumimoji="0" lang="en-US" altLang="en-US" sz="1500" b="0" i="0" u="none" strike="noStrike" cap="none" normalizeH="0" baseline="0" dirty="0" smtClean="0">
                <a:ln>
                  <a:noFill/>
                </a:ln>
                <a:solidFill>
                  <a:srgbClr val="FF0000"/>
                </a:solidFill>
                <a:effectLst/>
                <a:latin typeface="+mj-lt"/>
              </a:rPr>
              <a:t>strong problem-solving skills</a:t>
            </a:r>
            <a:r>
              <a:rPr kumimoji="0" lang="en-US" altLang="en-US" sz="1500" b="0" i="0" u="none" strike="noStrike" cap="none" normalizeH="0" baseline="0" dirty="0" smtClean="0">
                <a:ln>
                  <a:noFill/>
                </a:ln>
                <a:solidFill>
                  <a:schemeClr val="tx1"/>
                </a:solidFill>
                <a:effectLst/>
                <a:latin typeface="+mj-lt"/>
              </a:rPr>
              <a:t>*, which I believe would be valuable in the research setting. Being located near ………….allows for a daily commute, eliminating the need for accommodation. I am particularly interested in the following areas of your research:* ……………………………………………………………………………….. …………………………………………………………………………………………………………………………………………………………………………………………………………………………………………………………………………………………………………………………………………………………………. *My primary goal is to learn and contribute meaningfully *to your research group. I do not require any stipend; I solely want to learn the latest ML technologies and their application in ………………………………………………..from you. I*'ve attached my resume *for your review. Thank you for your time and consideration. I look forward to discussing this opportunity further. Sincerely, …………</a:t>
            </a:r>
          </a:p>
        </p:txBody>
      </p:sp>
      <p:sp>
        <p:nvSpPr>
          <p:cNvPr id="3" name="Slide Number Placeholder 2"/>
          <p:cNvSpPr>
            <a:spLocks noGrp="1"/>
          </p:cNvSpPr>
          <p:nvPr>
            <p:ph type="sldNum" sz="quarter" idx="12"/>
          </p:nvPr>
        </p:nvSpPr>
        <p:spPr/>
        <p:txBody>
          <a:bodyPr/>
          <a:lstStyle/>
          <a:p>
            <a:fld id="{B702CCBF-FC5D-4E12-B859-C1FA3E7CE941}" type="slidenum">
              <a:rPr lang="en-IN" smtClean="0"/>
              <a:t>18</a:t>
            </a:fld>
            <a:endParaRPr lang="en-IN"/>
          </a:p>
        </p:txBody>
      </p:sp>
    </p:spTree>
    <p:extLst>
      <p:ext uri="{BB962C8B-B14F-4D97-AF65-F5344CB8AC3E}">
        <p14:creationId xmlns:p14="http://schemas.microsoft.com/office/powerpoint/2010/main" val="3323303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AF377-3C1A-919F-DF4C-552F77E0625E}"/>
              </a:ext>
            </a:extLst>
          </p:cNvPr>
          <p:cNvSpPr>
            <a:spLocks noGrp="1"/>
          </p:cNvSpPr>
          <p:nvPr>
            <p:ph type="title"/>
          </p:nvPr>
        </p:nvSpPr>
        <p:spPr/>
        <p:txBody>
          <a:bodyPr/>
          <a:lstStyle/>
          <a:p>
            <a:r>
              <a:rPr lang="en-IN" dirty="0"/>
              <a:t>Email Etiquettes</a:t>
            </a:r>
          </a:p>
        </p:txBody>
      </p:sp>
      <p:sp>
        <p:nvSpPr>
          <p:cNvPr id="3" name="Content Placeholder 2">
            <a:extLst>
              <a:ext uri="{FF2B5EF4-FFF2-40B4-BE49-F238E27FC236}">
                <a16:creationId xmlns:a16="http://schemas.microsoft.com/office/drawing/2014/main" id="{D14578A9-27D9-9C9B-44DE-2F1DC4023BD7}"/>
              </a:ext>
            </a:extLst>
          </p:cNvPr>
          <p:cNvSpPr>
            <a:spLocks noGrp="1"/>
          </p:cNvSpPr>
          <p:nvPr>
            <p:ph idx="1"/>
          </p:nvPr>
        </p:nvSpPr>
        <p:spPr/>
        <p:txBody>
          <a:bodyPr/>
          <a:lstStyle/>
          <a:p>
            <a:r>
              <a:rPr lang="en-IN" dirty="0"/>
              <a:t>Be concise</a:t>
            </a:r>
          </a:p>
          <a:p>
            <a:r>
              <a:rPr lang="en-IN" dirty="0"/>
              <a:t>Proof-read your email</a:t>
            </a:r>
          </a:p>
          <a:p>
            <a:pPr lvl="1"/>
            <a:r>
              <a:rPr lang="en-IN" dirty="0"/>
              <a:t>No grammatical errors</a:t>
            </a:r>
          </a:p>
          <a:p>
            <a:pPr lvl="1"/>
            <a:r>
              <a:rPr lang="en-IN" dirty="0"/>
              <a:t>No typos </a:t>
            </a:r>
            <a:endParaRPr lang="en-IN" dirty="0" smtClean="0"/>
          </a:p>
          <a:p>
            <a:pPr lvl="1"/>
            <a:r>
              <a:rPr lang="en-IN" dirty="0" smtClean="0"/>
              <a:t>Proper </a:t>
            </a:r>
            <a:r>
              <a:rPr lang="en-IN" dirty="0"/>
              <a:t>sentence construction</a:t>
            </a:r>
          </a:p>
          <a:p>
            <a:r>
              <a:rPr lang="en-IN" dirty="0"/>
              <a:t>Use informative subject line</a:t>
            </a:r>
          </a:p>
          <a:p>
            <a:r>
              <a:rPr lang="en-IN" dirty="0"/>
              <a:t>Use proper salutations</a:t>
            </a:r>
          </a:p>
          <a:p>
            <a:pPr lvl="1"/>
            <a:r>
              <a:rPr lang="en-IN" dirty="0"/>
              <a:t>“Hi</a:t>
            </a:r>
            <a:r>
              <a:rPr lang="en-IN" dirty="0" smtClean="0"/>
              <a:t>”/ “Dear” / “Hello” </a:t>
            </a:r>
            <a:r>
              <a:rPr lang="en-IN" dirty="0"/>
              <a:t>is fine, not “Hey”</a:t>
            </a:r>
          </a:p>
          <a:p>
            <a:r>
              <a:rPr lang="en-IN" dirty="0"/>
              <a:t>Follow general writing guidelines</a:t>
            </a:r>
          </a:p>
        </p:txBody>
      </p:sp>
      <p:sp>
        <p:nvSpPr>
          <p:cNvPr id="4" name="TextBox 3">
            <a:extLst>
              <a:ext uri="{FF2B5EF4-FFF2-40B4-BE49-F238E27FC236}">
                <a16:creationId xmlns:a16="http://schemas.microsoft.com/office/drawing/2014/main" id="{F1239EDB-9BD5-7377-0E8C-C5E963A8EAA0}"/>
              </a:ext>
            </a:extLst>
          </p:cNvPr>
          <p:cNvSpPr txBox="1"/>
          <p:nvPr/>
        </p:nvSpPr>
        <p:spPr>
          <a:xfrm flipH="1">
            <a:off x="6466115" y="6106885"/>
            <a:ext cx="5606143" cy="369332"/>
          </a:xfrm>
          <a:prstGeom prst="rect">
            <a:avLst/>
          </a:prstGeom>
          <a:noFill/>
        </p:spPr>
        <p:txBody>
          <a:bodyPr wrap="square" rtlCol="0">
            <a:spAutoFit/>
          </a:bodyPr>
          <a:lstStyle/>
          <a:p>
            <a:r>
              <a:rPr lang="en-IN" i="1" dirty="0"/>
              <a:t>Adapted from Prof. </a:t>
            </a:r>
            <a:r>
              <a:rPr lang="en-IN" i="1" dirty="0" err="1"/>
              <a:t>Kosslyn’s</a:t>
            </a:r>
            <a:r>
              <a:rPr lang="en-IN" i="1" dirty="0"/>
              <a:t> notes, Harvard University</a:t>
            </a:r>
          </a:p>
        </p:txBody>
      </p:sp>
      <p:sp>
        <p:nvSpPr>
          <p:cNvPr id="5" name="Slide Number Placeholder 4"/>
          <p:cNvSpPr>
            <a:spLocks noGrp="1"/>
          </p:cNvSpPr>
          <p:nvPr>
            <p:ph type="sldNum" sz="quarter" idx="12"/>
          </p:nvPr>
        </p:nvSpPr>
        <p:spPr/>
        <p:txBody>
          <a:bodyPr/>
          <a:lstStyle/>
          <a:p>
            <a:fld id="{B702CCBF-FC5D-4E12-B859-C1FA3E7CE941}" type="slidenum">
              <a:rPr lang="en-IN" smtClean="0"/>
              <a:t>19</a:t>
            </a:fld>
            <a:endParaRPr lang="en-IN"/>
          </a:p>
        </p:txBody>
      </p:sp>
    </p:spTree>
    <p:extLst>
      <p:ext uri="{BB962C8B-B14F-4D97-AF65-F5344CB8AC3E}">
        <p14:creationId xmlns:p14="http://schemas.microsoft.com/office/powerpoint/2010/main" val="301189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Reminder</a:t>
            </a:r>
            <a:endParaRPr lang="en-IN" dirty="0"/>
          </a:p>
        </p:txBody>
      </p:sp>
      <p:sp>
        <p:nvSpPr>
          <p:cNvPr id="3" name="Content Placeholder 2"/>
          <p:cNvSpPr>
            <a:spLocks noGrp="1"/>
          </p:cNvSpPr>
          <p:nvPr>
            <p:ph idx="1"/>
          </p:nvPr>
        </p:nvSpPr>
        <p:spPr/>
        <p:txBody>
          <a:bodyPr>
            <a:normAutofit/>
          </a:bodyPr>
          <a:lstStyle/>
          <a:p>
            <a:r>
              <a:rPr lang="en-IN" dirty="0"/>
              <a:t>Attendance is compulsory</a:t>
            </a:r>
          </a:p>
          <a:p>
            <a:pPr lvl="1"/>
            <a:r>
              <a:rPr lang="en-IN" dirty="0" smtClean="0">
                <a:solidFill>
                  <a:srgbClr val="FF0000"/>
                </a:solidFill>
              </a:rPr>
              <a:t>If </a:t>
            </a:r>
            <a:r>
              <a:rPr lang="en-IN" dirty="0">
                <a:solidFill>
                  <a:srgbClr val="FF0000"/>
                </a:solidFill>
              </a:rPr>
              <a:t>you are found to be absent for more than 2 classes, it may lead to an X</a:t>
            </a:r>
          </a:p>
          <a:p>
            <a:r>
              <a:rPr lang="en-US" dirty="0"/>
              <a:t>Bring a device for in-class </a:t>
            </a:r>
            <a:r>
              <a:rPr lang="en-US" dirty="0" smtClean="0"/>
              <a:t>assignments</a:t>
            </a:r>
          </a:p>
          <a:p>
            <a:r>
              <a:rPr lang="en-US" dirty="0" smtClean="0"/>
              <a:t>Leave a gap of at least one seat between you and your </a:t>
            </a:r>
            <a:r>
              <a:rPr lang="en-US" dirty="0" err="1" smtClean="0"/>
              <a:t>neighbour</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702CCBF-FC5D-4E12-B859-C1FA3E7CE941}" type="slidenum">
              <a:rPr lang="en-IN" smtClean="0"/>
              <a:t>2</a:t>
            </a:fld>
            <a:endParaRPr lang="en-IN"/>
          </a:p>
        </p:txBody>
      </p:sp>
    </p:spTree>
    <p:extLst>
      <p:ext uri="{BB962C8B-B14F-4D97-AF65-F5344CB8AC3E}">
        <p14:creationId xmlns:p14="http://schemas.microsoft.com/office/powerpoint/2010/main" val="239153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Tips on Writing Emails</a:t>
            </a:r>
            <a:endParaRPr lang="en-IN" dirty="0"/>
          </a:p>
        </p:txBody>
      </p:sp>
      <p:sp>
        <p:nvSpPr>
          <p:cNvPr id="3" name="Content Placeholder 2"/>
          <p:cNvSpPr>
            <a:spLocks noGrp="1"/>
          </p:cNvSpPr>
          <p:nvPr>
            <p:ph idx="1"/>
          </p:nvPr>
        </p:nvSpPr>
        <p:spPr/>
        <p:txBody>
          <a:bodyPr>
            <a:normAutofit/>
          </a:bodyPr>
          <a:lstStyle/>
          <a:p>
            <a:r>
              <a:rPr lang="en-IN" sz="2000" dirty="0">
                <a:hlinkClick r:id="rId2"/>
              </a:rPr>
              <a:t>https://</a:t>
            </a:r>
            <a:r>
              <a:rPr lang="en-IN" sz="2000" dirty="0" smtClean="0">
                <a:hlinkClick r:id="rId2"/>
              </a:rPr>
              <a:t>www.bu.edu/com/files/2021/11/WC_emails_to_profs_and_TAs.pdf</a:t>
            </a:r>
            <a:endParaRPr lang="en-IN" sz="2000" dirty="0" smtClean="0"/>
          </a:p>
          <a:p>
            <a:r>
              <a:rPr lang="en-IN" sz="2000" dirty="0">
                <a:hlinkClick r:id="rId3"/>
              </a:rPr>
              <a:t>https://showme.missouri.edu/2015/emailing-your-professor-youre-doing-it-wrong</a:t>
            </a:r>
            <a:r>
              <a:rPr lang="en-IN" sz="2000" dirty="0" smtClean="0">
                <a:hlinkClick r:id="rId3"/>
              </a:rPr>
              <a:t>/</a:t>
            </a:r>
            <a:endParaRPr lang="en-IN" sz="2000" dirty="0" smtClean="0"/>
          </a:p>
          <a:p>
            <a:r>
              <a:rPr lang="en-IN" sz="2000" dirty="0">
                <a:hlinkClick r:id="rId4"/>
              </a:rPr>
              <a:t>https://</a:t>
            </a:r>
            <a:r>
              <a:rPr lang="en-IN" sz="2000" dirty="0" smtClean="0">
                <a:hlinkClick r:id="rId4"/>
              </a:rPr>
              <a:t>writingcenter.gmu.edu/writing-resources/different-genres/sending-email-to-faculty-and-administrators</a:t>
            </a:r>
            <a:endParaRPr lang="en-IN" sz="2000" dirty="0" smtClean="0"/>
          </a:p>
          <a:p>
            <a:r>
              <a:rPr lang="en-IN" sz="2000" dirty="0">
                <a:hlinkClick r:id="rId5"/>
              </a:rPr>
              <a:t>https://</a:t>
            </a:r>
            <a:r>
              <a:rPr lang="en-IN" sz="2000" dirty="0" smtClean="0">
                <a:hlinkClick r:id="rId5"/>
              </a:rPr>
              <a:t>www.wpunj.edu/accessibilityresourcecenter/documents/Email%20Etiquette_revised.pdf</a:t>
            </a:r>
            <a:endParaRPr lang="en-IN" sz="2000" dirty="0" smtClean="0"/>
          </a:p>
          <a:p>
            <a:r>
              <a:rPr lang="en-IN" sz="2000" dirty="0">
                <a:hlinkClick r:id="rId6"/>
              </a:rPr>
              <a:t>https://</a:t>
            </a:r>
            <a:r>
              <a:rPr lang="en-IN" sz="2000" dirty="0" smtClean="0">
                <a:hlinkClick r:id="rId6"/>
              </a:rPr>
              <a:t>www.purdue.edu/advisors/students/email.php</a:t>
            </a:r>
            <a:endParaRPr lang="en-IN" sz="2000" dirty="0" smtClean="0"/>
          </a:p>
          <a:p>
            <a:endParaRPr lang="en-IN" sz="2000" dirty="0"/>
          </a:p>
          <a:p>
            <a:pPr marL="0" indent="0">
              <a:buNone/>
            </a:pPr>
            <a:r>
              <a:rPr lang="en-IN" sz="2000" dirty="0" smtClean="0"/>
              <a:t>What not to do</a:t>
            </a:r>
            <a:endParaRPr lang="en-IN" sz="2000" dirty="0"/>
          </a:p>
          <a:p>
            <a:r>
              <a:rPr lang="en-IN" sz="2000" dirty="0">
                <a:hlinkClick r:id="rId7"/>
              </a:rPr>
              <a:t>https://</a:t>
            </a:r>
            <a:r>
              <a:rPr lang="en-IN" sz="2000" dirty="0" smtClean="0">
                <a:hlinkClick r:id="rId7"/>
              </a:rPr>
              <a:t>library.fairmontstate.edu/SEE/bad</a:t>
            </a:r>
            <a:endParaRPr lang="en-IN" sz="2000" dirty="0" smtClean="0"/>
          </a:p>
          <a:p>
            <a:endParaRPr lang="en-IN" sz="2000" dirty="0" smtClean="0"/>
          </a:p>
          <a:p>
            <a:endParaRPr lang="en-IN" sz="2000" dirty="0" smtClean="0"/>
          </a:p>
          <a:p>
            <a:endParaRPr lang="en-IN" sz="2000" dirty="0"/>
          </a:p>
        </p:txBody>
      </p:sp>
      <p:sp>
        <p:nvSpPr>
          <p:cNvPr id="4" name="Slide Number Placeholder 3"/>
          <p:cNvSpPr>
            <a:spLocks noGrp="1"/>
          </p:cNvSpPr>
          <p:nvPr>
            <p:ph type="sldNum" sz="quarter" idx="12"/>
          </p:nvPr>
        </p:nvSpPr>
        <p:spPr/>
        <p:txBody>
          <a:bodyPr/>
          <a:lstStyle/>
          <a:p>
            <a:fld id="{B702CCBF-FC5D-4E12-B859-C1FA3E7CE941}" type="slidenum">
              <a:rPr lang="en-IN" smtClean="0"/>
              <a:t>20</a:t>
            </a:fld>
            <a:endParaRPr lang="en-IN"/>
          </a:p>
        </p:txBody>
      </p:sp>
    </p:spTree>
    <p:extLst>
      <p:ext uri="{BB962C8B-B14F-4D97-AF65-F5344CB8AC3E}">
        <p14:creationId xmlns:p14="http://schemas.microsoft.com/office/powerpoint/2010/main" val="2430085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Assignment 1</a:t>
            </a:r>
            <a:endParaRPr lang="en-IN" dirty="0"/>
          </a:p>
        </p:txBody>
      </p:sp>
      <p:sp>
        <p:nvSpPr>
          <p:cNvPr id="3" name="Content Placeholder 2"/>
          <p:cNvSpPr>
            <a:spLocks noGrp="1"/>
          </p:cNvSpPr>
          <p:nvPr>
            <p:ph idx="1"/>
          </p:nvPr>
        </p:nvSpPr>
        <p:spPr/>
        <p:txBody>
          <a:bodyPr/>
          <a:lstStyle/>
          <a:p>
            <a:pPr marL="0" indent="0">
              <a:buNone/>
            </a:pPr>
            <a:r>
              <a:rPr lang="en-IN" dirty="0" smtClean="0"/>
              <a:t>Write an email to your course instructor asking for permission to allow for leave during the class on next Monday.</a:t>
            </a: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21</a:t>
            </a:fld>
            <a:endParaRPr lang="en-IN"/>
          </a:p>
        </p:txBody>
      </p:sp>
    </p:spTree>
    <p:extLst>
      <p:ext uri="{BB962C8B-B14F-4D97-AF65-F5344CB8AC3E}">
        <p14:creationId xmlns:p14="http://schemas.microsoft.com/office/powerpoint/2010/main" val="29582190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Online Presence</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IN" sz="2400" dirty="0" smtClean="0"/>
              <a:t>Homework – Design your own webpage</a:t>
            </a:r>
          </a:p>
          <a:p>
            <a:r>
              <a:rPr lang="en-IN" sz="2400" dirty="0" smtClean="0"/>
              <a:t>Name</a:t>
            </a:r>
          </a:p>
          <a:p>
            <a:r>
              <a:rPr lang="en-IN" sz="2400" dirty="0" smtClean="0"/>
              <a:t>Department</a:t>
            </a:r>
          </a:p>
          <a:p>
            <a:r>
              <a:rPr lang="en-IN" sz="2400" dirty="0" smtClean="0"/>
              <a:t>Institute</a:t>
            </a:r>
          </a:p>
          <a:p>
            <a:r>
              <a:rPr lang="en-IN" sz="2400" dirty="0" smtClean="0"/>
              <a:t>Email ID</a:t>
            </a:r>
          </a:p>
          <a:p>
            <a:r>
              <a:rPr lang="en-IN" sz="2400" dirty="0" smtClean="0"/>
              <a:t>Photograph (optional but preferable)</a:t>
            </a:r>
          </a:p>
          <a:p>
            <a:r>
              <a:rPr lang="en-IN" sz="2400" dirty="0" smtClean="0"/>
              <a:t>Educational background</a:t>
            </a:r>
          </a:p>
          <a:p>
            <a:r>
              <a:rPr lang="en-IN" sz="2400" dirty="0" smtClean="0"/>
              <a:t>Courses taken</a:t>
            </a:r>
          </a:p>
          <a:p>
            <a:r>
              <a:rPr lang="en-IN" sz="2400" dirty="0" smtClean="0"/>
              <a:t>Presentations/talks given anywhere (department, institute, workshops, conferences)</a:t>
            </a:r>
          </a:p>
          <a:p>
            <a:r>
              <a:rPr lang="en-IN" sz="2400" dirty="0" smtClean="0"/>
              <a:t>Posters/short papers</a:t>
            </a:r>
          </a:p>
          <a:p>
            <a:r>
              <a:rPr lang="en-IN" sz="2400" dirty="0" smtClean="0"/>
              <a:t>Publications</a:t>
            </a:r>
          </a:p>
          <a:p>
            <a:r>
              <a:rPr lang="en-IN" sz="2400" dirty="0" smtClean="0"/>
              <a:t>Service (volunteer, external reviewer, …)</a:t>
            </a:r>
            <a:endParaRPr lang="en-IN" sz="2400" dirty="0"/>
          </a:p>
        </p:txBody>
      </p:sp>
      <p:sp>
        <p:nvSpPr>
          <p:cNvPr id="4" name="Slide Number Placeholder 3"/>
          <p:cNvSpPr>
            <a:spLocks noGrp="1"/>
          </p:cNvSpPr>
          <p:nvPr>
            <p:ph type="sldNum" sz="quarter" idx="12"/>
          </p:nvPr>
        </p:nvSpPr>
        <p:spPr/>
        <p:txBody>
          <a:bodyPr/>
          <a:lstStyle/>
          <a:p>
            <a:fld id="{B702CCBF-FC5D-4E12-B859-C1FA3E7CE941}" type="slidenum">
              <a:rPr lang="en-IN" smtClean="0"/>
              <a:t>22</a:t>
            </a:fld>
            <a:endParaRPr lang="en-IN"/>
          </a:p>
        </p:txBody>
      </p:sp>
    </p:spTree>
    <p:extLst>
      <p:ext uri="{BB962C8B-B14F-4D97-AF65-F5344CB8AC3E}">
        <p14:creationId xmlns:p14="http://schemas.microsoft.com/office/powerpoint/2010/main" val="37032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fade">
                                      <p:cBhvr>
                                        <p:cTn id="4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Technical Article</a:t>
            </a:r>
            <a:endParaRPr lang="en-IN" dirty="0"/>
          </a:p>
        </p:txBody>
      </p:sp>
      <p:sp>
        <p:nvSpPr>
          <p:cNvPr id="3" name="Content Placeholder 2"/>
          <p:cNvSpPr>
            <a:spLocks noGrp="1"/>
          </p:cNvSpPr>
          <p:nvPr>
            <p:ph idx="1"/>
          </p:nvPr>
        </p:nvSpPr>
        <p:spPr/>
        <p:txBody>
          <a:bodyPr/>
          <a:lstStyle/>
          <a:p>
            <a:r>
              <a:rPr lang="en-IN" dirty="0" smtClean="0"/>
              <a:t>Title</a:t>
            </a:r>
          </a:p>
          <a:p>
            <a:r>
              <a:rPr lang="en-IN" dirty="0" smtClean="0"/>
              <a:t>Abstract</a:t>
            </a:r>
          </a:p>
          <a:p>
            <a:r>
              <a:rPr lang="en-IN" dirty="0" smtClean="0"/>
              <a:t>Introduction</a:t>
            </a:r>
          </a:p>
          <a:p>
            <a:r>
              <a:rPr lang="en-IN" dirty="0" smtClean="0"/>
              <a:t>Related Work</a:t>
            </a:r>
          </a:p>
          <a:p>
            <a:r>
              <a:rPr lang="en-IN" dirty="0" smtClean="0"/>
              <a:t>Methodology</a:t>
            </a:r>
          </a:p>
          <a:p>
            <a:r>
              <a:rPr lang="en-IN" dirty="0" smtClean="0"/>
              <a:t>Experiments and Results</a:t>
            </a:r>
          </a:p>
          <a:p>
            <a:r>
              <a:rPr lang="en-IN" dirty="0" smtClean="0"/>
              <a:t>Conclusions</a:t>
            </a:r>
          </a:p>
          <a:p>
            <a:r>
              <a:rPr lang="en-IN" dirty="0" smtClean="0"/>
              <a:t>References</a:t>
            </a: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23</a:t>
            </a:fld>
            <a:endParaRPr lang="en-IN"/>
          </a:p>
        </p:txBody>
      </p:sp>
    </p:spTree>
    <p:extLst>
      <p:ext uri="{BB962C8B-B14F-4D97-AF65-F5344CB8AC3E}">
        <p14:creationId xmlns:p14="http://schemas.microsoft.com/office/powerpoint/2010/main" val="197530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Technical Article</a:t>
            </a:r>
            <a:endParaRPr lang="en-IN" dirty="0"/>
          </a:p>
        </p:txBody>
      </p:sp>
      <p:sp>
        <p:nvSpPr>
          <p:cNvPr id="3" name="Content Placeholder 2"/>
          <p:cNvSpPr>
            <a:spLocks noGrp="1"/>
          </p:cNvSpPr>
          <p:nvPr>
            <p:ph idx="1"/>
          </p:nvPr>
        </p:nvSpPr>
        <p:spPr/>
        <p:txBody>
          <a:bodyPr/>
          <a:lstStyle/>
          <a:p>
            <a:r>
              <a:rPr lang="en-IN" dirty="0" smtClean="0"/>
              <a:t>Use paragraphs</a:t>
            </a:r>
          </a:p>
          <a:p>
            <a:pPr lvl="1"/>
            <a:r>
              <a:rPr lang="en-IN" dirty="0" smtClean="0"/>
              <a:t>Neither too short nor too long</a:t>
            </a:r>
          </a:p>
          <a:p>
            <a:r>
              <a:rPr lang="en-IN" dirty="0" smtClean="0"/>
              <a:t>Do </a:t>
            </a:r>
            <a:r>
              <a:rPr lang="en-IN" dirty="0"/>
              <a:t>not sound </a:t>
            </a:r>
            <a:r>
              <a:rPr lang="en-IN" dirty="0" smtClean="0"/>
              <a:t>repetitive</a:t>
            </a:r>
          </a:p>
          <a:p>
            <a:r>
              <a:rPr lang="en-IN" dirty="0" smtClean="0"/>
              <a:t>Do not be verbose</a:t>
            </a:r>
            <a:endParaRPr lang="en-IN" dirty="0"/>
          </a:p>
          <a:p>
            <a:r>
              <a:rPr lang="en-IN" dirty="0" smtClean="0"/>
              <a:t>(</a:t>
            </a:r>
            <a:r>
              <a:rPr lang="en-IN" dirty="0"/>
              <a:t>Report/paper) Use active </a:t>
            </a:r>
            <a:r>
              <a:rPr lang="en-IN" dirty="0" smtClean="0"/>
              <a:t>voice</a:t>
            </a:r>
          </a:p>
          <a:p>
            <a:r>
              <a:rPr lang="en-IN" dirty="0" smtClean="0"/>
              <a:t>Use first person plural pronoun</a:t>
            </a:r>
          </a:p>
          <a:p>
            <a:pPr lvl="1"/>
            <a:r>
              <a:rPr lang="en-IN" dirty="0" smtClean="0"/>
              <a:t>We (not I)</a:t>
            </a: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24</a:t>
            </a:fld>
            <a:endParaRPr lang="en-IN"/>
          </a:p>
        </p:txBody>
      </p:sp>
    </p:spTree>
    <p:extLst>
      <p:ext uri="{BB962C8B-B14F-4D97-AF65-F5344CB8AC3E}">
        <p14:creationId xmlns:p14="http://schemas.microsoft.com/office/powerpoint/2010/main" val="12258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Technical Writing</a:t>
            </a:r>
            <a:endParaRPr lang="en-IN" dirty="0"/>
          </a:p>
        </p:txBody>
      </p:sp>
      <p:sp>
        <p:nvSpPr>
          <p:cNvPr id="3" name="Content Placeholder 2"/>
          <p:cNvSpPr>
            <a:spLocks noGrp="1"/>
          </p:cNvSpPr>
          <p:nvPr>
            <p:ph idx="1"/>
          </p:nvPr>
        </p:nvSpPr>
        <p:spPr/>
        <p:txBody>
          <a:bodyPr/>
          <a:lstStyle/>
          <a:p>
            <a:r>
              <a:rPr lang="en-IN" dirty="0" smtClean="0"/>
              <a:t>Know your audience</a:t>
            </a:r>
          </a:p>
          <a:p>
            <a:r>
              <a:rPr lang="en-IN" dirty="0" smtClean="0"/>
              <a:t>Have sufficient time </a:t>
            </a:r>
          </a:p>
          <a:p>
            <a:pPr lvl="1"/>
            <a:r>
              <a:rPr lang="en-IN" dirty="0" smtClean="0"/>
              <a:t>To think about organization</a:t>
            </a:r>
          </a:p>
          <a:p>
            <a:pPr lvl="1"/>
            <a:r>
              <a:rPr lang="en-IN" dirty="0" smtClean="0"/>
              <a:t>To write</a:t>
            </a:r>
          </a:p>
          <a:p>
            <a:pPr lvl="1"/>
            <a:r>
              <a:rPr lang="en-IN" dirty="0" smtClean="0"/>
              <a:t>To draw figures (high-resolution)</a:t>
            </a:r>
          </a:p>
          <a:p>
            <a:pPr lvl="1"/>
            <a:r>
              <a:rPr lang="en-IN" dirty="0" smtClean="0"/>
              <a:t>To revise</a:t>
            </a:r>
          </a:p>
          <a:p>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25</a:t>
            </a:fld>
            <a:endParaRPr lang="en-IN"/>
          </a:p>
        </p:txBody>
      </p:sp>
    </p:spTree>
    <p:extLst>
      <p:ext uri="{BB962C8B-B14F-4D97-AF65-F5344CB8AC3E}">
        <p14:creationId xmlns:p14="http://schemas.microsoft.com/office/powerpoint/2010/main" val="42159555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Assignment 2</a:t>
            </a:r>
            <a:endParaRPr lang="en-IN" dirty="0"/>
          </a:p>
        </p:txBody>
      </p:sp>
      <p:sp>
        <p:nvSpPr>
          <p:cNvPr id="3" name="Content Placeholder 2"/>
          <p:cNvSpPr>
            <a:spLocks noGrp="1"/>
          </p:cNvSpPr>
          <p:nvPr>
            <p:ph idx="1"/>
          </p:nvPr>
        </p:nvSpPr>
        <p:spPr>
          <a:xfrm>
            <a:off x="838200" y="1825625"/>
            <a:ext cx="5166946" cy="4351338"/>
          </a:xfrm>
        </p:spPr>
        <p:txBody>
          <a:bodyPr/>
          <a:lstStyle/>
          <a:p>
            <a:r>
              <a:rPr lang="en-IN" dirty="0" smtClean="0"/>
              <a:t>Write a summary (abstract) of the paper in 250 words</a:t>
            </a:r>
            <a:endParaRPr lang="en-IN" dirty="0"/>
          </a:p>
        </p:txBody>
      </p:sp>
      <p:pic>
        <p:nvPicPr>
          <p:cNvPr id="4" name="Picture 3"/>
          <p:cNvPicPr>
            <a:picLocks noChangeAspect="1"/>
          </p:cNvPicPr>
          <p:nvPr/>
        </p:nvPicPr>
        <p:blipFill rotWithShape="1">
          <a:blip r:embed="rId2"/>
          <a:srcRect l="12401" t="19534" r="74492" b="4867"/>
          <a:stretch/>
        </p:blipFill>
        <p:spPr>
          <a:xfrm>
            <a:off x="6439069" y="121309"/>
            <a:ext cx="5077096" cy="6600166"/>
          </a:xfrm>
          <a:prstGeom prst="rect">
            <a:avLst/>
          </a:prstGeom>
        </p:spPr>
      </p:pic>
      <p:sp>
        <p:nvSpPr>
          <p:cNvPr id="5" name="Slide Number Placeholder 4"/>
          <p:cNvSpPr>
            <a:spLocks noGrp="1"/>
          </p:cNvSpPr>
          <p:nvPr>
            <p:ph type="sldNum" sz="quarter" idx="12"/>
          </p:nvPr>
        </p:nvSpPr>
        <p:spPr/>
        <p:txBody>
          <a:bodyPr/>
          <a:lstStyle/>
          <a:p>
            <a:fld id="{B702CCBF-FC5D-4E12-B859-C1FA3E7CE941}" type="slidenum">
              <a:rPr lang="en-IN" smtClean="0"/>
              <a:t>26</a:t>
            </a:fld>
            <a:endParaRPr lang="en-IN"/>
          </a:p>
        </p:txBody>
      </p:sp>
    </p:spTree>
    <p:extLst>
      <p:ext uri="{BB962C8B-B14F-4D97-AF65-F5344CB8AC3E}">
        <p14:creationId xmlns:p14="http://schemas.microsoft.com/office/powerpoint/2010/main" val="26640797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Organization</a:t>
            </a: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27</a:t>
            </a:fld>
            <a:endParaRPr lang="en-IN"/>
          </a:p>
        </p:txBody>
      </p:sp>
      <p:pic>
        <p:nvPicPr>
          <p:cNvPr id="5" name="Picture 4" descr="Screen Clipping"/>
          <p:cNvPicPr>
            <a:picLocks noChangeAspect="1"/>
          </p:cNvPicPr>
          <p:nvPr/>
        </p:nvPicPr>
        <p:blipFill rotWithShape="1">
          <a:blip r:embed="rId2">
            <a:extLst>
              <a:ext uri="{28A0092B-C50C-407E-A947-70E740481C1C}">
                <a14:useLocalDpi xmlns:a14="http://schemas.microsoft.com/office/drawing/2010/main" val="0"/>
              </a:ext>
            </a:extLst>
          </a:blip>
          <a:srcRect b="47564"/>
          <a:stretch/>
        </p:blipFill>
        <p:spPr>
          <a:xfrm>
            <a:off x="32482" y="1531663"/>
            <a:ext cx="12124587" cy="4274343"/>
          </a:xfrm>
          <a:prstGeom prst="rect">
            <a:avLst/>
          </a:prstGeom>
        </p:spPr>
      </p:pic>
      <p:sp>
        <p:nvSpPr>
          <p:cNvPr id="3" name="Content Placeholder 2"/>
          <p:cNvSpPr>
            <a:spLocks noGrp="1"/>
          </p:cNvSpPr>
          <p:nvPr>
            <p:ph idx="1"/>
          </p:nvPr>
        </p:nvSpPr>
        <p:spPr>
          <a:xfrm>
            <a:off x="3033346" y="6001665"/>
            <a:ext cx="6333391" cy="286117"/>
          </a:xfrm>
          <a:solidFill>
            <a:schemeClr val="accent1">
              <a:lumMod val="40000"/>
              <a:lumOff val="60000"/>
            </a:schemeClr>
          </a:solidFill>
        </p:spPr>
        <p:txBody>
          <a:bodyPr>
            <a:noAutofit/>
          </a:bodyPr>
          <a:lstStyle/>
          <a:p>
            <a:pPr marL="0" indent="0" algn="r">
              <a:buNone/>
            </a:pPr>
            <a:r>
              <a:rPr lang="en-IN" sz="1800" b="1" dirty="0" smtClean="0">
                <a:hlinkClick r:id="rId3"/>
              </a:rPr>
              <a:t>https</a:t>
            </a:r>
            <a:r>
              <a:rPr lang="en-IN" sz="1800" b="1" dirty="0">
                <a:hlinkClick r:id="rId3"/>
              </a:rPr>
              <a:t>://</a:t>
            </a:r>
            <a:r>
              <a:rPr lang="en-IN" sz="1800" b="1" dirty="0" smtClean="0">
                <a:hlinkClick r:id="rId3"/>
              </a:rPr>
              <a:t>libguides.wigan-leigh.ac.uk/c.php?g=667800&amp;p=4736451</a:t>
            </a:r>
            <a:endParaRPr lang="en-IN" sz="1800" b="1" dirty="0" smtClean="0"/>
          </a:p>
          <a:p>
            <a:pPr marL="0" indent="0" algn="r">
              <a:buNone/>
            </a:pPr>
            <a:endParaRPr lang="en-IN" sz="1800" b="1" dirty="0"/>
          </a:p>
        </p:txBody>
      </p:sp>
    </p:spTree>
    <p:extLst>
      <p:ext uri="{BB962C8B-B14F-4D97-AF65-F5344CB8AC3E}">
        <p14:creationId xmlns:p14="http://schemas.microsoft.com/office/powerpoint/2010/main" val="2585706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TAs</a:t>
            </a:r>
            <a:endParaRPr lang="en-IN" dirty="0"/>
          </a:p>
        </p:txBody>
      </p:sp>
      <p:sp>
        <p:nvSpPr>
          <p:cNvPr id="3" name="Content Placeholder 2"/>
          <p:cNvSpPr>
            <a:spLocks noGrp="1"/>
          </p:cNvSpPr>
          <p:nvPr>
            <p:ph idx="1"/>
          </p:nvPr>
        </p:nvSpPr>
        <p:spPr/>
        <p:txBody>
          <a:bodyPr/>
          <a:lstStyle/>
          <a:p>
            <a:r>
              <a:rPr lang="en-IN" dirty="0" smtClean="0"/>
              <a:t>Vishal</a:t>
            </a:r>
          </a:p>
          <a:p>
            <a:r>
              <a:rPr lang="en-IN" dirty="0" err="1" smtClean="0"/>
              <a:t>Vraj</a:t>
            </a:r>
            <a:r>
              <a:rPr lang="en-IN" dirty="0" smtClean="0"/>
              <a:t> (new)</a:t>
            </a: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3</a:t>
            </a:fld>
            <a:endParaRPr lang="en-IN"/>
          </a:p>
        </p:txBody>
      </p:sp>
    </p:spTree>
    <p:extLst>
      <p:ext uri="{BB962C8B-B14F-4D97-AF65-F5344CB8AC3E}">
        <p14:creationId xmlns:p14="http://schemas.microsoft.com/office/powerpoint/2010/main" val="3900109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Communication Skills</a:t>
            </a:r>
            <a:endParaRPr lang="en-IN" dirty="0"/>
          </a:p>
        </p:txBody>
      </p:sp>
      <p:sp>
        <p:nvSpPr>
          <p:cNvPr id="3" name="Content Placeholder 2"/>
          <p:cNvSpPr>
            <a:spLocks noGrp="1"/>
          </p:cNvSpPr>
          <p:nvPr>
            <p:ph idx="1"/>
          </p:nvPr>
        </p:nvSpPr>
        <p:spPr>
          <a:xfrm>
            <a:off x="838200" y="2198077"/>
            <a:ext cx="10515600" cy="3978886"/>
          </a:xfrm>
        </p:spPr>
        <p:txBody>
          <a:bodyPr/>
          <a:lstStyle/>
          <a:p>
            <a:r>
              <a:rPr lang="en-IN" dirty="0" smtClean="0"/>
              <a:t>Written</a:t>
            </a:r>
          </a:p>
          <a:p>
            <a:r>
              <a:rPr lang="en-IN" dirty="0" smtClean="0"/>
              <a:t>Verbal</a:t>
            </a:r>
          </a:p>
        </p:txBody>
      </p:sp>
      <p:sp>
        <p:nvSpPr>
          <p:cNvPr id="4" name="Slide Number Placeholder 3"/>
          <p:cNvSpPr>
            <a:spLocks noGrp="1"/>
          </p:cNvSpPr>
          <p:nvPr>
            <p:ph type="sldNum" sz="quarter" idx="12"/>
          </p:nvPr>
        </p:nvSpPr>
        <p:spPr/>
        <p:txBody>
          <a:bodyPr/>
          <a:lstStyle/>
          <a:p>
            <a:fld id="{B702CCBF-FC5D-4E12-B859-C1FA3E7CE941}" type="slidenum">
              <a:rPr lang="en-IN" smtClean="0"/>
              <a:t>4</a:t>
            </a:fld>
            <a:endParaRPr lang="en-IN"/>
          </a:p>
        </p:txBody>
      </p:sp>
      <p:sp>
        <p:nvSpPr>
          <p:cNvPr id="5" name="Rectangle 4"/>
          <p:cNvSpPr/>
          <p:nvPr/>
        </p:nvSpPr>
        <p:spPr>
          <a:xfrm>
            <a:off x="999392" y="4486606"/>
            <a:ext cx="10354408" cy="646331"/>
          </a:xfrm>
          <a:prstGeom prst="rect">
            <a:avLst/>
          </a:prstGeom>
        </p:spPr>
        <p:txBody>
          <a:bodyPr wrap="square">
            <a:spAutoFit/>
          </a:bodyPr>
          <a:lstStyle/>
          <a:p>
            <a:r>
              <a:rPr lang="en-IN" i="1" dirty="0">
                <a:solidFill>
                  <a:schemeClr val="accent1">
                    <a:lumMod val="75000"/>
                  </a:schemeClr>
                </a:solidFill>
                <a:hlinkClick r:id="rId2"/>
              </a:rPr>
              <a:t>https://drexel.edu/graduatecollege/professional-development/blog/2018/July/Five-types-of-communication</a:t>
            </a:r>
            <a:r>
              <a:rPr lang="en-IN" i="1" dirty="0" smtClean="0">
                <a:solidFill>
                  <a:schemeClr val="accent1">
                    <a:lumMod val="75000"/>
                  </a:schemeClr>
                </a:solidFill>
                <a:hlinkClick r:id="rId2"/>
              </a:rPr>
              <a:t>/</a:t>
            </a:r>
            <a:endParaRPr lang="en-IN" i="1" dirty="0" smtClean="0">
              <a:solidFill>
                <a:schemeClr val="accent1">
                  <a:lumMod val="75000"/>
                </a:schemeClr>
              </a:solidFill>
            </a:endParaRPr>
          </a:p>
          <a:p>
            <a:endParaRPr lang="en-IN" i="1" dirty="0">
              <a:solidFill>
                <a:schemeClr val="accent1">
                  <a:lumMod val="75000"/>
                </a:schemeClr>
              </a:solidFill>
            </a:endParaRPr>
          </a:p>
        </p:txBody>
      </p:sp>
    </p:spTree>
    <p:extLst>
      <p:ext uri="{BB962C8B-B14F-4D97-AF65-F5344CB8AC3E}">
        <p14:creationId xmlns:p14="http://schemas.microsoft.com/office/powerpoint/2010/main" val="1861609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Today</a:t>
            </a:r>
            <a:endParaRPr lang="en-IN" dirty="0"/>
          </a:p>
        </p:txBody>
      </p:sp>
      <p:sp>
        <p:nvSpPr>
          <p:cNvPr id="3" name="Content Placeholder 2"/>
          <p:cNvSpPr>
            <a:spLocks noGrp="1"/>
          </p:cNvSpPr>
          <p:nvPr>
            <p:ph idx="1"/>
          </p:nvPr>
        </p:nvSpPr>
        <p:spPr>
          <a:xfrm>
            <a:off x="838200" y="2294792"/>
            <a:ext cx="10515600" cy="3882171"/>
          </a:xfrm>
        </p:spPr>
        <p:txBody>
          <a:bodyPr/>
          <a:lstStyle/>
          <a:p>
            <a:r>
              <a:rPr lang="en-IN" dirty="0" smtClean="0"/>
              <a:t>Review</a:t>
            </a:r>
          </a:p>
          <a:p>
            <a:r>
              <a:rPr lang="en-IN" dirty="0" smtClean="0"/>
              <a:t>Written forms of communication</a:t>
            </a:r>
          </a:p>
          <a:p>
            <a:pPr lvl="1"/>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5</a:t>
            </a:fld>
            <a:endParaRPr lang="en-IN"/>
          </a:p>
        </p:txBody>
      </p:sp>
    </p:spTree>
    <p:extLst>
      <p:ext uri="{BB962C8B-B14F-4D97-AF65-F5344CB8AC3E}">
        <p14:creationId xmlns:p14="http://schemas.microsoft.com/office/powerpoint/2010/main" val="3788879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Review Test – Find the typos</a:t>
            </a:r>
            <a:endParaRPr lang="en-IN" dirty="0"/>
          </a:p>
        </p:txBody>
      </p:sp>
      <p:sp>
        <p:nvSpPr>
          <p:cNvPr id="3" name="Content Placeholder 2"/>
          <p:cNvSpPr>
            <a:spLocks noGrp="1"/>
          </p:cNvSpPr>
          <p:nvPr>
            <p:ph idx="1"/>
          </p:nvPr>
        </p:nvSpPr>
        <p:spPr>
          <a:xfrm>
            <a:off x="430823" y="1494692"/>
            <a:ext cx="11561885" cy="5301762"/>
          </a:xfrm>
        </p:spPr>
        <p:txBody>
          <a:bodyPr>
            <a:normAutofit/>
          </a:bodyPr>
          <a:lstStyle/>
          <a:p>
            <a:pPr marL="0" indent="0">
              <a:lnSpc>
                <a:spcPct val="150000"/>
              </a:lnSpc>
              <a:buNone/>
            </a:pPr>
            <a:r>
              <a:rPr lang="en-US" sz="2000" dirty="0"/>
              <a:t>Titan, previously called Cyclops 2, was a submersible that imploded on 18 June 2023 while </a:t>
            </a:r>
            <a:r>
              <a:rPr lang="en-US" sz="2000" dirty="0" smtClean="0"/>
              <a:t>transport </a:t>
            </a:r>
            <a:r>
              <a:rPr lang="en-US" sz="2000" dirty="0"/>
              <a:t>tourists visit the wreckage of Titanic The submersible was created and operated </a:t>
            </a:r>
            <a:r>
              <a:rPr lang="en-US" sz="2000" dirty="0" err="1"/>
              <a:t>OceanGate</a:t>
            </a:r>
            <a:r>
              <a:rPr lang="en-US" sz="2000" dirty="0"/>
              <a:t>. It was the first privately-owned submersible with a claimed maximum depth of 4,000 m (13,000 </a:t>
            </a:r>
            <a:r>
              <a:rPr lang="en-US" sz="2000" dirty="0" err="1"/>
              <a:t>ft</a:t>
            </a:r>
            <a:r>
              <a:rPr lang="en-US" sz="2000" dirty="0"/>
              <a:t>, and the first completed crewed submersible with hull constructed of titanium and carbon fiber composite materials. After testing with dives to its maximum intended depth in 2018 and 2019 the original composite hull of Titan developed fatigue damage and was replaced by 2021. In that year, </a:t>
            </a:r>
            <a:r>
              <a:rPr lang="en-US" sz="2000" dirty="0" err="1"/>
              <a:t>OceanGate</a:t>
            </a:r>
            <a:r>
              <a:rPr lang="en-US" sz="2000" dirty="0"/>
              <a:t> began transporting paying customers to the </a:t>
            </a:r>
            <a:r>
              <a:rPr lang="en-US" sz="2000" dirty="0" err="1"/>
              <a:t>wrec</a:t>
            </a:r>
            <a:r>
              <a:rPr lang="en-US" sz="2000" dirty="0"/>
              <a:t> of Titanic, completing several dives to the wreck site in 2021 and 2022. during the submersible's first expedition in 2023, all five occupants was killed when the Titan imploded. </a:t>
            </a:r>
            <a:r>
              <a:rPr lang="en-US" sz="2000" dirty="0" err="1"/>
              <a:t>OceanGate</a:t>
            </a:r>
            <a:r>
              <a:rPr lang="en-US" sz="2000" dirty="0"/>
              <a:t> lose contact with Titan and contacted authorities later that day after the submersible was overdue for return. A massive international search and </a:t>
            </a:r>
            <a:r>
              <a:rPr lang="en-US" sz="2000" dirty="0" err="1"/>
              <a:t>rescueoperation</a:t>
            </a:r>
            <a:r>
              <a:rPr lang="en-US" sz="2000" dirty="0"/>
              <a:t> ensued and ended on 22 June, when debris from Titan discovered about 1,600 feet (500 </a:t>
            </a:r>
            <a:r>
              <a:rPr lang="en-US" sz="2000" dirty="0" err="1"/>
              <a:t>metres</a:t>
            </a:r>
            <a:r>
              <a:rPr lang="en-US" sz="2000" dirty="0"/>
              <a:t>) from the bow of Titanic. </a:t>
            </a:r>
            <a:r>
              <a:rPr lang="en-US" sz="2000" i="1" dirty="0"/>
              <a:t>(Edited from Wikipedia)</a:t>
            </a:r>
            <a:endParaRPr lang="en-IN" sz="2000" dirty="0"/>
          </a:p>
        </p:txBody>
      </p:sp>
      <p:sp>
        <p:nvSpPr>
          <p:cNvPr id="4" name="Slide Number Placeholder 3"/>
          <p:cNvSpPr>
            <a:spLocks noGrp="1"/>
          </p:cNvSpPr>
          <p:nvPr>
            <p:ph type="sldNum" sz="quarter" idx="12"/>
          </p:nvPr>
        </p:nvSpPr>
        <p:spPr/>
        <p:txBody>
          <a:bodyPr/>
          <a:lstStyle/>
          <a:p>
            <a:fld id="{B702CCBF-FC5D-4E12-B859-C1FA3E7CE941}" type="slidenum">
              <a:rPr lang="en-IN" smtClean="0"/>
              <a:t>6</a:t>
            </a:fld>
            <a:endParaRPr lang="en-IN"/>
          </a:p>
        </p:txBody>
      </p:sp>
    </p:spTree>
    <p:extLst>
      <p:ext uri="{BB962C8B-B14F-4D97-AF65-F5344CB8AC3E}">
        <p14:creationId xmlns:p14="http://schemas.microsoft.com/office/powerpoint/2010/main" val="4093379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a:t>
            </a:r>
            <a:endParaRPr lang="en-IN" dirty="0"/>
          </a:p>
        </p:txBody>
      </p:sp>
      <p:sp>
        <p:nvSpPr>
          <p:cNvPr id="3" name="Content Placeholder 2"/>
          <p:cNvSpPr>
            <a:spLocks noGrp="1"/>
          </p:cNvSpPr>
          <p:nvPr>
            <p:ph idx="1"/>
          </p:nvPr>
        </p:nvSpPr>
        <p:spPr>
          <a:xfrm>
            <a:off x="211015" y="1767254"/>
            <a:ext cx="9275885" cy="4976445"/>
          </a:xfrm>
          <a:ln>
            <a:solidFill>
              <a:schemeClr val="tx1"/>
            </a:solidFill>
          </a:ln>
        </p:spPr>
        <p:txBody>
          <a:bodyPr>
            <a:normAutofit fontScale="62500" lnSpcReduction="20000"/>
          </a:bodyPr>
          <a:lstStyle/>
          <a:p>
            <a:pPr marL="0" indent="0">
              <a:lnSpc>
                <a:spcPct val="150000"/>
              </a:lnSpc>
              <a:spcAft>
                <a:spcPts val="800"/>
              </a:spcAft>
              <a:buNone/>
            </a:pPr>
            <a:r>
              <a:rPr lang="en-US" dirty="0">
                <a:latin typeface="Calibri" panose="020F0502020204030204" pitchFamily="34" charset="0"/>
                <a:ea typeface="Calibri" panose="020F0502020204030204" pitchFamily="34" charset="0"/>
                <a:cs typeface="Times New Roman" panose="02020603050405020304" pitchFamily="18" charset="0"/>
              </a:rPr>
              <a:t>Titan, previously called Cyclops 2, was a submersible that imploded on 18 June 2023 while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transporting</a:t>
            </a:r>
            <a:r>
              <a:rPr lang="en-US" dirty="0">
                <a:latin typeface="Calibri" panose="020F0502020204030204" pitchFamily="34" charset="0"/>
                <a:ea typeface="Calibri" panose="020F0502020204030204" pitchFamily="34" charset="0"/>
                <a:cs typeface="Times New Roman" panose="02020603050405020304" pitchFamily="18" charset="0"/>
              </a:rPr>
              <a:t> tourists visit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to</a:t>
            </a:r>
            <a:r>
              <a:rPr lang="en-US"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the wreckage of Titanic</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 The submersible was created and operated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by</a:t>
            </a:r>
            <a:r>
              <a:rPr lang="en-US"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OceanGate</a:t>
            </a:r>
            <a:r>
              <a:rPr lang="en-US" dirty="0">
                <a:latin typeface="Calibri" panose="020F0502020204030204" pitchFamily="34" charset="0"/>
                <a:ea typeface="Calibri" panose="020F0502020204030204" pitchFamily="34" charset="0"/>
                <a:cs typeface="Times New Roman" panose="02020603050405020304" pitchFamily="18" charset="0"/>
              </a:rPr>
              <a:t>. It was the first privately-owned submersible with a claimed maximum depth of 4,000 m (13,000 </a:t>
            </a:r>
            <a:r>
              <a:rPr lang="en-US" dirty="0" err="1">
                <a:latin typeface="Calibri" panose="020F0502020204030204" pitchFamily="34" charset="0"/>
                <a:ea typeface="Calibri" panose="020F0502020204030204" pitchFamily="34" charset="0"/>
                <a:cs typeface="Times New Roman" panose="02020603050405020304" pitchFamily="18" charset="0"/>
              </a:rPr>
              <a:t>ft</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 and the first completed crewed submersible with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hull constructed of titanium and carbon fiber composite materials. After testing with dives to its maximum intended depth in 2018 and 2019</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 the original composite hull of Titan developed fatigue damage and was replaced by 2021. In that year, </a:t>
            </a:r>
            <a:r>
              <a:rPr lang="en-US" dirty="0" err="1">
                <a:latin typeface="Calibri" panose="020F0502020204030204" pitchFamily="34" charset="0"/>
                <a:ea typeface="Calibri" panose="020F0502020204030204" pitchFamily="34" charset="0"/>
                <a:cs typeface="Times New Roman" panose="02020603050405020304" pitchFamily="18" charset="0"/>
              </a:rPr>
              <a:t>OceanGate</a:t>
            </a:r>
            <a:r>
              <a:rPr lang="en-US" dirty="0">
                <a:latin typeface="Calibri" panose="020F0502020204030204" pitchFamily="34" charset="0"/>
                <a:ea typeface="Calibri" panose="020F0502020204030204" pitchFamily="34" charset="0"/>
                <a:cs typeface="Times New Roman" panose="02020603050405020304" pitchFamily="18" charset="0"/>
              </a:rPr>
              <a:t> began transporting paying customers to the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wreck</a:t>
            </a:r>
            <a:r>
              <a:rPr lang="en-US"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of Titanic, completing several dives to the wreck site in 2021 and 2022.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a:t>
            </a:r>
            <a:r>
              <a:rPr lang="en-US" dirty="0">
                <a:latin typeface="Calibri" panose="020F0502020204030204" pitchFamily="34" charset="0"/>
                <a:ea typeface="Calibri" panose="020F0502020204030204" pitchFamily="34" charset="0"/>
                <a:cs typeface="Times New Roman" panose="02020603050405020304" pitchFamily="18" charset="0"/>
              </a:rPr>
              <a:t>uring the submersible's first expedition in 2023, all five occupants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were</a:t>
            </a:r>
            <a:r>
              <a:rPr lang="en-US"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killed when the Titan imploded. </a:t>
            </a:r>
            <a:r>
              <a:rPr lang="en-US" dirty="0" err="1">
                <a:latin typeface="Calibri" panose="020F0502020204030204" pitchFamily="34" charset="0"/>
                <a:ea typeface="Calibri" panose="020F0502020204030204" pitchFamily="34" charset="0"/>
                <a:cs typeface="Times New Roman" panose="02020603050405020304" pitchFamily="18" charset="0"/>
              </a:rPr>
              <a:t>OceanGate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lost</a:t>
            </a:r>
            <a:r>
              <a:rPr lang="en-US"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contact with Titan and contacted authorities later that day after the submersible was overdue for return. A massive international search and rescu</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e o</a:t>
            </a:r>
            <a:r>
              <a:rPr lang="en-US" dirty="0">
                <a:latin typeface="Calibri" panose="020F0502020204030204" pitchFamily="34" charset="0"/>
                <a:ea typeface="Calibri" panose="020F0502020204030204" pitchFamily="34" charset="0"/>
                <a:cs typeface="Times New Roman" panose="02020603050405020304" pitchFamily="18" charset="0"/>
              </a:rPr>
              <a:t>peration ensued and ended on 22 June, when debris from Titan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was</a:t>
            </a:r>
            <a:r>
              <a:rPr lang="en-US"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discovered about 1,600 feet (500 </a:t>
            </a:r>
            <a:r>
              <a:rPr lang="en-US" dirty="0" err="1">
                <a:latin typeface="Calibri" panose="020F0502020204030204" pitchFamily="34" charset="0"/>
                <a:ea typeface="Calibri" panose="020F0502020204030204" pitchFamily="34" charset="0"/>
                <a:cs typeface="Times New Roman" panose="02020603050405020304" pitchFamily="18" charset="0"/>
              </a:rPr>
              <a:t>metres</a:t>
            </a:r>
            <a:r>
              <a:rPr lang="en-US" dirty="0">
                <a:latin typeface="Calibri" panose="020F0502020204030204" pitchFamily="34" charset="0"/>
                <a:ea typeface="Calibri" panose="020F0502020204030204" pitchFamily="34" charset="0"/>
                <a:cs typeface="Times New Roman" panose="02020603050405020304" pitchFamily="18" charset="0"/>
              </a:rPr>
              <a:t>) from the bow of Titanic. </a:t>
            </a:r>
            <a:r>
              <a:rPr lang="en-US" i="1" dirty="0">
                <a:latin typeface="Calibri" panose="020F0502020204030204" pitchFamily="34" charset="0"/>
                <a:ea typeface="Calibri" panose="020F0502020204030204" pitchFamily="34" charset="0"/>
                <a:cs typeface="Times New Roman" panose="02020603050405020304" pitchFamily="18" charset="0"/>
              </a:rPr>
              <a:t>(Edited from Wikipedia)</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
        <p:nvSpPr>
          <p:cNvPr id="4" name="TextBox 3"/>
          <p:cNvSpPr txBox="1"/>
          <p:nvPr/>
        </p:nvSpPr>
        <p:spPr>
          <a:xfrm>
            <a:off x="9616964" y="3182815"/>
            <a:ext cx="2575036" cy="1477328"/>
          </a:xfrm>
          <a:prstGeom prst="rect">
            <a:avLst/>
          </a:prstGeom>
          <a:noFill/>
        </p:spPr>
        <p:txBody>
          <a:bodyPr wrap="square" rtlCol="0">
            <a:spAutoFit/>
          </a:bodyPr>
          <a:lstStyle/>
          <a:p>
            <a:pPr marL="285750" indent="-285750">
              <a:buFont typeface="Arial" panose="020B0604020202020204" pitchFamily="34" charset="0"/>
              <a:buChar char="•"/>
            </a:pPr>
            <a:r>
              <a:rPr lang="en-IN" i="1" dirty="0">
                <a:solidFill>
                  <a:schemeClr val="accent2">
                    <a:lumMod val="75000"/>
                  </a:schemeClr>
                </a:solidFill>
              </a:rPr>
              <a:t>Missing prepositions</a:t>
            </a:r>
          </a:p>
          <a:p>
            <a:pPr marL="285750" indent="-285750">
              <a:buFont typeface="Arial" panose="020B0604020202020204" pitchFamily="34" charset="0"/>
              <a:buChar char="•"/>
            </a:pPr>
            <a:r>
              <a:rPr lang="en-IN" i="1" dirty="0">
                <a:solidFill>
                  <a:schemeClr val="accent2">
                    <a:lumMod val="75000"/>
                  </a:schemeClr>
                </a:solidFill>
              </a:rPr>
              <a:t>Missing punctuations</a:t>
            </a:r>
          </a:p>
          <a:p>
            <a:pPr marL="285750" indent="-285750">
              <a:buFont typeface="Arial" panose="020B0604020202020204" pitchFamily="34" charset="0"/>
              <a:buChar char="•"/>
            </a:pPr>
            <a:r>
              <a:rPr lang="en-IN" i="1" dirty="0">
                <a:solidFill>
                  <a:schemeClr val="accent2">
                    <a:lumMod val="75000"/>
                  </a:schemeClr>
                </a:solidFill>
              </a:rPr>
              <a:t>Grammatical errors</a:t>
            </a:r>
          </a:p>
          <a:p>
            <a:pPr marL="285750" indent="-285750">
              <a:buFont typeface="Arial" panose="020B0604020202020204" pitchFamily="34" charset="0"/>
              <a:buChar char="•"/>
            </a:pPr>
            <a:r>
              <a:rPr lang="en-IN" i="1" dirty="0">
                <a:solidFill>
                  <a:schemeClr val="accent2">
                    <a:lumMod val="75000"/>
                  </a:schemeClr>
                </a:solidFill>
              </a:rPr>
              <a:t>Typos</a:t>
            </a:r>
          </a:p>
          <a:p>
            <a:endParaRPr lang="en-IN" i="1" dirty="0">
              <a:solidFill>
                <a:schemeClr val="accent2">
                  <a:lumMod val="75000"/>
                </a:schemeClr>
              </a:solidFill>
            </a:endParaRPr>
          </a:p>
        </p:txBody>
      </p:sp>
      <p:sp>
        <p:nvSpPr>
          <p:cNvPr id="5" name="Slide Number Placeholder 4"/>
          <p:cNvSpPr>
            <a:spLocks noGrp="1"/>
          </p:cNvSpPr>
          <p:nvPr>
            <p:ph type="sldNum" sz="quarter" idx="12"/>
          </p:nvPr>
        </p:nvSpPr>
        <p:spPr/>
        <p:txBody>
          <a:bodyPr/>
          <a:lstStyle/>
          <a:p>
            <a:fld id="{B702CCBF-FC5D-4E12-B859-C1FA3E7CE941}" type="slidenum">
              <a:rPr lang="en-IN" smtClean="0"/>
              <a:t>7</a:t>
            </a:fld>
            <a:endParaRPr lang="en-IN"/>
          </a:p>
        </p:txBody>
      </p:sp>
    </p:spTree>
    <p:extLst>
      <p:ext uri="{BB962C8B-B14F-4D97-AF65-F5344CB8AC3E}">
        <p14:creationId xmlns:p14="http://schemas.microsoft.com/office/powerpoint/2010/main" val="387858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General Guidelines</a:t>
            </a:r>
            <a:endParaRPr lang="en-IN" dirty="0"/>
          </a:p>
        </p:txBody>
      </p:sp>
      <p:sp>
        <p:nvSpPr>
          <p:cNvPr id="3" name="Content Placeholder 2"/>
          <p:cNvSpPr>
            <a:spLocks noGrp="1"/>
          </p:cNvSpPr>
          <p:nvPr>
            <p:ph idx="1"/>
          </p:nvPr>
        </p:nvSpPr>
        <p:spPr>
          <a:xfrm>
            <a:off x="838200" y="1825625"/>
            <a:ext cx="10515600" cy="4891698"/>
          </a:xfrm>
        </p:spPr>
        <p:txBody>
          <a:bodyPr>
            <a:normAutofit fontScale="77500" lnSpcReduction="20000"/>
          </a:bodyPr>
          <a:lstStyle/>
          <a:p>
            <a:pPr marL="0" indent="0">
              <a:buNone/>
            </a:pPr>
            <a:r>
              <a:rPr lang="en-GB" dirty="0" smtClean="0"/>
              <a:t>DO</a:t>
            </a:r>
          </a:p>
          <a:p>
            <a:r>
              <a:rPr lang="en-GB" dirty="0" smtClean="0"/>
              <a:t>Space </a:t>
            </a:r>
            <a:r>
              <a:rPr lang="en-GB" dirty="0"/>
              <a:t>after comma, not before comma</a:t>
            </a:r>
          </a:p>
          <a:p>
            <a:r>
              <a:rPr lang="en-GB" dirty="0" smtClean="0"/>
              <a:t>Space </a:t>
            </a:r>
            <a:r>
              <a:rPr lang="en-GB" dirty="0"/>
              <a:t>after </a:t>
            </a:r>
            <a:r>
              <a:rPr lang="en-GB" dirty="0" smtClean="0"/>
              <a:t>full stop</a:t>
            </a:r>
          </a:p>
          <a:p>
            <a:r>
              <a:rPr lang="en-GB" dirty="0" smtClean="0"/>
              <a:t>Start sentence with capital letter</a:t>
            </a:r>
          </a:p>
          <a:p>
            <a:r>
              <a:rPr lang="en-GB" dirty="0" smtClean="0"/>
              <a:t>Short sentences</a:t>
            </a:r>
          </a:p>
          <a:p>
            <a:r>
              <a:rPr lang="en-GB" dirty="0" smtClean="0"/>
              <a:t>Use punctuation marks </a:t>
            </a:r>
            <a:endParaRPr lang="en-GB" dirty="0"/>
          </a:p>
          <a:p>
            <a:pPr marL="0" indent="0">
              <a:buNone/>
            </a:pPr>
            <a:endParaRPr lang="en-GB" dirty="0" smtClean="0"/>
          </a:p>
          <a:p>
            <a:pPr marL="0" indent="0">
              <a:buNone/>
            </a:pPr>
            <a:r>
              <a:rPr lang="en-GB" dirty="0" smtClean="0"/>
              <a:t>AVOID</a:t>
            </a:r>
          </a:p>
          <a:p>
            <a:r>
              <a:rPr lang="en-GB" dirty="0" smtClean="0"/>
              <a:t>Grammatical errors</a:t>
            </a:r>
          </a:p>
          <a:p>
            <a:r>
              <a:rPr lang="en-GB" dirty="0" smtClean="0"/>
              <a:t>Typos</a:t>
            </a:r>
          </a:p>
          <a:p>
            <a:r>
              <a:rPr lang="en-GB" dirty="0" smtClean="0"/>
              <a:t>Spelling mistakes</a:t>
            </a:r>
          </a:p>
          <a:p>
            <a:r>
              <a:rPr lang="en-GB" dirty="0" smtClean="0"/>
              <a:t>Long sentences</a:t>
            </a:r>
          </a:p>
          <a:p>
            <a:r>
              <a:rPr lang="en-GB" dirty="0" smtClean="0"/>
              <a:t>Acronyms</a:t>
            </a: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8</a:t>
            </a:fld>
            <a:endParaRPr lang="en-IN"/>
          </a:p>
        </p:txBody>
      </p:sp>
    </p:spTree>
    <p:extLst>
      <p:ext uri="{BB962C8B-B14F-4D97-AF65-F5344CB8AC3E}">
        <p14:creationId xmlns:p14="http://schemas.microsoft.com/office/powerpoint/2010/main" val="4217772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fade">
                                      <p:cBhvr>
                                        <p:cTn id="21" dur="500"/>
                                        <p:tgtEl>
                                          <p:spTgt spid="3">
                                            <p:txEl>
                                              <p:pRg st="9" end="9"/>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Effect transition="in" filter="fade">
                                      <p:cBhvr>
                                        <p:cTn id="26" dur="500"/>
                                        <p:tgtEl>
                                          <p:spTgt spid="3">
                                            <p:txEl>
                                              <p:pRg st="10" end="10"/>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animEffect transition="in" filter="fade">
                                      <p:cBhvr>
                                        <p:cTn id="29" dur="500"/>
                                        <p:tgtEl>
                                          <p:spTgt spid="3">
                                            <p:txEl>
                                              <p:pRg st="11" end="1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fade">
                                      <p:cBhvr>
                                        <p:cTn id="34"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Synonyms</a:t>
            </a:r>
          </a:p>
        </p:txBody>
      </p:sp>
      <p:sp>
        <p:nvSpPr>
          <p:cNvPr id="3" name="Content Placeholder 2"/>
          <p:cNvSpPr>
            <a:spLocks noGrp="1"/>
          </p:cNvSpPr>
          <p:nvPr>
            <p:ph idx="1"/>
          </p:nvPr>
        </p:nvSpPr>
        <p:spPr/>
        <p:txBody>
          <a:bodyPr/>
          <a:lstStyle/>
          <a:p>
            <a:pPr lvl="0"/>
            <a:r>
              <a:rPr lang="en-US" dirty="0"/>
              <a:t>Boastful		(</a:t>
            </a:r>
            <a:r>
              <a:rPr lang="en-US" dirty="0" err="1"/>
              <a:t>i</a:t>
            </a:r>
            <a:r>
              <a:rPr lang="en-US" dirty="0"/>
              <a:t>) Arrogant (ii) Humble (iii) Pompous (iv) Joyful</a:t>
            </a:r>
            <a:endParaRPr lang="en-IN" dirty="0"/>
          </a:p>
          <a:p>
            <a:pPr lvl="0"/>
            <a:r>
              <a:rPr lang="en-US" dirty="0"/>
              <a:t>Frugal		(</a:t>
            </a:r>
            <a:r>
              <a:rPr lang="en-US" dirty="0" err="1"/>
              <a:t>i</a:t>
            </a:r>
            <a:r>
              <a:rPr lang="en-US" dirty="0"/>
              <a:t>) Thrifty (ii) Generous (iii) Evasive (iv) Lavish </a:t>
            </a:r>
            <a:endParaRPr lang="en-IN" dirty="0"/>
          </a:p>
          <a:p>
            <a:pPr lvl="0"/>
            <a:r>
              <a:rPr lang="en-US" dirty="0"/>
              <a:t>Petrified		(</a:t>
            </a:r>
            <a:r>
              <a:rPr lang="en-US" dirty="0" err="1"/>
              <a:t>i</a:t>
            </a:r>
            <a:r>
              <a:rPr lang="en-US" dirty="0"/>
              <a:t>) Enlivened (ii) Tired (iii) Terrified (iv) Excited </a:t>
            </a:r>
            <a:endParaRPr lang="en-IN" dirty="0"/>
          </a:p>
          <a:p>
            <a:pPr lvl="0"/>
            <a:r>
              <a:rPr lang="en-US" dirty="0"/>
              <a:t>Ardent		(</a:t>
            </a:r>
            <a:r>
              <a:rPr lang="en-US" dirty="0" err="1"/>
              <a:t>i</a:t>
            </a:r>
            <a:r>
              <a:rPr lang="en-US" dirty="0"/>
              <a:t>) Loyal (ii) Keen (iii) Fervent (iv) Passionate</a:t>
            </a:r>
            <a:endParaRPr lang="en-IN" dirty="0"/>
          </a:p>
          <a:p>
            <a:pPr marL="0" indent="0">
              <a:buNone/>
            </a:pPr>
            <a:endParaRPr lang="en-IN" dirty="0"/>
          </a:p>
        </p:txBody>
      </p:sp>
      <p:sp>
        <p:nvSpPr>
          <p:cNvPr id="4" name="Slide Number Placeholder 3"/>
          <p:cNvSpPr>
            <a:spLocks noGrp="1"/>
          </p:cNvSpPr>
          <p:nvPr>
            <p:ph type="sldNum" sz="quarter" idx="12"/>
          </p:nvPr>
        </p:nvSpPr>
        <p:spPr/>
        <p:txBody>
          <a:bodyPr/>
          <a:lstStyle/>
          <a:p>
            <a:fld id="{B702CCBF-FC5D-4E12-B859-C1FA3E7CE941}" type="slidenum">
              <a:rPr lang="en-IN" smtClean="0"/>
              <a:t>9</a:t>
            </a:fld>
            <a:endParaRPr lang="en-IN"/>
          </a:p>
        </p:txBody>
      </p:sp>
    </p:spTree>
    <p:extLst>
      <p:ext uri="{BB962C8B-B14F-4D97-AF65-F5344CB8AC3E}">
        <p14:creationId xmlns:p14="http://schemas.microsoft.com/office/powerpoint/2010/main" val="2474177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1598</Words>
  <Application>Microsoft Office PowerPoint</Application>
  <PresentationFormat>Widescreen</PresentationFormat>
  <Paragraphs>181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Written Communication</vt:lpstr>
      <vt:lpstr>Reminder</vt:lpstr>
      <vt:lpstr>TAs</vt:lpstr>
      <vt:lpstr>Communication Skills</vt:lpstr>
      <vt:lpstr>Today</vt:lpstr>
      <vt:lpstr>Review Test – Find the typos</vt:lpstr>
      <vt:lpstr>Key</vt:lpstr>
      <vt:lpstr>General Guidelines</vt:lpstr>
      <vt:lpstr>Synonyms</vt:lpstr>
      <vt:lpstr>Synonyms</vt:lpstr>
      <vt:lpstr>Today</vt:lpstr>
      <vt:lpstr>PowerPoint Presentation</vt:lpstr>
      <vt:lpstr>Email Example 1 – What not to do</vt:lpstr>
      <vt:lpstr>Email Etiquettes</vt:lpstr>
      <vt:lpstr>Email Example 2 – What not to do</vt:lpstr>
      <vt:lpstr>Email Etiquettes</vt:lpstr>
      <vt:lpstr>Email Example 3 – What not to do</vt:lpstr>
      <vt:lpstr>Email Example 3 – What not to do</vt:lpstr>
      <vt:lpstr>Email Etiquettes</vt:lpstr>
      <vt:lpstr>Tips on Writing Emails</vt:lpstr>
      <vt:lpstr>Assignment 1</vt:lpstr>
      <vt:lpstr>Online Presence</vt:lpstr>
      <vt:lpstr>Technical Article</vt:lpstr>
      <vt:lpstr>Technical Article</vt:lpstr>
      <vt:lpstr>Technical Writing</vt:lpstr>
      <vt:lpstr>Assignment 2</vt:lpstr>
      <vt:lpstr>Organization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101</cp:revision>
  <dcterms:created xsi:type="dcterms:W3CDTF">2023-08-04T04:32:40Z</dcterms:created>
  <dcterms:modified xsi:type="dcterms:W3CDTF">2024-08-02T04:57:28Z</dcterms:modified>
</cp:coreProperties>
</file>