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2" r:id="rId5"/>
    <p:sldId id="273" r:id="rId6"/>
    <p:sldId id="274" r:id="rId7"/>
    <p:sldId id="275" r:id="rId8"/>
    <p:sldId id="276" r:id="rId9"/>
    <p:sldId id="270" r:id="rId10"/>
    <p:sldId id="271" r:id="rId11"/>
    <p:sldId id="267" r:id="rId12"/>
    <p:sldId id="265" r:id="rId13"/>
    <p:sldId id="268" r:id="rId14"/>
    <p:sldId id="264" r:id="rId15"/>
    <p:sldId id="269" r:id="rId16"/>
    <p:sldId id="278" r:id="rId17"/>
    <p:sldId id="258" r:id="rId18"/>
    <p:sldId id="279" r:id="rId19"/>
    <p:sldId id="280" r:id="rId20"/>
    <p:sldId id="266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2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994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27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5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03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818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9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66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70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5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1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230A-49AE-42DE-8496-3349B82EF127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7012-EC6B-46E3-B970-70EE35104F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1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k.ac.in/pages/AntiCheatingPolic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k.ac.in/users/cs88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215" y="1122363"/>
            <a:ext cx="10683726" cy="1726345"/>
          </a:xfrm>
        </p:spPr>
        <p:txBody>
          <a:bodyPr>
            <a:normAutofit/>
          </a:bodyPr>
          <a:lstStyle/>
          <a:p>
            <a:r>
              <a:rPr lang="en-US" sz="5200" dirty="0"/>
              <a:t>CS888: </a:t>
            </a:r>
            <a:r>
              <a:rPr lang="en-GB" sz="5200" dirty="0" smtClean="0"/>
              <a:t>Introduction </a:t>
            </a:r>
            <a:r>
              <a:rPr lang="en-GB" sz="5200" dirty="0"/>
              <a:t>to Profession and Communication Skills</a:t>
            </a:r>
            <a:endParaRPr lang="en-IN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83977"/>
            <a:ext cx="9144000" cy="251895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Preeti (</a:t>
            </a:r>
            <a:r>
              <a:rPr lang="en-US" sz="3000" dirty="0" err="1"/>
              <a:t>pmalakar</a:t>
            </a:r>
            <a:r>
              <a:rPr lang="en-US" sz="3000" dirty="0"/>
              <a:t>)</a:t>
            </a:r>
          </a:p>
          <a:p>
            <a:r>
              <a:rPr lang="en-US" sz="3000" dirty="0"/>
              <a:t>Nitin (</a:t>
            </a:r>
            <a:r>
              <a:rPr lang="en-US" sz="3000" dirty="0" err="1"/>
              <a:t>nitin</a:t>
            </a:r>
            <a:r>
              <a:rPr lang="en-US" sz="3000" dirty="0"/>
              <a:t>)</a:t>
            </a:r>
          </a:p>
          <a:p>
            <a:r>
              <a:rPr lang="en-US" sz="3000" dirty="0" err="1"/>
              <a:t>Debadatta</a:t>
            </a:r>
            <a:r>
              <a:rPr lang="en-US" sz="3000" dirty="0"/>
              <a:t> (</a:t>
            </a:r>
            <a:r>
              <a:rPr lang="en-US" sz="3000" dirty="0" err="1"/>
              <a:t>debam</a:t>
            </a:r>
            <a:r>
              <a:rPr lang="en-US" sz="3000" dirty="0"/>
              <a:t>)</a:t>
            </a:r>
          </a:p>
          <a:p>
            <a:r>
              <a:rPr lang="en-US" sz="3000" dirty="0" err="1"/>
              <a:t>Nisheeth</a:t>
            </a:r>
            <a:r>
              <a:rPr lang="en-US" sz="3000" dirty="0"/>
              <a:t> (</a:t>
            </a:r>
            <a:r>
              <a:rPr lang="en-US" sz="3000" dirty="0" err="1"/>
              <a:t>nsrivast</a:t>
            </a:r>
            <a:r>
              <a:rPr lang="en-US" sz="3000" dirty="0"/>
              <a:t>)</a:t>
            </a:r>
          </a:p>
          <a:p>
            <a:endParaRPr lang="en-IN" dirty="0"/>
          </a:p>
          <a:p>
            <a:r>
              <a:rPr lang="en-IN" dirty="0"/>
              <a:t>July 31, 2024</a:t>
            </a:r>
          </a:p>
        </p:txBody>
      </p:sp>
    </p:spTree>
    <p:extLst>
      <p:ext uri="{BB962C8B-B14F-4D97-AF65-F5344CB8AC3E}">
        <p14:creationId xmlns:p14="http://schemas.microsoft.com/office/powerpoint/2010/main" val="7250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2569"/>
            <a:ext cx="10515600" cy="4084394"/>
          </a:xfrm>
        </p:spPr>
        <p:txBody>
          <a:bodyPr>
            <a:normAutofit/>
          </a:bodyPr>
          <a:lstStyle/>
          <a:p>
            <a:r>
              <a:rPr lang="en-GB" dirty="0"/>
              <a:t>Complete at least 75% of all assignments </a:t>
            </a:r>
          </a:p>
          <a:p>
            <a:pPr lvl="1"/>
            <a:r>
              <a:rPr lang="en-GB" sz="2800" dirty="0"/>
              <a:t>In-class assignments</a:t>
            </a:r>
          </a:p>
          <a:p>
            <a:pPr lvl="1"/>
            <a:r>
              <a:rPr lang="en-GB" sz="2800" dirty="0"/>
              <a:t>Bring your laptop to class everyday </a:t>
            </a:r>
          </a:p>
          <a:p>
            <a:pPr lvl="1"/>
            <a:r>
              <a:rPr lang="en-GB" sz="2800" dirty="0"/>
              <a:t>Perform well!</a:t>
            </a:r>
          </a:p>
          <a:p>
            <a:r>
              <a:rPr lang="en-GB" dirty="0"/>
              <a:t>Prepare an extended abstract of a research paper</a:t>
            </a:r>
          </a:p>
          <a:p>
            <a:pPr lvl="1"/>
            <a:r>
              <a:rPr lang="en-GB" sz="2800" dirty="0"/>
              <a:t>Prepare well</a:t>
            </a:r>
            <a:r>
              <a:rPr lang="en-GB" sz="2800" dirty="0" smtClean="0"/>
              <a:t>!</a:t>
            </a:r>
          </a:p>
          <a:p>
            <a:r>
              <a:rPr lang="en-IN" dirty="0" smtClean="0"/>
              <a:t>No </a:t>
            </a:r>
            <a:r>
              <a:rPr lang="en-IN" dirty="0"/>
              <a:t>mid-</a:t>
            </a:r>
            <a:r>
              <a:rPr lang="en-IN" dirty="0" err="1"/>
              <a:t>sem</a:t>
            </a:r>
            <a:r>
              <a:rPr lang="en-IN" dirty="0"/>
              <a:t>, no end-</a:t>
            </a:r>
            <a:r>
              <a:rPr lang="en-IN" dirty="0" err="1"/>
              <a:t>sem</a:t>
            </a:r>
            <a:r>
              <a:rPr lang="en-IN" dirty="0"/>
              <a:t> </a:t>
            </a:r>
            <a:endParaRPr lang="en-IN" dirty="0"/>
          </a:p>
        </p:txBody>
      </p:sp>
      <p:sp>
        <p:nvSpPr>
          <p:cNvPr id="4" name="Smiley Face 3"/>
          <p:cNvSpPr/>
          <p:nvPr/>
        </p:nvSpPr>
        <p:spPr>
          <a:xfrm>
            <a:off x="5128846" y="4950070"/>
            <a:ext cx="586154" cy="549886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3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Attendance is compulsory</a:t>
            </a:r>
          </a:p>
          <a:p>
            <a:pPr lvl="1"/>
            <a:r>
              <a:rPr lang="en-IN" dirty="0" smtClean="0"/>
              <a:t>TA </a:t>
            </a:r>
            <a:r>
              <a:rPr lang="en-IN" dirty="0"/>
              <a:t>will take attendance </a:t>
            </a:r>
          </a:p>
          <a:p>
            <a:pPr lvl="1"/>
            <a:r>
              <a:rPr lang="en-IN" dirty="0"/>
              <a:t>Please be </a:t>
            </a:r>
            <a:r>
              <a:rPr lang="en-IN" dirty="0" smtClean="0"/>
              <a:t>on time</a:t>
            </a:r>
            <a:endParaRPr lang="en-IN" dirty="0"/>
          </a:p>
          <a:p>
            <a:pPr lvl="1"/>
            <a:r>
              <a:rPr lang="en-IN" dirty="0"/>
              <a:t>If you are found to be absent for more than 2 classes, it may lead to an X</a:t>
            </a:r>
          </a:p>
          <a:p>
            <a:pPr lvl="1"/>
            <a:r>
              <a:rPr lang="en-US" dirty="0"/>
              <a:t>Bring a device for in-class assignments</a:t>
            </a:r>
          </a:p>
          <a:p>
            <a:r>
              <a:rPr lang="en-US" dirty="0"/>
              <a:t>Please maintain silence when others are speaking</a:t>
            </a:r>
          </a:p>
          <a:p>
            <a:pPr lvl="1"/>
            <a:r>
              <a:rPr lang="en-US" dirty="0"/>
              <a:t>Keep your mobile phones in silent mode </a:t>
            </a:r>
            <a:r>
              <a:rPr lang="en-US" dirty="0" smtClean="0"/>
              <a:t>or switch it off (No alarms)</a:t>
            </a:r>
            <a:endParaRPr lang="en-US" dirty="0"/>
          </a:p>
          <a:p>
            <a:r>
              <a:rPr lang="en-US" dirty="0"/>
              <a:t>Do NOT CHEAT</a:t>
            </a:r>
          </a:p>
          <a:p>
            <a:pPr lvl="1"/>
            <a:r>
              <a:rPr lang="en-US" dirty="0"/>
              <a:t>Cite the sources</a:t>
            </a:r>
          </a:p>
          <a:p>
            <a:pPr lvl="1"/>
            <a:r>
              <a:rPr lang="en-US" dirty="0"/>
              <a:t>Do not use any AI Chat Bot for your assignments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08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Plagiarism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Plagiarism will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be tolerated</a:t>
            </a:r>
          </a:p>
          <a:p>
            <a:r>
              <a:rPr lang="en-IN" dirty="0">
                <a:hlinkClick r:id="rId2"/>
              </a:rPr>
              <a:t>https://www.cse.iitk.ac.in/pages/AntiCheatingPolicy.html</a:t>
            </a:r>
            <a:endParaRPr lang="en-IN" dirty="0"/>
          </a:p>
          <a:p>
            <a:r>
              <a:rPr lang="en-IN" dirty="0" smtClean="0"/>
              <a:t>You may ask the instructor or TA in case of doubts</a:t>
            </a:r>
            <a:endParaRPr lang="en-IN" dirty="0"/>
          </a:p>
          <a:p>
            <a:pPr lvl="1"/>
            <a:r>
              <a:rPr lang="en-IN" dirty="0"/>
              <a:t>Learn and let others </a:t>
            </a:r>
            <a:r>
              <a:rPr lang="en-IN" dirty="0" smtClean="0"/>
              <a:t>learn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Try your best</a:t>
            </a:r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47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4645"/>
            <a:ext cx="10515600" cy="417231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https://www.cse.iitk.ac.in/users/cs888/</a:t>
            </a:r>
            <a:endParaRPr lang="en-US" dirty="0"/>
          </a:p>
          <a:p>
            <a:r>
              <a:rPr lang="en-US" dirty="0"/>
              <a:t>Announcements/uploads on </a:t>
            </a:r>
          </a:p>
          <a:p>
            <a:pPr lvl="1"/>
            <a:r>
              <a:rPr lang="en-US" dirty="0" err="1"/>
              <a:t>MooKIT</a:t>
            </a:r>
            <a:endParaRPr lang="en-US" dirty="0"/>
          </a:p>
          <a:p>
            <a:pPr lvl="1"/>
            <a:r>
              <a:rPr lang="en-US" dirty="0"/>
              <a:t>Course webpage</a:t>
            </a:r>
          </a:p>
          <a:p>
            <a:pPr lvl="1"/>
            <a:r>
              <a:rPr lang="en-US" dirty="0"/>
              <a:t>Course email alias</a:t>
            </a:r>
          </a:p>
          <a:p>
            <a:r>
              <a:rPr lang="en-US" dirty="0"/>
              <a:t>Email should always be prefixed with </a:t>
            </a:r>
            <a:r>
              <a:rPr lang="en-US" dirty="0">
                <a:solidFill>
                  <a:srgbClr val="FF0000"/>
                </a:solidFill>
              </a:rPr>
              <a:t>[CS888]</a:t>
            </a:r>
            <a:r>
              <a:rPr lang="en-US" dirty="0"/>
              <a:t> in the subject </a:t>
            </a:r>
          </a:p>
          <a:p>
            <a:pPr lvl="1"/>
            <a:r>
              <a:rPr lang="en-US" dirty="0"/>
              <a:t>cc </a:t>
            </a:r>
            <a:r>
              <a:rPr lang="en-US" dirty="0" err="1"/>
              <a:t>pmalakar</a:t>
            </a:r>
            <a:endParaRPr lang="en-US" dirty="0"/>
          </a:p>
          <a:p>
            <a:r>
              <a:rPr lang="en-US" dirty="0"/>
              <a:t>Office hour: T 5:00 – 5:30 PM (KD221)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61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Staff Email IDs (@cse.iitk.ac.in)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01175" y="3072605"/>
            <a:ext cx="5403915" cy="239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Instructors: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pmalakar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nitin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nsrivast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deba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TAs</a:t>
            </a:r>
          </a:p>
          <a:p>
            <a:r>
              <a:rPr lang="en-IN" sz="2400" dirty="0" err="1"/>
              <a:t>vdeka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68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Participants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90812" y="2256314"/>
          <a:ext cx="6810375" cy="348996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1430916484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875451676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51524762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49824673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>
                          <a:effectLst/>
                          <a:latin typeface="Calibri" panose="020F0502020204030204" pitchFamily="34" charset="0"/>
                        </a:rPr>
                        <a:t>Batch Year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>
                          <a:effectLst/>
                          <a:latin typeface="Calibri" panose="020F0502020204030204" pitchFamily="34" charset="0"/>
                        </a:rPr>
                        <a:t>Roll No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>
                          <a:effectLst/>
                          <a:latin typeface="Calibri" panose="020F0502020204030204" pitchFamily="34" charset="0"/>
                        </a:rPr>
                        <a:t>Student Name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37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Anupam Roy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anupamr23@iitk.ac.in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458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Binong Kiri Bey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binong23@iitk.ac.in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4021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Divyaksh Shukla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divyakshs23@iitk.ac.in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202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Naman Baranwal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namanb23@iitk.ac.in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078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Pushkar Bhardwaj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pushkarb23@iitk.ac.in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7074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Sanjeet Singh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sanjeetsi23@iitk.ac.in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74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Shanu Saklani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sshanu23@iitk.ac.in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6574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Shivam Pal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pshivam23@iitk.ac.in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656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Bikash Saha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bikashsaha23@iitk.ac.in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956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231110611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Indranil Thakur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indranilt23@iitk.ac.in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300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232110601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Riyansha Singh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riyanshas23@iitk.ac.in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852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232110603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VIKAS KUSHWAHA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vikask23@iitk.ac.in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1254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232110604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>
                          <a:effectLst/>
                          <a:latin typeface="Calibri" panose="020F0502020204030204" pitchFamily="34" charset="0"/>
                        </a:rPr>
                        <a:t>Foram Paresh Lakhani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400" b="0" dirty="0">
                          <a:effectLst/>
                          <a:latin typeface="Calibri" panose="020F0502020204030204" pitchFamily="34" charset="0"/>
                        </a:rPr>
                        <a:t>foramp23@iitk.ac.in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5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5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Assignment 0: Round of 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Feel free to mention whatever you are comfortable to speak about</a:t>
            </a:r>
          </a:p>
          <a:p>
            <a:pPr marL="0" indent="0">
              <a:buNone/>
            </a:pPr>
            <a:r>
              <a:rPr lang="en-IN" dirty="0" smtClean="0"/>
              <a:t>Time limit: 3 minutes</a:t>
            </a:r>
          </a:p>
          <a:p>
            <a:r>
              <a:rPr lang="en-IN" dirty="0" smtClean="0"/>
              <a:t>Briefly introduce yourself</a:t>
            </a:r>
          </a:p>
          <a:p>
            <a:r>
              <a:rPr lang="en-IN" dirty="0" smtClean="0"/>
              <a:t>Your educational background</a:t>
            </a:r>
          </a:p>
          <a:p>
            <a:r>
              <a:rPr lang="en-IN" dirty="0" smtClean="0"/>
              <a:t>Your research area</a:t>
            </a:r>
          </a:p>
          <a:p>
            <a:r>
              <a:rPr lang="en-IN" dirty="0" smtClean="0"/>
              <a:t>Your future goals</a:t>
            </a:r>
          </a:p>
        </p:txBody>
      </p:sp>
    </p:spTree>
    <p:extLst>
      <p:ext uri="{BB962C8B-B14F-4D97-AF65-F5344CB8AC3E}">
        <p14:creationId xmlns:p14="http://schemas.microsoft.com/office/powerpoint/2010/main" val="13647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49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Good communication skills (written and verbal)</a:t>
            </a:r>
          </a:p>
          <a:p>
            <a:pPr lvl="1"/>
            <a:r>
              <a:rPr lang="en-US" dirty="0"/>
              <a:t>Clearly express yourself while speaking</a:t>
            </a:r>
            <a:endParaRPr lang="en-IN" dirty="0"/>
          </a:p>
          <a:p>
            <a:pPr lvl="1"/>
            <a:r>
              <a:rPr lang="en-IN" dirty="0"/>
              <a:t>To be understood by the audience</a:t>
            </a:r>
          </a:p>
          <a:p>
            <a:pPr lvl="1"/>
            <a:r>
              <a:rPr lang="en-IN" dirty="0"/>
              <a:t>Convey what you actually meant</a:t>
            </a:r>
          </a:p>
          <a:p>
            <a:r>
              <a:rPr lang="en-US" dirty="0"/>
              <a:t>Good presentation skills</a:t>
            </a:r>
          </a:p>
          <a:p>
            <a:pPr lvl="1"/>
            <a:r>
              <a:rPr lang="en-US" dirty="0"/>
              <a:t>Use less text in the slide</a:t>
            </a:r>
          </a:p>
          <a:p>
            <a:pPr lvl="1"/>
            <a:r>
              <a:rPr lang="en-US" dirty="0"/>
              <a:t>Animate</a:t>
            </a:r>
            <a:endParaRPr lang="en-IN" dirty="0"/>
          </a:p>
          <a:p>
            <a:pPr lvl="1"/>
            <a:r>
              <a:rPr lang="en-IN" dirty="0"/>
              <a:t>Infographic</a:t>
            </a:r>
          </a:p>
          <a:p>
            <a:r>
              <a:rPr lang="en-IN" dirty="0"/>
              <a:t>Listen to others speaking</a:t>
            </a:r>
          </a:p>
          <a:p>
            <a:pPr lvl="1"/>
            <a:r>
              <a:rPr lang="en-US" dirty="0"/>
              <a:t>Mentor</a:t>
            </a:r>
          </a:p>
          <a:p>
            <a:pPr lvl="1"/>
            <a:r>
              <a:rPr lang="en-US" dirty="0"/>
              <a:t>Critic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AI-assistance?</a:t>
            </a:r>
            <a:endParaRPr lang="en-IN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53" y="1919013"/>
            <a:ext cx="8383170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Overreliance – good or bad?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622426"/>
            <a:ext cx="714375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58" y="6055581"/>
            <a:ext cx="807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 smtClean="0"/>
              <a:t>ChatGPT</a:t>
            </a:r>
            <a:r>
              <a:rPr lang="en-IN" dirty="0" smtClean="0"/>
              <a:t> for scientific paper writing – promises and perils, He et al., Innovation 2023</a:t>
            </a:r>
          </a:p>
          <a:p>
            <a:pPr algn="ctr"/>
            <a:r>
              <a:rPr lang="en-IN" dirty="0"/>
              <a:t>https://www.ncbi.nlm.nih.gov/pmc/articles/PMC10654578/</a:t>
            </a:r>
          </a:p>
        </p:txBody>
      </p:sp>
    </p:spTree>
    <p:extLst>
      <p:ext uri="{BB962C8B-B14F-4D97-AF65-F5344CB8AC3E}">
        <p14:creationId xmlns:p14="http://schemas.microsoft.com/office/powerpoint/2010/main" val="25960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Timings and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08" y="1816832"/>
            <a:ext cx="5228492" cy="4351338"/>
          </a:xfrm>
        </p:spPr>
        <p:txBody>
          <a:bodyPr/>
          <a:lstStyle/>
          <a:p>
            <a:r>
              <a:rPr lang="en-IN" dirty="0"/>
              <a:t>WF: 10:30 AM – 12 PM @KD103</a:t>
            </a:r>
          </a:p>
          <a:p>
            <a:r>
              <a:rPr lang="en-IN" dirty="0"/>
              <a:t>5 modules</a:t>
            </a:r>
          </a:p>
          <a:p>
            <a:pPr lvl="1"/>
            <a:r>
              <a:rPr lang="en-IN" dirty="0"/>
              <a:t>Part 1</a:t>
            </a:r>
          </a:p>
          <a:p>
            <a:pPr lvl="1"/>
            <a:r>
              <a:rPr lang="en-IN" dirty="0"/>
              <a:t>Part 2</a:t>
            </a:r>
          </a:p>
          <a:p>
            <a:pPr lvl="1"/>
            <a:r>
              <a:rPr lang="en-IN" dirty="0"/>
              <a:t>Part 3</a:t>
            </a:r>
          </a:p>
          <a:p>
            <a:pPr lvl="1"/>
            <a:r>
              <a:rPr lang="en-IN" dirty="0"/>
              <a:t>Part 4</a:t>
            </a:r>
          </a:p>
          <a:p>
            <a:pPr lvl="1"/>
            <a:r>
              <a:rPr lang="en-IN" dirty="0"/>
              <a:t>Part 5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89" t="12380" r="24375" b="2858"/>
          <a:stretch/>
        </p:blipFill>
        <p:spPr>
          <a:xfrm>
            <a:off x="7380513" y="1825625"/>
            <a:ext cx="3308647" cy="4147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83" y="1825625"/>
            <a:ext cx="3403410" cy="41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3392"/>
            <a:ext cx="10515600" cy="2033159"/>
          </a:xfrm>
        </p:spPr>
        <p:txBody>
          <a:bodyPr/>
          <a:lstStyle/>
          <a:p>
            <a:pPr algn="ctr"/>
            <a:r>
              <a:rPr lang="en-IN" dirty="0"/>
              <a:t>Diagnostic Test</a:t>
            </a:r>
          </a:p>
        </p:txBody>
      </p:sp>
    </p:spTree>
    <p:extLst>
      <p:ext uri="{BB962C8B-B14F-4D97-AF65-F5344CB8AC3E}">
        <p14:creationId xmlns:p14="http://schemas.microsoft.com/office/powerpoint/2010/main" val="39757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Units: </a:t>
            </a:r>
            <a:r>
              <a:rPr lang="en-US" dirty="0" smtClean="0"/>
              <a:t>2-0-0-0 (6)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Course objectives:</a:t>
            </a:r>
          </a:p>
          <a:p>
            <a:pPr lvl="1"/>
            <a:r>
              <a:rPr lang="en-US" sz="2800" dirty="0"/>
              <a:t>Technical writing</a:t>
            </a:r>
          </a:p>
          <a:p>
            <a:pPr lvl="1"/>
            <a:r>
              <a:rPr lang="en-US" sz="2800" dirty="0"/>
              <a:t>Editing your own work</a:t>
            </a:r>
          </a:p>
          <a:p>
            <a:pPr lvl="1"/>
            <a:r>
              <a:rPr lang="en-US" sz="2800" dirty="0"/>
              <a:t>Precis writing </a:t>
            </a:r>
          </a:p>
          <a:p>
            <a:pPr lvl="1"/>
            <a:r>
              <a:rPr lang="en-US" sz="2800" dirty="0"/>
              <a:t>Critiquing others' work</a:t>
            </a:r>
          </a:p>
          <a:p>
            <a:pPr lvl="1"/>
            <a:r>
              <a:rPr lang="en-US" sz="2800" dirty="0"/>
              <a:t>Preparing and making presentations</a:t>
            </a:r>
          </a:p>
          <a:p>
            <a:pPr lvl="1"/>
            <a:r>
              <a:rPr lang="en-US" sz="2800" dirty="0"/>
              <a:t>Preparing and presenting posters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63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87D8-FBD4-9E8F-3D2C-F7BCA63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 1 (PM)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2D0F-7615-138E-4276-F8615524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will cover how to effectively communicate research. There will be discussion on (1) preparing a poster, (2) preparing a presentation, and (3) general guidelines for writing a research paper. The students will be asked to prepare a short poster, presentation and write-up. The lecture may highlight general guidelines of communications – (1) Grammatically correct (2) Precise (3) Effective use of images (4) Organization (5) Proper flow (6) Pace of presentation (7) Importance of legible figures in a paper. 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64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87D8-FBD4-9E8F-3D2C-F7BCA63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 2 (Prof. Nitin)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2D0F-7615-138E-4276-F8615524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 Methodology and Paper writing in Theoretical Computer Science – introduction to proof techniques (deduction, induction, contrapositive, contradiction, diagonalization) with some examples, power of randomization in algorithm design, notions of intractability, and how hardness can be a boon. The difference between Conjecture, Axiom, Hypothesis and Theorem; The difference between an efficient algorithm and an efficient heuristic ? How to survey the literature, do research, and prove something new and publication-worthy? How to structure a theory paper, how to make it readable for non-experts?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0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87D8-FBD4-9E8F-3D2C-F7BCA63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 3 (Prof. </a:t>
            </a:r>
            <a:r>
              <a:rPr lang="en-IN" dirty="0" err="1"/>
              <a:t>Deba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2D0F-7615-138E-4276-F8615524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 Methodology and Paper writing in Computer Systems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Overview of different dimensions of system research — 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Problem formulation—Building/evolving hypotheses and problem statements, motivating problems and proposed solution ideas.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Empirical analysis — experiment design, analysis, reporting, tools and techniques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Design and implementation—Root cause analysis and development involving existing systems, tools and techniques for navigating large code bases, integration of proposed ideas, checking correctness, bug fixing approaches and tools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9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87D8-FBD4-9E8F-3D2C-F7BCA63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 4 (Prof. </a:t>
            </a:r>
            <a:r>
              <a:rPr lang="en-IN" dirty="0" err="1"/>
              <a:t>Nisheeth</a:t>
            </a:r>
            <a:r>
              <a:rPr lang="en-IN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2D0F-7615-138E-4276-F8615524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4587649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 Methodology and Paper writing in Data Science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part will additionally introduce students to more specialized aspects relevant for data science research pipelines. In particular, the following will be covered: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Typical research design: problem definition, mathematical solution, algorithmic implementation, evaluation.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Considerations for evaluation: cross-validation, leaderboards, data leakage, hypothesis testing, dataset decay.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46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87D8-FBD4-9E8F-3D2C-F7BCA63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 5 (PM)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2D0F-7615-138E-4276-F86155249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part will require preparation of an extended abstract (around 4 pages) of a research paper by each student. Please note this must be an original paper (concept paper is fine).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44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Course Modules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2484"/>
              </p:ext>
            </p:extLst>
          </p:nvPr>
        </p:nvGraphicFramePr>
        <p:xfrm>
          <a:off x="2604511" y="1690688"/>
          <a:ext cx="6982977" cy="472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380">
                  <a:extLst>
                    <a:ext uri="{9D8B030D-6E8A-4147-A177-3AD203B41FA5}">
                      <a16:colId xmlns:a16="http://schemas.microsoft.com/office/drawing/2014/main" val="833108119"/>
                    </a:ext>
                  </a:extLst>
                </a:gridCol>
                <a:gridCol w="1447079">
                  <a:extLst>
                    <a:ext uri="{9D8B030D-6E8A-4147-A177-3AD203B41FA5}">
                      <a16:colId xmlns:a16="http://schemas.microsoft.com/office/drawing/2014/main" val="3273385136"/>
                    </a:ext>
                  </a:extLst>
                </a:gridCol>
                <a:gridCol w="1384838">
                  <a:extLst>
                    <a:ext uri="{9D8B030D-6E8A-4147-A177-3AD203B41FA5}">
                      <a16:colId xmlns:a16="http://schemas.microsoft.com/office/drawing/2014/main" val="232918074"/>
                    </a:ext>
                  </a:extLst>
                </a:gridCol>
                <a:gridCol w="1384840">
                  <a:extLst>
                    <a:ext uri="{9D8B030D-6E8A-4147-A177-3AD203B41FA5}">
                      <a16:colId xmlns:a16="http://schemas.microsoft.com/office/drawing/2014/main" val="3660568556"/>
                    </a:ext>
                  </a:extLst>
                </a:gridCol>
                <a:gridCol w="1384840">
                  <a:extLst>
                    <a:ext uri="{9D8B030D-6E8A-4147-A177-3AD203B41FA5}">
                      <a16:colId xmlns:a16="http://schemas.microsoft.com/office/drawing/2014/main" val="1562662753"/>
                    </a:ext>
                  </a:extLst>
                </a:gridCol>
              </a:tblGrid>
              <a:tr h="675445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Part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Part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Part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Part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Part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486024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Jul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Aug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Sep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Oct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Nov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354981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r>
                        <a:rPr lang="en-IN" sz="2400" dirty="0"/>
                        <a:t>Aug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strike="noStrike" baseline="0" dirty="0"/>
                        <a:t>Aug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strike="noStrike" baseline="0" dirty="0"/>
                        <a:t>Sep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Oct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Nov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72580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r>
                        <a:rPr lang="en-IN" sz="2400" dirty="0"/>
                        <a:t>Aug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Aug</a:t>
                      </a:r>
                      <a:r>
                        <a:rPr lang="en-IN" sz="2400" baseline="0" dirty="0"/>
                        <a:t> 28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Sep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Oct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Nov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71573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r>
                        <a:rPr lang="en-IN" sz="2400" dirty="0"/>
                        <a:t>Aug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Aug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Sep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strike="noStrike" baseline="0" dirty="0"/>
                        <a:t>Oct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strike="noStrike" baseline="0" dirty="0"/>
                        <a:t>Nov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02547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r>
                        <a:rPr lang="en-IN" sz="2400" dirty="0"/>
                        <a:t>Aug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Sep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016342"/>
                  </a:ext>
                </a:extLst>
              </a:tr>
              <a:tr h="675445">
                <a:tc>
                  <a:txBody>
                    <a:bodyPr/>
                    <a:lstStyle/>
                    <a:p>
                      <a:r>
                        <a:rPr lang="en-IN" sz="2400" dirty="0"/>
                        <a:t>Aug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Sep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Oct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9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885</Words>
  <Application>Microsoft Office PowerPoint</Application>
  <PresentationFormat>Widescreen</PresentationFormat>
  <Paragraphs>197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CS888: Introduction to Profession and Communication Skills</vt:lpstr>
      <vt:lpstr>Course Timings and Modules</vt:lpstr>
      <vt:lpstr>Course Details</vt:lpstr>
      <vt:lpstr>Part 1 (PM)</vt:lpstr>
      <vt:lpstr>Part 2 (Prof. Nitin)</vt:lpstr>
      <vt:lpstr>Part 3 (Prof. Deba)</vt:lpstr>
      <vt:lpstr>Part 4 (Prof. Nisheeth)</vt:lpstr>
      <vt:lpstr>Part 5 (PM)</vt:lpstr>
      <vt:lpstr>Course Modules</vt:lpstr>
      <vt:lpstr>Grading</vt:lpstr>
      <vt:lpstr>Course Policies</vt:lpstr>
      <vt:lpstr>Plagiarism Policy</vt:lpstr>
      <vt:lpstr>Logistics</vt:lpstr>
      <vt:lpstr>Course Staff Email IDs (@cse.iitk.ac.in)</vt:lpstr>
      <vt:lpstr>Course Participants</vt:lpstr>
      <vt:lpstr>Assignment 0: Round of Introduction</vt:lpstr>
      <vt:lpstr>Next Lectures</vt:lpstr>
      <vt:lpstr>AI-assistance?</vt:lpstr>
      <vt:lpstr>Overreliance – good or bad?</vt:lpstr>
      <vt:lpstr>References</vt:lpstr>
      <vt:lpstr>Diagnostic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Preeti Malakar</dc:creator>
  <cp:lastModifiedBy>Windows User</cp:lastModifiedBy>
  <cp:revision>139</cp:revision>
  <dcterms:created xsi:type="dcterms:W3CDTF">2021-07-26T14:45:03Z</dcterms:created>
  <dcterms:modified xsi:type="dcterms:W3CDTF">2024-07-31T04:51:03Z</dcterms:modified>
</cp:coreProperties>
</file>