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3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84" r:id="rId17"/>
    <p:sldId id="285" r:id="rId18"/>
    <p:sldId id="271" r:id="rId19"/>
    <p:sldId id="286" r:id="rId20"/>
    <p:sldId id="274" r:id="rId21"/>
    <p:sldId id="275" r:id="rId22"/>
    <p:sldId id="276" r:id="rId23"/>
    <p:sldId id="287" r:id="rId24"/>
    <p:sldId id="291" r:id="rId25"/>
    <p:sldId id="279" r:id="rId26"/>
    <p:sldId id="280" r:id="rId27"/>
    <p:sldId id="281" r:id="rId28"/>
    <p:sldId id="288" r:id="rId29"/>
    <p:sldId id="289" r:id="rId30"/>
    <p:sldId id="282" r:id="rId31"/>
    <p:sldId id="290" r:id="rId3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1000" y="5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01f9ecbf9e_2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g301f9ecbf9e_2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301f9ecbf9e_2_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9" name="Google Shape;179;g301f9ecbf9e_2_11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301f9ecbf9e_2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4" name="Google Shape;184;g301f9ecbf9e_2_12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301f9ecbf9e_2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0" name="Google Shape;190;g301f9ecbf9e_2_12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301f9ecbf9e_2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g301f9ecbf9e_2_13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01f9ecbf9e_2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2" name="Google Shape;202;g301f9ecbf9e_2_13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28af4a1378b_1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2" name="Google Shape;212;g28af4a1378b_1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28af4a1378b_1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28af4a1378b_1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28af4a1378b_1_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4" name="Google Shape;234;g28af4a1378b_1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28af4a1378b_1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 name="Google Shape;239;g28af4a1378b_1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28af4a1378b_1_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28af4a1378b_1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301f9ecbf9e_2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g301f9ecbf9e_2_8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28af4a1378b_1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28af4a1378b_1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28af4a1378b_1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4" name="Google Shape;264;g28af4a1378b_1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28af4a1378b_1_1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9" name="Google Shape;269;g28af4a1378b_1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301f9ecbf9e_2_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40" name="Google Shape;140;g301f9ecbf9e_2_8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301f9ecbf9e_2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6" name="Google Shape;146;g301f9ecbf9e_2_9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301f9ecbf9e_2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2" name="Google Shape;152;g301f9ecbf9e_2_9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301f9ecbf9e_2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g301f9ecbf9e_2_10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01f9ecbf9e_2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g301f9ecbf9e_2_10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301f9ecbf9e_2_1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8" name="Google Shape;168;g301f9ecbf9e_2_1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301f9ecbf9e_2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4" name="Google Shape;174;g301f9ecbf9e_2_1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58" name="Google Shape;58;p14"/>
          <p:cNvSpPr txBox="1">
            <a:spLocks noGrp="1"/>
          </p:cNvSpPr>
          <p:nvPr>
            <p:ph type="subTitle" idx="1"/>
          </p:nvPr>
        </p:nvSpPr>
        <p:spPr>
          <a:xfrm>
            <a:off x="1143000" y="2701528"/>
            <a:ext cx="6858000" cy="1241821"/>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59" name="Google Shape;59;p14"/>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0" name="Google Shape;60;p14"/>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1" name="Google Shape;61;p14"/>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2"/>
        <p:cNvGrpSpPr/>
        <p:nvPr/>
      </p:nvGrpSpPr>
      <p:grpSpPr>
        <a:xfrm>
          <a:off x="0" y="0"/>
          <a:ext cx="0" cy="0"/>
          <a:chOff x="0" y="0"/>
          <a:chExt cx="0" cy="0"/>
        </a:xfrm>
      </p:grpSpPr>
      <p:sp>
        <p:nvSpPr>
          <p:cNvPr id="63" name="Google Shape;63;p15"/>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4" name="Google Shape;64;p15"/>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65" name="Google Shape;65;p15"/>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6" name="Google Shape;66;p15"/>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7" name="Google Shape;67;p15"/>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70" name="Google Shape;70;p16"/>
          <p:cNvSpPr txBox="1">
            <a:spLocks noGrp="1"/>
          </p:cNvSpPr>
          <p:nvPr>
            <p:ph type="body" idx="1"/>
          </p:nvPr>
        </p:nvSpPr>
        <p:spPr>
          <a:xfrm>
            <a:off x="6286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1" name="Google Shape;71;p16"/>
          <p:cNvSpPr txBox="1">
            <a:spLocks noGrp="1"/>
          </p:cNvSpPr>
          <p:nvPr>
            <p:ph type="body" idx="2"/>
          </p:nvPr>
        </p:nvSpPr>
        <p:spPr>
          <a:xfrm>
            <a:off x="46291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72" name="Google Shape;72;p16"/>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3" name="Google Shape;73;p16"/>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4" name="Google Shape;74;p16"/>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5"/>
        <p:cNvGrpSpPr/>
        <p:nvPr/>
      </p:nvGrpSpPr>
      <p:grpSpPr>
        <a:xfrm>
          <a:off x="0" y="0"/>
          <a:ext cx="0" cy="0"/>
          <a:chOff x="0" y="0"/>
          <a:chExt cx="0" cy="0"/>
        </a:xfrm>
      </p:grpSpPr>
      <p:sp>
        <p:nvSpPr>
          <p:cNvPr id="76" name="Google Shape;76;p17"/>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7" name="Google Shape;77;p17"/>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8" name="Google Shape;78;p17"/>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9"/>
        <p:cNvGrpSpPr/>
        <p:nvPr/>
      </p:nvGrpSpPr>
      <p:grpSpPr>
        <a:xfrm>
          <a:off x="0" y="0"/>
          <a:ext cx="0" cy="0"/>
          <a:chOff x="0" y="0"/>
          <a:chExt cx="0" cy="0"/>
        </a:xfrm>
      </p:grpSpPr>
      <p:sp>
        <p:nvSpPr>
          <p:cNvPr id="80" name="Google Shape;80;p18"/>
          <p:cNvSpPr txBox="1">
            <a:spLocks noGrp="1"/>
          </p:cNvSpPr>
          <p:nvPr>
            <p:ph type="title"/>
          </p:nvPr>
        </p:nvSpPr>
        <p:spPr>
          <a:xfrm>
            <a:off x="623888" y="1282304"/>
            <a:ext cx="7886700" cy="2139553"/>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81" name="Google Shape;81;p18"/>
          <p:cNvSpPr txBox="1">
            <a:spLocks noGrp="1"/>
          </p:cNvSpPr>
          <p:nvPr>
            <p:ph type="body" idx="1"/>
          </p:nvPr>
        </p:nvSpPr>
        <p:spPr>
          <a:xfrm>
            <a:off x="623888" y="3442097"/>
            <a:ext cx="7886700" cy="112514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888888"/>
              </a:buClr>
              <a:buSzPts val="1800"/>
              <a:buNone/>
              <a:defRPr sz="1800">
                <a:solidFill>
                  <a:srgbClr val="888888"/>
                </a:solidFill>
              </a:defRPr>
            </a:lvl1pPr>
            <a:lvl2pPr marL="914400" lvl="1" indent="-228600" algn="l">
              <a:lnSpc>
                <a:spcPct val="90000"/>
              </a:lnSpc>
              <a:spcBef>
                <a:spcPts val="400"/>
              </a:spcBef>
              <a:spcAft>
                <a:spcPts val="0"/>
              </a:spcAft>
              <a:buClr>
                <a:srgbClr val="888888"/>
              </a:buClr>
              <a:buSzPts val="1500"/>
              <a:buNone/>
              <a:defRPr sz="1500">
                <a:solidFill>
                  <a:srgbClr val="888888"/>
                </a:solidFill>
              </a:defRPr>
            </a:lvl2pPr>
            <a:lvl3pPr marL="1371600" lvl="2" indent="-228600" algn="l">
              <a:lnSpc>
                <a:spcPct val="90000"/>
              </a:lnSpc>
              <a:spcBef>
                <a:spcPts val="400"/>
              </a:spcBef>
              <a:spcAft>
                <a:spcPts val="0"/>
              </a:spcAft>
              <a:buClr>
                <a:srgbClr val="888888"/>
              </a:buClr>
              <a:buSzPts val="1400"/>
              <a:buNone/>
              <a:defRPr sz="1400">
                <a:solidFill>
                  <a:srgbClr val="888888"/>
                </a:solidFill>
              </a:defRPr>
            </a:lvl3pPr>
            <a:lvl4pPr marL="1828800" lvl="3" indent="-228600" algn="l">
              <a:lnSpc>
                <a:spcPct val="90000"/>
              </a:lnSpc>
              <a:spcBef>
                <a:spcPts val="400"/>
              </a:spcBef>
              <a:spcAft>
                <a:spcPts val="0"/>
              </a:spcAft>
              <a:buClr>
                <a:srgbClr val="888888"/>
              </a:buClr>
              <a:buSzPts val="1200"/>
              <a:buNone/>
              <a:defRPr sz="1200">
                <a:solidFill>
                  <a:srgbClr val="888888"/>
                </a:solidFill>
              </a:defRPr>
            </a:lvl4pPr>
            <a:lvl5pPr marL="2286000" lvl="4" indent="-228600" algn="l">
              <a:lnSpc>
                <a:spcPct val="90000"/>
              </a:lnSpc>
              <a:spcBef>
                <a:spcPts val="400"/>
              </a:spcBef>
              <a:spcAft>
                <a:spcPts val="0"/>
              </a:spcAft>
              <a:buClr>
                <a:srgbClr val="888888"/>
              </a:buClr>
              <a:buSzPts val="1200"/>
              <a:buNone/>
              <a:defRPr sz="1200">
                <a:solidFill>
                  <a:srgbClr val="888888"/>
                </a:solidFill>
              </a:defRPr>
            </a:lvl5pPr>
            <a:lvl6pPr marL="2743200" lvl="5" indent="-228600" algn="l">
              <a:lnSpc>
                <a:spcPct val="90000"/>
              </a:lnSpc>
              <a:spcBef>
                <a:spcPts val="400"/>
              </a:spcBef>
              <a:spcAft>
                <a:spcPts val="0"/>
              </a:spcAft>
              <a:buClr>
                <a:srgbClr val="888888"/>
              </a:buClr>
              <a:buSzPts val="1200"/>
              <a:buNone/>
              <a:defRPr sz="1200">
                <a:solidFill>
                  <a:srgbClr val="888888"/>
                </a:solidFill>
              </a:defRPr>
            </a:lvl6pPr>
            <a:lvl7pPr marL="3200400" lvl="6" indent="-228600" algn="l">
              <a:lnSpc>
                <a:spcPct val="90000"/>
              </a:lnSpc>
              <a:spcBef>
                <a:spcPts val="400"/>
              </a:spcBef>
              <a:spcAft>
                <a:spcPts val="0"/>
              </a:spcAft>
              <a:buClr>
                <a:srgbClr val="888888"/>
              </a:buClr>
              <a:buSzPts val="1200"/>
              <a:buNone/>
              <a:defRPr sz="1200">
                <a:solidFill>
                  <a:srgbClr val="888888"/>
                </a:solidFill>
              </a:defRPr>
            </a:lvl7pPr>
            <a:lvl8pPr marL="3657600" lvl="7" indent="-228600" algn="l">
              <a:lnSpc>
                <a:spcPct val="90000"/>
              </a:lnSpc>
              <a:spcBef>
                <a:spcPts val="400"/>
              </a:spcBef>
              <a:spcAft>
                <a:spcPts val="0"/>
              </a:spcAft>
              <a:buClr>
                <a:srgbClr val="888888"/>
              </a:buClr>
              <a:buSzPts val="1200"/>
              <a:buNone/>
              <a:defRPr sz="1200">
                <a:solidFill>
                  <a:srgbClr val="888888"/>
                </a:solidFill>
              </a:defRPr>
            </a:lvl8pPr>
            <a:lvl9pPr marL="4114800" lvl="8" indent="-228600" algn="l">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82" name="Google Shape;82;p18"/>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83" name="Google Shape;83;p18"/>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84" name="Google Shape;84;p18"/>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5"/>
        <p:cNvGrpSpPr/>
        <p:nvPr/>
      </p:nvGrpSpPr>
      <p:grpSpPr>
        <a:xfrm>
          <a:off x="0" y="0"/>
          <a:ext cx="0" cy="0"/>
          <a:chOff x="0" y="0"/>
          <a:chExt cx="0" cy="0"/>
        </a:xfrm>
      </p:grpSpPr>
      <p:sp>
        <p:nvSpPr>
          <p:cNvPr id="86" name="Google Shape;86;p19"/>
          <p:cNvSpPr txBox="1">
            <a:spLocks noGrp="1"/>
          </p:cNvSpPr>
          <p:nvPr>
            <p:ph type="title"/>
          </p:nvPr>
        </p:nvSpPr>
        <p:spPr>
          <a:xfrm>
            <a:off x="629841"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87" name="Google Shape;87;p19"/>
          <p:cNvSpPr txBox="1">
            <a:spLocks noGrp="1"/>
          </p:cNvSpPr>
          <p:nvPr>
            <p:ph type="body" idx="1"/>
          </p:nvPr>
        </p:nvSpPr>
        <p:spPr>
          <a:xfrm>
            <a:off x="629841" y="1260872"/>
            <a:ext cx="3868340"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88" name="Google Shape;88;p19"/>
          <p:cNvSpPr txBox="1">
            <a:spLocks noGrp="1"/>
          </p:cNvSpPr>
          <p:nvPr>
            <p:ph type="body" idx="2"/>
          </p:nvPr>
        </p:nvSpPr>
        <p:spPr>
          <a:xfrm>
            <a:off x="629841" y="1878806"/>
            <a:ext cx="3868340"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89" name="Google Shape;89;p19"/>
          <p:cNvSpPr txBox="1">
            <a:spLocks noGrp="1"/>
          </p:cNvSpPr>
          <p:nvPr>
            <p:ph type="body" idx="3"/>
          </p:nvPr>
        </p:nvSpPr>
        <p:spPr>
          <a:xfrm>
            <a:off x="4629150" y="1260872"/>
            <a:ext cx="3887391"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90" name="Google Shape;90;p19"/>
          <p:cNvSpPr txBox="1">
            <a:spLocks noGrp="1"/>
          </p:cNvSpPr>
          <p:nvPr>
            <p:ph type="body" idx="4"/>
          </p:nvPr>
        </p:nvSpPr>
        <p:spPr>
          <a:xfrm>
            <a:off x="4629150" y="1878806"/>
            <a:ext cx="3887391"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91" name="Google Shape;91;p19"/>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92" name="Google Shape;92;p19"/>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93" name="Google Shape;93;p19"/>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4"/>
        <p:cNvGrpSpPr/>
        <p:nvPr/>
      </p:nvGrpSpPr>
      <p:grpSpPr>
        <a:xfrm>
          <a:off x="0" y="0"/>
          <a:ext cx="0" cy="0"/>
          <a:chOff x="0" y="0"/>
          <a:chExt cx="0" cy="0"/>
        </a:xfrm>
      </p:grpSpPr>
      <p:sp>
        <p:nvSpPr>
          <p:cNvPr id="95" name="Google Shape;95;p20"/>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96" name="Google Shape;96;p20"/>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97" name="Google Shape;97;p20"/>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98" name="Google Shape;98;p20"/>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01" name="Google Shape;101;p21"/>
          <p:cNvSpPr txBox="1">
            <a:spLocks noGrp="1"/>
          </p:cNvSpPr>
          <p:nvPr>
            <p:ph type="body" idx="1"/>
          </p:nvPr>
        </p:nvSpPr>
        <p:spPr>
          <a:xfrm>
            <a:off x="3887391" y="740569"/>
            <a:ext cx="4629150" cy="3655219"/>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102" name="Google Shape;102;p21"/>
          <p:cNvSpPr txBox="1">
            <a:spLocks noGrp="1"/>
          </p:cNvSpPr>
          <p:nvPr>
            <p:ph type="body" idx="2"/>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103" name="Google Shape;103;p21"/>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04" name="Google Shape;104;p21"/>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05" name="Google Shape;105;p21"/>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08" name="Google Shape;108;p22"/>
          <p:cNvSpPr>
            <a:spLocks noGrp="1"/>
          </p:cNvSpPr>
          <p:nvPr>
            <p:ph type="pic" idx="2"/>
          </p:nvPr>
        </p:nvSpPr>
        <p:spPr>
          <a:xfrm>
            <a:off x="3887391" y="740569"/>
            <a:ext cx="4629150" cy="3655219"/>
          </a:xfrm>
          <a:prstGeom prst="rect">
            <a:avLst/>
          </a:prstGeom>
          <a:noFill/>
          <a:ln>
            <a:noFill/>
          </a:ln>
        </p:spPr>
      </p:sp>
      <p:sp>
        <p:nvSpPr>
          <p:cNvPr id="109" name="Google Shape;109;p22"/>
          <p:cNvSpPr txBox="1">
            <a:spLocks noGrp="1"/>
          </p:cNvSpPr>
          <p:nvPr>
            <p:ph type="body" idx="1"/>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a:endParaRPr/>
          </a:p>
        </p:txBody>
      </p:sp>
      <p:sp>
        <p:nvSpPr>
          <p:cNvPr id="110" name="Google Shape;110;p22"/>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11" name="Google Shape;111;p22"/>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12" name="Google Shape;112;p22"/>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15" name="Google Shape;115;p23"/>
          <p:cNvSpPr txBox="1">
            <a:spLocks noGrp="1"/>
          </p:cNvSpPr>
          <p:nvPr>
            <p:ph type="body" idx="1"/>
          </p:nvPr>
        </p:nvSpPr>
        <p:spPr>
          <a:xfrm rot="5400000">
            <a:off x="2940248" y="-942379"/>
            <a:ext cx="3263504"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16" name="Google Shape;116;p23"/>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17" name="Google Shape;117;p2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18" name="Google Shape;118;p2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5350073" y="1467445"/>
            <a:ext cx="4358879" cy="1971675"/>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21" name="Google Shape;121;p24"/>
          <p:cNvSpPr txBox="1">
            <a:spLocks noGrp="1"/>
          </p:cNvSpPr>
          <p:nvPr>
            <p:ph type="body" idx="1"/>
          </p:nvPr>
        </p:nvSpPr>
        <p:spPr>
          <a:xfrm rot="5400000">
            <a:off x="1349573" y="-447080"/>
            <a:ext cx="4358879" cy="5800725"/>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22" name="Google Shape;122;p24"/>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23" name="Google Shape;123;p24"/>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24" name="Google Shape;124;p24"/>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52" name="Google Shape;52;p13"/>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5.xml"/><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8.tmp"/></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6.xml"/><Relationship Id="rId1" Type="http://schemas.openxmlformats.org/officeDocument/2006/relationships/slideLayout" Target="../slideLayouts/slideLayout15.xml"/><Relationship Id="rId4" Type="http://schemas.openxmlformats.org/officeDocument/2006/relationships/image" Target="../media/image10.tm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7.xml"/><Relationship Id="rId1" Type="http://schemas.openxmlformats.org/officeDocument/2006/relationships/slideLayout" Target="../slideLayouts/slideLayout15.xml"/><Relationship Id="rId4" Type="http://schemas.openxmlformats.org/officeDocument/2006/relationships/image" Target="../media/image12.tmp"/></Relationships>
</file>

<file path=ppt/slides/_rels/slide21.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8.xml"/><Relationship Id="rId1" Type="http://schemas.openxmlformats.org/officeDocument/2006/relationships/slideLayout" Target="../slideLayouts/slideLayout15.xml"/><Relationship Id="rId4" Type="http://schemas.openxmlformats.org/officeDocument/2006/relationships/image" Target="../media/image14.tmp"/></Relationships>
</file>

<file path=ppt/slides/_rels/slide22.xml.rels><?xml version="1.0" encoding="UTF-8" standalone="yes"?>
<Relationships xmlns="http://schemas.openxmlformats.org/package/2006/relationships"><Relationship Id="rId2" Type="http://schemas.openxmlformats.org/officeDocument/2006/relationships/image" Target="../media/image15.tmp"/><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19.xml"/><Relationship Id="rId1" Type="http://schemas.openxmlformats.org/officeDocument/2006/relationships/slideLayout" Target="../slideLayouts/slideLayout15.xml"/><Relationship Id="rId4" Type="http://schemas.openxmlformats.org/officeDocument/2006/relationships/image" Target="../media/image17.tmp"/></Relationships>
</file>

<file path=ppt/slides/_rels/slide25.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20.xml"/><Relationship Id="rId1" Type="http://schemas.openxmlformats.org/officeDocument/2006/relationships/slideLayout" Target="../slideLayouts/slideLayout15.xml"/><Relationship Id="rId4" Type="http://schemas.openxmlformats.org/officeDocument/2006/relationships/image" Target="../media/image19.tmp"/></Relationships>
</file>

<file path=ppt/slides/_rels/slide26.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notesSlide" Target="../notesSlides/notesSlide21.xml"/><Relationship Id="rId1" Type="http://schemas.openxmlformats.org/officeDocument/2006/relationships/slideLayout" Target="../slideLayouts/slideLayout15.xml"/><Relationship Id="rId4" Type="http://schemas.openxmlformats.org/officeDocument/2006/relationships/image" Target="../media/image21.tmp"/></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5"/>
          <p:cNvSpPr txBox="1">
            <a:spLocks noGrp="1"/>
          </p:cNvSpPr>
          <p:nvPr>
            <p:ph type="ctrTitle"/>
          </p:nvPr>
        </p:nvSpPr>
        <p:spPr>
          <a:xfrm>
            <a:off x="1143000" y="2023946"/>
            <a:ext cx="6858000" cy="608526"/>
          </a:xfrm>
          <a:prstGeom prst="rect">
            <a:avLst/>
          </a:prstGeom>
          <a:noFill/>
          <a:ln>
            <a:noFill/>
          </a:ln>
        </p:spPr>
        <p:txBody>
          <a:bodyPr spcFirstLastPara="1" wrap="square" lIns="68575" tIns="34275" rIns="68575" bIns="34275" anchor="b" anchorCtr="0">
            <a:normAutofit/>
          </a:bodyPr>
          <a:lstStyle/>
          <a:p>
            <a:pPr marL="0" lvl="0" indent="0" algn="ctr" rtl="0">
              <a:lnSpc>
                <a:spcPct val="90000"/>
              </a:lnSpc>
              <a:spcBef>
                <a:spcPts val="0"/>
              </a:spcBef>
              <a:spcAft>
                <a:spcPts val="0"/>
              </a:spcAft>
              <a:buClr>
                <a:schemeClr val="dk1"/>
              </a:buClr>
              <a:buSzPts val="2700"/>
              <a:buFont typeface="Calibri"/>
              <a:buNone/>
            </a:pPr>
            <a:r>
              <a:rPr lang="en-GB" sz="2700" b="1" dirty="0"/>
              <a:t>Query-Driven Visualization of Large Data Sets</a:t>
            </a:r>
            <a:endParaRPr sz="2700" dirty="0"/>
          </a:p>
        </p:txBody>
      </p:sp>
      <p:sp>
        <p:nvSpPr>
          <p:cNvPr id="130" name="Google Shape;130;p25"/>
          <p:cNvSpPr txBox="1">
            <a:spLocks noGrp="1"/>
          </p:cNvSpPr>
          <p:nvPr>
            <p:ph type="subTitle" idx="1"/>
          </p:nvPr>
        </p:nvSpPr>
        <p:spPr>
          <a:xfrm>
            <a:off x="1143000" y="2701528"/>
            <a:ext cx="6858000" cy="1467800"/>
          </a:xfrm>
          <a:prstGeom prst="rect">
            <a:avLst/>
          </a:prstGeom>
          <a:noFill/>
          <a:ln>
            <a:noFill/>
          </a:ln>
        </p:spPr>
        <p:txBody>
          <a:bodyPr spcFirstLastPara="1" wrap="square" lIns="68575" tIns="34275" rIns="68575" bIns="34275" anchor="t" anchorCtr="0">
            <a:normAutofit fontScale="92500" lnSpcReduction="10000"/>
          </a:bodyPr>
          <a:lstStyle/>
          <a:p>
            <a:pPr marL="0" lvl="0" indent="0" algn="ctr" rtl="0">
              <a:lnSpc>
                <a:spcPct val="90000"/>
              </a:lnSpc>
              <a:spcBef>
                <a:spcPts val="0"/>
              </a:spcBef>
              <a:spcAft>
                <a:spcPts val="0"/>
              </a:spcAft>
              <a:buClr>
                <a:schemeClr val="dk1"/>
              </a:buClr>
              <a:buSzPts val="1800"/>
              <a:buNone/>
            </a:pPr>
            <a:r>
              <a:rPr lang="en-GB" sz="2200" b="1" dirty="0"/>
              <a:t>Group : 9</a:t>
            </a:r>
          </a:p>
          <a:p>
            <a:pPr marL="0" lvl="0" indent="0" algn="ctr" rtl="0">
              <a:lnSpc>
                <a:spcPct val="90000"/>
              </a:lnSpc>
              <a:spcBef>
                <a:spcPts val="0"/>
              </a:spcBef>
              <a:spcAft>
                <a:spcPts val="0"/>
              </a:spcAft>
              <a:buClr>
                <a:schemeClr val="dk1"/>
              </a:buClr>
              <a:buSzPts val="1800"/>
              <a:buNone/>
            </a:pPr>
            <a:r>
              <a:rPr lang="en-GB" dirty="0"/>
              <a:t>Arnika </a:t>
            </a:r>
            <a:r>
              <a:rPr lang="en-GB" dirty="0" err="1"/>
              <a:t>kaithwas</a:t>
            </a:r>
            <a:r>
              <a:rPr lang="en-GB" dirty="0"/>
              <a:t>, Krishna Kumar Bais, Pradeep Sahu</a:t>
            </a:r>
            <a:endParaRPr sz="2200" b="1" dirty="0"/>
          </a:p>
          <a:p>
            <a:pPr marL="0" lvl="0" indent="0" algn="ctr" rtl="0">
              <a:lnSpc>
                <a:spcPct val="90000"/>
              </a:lnSpc>
              <a:spcBef>
                <a:spcPts val="800"/>
              </a:spcBef>
              <a:spcAft>
                <a:spcPts val="0"/>
              </a:spcAft>
              <a:buClr>
                <a:schemeClr val="dk1"/>
              </a:buClr>
              <a:buSzPts val="1800"/>
              <a:buNone/>
            </a:pPr>
            <a:r>
              <a:rPr lang="en-GB" dirty="0"/>
              <a:t>Department of Computer Science and Engineering </a:t>
            </a:r>
            <a:endParaRPr dirty="0"/>
          </a:p>
          <a:p>
            <a:pPr marL="0" lvl="0" indent="0" algn="ctr" rtl="0">
              <a:lnSpc>
                <a:spcPct val="90000"/>
              </a:lnSpc>
              <a:spcBef>
                <a:spcPts val="800"/>
              </a:spcBef>
              <a:spcAft>
                <a:spcPts val="0"/>
              </a:spcAft>
              <a:buClr>
                <a:schemeClr val="dk1"/>
              </a:buClr>
              <a:buSzPts val="1800"/>
              <a:buNone/>
            </a:pPr>
            <a:r>
              <a:rPr lang="en-GB" dirty="0"/>
              <a:t>Indian Institute of Technology Kanpur (IITK) </a:t>
            </a:r>
            <a:endParaRPr dirty="0"/>
          </a:p>
          <a:p>
            <a:pPr marL="0" lvl="0" indent="0" algn="ctr" rtl="0">
              <a:lnSpc>
                <a:spcPct val="90000"/>
              </a:lnSpc>
              <a:spcBef>
                <a:spcPts val="800"/>
              </a:spcBef>
              <a:spcAft>
                <a:spcPts val="0"/>
              </a:spcAft>
              <a:buClr>
                <a:schemeClr val="dk1"/>
              </a:buClr>
              <a:buSzPts val="1800"/>
              <a:buNone/>
            </a:pPr>
            <a:r>
              <a:rPr lang="en-GB" dirty="0"/>
              <a:t>email: {arnikak24, krishnakb24, pradeeps24 }@cse.iitk.ac.in</a:t>
            </a:r>
            <a:endParaRPr dirty="0"/>
          </a:p>
          <a:p>
            <a:pPr marL="0" lvl="0" indent="0" algn="ctr" rtl="0">
              <a:lnSpc>
                <a:spcPct val="90000"/>
              </a:lnSpc>
              <a:spcBef>
                <a:spcPts val="800"/>
              </a:spcBef>
              <a:spcAft>
                <a:spcPts val="0"/>
              </a:spcAft>
              <a:buClr>
                <a:schemeClr val="dk1"/>
              </a:buClr>
              <a:buSzPts val="1800"/>
              <a:buNone/>
            </a:pPr>
            <a:endParaRPr dirty="0"/>
          </a:p>
        </p:txBody>
      </p:sp>
      <p:pic>
        <p:nvPicPr>
          <p:cNvPr id="131" name="Google Shape;131;p25"/>
          <p:cNvPicPr preferRelativeResize="0"/>
          <p:nvPr/>
        </p:nvPicPr>
        <p:blipFill rotWithShape="1">
          <a:blip r:embed="rId3">
            <a:alphaModFix/>
          </a:blip>
          <a:srcRect/>
          <a:stretch/>
        </p:blipFill>
        <p:spPr>
          <a:xfrm>
            <a:off x="3708820" y="389974"/>
            <a:ext cx="1726361" cy="168833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4"/>
          <p:cNvSpPr txBox="1">
            <a:spLocks noGrp="1"/>
          </p:cNvSpPr>
          <p:nvPr>
            <p:ph type="body" idx="1"/>
          </p:nvPr>
        </p:nvSpPr>
        <p:spPr>
          <a:xfrm>
            <a:off x="628650" y="426533"/>
            <a:ext cx="7542406" cy="4206188"/>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chemeClr val="dk1"/>
              </a:buClr>
              <a:buSzPts val="2100"/>
              <a:buNone/>
            </a:pPr>
            <a:r>
              <a:rPr lang="en-GB" b="1"/>
              <a:t>Index Searching</a:t>
            </a:r>
            <a:endParaRPr/>
          </a:p>
          <a:p>
            <a:pPr marL="0" lvl="0" indent="0" algn="l" rtl="0">
              <a:lnSpc>
                <a:spcPct val="90000"/>
              </a:lnSpc>
              <a:spcBef>
                <a:spcPts val="800"/>
              </a:spcBef>
              <a:spcAft>
                <a:spcPts val="0"/>
              </a:spcAft>
              <a:buClr>
                <a:schemeClr val="dk1"/>
              </a:buClr>
              <a:buSzPts val="400"/>
              <a:buNone/>
            </a:pPr>
            <a:endParaRPr sz="400" b="1"/>
          </a:p>
          <a:p>
            <a:pPr marL="520700" lvl="1" indent="-177800" algn="just" rtl="0">
              <a:lnSpc>
                <a:spcPct val="90000"/>
              </a:lnSpc>
              <a:spcBef>
                <a:spcPts val="400"/>
              </a:spcBef>
              <a:spcAft>
                <a:spcPts val="0"/>
              </a:spcAft>
              <a:buClr>
                <a:schemeClr val="dk1"/>
              </a:buClr>
              <a:buSzPts val="1800"/>
              <a:buFont typeface="Noto Sans Symbols"/>
              <a:buChar char="⮚"/>
            </a:pPr>
            <a:r>
              <a:rPr lang="en-GB"/>
              <a:t>The primary strengths of bitmap indices for searching is :</a:t>
            </a:r>
            <a:endParaRPr/>
          </a:p>
          <a:p>
            <a:pPr marL="1028700" lvl="2" indent="-336550" algn="just" rtl="0">
              <a:lnSpc>
                <a:spcPct val="90000"/>
              </a:lnSpc>
              <a:spcBef>
                <a:spcPts val="400"/>
              </a:spcBef>
              <a:spcAft>
                <a:spcPts val="0"/>
              </a:spcAft>
              <a:buClr>
                <a:schemeClr val="dk1"/>
              </a:buClr>
              <a:buSzPts val="1500"/>
              <a:buFont typeface="Calibri"/>
              <a:buAutoNum type="arabicParenR"/>
            </a:pPr>
            <a:r>
              <a:rPr lang="en-GB"/>
              <a:t>Low computational and storage complexity</a:t>
            </a:r>
            <a:endParaRPr/>
          </a:p>
          <a:p>
            <a:pPr marL="1028700" lvl="2" indent="-336550" algn="just" rtl="0">
              <a:lnSpc>
                <a:spcPct val="90000"/>
              </a:lnSpc>
              <a:spcBef>
                <a:spcPts val="400"/>
              </a:spcBef>
              <a:spcAft>
                <a:spcPts val="0"/>
              </a:spcAft>
              <a:buClr>
                <a:schemeClr val="dk1"/>
              </a:buClr>
              <a:buSzPts val="1500"/>
              <a:buFont typeface="Calibri"/>
              <a:buAutoNum type="arabicParenR"/>
            </a:pPr>
            <a:r>
              <a:rPr lang="en-GB"/>
              <a:t>Efficient for complex, multidimensional queries</a:t>
            </a:r>
            <a:endParaRPr/>
          </a:p>
          <a:p>
            <a:pPr marL="1028700" lvl="2" indent="-336550" algn="just" rtl="0">
              <a:lnSpc>
                <a:spcPct val="90000"/>
              </a:lnSpc>
              <a:spcBef>
                <a:spcPts val="400"/>
              </a:spcBef>
              <a:spcAft>
                <a:spcPts val="0"/>
              </a:spcAft>
              <a:buClr>
                <a:schemeClr val="dk1"/>
              </a:buClr>
              <a:buSzPts val="1500"/>
              <a:buFont typeface="Calibri"/>
              <a:buAutoNum type="arabicParenR"/>
            </a:pPr>
            <a:r>
              <a:rPr lang="en-GB"/>
              <a:t>The search is done using FastBit software, which executes queries with a worst-case time complexity of O(</a:t>
            </a:r>
            <a:r>
              <a:rPr lang="en-GB" i="1"/>
              <a:t>k</a:t>
            </a:r>
            <a:r>
              <a:rPr lang="en-GB"/>
              <a:t>). </a:t>
            </a:r>
            <a:endParaRPr/>
          </a:p>
          <a:p>
            <a:pPr marL="520700" lvl="1" indent="-177800" algn="just" rtl="0">
              <a:lnSpc>
                <a:spcPct val="90000"/>
              </a:lnSpc>
              <a:spcBef>
                <a:spcPts val="400"/>
              </a:spcBef>
              <a:spcAft>
                <a:spcPts val="0"/>
              </a:spcAft>
              <a:buClr>
                <a:schemeClr val="dk1"/>
              </a:buClr>
              <a:buSzPts val="1800"/>
              <a:buFont typeface="Noto Sans Symbols"/>
              <a:buChar char="⮚"/>
            </a:pPr>
            <a:r>
              <a:rPr lang="en-GB"/>
              <a:t>Conversion of compressed bitmap into a list of blocks in space. For 3D space data, there are three types of block</a:t>
            </a:r>
            <a:endParaRPr/>
          </a:p>
          <a:p>
            <a:pPr marL="1028700" lvl="2" indent="-336550" algn="just" rtl="0">
              <a:lnSpc>
                <a:spcPct val="90000"/>
              </a:lnSpc>
              <a:spcBef>
                <a:spcPts val="400"/>
              </a:spcBef>
              <a:spcAft>
                <a:spcPts val="0"/>
              </a:spcAft>
              <a:buClr>
                <a:schemeClr val="dk1"/>
              </a:buClr>
              <a:buSzPts val="1500"/>
              <a:buFont typeface="Calibri"/>
              <a:buAutoNum type="arabicParenR"/>
            </a:pPr>
            <a:r>
              <a:rPr lang="en-GB" b="1"/>
              <a:t>Line Segments: </a:t>
            </a:r>
            <a:r>
              <a:rPr lang="en-GB"/>
              <a:t>A series of connected cells along a line. </a:t>
            </a:r>
            <a:endParaRPr/>
          </a:p>
          <a:p>
            <a:pPr marL="1028700" lvl="2" indent="-336550" algn="just" rtl="0">
              <a:lnSpc>
                <a:spcPct val="90000"/>
              </a:lnSpc>
              <a:spcBef>
                <a:spcPts val="400"/>
              </a:spcBef>
              <a:spcAft>
                <a:spcPts val="0"/>
              </a:spcAft>
              <a:buClr>
                <a:schemeClr val="dk1"/>
              </a:buClr>
              <a:buSzPts val="1500"/>
              <a:buFont typeface="Calibri"/>
              <a:buAutoNum type="arabicParenR"/>
            </a:pPr>
            <a:r>
              <a:rPr lang="en-GB" b="1"/>
              <a:t>Groups of Connected Lines: </a:t>
            </a:r>
            <a:r>
              <a:rPr lang="en-GB"/>
              <a:t>Multiple connected lines of cells. </a:t>
            </a:r>
            <a:endParaRPr/>
          </a:p>
          <a:p>
            <a:pPr marL="1028700" lvl="2" indent="-336550" algn="just" rtl="0">
              <a:lnSpc>
                <a:spcPct val="90000"/>
              </a:lnSpc>
              <a:spcBef>
                <a:spcPts val="400"/>
              </a:spcBef>
              <a:spcAft>
                <a:spcPts val="0"/>
              </a:spcAft>
              <a:buClr>
                <a:schemeClr val="dk1"/>
              </a:buClr>
              <a:buSzPts val="1500"/>
              <a:buFont typeface="Calibri"/>
              <a:buAutoNum type="arabicParenR"/>
            </a:pPr>
            <a:r>
              <a:rPr lang="en-GB" b="1"/>
              <a:t>Groups of Connected Planes: </a:t>
            </a:r>
            <a:r>
              <a:rPr lang="en-GB"/>
              <a:t>Entire connected planes of cells</a:t>
            </a:r>
            <a:endParaRPr/>
          </a:p>
          <a:p>
            <a:pPr marL="520700" lvl="1" indent="-177800" algn="just" rtl="0">
              <a:lnSpc>
                <a:spcPct val="90000"/>
              </a:lnSpc>
              <a:spcBef>
                <a:spcPts val="400"/>
              </a:spcBef>
              <a:spcAft>
                <a:spcPts val="0"/>
              </a:spcAft>
              <a:buClr>
                <a:schemeClr val="dk1"/>
              </a:buClr>
              <a:buSzPts val="1800"/>
              <a:buFont typeface="Noto Sans Symbols"/>
              <a:buChar char="⮚"/>
            </a:pPr>
            <a:r>
              <a:rPr lang="en-GB"/>
              <a:t>The process of converting a consecutive group of 1s to a block takes a constant number of machine instructions.</a:t>
            </a:r>
            <a:endParaRPr/>
          </a:p>
          <a:p>
            <a:pPr marL="520700" lvl="1" indent="-177800" algn="just" rtl="0">
              <a:lnSpc>
                <a:spcPct val="90000"/>
              </a:lnSpc>
              <a:spcBef>
                <a:spcPts val="400"/>
              </a:spcBef>
              <a:spcAft>
                <a:spcPts val="0"/>
              </a:spcAft>
              <a:buClr>
                <a:schemeClr val="dk1"/>
              </a:buClr>
              <a:buSzPts val="1800"/>
              <a:buFont typeface="Noto Sans Symbols"/>
              <a:buChar char="⮚"/>
            </a:pPr>
            <a:r>
              <a:rPr lang="en-GB"/>
              <a:t>Converting WAH compressed bitmap to a list of blocks scales linearly with the number of blocks.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5"/>
          <p:cNvSpPr txBox="1">
            <a:spLocks noGrp="1"/>
          </p:cNvSpPr>
          <p:nvPr>
            <p:ph type="body" idx="1"/>
          </p:nvPr>
        </p:nvSpPr>
        <p:spPr>
          <a:xfrm>
            <a:off x="628649" y="769434"/>
            <a:ext cx="4882841" cy="3863288"/>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chemeClr val="dk1"/>
              </a:buClr>
              <a:buSzPts val="2100"/>
              <a:buNone/>
            </a:pPr>
            <a:r>
              <a:rPr lang="en-GB" b="1"/>
              <a:t>Region Growing </a:t>
            </a:r>
            <a:endParaRPr/>
          </a:p>
          <a:p>
            <a:pPr marL="0" lvl="0" indent="0" algn="l" rtl="0">
              <a:lnSpc>
                <a:spcPct val="90000"/>
              </a:lnSpc>
              <a:spcBef>
                <a:spcPts val="800"/>
              </a:spcBef>
              <a:spcAft>
                <a:spcPts val="0"/>
              </a:spcAft>
              <a:buClr>
                <a:schemeClr val="dk1"/>
              </a:buClr>
              <a:buSzPts val="400"/>
              <a:buNone/>
            </a:pPr>
            <a:endParaRPr sz="400" b="1"/>
          </a:p>
          <a:p>
            <a:pPr marL="520700" lvl="1" indent="-171450" algn="just" rtl="0">
              <a:lnSpc>
                <a:spcPct val="90000"/>
              </a:lnSpc>
              <a:spcBef>
                <a:spcPts val="400"/>
              </a:spcBef>
              <a:spcAft>
                <a:spcPts val="0"/>
              </a:spcAft>
              <a:buClr>
                <a:schemeClr val="dk1"/>
              </a:buClr>
              <a:buSzPts val="1500"/>
              <a:buFont typeface="Noto Sans Symbols"/>
              <a:buChar char="⮚"/>
            </a:pPr>
            <a:r>
              <a:rPr lang="en-GB" sz="1500" b="1"/>
              <a:t>Region Growing </a:t>
            </a:r>
            <a:r>
              <a:rPr lang="en-GB" sz="1500"/>
              <a:t>is the process of taking the individual blocks and grouping them into larger connected regions.</a:t>
            </a:r>
            <a:endParaRPr/>
          </a:p>
          <a:p>
            <a:pPr marL="520700" lvl="1" indent="-171450" algn="just" rtl="0">
              <a:lnSpc>
                <a:spcPct val="90000"/>
              </a:lnSpc>
              <a:spcBef>
                <a:spcPts val="400"/>
              </a:spcBef>
              <a:spcAft>
                <a:spcPts val="0"/>
              </a:spcAft>
              <a:buClr>
                <a:schemeClr val="dk1"/>
              </a:buClr>
              <a:buSzPts val="1500"/>
              <a:buFont typeface="Noto Sans Symbols"/>
              <a:buChar char="⮚"/>
            </a:pPr>
            <a:r>
              <a:rPr lang="en-GB" sz="1500"/>
              <a:t>The goal is to identify which blocks are part of the same spatial region using an algorithm that has an order of complexity that is sublinear with the number of blocks.</a:t>
            </a:r>
            <a:endParaRPr/>
          </a:p>
          <a:p>
            <a:pPr marL="520700" lvl="1" indent="-171450" algn="just" rtl="0">
              <a:lnSpc>
                <a:spcPct val="90000"/>
              </a:lnSpc>
              <a:spcBef>
                <a:spcPts val="400"/>
              </a:spcBef>
              <a:spcAft>
                <a:spcPts val="0"/>
              </a:spcAft>
              <a:buClr>
                <a:schemeClr val="dk1"/>
              </a:buClr>
              <a:buSzPts val="1500"/>
              <a:buFont typeface="Noto Sans Symbols"/>
              <a:buChar char="⮚"/>
            </a:pPr>
            <a:r>
              <a:rPr lang="en-GB" sz="1500"/>
              <a:t>Blocks are considered connected if they touch at a face, edge, or corner (26-connected neighbors).</a:t>
            </a:r>
            <a:endParaRPr/>
          </a:p>
          <a:p>
            <a:pPr marL="520700" lvl="1" indent="-171450" algn="just" rtl="0">
              <a:lnSpc>
                <a:spcPct val="90000"/>
              </a:lnSpc>
              <a:spcBef>
                <a:spcPts val="400"/>
              </a:spcBef>
              <a:spcAft>
                <a:spcPts val="0"/>
              </a:spcAft>
              <a:buClr>
                <a:schemeClr val="dk1"/>
              </a:buClr>
              <a:buSzPts val="1500"/>
              <a:buFont typeface="Noto Sans Symbols"/>
              <a:buChar char="⮚"/>
            </a:pPr>
            <a:r>
              <a:rPr lang="en-GB" sz="1500"/>
              <a:t>Algorithm well regardless of the resulting concavity or convexity of the resulting grown region.</a:t>
            </a:r>
            <a:endParaRPr sz="1500"/>
          </a:p>
          <a:p>
            <a:pPr marL="0" lvl="0" indent="0" algn="l" rtl="0">
              <a:lnSpc>
                <a:spcPct val="90000"/>
              </a:lnSpc>
              <a:spcBef>
                <a:spcPts val="800"/>
              </a:spcBef>
              <a:spcAft>
                <a:spcPts val="0"/>
              </a:spcAft>
              <a:buClr>
                <a:schemeClr val="dk1"/>
              </a:buClr>
              <a:buSzPts val="2100"/>
              <a:buNone/>
            </a:pPr>
            <a:endParaRPr/>
          </a:p>
        </p:txBody>
      </p:sp>
      <p:pic>
        <p:nvPicPr>
          <p:cNvPr id="187" name="Google Shape;187;p35"/>
          <p:cNvPicPr preferRelativeResize="0">
            <a:picLocks noGrp="1"/>
          </p:cNvPicPr>
          <p:nvPr>
            <p:ph type="body" idx="2"/>
          </p:nvPr>
        </p:nvPicPr>
        <p:blipFill rotWithShape="1">
          <a:blip r:embed="rId3">
            <a:alphaModFix/>
          </a:blip>
          <a:srcRect/>
          <a:stretch/>
        </p:blipFill>
        <p:spPr>
          <a:xfrm>
            <a:off x="5947784" y="1212695"/>
            <a:ext cx="2496212" cy="254806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36"/>
          <p:cNvSpPr txBox="1">
            <a:spLocks noGrp="1"/>
          </p:cNvSpPr>
          <p:nvPr>
            <p:ph type="body" idx="1"/>
          </p:nvPr>
        </p:nvSpPr>
        <p:spPr>
          <a:xfrm>
            <a:off x="628651" y="560348"/>
            <a:ext cx="7207869" cy="4072373"/>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chemeClr val="dk1"/>
              </a:buClr>
              <a:buSzPts val="2100"/>
              <a:buNone/>
            </a:pPr>
            <a:r>
              <a:rPr lang="en-GB" b="1" dirty="0"/>
              <a:t>Geometry Construction</a:t>
            </a:r>
            <a:endParaRPr dirty="0"/>
          </a:p>
          <a:p>
            <a:pPr marL="0" lvl="0" indent="0" algn="l" rtl="0">
              <a:lnSpc>
                <a:spcPct val="90000"/>
              </a:lnSpc>
              <a:spcBef>
                <a:spcPts val="800"/>
              </a:spcBef>
              <a:spcAft>
                <a:spcPts val="0"/>
              </a:spcAft>
              <a:buClr>
                <a:schemeClr val="dk1"/>
              </a:buClr>
              <a:buSzPts val="600"/>
              <a:buNone/>
            </a:pPr>
            <a:endParaRPr sz="600" b="1" dirty="0"/>
          </a:p>
          <a:p>
            <a:pPr marL="520700" lvl="1" indent="-171450" algn="just" rtl="0">
              <a:lnSpc>
                <a:spcPct val="90000"/>
              </a:lnSpc>
              <a:spcBef>
                <a:spcPts val="400"/>
              </a:spcBef>
              <a:spcAft>
                <a:spcPts val="0"/>
              </a:spcAft>
              <a:buClr>
                <a:schemeClr val="dk1"/>
              </a:buClr>
              <a:buSzPts val="1500"/>
              <a:buFont typeface="Noto Sans Symbols"/>
              <a:buChar char="⮚"/>
            </a:pPr>
            <a:r>
              <a:rPr lang="en-GB" sz="1500" b="1" dirty="0"/>
              <a:t>Bounding Boxes:</a:t>
            </a:r>
            <a:r>
              <a:rPr lang="en-GB" sz="1500" dirty="0"/>
              <a:t> </a:t>
            </a:r>
            <a:r>
              <a:rPr lang="en-GB" sz="1500" dirty="0" err="1"/>
              <a:t>FastBit</a:t>
            </a:r>
            <a:r>
              <a:rPr lang="en-GB" sz="1500" dirty="0"/>
              <a:t> uses 3D bounding boxes to represent regions matching a query.</a:t>
            </a:r>
            <a:endParaRPr dirty="0"/>
          </a:p>
          <a:p>
            <a:pPr marL="520700" lvl="1" indent="-171450" algn="just" rtl="0">
              <a:lnSpc>
                <a:spcPct val="90000"/>
              </a:lnSpc>
              <a:spcBef>
                <a:spcPts val="400"/>
              </a:spcBef>
              <a:spcAft>
                <a:spcPts val="0"/>
              </a:spcAft>
              <a:buClr>
                <a:schemeClr val="dk1"/>
              </a:buClr>
              <a:buSzPts val="1500"/>
              <a:buFont typeface="Noto Sans Symbols"/>
              <a:buChar char="⮚"/>
            </a:pPr>
            <a:r>
              <a:rPr lang="en-GB" sz="1500" b="1" dirty="0"/>
              <a:t>Disjoint Issue:</a:t>
            </a:r>
            <a:r>
              <a:rPr lang="en-GB" sz="1500" dirty="0"/>
              <a:t> These boxes are topologically disjoint, unsuitable for direct visualization.</a:t>
            </a:r>
            <a:endParaRPr dirty="0"/>
          </a:p>
          <a:p>
            <a:pPr marL="520700" lvl="1" indent="-171450" algn="just" rtl="0">
              <a:lnSpc>
                <a:spcPct val="90000"/>
              </a:lnSpc>
              <a:spcBef>
                <a:spcPts val="400"/>
              </a:spcBef>
              <a:spcAft>
                <a:spcPts val="0"/>
              </a:spcAft>
              <a:buClr>
                <a:schemeClr val="dk1"/>
              </a:buClr>
              <a:buSzPts val="1500"/>
              <a:buFont typeface="Noto Sans Symbols"/>
              <a:buChar char="⮚"/>
            </a:pPr>
            <a:r>
              <a:rPr lang="en-GB" sz="1500" b="1" dirty="0"/>
              <a:t>Mesh Conversion:</a:t>
            </a:r>
            <a:r>
              <a:rPr lang="en-GB" sz="1500" dirty="0"/>
              <a:t> The boxes are converted into an unstructured mesh representing the selection’s outer hull.</a:t>
            </a:r>
            <a:endParaRPr dirty="0"/>
          </a:p>
          <a:p>
            <a:pPr marL="520700" lvl="1" indent="-171450" algn="just" rtl="0">
              <a:lnSpc>
                <a:spcPct val="90000"/>
              </a:lnSpc>
              <a:spcBef>
                <a:spcPts val="400"/>
              </a:spcBef>
              <a:spcAft>
                <a:spcPts val="0"/>
              </a:spcAft>
              <a:buClr>
                <a:schemeClr val="dk1"/>
              </a:buClr>
              <a:buSzPts val="1500"/>
              <a:buFont typeface="Noto Sans Symbols"/>
              <a:buChar char="⮚"/>
            </a:pPr>
            <a:r>
              <a:rPr lang="en-GB" sz="1500" b="1" dirty="0"/>
              <a:t>Data Mapping:</a:t>
            </a:r>
            <a:r>
              <a:rPr lang="en-GB" sz="1500" dirty="0"/>
              <a:t> This mesh allows accurate mapping of data for visualization.</a:t>
            </a:r>
            <a:endParaRPr dirty="0"/>
          </a:p>
          <a:p>
            <a:pPr marL="520700" lvl="1" indent="-171450" algn="just" rtl="0">
              <a:lnSpc>
                <a:spcPct val="90000"/>
              </a:lnSpc>
              <a:spcBef>
                <a:spcPts val="400"/>
              </a:spcBef>
              <a:spcAft>
                <a:spcPts val="0"/>
              </a:spcAft>
              <a:buClr>
                <a:schemeClr val="dk1"/>
              </a:buClr>
              <a:buSzPts val="1500"/>
              <a:buFont typeface="Noto Sans Symbols"/>
              <a:buChar char="⮚"/>
            </a:pPr>
            <a:r>
              <a:rPr lang="en-GB" sz="1500" b="1" dirty="0"/>
              <a:t>Visualization Use:</a:t>
            </a:r>
            <a:r>
              <a:rPr lang="en-GB" sz="1500" dirty="0"/>
              <a:t> The mesh enables further visualization techniques like volume rendering on the selected data.</a:t>
            </a:r>
            <a:endParaRPr sz="15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pic>
        <p:nvPicPr>
          <p:cNvPr id="197" name="Google Shape;197;p37"/>
          <p:cNvPicPr preferRelativeResize="0"/>
          <p:nvPr/>
        </p:nvPicPr>
        <p:blipFill rotWithShape="1">
          <a:blip r:embed="rId3">
            <a:alphaModFix/>
          </a:blip>
          <a:srcRect/>
          <a:stretch/>
        </p:blipFill>
        <p:spPr>
          <a:xfrm>
            <a:off x="424714" y="1024552"/>
            <a:ext cx="4185837" cy="2663715"/>
          </a:xfrm>
          <a:prstGeom prst="rect">
            <a:avLst/>
          </a:prstGeom>
          <a:noFill/>
          <a:ln>
            <a:noFill/>
          </a:ln>
        </p:spPr>
      </p:pic>
      <p:pic>
        <p:nvPicPr>
          <p:cNvPr id="198" name="Google Shape;198;p37"/>
          <p:cNvPicPr preferRelativeResize="0"/>
          <p:nvPr/>
        </p:nvPicPr>
        <p:blipFill rotWithShape="1">
          <a:blip r:embed="rId4">
            <a:alphaModFix/>
          </a:blip>
          <a:srcRect/>
          <a:stretch/>
        </p:blipFill>
        <p:spPr>
          <a:xfrm>
            <a:off x="4658685" y="940917"/>
            <a:ext cx="4147286" cy="2856740"/>
          </a:xfrm>
          <a:prstGeom prst="rect">
            <a:avLst/>
          </a:prstGeom>
          <a:noFill/>
          <a:ln>
            <a:noFill/>
          </a:ln>
        </p:spPr>
      </p:pic>
      <p:pic>
        <p:nvPicPr>
          <p:cNvPr id="199" name="Google Shape;199;p37"/>
          <p:cNvPicPr preferRelativeResize="0"/>
          <p:nvPr/>
        </p:nvPicPr>
        <p:blipFill rotWithShape="1">
          <a:blip r:embed="rId5">
            <a:alphaModFix/>
          </a:blip>
          <a:srcRect/>
          <a:stretch/>
        </p:blipFill>
        <p:spPr>
          <a:xfrm>
            <a:off x="2101742" y="3797657"/>
            <a:ext cx="4767146" cy="910946"/>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8"/>
          <p:cNvSpPr txBox="1">
            <a:spLocks noGrp="1"/>
          </p:cNvSpPr>
          <p:nvPr>
            <p:ph type="body" idx="1"/>
          </p:nvPr>
        </p:nvSpPr>
        <p:spPr>
          <a:xfrm>
            <a:off x="628650" y="476715"/>
            <a:ext cx="7425318" cy="4156007"/>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chemeClr val="dk1"/>
              </a:buClr>
              <a:buSzPts val="2100"/>
              <a:buNone/>
            </a:pPr>
            <a:r>
              <a:rPr lang="en-GB" b="1" dirty="0"/>
              <a:t>Multiresolution Support</a:t>
            </a:r>
            <a:endParaRPr dirty="0"/>
          </a:p>
          <a:p>
            <a:pPr marL="0" lvl="0" indent="0" algn="l" rtl="0">
              <a:lnSpc>
                <a:spcPct val="90000"/>
              </a:lnSpc>
              <a:spcBef>
                <a:spcPts val="800"/>
              </a:spcBef>
              <a:spcAft>
                <a:spcPts val="0"/>
              </a:spcAft>
              <a:buClr>
                <a:schemeClr val="dk1"/>
              </a:buClr>
              <a:buSzPts val="400"/>
              <a:buNone/>
            </a:pPr>
            <a:endParaRPr sz="400" b="1" dirty="0"/>
          </a:p>
          <a:p>
            <a:pPr marL="520700" lvl="1" indent="-171450" algn="just" rtl="0">
              <a:lnSpc>
                <a:spcPct val="90000"/>
              </a:lnSpc>
              <a:spcBef>
                <a:spcPts val="400"/>
              </a:spcBef>
              <a:spcAft>
                <a:spcPts val="0"/>
              </a:spcAft>
              <a:buClr>
                <a:schemeClr val="dk1"/>
              </a:buClr>
              <a:buSzPts val="1500"/>
              <a:buFont typeface="Noto Sans Symbols"/>
              <a:buChar char="⮚"/>
            </a:pPr>
            <a:r>
              <a:rPr lang="en-GB" sz="1500" dirty="0"/>
              <a:t>if the query result exceed the available processing resources , </a:t>
            </a:r>
            <a:r>
              <a:rPr lang="en-GB" sz="1500" dirty="0" err="1"/>
              <a:t>FastBit</a:t>
            </a:r>
            <a:r>
              <a:rPr lang="en-GB" sz="1500" dirty="0"/>
              <a:t> supports returning data at different levels of resolution.</a:t>
            </a:r>
            <a:endParaRPr dirty="0"/>
          </a:p>
          <a:p>
            <a:pPr marL="520700" lvl="1" indent="-171450" algn="just" rtl="0">
              <a:lnSpc>
                <a:spcPct val="90000"/>
              </a:lnSpc>
              <a:spcBef>
                <a:spcPts val="400"/>
              </a:spcBef>
              <a:spcAft>
                <a:spcPts val="0"/>
              </a:spcAft>
              <a:buClr>
                <a:schemeClr val="dk1"/>
              </a:buClr>
              <a:buSzPts val="1500"/>
              <a:buFont typeface="Noto Sans Symbols"/>
              <a:buChar char="⮚"/>
            </a:pPr>
            <a:r>
              <a:rPr lang="en-GB" sz="1500" dirty="0"/>
              <a:t>It encodes indices for hierarchy of resolutions, each provide a </a:t>
            </a:r>
            <a:r>
              <a:rPr lang="en-GB" sz="1500" dirty="0" err="1"/>
              <a:t>downsampled</a:t>
            </a:r>
            <a:r>
              <a:rPr lang="en-GB" sz="1500" dirty="0"/>
              <a:t> version of the data.</a:t>
            </a:r>
            <a:endParaRPr dirty="0"/>
          </a:p>
          <a:p>
            <a:pPr marL="520700" lvl="1" indent="-171450" algn="just" rtl="0">
              <a:lnSpc>
                <a:spcPct val="90000"/>
              </a:lnSpc>
              <a:spcBef>
                <a:spcPts val="400"/>
              </a:spcBef>
              <a:spcAft>
                <a:spcPts val="0"/>
              </a:spcAft>
              <a:buClr>
                <a:schemeClr val="dk1"/>
              </a:buClr>
              <a:buSzPts val="1500"/>
              <a:buFont typeface="Noto Sans Symbols"/>
              <a:buChar char="⮚"/>
            </a:pPr>
            <a:r>
              <a:rPr lang="en-GB" sz="1500" dirty="0"/>
              <a:t>Bitmap indices estimate the number of cells a query will return, helping choose an appropriate resolution level.</a:t>
            </a:r>
            <a:endParaRPr dirty="0"/>
          </a:p>
          <a:p>
            <a:pPr marL="520700" lvl="1" indent="-171450" algn="just" rtl="0">
              <a:lnSpc>
                <a:spcPct val="90000"/>
              </a:lnSpc>
              <a:spcBef>
                <a:spcPts val="400"/>
              </a:spcBef>
              <a:spcAft>
                <a:spcPts val="0"/>
              </a:spcAft>
              <a:buClr>
                <a:schemeClr val="dk1"/>
              </a:buClr>
              <a:buSzPts val="1500"/>
              <a:buFont typeface="Noto Sans Symbols"/>
              <a:buChar char="⮚"/>
            </a:pPr>
            <a:r>
              <a:rPr lang="en-GB" sz="1500" dirty="0"/>
              <a:t>The current method selects one cell from each 2x2x2 cluster, potentially losing topological detail.</a:t>
            </a:r>
            <a:endParaRPr dirty="0"/>
          </a:p>
          <a:p>
            <a:pPr marL="520700" lvl="1" indent="-171450" algn="just" rtl="0">
              <a:lnSpc>
                <a:spcPct val="90000"/>
              </a:lnSpc>
              <a:spcBef>
                <a:spcPts val="400"/>
              </a:spcBef>
              <a:spcAft>
                <a:spcPts val="0"/>
              </a:spcAft>
              <a:buClr>
                <a:schemeClr val="dk1"/>
              </a:buClr>
              <a:buSzPts val="1500"/>
              <a:buFont typeface="Noto Sans Symbols"/>
              <a:buChar char="⮚"/>
            </a:pPr>
            <a:r>
              <a:rPr lang="en-GB" sz="1500" b="1" dirty="0"/>
              <a:t>Future Improvement: </a:t>
            </a:r>
            <a:r>
              <a:rPr lang="en-GB" sz="1500" dirty="0"/>
              <a:t>Plans include multiresolution sampling to preserve topological correctness.</a:t>
            </a:r>
            <a:endParaRPr sz="1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1E7821F-0585-5027-E466-2BEF978C8BAD}"/>
              </a:ext>
            </a:extLst>
          </p:cNvPr>
          <p:cNvSpPr>
            <a:spLocks noGrp="1"/>
          </p:cNvSpPr>
          <p:nvPr>
            <p:ph type="body" idx="1"/>
          </p:nvPr>
        </p:nvSpPr>
        <p:spPr>
          <a:xfrm>
            <a:off x="628650" y="310393"/>
            <a:ext cx="7533838" cy="4322330"/>
          </a:xfrm>
        </p:spPr>
        <p:txBody>
          <a:bodyPr/>
          <a:lstStyle/>
          <a:p>
            <a:pPr marL="139700" indent="0">
              <a:buNone/>
            </a:pPr>
            <a:r>
              <a:rPr lang="en-IN" b="1" dirty="0"/>
              <a:t>Experimental Results</a:t>
            </a:r>
          </a:p>
          <a:p>
            <a:pPr lvl="1">
              <a:buFont typeface="Arial" panose="020B0604020202020204" pitchFamily="34" charset="0"/>
              <a:buChar char="•"/>
            </a:pPr>
            <a:r>
              <a:rPr lang="en-IN" sz="1500" b="1" dirty="0"/>
              <a:t>Two key questions addressed:</a:t>
            </a:r>
          </a:p>
          <a:p>
            <a:pPr lvl="2" algn="just">
              <a:buFont typeface="Wingdings" panose="05000000000000000000" pitchFamily="2" charset="2"/>
              <a:buChar char="Ø"/>
            </a:pPr>
            <a:r>
              <a:rPr lang="en-US" dirty="0"/>
              <a:t>what is the cost of constructing bitmap indices?</a:t>
            </a:r>
          </a:p>
          <a:p>
            <a:pPr lvl="2" algn="just">
              <a:buFont typeface="Wingdings" panose="05000000000000000000" pitchFamily="2" charset="2"/>
              <a:buChar char="Ø"/>
            </a:pPr>
            <a:r>
              <a:rPr lang="en-US" dirty="0"/>
              <a:t>how does the data search capability of DEX compare to a “standard implementation” of an </a:t>
            </a:r>
            <a:r>
              <a:rPr lang="en-US" dirty="0" err="1"/>
              <a:t>isosurface</a:t>
            </a:r>
            <a:r>
              <a:rPr lang="en-US" dirty="0"/>
              <a:t> algorithm that uses a span-space technique to accelerate data queries?</a:t>
            </a:r>
          </a:p>
          <a:p>
            <a:pPr lvl="1" algn="just">
              <a:buFont typeface="Arial" panose="020B0604020202020204" pitchFamily="34" charset="0"/>
              <a:buChar char="•"/>
            </a:pPr>
            <a:r>
              <a:rPr lang="en-US" sz="1500" dirty="0"/>
              <a:t>The benchmark data used is a multivalued combustion simulation dataset with approximately 56 million data points from a 383³ grid resolution, containing 38 variables per grid cell.</a:t>
            </a:r>
          </a:p>
          <a:p>
            <a:pPr lvl="1" algn="just">
              <a:buFont typeface="Arial" panose="020B0604020202020204" pitchFamily="34" charset="0"/>
              <a:buChar char="•"/>
            </a:pPr>
            <a:r>
              <a:rPr lang="en-US" sz="1500" dirty="0"/>
              <a:t>The hardware used for the benchmarks is a 2.8Ghz P4 machine with 2GB of RAM, and a SCSI RAID capable of 60MB/s in I/O bandwidth.</a:t>
            </a:r>
          </a:p>
          <a:p>
            <a:pPr lvl="1">
              <a:buFont typeface="Wingdings" panose="05000000000000000000" pitchFamily="2" charset="2"/>
              <a:buChar char="Ø"/>
            </a:pPr>
            <a:endParaRPr lang="en-IN" dirty="0"/>
          </a:p>
          <a:p>
            <a:pPr marL="139700" indent="0">
              <a:buNone/>
            </a:pPr>
            <a:endParaRPr lang="en-IN" b="1" dirty="0"/>
          </a:p>
        </p:txBody>
      </p:sp>
    </p:spTree>
    <p:extLst>
      <p:ext uri="{BB962C8B-B14F-4D97-AF65-F5344CB8AC3E}">
        <p14:creationId xmlns:p14="http://schemas.microsoft.com/office/powerpoint/2010/main" val="18788209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35CF5AF-6018-21A6-B7FA-69DF9FF69040}"/>
              </a:ext>
            </a:extLst>
          </p:cNvPr>
          <p:cNvSpPr>
            <a:spLocks noGrp="1"/>
          </p:cNvSpPr>
          <p:nvPr>
            <p:ph type="body" idx="1"/>
          </p:nvPr>
        </p:nvSpPr>
        <p:spPr>
          <a:xfrm>
            <a:off x="628650" y="293615"/>
            <a:ext cx="7886700" cy="4339108"/>
          </a:xfrm>
        </p:spPr>
        <p:txBody>
          <a:bodyPr/>
          <a:lstStyle/>
          <a:p>
            <a:pPr marL="139700" indent="0">
              <a:buNone/>
            </a:pPr>
            <a:r>
              <a:rPr lang="en-IN" b="1" dirty="0"/>
              <a:t>Index Construction</a:t>
            </a:r>
          </a:p>
          <a:p>
            <a:pPr lvl="1">
              <a:buFont typeface="Wingdings" panose="05000000000000000000" pitchFamily="2" charset="2"/>
              <a:buChar char="Ø"/>
            </a:pPr>
            <a:r>
              <a:rPr lang="en-US" sz="1500" dirty="0"/>
              <a:t>For this experiment, the researchers created a custom program that reads all the data for a specific variable into memory, constructs an index for that data, and then saves the index to a file.</a:t>
            </a:r>
          </a:p>
          <a:p>
            <a:pPr lvl="1">
              <a:buFont typeface="Wingdings" panose="05000000000000000000" pitchFamily="2" charset="2"/>
              <a:buChar char="Ø"/>
            </a:pPr>
            <a:r>
              <a:rPr lang="en-US" sz="1500" dirty="0"/>
              <a:t>It is a one-time process. Once the index is built, it is used during the data query stage, where the actual searching or querying of the data occurs. The results are passed on to other parts of the system for further analysis, visualization, or rendering.</a:t>
            </a:r>
          </a:p>
          <a:p>
            <a:pPr lvl="1">
              <a:buFont typeface="Wingdings" panose="05000000000000000000" pitchFamily="2" charset="2"/>
              <a:buChar char="Ø"/>
            </a:pPr>
            <a:r>
              <a:rPr lang="en-US" sz="1500" dirty="0"/>
              <a:t>The researchers mention that they couldn't measure the size of the span-space tree used by VTK’s </a:t>
            </a:r>
            <a:r>
              <a:rPr lang="en-US" sz="1500" dirty="0" err="1"/>
              <a:t>isosurface</a:t>
            </a:r>
            <a:r>
              <a:rPr lang="en-US" sz="1500" dirty="0"/>
              <a:t> algorithm. However, tree-based structures, like the span space tree, are known to have O(n log n) storage requirements.</a:t>
            </a:r>
            <a:endParaRPr lang="en-IN" sz="1500" dirty="0"/>
          </a:p>
        </p:txBody>
      </p:sp>
    </p:spTree>
    <p:extLst>
      <p:ext uri="{BB962C8B-B14F-4D97-AF65-F5344CB8AC3E}">
        <p14:creationId xmlns:p14="http://schemas.microsoft.com/office/powerpoint/2010/main" val="2686072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40"/>
          <p:cNvSpPr txBox="1">
            <a:spLocks noGrp="1"/>
          </p:cNvSpPr>
          <p:nvPr>
            <p:ph type="body" idx="1"/>
          </p:nvPr>
        </p:nvSpPr>
        <p:spPr>
          <a:xfrm>
            <a:off x="628650" y="383825"/>
            <a:ext cx="7534800" cy="4248900"/>
          </a:xfrm>
          <a:prstGeom prst="rect">
            <a:avLst/>
          </a:prstGeom>
          <a:noFill/>
          <a:ln>
            <a:noFill/>
          </a:ln>
        </p:spPr>
        <p:txBody>
          <a:bodyPr spcFirstLastPara="1" wrap="square" lIns="68575" tIns="34275" rIns="68575" bIns="34275" anchor="t" anchorCtr="0">
            <a:normAutofit/>
          </a:bodyPr>
          <a:lstStyle/>
          <a:p>
            <a:pPr marL="520700" lvl="0" indent="0" algn="just" rtl="0">
              <a:lnSpc>
                <a:spcPct val="90000"/>
              </a:lnSpc>
              <a:spcBef>
                <a:spcPts val="400"/>
              </a:spcBef>
              <a:spcAft>
                <a:spcPts val="0"/>
              </a:spcAft>
              <a:buNone/>
            </a:pPr>
            <a:endParaRPr sz="400" b="1"/>
          </a:p>
          <a:p>
            <a:pPr marL="520700" lvl="0" indent="0" algn="just" rtl="0">
              <a:lnSpc>
                <a:spcPct val="90000"/>
              </a:lnSpc>
              <a:spcBef>
                <a:spcPts val="400"/>
              </a:spcBef>
              <a:spcAft>
                <a:spcPts val="0"/>
              </a:spcAft>
              <a:buNone/>
            </a:pPr>
            <a:endParaRPr sz="400" b="1"/>
          </a:p>
          <a:p>
            <a:pPr marL="520700" lvl="0" indent="0" algn="just" rtl="0">
              <a:lnSpc>
                <a:spcPct val="90000"/>
              </a:lnSpc>
              <a:spcBef>
                <a:spcPts val="400"/>
              </a:spcBef>
              <a:spcAft>
                <a:spcPts val="0"/>
              </a:spcAft>
              <a:buNone/>
            </a:pPr>
            <a:endParaRPr sz="400" b="1"/>
          </a:p>
          <a:p>
            <a:pPr marL="520700" lvl="0" indent="0" algn="just" rtl="0">
              <a:lnSpc>
                <a:spcPct val="90000"/>
              </a:lnSpc>
              <a:spcBef>
                <a:spcPts val="400"/>
              </a:spcBef>
              <a:spcAft>
                <a:spcPts val="0"/>
              </a:spcAft>
              <a:buNone/>
            </a:pPr>
            <a:endParaRPr sz="400" b="1"/>
          </a:p>
          <a:p>
            <a:pPr marL="520700" lvl="0" indent="0" algn="just" rtl="0">
              <a:lnSpc>
                <a:spcPct val="90000"/>
              </a:lnSpc>
              <a:spcBef>
                <a:spcPts val="400"/>
              </a:spcBef>
              <a:spcAft>
                <a:spcPts val="0"/>
              </a:spcAft>
              <a:buNone/>
            </a:pPr>
            <a:endParaRPr sz="400" b="1"/>
          </a:p>
          <a:p>
            <a:pPr marL="520700" lvl="0" indent="0" algn="just" rtl="0">
              <a:lnSpc>
                <a:spcPct val="90000"/>
              </a:lnSpc>
              <a:spcBef>
                <a:spcPts val="400"/>
              </a:spcBef>
              <a:spcAft>
                <a:spcPts val="0"/>
              </a:spcAft>
              <a:buNone/>
            </a:pPr>
            <a:endParaRPr sz="400" b="1"/>
          </a:p>
          <a:p>
            <a:pPr marL="520700" lvl="0" indent="0" algn="just" rtl="0">
              <a:lnSpc>
                <a:spcPct val="90000"/>
              </a:lnSpc>
              <a:spcBef>
                <a:spcPts val="400"/>
              </a:spcBef>
              <a:spcAft>
                <a:spcPts val="0"/>
              </a:spcAft>
              <a:buNone/>
            </a:pPr>
            <a:endParaRPr sz="400" b="1"/>
          </a:p>
          <a:p>
            <a:pPr marL="520700" lvl="0" indent="0" algn="just" rtl="0">
              <a:lnSpc>
                <a:spcPct val="90000"/>
              </a:lnSpc>
              <a:spcBef>
                <a:spcPts val="400"/>
              </a:spcBef>
              <a:spcAft>
                <a:spcPts val="0"/>
              </a:spcAft>
              <a:buNone/>
            </a:pPr>
            <a:endParaRPr sz="400" b="1"/>
          </a:p>
        </p:txBody>
      </p:sp>
      <p:pic>
        <p:nvPicPr>
          <p:cNvPr id="215" name="Google Shape;215;p40"/>
          <p:cNvPicPr preferRelativeResize="0"/>
          <p:nvPr/>
        </p:nvPicPr>
        <p:blipFill>
          <a:blip r:embed="rId3">
            <a:alphaModFix/>
          </a:blip>
          <a:stretch>
            <a:fillRect/>
          </a:stretch>
        </p:blipFill>
        <p:spPr>
          <a:xfrm>
            <a:off x="1179422" y="510775"/>
            <a:ext cx="6433256" cy="2088375"/>
          </a:xfrm>
          <a:prstGeom prst="rect">
            <a:avLst/>
          </a:prstGeom>
          <a:noFill/>
          <a:ln>
            <a:noFill/>
          </a:ln>
        </p:spPr>
      </p:pic>
      <p:sp>
        <p:nvSpPr>
          <p:cNvPr id="216" name="Google Shape;216;p40"/>
          <p:cNvSpPr txBox="1"/>
          <p:nvPr/>
        </p:nvSpPr>
        <p:spPr>
          <a:xfrm>
            <a:off x="867250" y="2783950"/>
            <a:ext cx="6954000" cy="2011200"/>
          </a:xfrm>
          <a:prstGeom prst="rect">
            <a:avLst/>
          </a:prstGeom>
          <a:noFill/>
          <a:ln>
            <a:noFill/>
          </a:ln>
        </p:spPr>
        <p:txBody>
          <a:bodyPr spcFirstLastPara="1" wrap="square" lIns="91425" tIns="91425" rIns="91425" bIns="91425" anchor="t" anchorCtr="0">
            <a:noAutofit/>
          </a:bodyPr>
          <a:lstStyle/>
          <a:p>
            <a:pPr marL="0" lvl="0" indent="0" algn="l" rtl="0">
              <a:spcBef>
                <a:spcPts val="1200"/>
              </a:spcBef>
              <a:spcAft>
                <a:spcPts val="0"/>
              </a:spcAft>
              <a:buNone/>
            </a:pPr>
            <a:endParaRPr sz="2100" dirty="0">
              <a:solidFill>
                <a:schemeClr val="dk1"/>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436886AC-E0A5-DC4F-DEED-97F99F6D2ED6}"/>
              </a:ext>
            </a:extLst>
          </p:cNvPr>
          <p:cNvPicPr>
            <a:picLocks noChangeAspect="1"/>
          </p:cNvPicPr>
          <p:nvPr/>
        </p:nvPicPr>
        <p:blipFill>
          <a:blip r:embed="rId4"/>
          <a:stretch>
            <a:fillRect/>
          </a:stretch>
        </p:blipFill>
        <p:spPr>
          <a:xfrm>
            <a:off x="2088860" y="2707884"/>
            <a:ext cx="4832058" cy="1234941"/>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7E0D592-A3A8-A4C4-DCFA-2D551780E80B}"/>
              </a:ext>
            </a:extLst>
          </p:cNvPr>
          <p:cNvSpPr>
            <a:spLocks noGrp="1"/>
          </p:cNvSpPr>
          <p:nvPr>
            <p:ph type="body" idx="1"/>
          </p:nvPr>
        </p:nvSpPr>
        <p:spPr>
          <a:xfrm>
            <a:off x="628650" y="352338"/>
            <a:ext cx="7886700" cy="4280385"/>
          </a:xfrm>
        </p:spPr>
        <p:txBody>
          <a:bodyPr/>
          <a:lstStyle/>
          <a:p>
            <a:pPr marL="139700" indent="0">
              <a:buNone/>
            </a:pPr>
            <a:r>
              <a:rPr lang="en-IN" b="1" dirty="0"/>
              <a:t>Data Search Performance Analysis</a:t>
            </a:r>
          </a:p>
          <a:p>
            <a:pPr marL="596900" lvl="1" indent="0">
              <a:buNone/>
            </a:pPr>
            <a:r>
              <a:rPr lang="en-US" sz="1500" dirty="0"/>
              <a:t>The benchmark comparison between DEX and VTK's Accelerated Marching Cubes for data search and geometry generation: The benchmark measures two phases of performance.</a:t>
            </a:r>
          </a:p>
          <a:p>
            <a:pPr marL="596900" lvl="1" indent="0">
              <a:buNone/>
            </a:pPr>
            <a:r>
              <a:rPr lang="en-US" sz="1500" b="1" dirty="0"/>
              <a:t>Data Search Phase:</a:t>
            </a:r>
          </a:p>
          <a:p>
            <a:pPr lvl="1">
              <a:buFont typeface="Wingdings" panose="05000000000000000000" pitchFamily="2" charset="2"/>
              <a:buChar char="Ø"/>
            </a:pPr>
            <a:r>
              <a:rPr lang="en-US" sz="1500" dirty="0"/>
              <a:t>VTK uses a span-space algorithm to find cells that intersect the </a:t>
            </a:r>
            <a:r>
              <a:rPr lang="en-US" sz="1500" dirty="0" err="1"/>
              <a:t>isosurface</a:t>
            </a:r>
            <a:r>
              <a:rPr lang="en-US" sz="1500" dirty="0"/>
              <a:t> (points where a surface passes through the dataset).</a:t>
            </a:r>
          </a:p>
          <a:p>
            <a:pPr lvl="1">
              <a:buFont typeface="Wingdings" panose="05000000000000000000" pitchFamily="2" charset="2"/>
              <a:buChar char="Ø"/>
            </a:pPr>
            <a:r>
              <a:rPr lang="en-US" sz="1500" dirty="0"/>
              <a:t>DEX uses a bitmap index to find cells based on a &lt;= operation, locating all data points inside the </a:t>
            </a:r>
            <a:r>
              <a:rPr lang="en-US" sz="1500" dirty="0" err="1"/>
              <a:t>isosurface</a:t>
            </a:r>
            <a:r>
              <a:rPr lang="en-US" sz="1500" dirty="0"/>
              <a:t>, not just those on the surface.</a:t>
            </a:r>
          </a:p>
          <a:p>
            <a:pPr marL="596900" lvl="1" indent="0">
              <a:buNone/>
            </a:pPr>
            <a:r>
              <a:rPr lang="en-US" sz="1500" b="1" dirty="0"/>
              <a:t>Geometry Generation Phase:</a:t>
            </a:r>
          </a:p>
          <a:p>
            <a:pPr lvl="1">
              <a:buFont typeface="Wingdings" panose="05000000000000000000" pitchFamily="2" charset="2"/>
              <a:buChar char="Ø"/>
            </a:pPr>
            <a:r>
              <a:rPr lang="en-US" sz="1500" dirty="0"/>
              <a:t>VTK generates triangles (about 2.5 per cell) representing the </a:t>
            </a:r>
            <a:r>
              <a:rPr lang="en-US" sz="1500" dirty="0" err="1"/>
              <a:t>isosurface</a:t>
            </a:r>
            <a:r>
              <a:rPr lang="en-US" sz="1500" dirty="0"/>
              <a:t>.</a:t>
            </a:r>
          </a:p>
          <a:p>
            <a:pPr lvl="1">
              <a:buFont typeface="Wingdings" panose="05000000000000000000" pitchFamily="2" charset="2"/>
              <a:buChar char="Ø"/>
            </a:pPr>
            <a:r>
              <a:rPr lang="en-US" sz="1500" dirty="0"/>
              <a:t>DEX generates 12 triangles per cell (a finite-element hexahedron), which means it generates more geometry overall.</a:t>
            </a:r>
          </a:p>
          <a:p>
            <a:pPr marL="596900" lvl="1" indent="0">
              <a:buNone/>
            </a:pPr>
            <a:endParaRPr lang="en-US" sz="1500" dirty="0"/>
          </a:p>
          <a:p>
            <a:pPr marL="596900" lvl="1" indent="0">
              <a:buNone/>
            </a:pPr>
            <a:r>
              <a:rPr lang="en-US" sz="1500" dirty="0"/>
              <a:t>DEX performs better than VTK, producing results faster in both the search and geometry generation phases.</a:t>
            </a:r>
          </a:p>
          <a:p>
            <a:pPr marL="596900" lvl="1" indent="0">
              <a:buNone/>
            </a:pPr>
            <a:endParaRPr lang="en-US" sz="1500" dirty="0"/>
          </a:p>
          <a:p>
            <a:pPr lvl="1">
              <a:buFont typeface="Wingdings" panose="05000000000000000000" pitchFamily="2" charset="2"/>
              <a:buChar char="Ø"/>
            </a:pPr>
            <a:endParaRPr lang="en-IN" sz="1500" dirty="0"/>
          </a:p>
          <a:p>
            <a:pPr lvl="1">
              <a:buFont typeface="Wingdings" panose="05000000000000000000" pitchFamily="2" charset="2"/>
              <a:buChar char="Ø"/>
            </a:pPr>
            <a:endParaRPr lang="en-IN" b="1" dirty="0"/>
          </a:p>
        </p:txBody>
      </p:sp>
    </p:spTree>
    <p:extLst>
      <p:ext uri="{BB962C8B-B14F-4D97-AF65-F5344CB8AC3E}">
        <p14:creationId xmlns:p14="http://schemas.microsoft.com/office/powerpoint/2010/main" val="357353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pic>
        <p:nvPicPr>
          <p:cNvPr id="231" name="Google Shape;231;p43"/>
          <p:cNvPicPr preferRelativeResize="0"/>
          <p:nvPr/>
        </p:nvPicPr>
        <p:blipFill>
          <a:blip r:embed="rId3">
            <a:alphaModFix/>
          </a:blip>
          <a:stretch>
            <a:fillRect/>
          </a:stretch>
        </p:blipFill>
        <p:spPr>
          <a:xfrm>
            <a:off x="1300992" y="420848"/>
            <a:ext cx="6542015" cy="2926360"/>
          </a:xfrm>
          <a:prstGeom prst="rect">
            <a:avLst/>
          </a:prstGeom>
          <a:noFill/>
          <a:ln>
            <a:noFill/>
          </a:ln>
        </p:spPr>
      </p:pic>
      <p:pic>
        <p:nvPicPr>
          <p:cNvPr id="5" name="Picture 4">
            <a:extLst>
              <a:ext uri="{FF2B5EF4-FFF2-40B4-BE49-F238E27FC236}">
                <a16:creationId xmlns:a16="http://schemas.microsoft.com/office/drawing/2014/main" id="{199AC1D4-0F69-771F-9FFE-B82AABC52FB1}"/>
              </a:ext>
            </a:extLst>
          </p:cNvPr>
          <p:cNvPicPr>
            <a:picLocks noChangeAspect="1"/>
          </p:cNvPicPr>
          <p:nvPr/>
        </p:nvPicPr>
        <p:blipFill>
          <a:blip r:embed="rId4"/>
          <a:stretch>
            <a:fillRect/>
          </a:stretch>
        </p:blipFill>
        <p:spPr>
          <a:xfrm>
            <a:off x="3116263" y="3603092"/>
            <a:ext cx="3918151" cy="33656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6"/>
          <p:cNvSpPr txBox="1">
            <a:spLocks noGrp="1"/>
          </p:cNvSpPr>
          <p:nvPr>
            <p:ph type="title"/>
          </p:nvPr>
        </p:nvSpPr>
        <p:spPr>
          <a:xfrm>
            <a:off x="628650" y="273844"/>
            <a:ext cx="7886700" cy="846853"/>
          </a:xfrm>
          <a:prstGeom prst="rect">
            <a:avLst/>
          </a:prstGeom>
          <a:noFill/>
          <a:ln>
            <a:noFill/>
          </a:ln>
        </p:spPr>
        <p:txBody>
          <a:bodyPr spcFirstLastPara="1" wrap="square" lIns="68575" tIns="34275" rIns="68575" bIns="34275"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GB" b="1"/>
              <a:t>Abstract</a:t>
            </a:r>
            <a:endParaRPr/>
          </a:p>
        </p:txBody>
      </p:sp>
      <p:sp>
        <p:nvSpPr>
          <p:cNvPr id="137" name="Google Shape;137;p26"/>
          <p:cNvSpPr txBox="1">
            <a:spLocks noGrp="1"/>
          </p:cNvSpPr>
          <p:nvPr>
            <p:ph type="body" idx="1"/>
          </p:nvPr>
        </p:nvSpPr>
        <p:spPr>
          <a:xfrm>
            <a:off x="628650" y="1120697"/>
            <a:ext cx="7886700" cy="3748959"/>
          </a:xfrm>
          <a:prstGeom prst="rect">
            <a:avLst/>
          </a:prstGeom>
          <a:noFill/>
          <a:ln>
            <a:noFill/>
          </a:ln>
        </p:spPr>
        <p:txBody>
          <a:bodyPr spcFirstLastPara="1" wrap="square" lIns="68575" tIns="34275" rIns="68575" bIns="34275" anchor="t" anchorCtr="0">
            <a:normAutofit/>
          </a:bodyPr>
          <a:lstStyle/>
          <a:p>
            <a:pPr marL="177800" lvl="0" indent="-171450" algn="just" rtl="0">
              <a:lnSpc>
                <a:spcPct val="100000"/>
              </a:lnSpc>
              <a:spcBef>
                <a:spcPts val="0"/>
              </a:spcBef>
              <a:spcAft>
                <a:spcPts val="0"/>
              </a:spcAft>
              <a:buClr>
                <a:schemeClr val="dk1"/>
              </a:buClr>
              <a:buSzPts val="1500"/>
              <a:buChar char="•"/>
            </a:pPr>
            <a:r>
              <a:rPr lang="en-GB" sz="1500"/>
              <a:t>The aim of this paper is to make the analysis and visualization process more efficient and manageable, especially as the size of datasets continues to grow.</a:t>
            </a:r>
            <a:endParaRPr sz="100"/>
          </a:p>
          <a:p>
            <a:pPr marL="177800" lvl="0" indent="-171450" algn="just" rtl="0">
              <a:lnSpc>
                <a:spcPct val="100000"/>
              </a:lnSpc>
              <a:spcBef>
                <a:spcPts val="800"/>
              </a:spcBef>
              <a:spcAft>
                <a:spcPts val="0"/>
              </a:spcAft>
              <a:buClr>
                <a:schemeClr val="dk1"/>
              </a:buClr>
              <a:buSzPts val="1500"/>
              <a:buChar char="•"/>
            </a:pPr>
            <a:r>
              <a:rPr lang="en-GB" sz="1500"/>
              <a:t>This abstract introduces a new approach to analyzing large and complex visual datasets, particularly in scientific research, by focusing on "interesting" subsets of data.</a:t>
            </a:r>
            <a:endParaRPr sz="100"/>
          </a:p>
          <a:p>
            <a:pPr marL="177800" lvl="0" indent="-171450" algn="just" rtl="0">
              <a:lnSpc>
                <a:spcPct val="100000"/>
              </a:lnSpc>
              <a:spcBef>
                <a:spcPts val="800"/>
              </a:spcBef>
              <a:spcAft>
                <a:spcPts val="0"/>
              </a:spcAft>
              <a:buClr>
                <a:schemeClr val="dk1"/>
              </a:buClr>
              <a:buSzPts val="1500"/>
              <a:buChar char="•"/>
            </a:pPr>
            <a:r>
              <a:rPr lang="en-GB" sz="1500"/>
              <a:t>Previous research mainly focused on range queries within scalar fields. And these methods have limitations when dealing with more complex, multidimensional, and multivariate queries.</a:t>
            </a:r>
            <a:endParaRPr/>
          </a:p>
          <a:p>
            <a:pPr marL="177800" lvl="0" indent="-171450" algn="just" rtl="0">
              <a:lnSpc>
                <a:spcPct val="100000"/>
              </a:lnSpc>
              <a:spcBef>
                <a:spcPts val="800"/>
              </a:spcBef>
              <a:spcAft>
                <a:spcPts val="0"/>
              </a:spcAft>
              <a:buClr>
                <a:schemeClr val="dk1"/>
              </a:buClr>
              <a:buSzPts val="1500"/>
              <a:buChar char="•"/>
            </a:pPr>
            <a:r>
              <a:rPr lang="en-GB" sz="1500"/>
              <a:t>The authors propose a new tool called "DEX" (short for Dextrous Data Explorer) to address these limitations which uses a technique called “Bitmap Indexing”.</a:t>
            </a:r>
            <a:endParaRPr/>
          </a:p>
          <a:p>
            <a:pPr marL="177800" lvl="0" indent="-171450" algn="just" rtl="0">
              <a:lnSpc>
                <a:spcPct val="100000"/>
              </a:lnSpc>
              <a:spcBef>
                <a:spcPts val="800"/>
              </a:spcBef>
              <a:spcAft>
                <a:spcPts val="0"/>
              </a:spcAft>
              <a:buClr>
                <a:schemeClr val="dk1"/>
              </a:buClr>
              <a:buSzPts val="1500"/>
              <a:buChar char="•"/>
            </a:pPr>
            <a:r>
              <a:rPr lang="en-GB" sz="1500"/>
              <a:t>In addition to benchmark performance and analysis, the authors applied DEX to a real-world problem in combustion simulation data analysis.</a:t>
            </a:r>
            <a:endParaRPr sz="15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pic>
        <p:nvPicPr>
          <p:cNvPr id="236" name="Google Shape;236;p44"/>
          <p:cNvPicPr preferRelativeResize="0"/>
          <p:nvPr/>
        </p:nvPicPr>
        <p:blipFill>
          <a:blip r:embed="rId3">
            <a:alphaModFix/>
          </a:blip>
          <a:stretch>
            <a:fillRect/>
          </a:stretch>
        </p:blipFill>
        <p:spPr>
          <a:xfrm>
            <a:off x="1300992" y="513127"/>
            <a:ext cx="6542015" cy="2901192"/>
          </a:xfrm>
          <a:prstGeom prst="rect">
            <a:avLst/>
          </a:prstGeom>
          <a:noFill/>
          <a:ln>
            <a:noFill/>
          </a:ln>
        </p:spPr>
      </p:pic>
      <p:pic>
        <p:nvPicPr>
          <p:cNvPr id="3" name="Picture 2">
            <a:extLst>
              <a:ext uri="{FF2B5EF4-FFF2-40B4-BE49-F238E27FC236}">
                <a16:creationId xmlns:a16="http://schemas.microsoft.com/office/drawing/2014/main" id="{126B205B-FAB7-9C38-F896-96DFDE685D9B}"/>
              </a:ext>
            </a:extLst>
          </p:cNvPr>
          <p:cNvPicPr>
            <a:picLocks noChangeAspect="1"/>
          </p:cNvPicPr>
          <p:nvPr/>
        </p:nvPicPr>
        <p:blipFill>
          <a:blip r:embed="rId4"/>
          <a:stretch>
            <a:fillRect/>
          </a:stretch>
        </p:blipFill>
        <p:spPr>
          <a:xfrm>
            <a:off x="3176123" y="3611481"/>
            <a:ext cx="3899100" cy="336567"/>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pic>
        <p:nvPicPr>
          <p:cNvPr id="241" name="Google Shape;241;p45"/>
          <p:cNvPicPr preferRelativeResize="0"/>
          <p:nvPr/>
        </p:nvPicPr>
        <p:blipFill>
          <a:blip r:embed="rId3">
            <a:alphaModFix/>
          </a:blip>
          <a:stretch>
            <a:fillRect/>
          </a:stretch>
        </p:blipFill>
        <p:spPr>
          <a:xfrm>
            <a:off x="1519806" y="722853"/>
            <a:ext cx="5921229" cy="2842469"/>
          </a:xfrm>
          <a:prstGeom prst="rect">
            <a:avLst/>
          </a:prstGeom>
          <a:noFill/>
          <a:ln>
            <a:noFill/>
          </a:ln>
        </p:spPr>
      </p:pic>
      <p:pic>
        <p:nvPicPr>
          <p:cNvPr id="3" name="Picture 2">
            <a:extLst>
              <a:ext uri="{FF2B5EF4-FFF2-40B4-BE49-F238E27FC236}">
                <a16:creationId xmlns:a16="http://schemas.microsoft.com/office/drawing/2014/main" id="{218A706B-DCC2-109E-0104-491E945BE6AA}"/>
              </a:ext>
            </a:extLst>
          </p:cNvPr>
          <p:cNvPicPr>
            <a:picLocks noChangeAspect="1"/>
          </p:cNvPicPr>
          <p:nvPr/>
        </p:nvPicPr>
        <p:blipFill>
          <a:blip r:embed="rId4"/>
          <a:stretch>
            <a:fillRect/>
          </a:stretch>
        </p:blipFill>
        <p:spPr>
          <a:xfrm>
            <a:off x="3051191" y="3787650"/>
            <a:ext cx="3930852" cy="336567"/>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AEFAE4B-9D98-EFA8-84A9-AE07BDF3DA0B}"/>
              </a:ext>
            </a:extLst>
          </p:cNvPr>
          <p:cNvSpPr>
            <a:spLocks noGrp="1"/>
          </p:cNvSpPr>
          <p:nvPr>
            <p:ph type="body" idx="1"/>
          </p:nvPr>
        </p:nvSpPr>
        <p:spPr>
          <a:xfrm>
            <a:off x="628650" y="419450"/>
            <a:ext cx="7886700" cy="4213273"/>
          </a:xfrm>
        </p:spPr>
        <p:txBody>
          <a:bodyPr>
            <a:normAutofit/>
          </a:bodyPr>
          <a:lstStyle/>
          <a:p>
            <a:pPr marL="139700" indent="0">
              <a:buNone/>
            </a:pPr>
            <a:r>
              <a:rPr lang="en-GB" sz="2400" b="1" dirty="0">
                <a:solidFill>
                  <a:schemeClr val="dk1"/>
                </a:solidFill>
                <a:latin typeface="Calibri" panose="020F0502020204030204" pitchFamily="34" charset="0"/>
                <a:ea typeface="Calibri" panose="020F0502020204030204" pitchFamily="34" charset="0"/>
                <a:cs typeface="Calibri" panose="020F0502020204030204" pitchFamily="34" charset="0"/>
              </a:rPr>
              <a:t>DEX's speedup (improvement over VTK):</a:t>
            </a:r>
          </a:p>
          <a:p>
            <a:pPr marL="596900" lvl="1" indent="0">
              <a:buNone/>
            </a:pPr>
            <a:endParaRPr lang="en-GB" sz="5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596900" lvl="1" indent="0">
              <a:buNone/>
            </a:pPr>
            <a:endParaRPr lang="en-GB" sz="50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marL="139700" indent="0">
              <a:buNone/>
            </a:pPr>
            <a:endParaRPr lang="en-US" sz="1800" dirty="0"/>
          </a:p>
          <a:p>
            <a:pPr lvl="1">
              <a:buFont typeface="Wingdings" panose="05000000000000000000" pitchFamily="2" charset="2"/>
              <a:buChar char="Ø"/>
            </a:pPr>
            <a:endParaRPr lang="en-IN" dirty="0"/>
          </a:p>
          <a:p>
            <a:pPr marL="139700" indent="0">
              <a:buNone/>
            </a:pPr>
            <a:endParaRPr lang="en-IN" dirty="0"/>
          </a:p>
        </p:txBody>
      </p:sp>
      <p:pic>
        <p:nvPicPr>
          <p:cNvPr id="7" name="Picture 6">
            <a:extLst>
              <a:ext uri="{FF2B5EF4-FFF2-40B4-BE49-F238E27FC236}">
                <a16:creationId xmlns:a16="http://schemas.microsoft.com/office/drawing/2014/main" id="{218779CD-BCAF-23D8-D7B3-F502803FF844}"/>
              </a:ext>
            </a:extLst>
          </p:cNvPr>
          <p:cNvPicPr>
            <a:picLocks noChangeAspect="1"/>
          </p:cNvPicPr>
          <p:nvPr/>
        </p:nvPicPr>
        <p:blipFill>
          <a:blip r:embed="rId2"/>
          <a:stretch>
            <a:fillRect/>
          </a:stretch>
        </p:blipFill>
        <p:spPr>
          <a:xfrm>
            <a:off x="1402928" y="1391417"/>
            <a:ext cx="5825864" cy="2360666"/>
          </a:xfrm>
          <a:prstGeom prst="rect">
            <a:avLst/>
          </a:prstGeom>
        </p:spPr>
      </p:pic>
    </p:spTree>
    <p:extLst>
      <p:ext uri="{BB962C8B-B14F-4D97-AF65-F5344CB8AC3E}">
        <p14:creationId xmlns:p14="http://schemas.microsoft.com/office/powerpoint/2010/main" val="40649035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83BE49-611F-7C7A-5BF7-9FF3B0DF4450}"/>
              </a:ext>
            </a:extLst>
          </p:cNvPr>
          <p:cNvSpPr>
            <a:spLocks noGrp="1"/>
          </p:cNvSpPr>
          <p:nvPr>
            <p:ph type="body" idx="1"/>
          </p:nvPr>
        </p:nvSpPr>
        <p:spPr>
          <a:xfrm>
            <a:off x="628650" y="453006"/>
            <a:ext cx="7886700" cy="4179717"/>
          </a:xfrm>
        </p:spPr>
        <p:txBody>
          <a:bodyPr/>
          <a:lstStyle/>
          <a:p>
            <a:pPr marL="139700" indent="0">
              <a:buNone/>
            </a:pPr>
            <a:r>
              <a:rPr lang="en-IN" sz="1500" b="1" dirty="0"/>
              <a:t>Processing Stages in DEX:</a:t>
            </a:r>
          </a:p>
          <a:p>
            <a:pPr lvl="1">
              <a:buFont typeface="Wingdings" panose="05000000000000000000" pitchFamily="2" charset="2"/>
              <a:buChar char="Ø"/>
            </a:pPr>
            <a:r>
              <a:rPr lang="en-US" sz="1500" dirty="0"/>
              <a:t>Index Searching: Locates the cells that meet the search criteria.</a:t>
            </a:r>
          </a:p>
          <a:p>
            <a:pPr lvl="1">
              <a:buFont typeface="Wingdings" panose="05000000000000000000" pitchFamily="2" charset="2"/>
              <a:buChar char="Ø"/>
            </a:pPr>
            <a:r>
              <a:rPr lang="en-US" sz="1500" dirty="0"/>
              <a:t>Region Labeling: Labels connected regions within the data that satisfy the criteria.</a:t>
            </a:r>
          </a:p>
          <a:p>
            <a:pPr lvl="1">
              <a:buFont typeface="Wingdings" panose="05000000000000000000" pitchFamily="2" charset="2"/>
              <a:buChar char="Ø"/>
            </a:pPr>
            <a:r>
              <a:rPr lang="en-US" sz="1500" dirty="0"/>
              <a:t>Geometry Construction: Builds the finite-element geometry for each cell</a:t>
            </a:r>
          </a:p>
          <a:p>
            <a:pPr marL="596900" lvl="1" indent="0">
              <a:buNone/>
            </a:pPr>
            <a:endParaRPr lang="en-US" sz="500" dirty="0"/>
          </a:p>
          <a:p>
            <a:pPr marL="139700" indent="0">
              <a:buNone/>
            </a:pPr>
            <a:r>
              <a:rPr lang="en-US" sz="1500" dirty="0"/>
              <a:t>For attributes like density, all three stages take roughly equal time. For attributes like H2O and x velocity, most time is spent in the geometry construction phase. If the cells that meet the criteria are densely packed, finding and labeling them takes less time.</a:t>
            </a:r>
          </a:p>
          <a:p>
            <a:pPr marL="139700" indent="0">
              <a:buNone/>
            </a:pPr>
            <a:endParaRPr lang="en-IN" dirty="0"/>
          </a:p>
        </p:txBody>
      </p:sp>
    </p:spTree>
    <p:extLst>
      <p:ext uri="{BB962C8B-B14F-4D97-AF65-F5344CB8AC3E}">
        <p14:creationId xmlns:p14="http://schemas.microsoft.com/office/powerpoint/2010/main" val="1899131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pic>
        <p:nvPicPr>
          <p:cNvPr id="256" name="Google Shape;256;p48"/>
          <p:cNvPicPr preferRelativeResize="0"/>
          <p:nvPr/>
        </p:nvPicPr>
        <p:blipFill>
          <a:blip r:embed="rId3">
            <a:alphaModFix/>
          </a:blip>
          <a:stretch>
            <a:fillRect/>
          </a:stretch>
        </p:blipFill>
        <p:spPr>
          <a:xfrm>
            <a:off x="1399213" y="722852"/>
            <a:ext cx="6345573" cy="2825691"/>
          </a:xfrm>
          <a:prstGeom prst="rect">
            <a:avLst/>
          </a:prstGeom>
          <a:noFill/>
          <a:ln>
            <a:noFill/>
          </a:ln>
        </p:spPr>
      </p:pic>
      <p:pic>
        <p:nvPicPr>
          <p:cNvPr id="3" name="Picture 2">
            <a:extLst>
              <a:ext uri="{FF2B5EF4-FFF2-40B4-BE49-F238E27FC236}">
                <a16:creationId xmlns:a16="http://schemas.microsoft.com/office/drawing/2014/main" id="{6FE6439B-7DE6-9F82-BD2A-8085F6A7D327}"/>
              </a:ext>
            </a:extLst>
          </p:cNvPr>
          <p:cNvPicPr>
            <a:picLocks noChangeAspect="1"/>
          </p:cNvPicPr>
          <p:nvPr/>
        </p:nvPicPr>
        <p:blipFill>
          <a:blip r:embed="rId4"/>
          <a:stretch>
            <a:fillRect/>
          </a:stretch>
        </p:blipFill>
        <p:spPr>
          <a:xfrm>
            <a:off x="2965965" y="3639155"/>
            <a:ext cx="3765744" cy="247663"/>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pic>
        <p:nvPicPr>
          <p:cNvPr id="261" name="Google Shape;261;p49"/>
          <p:cNvPicPr preferRelativeResize="0"/>
          <p:nvPr/>
        </p:nvPicPr>
        <p:blipFill>
          <a:blip r:embed="rId3">
            <a:alphaModFix/>
          </a:blip>
          <a:stretch>
            <a:fillRect/>
          </a:stretch>
        </p:blipFill>
        <p:spPr>
          <a:xfrm>
            <a:off x="1235628" y="831908"/>
            <a:ext cx="6672743" cy="2750191"/>
          </a:xfrm>
          <a:prstGeom prst="rect">
            <a:avLst/>
          </a:prstGeom>
          <a:noFill/>
          <a:ln>
            <a:noFill/>
          </a:ln>
        </p:spPr>
      </p:pic>
      <p:pic>
        <p:nvPicPr>
          <p:cNvPr id="3" name="Picture 2">
            <a:extLst>
              <a:ext uri="{FF2B5EF4-FFF2-40B4-BE49-F238E27FC236}">
                <a16:creationId xmlns:a16="http://schemas.microsoft.com/office/drawing/2014/main" id="{D825D39B-B86F-8571-96A1-E48F73DAB8ED}"/>
              </a:ext>
            </a:extLst>
          </p:cNvPr>
          <p:cNvPicPr>
            <a:picLocks noChangeAspect="1"/>
          </p:cNvPicPr>
          <p:nvPr/>
        </p:nvPicPr>
        <p:blipFill>
          <a:blip r:embed="rId4"/>
          <a:stretch>
            <a:fillRect/>
          </a:stretch>
        </p:blipFill>
        <p:spPr>
          <a:xfrm>
            <a:off x="2971882" y="3682003"/>
            <a:ext cx="3619686" cy="279414"/>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pic>
        <p:nvPicPr>
          <p:cNvPr id="266" name="Google Shape;266;p50"/>
          <p:cNvPicPr preferRelativeResize="0"/>
          <p:nvPr/>
        </p:nvPicPr>
        <p:blipFill>
          <a:blip r:embed="rId3">
            <a:alphaModFix/>
          </a:blip>
          <a:stretch>
            <a:fillRect/>
          </a:stretch>
        </p:blipFill>
        <p:spPr>
          <a:xfrm>
            <a:off x="1329655" y="696287"/>
            <a:ext cx="6484690" cy="2827089"/>
          </a:xfrm>
          <a:prstGeom prst="rect">
            <a:avLst/>
          </a:prstGeom>
          <a:noFill/>
          <a:ln>
            <a:noFill/>
          </a:ln>
        </p:spPr>
      </p:pic>
      <p:pic>
        <p:nvPicPr>
          <p:cNvPr id="3" name="Picture 2">
            <a:extLst>
              <a:ext uri="{FF2B5EF4-FFF2-40B4-BE49-F238E27FC236}">
                <a16:creationId xmlns:a16="http://schemas.microsoft.com/office/drawing/2014/main" id="{6B7926CC-16C1-7EAF-6612-2492D60E1435}"/>
              </a:ext>
            </a:extLst>
          </p:cNvPr>
          <p:cNvPicPr>
            <a:picLocks noChangeAspect="1"/>
          </p:cNvPicPr>
          <p:nvPr/>
        </p:nvPicPr>
        <p:blipFill>
          <a:blip r:embed="rId4"/>
          <a:stretch>
            <a:fillRect/>
          </a:stretch>
        </p:blipFill>
        <p:spPr>
          <a:xfrm>
            <a:off x="2944172" y="3678827"/>
            <a:ext cx="3943553" cy="28576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E62A2B5-B8D1-493F-4F00-4B301AD2994E}"/>
              </a:ext>
            </a:extLst>
          </p:cNvPr>
          <p:cNvSpPr>
            <a:spLocks noGrp="1"/>
          </p:cNvSpPr>
          <p:nvPr>
            <p:ph type="body" idx="1"/>
          </p:nvPr>
        </p:nvSpPr>
        <p:spPr>
          <a:xfrm>
            <a:off x="628650" y="436228"/>
            <a:ext cx="7886700" cy="4196495"/>
          </a:xfrm>
        </p:spPr>
        <p:txBody>
          <a:bodyPr/>
          <a:lstStyle/>
          <a:p>
            <a:pPr marL="139700" indent="0">
              <a:buNone/>
            </a:pPr>
            <a:r>
              <a:rPr lang="en-IN" b="1" dirty="0"/>
              <a:t>Future Work</a:t>
            </a:r>
          </a:p>
          <a:p>
            <a:pPr marL="139700" indent="0">
              <a:buNone/>
            </a:pPr>
            <a:r>
              <a:rPr lang="en-IN" sz="1600" i="1" dirty="0"/>
              <a:t>Incorporation into main stream and visualization</a:t>
            </a:r>
          </a:p>
          <a:p>
            <a:pPr lvl="1">
              <a:buFont typeface="Wingdings" panose="05000000000000000000" pitchFamily="2" charset="2"/>
              <a:buChar char="Ø"/>
            </a:pPr>
            <a:r>
              <a:rPr lang="en-US" sz="1300" dirty="0"/>
              <a:t>Current State: The capabilities of bitmap indices (like those used in DEX) are currently part of a research prototype that is experimental and not widely accessible to everyday scientists.</a:t>
            </a:r>
          </a:p>
          <a:p>
            <a:pPr lvl="1">
              <a:buFont typeface="Wingdings" panose="05000000000000000000" pitchFamily="2" charset="2"/>
              <a:buChar char="Ø"/>
            </a:pPr>
            <a:r>
              <a:rPr lang="en-US" sz="1300" dirty="0"/>
              <a:t>Future Goal: Integrate this technology into popular visualization tools used by scientists, making it widely available for complex data analysis and visualization.</a:t>
            </a:r>
          </a:p>
          <a:p>
            <a:pPr marL="139700" indent="0">
              <a:buNone/>
            </a:pPr>
            <a:r>
              <a:rPr lang="en-US" sz="1600" i="1" dirty="0"/>
              <a:t>Search Estimation and Multiresolution Queries</a:t>
            </a:r>
          </a:p>
          <a:p>
            <a:pPr lvl="1">
              <a:buFont typeface="Wingdings" panose="05000000000000000000" pitchFamily="2" charset="2"/>
              <a:buChar char="Ø"/>
            </a:pPr>
            <a:r>
              <a:rPr lang="en-US" sz="1300" dirty="0"/>
              <a:t>Challenge: Poorly designed queries can end up returning too much data.</a:t>
            </a:r>
          </a:p>
          <a:p>
            <a:pPr lvl="1">
              <a:buFont typeface="Wingdings" panose="05000000000000000000" pitchFamily="2" charset="2"/>
              <a:buChar char="Ø"/>
            </a:pPr>
            <a:r>
              <a:rPr lang="en-US" sz="1300" dirty="0"/>
              <a:t>Solution: Use </a:t>
            </a:r>
            <a:r>
              <a:rPr lang="en-US" sz="1300" dirty="0" err="1"/>
              <a:t>FastBit’s</a:t>
            </a:r>
            <a:r>
              <a:rPr lang="en-US" sz="1300" dirty="0"/>
              <a:t> ability to quickly estimate how many data cells meet a query, allowing for reduced-resolution searches to avoid overwhelming the system</a:t>
            </a:r>
            <a:r>
              <a:rPr lang="en-US" sz="1300" i="1" dirty="0"/>
              <a:t>.</a:t>
            </a:r>
          </a:p>
          <a:p>
            <a:pPr marL="139700" indent="0">
              <a:buNone/>
            </a:pPr>
            <a:r>
              <a:rPr lang="en-US" sz="1600" i="1" dirty="0"/>
              <a:t>Topology-Preserving Multiresolution Queries:</a:t>
            </a:r>
          </a:p>
          <a:p>
            <a:pPr lvl="1">
              <a:buFont typeface="Wingdings" panose="05000000000000000000" pitchFamily="2" charset="2"/>
              <a:buChar char="Ø"/>
            </a:pPr>
            <a:r>
              <a:rPr lang="en-US" sz="1300" dirty="0"/>
              <a:t>Current Approach: Early methods create multiresolution data by simply </a:t>
            </a:r>
            <a:r>
              <a:rPr lang="en-US" sz="1300" dirty="0" err="1"/>
              <a:t>downsampling</a:t>
            </a:r>
            <a:r>
              <a:rPr lang="en-US" sz="1300" dirty="0"/>
              <a:t> the data.</a:t>
            </a:r>
          </a:p>
          <a:p>
            <a:pPr lvl="1">
              <a:buFont typeface="Wingdings" panose="05000000000000000000" pitchFamily="2" charset="2"/>
              <a:buChar char="Ø"/>
            </a:pPr>
            <a:r>
              <a:rPr lang="en-US" sz="1300" dirty="0"/>
              <a:t>Improved Approach: Enhance methods to ensure that even if a coarser level of data meets the query requirements, the finer details are preserved. This ensures that important features remain visible at all levels of detail.</a:t>
            </a:r>
          </a:p>
          <a:p>
            <a:pPr marL="596900" lvl="1" indent="0">
              <a:buNone/>
            </a:pPr>
            <a:endParaRPr lang="en-IN" sz="1300" i="1" dirty="0"/>
          </a:p>
        </p:txBody>
      </p:sp>
    </p:spTree>
    <p:extLst>
      <p:ext uri="{BB962C8B-B14F-4D97-AF65-F5344CB8AC3E}">
        <p14:creationId xmlns:p14="http://schemas.microsoft.com/office/powerpoint/2010/main" val="18240895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18C1E2F-D6B5-1BEC-D701-3FE93821F213}"/>
              </a:ext>
            </a:extLst>
          </p:cNvPr>
          <p:cNvSpPr>
            <a:spLocks noGrp="1"/>
          </p:cNvSpPr>
          <p:nvPr>
            <p:ph type="body" idx="1"/>
          </p:nvPr>
        </p:nvSpPr>
        <p:spPr>
          <a:xfrm>
            <a:off x="628650" y="478172"/>
            <a:ext cx="7886700" cy="4154551"/>
          </a:xfrm>
        </p:spPr>
        <p:txBody>
          <a:bodyPr/>
          <a:lstStyle/>
          <a:p>
            <a:pPr marL="139700" indent="0">
              <a:buNone/>
            </a:pPr>
            <a:r>
              <a:rPr lang="en-US" sz="1600" i="1" dirty="0"/>
              <a:t>View Dependent </a:t>
            </a:r>
            <a:r>
              <a:rPr lang="en-US" sz="1600" i="1" dirty="0" err="1"/>
              <a:t>Subsetting</a:t>
            </a:r>
            <a:r>
              <a:rPr lang="en-US" sz="1600" i="1" dirty="0"/>
              <a:t>:</a:t>
            </a:r>
          </a:p>
          <a:p>
            <a:pPr lvl="1">
              <a:buFont typeface="Wingdings" panose="05000000000000000000" pitchFamily="2" charset="2"/>
              <a:buChar char="Ø"/>
            </a:pPr>
            <a:r>
              <a:rPr lang="en-US" sz="1300" dirty="0"/>
              <a:t>Current Limitation: Query times can be affected by the complexity of the query.</a:t>
            </a:r>
          </a:p>
          <a:p>
            <a:pPr lvl="1">
              <a:buFont typeface="Wingdings" panose="05000000000000000000" pitchFamily="2" charset="2"/>
              <a:buChar char="Ø"/>
            </a:pPr>
            <a:r>
              <a:rPr lang="en-US" sz="1300" dirty="0"/>
              <a:t>Improved Approach: Encode the location of each grid point in the indices. This allows queries to focus on regions of interest within the current view, improving efficiency by only processing the visible cells.</a:t>
            </a:r>
          </a:p>
          <a:p>
            <a:pPr marL="596900" lvl="1" indent="0">
              <a:buNone/>
            </a:pPr>
            <a:endParaRPr lang="en-US" sz="1300" dirty="0"/>
          </a:p>
          <a:p>
            <a:pPr marL="139700" indent="0">
              <a:buNone/>
            </a:pPr>
            <a:r>
              <a:rPr lang="en-US" sz="1600" dirty="0">
                <a:solidFill>
                  <a:schemeClr val="dk1"/>
                </a:solidFill>
              </a:rPr>
              <a:t>These future directions aim to make advanced data indexing and searching technologies more practical and effective in real-world applications.</a:t>
            </a:r>
          </a:p>
          <a:p>
            <a:pPr marL="139700" indent="0">
              <a:buNone/>
            </a:pPr>
            <a:endParaRPr lang="en-US" sz="1600" dirty="0"/>
          </a:p>
          <a:p>
            <a:pPr marL="139700" indent="0">
              <a:buNone/>
            </a:pPr>
            <a:endParaRPr lang="en-IN" dirty="0"/>
          </a:p>
        </p:txBody>
      </p:sp>
    </p:spTree>
    <p:extLst>
      <p:ext uri="{BB962C8B-B14F-4D97-AF65-F5344CB8AC3E}">
        <p14:creationId xmlns:p14="http://schemas.microsoft.com/office/powerpoint/2010/main" val="5625789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51"/>
          <p:cNvSpPr txBox="1"/>
          <p:nvPr/>
        </p:nvSpPr>
        <p:spPr>
          <a:xfrm>
            <a:off x="713064" y="235225"/>
            <a:ext cx="7885652" cy="4555500"/>
          </a:xfrm>
          <a:prstGeom prst="rect">
            <a:avLst/>
          </a:prstGeom>
          <a:noFill/>
          <a:ln>
            <a:noFill/>
          </a:ln>
        </p:spPr>
        <p:txBody>
          <a:bodyPr spcFirstLastPara="1" wrap="square" lIns="91425" tIns="91425" rIns="91425" bIns="91425" anchor="t" anchorCtr="0">
            <a:noAutofit/>
          </a:bodyPr>
          <a:lstStyle/>
          <a:p>
            <a:pPr marL="0" lvl="0" indent="0" algn="l" rtl="0">
              <a:spcBef>
                <a:spcPts val="1200"/>
              </a:spcBef>
              <a:spcAft>
                <a:spcPts val="0"/>
              </a:spcAft>
              <a:buNone/>
            </a:pPr>
            <a:r>
              <a:rPr lang="en-IN" sz="2100" b="1" dirty="0">
                <a:solidFill>
                  <a:schemeClr val="dk1"/>
                </a:solidFill>
                <a:latin typeface="Calibri"/>
                <a:ea typeface="Calibri"/>
                <a:cs typeface="Calibri"/>
                <a:sym typeface="Calibri"/>
              </a:rPr>
              <a:t>Conclusion</a:t>
            </a:r>
          </a:p>
          <a:p>
            <a:pPr lvl="2">
              <a:spcBef>
                <a:spcPts val="1200"/>
              </a:spcBef>
            </a:pPr>
            <a:r>
              <a:rPr lang="en-US" dirty="0">
                <a:latin typeface="Calibri" panose="020F0502020204030204" pitchFamily="34" charset="0"/>
                <a:ea typeface="Calibri" panose="020F0502020204030204" pitchFamily="34" charset="0"/>
                <a:cs typeface="Calibri" panose="020F0502020204030204" pitchFamily="34" charset="0"/>
              </a:rPr>
              <a:t>DEX is a query-driven visualization framework that leverages advanced data indexing and search technology from the scientific data management community, offering improved computational and storage efficiency compared to previous query-driven visualization and </a:t>
            </a:r>
            <a:r>
              <a:rPr lang="en-US" dirty="0" err="1">
                <a:latin typeface="Calibri" panose="020F0502020204030204" pitchFamily="34" charset="0"/>
                <a:ea typeface="Calibri" panose="020F0502020204030204" pitchFamily="34" charset="0"/>
                <a:cs typeface="Calibri" panose="020F0502020204030204" pitchFamily="34" charset="0"/>
              </a:rPr>
              <a:t>isosurface</a:t>
            </a:r>
            <a:r>
              <a:rPr lang="en-US" dirty="0">
                <a:latin typeface="Calibri" panose="020F0502020204030204" pitchFamily="34" charset="0"/>
                <a:ea typeface="Calibri" panose="020F0502020204030204" pitchFamily="34" charset="0"/>
                <a:cs typeface="Calibri" panose="020F0502020204030204" pitchFamily="34" charset="0"/>
              </a:rPr>
              <a:t> acceleration methods. Its index construction algorithm operates with O(n) complexity and storage, significantly outperforming span-space accelerated </a:t>
            </a:r>
            <a:r>
              <a:rPr lang="en-US" dirty="0" err="1">
                <a:latin typeface="Calibri" panose="020F0502020204030204" pitchFamily="34" charset="0"/>
                <a:ea typeface="Calibri" panose="020F0502020204030204" pitchFamily="34" charset="0"/>
                <a:cs typeface="Calibri" panose="020F0502020204030204" pitchFamily="34" charset="0"/>
              </a:rPr>
              <a:t>isosurfacing</a:t>
            </a:r>
            <a:r>
              <a:rPr lang="en-US" dirty="0">
                <a:latin typeface="Calibri" panose="020F0502020204030204" pitchFamily="34" charset="0"/>
                <a:ea typeface="Calibri" panose="020F0502020204030204" pitchFamily="34" charset="0"/>
                <a:cs typeface="Calibri" panose="020F0502020204030204" pitchFamily="34" charset="0"/>
              </a:rPr>
              <a:t> techniques that require O(</a:t>
            </a:r>
            <a:r>
              <a:rPr lang="en-US" dirty="0" err="1">
                <a:latin typeface="Calibri" panose="020F0502020204030204" pitchFamily="34" charset="0"/>
                <a:ea typeface="Calibri" panose="020F0502020204030204" pitchFamily="34" charset="0"/>
                <a:cs typeface="Calibri" panose="020F0502020204030204" pitchFamily="34" charset="0"/>
              </a:rPr>
              <a:t>nlogn</a:t>
            </a:r>
            <a:r>
              <a:rPr lang="en-US" dirty="0">
                <a:latin typeface="Calibri" panose="020F0502020204030204" pitchFamily="34" charset="0"/>
                <a:ea typeface="Calibri" panose="020F0502020204030204" pitchFamily="34" charset="0"/>
                <a:cs typeface="Calibri" panose="020F0502020204030204" pitchFamily="34" charset="0"/>
              </a:rPr>
              <a:t>). During data search, DEX's </a:t>
            </a:r>
            <a:r>
              <a:rPr lang="en-US" dirty="0" err="1">
                <a:latin typeface="Calibri" panose="020F0502020204030204" pitchFamily="34" charset="0"/>
                <a:ea typeface="Calibri" panose="020F0502020204030204" pitchFamily="34" charset="0"/>
                <a:cs typeface="Calibri" panose="020F0502020204030204" pitchFamily="34" charset="0"/>
              </a:rPr>
              <a:t>FastBit</a:t>
            </a:r>
            <a:r>
              <a:rPr lang="en-US" dirty="0">
                <a:latin typeface="Calibri" panose="020F0502020204030204" pitchFamily="34" charset="0"/>
                <a:ea typeface="Calibri" panose="020F0502020204030204" pitchFamily="34" charset="0"/>
                <a:cs typeface="Calibri" panose="020F0502020204030204" pitchFamily="34" charset="0"/>
              </a:rPr>
              <a:t> algorithm has O(k) complexity, making it 137% to 392% faster than VTK’s Accelerated Marching Cubes. Additionally, DEX supports complex multivariate and multidimensional range queries in O(k) time, surpassing tree-based methods and proving useful for data analysis in fields like High Energy Physics. Its modular architecture enables flexible application across diverse data analysis and visualization challenges.</a:t>
            </a:r>
            <a:endParaRPr b="1"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7"/>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p>
            <a:pPr marL="0" lvl="0" indent="0" algn="ctr" rtl="0">
              <a:lnSpc>
                <a:spcPct val="90000"/>
              </a:lnSpc>
              <a:spcBef>
                <a:spcPts val="0"/>
              </a:spcBef>
              <a:spcAft>
                <a:spcPts val="0"/>
              </a:spcAft>
              <a:buClr>
                <a:schemeClr val="dk1"/>
              </a:buClr>
              <a:buSzPts val="3300"/>
              <a:buFont typeface="Calibri"/>
              <a:buNone/>
            </a:pPr>
            <a:r>
              <a:rPr lang="en-GB" b="1"/>
              <a:t>Introduction</a:t>
            </a:r>
            <a:endParaRPr/>
          </a:p>
        </p:txBody>
      </p:sp>
      <p:sp>
        <p:nvSpPr>
          <p:cNvPr id="143" name="Google Shape;143;p27"/>
          <p:cNvSpPr txBox="1">
            <a:spLocks noGrp="1"/>
          </p:cNvSpPr>
          <p:nvPr>
            <p:ph type="body" idx="1"/>
          </p:nvPr>
        </p:nvSpPr>
        <p:spPr>
          <a:xfrm>
            <a:off x="786161" y="1103971"/>
            <a:ext cx="7543801" cy="3528752"/>
          </a:xfrm>
          <a:prstGeom prst="rect">
            <a:avLst/>
          </a:prstGeom>
          <a:noFill/>
          <a:ln>
            <a:noFill/>
          </a:ln>
        </p:spPr>
        <p:txBody>
          <a:bodyPr spcFirstLastPara="1" wrap="square" lIns="68575" tIns="34275" rIns="68575" bIns="34275" anchor="t" anchorCtr="0">
            <a:normAutofit/>
          </a:bodyPr>
          <a:lstStyle/>
          <a:p>
            <a:pPr marL="177800" lvl="0" indent="-171450" algn="l" rtl="0">
              <a:lnSpc>
                <a:spcPct val="90000"/>
              </a:lnSpc>
              <a:spcBef>
                <a:spcPts val="0"/>
              </a:spcBef>
              <a:spcAft>
                <a:spcPts val="0"/>
              </a:spcAft>
              <a:buClr>
                <a:schemeClr val="dk1"/>
              </a:buClr>
              <a:buSzPts val="1500"/>
              <a:buChar char="•"/>
            </a:pPr>
            <a:r>
              <a:rPr lang="en-GB" sz="1500" b="1"/>
              <a:t>Motivation and Problem Statement:</a:t>
            </a:r>
            <a:r>
              <a:rPr lang="en-GB" sz="1500"/>
              <a:t> Managing and analyzing large scientific datasets is a major challenge in research, with the sheer volume of data making it difficult to focus on the most relevant subsets for analysis and visualization.</a:t>
            </a:r>
            <a:endParaRPr/>
          </a:p>
          <a:p>
            <a:pPr marL="177800" lvl="0" indent="-171450" algn="l" rtl="0">
              <a:lnSpc>
                <a:spcPct val="90000"/>
              </a:lnSpc>
              <a:spcBef>
                <a:spcPts val="800"/>
              </a:spcBef>
              <a:spcAft>
                <a:spcPts val="0"/>
              </a:spcAft>
              <a:buClr>
                <a:schemeClr val="dk1"/>
              </a:buClr>
              <a:buSzPts val="1500"/>
              <a:buChar char="•"/>
            </a:pPr>
            <a:r>
              <a:rPr lang="en-GB" sz="1500"/>
              <a:t>The authors proposes a methodology known as “Query-Driven Visualization” and to implement this they combine the state of arts scientific data management technology with visualization tools.</a:t>
            </a:r>
            <a:endParaRPr/>
          </a:p>
          <a:p>
            <a:pPr marL="177800" lvl="0" indent="-171450" algn="l" rtl="0">
              <a:lnSpc>
                <a:spcPct val="90000"/>
              </a:lnSpc>
              <a:spcBef>
                <a:spcPts val="800"/>
              </a:spcBef>
              <a:spcAft>
                <a:spcPts val="0"/>
              </a:spcAft>
              <a:buClr>
                <a:schemeClr val="dk1"/>
              </a:buClr>
              <a:buSzPts val="1500"/>
              <a:buChar char="•"/>
            </a:pPr>
            <a:r>
              <a:rPr lang="en-GB" sz="1500"/>
              <a:t>The existing methods like isosurface acceleration are limited to single-valued search criteria and cannot handle complex, multidimensional queries, restricting their applicability in more intricate data analysis scenarios. </a:t>
            </a:r>
            <a:endParaRPr/>
          </a:p>
          <a:p>
            <a:pPr marL="177800" lvl="0" indent="-171450" algn="l" rtl="0">
              <a:lnSpc>
                <a:spcPct val="90000"/>
              </a:lnSpc>
              <a:spcBef>
                <a:spcPts val="800"/>
              </a:spcBef>
              <a:spcAft>
                <a:spcPts val="0"/>
              </a:spcAft>
              <a:buClr>
                <a:schemeClr val="dk1"/>
              </a:buClr>
              <a:buSzPts val="1500"/>
              <a:buChar char="•"/>
            </a:pPr>
            <a:r>
              <a:rPr lang="en-GB" sz="1500"/>
              <a:t>The experimental results show that DEX outperforms the well-known accelerated isosurfacing algorithm by factors ranging from 137% to 392% depending upon the source data. </a:t>
            </a:r>
            <a:endParaRPr sz="15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E8214-742D-1036-8F63-69829E439CFE}"/>
              </a:ext>
            </a:extLst>
          </p:cNvPr>
          <p:cNvSpPr>
            <a:spLocks noGrp="1"/>
          </p:cNvSpPr>
          <p:nvPr>
            <p:ph type="title"/>
          </p:nvPr>
        </p:nvSpPr>
        <p:spPr>
          <a:xfrm>
            <a:off x="628650" y="1757378"/>
            <a:ext cx="7886700" cy="924067"/>
          </a:xfrm>
        </p:spPr>
        <p:txBody>
          <a:bodyPr>
            <a:normAutofit/>
          </a:bodyPr>
          <a:lstStyle/>
          <a:p>
            <a:pPr algn="ctr"/>
            <a:r>
              <a:rPr lang="en-IN" sz="4000" b="1" dirty="0">
                <a:solidFill>
                  <a:schemeClr val="bg2"/>
                </a:solidFill>
                <a:latin typeface="Times New Roman" panose="02020603050405020304" pitchFamily="18" charset="0"/>
                <a:cs typeface="Times New Roman" panose="02020603050405020304" pitchFamily="18" charset="0"/>
              </a:rPr>
              <a:t>Thankyou!</a:t>
            </a:r>
          </a:p>
        </p:txBody>
      </p:sp>
    </p:spTree>
    <p:extLst>
      <p:ext uri="{BB962C8B-B14F-4D97-AF65-F5344CB8AC3E}">
        <p14:creationId xmlns:p14="http://schemas.microsoft.com/office/powerpoint/2010/main" val="1131811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8"/>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p>
            <a:pPr marL="0" lvl="0" indent="0" algn="ctr" rtl="0">
              <a:lnSpc>
                <a:spcPct val="90000"/>
              </a:lnSpc>
              <a:spcBef>
                <a:spcPts val="0"/>
              </a:spcBef>
              <a:spcAft>
                <a:spcPts val="0"/>
              </a:spcAft>
              <a:buClr>
                <a:schemeClr val="dk1"/>
              </a:buClr>
              <a:buSzPts val="3300"/>
              <a:buFont typeface="Calibri"/>
              <a:buNone/>
            </a:pPr>
            <a:r>
              <a:rPr lang="en-GB" b="1"/>
              <a:t>Related Work</a:t>
            </a:r>
            <a:endParaRPr/>
          </a:p>
        </p:txBody>
      </p:sp>
      <p:sp>
        <p:nvSpPr>
          <p:cNvPr id="149" name="Google Shape;149;p28"/>
          <p:cNvSpPr txBox="1">
            <a:spLocks noGrp="1"/>
          </p:cNvSpPr>
          <p:nvPr>
            <p:ph type="body" idx="1"/>
          </p:nvPr>
        </p:nvSpPr>
        <p:spPr>
          <a:xfrm>
            <a:off x="628650" y="1195968"/>
            <a:ext cx="7743128" cy="3436754"/>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chemeClr val="dk1"/>
              </a:buClr>
              <a:buSzPts val="1800"/>
              <a:buNone/>
            </a:pPr>
            <a:r>
              <a:rPr lang="en-GB" sz="1800" b="1"/>
              <a:t> Large and Complex Data Visualization</a:t>
            </a:r>
            <a:endParaRPr/>
          </a:p>
          <a:p>
            <a:pPr marL="0" lvl="0" indent="0" algn="l" rtl="0">
              <a:lnSpc>
                <a:spcPct val="90000"/>
              </a:lnSpc>
              <a:spcBef>
                <a:spcPts val="800"/>
              </a:spcBef>
              <a:spcAft>
                <a:spcPts val="0"/>
              </a:spcAft>
              <a:buClr>
                <a:schemeClr val="dk1"/>
              </a:buClr>
              <a:buSzPts val="400"/>
              <a:buNone/>
            </a:pPr>
            <a:endParaRPr sz="400" b="1"/>
          </a:p>
          <a:p>
            <a:pPr marL="520700" lvl="1" indent="-171450" algn="l" rtl="0">
              <a:lnSpc>
                <a:spcPct val="90000"/>
              </a:lnSpc>
              <a:spcBef>
                <a:spcPts val="400"/>
              </a:spcBef>
              <a:spcAft>
                <a:spcPts val="0"/>
              </a:spcAft>
              <a:buClr>
                <a:schemeClr val="dk1"/>
              </a:buClr>
              <a:buSzPts val="1500"/>
              <a:buFont typeface="Noto Sans Symbols"/>
              <a:buChar char="⮚"/>
            </a:pPr>
            <a:r>
              <a:rPr lang="en-GB" sz="1500"/>
              <a:t>Scalable Visualization technique:</a:t>
            </a:r>
            <a:r>
              <a:rPr lang="en-GB"/>
              <a:t> </a:t>
            </a:r>
            <a:r>
              <a:rPr lang="en-GB" sz="1500"/>
              <a:t>As data resolution increases researchers have developed techniques to increase the capacity of the visualization pipeline through parallelism.</a:t>
            </a:r>
            <a:endParaRPr/>
          </a:p>
          <a:p>
            <a:pPr marL="520700" lvl="1" indent="-171450" algn="l" rtl="0">
              <a:lnSpc>
                <a:spcPct val="90000"/>
              </a:lnSpc>
              <a:spcBef>
                <a:spcPts val="400"/>
              </a:spcBef>
              <a:spcAft>
                <a:spcPts val="0"/>
              </a:spcAft>
              <a:buClr>
                <a:schemeClr val="dk1"/>
              </a:buClr>
              <a:buSzPts val="1500"/>
              <a:buFont typeface="Noto Sans Symbols"/>
              <a:buChar char="⮚"/>
            </a:pPr>
            <a:r>
              <a:rPr lang="en-GB" sz="1500"/>
              <a:t>Two examples of scalable applications are VisIt and ParaView.</a:t>
            </a:r>
            <a:endParaRPr/>
          </a:p>
          <a:p>
            <a:pPr marL="520700" lvl="1" indent="-171450" algn="l" rtl="0">
              <a:lnSpc>
                <a:spcPct val="90000"/>
              </a:lnSpc>
              <a:spcBef>
                <a:spcPts val="400"/>
              </a:spcBef>
              <a:spcAft>
                <a:spcPts val="0"/>
              </a:spcAft>
              <a:buClr>
                <a:schemeClr val="dk1"/>
              </a:buClr>
              <a:buSzPts val="1500"/>
              <a:buFont typeface="Noto Sans Symbols"/>
              <a:buChar char="⮚"/>
            </a:pPr>
            <a:r>
              <a:rPr lang="en-GB" sz="1500"/>
              <a:t>It increases the processing load on human observer and do not necessarily aid in the understanding of large and complex datasets.</a:t>
            </a:r>
            <a:endParaRPr/>
          </a:p>
          <a:p>
            <a:pPr marL="520700" lvl="1" indent="-152400" algn="l" rtl="0">
              <a:lnSpc>
                <a:spcPct val="90000"/>
              </a:lnSpc>
              <a:spcBef>
                <a:spcPts val="400"/>
              </a:spcBef>
              <a:spcAft>
                <a:spcPts val="0"/>
              </a:spcAft>
              <a:buClr>
                <a:schemeClr val="dk1"/>
              </a:buClr>
              <a:buSzPts val="400"/>
              <a:buFont typeface="Noto Sans Symbols"/>
              <a:buNone/>
            </a:pPr>
            <a:endParaRPr sz="400"/>
          </a:p>
          <a:p>
            <a:pPr marL="520700" lvl="1" indent="-171450" algn="l" rtl="0">
              <a:lnSpc>
                <a:spcPct val="90000"/>
              </a:lnSpc>
              <a:spcBef>
                <a:spcPts val="400"/>
              </a:spcBef>
              <a:spcAft>
                <a:spcPts val="0"/>
              </a:spcAft>
              <a:buClr>
                <a:schemeClr val="dk1"/>
              </a:buClr>
              <a:buSzPts val="1500"/>
              <a:buFont typeface="Noto Sans Symbols"/>
              <a:buChar char="⮚"/>
            </a:pPr>
            <a:r>
              <a:rPr lang="en-GB" sz="1500"/>
              <a:t>Data Simplification and Reduction: focuses on reducing the amount of data that needs to be processed and visualized.</a:t>
            </a:r>
            <a:endParaRPr/>
          </a:p>
          <a:p>
            <a:pPr marL="520700" lvl="1" indent="-171450" algn="l" rtl="0">
              <a:lnSpc>
                <a:spcPct val="90000"/>
              </a:lnSpc>
              <a:spcBef>
                <a:spcPts val="400"/>
              </a:spcBef>
              <a:spcAft>
                <a:spcPts val="0"/>
              </a:spcAft>
              <a:buClr>
                <a:schemeClr val="dk1"/>
              </a:buClr>
              <a:buSzPts val="1500"/>
              <a:buFont typeface="Noto Sans Symbols"/>
              <a:buChar char="⮚"/>
            </a:pPr>
            <a:r>
              <a:rPr lang="en-GB" sz="1500"/>
              <a:t>There are also automatic feature detection and data-mining techniques that are useful to confirm the presence and absence of known phenomena but might miss unexpected features.</a:t>
            </a:r>
            <a:endParaRPr sz="15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9"/>
          <p:cNvSpPr txBox="1">
            <a:spLocks noGrp="1"/>
          </p:cNvSpPr>
          <p:nvPr>
            <p:ph type="body" idx="1"/>
          </p:nvPr>
        </p:nvSpPr>
        <p:spPr>
          <a:xfrm>
            <a:off x="628650" y="401444"/>
            <a:ext cx="7626040" cy="4474426"/>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chemeClr val="dk1"/>
              </a:buClr>
              <a:buSzPts val="1800"/>
              <a:buNone/>
            </a:pPr>
            <a:r>
              <a:rPr lang="en-GB" sz="1800" b="1"/>
              <a:t>Query-Driven Visualization</a:t>
            </a:r>
            <a:endParaRPr/>
          </a:p>
          <a:p>
            <a:pPr marL="0" lvl="0" indent="0" algn="l" rtl="0">
              <a:lnSpc>
                <a:spcPct val="90000"/>
              </a:lnSpc>
              <a:spcBef>
                <a:spcPts val="800"/>
              </a:spcBef>
              <a:spcAft>
                <a:spcPts val="0"/>
              </a:spcAft>
              <a:buClr>
                <a:schemeClr val="dk1"/>
              </a:buClr>
              <a:buSzPts val="400"/>
              <a:buNone/>
            </a:pPr>
            <a:endParaRPr sz="400" b="1"/>
          </a:p>
          <a:p>
            <a:pPr marL="520700" lvl="1" indent="-171450" algn="just" rtl="0">
              <a:lnSpc>
                <a:spcPct val="90000"/>
              </a:lnSpc>
              <a:spcBef>
                <a:spcPts val="400"/>
              </a:spcBef>
              <a:spcAft>
                <a:spcPts val="0"/>
              </a:spcAft>
              <a:buClr>
                <a:schemeClr val="dk1"/>
              </a:buClr>
              <a:buSzPts val="1500"/>
              <a:buFont typeface="Noto Sans Symbols"/>
              <a:buChar char="⮚"/>
            </a:pPr>
            <a:r>
              <a:rPr lang="en-GB" sz="1500"/>
              <a:t>Highlights the data that a user defines “interesting”.</a:t>
            </a:r>
            <a:endParaRPr/>
          </a:p>
          <a:p>
            <a:pPr marL="342900" lvl="1" indent="0" algn="just" rtl="0">
              <a:lnSpc>
                <a:spcPct val="90000"/>
              </a:lnSpc>
              <a:spcBef>
                <a:spcPts val="400"/>
              </a:spcBef>
              <a:spcAft>
                <a:spcPts val="0"/>
              </a:spcAft>
              <a:buClr>
                <a:schemeClr val="dk1"/>
              </a:buClr>
              <a:buSzPts val="600"/>
              <a:buNone/>
            </a:pPr>
            <a:endParaRPr sz="600"/>
          </a:p>
          <a:p>
            <a:pPr marL="520700" lvl="1" indent="-171450" algn="just" rtl="0">
              <a:lnSpc>
                <a:spcPct val="90000"/>
              </a:lnSpc>
              <a:spcBef>
                <a:spcPts val="400"/>
              </a:spcBef>
              <a:spcAft>
                <a:spcPts val="0"/>
              </a:spcAft>
              <a:buClr>
                <a:schemeClr val="dk1"/>
              </a:buClr>
              <a:buSzPts val="1500"/>
              <a:buFont typeface="Noto Sans Symbols"/>
              <a:buChar char="⮚"/>
            </a:pPr>
            <a:r>
              <a:rPr lang="en-GB" sz="1500" b="1"/>
              <a:t>VisDB System: </a:t>
            </a:r>
            <a:r>
              <a:rPr lang="en-GB" sz="1500"/>
              <a:t>helps to visualize data by filtering and ranking data based on relevance to a user-defined query.</a:t>
            </a:r>
            <a:endParaRPr/>
          </a:p>
          <a:p>
            <a:pPr marL="520700" lvl="1" indent="-171450" algn="just" rtl="0">
              <a:lnSpc>
                <a:spcPct val="90000"/>
              </a:lnSpc>
              <a:spcBef>
                <a:spcPts val="400"/>
              </a:spcBef>
              <a:spcAft>
                <a:spcPts val="0"/>
              </a:spcAft>
              <a:buClr>
                <a:schemeClr val="dk1"/>
              </a:buClr>
              <a:buSzPts val="1500"/>
              <a:buFont typeface="Noto Sans Symbols"/>
              <a:buChar char="⮚"/>
            </a:pPr>
            <a:r>
              <a:rPr lang="en-GB" sz="1500"/>
              <a:t>The result is O(n) memory and processing complexity for each and every query.</a:t>
            </a:r>
            <a:endParaRPr/>
          </a:p>
          <a:p>
            <a:pPr marL="520700" lvl="1" indent="-171450" algn="just" rtl="0">
              <a:lnSpc>
                <a:spcPct val="90000"/>
              </a:lnSpc>
              <a:spcBef>
                <a:spcPts val="400"/>
              </a:spcBef>
              <a:spcAft>
                <a:spcPts val="0"/>
              </a:spcAft>
              <a:buClr>
                <a:schemeClr val="dk1"/>
              </a:buClr>
              <a:buSzPts val="1500"/>
              <a:buFont typeface="Noto Sans Symbols"/>
              <a:buChar char="⮚"/>
            </a:pPr>
            <a:r>
              <a:rPr lang="en-GB" sz="1500"/>
              <a:t>Relevance Factor: VisDB uses statistical heuristics to rank and cluster similar data together. And particularly well suited for use with qualitative and fuzzy queries.</a:t>
            </a:r>
            <a:endParaRPr/>
          </a:p>
          <a:p>
            <a:pPr marL="342900" lvl="1" indent="0" algn="just" rtl="0">
              <a:lnSpc>
                <a:spcPct val="90000"/>
              </a:lnSpc>
              <a:spcBef>
                <a:spcPts val="400"/>
              </a:spcBef>
              <a:spcAft>
                <a:spcPts val="0"/>
              </a:spcAft>
              <a:buClr>
                <a:schemeClr val="dk1"/>
              </a:buClr>
              <a:buSzPts val="600"/>
              <a:buNone/>
            </a:pPr>
            <a:endParaRPr sz="600"/>
          </a:p>
          <a:p>
            <a:pPr marL="520700" lvl="1" indent="-171450" algn="just" rtl="0">
              <a:lnSpc>
                <a:spcPct val="90000"/>
              </a:lnSpc>
              <a:spcBef>
                <a:spcPts val="400"/>
              </a:spcBef>
              <a:spcAft>
                <a:spcPts val="0"/>
              </a:spcAft>
              <a:buClr>
                <a:schemeClr val="dk1"/>
              </a:buClr>
              <a:buSzPts val="1500"/>
              <a:buFont typeface="Noto Sans Symbols"/>
              <a:buChar char="⮚"/>
            </a:pPr>
            <a:r>
              <a:rPr lang="en-GB" sz="1500" b="1"/>
              <a:t>Scout Software System</a:t>
            </a:r>
            <a:r>
              <a:rPr lang="en-GB" sz="1500"/>
              <a:t>: Provides the ability to perform expression based queries using a simple programming language along with visualization on GPU.</a:t>
            </a:r>
            <a:endParaRPr/>
          </a:p>
          <a:p>
            <a:pPr marL="520700" lvl="1" indent="-171450" algn="just" rtl="0">
              <a:lnSpc>
                <a:spcPct val="90000"/>
              </a:lnSpc>
              <a:spcBef>
                <a:spcPts val="400"/>
              </a:spcBef>
              <a:spcAft>
                <a:spcPts val="0"/>
              </a:spcAft>
              <a:buClr>
                <a:schemeClr val="dk1"/>
              </a:buClr>
              <a:buSzPts val="1500"/>
              <a:buFont typeface="Noto Sans Symbols"/>
              <a:buChar char="⮚"/>
            </a:pPr>
            <a:r>
              <a:rPr lang="en-GB" sz="1500"/>
              <a:t> For 2D data, it renders a single quadrilateral, and for 3D data, it uses view-aligned slices to perform direct volume rendering.</a:t>
            </a:r>
            <a:endParaRPr/>
          </a:p>
          <a:p>
            <a:pPr marL="520700" lvl="1" indent="-139700" algn="just" rtl="0">
              <a:lnSpc>
                <a:spcPct val="90000"/>
              </a:lnSpc>
              <a:spcBef>
                <a:spcPts val="400"/>
              </a:spcBef>
              <a:spcAft>
                <a:spcPts val="0"/>
              </a:spcAft>
              <a:buClr>
                <a:schemeClr val="dk1"/>
              </a:buClr>
              <a:buSzPts val="600"/>
              <a:buFont typeface="Noto Sans Symbols"/>
              <a:buNone/>
            </a:pPr>
            <a:endParaRPr sz="600"/>
          </a:p>
          <a:p>
            <a:pPr marL="520700" lvl="1" indent="-171450" algn="just" rtl="0">
              <a:lnSpc>
                <a:spcPct val="90000"/>
              </a:lnSpc>
              <a:spcBef>
                <a:spcPts val="400"/>
              </a:spcBef>
              <a:spcAft>
                <a:spcPts val="0"/>
              </a:spcAft>
              <a:buClr>
                <a:schemeClr val="dk1"/>
              </a:buClr>
              <a:buSzPts val="1500"/>
              <a:buFont typeface="Noto Sans Symbols"/>
              <a:buChar char="⮚"/>
            </a:pPr>
            <a:r>
              <a:rPr lang="en-GB" sz="1500"/>
              <a:t>Both the systems have O(n) complexity.</a:t>
            </a:r>
            <a:endParaRPr/>
          </a:p>
          <a:p>
            <a:pPr marL="520700" lvl="1" indent="-171450" algn="just" rtl="0">
              <a:lnSpc>
                <a:spcPct val="90000"/>
              </a:lnSpc>
              <a:spcBef>
                <a:spcPts val="400"/>
              </a:spcBef>
              <a:spcAft>
                <a:spcPts val="0"/>
              </a:spcAft>
              <a:buClr>
                <a:schemeClr val="dk1"/>
              </a:buClr>
              <a:buSzPts val="1500"/>
              <a:buFont typeface="Noto Sans Symbols"/>
              <a:buChar char="⮚"/>
            </a:pPr>
            <a:r>
              <a:rPr lang="en-GB" sz="1500"/>
              <a:t>“Visual Analytics” has been coined to describe a set of activities, it’s goal simplify complex and multidimensional data by showing only information that is relevant to the user’s current inquiry.</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30"/>
          <p:cNvSpPr txBox="1">
            <a:spLocks noGrp="1"/>
          </p:cNvSpPr>
          <p:nvPr>
            <p:ph type="body" idx="1"/>
          </p:nvPr>
        </p:nvSpPr>
        <p:spPr>
          <a:xfrm>
            <a:off x="628650" y="602165"/>
            <a:ext cx="4439579" cy="4030556"/>
          </a:xfrm>
          <a:prstGeom prst="rect">
            <a:avLst/>
          </a:prstGeom>
          <a:noFill/>
          <a:ln>
            <a:noFill/>
          </a:ln>
        </p:spPr>
        <p:txBody>
          <a:bodyPr spcFirstLastPara="1" wrap="square" lIns="68575" tIns="34275" rIns="68575" bIns="34275" anchor="t" anchorCtr="0">
            <a:normAutofit/>
          </a:bodyPr>
          <a:lstStyle/>
          <a:p>
            <a:pPr marL="177800" lvl="0" indent="-171450" algn="l" rtl="0">
              <a:lnSpc>
                <a:spcPct val="90000"/>
              </a:lnSpc>
              <a:spcBef>
                <a:spcPts val="0"/>
              </a:spcBef>
              <a:spcAft>
                <a:spcPts val="0"/>
              </a:spcAft>
              <a:buClr>
                <a:schemeClr val="dk1"/>
              </a:buClr>
              <a:buSzPts val="2100"/>
              <a:buChar char="•"/>
            </a:pPr>
            <a:r>
              <a:rPr lang="en-GB" b="1"/>
              <a:t>Bitmap Indices</a:t>
            </a:r>
            <a:endParaRPr/>
          </a:p>
          <a:p>
            <a:pPr marL="177800" lvl="0" indent="-152400" algn="l" rtl="0">
              <a:lnSpc>
                <a:spcPct val="90000"/>
              </a:lnSpc>
              <a:spcBef>
                <a:spcPts val="800"/>
              </a:spcBef>
              <a:spcAft>
                <a:spcPts val="0"/>
              </a:spcAft>
              <a:buClr>
                <a:schemeClr val="dk1"/>
              </a:buClr>
              <a:buSzPts val="400"/>
              <a:buNone/>
            </a:pPr>
            <a:endParaRPr sz="400" b="1"/>
          </a:p>
          <a:p>
            <a:pPr marL="520700" lvl="1" indent="-171450" algn="just" rtl="0">
              <a:lnSpc>
                <a:spcPct val="90000"/>
              </a:lnSpc>
              <a:spcBef>
                <a:spcPts val="400"/>
              </a:spcBef>
              <a:spcAft>
                <a:spcPts val="0"/>
              </a:spcAft>
              <a:buClr>
                <a:schemeClr val="dk1"/>
              </a:buClr>
              <a:buSzPts val="1500"/>
              <a:buFont typeface="Noto Sans Symbols"/>
              <a:buChar char="⮚"/>
            </a:pPr>
            <a:r>
              <a:rPr lang="en-GB" sz="1500"/>
              <a:t>An efficient index data structures for accelerating multi-dimensional range queries for read-only or read-mostly datasets.</a:t>
            </a:r>
            <a:endParaRPr/>
          </a:p>
          <a:p>
            <a:pPr marL="520700" lvl="1" indent="-171450" algn="just" rtl="0">
              <a:lnSpc>
                <a:spcPct val="90000"/>
              </a:lnSpc>
              <a:spcBef>
                <a:spcPts val="400"/>
              </a:spcBef>
              <a:spcAft>
                <a:spcPts val="0"/>
              </a:spcAft>
              <a:buClr>
                <a:schemeClr val="dk1"/>
              </a:buClr>
              <a:buSzPts val="1500"/>
              <a:buFont typeface="Noto Sans Symbols"/>
              <a:buChar char="⮚"/>
            </a:pPr>
            <a:r>
              <a:rPr lang="en-GB" sz="1500"/>
              <a:t> Bitwise logical operations are used to handle multidimensional and multivariate queries.</a:t>
            </a:r>
            <a:endParaRPr/>
          </a:p>
          <a:p>
            <a:pPr marL="520700" lvl="1" indent="-171450" algn="just" rtl="0">
              <a:lnSpc>
                <a:spcPct val="90000"/>
              </a:lnSpc>
              <a:spcBef>
                <a:spcPts val="400"/>
              </a:spcBef>
              <a:spcAft>
                <a:spcPts val="0"/>
              </a:spcAft>
              <a:buClr>
                <a:schemeClr val="dk1"/>
              </a:buClr>
              <a:buSzPts val="1500"/>
              <a:buFont typeface="Noto Sans Symbols"/>
              <a:buChar char="⮚"/>
            </a:pPr>
            <a:r>
              <a:rPr lang="en-GB" sz="1500"/>
              <a:t>A potential downside of bitmap indices is that they can require a lot of storage but can be compressed and the methods are-</a:t>
            </a:r>
            <a:endParaRPr/>
          </a:p>
          <a:p>
            <a:pPr marL="1028700" lvl="2" indent="-336550" algn="just" rtl="0">
              <a:lnSpc>
                <a:spcPct val="90000"/>
              </a:lnSpc>
              <a:spcBef>
                <a:spcPts val="400"/>
              </a:spcBef>
              <a:spcAft>
                <a:spcPts val="0"/>
              </a:spcAft>
              <a:buClr>
                <a:schemeClr val="dk1"/>
              </a:buClr>
              <a:buSzPts val="1500"/>
              <a:buFont typeface="Calibri"/>
              <a:buAutoNum type="alphaLcPeriod"/>
            </a:pPr>
            <a:r>
              <a:rPr lang="en-GB"/>
              <a:t>Byte aligned Bitmap Code(BBC)</a:t>
            </a:r>
            <a:endParaRPr/>
          </a:p>
          <a:p>
            <a:pPr marL="1028700" lvl="2" indent="-336550" algn="just" rtl="0">
              <a:lnSpc>
                <a:spcPct val="90000"/>
              </a:lnSpc>
              <a:spcBef>
                <a:spcPts val="400"/>
              </a:spcBef>
              <a:spcAft>
                <a:spcPts val="0"/>
              </a:spcAft>
              <a:buClr>
                <a:schemeClr val="dk1"/>
              </a:buClr>
              <a:buSzPts val="1500"/>
              <a:buFont typeface="Calibri"/>
              <a:buAutoNum type="alphaLcPeriod"/>
            </a:pPr>
            <a:r>
              <a:rPr lang="en-GB"/>
              <a:t>Word-Aligned Hybrid(WAH)</a:t>
            </a:r>
            <a:endParaRPr/>
          </a:p>
          <a:p>
            <a:pPr marL="520700" lvl="1" indent="-171450" algn="just" rtl="0">
              <a:lnSpc>
                <a:spcPct val="90000"/>
              </a:lnSpc>
              <a:spcBef>
                <a:spcPts val="400"/>
              </a:spcBef>
              <a:spcAft>
                <a:spcPts val="0"/>
              </a:spcAft>
              <a:buClr>
                <a:schemeClr val="dk1"/>
              </a:buClr>
              <a:buSzPts val="1500"/>
              <a:buFont typeface="Noto Sans Symbols"/>
              <a:buChar char="⮚"/>
            </a:pPr>
            <a:r>
              <a:rPr lang="en-GB" sz="1500"/>
              <a:t>It has binning strategies to speed up multidimensional queries for high cardinality attributes.</a:t>
            </a:r>
            <a:endParaRPr sz="1500"/>
          </a:p>
          <a:p>
            <a:pPr marL="177800" lvl="0" indent="-38100" algn="l" rtl="0">
              <a:lnSpc>
                <a:spcPct val="90000"/>
              </a:lnSpc>
              <a:spcBef>
                <a:spcPts val="800"/>
              </a:spcBef>
              <a:spcAft>
                <a:spcPts val="0"/>
              </a:spcAft>
              <a:buClr>
                <a:schemeClr val="dk1"/>
              </a:buClr>
              <a:buSzPts val="2100"/>
              <a:buNone/>
            </a:pPr>
            <a:endParaRPr/>
          </a:p>
        </p:txBody>
      </p:sp>
      <p:pic>
        <p:nvPicPr>
          <p:cNvPr id="160" name="Google Shape;160;p30"/>
          <p:cNvPicPr preferRelativeResize="0">
            <a:picLocks noGrp="1"/>
          </p:cNvPicPr>
          <p:nvPr>
            <p:ph type="body" idx="2"/>
          </p:nvPr>
        </p:nvPicPr>
        <p:blipFill rotWithShape="1">
          <a:blip r:embed="rId3">
            <a:alphaModFix/>
          </a:blip>
          <a:srcRect/>
          <a:stretch/>
        </p:blipFill>
        <p:spPr>
          <a:xfrm>
            <a:off x="5068229" y="777797"/>
            <a:ext cx="4075771" cy="280585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31"/>
          <p:cNvSpPr txBox="1">
            <a:spLocks noGrp="1"/>
          </p:cNvSpPr>
          <p:nvPr>
            <p:ph type="body" idx="1"/>
          </p:nvPr>
        </p:nvSpPr>
        <p:spPr>
          <a:xfrm>
            <a:off x="628650" y="409807"/>
            <a:ext cx="7734765" cy="4222915"/>
          </a:xfrm>
          <a:prstGeom prst="rect">
            <a:avLst/>
          </a:prstGeom>
          <a:noFill/>
          <a:ln>
            <a:noFill/>
          </a:ln>
        </p:spPr>
        <p:txBody>
          <a:bodyPr spcFirstLastPara="1" wrap="square" lIns="68575" tIns="34275" rIns="68575" bIns="34275" anchor="t" anchorCtr="0">
            <a:normAutofit/>
          </a:bodyPr>
          <a:lstStyle/>
          <a:p>
            <a:pPr marL="177800" lvl="0" indent="-171450" algn="l" rtl="0">
              <a:lnSpc>
                <a:spcPct val="90000"/>
              </a:lnSpc>
              <a:spcBef>
                <a:spcPts val="0"/>
              </a:spcBef>
              <a:spcAft>
                <a:spcPts val="0"/>
              </a:spcAft>
              <a:buClr>
                <a:schemeClr val="dk1"/>
              </a:buClr>
              <a:buSzPts val="2100"/>
              <a:buChar char="•"/>
            </a:pPr>
            <a:r>
              <a:rPr lang="en-GB" b="1"/>
              <a:t>Isosurfaces</a:t>
            </a:r>
            <a:endParaRPr b="1"/>
          </a:p>
          <a:p>
            <a:pPr marL="177800" lvl="0" indent="-152400" algn="l" rtl="0">
              <a:lnSpc>
                <a:spcPct val="90000"/>
              </a:lnSpc>
              <a:spcBef>
                <a:spcPts val="800"/>
              </a:spcBef>
              <a:spcAft>
                <a:spcPts val="0"/>
              </a:spcAft>
              <a:buClr>
                <a:schemeClr val="dk1"/>
              </a:buClr>
              <a:buSzPts val="400"/>
              <a:buNone/>
            </a:pPr>
            <a:endParaRPr sz="400" b="1"/>
          </a:p>
          <a:p>
            <a:pPr marL="520700" lvl="1" indent="-177800" algn="just" rtl="0">
              <a:lnSpc>
                <a:spcPct val="90000"/>
              </a:lnSpc>
              <a:spcBef>
                <a:spcPts val="400"/>
              </a:spcBef>
              <a:spcAft>
                <a:spcPts val="0"/>
              </a:spcAft>
              <a:buClr>
                <a:schemeClr val="dk1"/>
              </a:buClr>
              <a:buSzPts val="1800"/>
              <a:buFont typeface="Noto Sans Symbols"/>
              <a:buChar char="⮚"/>
            </a:pPr>
            <a:r>
              <a:rPr lang="en-GB"/>
              <a:t>The canonical isosurface algorithm consist of two broad processing step:</a:t>
            </a:r>
            <a:endParaRPr/>
          </a:p>
          <a:p>
            <a:pPr marL="1028700" lvl="2" indent="-336550" algn="just" rtl="0">
              <a:lnSpc>
                <a:spcPct val="90000"/>
              </a:lnSpc>
              <a:spcBef>
                <a:spcPts val="400"/>
              </a:spcBef>
              <a:spcAft>
                <a:spcPts val="0"/>
              </a:spcAft>
              <a:buClr>
                <a:schemeClr val="dk1"/>
              </a:buClr>
              <a:buSzPts val="1500"/>
              <a:buFont typeface="Calibri"/>
              <a:buAutoNum type="arabicPeriod"/>
            </a:pPr>
            <a:r>
              <a:rPr lang="en-GB"/>
              <a:t>Find the cells that contain isosurfaces</a:t>
            </a:r>
            <a:endParaRPr/>
          </a:p>
          <a:p>
            <a:pPr marL="1028700" lvl="2" indent="-336550" algn="just" rtl="0">
              <a:lnSpc>
                <a:spcPct val="90000"/>
              </a:lnSpc>
              <a:spcBef>
                <a:spcPts val="400"/>
              </a:spcBef>
              <a:spcAft>
                <a:spcPts val="0"/>
              </a:spcAft>
              <a:buClr>
                <a:schemeClr val="dk1"/>
              </a:buClr>
              <a:buSzPts val="1500"/>
              <a:buFont typeface="Calibri"/>
              <a:buAutoNum type="arabicPeriod"/>
            </a:pPr>
            <a:r>
              <a:rPr lang="en-GB"/>
              <a:t>Generate the geometry for the isosurface:</a:t>
            </a:r>
            <a:endParaRPr/>
          </a:p>
          <a:p>
            <a:pPr marL="520700" lvl="1" indent="-177800" algn="just" rtl="0">
              <a:lnSpc>
                <a:spcPct val="90000"/>
              </a:lnSpc>
              <a:spcBef>
                <a:spcPts val="400"/>
              </a:spcBef>
              <a:spcAft>
                <a:spcPts val="0"/>
              </a:spcAft>
              <a:buClr>
                <a:schemeClr val="dk1"/>
              </a:buClr>
              <a:buSzPts val="1800"/>
              <a:buFont typeface="Noto Sans Symbols"/>
              <a:buChar char="⮚"/>
            </a:pPr>
            <a:r>
              <a:rPr lang="en-GB"/>
              <a:t>Marching Cubes algorithm is the earliest methods for isosurface extraction having O(</a:t>
            </a:r>
            <a:r>
              <a:rPr lang="en-GB" i="1"/>
              <a:t>n</a:t>
            </a:r>
            <a:r>
              <a:rPr lang="en-GB"/>
              <a:t>) complexity in searching.</a:t>
            </a:r>
            <a:endParaRPr/>
          </a:p>
          <a:p>
            <a:pPr marL="520700" lvl="1" indent="-177800" algn="just" rtl="0">
              <a:lnSpc>
                <a:spcPct val="90000"/>
              </a:lnSpc>
              <a:spcBef>
                <a:spcPts val="400"/>
              </a:spcBef>
              <a:spcAft>
                <a:spcPts val="0"/>
              </a:spcAft>
              <a:buClr>
                <a:schemeClr val="dk1"/>
              </a:buClr>
              <a:buSzPts val="1800"/>
              <a:buFont typeface="Noto Sans Symbols"/>
              <a:buChar char="⮚"/>
            </a:pPr>
            <a:r>
              <a:rPr lang="en-GB"/>
              <a:t>To improve the search process there are several techniques:</a:t>
            </a:r>
            <a:endParaRPr/>
          </a:p>
          <a:p>
            <a:pPr marL="1028700" lvl="2" indent="-336550" algn="just" rtl="0">
              <a:lnSpc>
                <a:spcPct val="90000"/>
              </a:lnSpc>
              <a:spcBef>
                <a:spcPts val="400"/>
              </a:spcBef>
              <a:spcAft>
                <a:spcPts val="0"/>
              </a:spcAft>
              <a:buClr>
                <a:schemeClr val="dk1"/>
              </a:buClr>
              <a:buSzPts val="1500"/>
              <a:buFont typeface="Calibri"/>
              <a:buAutoNum type="arabicPeriod"/>
            </a:pPr>
            <a:r>
              <a:rPr lang="en-GB"/>
              <a:t>Octree </a:t>
            </a:r>
            <a:endParaRPr/>
          </a:p>
          <a:p>
            <a:pPr marL="1028700" lvl="2" indent="-336550" algn="just" rtl="0">
              <a:lnSpc>
                <a:spcPct val="90000"/>
              </a:lnSpc>
              <a:spcBef>
                <a:spcPts val="400"/>
              </a:spcBef>
              <a:spcAft>
                <a:spcPts val="0"/>
              </a:spcAft>
              <a:buClr>
                <a:schemeClr val="dk1"/>
              </a:buClr>
              <a:buSzPts val="1500"/>
              <a:buFont typeface="Calibri"/>
              <a:buAutoNum type="arabicPeriod"/>
            </a:pPr>
            <a:r>
              <a:rPr lang="en-GB"/>
              <a:t>Span-space Searches</a:t>
            </a:r>
            <a:endParaRPr/>
          </a:p>
          <a:p>
            <a:pPr marL="1028700" lvl="2" indent="-336550" algn="just" rtl="0">
              <a:lnSpc>
                <a:spcPct val="90000"/>
              </a:lnSpc>
              <a:spcBef>
                <a:spcPts val="400"/>
              </a:spcBef>
              <a:spcAft>
                <a:spcPts val="0"/>
              </a:spcAft>
              <a:buClr>
                <a:schemeClr val="dk1"/>
              </a:buClr>
              <a:buSzPts val="1500"/>
              <a:buFont typeface="Calibri"/>
              <a:buAutoNum type="arabicPeriod"/>
            </a:pPr>
            <a:r>
              <a:rPr lang="en-GB"/>
              <a:t>2D Regular lattice</a:t>
            </a:r>
            <a:endParaRPr/>
          </a:p>
          <a:p>
            <a:pPr marL="1028700" lvl="2" indent="-336550" algn="just" rtl="0">
              <a:lnSpc>
                <a:spcPct val="90000"/>
              </a:lnSpc>
              <a:spcBef>
                <a:spcPts val="400"/>
              </a:spcBef>
              <a:spcAft>
                <a:spcPts val="0"/>
              </a:spcAft>
              <a:buClr>
                <a:schemeClr val="dk1"/>
              </a:buClr>
              <a:buSzPts val="1500"/>
              <a:buFont typeface="Calibri"/>
              <a:buAutoNum type="arabicPeriod"/>
            </a:pPr>
            <a:r>
              <a:rPr lang="en-GB"/>
              <a:t>Out-of-Core approach</a:t>
            </a:r>
            <a:endParaRPr/>
          </a:p>
          <a:p>
            <a:pPr marL="520700" lvl="1" indent="-177800" algn="just" rtl="0">
              <a:lnSpc>
                <a:spcPct val="90000"/>
              </a:lnSpc>
              <a:spcBef>
                <a:spcPts val="400"/>
              </a:spcBef>
              <a:spcAft>
                <a:spcPts val="0"/>
              </a:spcAft>
              <a:buClr>
                <a:schemeClr val="dk1"/>
              </a:buClr>
              <a:buSzPts val="1800"/>
              <a:buFont typeface="Noto Sans Symbols"/>
              <a:buChar char="⮚"/>
            </a:pPr>
            <a:r>
              <a:rPr lang="en-GB"/>
              <a:t>None of these algorithms would be effective to handle multidimensional, multivariate queries or dynamic data.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32"/>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p>
            <a:pPr marL="0" lvl="0" indent="0" algn="ctr" rtl="0">
              <a:lnSpc>
                <a:spcPct val="90000"/>
              </a:lnSpc>
              <a:spcBef>
                <a:spcPts val="0"/>
              </a:spcBef>
              <a:spcAft>
                <a:spcPts val="0"/>
              </a:spcAft>
              <a:buClr>
                <a:schemeClr val="dk1"/>
              </a:buClr>
              <a:buSzPts val="3300"/>
              <a:buFont typeface="Calibri"/>
              <a:buNone/>
            </a:pPr>
            <a:r>
              <a:rPr lang="en-GB" b="1"/>
              <a:t>Dex Architecture</a:t>
            </a:r>
            <a:endParaRPr/>
          </a:p>
        </p:txBody>
      </p:sp>
      <p:sp>
        <p:nvSpPr>
          <p:cNvPr id="171" name="Google Shape;171;p32"/>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chemeClr val="dk1"/>
              </a:buClr>
              <a:buSzPts val="2100"/>
              <a:buNone/>
            </a:pPr>
            <a:r>
              <a:rPr lang="en-GB" dirty="0"/>
              <a:t>The implementation consists of four broad phases:</a:t>
            </a:r>
            <a:endParaRPr dirty="0"/>
          </a:p>
          <a:p>
            <a:pPr marL="520700" lvl="1" indent="-177800" algn="l" rtl="0">
              <a:lnSpc>
                <a:spcPct val="90000"/>
              </a:lnSpc>
              <a:spcBef>
                <a:spcPts val="400"/>
              </a:spcBef>
              <a:spcAft>
                <a:spcPts val="0"/>
              </a:spcAft>
              <a:buClr>
                <a:schemeClr val="dk1"/>
              </a:buClr>
              <a:buSzPts val="1800"/>
              <a:buFont typeface="Noto Sans Symbols"/>
              <a:buChar char="❑"/>
            </a:pPr>
            <a:r>
              <a:rPr lang="en-GB" dirty="0"/>
              <a:t>Index Construction</a:t>
            </a:r>
            <a:endParaRPr dirty="0"/>
          </a:p>
          <a:p>
            <a:pPr marL="520700" lvl="1" indent="-177800" algn="l" rtl="0">
              <a:lnSpc>
                <a:spcPct val="90000"/>
              </a:lnSpc>
              <a:spcBef>
                <a:spcPts val="400"/>
              </a:spcBef>
              <a:spcAft>
                <a:spcPts val="0"/>
              </a:spcAft>
              <a:buClr>
                <a:schemeClr val="dk1"/>
              </a:buClr>
              <a:buSzPts val="1800"/>
              <a:buFont typeface="Noto Sans Symbols"/>
              <a:buChar char="❑"/>
            </a:pPr>
            <a:r>
              <a:rPr lang="en-GB" dirty="0"/>
              <a:t>Index searching</a:t>
            </a:r>
            <a:endParaRPr dirty="0"/>
          </a:p>
          <a:p>
            <a:pPr marL="520700" lvl="1" indent="-177800" algn="l" rtl="0">
              <a:lnSpc>
                <a:spcPct val="90000"/>
              </a:lnSpc>
              <a:spcBef>
                <a:spcPts val="400"/>
              </a:spcBef>
              <a:spcAft>
                <a:spcPts val="0"/>
              </a:spcAft>
              <a:buClr>
                <a:schemeClr val="dk1"/>
              </a:buClr>
              <a:buSzPts val="1800"/>
              <a:buFont typeface="Noto Sans Symbols"/>
              <a:buChar char="❑"/>
            </a:pPr>
            <a:r>
              <a:rPr lang="en-GB" dirty="0"/>
              <a:t>Region Growing</a:t>
            </a:r>
            <a:endParaRPr dirty="0"/>
          </a:p>
          <a:p>
            <a:pPr marL="520700" lvl="1" indent="-177800" algn="l" rtl="0">
              <a:lnSpc>
                <a:spcPct val="90000"/>
              </a:lnSpc>
              <a:spcBef>
                <a:spcPts val="400"/>
              </a:spcBef>
              <a:spcAft>
                <a:spcPts val="0"/>
              </a:spcAft>
              <a:buClr>
                <a:schemeClr val="dk1"/>
              </a:buClr>
              <a:buSzPts val="1800"/>
              <a:buFont typeface="Noto Sans Symbols"/>
              <a:buChar char="❑"/>
            </a:pPr>
            <a:r>
              <a:rPr lang="en-GB" dirty="0"/>
              <a:t>Geometry Construction</a:t>
            </a:r>
          </a:p>
          <a:p>
            <a:pPr marL="342900" lvl="1" indent="0" algn="l" rtl="0">
              <a:lnSpc>
                <a:spcPct val="90000"/>
              </a:lnSpc>
              <a:spcBef>
                <a:spcPts val="400"/>
              </a:spcBef>
              <a:spcAft>
                <a:spcPts val="0"/>
              </a:spcAft>
              <a:buClr>
                <a:schemeClr val="dk1"/>
              </a:buClr>
              <a:buSzPts val="1800"/>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33"/>
          <p:cNvSpPr txBox="1">
            <a:spLocks noGrp="1"/>
          </p:cNvSpPr>
          <p:nvPr>
            <p:ph type="body" idx="1"/>
          </p:nvPr>
        </p:nvSpPr>
        <p:spPr>
          <a:xfrm>
            <a:off x="628650" y="652346"/>
            <a:ext cx="7408592" cy="3980376"/>
          </a:xfrm>
          <a:prstGeom prst="rect">
            <a:avLst/>
          </a:prstGeom>
          <a:noFill/>
          <a:ln>
            <a:noFill/>
          </a:ln>
        </p:spPr>
        <p:txBody>
          <a:bodyPr spcFirstLastPara="1" wrap="square" lIns="68575" tIns="34275" rIns="68575" bIns="34275" anchor="t" anchorCtr="0">
            <a:normAutofit/>
          </a:bodyPr>
          <a:lstStyle/>
          <a:p>
            <a:pPr marL="0" lvl="0" indent="0" algn="l" rtl="0">
              <a:lnSpc>
                <a:spcPct val="90000"/>
              </a:lnSpc>
              <a:spcBef>
                <a:spcPts val="0"/>
              </a:spcBef>
              <a:spcAft>
                <a:spcPts val="0"/>
              </a:spcAft>
              <a:buClr>
                <a:schemeClr val="dk1"/>
              </a:buClr>
              <a:buSzPts val="2100"/>
              <a:buNone/>
            </a:pPr>
            <a:r>
              <a:rPr lang="en-GB" b="1" dirty="0"/>
              <a:t>Index Construction</a:t>
            </a:r>
            <a:endParaRPr dirty="0"/>
          </a:p>
          <a:p>
            <a:pPr marL="0" lvl="0" indent="0" algn="l" rtl="0">
              <a:lnSpc>
                <a:spcPct val="90000"/>
              </a:lnSpc>
              <a:spcBef>
                <a:spcPts val="800"/>
              </a:spcBef>
              <a:spcAft>
                <a:spcPts val="0"/>
              </a:spcAft>
              <a:buClr>
                <a:schemeClr val="dk1"/>
              </a:buClr>
              <a:buSzPts val="400"/>
              <a:buNone/>
            </a:pPr>
            <a:endParaRPr sz="400" b="1" dirty="0"/>
          </a:p>
          <a:p>
            <a:pPr marL="342900" lvl="1" indent="0" algn="l" rtl="0">
              <a:lnSpc>
                <a:spcPct val="90000"/>
              </a:lnSpc>
              <a:spcBef>
                <a:spcPts val="400"/>
              </a:spcBef>
              <a:spcAft>
                <a:spcPts val="0"/>
              </a:spcAft>
              <a:buClr>
                <a:schemeClr val="dk1"/>
              </a:buClr>
              <a:buSzPts val="1800"/>
              <a:buNone/>
            </a:pPr>
            <a:r>
              <a:rPr lang="en-GB" dirty="0"/>
              <a:t>There are two primary factors of concern with respect to constructing the index  structures used to accelerate data queries:</a:t>
            </a:r>
            <a:endParaRPr dirty="0"/>
          </a:p>
          <a:p>
            <a:pPr marL="342900" lvl="1" indent="0" algn="l" rtl="0">
              <a:lnSpc>
                <a:spcPct val="90000"/>
              </a:lnSpc>
              <a:spcBef>
                <a:spcPts val="400"/>
              </a:spcBef>
              <a:spcAft>
                <a:spcPts val="0"/>
              </a:spcAft>
              <a:buClr>
                <a:schemeClr val="dk1"/>
              </a:buClr>
              <a:buSzPts val="200"/>
              <a:buNone/>
            </a:pPr>
            <a:endParaRPr sz="200" dirty="0"/>
          </a:p>
          <a:p>
            <a:pPr marL="685800" lvl="1" indent="-342900" algn="l" rtl="0">
              <a:lnSpc>
                <a:spcPct val="90000"/>
              </a:lnSpc>
              <a:spcBef>
                <a:spcPts val="400"/>
              </a:spcBef>
              <a:spcAft>
                <a:spcPts val="0"/>
              </a:spcAft>
              <a:buClr>
                <a:schemeClr val="dk1"/>
              </a:buClr>
              <a:buSzPts val="1800"/>
              <a:buAutoNum type="arabicPeriod"/>
            </a:pPr>
            <a:r>
              <a:rPr lang="en-GB" b="1" dirty="0"/>
              <a:t>Computational Complexity</a:t>
            </a:r>
            <a:endParaRPr dirty="0"/>
          </a:p>
          <a:p>
            <a:pPr marL="863600" lvl="2" indent="-171450" algn="l" rtl="0">
              <a:lnSpc>
                <a:spcPct val="90000"/>
              </a:lnSpc>
              <a:spcBef>
                <a:spcPts val="400"/>
              </a:spcBef>
              <a:spcAft>
                <a:spcPts val="0"/>
              </a:spcAft>
              <a:buClr>
                <a:schemeClr val="dk1"/>
              </a:buClr>
              <a:buSzPts val="1500"/>
              <a:buFont typeface="Calibri"/>
              <a:buChar char="-"/>
            </a:pPr>
            <a:r>
              <a:rPr lang="en-GB" dirty="0"/>
              <a:t>In case of </a:t>
            </a:r>
            <a:r>
              <a:rPr lang="en-GB" b="1" dirty="0"/>
              <a:t>Bitmap Indices </a:t>
            </a:r>
            <a:r>
              <a:rPr lang="en-GB" dirty="0"/>
              <a:t>each data value is examined and a corresponding bitmap code is added to the index. The computational complexity of this operation is O(</a:t>
            </a:r>
            <a:r>
              <a:rPr lang="en-GB" i="1" dirty="0"/>
              <a:t>n</a:t>
            </a:r>
            <a:r>
              <a:rPr lang="en-GB" dirty="0"/>
              <a:t>).</a:t>
            </a:r>
            <a:endParaRPr dirty="0"/>
          </a:p>
          <a:p>
            <a:pPr marL="863600" lvl="2" indent="-171450" algn="l" rtl="0">
              <a:lnSpc>
                <a:spcPct val="90000"/>
              </a:lnSpc>
              <a:spcBef>
                <a:spcPts val="400"/>
              </a:spcBef>
              <a:spcAft>
                <a:spcPts val="0"/>
              </a:spcAft>
              <a:buClr>
                <a:schemeClr val="dk1"/>
              </a:buClr>
              <a:buSzPts val="1500"/>
              <a:buFont typeface="Calibri"/>
              <a:buChar char="-"/>
            </a:pPr>
            <a:r>
              <a:rPr lang="en-GB" dirty="0"/>
              <a:t>Tree-based methods, such as B-trees or quad-trees require either a complete sort or sorted insertion.</a:t>
            </a:r>
            <a:endParaRPr dirty="0"/>
          </a:p>
          <a:p>
            <a:pPr marL="685800" lvl="2" indent="0" algn="l" rtl="0">
              <a:lnSpc>
                <a:spcPct val="90000"/>
              </a:lnSpc>
              <a:spcBef>
                <a:spcPts val="400"/>
              </a:spcBef>
              <a:spcAft>
                <a:spcPts val="0"/>
              </a:spcAft>
              <a:buClr>
                <a:schemeClr val="dk1"/>
              </a:buClr>
              <a:buSzPts val="200"/>
              <a:buNone/>
            </a:pPr>
            <a:endParaRPr sz="200" dirty="0"/>
          </a:p>
          <a:p>
            <a:pPr marL="685800" lvl="1" indent="-342900" algn="l" rtl="0">
              <a:lnSpc>
                <a:spcPct val="90000"/>
              </a:lnSpc>
              <a:spcBef>
                <a:spcPts val="400"/>
              </a:spcBef>
              <a:spcAft>
                <a:spcPts val="0"/>
              </a:spcAft>
              <a:buClr>
                <a:schemeClr val="dk1"/>
              </a:buClr>
              <a:buSzPts val="1800"/>
              <a:buFont typeface="Calibri"/>
              <a:buAutoNum type="arabicPeriod"/>
            </a:pPr>
            <a:r>
              <a:rPr lang="en-GB" b="1" dirty="0"/>
              <a:t>Storage Requirements</a:t>
            </a:r>
            <a:endParaRPr dirty="0"/>
          </a:p>
          <a:p>
            <a:pPr marL="863600" lvl="2" indent="-171450" algn="l" rtl="0">
              <a:lnSpc>
                <a:spcPct val="90000"/>
              </a:lnSpc>
              <a:spcBef>
                <a:spcPts val="400"/>
              </a:spcBef>
              <a:spcAft>
                <a:spcPts val="0"/>
              </a:spcAft>
              <a:buClr>
                <a:schemeClr val="dk1"/>
              </a:buClr>
              <a:buSzPts val="1500"/>
              <a:buFont typeface="Calibri"/>
              <a:buChar char="-"/>
            </a:pPr>
            <a:r>
              <a:rPr lang="en-GB" dirty="0"/>
              <a:t>in the worst-case scenario, the size of the bitmap index can reach 2n words</a:t>
            </a:r>
            <a:r>
              <a:rPr lang="en-GB" b="1" dirty="0"/>
              <a:t>.</a:t>
            </a:r>
            <a:endParaRPr dirty="0"/>
          </a:p>
          <a:p>
            <a:pPr marL="863600" lvl="2" indent="-171450" algn="l" rtl="0">
              <a:lnSpc>
                <a:spcPct val="90000"/>
              </a:lnSpc>
              <a:spcBef>
                <a:spcPts val="400"/>
              </a:spcBef>
              <a:spcAft>
                <a:spcPts val="0"/>
              </a:spcAft>
              <a:buClr>
                <a:schemeClr val="dk1"/>
              </a:buClr>
              <a:buSzPts val="1500"/>
              <a:buFont typeface="Calibri"/>
              <a:buChar char="-"/>
            </a:pPr>
            <a:r>
              <a:rPr lang="en-GB" dirty="0"/>
              <a:t>The size of tree-based structures has an upper bound of O(</a:t>
            </a:r>
            <a:r>
              <a:rPr lang="en-GB" dirty="0" err="1"/>
              <a:t>nlogk</a:t>
            </a:r>
            <a:r>
              <a:rPr lang="en-GB" dirty="0"/>
              <a:t> n) and tend to require about 4n words of storage.</a:t>
            </a:r>
            <a:endParaRPr b="1"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4844</TotalTime>
  <Words>2131</Words>
  <Application>Microsoft Office PowerPoint</Application>
  <PresentationFormat>On-screen Show (16:9)</PresentationFormat>
  <Paragraphs>177</Paragraphs>
  <Slides>30</Slides>
  <Notes>22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30</vt:i4>
      </vt:variant>
    </vt:vector>
  </HeadingPairs>
  <TitlesOfParts>
    <vt:vector size="37" baseType="lpstr">
      <vt:lpstr>Arial</vt:lpstr>
      <vt:lpstr>Calibri</vt:lpstr>
      <vt:lpstr>Noto Sans Symbols</vt:lpstr>
      <vt:lpstr>Times New Roman</vt:lpstr>
      <vt:lpstr>Wingdings</vt:lpstr>
      <vt:lpstr>Simple Light</vt:lpstr>
      <vt:lpstr>Office Theme</vt:lpstr>
      <vt:lpstr>Query-Driven Visualization of Large Data Sets</vt:lpstr>
      <vt:lpstr>Abstract</vt:lpstr>
      <vt:lpstr>Introduction</vt:lpstr>
      <vt:lpstr>Related Work</vt:lpstr>
      <vt:lpstr>PowerPoint Presentation</vt:lpstr>
      <vt:lpstr>PowerPoint Presentation</vt:lpstr>
      <vt:lpstr>PowerPoint Presentation</vt:lpstr>
      <vt:lpstr>Dex Architecture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Arnika</dc:creator>
  <cp:lastModifiedBy>Arnika Kaithwas</cp:lastModifiedBy>
  <cp:revision>4</cp:revision>
  <dcterms:modified xsi:type="dcterms:W3CDTF">2024-09-28T13:55:57Z</dcterms:modified>
</cp:coreProperties>
</file>