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18288000" cy="10287000"/>
  <p:notesSz cx="6858000" cy="9144000"/>
  <p:embeddedFontLst>
    <p:embeddedFont>
      <p:font typeface="Lato Bold" charset="1" panose="020F0502020204030203"/>
      <p:regular r:id="rId51"/>
    </p:embeddedFont>
    <p:embeddedFont>
      <p:font typeface="Lato" charset="1" panose="020F0502020204030203"/>
      <p:regular r:id="rId52"/>
    </p:embeddedFont>
    <p:embeddedFont>
      <p:font typeface="Canva Sans" charset="1" panose="020B0503030501040103"/>
      <p:regular r:id="rId53"/>
    </p:embeddedFont>
    <p:embeddedFont>
      <p:font typeface="Arimo" charset="1" panose="020B0604020202020204"/>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http://blog.wolfire.com/2009/11/Triangle-mesh-voxelization"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https://math.stackexchange.com/questions/2682816/triangle-must-contain-the-centroid-of-its-bounding-box" TargetMode="External" Type="http://schemas.openxmlformats.org/officeDocument/2006/relationships/hyperlink"/><Relationship Id="rId12" Target="https://medium.com/@egimata/understanding-and-creating-the-bounding-box-of-a-geometry-d6358a9f7121" TargetMode="External" Type="http://schemas.openxmlformats.org/officeDocument/2006/relationships/hyperlink"/><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3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https://www.sciencedirect.com/science/article/pii/S0926580521001266"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https://computergraphics.stackexchange.com/questions/1790/what-does-6-separating-and-26-separating-voxelization-mean"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 Id="rId3" Target="../media/VAGQN-lnJDQ.mp4" Type="http://schemas.openxmlformats.org/officeDocument/2006/relationships/video"/><Relationship Id="rId4" Target="../media/VAGQN-lnJDQ.mp4" Type="http://schemas.microsoft.com/office/2007/relationships/media"/><Relationship Id="rId5" Target="../media/image41.jpeg" Type="http://schemas.openxmlformats.org/officeDocument/2006/relationships/image"/><Relationship Id="rId6" Target="../media/VAGQN4u9s64.mp4" Type="http://schemas.openxmlformats.org/officeDocument/2006/relationships/video"/><Relationship Id="rId7" Target="../media/VAGQN4u9s64.mp4" Type="http://schemas.microsoft.com/office/2007/relationships/media"/><Relationship Id="rId8" Target="https://www.youtube.com/@KoyamaYuki1201"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https://www.wallpaperflare.com/16-bit-streets-of-rage-city-night-skyline-sega-pixel-art-wallpaper-uoskq" TargetMode="External" Type="http://schemas.openxmlformats.org/officeDocument/2006/relationships/hyperlink"/></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png" Type="http://schemas.openxmlformats.org/officeDocument/2006/relationships/image"/><Relationship Id="rId4" Target="https://en.wikipedia.org/wiki/Tree_data_structure" TargetMode="External" Type="http://schemas.openxmlformats.org/officeDocument/2006/relationships/hyperlink"/><Relationship Id="rId5" Target="https://en.wikipedia.org/wiki/Internal_node" TargetMode="External" Type="http://schemas.openxmlformats.org/officeDocument/2006/relationships/hyperlink"/><Relationship Id="rId6" Target="https://en.wikipedia.org/wiki/Child_node" TargetMode="External" Type="http://schemas.openxmlformats.org/officeDocument/2006/relationships/hyperlink"/><Relationship Id="rId7" Target="https://en.wikipedia.org/wiki/Three-dimensional_space" TargetMode="External" Type="http://schemas.openxmlformats.org/officeDocument/2006/relationships/hyperlink"/><Relationship Id="rId8" Target="https://en.wikipedia.org/wiki/Recursive_subdivision"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https://openaccess.thecvf.com/content_ICCV_2019/papers/Michalkiewicz_Implicit_Surface_Representations_As_Layers_in_Neural_Networks_ICCV_2019_paper.pdf"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18.png" Type="http://schemas.openxmlformats.org/officeDocument/2006/relationships/image"/><Relationship Id="rId4" Target="../media/image17.png" Type="http://schemas.openxmlformats.org/officeDocument/2006/relationships/image"/><Relationship Id="rId5" Target="https://www.youtube.com/@stuartspence9921"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84130" y="662511"/>
            <a:ext cx="2719741" cy="2589666"/>
          </a:xfrm>
          <a:custGeom>
            <a:avLst/>
            <a:gdLst/>
            <a:ahLst/>
            <a:cxnLst/>
            <a:rect r="r" b="b" t="t" l="l"/>
            <a:pathLst>
              <a:path h="2589666" w="2719741">
                <a:moveTo>
                  <a:pt x="0" y="0"/>
                </a:moveTo>
                <a:lnTo>
                  <a:pt x="2719740" y="0"/>
                </a:lnTo>
                <a:lnTo>
                  <a:pt x="2719740" y="2589666"/>
                </a:lnTo>
                <a:lnTo>
                  <a:pt x="0" y="2589666"/>
                </a:lnTo>
                <a:lnTo>
                  <a:pt x="0" y="0"/>
                </a:lnTo>
                <a:close/>
              </a:path>
            </a:pathLst>
          </a:custGeom>
          <a:blipFill>
            <a:blip r:embed="rId2"/>
            <a:stretch>
              <a:fillRect l="0" t="0" r="0" b="0"/>
            </a:stretch>
          </a:blipFill>
        </p:spPr>
      </p:sp>
      <p:sp>
        <p:nvSpPr>
          <p:cNvPr name="TextBox 3" id="3"/>
          <p:cNvSpPr txBox="true"/>
          <p:nvPr/>
        </p:nvSpPr>
        <p:spPr>
          <a:xfrm rot="0">
            <a:off x="3296099" y="3128352"/>
            <a:ext cx="11695802" cy="2105025"/>
          </a:xfrm>
          <a:prstGeom prst="rect">
            <a:avLst/>
          </a:prstGeom>
        </p:spPr>
        <p:txBody>
          <a:bodyPr anchor="t" rtlCol="false" tIns="0" lIns="0" bIns="0" rIns="0">
            <a:spAutoFit/>
          </a:bodyPr>
          <a:lstStyle/>
          <a:p>
            <a:pPr algn="ctr">
              <a:lnSpc>
                <a:spcPts val="8400"/>
              </a:lnSpc>
              <a:spcBef>
                <a:spcPct val="0"/>
              </a:spcBef>
            </a:pPr>
            <a:r>
              <a:rPr lang="en-US" b="true" sz="6000">
                <a:solidFill>
                  <a:srgbClr val="2F5597"/>
                </a:solidFill>
                <a:latin typeface="Lato Bold"/>
                <a:ea typeface="Lato Bold"/>
                <a:cs typeface="Lato Bold"/>
                <a:sym typeface="Lato Bold"/>
              </a:rPr>
              <a:t>Fast Parallel Surface and Solid Voxelization on GPUs</a:t>
            </a:r>
          </a:p>
        </p:txBody>
      </p:sp>
      <p:sp>
        <p:nvSpPr>
          <p:cNvPr name="TextBox 4" id="4"/>
          <p:cNvSpPr txBox="true"/>
          <p:nvPr/>
        </p:nvSpPr>
        <p:spPr>
          <a:xfrm rot="0">
            <a:off x="3296099" y="7087018"/>
            <a:ext cx="11695802" cy="6794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Lato"/>
                <a:ea typeface="Lato"/>
                <a:cs typeface="Lato"/>
                <a:sym typeface="Lato"/>
              </a:rPr>
              <a:t>Arindom Bora, Khush Khandelwal, Md Rahbar</a:t>
            </a:r>
          </a:p>
        </p:txBody>
      </p:sp>
      <p:sp>
        <p:nvSpPr>
          <p:cNvPr name="TextBox 5" id="5"/>
          <p:cNvSpPr txBox="true"/>
          <p:nvPr/>
        </p:nvSpPr>
        <p:spPr>
          <a:xfrm rot="0">
            <a:off x="3296099" y="7772818"/>
            <a:ext cx="11695802" cy="679450"/>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Lato"/>
                <a:ea typeface="Lato"/>
                <a:cs typeface="Lato"/>
                <a:sym typeface="Lato"/>
              </a:rPr>
              <a:t>Indian Institute of Technology Kanpur (IITK)</a:t>
            </a:r>
          </a:p>
        </p:txBody>
      </p:sp>
      <p:sp>
        <p:nvSpPr>
          <p:cNvPr name="TextBox 6" id="6"/>
          <p:cNvSpPr txBox="true"/>
          <p:nvPr/>
        </p:nvSpPr>
        <p:spPr>
          <a:xfrm rot="0">
            <a:off x="2354470" y="8661959"/>
            <a:ext cx="13579061" cy="523875"/>
          </a:xfrm>
          <a:prstGeom prst="rect">
            <a:avLst/>
          </a:prstGeom>
        </p:spPr>
        <p:txBody>
          <a:bodyPr anchor="t" rtlCol="false" tIns="0" lIns="0" bIns="0" rIns="0">
            <a:spAutoFit/>
          </a:bodyPr>
          <a:lstStyle/>
          <a:p>
            <a:pPr algn="ctr">
              <a:lnSpc>
                <a:spcPts val="4200"/>
              </a:lnSpc>
              <a:spcBef>
                <a:spcPct val="0"/>
              </a:spcBef>
            </a:pPr>
            <a:r>
              <a:rPr lang="en-US" sz="3000">
                <a:solidFill>
                  <a:srgbClr val="000000"/>
                </a:solidFill>
                <a:latin typeface="Lato"/>
                <a:ea typeface="Lato"/>
                <a:cs typeface="Lato"/>
                <a:sym typeface="Lato"/>
              </a:rPr>
              <a:t>email: {arindom21, khushk21, mdrahbar21}@iitk.ac.in</a:t>
            </a:r>
          </a:p>
        </p:txBody>
      </p:sp>
      <p:sp>
        <p:nvSpPr>
          <p:cNvPr name="TextBox 7" id="7"/>
          <p:cNvSpPr txBox="true"/>
          <p:nvPr/>
        </p:nvSpPr>
        <p:spPr>
          <a:xfrm rot="0">
            <a:off x="3296099" y="5232819"/>
            <a:ext cx="11695802" cy="688975"/>
          </a:xfrm>
          <a:prstGeom prst="rect">
            <a:avLst/>
          </a:prstGeom>
        </p:spPr>
        <p:txBody>
          <a:bodyPr anchor="t" rtlCol="false" tIns="0" lIns="0" bIns="0" rIns="0">
            <a:spAutoFit/>
          </a:bodyPr>
          <a:lstStyle/>
          <a:p>
            <a:pPr algn="ctr">
              <a:lnSpc>
                <a:spcPts val="5600"/>
              </a:lnSpc>
              <a:spcBef>
                <a:spcPct val="0"/>
              </a:spcBef>
            </a:pPr>
            <a:r>
              <a:rPr lang="en-US" sz="4000">
                <a:solidFill>
                  <a:srgbClr val="000000"/>
                </a:solidFill>
                <a:latin typeface="Lato"/>
                <a:ea typeface="Lato"/>
                <a:cs typeface="Lato"/>
                <a:sym typeface="Lato"/>
              </a:rPr>
              <a:t>Michael Schwarz, Hans-Peter Seidel</a:t>
            </a:r>
          </a:p>
        </p:txBody>
      </p:sp>
      <p:sp>
        <p:nvSpPr>
          <p:cNvPr name="TextBox 8" id="8"/>
          <p:cNvSpPr txBox="true"/>
          <p:nvPr/>
        </p:nvSpPr>
        <p:spPr>
          <a:xfrm rot="0">
            <a:off x="3296099" y="6388518"/>
            <a:ext cx="11695802" cy="688975"/>
          </a:xfrm>
          <a:prstGeom prst="rect">
            <a:avLst/>
          </a:prstGeom>
        </p:spPr>
        <p:txBody>
          <a:bodyPr anchor="t" rtlCol="false" tIns="0" lIns="0" bIns="0" rIns="0">
            <a:spAutoFit/>
          </a:bodyPr>
          <a:lstStyle/>
          <a:p>
            <a:pPr algn="ctr">
              <a:lnSpc>
                <a:spcPts val="5600"/>
              </a:lnSpc>
              <a:spcBef>
                <a:spcPct val="0"/>
              </a:spcBef>
            </a:pPr>
            <a:r>
              <a:rPr lang="en-US" sz="4000">
                <a:solidFill>
                  <a:srgbClr val="000000"/>
                </a:solidFill>
                <a:latin typeface="Lato"/>
                <a:ea typeface="Lato"/>
                <a:cs typeface="Lato"/>
                <a:sym typeface="Lato"/>
              </a:rPr>
              <a:t>Presented by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026777" y="2973096"/>
            <a:ext cx="7956618" cy="5386018"/>
          </a:xfrm>
          <a:custGeom>
            <a:avLst/>
            <a:gdLst/>
            <a:ahLst/>
            <a:cxnLst/>
            <a:rect r="r" b="b" t="t" l="l"/>
            <a:pathLst>
              <a:path h="5386018" w="7956618">
                <a:moveTo>
                  <a:pt x="0" y="0"/>
                </a:moveTo>
                <a:lnTo>
                  <a:pt x="7956618" y="0"/>
                </a:lnTo>
                <a:lnTo>
                  <a:pt x="7956618" y="5386018"/>
                </a:lnTo>
                <a:lnTo>
                  <a:pt x="0" y="5386018"/>
                </a:lnTo>
                <a:lnTo>
                  <a:pt x="0" y="0"/>
                </a:lnTo>
                <a:close/>
              </a:path>
            </a:pathLst>
          </a:custGeom>
          <a:blipFill>
            <a:blip r:embed="rId2"/>
            <a:stretch>
              <a:fillRect l="0" t="0" r="0" b="0"/>
            </a:stretch>
          </a:blipFill>
        </p:spPr>
      </p:sp>
      <p:sp>
        <p:nvSpPr>
          <p:cNvPr name="TextBox 6" id="6"/>
          <p:cNvSpPr txBox="true"/>
          <p:nvPr/>
        </p:nvSpPr>
        <p:spPr>
          <a:xfrm rot="0">
            <a:off x="1028700" y="422201"/>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An Intutive Example</a:t>
            </a:r>
          </a:p>
        </p:txBody>
      </p:sp>
      <p:sp>
        <p:nvSpPr>
          <p:cNvPr name="TextBox 7" id="7"/>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8" id="8"/>
          <p:cNvSpPr txBox="true"/>
          <p:nvPr/>
        </p:nvSpPr>
        <p:spPr>
          <a:xfrm rot="0">
            <a:off x="2714141" y="1968246"/>
            <a:ext cx="13128665" cy="698500"/>
          </a:xfrm>
          <a:prstGeom prst="rect">
            <a:avLst/>
          </a:prstGeom>
        </p:spPr>
        <p:txBody>
          <a:bodyPr anchor="t" rtlCol="false" tIns="0" lIns="0" bIns="0" rIns="0">
            <a:spAutoFit/>
          </a:bodyPr>
          <a:lstStyle/>
          <a:p>
            <a:pPr algn="l">
              <a:lnSpc>
                <a:spcPts val="5600"/>
              </a:lnSpc>
            </a:pPr>
            <a:r>
              <a:rPr lang="en-US" sz="4000" u="sng">
                <a:solidFill>
                  <a:srgbClr val="000000"/>
                </a:solidFill>
                <a:latin typeface="Arimo"/>
                <a:ea typeface="Arimo"/>
                <a:cs typeface="Arimo"/>
                <a:sym typeface="Arimo"/>
                <a:hlinkClick r:id="rId3" tooltip="http://blog.wolfire.com/2009/11/Triangle-mesh-voxelization"/>
              </a:rPr>
              <a:t>http://blog.wolfire.com/2009/11/Triangle-mesh-voxelization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730249" y="3945109"/>
            <a:ext cx="7315200" cy="2066544"/>
          </a:xfrm>
          <a:custGeom>
            <a:avLst/>
            <a:gdLst/>
            <a:ahLst/>
            <a:cxnLst/>
            <a:rect r="r" b="b" t="t" l="l"/>
            <a:pathLst>
              <a:path h="2066544" w="7315200">
                <a:moveTo>
                  <a:pt x="0" y="0"/>
                </a:moveTo>
                <a:lnTo>
                  <a:pt x="7315200" y="0"/>
                </a:lnTo>
                <a:lnTo>
                  <a:pt x="7315200" y="2066544"/>
                </a:lnTo>
                <a:lnTo>
                  <a:pt x="0" y="2066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700000">
            <a:off x="8453864" y="-612659"/>
            <a:ext cx="5254759" cy="5862307"/>
          </a:xfrm>
          <a:custGeom>
            <a:avLst/>
            <a:gdLst/>
            <a:ahLst/>
            <a:cxnLst/>
            <a:rect r="r" b="b" t="t" l="l"/>
            <a:pathLst>
              <a:path h="5862307" w="5254759">
                <a:moveTo>
                  <a:pt x="0" y="0"/>
                </a:moveTo>
                <a:lnTo>
                  <a:pt x="5254758" y="0"/>
                </a:lnTo>
                <a:lnTo>
                  <a:pt x="5254758" y="5862307"/>
                </a:lnTo>
                <a:lnTo>
                  <a:pt x="0" y="58623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48934" y="254275"/>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Mathematical Approach</a:t>
            </a:r>
          </a:p>
        </p:txBody>
      </p:sp>
      <p:sp>
        <p:nvSpPr>
          <p:cNvPr name="TextBox 5" id="5"/>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6" id="6"/>
          <p:cNvSpPr txBox="true"/>
          <p:nvPr/>
        </p:nvSpPr>
        <p:spPr>
          <a:xfrm rot="0">
            <a:off x="2318347" y="1141582"/>
            <a:ext cx="11317932" cy="878588"/>
          </a:xfrm>
          <a:prstGeom prst="rect">
            <a:avLst/>
          </a:prstGeom>
        </p:spPr>
        <p:txBody>
          <a:bodyPr anchor="t" rtlCol="false" tIns="0" lIns="0" bIns="0" rIns="0">
            <a:spAutoFit/>
          </a:bodyPr>
          <a:lstStyle/>
          <a:p>
            <a:pPr algn="ctr">
              <a:lnSpc>
                <a:spcPts val="3548"/>
              </a:lnSpc>
              <a:spcBef>
                <a:spcPct val="0"/>
              </a:spcBef>
            </a:pPr>
            <a:r>
              <a:rPr lang="en-US" sz="2534">
                <a:solidFill>
                  <a:srgbClr val="000000"/>
                </a:solidFill>
                <a:latin typeface="Lato"/>
                <a:ea typeface="Lato"/>
                <a:cs typeface="Lato"/>
                <a:sym typeface="Lato"/>
              </a:rPr>
              <a:t>Given a triangle </a:t>
            </a:r>
            <a:r>
              <a:rPr lang="en-US" b="true" sz="2534">
                <a:solidFill>
                  <a:srgbClr val="000000"/>
                </a:solidFill>
                <a:latin typeface="Lato Bold"/>
                <a:ea typeface="Lato Bold"/>
                <a:cs typeface="Lato Bold"/>
                <a:sym typeface="Lato Bold"/>
              </a:rPr>
              <a:t>T </a:t>
            </a:r>
            <a:r>
              <a:rPr lang="en-US" sz="2534">
                <a:solidFill>
                  <a:srgbClr val="000000"/>
                </a:solidFill>
                <a:latin typeface="Lato"/>
                <a:ea typeface="Lato"/>
                <a:cs typeface="Lato"/>
                <a:sym typeface="Lato"/>
              </a:rPr>
              <a:t>with vertices </a:t>
            </a:r>
            <a:r>
              <a:rPr lang="en-US" b="true" sz="2534">
                <a:solidFill>
                  <a:srgbClr val="000000"/>
                </a:solidFill>
                <a:latin typeface="Lato Bold"/>
                <a:ea typeface="Lato Bold"/>
                <a:cs typeface="Lato Bold"/>
                <a:sym typeface="Lato Bold"/>
              </a:rPr>
              <a:t>v0</a:t>
            </a:r>
            <a:r>
              <a:rPr lang="en-US" sz="2534">
                <a:solidFill>
                  <a:srgbClr val="000000"/>
                </a:solidFill>
                <a:latin typeface="Lato"/>
                <a:ea typeface="Lato"/>
                <a:cs typeface="Lato"/>
                <a:sym typeface="Lato"/>
              </a:rPr>
              <a:t>, </a:t>
            </a:r>
            <a:r>
              <a:rPr lang="en-US" b="true" sz="2534">
                <a:solidFill>
                  <a:srgbClr val="000000"/>
                </a:solidFill>
                <a:latin typeface="Lato Bold"/>
                <a:ea typeface="Lato Bold"/>
                <a:cs typeface="Lato Bold"/>
                <a:sym typeface="Lato Bold"/>
              </a:rPr>
              <a:t>v1</a:t>
            </a:r>
            <a:r>
              <a:rPr lang="en-US" sz="2534">
                <a:solidFill>
                  <a:srgbClr val="000000"/>
                </a:solidFill>
                <a:latin typeface="Lato"/>
                <a:ea typeface="Lato"/>
                <a:cs typeface="Lato"/>
                <a:sym typeface="Lato"/>
              </a:rPr>
              <a:t>, </a:t>
            </a:r>
            <a:r>
              <a:rPr lang="en-US" b="true" sz="2534">
                <a:solidFill>
                  <a:srgbClr val="000000"/>
                </a:solidFill>
                <a:latin typeface="Lato Bold"/>
                <a:ea typeface="Lato Bold"/>
                <a:cs typeface="Lato Bold"/>
                <a:sym typeface="Lato Bold"/>
              </a:rPr>
              <a:t>v2</a:t>
            </a:r>
            <a:r>
              <a:rPr lang="en-US" sz="2534">
                <a:solidFill>
                  <a:srgbClr val="000000"/>
                </a:solidFill>
                <a:latin typeface="Lato"/>
                <a:ea typeface="Lato"/>
                <a:cs typeface="Lato"/>
                <a:sym typeface="Lato"/>
              </a:rPr>
              <a:t> and an axis-aligned box </a:t>
            </a:r>
            <a:r>
              <a:rPr lang="en-US" b="true" sz="2534">
                <a:solidFill>
                  <a:srgbClr val="000000"/>
                </a:solidFill>
                <a:latin typeface="Lato Bold"/>
                <a:ea typeface="Lato Bold"/>
                <a:cs typeface="Lato Bold"/>
                <a:sym typeface="Lato Bold"/>
              </a:rPr>
              <a:t>B </a:t>
            </a:r>
            <a:r>
              <a:rPr lang="en-US" sz="2534">
                <a:solidFill>
                  <a:srgbClr val="000000"/>
                </a:solidFill>
                <a:latin typeface="Lato"/>
                <a:ea typeface="Lato"/>
                <a:cs typeface="Lato"/>
                <a:sym typeface="Lato"/>
              </a:rPr>
              <a:t>(voxel) with </a:t>
            </a:r>
          </a:p>
          <a:p>
            <a:pPr algn="ctr">
              <a:lnSpc>
                <a:spcPts val="3548"/>
              </a:lnSpc>
              <a:spcBef>
                <a:spcPct val="0"/>
              </a:spcBef>
            </a:pPr>
            <a:r>
              <a:rPr lang="en-US" sz="2534" u="sng">
                <a:solidFill>
                  <a:srgbClr val="000000"/>
                </a:solidFill>
                <a:latin typeface="Lato"/>
                <a:ea typeface="Lato"/>
                <a:cs typeface="Lato"/>
                <a:sym typeface="Lato"/>
              </a:rPr>
              <a:t>minimum </a:t>
            </a:r>
            <a:r>
              <a:rPr lang="en-US" sz="2534" u="sng">
                <a:solidFill>
                  <a:srgbClr val="000000"/>
                </a:solidFill>
                <a:latin typeface="Lato"/>
                <a:ea typeface="Lato"/>
                <a:cs typeface="Lato"/>
                <a:sym typeface="Lato"/>
              </a:rPr>
              <a:t>corner </a:t>
            </a:r>
            <a:r>
              <a:rPr lang="en-US" b="true" sz="2534" u="sng">
                <a:solidFill>
                  <a:srgbClr val="000000"/>
                </a:solidFill>
                <a:latin typeface="Lato Bold"/>
                <a:ea typeface="Lato Bold"/>
                <a:cs typeface="Lato Bold"/>
                <a:sym typeface="Lato Bold"/>
              </a:rPr>
              <a:t>p</a:t>
            </a:r>
            <a:r>
              <a:rPr lang="en-US" sz="2534" u="sng">
                <a:solidFill>
                  <a:srgbClr val="000000"/>
                </a:solidFill>
                <a:latin typeface="Lato"/>
                <a:ea typeface="Lato"/>
                <a:cs typeface="Lato"/>
                <a:sym typeface="Lato"/>
              </a:rPr>
              <a:t> </a:t>
            </a:r>
            <a:r>
              <a:rPr lang="en-US" sz="2534">
                <a:solidFill>
                  <a:srgbClr val="000000"/>
                </a:solidFill>
                <a:latin typeface="Lato"/>
                <a:ea typeface="Lato"/>
                <a:cs typeface="Lato"/>
                <a:sym typeface="Lato"/>
              </a:rPr>
              <a:t>and side length </a:t>
            </a:r>
            <a:r>
              <a:rPr lang="en-US" b="true" sz="2534">
                <a:solidFill>
                  <a:srgbClr val="000000"/>
                </a:solidFill>
                <a:latin typeface="Lato Bold"/>
                <a:ea typeface="Lato Bold"/>
                <a:cs typeface="Lato Bold"/>
                <a:sym typeface="Lato Bold"/>
              </a:rPr>
              <a:t>∆p</a:t>
            </a:r>
          </a:p>
        </p:txBody>
      </p:sp>
      <p:sp>
        <p:nvSpPr>
          <p:cNvPr name="TextBox 7" id="7"/>
          <p:cNvSpPr txBox="true"/>
          <p:nvPr/>
        </p:nvSpPr>
        <p:spPr>
          <a:xfrm rot="0">
            <a:off x="858320" y="2563097"/>
            <a:ext cx="4250769" cy="482983"/>
          </a:xfrm>
          <a:prstGeom prst="rect">
            <a:avLst/>
          </a:prstGeom>
        </p:spPr>
        <p:txBody>
          <a:bodyPr anchor="t" rtlCol="false" tIns="0" lIns="0" bIns="0" rIns="0">
            <a:spAutoFit/>
          </a:bodyPr>
          <a:lstStyle/>
          <a:p>
            <a:pPr algn="l">
              <a:lnSpc>
                <a:spcPts val="3828"/>
              </a:lnSpc>
              <a:spcBef>
                <a:spcPct val="0"/>
              </a:spcBef>
            </a:pPr>
            <a:r>
              <a:rPr lang="en-US" b="true" sz="2734">
                <a:solidFill>
                  <a:srgbClr val="000000"/>
                </a:solidFill>
                <a:latin typeface="Lato Bold"/>
                <a:ea typeface="Lato Bold"/>
                <a:cs typeface="Lato Bold"/>
                <a:sym typeface="Lato Bold"/>
              </a:rPr>
              <a:t>Plane Overlap Condition:</a:t>
            </a:r>
          </a:p>
        </p:txBody>
      </p:sp>
      <p:sp>
        <p:nvSpPr>
          <p:cNvPr name="TextBox 8" id="8"/>
          <p:cNvSpPr txBox="true"/>
          <p:nvPr/>
        </p:nvSpPr>
        <p:spPr>
          <a:xfrm rot="0">
            <a:off x="1004176" y="3236581"/>
            <a:ext cx="5721668" cy="430913"/>
          </a:xfrm>
          <a:prstGeom prst="rect">
            <a:avLst/>
          </a:prstGeom>
        </p:spPr>
        <p:txBody>
          <a:bodyPr anchor="t" rtlCol="false" tIns="0" lIns="0" bIns="0" rIns="0">
            <a:spAutoFit/>
          </a:bodyPr>
          <a:lstStyle/>
          <a:p>
            <a:pPr algn="ctr">
              <a:lnSpc>
                <a:spcPts val="3548"/>
              </a:lnSpc>
              <a:spcBef>
                <a:spcPct val="0"/>
              </a:spcBef>
            </a:pPr>
          </a:p>
        </p:txBody>
      </p:sp>
      <p:sp>
        <p:nvSpPr>
          <p:cNvPr name="TextBox 9" id="9"/>
          <p:cNvSpPr txBox="true"/>
          <p:nvPr/>
        </p:nvSpPr>
        <p:spPr>
          <a:xfrm rot="0">
            <a:off x="1573427" y="3867519"/>
            <a:ext cx="6381988" cy="430913"/>
          </a:xfrm>
          <a:prstGeom prst="rect">
            <a:avLst/>
          </a:prstGeom>
        </p:spPr>
        <p:txBody>
          <a:bodyPr anchor="t" rtlCol="false" tIns="0" lIns="0" bIns="0" rIns="0">
            <a:spAutoFit/>
          </a:bodyPr>
          <a:lstStyle/>
          <a:p>
            <a:pPr algn="ctr">
              <a:lnSpc>
                <a:spcPts val="3548"/>
              </a:lnSpc>
              <a:spcBef>
                <a:spcPct val="0"/>
              </a:spcBef>
            </a:pPr>
          </a:p>
        </p:txBody>
      </p:sp>
      <p:sp>
        <p:nvSpPr>
          <p:cNvPr name="TextBox 10" id="10"/>
          <p:cNvSpPr txBox="true"/>
          <p:nvPr/>
        </p:nvSpPr>
        <p:spPr>
          <a:xfrm rot="0">
            <a:off x="286454" y="4498457"/>
            <a:ext cx="17243630" cy="430913"/>
          </a:xfrm>
          <a:prstGeom prst="rect">
            <a:avLst/>
          </a:prstGeom>
        </p:spPr>
        <p:txBody>
          <a:bodyPr anchor="t" rtlCol="false" tIns="0" lIns="0" bIns="0" rIns="0">
            <a:spAutoFit/>
          </a:bodyPr>
          <a:lstStyle/>
          <a:p>
            <a:pPr algn="ctr">
              <a:lnSpc>
                <a:spcPts val="3548"/>
              </a:lnSpc>
              <a:spcBef>
                <a:spcPct val="0"/>
              </a:spcBef>
            </a:pPr>
          </a:p>
        </p:txBody>
      </p:sp>
      <p:sp>
        <p:nvSpPr>
          <p:cNvPr name="TextBox 11" id="11"/>
          <p:cNvSpPr txBox="true"/>
          <p:nvPr/>
        </p:nvSpPr>
        <p:spPr>
          <a:xfrm rot="0">
            <a:off x="691721" y="3260207"/>
            <a:ext cx="15010375" cy="1326263"/>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Define the Triangle’s Plane:</a:t>
            </a:r>
            <a:r>
              <a:rPr lang="en-US" sz="2534">
                <a:solidFill>
                  <a:srgbClr val="000000"/>
                </a:solidFill>
                <a:latin typeface="Lato"/>
                <a:ea typeface="Lato"/>
                <a:cs typeface="Lato"/>
                <a:sym typeface="Lato"/>
              </a:rPr>
              <a:t> </a:t>
            </a:r>
          </a:p>
          <a:p>
            <a:pPr algn="l">
              <a:lnSpc>
                <a:spcPts val="3548"/>
              </a:lnSpc>
              <a:spcBef>
                <a:spcPct val="0"/>
              </a:spcBef>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Calculate the normal vector (</a:t>
            </a:r>
            <a:r>
              <a:rPr lang="en-US" b="true" sz="2534">
                <a:solidFill>
                  <a:srgbClr val="000000"/>
                </a:solidFill>
                <a:latin typeface="Lato Bold"/>
                <a:ea typeface="Lato Bold"/>
                <a:cs typeface="Lato Bold"/>
                <a:sym typeface="Lato Bold"/>
              </a:rPr>
              <a:t>n</a:t>
            </a:r>
            <a:r>
              <a:rPr lang="en-US" sz="2534">
                <a:solidFill>
                  <a:srgbClr val="000000"/>
                </a:solidFill>
                <a:latin typeface="Lato"/>
                <a:ea typeface="Lato"/>
                <a:cs typeface="Lato"/>
                <a:sym typeface="Lato"/>
              </a:rPr>
              <a:t>) of the triangle using the cross product of two of its edges:</a:t>
            </a:r>
          </a:p>
          <a:p>
            <a:pPr algn="ctr">
              <a:lnSpc>
                <a:spcPts val="3548"/>
              </a:lnSpc>
              <a:spcBef>
                <a:spcPct val="0"/>
              </a:spcBef>
            </a:pPr>
            <a:r>
              <a:rPr lang="en-US" b="true" sz="2534">
                <a:solidFill>
                  <a:srgbClr val="000000"/>
                </a:solidFill>
                <a:latin typeface="Lato Bold"/>
                <a:ea typeface="Lato Bold"/>
                <a:cs typeface="Lato Bold"/>
                <a:sym typeface="Lato Bold"/>
              </a:rPr>
              <a:t>n=(v1​−v0​)×(v2​−v0​)</a:t>
            </a:r>
          </a:p>
        </p:txBody>
      </p:sp>
      <p:sp>
        <p:nvSpPr>
          <p:cNvPr name="TextBox 12" id="12"/>
          <p:cNvSpPr txBox="true"/>
          <p:nvPr/>
        </p:nvSpPr>
        <p:spPr>
          <a:xfrm rot="0">
            <a:off x="691721" y="4718344"/>
            <a:ext cx="15010375" cy="1326263"/>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Critical Points of the Voxel:</a:t>
            </a:r>
          </a:p>
          <a:p>
            <a:pPr algn="l">
              <a:lnSpc>
                <a:spcPts val="3548"/>
              </a:lnSpc>
              <a:spcBef>
                <a:spcPct val="0"/>
              </a:spcBef>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Identify critical point </a:t>
            </a:r>
            <a:r>
              <a:rPr lang="en-US" b="true" sz="2534">
                <a:solidFill>
                  <a:srgbClr val="000000"/>
                </a:solidFill>
                <a:latin typeface="Lato Bold"/>
                <a:ea typeface="Lato Bold"/>
                <a:cs typeface="Lato Bold"/>
                <a:sym typeface="Lato Bold"/>
              </a:rPr>
              <a:t>c</a:t>
            </a:r>
            <a:r>
              <a:rPr lang="en-US" sz="2534">
                <a:solidFill>
                  <a:srgbClr val="000000"/>
                </a:solidFill>
                <a:latin typeface="Lato"/>
                <a:ea typeface="Lato"/>
                <a:cs typeface="Lato"/>
                <a:sym typeface="Lato"/>
              </a:rPr>
              <a:t> of the voxel that could be on either side of the plane. This is</a:t>
            </a:r>
          </a:p>
          <a:p>
            <a:pPr algn="l">
              <a:lnSpc>
                <a:spcPts val="3548"/>
              </a:lnSpc>
              <a:spcBef>
                <a:spcPct val="0"/>
              </a:spcBef>
            </a:pPr>
            <a:r>
              <a:rPr lang="en-US" sz="2534">
                <a:solidFill>
                  <a:srgbClr val="000000"/>
                </a:solidFill>
                <a:latin typeface="Lato"/>
                <a:ea typeface="Lato"/>
                <a:cs typeface="Lato"/>
                <a:sym typeface="Lato"/>
              </a:rPr>
              <a:t>         calculated based on the direction of the normal vector (</a:t>
            </a:r>
            <a:r>
              <a:rPr lang="en-US" b="true" sz="2534">
                <a:solidFill>
                  <a:srgbClr val="000000"/>
                </a:solidFill>
                <a:latin typeface="Lato Bold"/>
                <a:ea typeface="Lato Bold"/>
                <a:cs typeface="Lato Bold"/>
                <a:sym typeface="Lato Bold"/>
              </a:rPr>
              <a:t>n</a:t>
            </a:r>
            <a:r>
              <a:rPr lang="en-US" sz="2534">
                <a:solidFill>
                  <a:srgbClr val="000000"/>
                </a:solidFill>
                <a:latin typeface="Lato"/>
                <a:ea typeface="Lato"/>
                <a:cs typeface="Lato"/>
                <a:sym typeface="Lato"/>
              </a:rPr>
              <a:t>). For instance:</a:t>
            </a:r>
          </a:p>
        </p:txBody>
      </p:sp>
      <p:sp>
        <p:nvSpPr>
          <p:cNvPr name="TextBox 13" id="13"/>
          <p:cNvSpPr txBox="true"/>
          <p:nvPr/>
        </p:nvSpPr>
        <p:spPr>
          <a:xfrm rot="0">
            <a:off x="2308911" y="6177957"/>
            <a:ext cx="11327368" cy="878588"/>
          </a:xfrm>
          <a:prstGeom prst="rect">
            <a:avLst/>
          </a:prstGeom>
        </p:spPr>
        <p:txBody>
          <a:bodyPr anchor="t" rtlCol="false" tIns="0" lIns="0" bIns="0" rIns="0">
            <a:spAutoFit/>
          </a:bodyPr>
          <a:lstStyle/>
          <a:p>
            <a:pPr algn="ctr" marL="547287" indent="-273644" lvl="1">
              <a:lnSpc>
                <a:spcPts val="3548"/>
              </a:lnSpc>
              <a:buFont typeface="Arial"/>
              <a:buChar char="•"/>
            </a:pPr>
            <a:r>
              <a:rPr lang="en-US" sz="2534">
                <a:solidFill>
                  <a:srgbClr val="000000"/>
                </a:solidFill>
                <a:latin typeface="Lato"/>
                <a:ea typeface="Lato"/>
                <a:cs typeface="Lato"/>
                <a:sym typeface="Lato"/>
              </a:rPr>
              <a:t>If the x-component of the normal is </a:t>
            </a:r>
            <a:r>
              <a:rPr lang="en-US" b="true" sz="2534">
                <a:solidFill>
                  <a:srgbClr val="000000"/>
                </a:solidFill>
                <a:latin typeface="Lato Bold"/>
                <a:ea typeface="Lato Bold"/>
                <a:cs typeface="Lato Bold"/>
                <a:sym typeface="Lato Bold"/>
              </a:rPr>
              <a:t>positive</a:t>
            </a:r>
            <a:r>
              <a:rPr lang="en-US" sz="2534">
                <a:solidFill>
                  <a:srgbClr val="000000"/>
                </a:solidFill>
                <a:latin typeface="Lato"/>
                <a:ea typeface="Lato"/>
                <a:cs typeface="Lato"/>
                <a:sym typeface="Lato"/>
              </a:rPr>
              <a:t>, select the corner at </a:t>
            </a:r>
            <a:r>
              <a:rPr lang="en-US" b="true" sz="2534">
                <a:solidFill>
                  <a:srgbClr val="000000"/>
                </a:solidFill>
                <a:latin typeface="Lato Bold"/>
                <a:ea typeface="Lato Bold"/>
                <a:cs typeface="Lato Bold"/>
                <a:sym typeface="Lato Bold"/>
              </a:rPr>
              <a:t>p+Δp </a:t>
            </a:r>
            <a:r>
              <a:rPr lang="en-US" sz="2534">
                <a:solidFill>
                  <a:srgbClr val="000000"/>
                </a:solidFill>
                <a:latin typeface="Lato"/>
                <a:ea typeface="Lato"/>
                <a:cs typeface="Lato"/>
                <a:sym typeface="Lato"/>
              </a:rPr>
              <a:t>for x.</a:t>
            </a:r>
          </a:p>
          <a:p>
            <a:pPr algn="l" marL="547287" indent="-273644" lvl="1">
              <a:lnSpc>
                <a:spcPts val="3548"/>
              </a:lnSpc>
              <a:buFont typeface="Arial"/>
              <a:buChar char="•"/>
            </a:pPr>
            <a:r>
              <a:rPr lang="en-US" sz="2534">
                <a:solidFill>
                  <a:srgbClr val="000000"/>
                </a:solidFill>
                <a:latin typeface="Lato"/>
                <a:ea typeface="Lato"/>
                <a:cs typeface="Lato"/>
                <a:sym typeface="Lato"/>
              </a:rPr>
              <a:t>If it’s negative, select the corner at </a:t>
            </a:r>
            <a:r>
              <a:rPr lang="en-US" b="true" sz="2534">
                <a:solidFill>
                  <a:srgbClr val="000000"/>
                </a:solidFill>
                <a:latin typeface="Lato Bold"/>
                <a:ea typeface="Lato Bold"/>
                <a:cs typeface="Lato Bold"/>
                <a:sym typeface="Lato Bold"/>
              </a:rPr>
              <a:t>p</a:t>
            </a:r>
            <a:r>
              <a:rPr lang="en-US" sz="2534">
                <a:solidFill>
                  <a:srgbClr val="000000"/>
                </a:solidFill>
                <a:latin typeface="Lato"/>
                <a:ea typeface="Lato"/>
                <a:cs typeface="Lato"/>
                <a:sym typeface="Lato"/>
              </a:rPr>
              <a:t>.</a:t>
            </a:r>
          </a:p>
        </p:txBody>
      </p:sp>
      <p:sp>
        <p:nvSpPr>
          <p:cNvPr name="TextBox 14" id="14"/>
          <p:cNvSpPr txBox="true"/>
          <p:nvPr/>
        </p:nvSpPr>
        <p:spPr>
          <a:xfrm rot="0">
            <a:off x="691721" y="7310623"/>
            <a:ext cx="13240289" cy="1326263"/>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Plane Check: </a:t>
            </a:r>
          </a:p>
          <a:p>
            <a:pPr algn="l">
              <a:lnSpc>
                <a:spcPts val="3548"/>
              </a:lnSpc>
            </a:pPr>
            <a:r>
              <a:rPr lang="en-US" sz="2534" b="true">
                <a:solidFill>
                  <a:srgbClr val="000000"/>
                </a:solidFill>
                <a:latin typeface="Lato Bold"/>
                <a:ea typeface="Lato Bold"/>
                <a:cs typeface="Lato Bold"/>
                <a:sym typeface="Lato Bold"/>
              </a:rPr>
              <a:t>          </a:t>
            </a:r>
            <a:r>
              <a:rPr lang="en-US" sz="2534">
                <a:solidFill>
                  <a:srgbClr val="000000"/>
                </a:solidFill>
                <a:latin typeface="Lato"/>
                <a:ea typeface="Lato"/>
                <a:cs typeface="Lato"/>
                <a:sym typeface="Lato"/>
              </a:rPr>
              <a:t>Check if the two points </a:t>
            </a:r>
            <a:r>
              <a:rPr lang="en-US" sz="2534" b="true">
                <a:solidFill>
                  <a:srgbClr val="000000"/>
                </a:solidFill>
                <a:latin typeface="Lato Bold"/>
                <a:ea typeface="Lato Bold"/>
                <a:cs typeface="Lato Bold"/>
                <a:sym typeface="Lato Bold"/>
              </a:rPr>
              <a:t>p + c </a:t>
            </a:r>
            <a:r>
              <a:rPr lang="en-US" sz="2534">
                <a:solidFill>
                  <a:srgbClr val="000000"/>
                </a:solidFill>
                <a:latin typeface="Lato"/>
                <a:ea typeface="Lato"/>
                <a:cs typeface="Lato"/>
                <a:sym typeface="Lato"/>
              </a:rPr>
              <a:t>and the opposite box corner </a:t>
            </a:r>
            <a:r>
              <a:rPr lang="en-US" sz="2534" b="true">
                <a:solidFill>
                  <a:srgbClr val="000000"/>
                </a:solidFill>
                <a:latin typeface="Lato Bold"/>
                <a:ea typeface="Lato Bold"/>
                <a:cs typeface="Lato Bold"/>
                <a:sym typeface="Lato Bold"/>
              </a:rPr>
              <a:t>p + (∆p − c) </a:t>
            </a:r>
            <a:r>
              <a:rPr lang="en-US" sz="2534">
                <a:solidFill>
                  <a:srgbClr val="000000"/>
                </a:solidFill>
                <a:latin typeface="Lato"/>
                <a:ea typeface="Lato"/>
                <a:cs typeface="Lato"/>
                <a:sym typeface="Lato"/>
              </a:rPr>
              <a:t>lie on different</a:t>
            </a:r>
          </a:p>
          <a:p>
            <a:pPr algn="l">
              <a:lnSpc>
                <a:spcPts val="3548"/>
              </a:lnSpc>
              <a:spcBef>
                <a:spcPct val="0"/>
              </a:spcBef>
            </a:pPr>
            <a:r>
              <a:rPr lang="en-US" sz="2534">
                <a:solidFill>
                  <a:srgbClr val="000000"/>
                </a:solidFill>
                <a:latin typeface="Lato"/>
                <a:ea typeface="Lato"/>
                <a:cs typeface="Lato"/>
                <a:sym typeface="Lato"/>
              </a:rPr>
              <a:t>          sides of the plane or one lies on the plane. Mathematically, this is:</a:t>
            </a:r>
          </a:p>
        </p:txBody>
      </p:sp>
      <p:sp>
        <p:nvSpPr>
          <p:cNvPr name="TextBox 15" id="15"/>
          <p:cNvSpPr txBox="true"/>
          <p:nvPr/>
        </p:nvSpPr>
        <p:spPr>
          <a:xfrm rot="0">
            <a:off x="1450977" y="8827387"/>
            <a:ext cx="5067530"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(&lt;n, p&gt; + d1) × (&lt;n · p&gt; + d2) ≤ 0</a:t>
            </a:r>
          </a:p>
        </p:txBody>
      </p:sp>
      <p:sp>
        <p:nvSpPr>
          <p:cNvPr name="TextBox 16" id="16"/>
          <p:cNvSpPr txBox="true"/>
          <p:nvPr/>
        </p:nvSpPr>
        <p:spPr>
          <a:xfrm rot="0">
            <a:off x="14422627" y="824379"/>
            <a:ext cx="2972283" cy="2483453"/>
          </a:xfrm>
          <a:prstGeom prst="rect">
            <a:avLst/>
          </a:prstGeom>
        </p:spPr>
        <p:txBody>
          <a:bodyPr anchor="t" rtlCol="false" tIns="0" lIns="0" bIns="0" rIns="0">
            <a:spAutoFit/>
          </a:bodyPr>
          <a:lstStyle/>
          <a:p>
            <a:pPr algn="just">
              <a:lnSpc>
                <a:spcPts val="2241"/>
              </a:lnSpc>
              <a:spcBef>
                <a:spcPct val="0"/>
              </a:spcBef>
            </a:pPr>
            <a:r>
              <a:rPr lang="en-US" sz="1601">
                <a:solidFill>
                  <a:srgbClr val="000000"/>
                </a:solidFill>
                <a:latin typeface="Lato"/>
                <a:ea typeface="Lato"/>
                <a:cs typeface="Lato"/>
                <a:sym typeface="Lato"/>
              </a:rPr>
              <a:t>The minimum corner of a voxel is the point with the smallest coordinates (x, y, z) in the voxel's local coordinate system. It is often referred to as the "origin" of the voxel and serves as the reference point for defining the voxel’s position within the 3D space</a:t>
            </a:r>
          </a:p>
        </p:txBody>
      </p:sp>
      <p:sp>
        <p:nvSpPr>
          <p:cNvPr name="TextBox 17" id="17"/>
          <p:cNvSpPr txBox="true"/>
          <p:nvPr/>
        </p:nvSpPr>
        <p:spPr>
          <a:xfrm rot="0">
            <a:off x="858320" y="1953496"/>
            <a:ext cx="1961625" cy="482983"/>
          </a:xfrm>
          <a:prstGeom prst="rect">
            <a:avLst/>
          </a:prstGeom>
        </p:spPr>
        <p:txBody>
          <a:bodyPr anchor="t" rtlCol="false" tIns="0" lIns="0" bIns="0" rIns="0">
            <a:spAutoFit/>
          </a:bodyPr>
          <a:lstStyle/>
          <a:p>
            <a:pPr algn="l">
              <a:lnSpc>
                <a:spcPts val="3828"/>
              </a:lnSpc>
              <a:spcBef>
                <a:spcPct val="0"/>
              </a:spcBef>
            </a:pPr>
            <a:r>
              <a:rPr lang="en-US" b="true" sz="2734" u="sng">
                <a:solidFill>
                  <a:srgbClr val="000000"/>
                </a:solidFill>
                <a:latin typeface="Lato Bold"/>
                <a:ea typeface="Lato Bold"/>
                <a:cs typeface="Lato Bold"/>
                <a:sym typeface="Lato Bold"/>
              </a:rPr>
              <a:t>Step 1:</a:t>
            </a:r>
          </a:p>
        </p:txBody>
      </p:sp>
      <p:grpSp>
        <p:nvGrpSpPr>
          <p:cNvPr name="Group 18" id="18"/>
          <p:cNvGrpSpPr/>
          <p:nvPr/>
        </p:nvGrpSpPr>
        <p:grpSpPr>
          <a:xfrm rot="0">
            <a:off x="12999390" y="4765969"/>
            <a:ext cx="8519819" cy="4607594"/>
            <a:chOff x="0" y="0"/>
            <a:chExt cx="11359759" cy="6143459"/>
          </a:xfrm>
        </p:grpSpPr>
        <p:sp>
          <p:nvSpPr>
            <p:cNvPr name="Freeform 19" id="19"/>
            <p:cNvSpPr/>
            <p:nvPr/>
          </p:nvSpPr>
          <p:spPr>
            <a:xfrm flipH="false" flipV="false" rot="0">
              <a:off x="1345435" y="1748157"/>
              <a:ext cx="3690636" cy="3579917"/>
            </a:xfrm>
            <a:custGeom>
              <a:avLst/>
              <a:gdLst/>
              <a:ahLst/>
              <a:cxnLst/>
              <a:rect r="r" b="b" t="t" l="l"/>
              <a:pathLst>
                <a:path h="3579917" w="3690636">
                  <a:moveTo>
                    <a:pt x="0" y="0"/>
                  </a:moveTo>
                  <a:lnTo>
                    <a:pt x="3690637" y="0"/>
                  </a:lnTo>
                  <a:lnTo>
                    <a:pt x="3690637" y="3579918"/>
                  </a:lnTo>
                  <a:lnTo>
                    <a:pt x="0" y="35799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2851478" y="1163360"/>
              <a:ext cx="4945426" cy="513701"/>
            </a:xfrm>
            <a:prstGeom prst="rect">
              <a:avLst/>
            </a:prstGeom>
          </p:spPr>
          <p:txBody>
            <a:bodyPr anchor="t" rtlCol="false" tIns="0" lIns="0" bIns="0" rIns="0">
              <a:spAutoFit/>
            </a:bodyPr>
            <a:lstStyle/>
            <a:p>
              <a:pPr algn="l">
                <a:lnSpc>
                  <a:spcPts val="3265"/>
                </a:lnSpc>
                <a:spcBef>
                  <a:spcPct val="0"/>
                </a:spcBef>
              </a:pPr>
              <a:r>
                <a:rPr lang="en-US" sz="2332">
                  <a:solidFill>
                    <a:srgbClr val="000000"/>
                  </a:solidFill>
                  <a:latin typeface="Lato"/>
                  <a:ea typeface="Lato"/>
                  <a:cs typeface="Lato"/>
                  <a:sym typeface="Lato"/>
                </a:rPr>
                <a:t>pᵧ+Δpᵧ</a:t>
              </a:r>
            </a:p>
          </p:txBody>
        </p:sp>
        <p:sp>
          <p:nvSpPr>
            <p:cNvPr name="AutoShape 21" id="21"/>
            <p:cNvSpPr/>
            <p:nvPr/>
          </p:nvSpPr>
          <p:spPr>
            <a:xfrm flipH="true">
              <a:off x="400143" y="4444060"/>
              <a:ext cx="2344910" cy="1415013"/>
            </a:xfrm>
            <a:prstGeom prst="line">
              <a:avLst/>
            </a:prstGeom>
            <a:ln cap="flat" w="71096">
              <a:solidFill>
                <a:srgbClr val="000000"/>
              </a:solidFill>
              <a:prstDash val="solid"/>
              <a:headEnd type="none" len="sm" w="sm"/>
              <a:tailEnd type="arrow" len="sm" w="med"/>
            </a:ln>
          </p:spPr>
        </p:sp>
        <p:sp>
          <p:nvSpPr>
            <p:cNvPr name="AutoShape 22" id="22"/>
            <p:cNvSpPr/>
            <p:nvPr/>
          </p:nvSpPr>
          <p:spPr>
            <a:xfrm>
              <a:off x="2762827" y="4444060"/>
              <a:ext cx="3543126" cy="0"/>
            </a:xfrm>
            <a:prstGeom prst="line">
              <a:avLst/>
            </a:prstGeom>
            <a:ln cap="flat" w="71096">
              <a:solidFill>
                <a:srgbClr val="000000"/>
              </a:solidFill>
              <a:prstDash val="solid"/>
              <a:headEnd type="none" len="sm" w="sm"/>
              <a:tailEnd type="arrow" len="sm" w="med"/>
            </a:ln>
          </p:spPr>
        </p:sp>
        <p:sp>
          <p:nvSpPr>
            <p:cNvPr name="AutoShape 23" id="23"/>
            <p:cNvSpPr/>
            <p:nvPr/>
          </p:nvSpPr>
          <p:spPr>
            <a:xfrm flipH="true" flipV="true">
              <a:off x="2745053" y="690199"/>
              <a:ext cx="692" cy="3756152"/>
            </a:xfrm>
            <a:prstGeom prst="line">
              <a:avLst/>
            </a:prstGeom>
            <a:ln cap="flat" w="71096">
              <a:solidFill>
                <a:srgbClr val="000000"/>
              </a:solidFill>
              <a:prstDash val="solid"/>
              <a:headEnd type="none" len="sm" w="sm"/>
              <a:tailEnd type="arrow" len="sm" w="med"/>
            </a:ln>
          </p:spPr>
        </p:sp>
        <p:sp>
          <p:nvSpPr>
            <p:cNvPr name="TextBox 24" id="24"/>
            <p:cNvSpPr txBox="true"/>
            <p:nvPr/>
          </p:nvSpPr>
          <p:spPr>
            <a:xfrm rot="0">
              <a:off x="3833240" y="2571631"/>
              <a:ext cx="4945426" cy="513701"/>
            </a:xfrm>
            <a:prstGeom prst="rect">
              <a:avLst/>
            </a:prstGeom>
          </p:spPr>
          <p:txBody>
            <a:bodyPr anchor="t" rtlCol="false" tIns="0" lIns="0" bIns="0" rIns="0">
              <a:spAutoFit/>
            </a:bodyPr>
            <a:lstStyle/>
            <a:p>
              <a:pPr algn="l">
                <a:lnSpc>
                  <a:spcPts val="3265"/>
                </a:lnSpc>
                <a:spcBef>
                  <a:spcPct val="0"/>
                </a:spcBef>
              </a:pPr>
              <a:r>
                <a:rPr lang="en-US" sz="2332">
                  <a:solidFill>
                    <a:srgbClr val="000000"/>
                  </a:solidFill>
                  <a:latin typeface="Lato"/>
                  <a:ea typeface="Lato"/>
                  <a:cs typeface="Lato"/>
                  <a:sym typeface="Lato"/>
                </a:rPr>
                <a:t>p+Δp</a:t>
              </a:r>
            </a:p>
          </p:txBody>
        </p:sp>
        <p:sp>
          <p:nvSpPr>
            <p:cNvPr name="TextBox 25" id="25"/>
            <p:cNvSpPr txBox="true"/>
            <p:nvPr/>
          </p:nvSpPr>
          <p:spPr>
            <a:xfrm rot="0">
              <a:off x="2661888" y="-66675"/>
              <a:ext cx="4945426" cy="635445"/>
            </a:xfrm>
            <a:prstGeom prst="rect">
              <a:avLst/>
            </a:prstGeom>
          </p:spPr>
          <p:txBody>
            <a:bodyPr anchor="t" rtlCol="false" tIns="0" lIns="0" bIns="0" rIns="0">
              <a:spAutoFit/>
            </a:bodyPr>
            <a:lstStyle/>
            <a:p>
              <a:pPr algn="l">
                <a:lnSpc>
                  <a:spcPts val="3918"/>
                </a:lnSpc>
                <a:spcBef>
                  <a:spcPct val="0"/>
                </a:spcBef>
              </a:pPr>
              <a:r>
                <a:rPr lang="en-US" b="true" sz="2799">
                  <a:solidFill>
                    <a:srgbClr val="000000"/>
                  </a:solidFill>
                  <a:latin typeface="Lato Bold"/>
                  <a:ea typeface="Lato Bold"/>
                  <a:cs typeface="Lato Bold"/>
                  <a:sym typeface="Lato Bold"/>
                </a:rPr>
                <a:t>y</a:t>
              </a:r>
            </a:p>
          </p:txBody>
        </p:sp>
        <p:sp>
          <p:nvSpPr>
            <p:cNvPr name="TextBox 26" id="26"/>
            <p:cNvSpPr txBox="true"/>
            <p:nvPr/>
          </p:nvSpPr>
          <p:spPr>
            <a:xfrm rot="0">
              <a:off x="6414333" y="4093000"/>
              <a:ext cx="4945426" cy="635445"/>
            </a:xfrm>
            <a:prstGeom prst="rect">
              <a:avLst/>
            </a:prstGeom>
          </p:spPr>
          <p:txBody>
            <a:bodyPr anchor="t" rtlCol="false" tIns="0" lIns="0" bIns="0" rIns="0">
              <a:spAutoFit/>
            </a:bodyPr>
            <a:lstStyle/>
            <a:p>
              <a:pPr algn="l">
                <a:lnSpc>
                  <a:spcPts val="3918"/>
                </a:lnSpc>
                <a:spcBef>
                  <a:spcPct val="0"/>
                </a:spcBef>
              </a:pPr>
              <a:r>
                <a:rPr lang="en-US" b="true" sz="2799">
                  <a:solidFill>
                    <a:srgbClr val="000000"/>
                  </a:solidFill>
                  <a:latin typeface="Lato Bold"/>
                  <a:ea typeface="Lato Bold"/>
                  <a:cs typeface="Lato Bold"/>
                  <a:sym typeface="Lato Bold"/>
                </a:rPr>
                <a:t>x</a:t>
              </a:r>
            </a:p>
          </p:txBody>
        </p:sp>
        <p:sp>
          <p:nvSpPr>
            <p:cNvPr name="TextBox 27" id="27"/>
            <p:cNvSpPr txBox="true"/>
            <p:nvPr/>
          </p:nvSpPr>
          <p:spPr>
            <a:xfrm rot="0">
              <a:off x="0" y="5508014"/>
              <a:ext cx="4945426" cy="635445"/>
            </a:xfrm>
            <a:prstGeom prst="rect">
              <a:avLst/>
            </a:prstGeom>
          </p:spPr>
          <p:txBody>
            <a:bodyPr anchor="t" rtlCol="false" tIns="0" lIns="0" bIns="0" rIns="0">
              <a:spAutoFit/>
            </a:bodyPr>
            <a:lstStyle/>
            <a:p>
              <a:pPr algn="l">
                <a:lnSpc>
                  <a:spcPts val="3918"/>
                </a:lnSpc>
                <a:spcBef>
                  <a:spcPct val="0"/>
                </a:spcBef>
              </a:pPr>
              <a:r>
                <a:rPr lang="en-US" b="true" sz="2799">
                  <a:solidFill>
                    <a:srgbClr val="000000"/>
                  </a:solidFill>
                  <a:latin typeface="Lato Bold"/>
                  <a:ea typeface="Lato Bold"/>
                  <a:cs typeface="Lato Bold"/>
                  <a:sym typeface="Lato Bold"/>
                </a:rPr>
                <a:t>z</a:t>
              </a:r>
            </a:p>
          </p:txBody>
        </p:sp>
        <p:sp>
          <p:nvSpPr>
            <p:cNvPr name="TextBox 28" id="28"/>
            <p:cNvSpPr txBox="true"/>
            <p:nvPr/>
          </p:nvSpPr>
          <p:spPr>
            <a:xfrm rot="0">
              <a:off x="2319578" y="3879012"/>
              <a:ext cx="4945426" cy="513701"/>
            </a:xfrm>
            <a:prstGeom prst="rect">
              <a:avLst/>
            </a:prstGeom>
          </p:spPr>
          <p:txBody>
            <a:bodyPr anchor="t" rtlCol="false" tIns="0" lIns="0" bIns="0" rIns="0">
              <a:spAutoFit/>
            </a:bodyPr>
            <a:lstStyle/>
            <a:p>
              <a:pPr algn="l">
                <a:lnSpc>
                  <a:spcPts val="3265"/>
                </a:lnSpc>
                <a:spcBef>
                  <a:spcPct val="0"/>
                </a:spcBef>
              </a:pPr>
              <a:r>
                <a:rPr lang="en-US" sz="2332">
                  <a:solidFill>
                    <a:srgbClr val="000000"/>
                  </a:solidFill>
                  <a:latin typeface="Lato"/>
                  <a:ea typeface="Lato"/>
                  <a:cs typeface="Lato"/>
                  <a:sym typeface="Lato"/>
                </a:rPr>
                <a:t>p</a:t>
              </a:r>
            </a:p>
          </p:txBody>
        </p:sp>
        <p:sp>
          <p:nvSpPr>
            <p:cNvPr name="TextBox 29" id="29"/>
            <p:cNvSpPr txBox="true"/>
            <p:nvPr/>
          </p:nvSpPr>
          <p:spPr>
            <a:xfrm rot="0">
              <a:off x="5134601" y="3703751"/>
              <a:ext cx="4945426" cy="513701"/>
            </a:xfrm>
            <a:prstGeom prst="rect">
              <a:avLst/>
            </a:prstGeom>
          </p:spPr>
          <p:txBody>
            <a:bodyPr anchor="t" rtlCol="false" tIns="0" lIns="0" bIns="0" rIns="0">
              <a:spAutoFit/>
            </a:bodyPr>
            <a:lstStyle/>
            <a:p>
              <a:pPr algn="l">
                <a:lnSpc>
                  <a:spcPts val="3265"/>
                </a:lnSpc>
                <a:spcBef>
                  <a:spcPct val="0"/>
                </a:spcBef>
              </a:pPr>
              <a:r>
                <a:rPr lang="en-US" sz="2332">
                  <a:solidFill>
                    <a:srgbClr val="000000"/>
                  </a:solidFill>
                  <a:latin typeface="Lato"/>
                  <a:ea typeface="Lato"/>
                  <a:cs typeface="Lato"/>
                  <a:sym typeface="Lato"/>
                </a:rPr>
                <a:t>pₓ+Δpₓ</a:t>
              </a:r>
            </a:p>
          </p:txBody>
        </p:sp>
        <p:sp>
          <p:nvSpPr>
            <p:cNvPr name="TextBox 30" id="30"/>
            <p:cNvSpPr txBox="true"/>
            <p:nvPr/>
          </p:nvSpPr>
          <p:spPr>
            <a:xfrm rot="0">
              <a:off x="1138035" y="5294026"/>
              <a:ext cx="4945426" cy="512921"/>
            </a:xfrm>
            <a:prstGeom prst="rect">
              <a:avLst/>
            </a:prstGeom>
          </p:spPr>
          <p:txBody>
            <a:bodyPr anchor="t" rtlCol="false" tIns="0" lIns="0" bIns="0" rIns="0">
              <a:spAutoFit/>
            </a:bodyPr>
            <a:lstStyle/>
            <a:p>
              <a:pPr algn="l">
                <a:lnSpc>
                  <a:spcPts val="3265"/>
                </a:lnSpc>
                <a:spcBef>
                  <a:spcPct val="0"/>
                </a:spcBef>
              </a:pPr>
              <a:r>
                <a:rPr lang="en-US" sz="2332">
                  <a:solidFill>
                    <a:srgbClr val="000000"/>
                  </a:solidFill>
                  <a:latin typeface="Lato"/>
                  <a:ea typeface="Lato"/>
                  <a:cs typeface="Lato"/>
                  <a:sym typeface="Lato"/>
                </a:rPr>
                <a:t>pz+Δpz</a:t>
              </a:r>
            </a:p>
          </p:txBody>
        </p:sp>
      </p:grpSp>
      <p:sp>
        <p:nvSpPr>
          <p:cNvPr name="TextBox 31" id="31"/>
          <p:cNvSpPr txBox="true"/>
          <p:nvPr/>
        </p:nvSpPr>
        <p:spPr>
          <a:xfrm rot="0">
            <a:off x="7150767" y="8740340"/>
            <a:ext cx="3203615" cy="807468"/>
          </a:xfrm>
          <a:prstGeom prst="rect">
            <a:avLst/>
          </a:prstGeom>
        </p:spPr>
        <p:txBody>
          <a:bodyPr anchor="t" rtlCol="false" tIns="0" lIns="0" bIns="0" rIns="0">
            <a:spAutoFit/>
          </a:bodyPr>
          <a:lstStyle/>
          <a:p>
            <a:pPr algn="l" marL="504108" indent="-252054" lvl="1">
              <a:lnSpc>
                <a:spcPts val="3268"/>
              </a:lnSpc>
              <a:buFont typeface="Arial"/>
              <a:buChar char="•"/>
            </a:pPr>
            <a:r>
              <a:rPr lang="en-US" sz="2334">
                <a:solidFill>
                  <a:srgbClr val="000000"/>
                </a:solidFill>
                <a:latin typeface="Lato"/>
                <a:ea typeface="Lato"/>
                <a:cs typeface="Lato"/>
                <a:sym typeface="Lato"/>
              </a:rPr>
              <a:t>d1 = ⟨n, c - v0⟩</a:t>
            </a:r>
          </a:p>
          <a:p>
            <a:pPr algn="l" marL="504108" indent="-252054" lvl="1">
              <a:lnSpc>
                <a:spcPts val="3268"/>
              </a:lnSpc>
              <a:buFont typeface="Arial"/>
              <a:buChar char="•"/>
            </a:pPr>
            <a:r>
              <a:rPr lang="en-US" sz="2334">
                <a:solidFill>
                  <a:srgbClr val="000000"/>
                </a:solidFill>
                <a:latin typeface="Lato"/>
                <a:ea typeface="Lato"/>
                <a:cs typeface="Lato"/>
                <a:sym typeface="Lato"/>
              </a:rPr>
              <a:t>d2 = ⟨n, (Δp - c) - v0⟩</a:t>
            </a:r>
          </a:p>
        </p:txBody>
      </p:sp>
      <p:grpSp>
        <p:nvGrpSpPr>
          <p:cNvPr name="Group 32" id="32"/>
          <p:cNvGrpSpPr/>
          <p:nvPr/>
        </p:nvGrpSpPr>
        <p:grpSpPr>
          <a:xfrm rot="0">
            <a:off x="0" y="9698886"/>
            <a:ext cx="18288000" cy="3086100"/>
            <a:chOff x="0" y="0"/>
            <a:chExt cx="4816593" cy="812800"/>
          </a:xfrm>
        </p:grpSpPr>
        <p:sp>
          <p:nvSpPr>
            <p:cNvPr name="Freeform 33" id="3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34" id="3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704910" y="5715000"/>
            <a:ext cx="1044344" cy="315914"/>
          </a:xfrm>
          <a:custGeom>
            <a:avLst/>
            <a:gdLst/>
            <a:ahLst/>
            <a:cxnLst/>
            <a:rect r="r" b="b" t="t" l="l"/>
            <a:pathLst>
              <a:path h="315914" w="1044344">
                <a:moveTo>
                  <a:pt x="0" y="0"/>
                </a:moveTo>
                <a:lnTo>
                  <a:pt x="1044344" y="0"/>
                </a:lnTo>
                <a:lnTo>
                  <a:pt x="1044344" y="315914"/>
                </a:lnTo>
                <a:lnTo>
                  <a:pt x="0" y="315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4" id="4"/>
          <p:cNvSpPr txBox="true"/>
          <p:nvPr/>
        </p:nvSpPr>
        <p:spPr>
          <a:xfrm rot="0">
            <a:off x="2407989" y="753871"/>
            <a:ext cx="4907851" cy="482983"/>
          </a:xfrm>
          <a:prstGeom prst="rect">
            <a:avLst/>
          </a:prstGeom>
        </p:spPr>
        <p:txBody>
          <a:bodyPr anchor="t" rtlCol="false" tIns="0" lIns="0" bIns="0" rIns="0">
            <a:spAutoFit/>
          </a:bodyPr>
          <a:lstStyle/>
          <a:p>
            <a:pPr algn="l">
              <a:lnSpc>
                <a:spcPts val="3828"/>
              </a:lnSpc>
              <a:spcBef>
                <a:spcPct val="0"/>
              </a:spcBef>
            </a:pPr>
            <a:r>
              <a:rPr lang="en-US" b="true" sz="2734">
                <a:solidFill>
                  <a:srgbClr val="000000"/>
                </a:solidFill>
                <a:latin typeface="Lato Bold"/>
                <a:ea typeface="Lato Bold"/>
                <a:cs typeface="Lato Bold"/>
                <a:sym typeface="Lato Bold"/>
              </a:rPr>
              <a:t>2D Projection Overlap Tests</a:t>
            </a:r>
          </a:p>
        </p:txBody>
      </p:sp>
      <p:sp>
        <p:nvSpPr>
          <p:cNvPr name="TextBox 5" id="5"/>
          <p:cNvSpPr txBox="true"/>
          <p:nvPr/>
        </p:nvSpPr>
        <p:spPr>
          <a:xfrm rot="0">
            <a:off x="1389449" y="2072215"/>
            <a:ext cx="5721668" cy="430913"/>
          </a:xfrm>
          <a:prstGeom prst="rect">
            <a:avLst/>
          </a:prstGeom>
        </p:spPr>
        <p:txBody>
          <a:bodyPr anchor="t" rtlCol="false" tIns="0" lIns="0" bIns="0" rIns="0">
            <a:spAutoFit/>
          </a:bodyPr>
          <a:lstStyle/>
          <a:p>
            <a:pPr algn="l">
              <a:lnSpc>
                <a:spcPts val="3548"/>
              </a:lnSpc>
              <a:spcBef>
                <a:spcPct val="0"/>
              </a:spcBef>
            </a:pPr>
          </a:p>
        </p:txBody>
      </p:sp>
      <p:sp>
        <p:nvSpPr>
          <p:cNvPr name="TextBox 6" id="6"/>
          <p:cNvSpPr txBox="true"/>
          <p:nvPr/>
        </p:nvSpPr>
        <p:spPr>
          <a:xfrm rot="0">
            <a:off x="1768200" y="4608154"/>
            <a:ext cx="6381988" cy="430913"/>
          </a:xfrm>
          <a:prstGeom prst="rect">
            <a:avLst/>
          </a:prstGeom>
        </p:spPr>
        <p:txBody>
          <a:bodyPr anchor="t" rtlCol="false" tIns="0" lIns="0" bIns="0" rIns="0">
            <a:spAutoFit/>
          </a:bodyPr>
          <a:lstStyle/>
          <a:p>
            <a:pPr algn="l">
              <a:lnSpc>
                <a:spcPts val="3548"/>
              </a:lnSpc>
              <a:spcBef>
                <a:spcPct val="0"/>
              </a:spcBef>
            </a:pPr>
          </a:p>
        </p:txBody>
      </p:sp>
      <p:sp>
        <p:nvSpPr>
          <p:cNvPr name="TextBox 7" id="7"/>
          <p:cNvSpPr txBox="true"/>
          <p:nvPr/>
        </p:nvSpPr>
        <p:spPr>
          <a:xfrm rot="0">
            <a:off x="1028700" y="2741254"/>
            <a:ext cx="15010375" cy="878588"/>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Project the Triangle and Voxel:</a:t>
            </a:r>
          </a:p>
          <a:p>
            <a:pPr algn="l">
              <a:lnSpc>
                <a:spcPts val="3548"/>
              </a:lnSpc>
              <a:spcBef>
                <a:spcPct val="0"/>
              </a:spcBef>
            </a:pPr>
            <a:r>
              <a:rPr lang="en-US" sz="2534">
                <a:solidFill>
                  <a:srgbClr val="000000"/>
                </a:solidFill>
                <a:latin typeface="Lato"/>
                <a:ea typeface="Lato"/>
                <a:cs typeface="Lato"/>
                <a:sym typeface="Lato"/>
              </a:rPr>
              <a:t>         Project the triangle and voxel onto the chosen 2D plane, for example, the xy-plane</a:t>
            </a:r>
          </a:p>
        </p:txBody>
      </p:sp>
      <p:sp>
        <p:nvSpPr>
          <p:cNvPr name="TextBox 8" id="8"/>
          <p:cNvSpPr txBox="true"/>
          <p:nvPr/>
        </p:nvSpPr>
        <p:spPr>
          <a:xfrm rot="0">
            <a:off x="1028700" y="753871"/>
            <a:ext cx="1961625" cy="482983"/>
          </a:xfrm>
          <a:prstGeom prst="rect">
            <a:avLst/>
          </a:prstGeom>
        </p:spPr>
        <p:txBody>
          <a:bodyPr anchor="t" rtlCol="false" tIns="0" lIns="0" bIns="0" rIns="0">
            <a:spAutoFit/>
          </a:bodyPr>
          <a:lstStyle/>
          <a:p>
            <a:pPr algn="l">
              <a:lnSpc>
                <a:spcPts val="3828"/>
              </a:lnSpc>
              <a:spcBef>
                <a:spcPct val="0"/>
              </a:spcBef>
            </a:pPr>
            <a:r>
              <a:rPr lang="en-US" b="true" sz="2734" u="sng">
                <a:solidFill>
                  <a:srgbClr val="000000"/>
                </a:solidFill>
                <a:latin typeface="Lato Bold"/>
                <a:ea typeface="Lato Bold"/>
                <a:cs typeface="Lato Bold"/>
                <a:sym typeface="Lato Bold"/>
              </a:rPr>
              <a:t>Step 2:</a:t>
            </a:r>
          </a:p>
        </p:txBody>
      </p:sp>
      <p:sp>
        <p:nvSpPr>
          <p:cNvPr name="TextBox 9" id="9"/>
          <p:cNvSpPr txBox="true"/>
          <p:nvPr/>
        </p:nvSpPr>
        <p:spPr>
          <a:xfrm rot="0">
            <a:off x="1028700" y="1880571"/>
            <a:ext cx="11227832" cy="43091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For each of the three coordinate planes (xy, xz, yz), perform the following steps:</a:t>
            </a:r>
          </a:p>
        </p:txBody>
      </p:sp>
      <p:grpSp>
        <p:nvGrpSpPr>
          <p:cNvPr name="Group 10" id="10"/>
          <p:cNvGrpSpPr/>
          <p:nvPr/>
        </p:nvGrpSpPr>
        <p:grpSpPr>
          <a:xfrm rot="0">
            <a:off x="898925" y="3972267"/>
            <a:ext cx="17098482" cy="1298500"/>
            <a:chOff x="0" y="0"/>
            <a:chExt cx="22797976" cy="1731333"/>
          </a:xfrm>
        </p:grpSpPr>
        <p:sp>
          <p:nvSpPr>
            <p:cNvPr name="TextBox 11" id="11"/>
            <p:cNvSpPr txBox="true"/>
            <p:nvPr/>
          </p:nvSpPr>
          <p:spPr>
            <a:xfrm rot="0">
              <a:off x="0" y="-47625"/>
              <a:ext cx="22218991" cy="1155576"/>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Edge Functions:</a:t>
              </a:r>
            </a:p>
            <a:p>
              <a:pPr algn="l">
                <a:lnSpc>
                  <a:spcPts val="3548"/>
                </a:lnSpc>
                <a:spcBef>
                  <a:spcPct val="0"/>
                </a:spcBef>
              </a:pPr>
              <a:r>
                <a:rPr lang="en-US" sz="2534">
                  <a:solidFill>
                    <a:srgbClr val="000000"/>
                  </a:solidFill>
                  <a:latin typeface="Lato"/>
                  <a:ea typeface="Lato"/>
                  <a:cs typeface="Lato"/>
                  <a:sym typeface="Lato"/>
                </a:rPr>
                <a:t>         </a:t>
              </a:r>
            </a:p>
          </p:txBody>
        </p:sp>
        <p:sp>
          <p:nvSpPr>
            <p:cNvPr name="TextBox 12" id="12"/>
            <p:cNvSpPr txBox="true"/>
            <p:nvPr/>
          </p:nvSpPr>
          <p:spPr>
            <a:xfrm rot="0">
              <a:off x="914048" y="575757"/>
              <a:ext cx="21883928" cy="1155576"/>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Use edge functions to define the boundaries of the triangle in the 2D plane. An edge function for a line between two vertices v_i and v_{i+1}​ is defined as:</a:t>
              </a:r>
            </a:p>
          </p:txBody>
        </p:sp>
      </p:grpSp>
      <p:sp>
        <p:nvSpPr>
          <p:cNvPr name="TextBox 13" id="13"/>
          <p:cNvSpPr txBox="true"/>
          <p:nvPr/>
        </p:nvSpPr>
        <p:spPr>
          <a:xfrm rot="0">
            <a:off x="2626801" y="5556517"/>
            <a:ext cx="9378077" cy="430913"/>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Edge Function = (x − vi.x) · (vi+1.y − vi.y) − (y − vi.y) · (vi+1.x − vi.x)</a:t>
            </a:r>
          </a:p>
        </p:txBody>
      </p:sp>
      <p:sp>
        <p:nvSpPr>
          <p:cNvPr name="TextBox 14" id="14"/>
          <p:cNvSpPr txBox="true"/>
          <p:nvPr/>
        </p:nvSpPr>
        <p:spPr>
          <a:xfrm rot="0">
            <a:off x="13825075" y="5575890"/>
            <a:ext cx="4028687" cy="1162433"/>
          </a:xfrm>
          <a:prstGeom prst="rect">
            <a:avLst/>
          </a:prstGeom>
        </p:spPr>
        <p:txBody>
          <a:bodyPr anchor="t" rtlCol="false" tIns="0" lIns="0" bIns="0" rIns="0">
            <a:spAutoFit/>
          </a:bodyPr>
          <a:lstStyle/>
          <a:p>
            <a:pPr algn="ctr">
              <a:lnSpc>
                <a:spcPts val="3128"/>
              </a:lnSpc>
              <a:spcBef>
                <a:spcPct val="0"/>
              </a:spcBef>
            </a:pPr>
            <a:r>
              <a:rPr lang="en-US" sz="2234">
                <a:solidFill>
                  <a:srgbClr val="000000"/>
                </a:solidFill>
                <a:latin typeface="Lato"/>
                <a:ea typeface="Lato"/>
                <a:cs typeface="Lato"/>
                <a:sym typeface="Lato"/>
              </a:rPr>
              <a:t>The sign of this function tells you which side of the edge a point lies on</a:t>
            </a:r>
          </a:p>
        </p:txBody>
      </p:sp>
      <p:grpSp>
        <p:nvGrpSpPr>
          <p:cNvPr name="Group 15" id="15"/>
          <p:cNvGrpSpPr/>
          <p:nvPr/>
        </p:nvGrpSpPr>
        <p:grpSpPr>
          <a:xfrm rot="0">
            <a:off x="898925" y="6833250"/>
            <a:ext cx="17098482" cy="1746175"/>
            <a:chOff x="0" y="0"/>
            <a:chExt cx="22797976" cy="2328233"/>
          </a:xfrm>
        </p:grpSpPr>
        <p:sp>
          <p:nvSpPr>
            <p:cNvPr name="TextBox 16" id="16"/>
            <p:cNvSpPr txBox="true"/>
            <p:nvPr/>
          </p:nvSpPr>
          <p:spPr>
            <a:xfrm rot="0">
              <a:off x="0" y="-47625"/>
              <a:ext cx="22218991" cy="1155576"/>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Test Voxel Corners:</a:t>
              </a:r>
            </a:p>
            <a:p>
              <a:pPr algn="l">
                <a:lnSpc>
                  <a:spcPts val="3548"/>
                </a:lnSpc>
                <a:spcBef>
                  <a:spcPct val="0"/>
                </a:spcBef>
              </a:pPr>
              <a:r>
                <a:rPr lang="en-US" sz="2534">
                  <a:solidFill>
                    <a:srgbClr val="000000"/>
                  </a:solidFill>
                  <a:latin typeface="Lato"/>
                  <a:ea typeface="Lato"/>
                  <a:cs typeface="Lato"/>
                  <a:sym typeface="Lato"/>
                </a:rPr>
                <a:t>         </a:t>
              </a:r>
            </a:p>
          </p:txBody>
        </p:sp>
        <p:sp>
          <p:nvSpPr>
            <p:cNvPr name="TextBox 17" id="17"/>
            <p:cNvSpPr txBox="true"/>
            <p:nvPr/>
          </p:nvSpPr>
          <p:spPr>
            <a:xfrm rot="0">
              <a:off x="914048" y="575757"/>
              <a:ext cx="21883928" cy="1752476"/>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Evaluate the </a:t>
              </a:r>
              <a:r>
                <a:rPr lang="en-US" sz="2534" b="true">
                  <a:solidFill>
                    <a:srgbClr val="000000"/>
                  </a:solidFill>
                  <a:latin typeface="Lato Bold"/>
                  <a:ea typeface="Lato Bold"/>
                  <a:cs typeface="Lato Bold"/>
                  <a:sym typeface="Lato Bold"/>
                </a:rPr>
                <a:t>edge functions</a:t>
              </a:r>
              <a:r>
                <a:rPr lang="en-US" sz="2534">
                  <a:solidFill>
                    <a:srgbClr val="000000"/>
                  </a:solidFill>
                  <a:latin typeface="Lato"/>
                  <a:ea typeface="Lato"/>
                  <a:cs typeface="Lato"/>
                  <a:sym typeface="Lato"/>
                </a:rPr>
                <a:t> at </a:t>
              </a:r>
              <a:r>
                <a:rPr lang="en-US" sz="2534" b="true">
                  <a:solidFill>
                    <a:srgbClr val="000000"/>
                  </a:solidFill>
                  <a:latin typeface="Lato Bold"/>
                  <a:ea typeface="Lato Bold"/>
                  <a:cs typeface="Lato Bold"/>
                  <a:sym typeface="Lato Bold"/>
                </a:rPr>
                <a:t>specific corners</a:t>
              </a:r>
              <a:r>
                <a:rPr lang="en-US" sz="2534">
                  <a:solidFill>
                    <a:srgbClr val="000000"/>
                  </a:solidFill>
                  <a:latin typeface="Lato"/>
                  <a:ea typeface="Lato"/>
                  <a:cs typeface="Lato"/>
                  <a:sym typeface="Lato"/>
                </a:rPr>
                <a:t> of the voxel’s projection to determine </a:t>
              </a:r>
              <a:r>
                <a:rPr lang="en-US" sz="2534" u="sng">
                  <a:solidFill>
                    <a:srgbClr val="000000"/>
                  </a:solidFill>
                  <a:latin typeface="Lato"/>
                  <a:ea typeface="Lato"/>
                  <a:cs typeface="Lato"/>
                  <a:sym typeface="Lato"/>
                </a:rPr>
                <a:t>if any corners are inside the triangle</a:t>
              </a:r>
              <a:r>
                <a:rPr lang="en-US" sz="2534">
                  <a:solidFill>
                    <a:srgbClr val="000000"/>
                  </a:solidFill>
                  <a:latin typeface="Lato"/>
                  <a:ea typeface="Lato"/>
                  <a:cs typeface="Lato"/>
                  <a:sym typeface="Lato"/>
                </a:rPr>
                <a:t>. For the voxel in the xy-plane, the corners to test might be </a:t>
              </a:r>
            </a:p>
            <a:p>
              <a:pPr algn="ctr">
                <a:lnSpc>
                  <a:spcPts val="3548"/>
                </a:lnSpc>
                <a:spcBef>
                  <a:spcPct val="0"/>
                </a:spcBef>
              </a:pPr>
              <a:r>
                <a:rPr lang="en-US" b="true" sz="2534">
                  <a:solidFill>
                    <a:srgbClr val="000000"/>
                  </a:solidFill>
                  <a:latin typeface="Lato Bold"/>
                  <a:ea typeface="Lato Bold"/>
                  <a:cs typeface="Lato Bold"/>
                  <a:sym typeface="Lato Bold"/>
                </a:rPr>
                <a:t>(p.x,p.y)</a:t>
              </a:r>
              <a:r>
                <a:rPr lang="en-US" sz="2534">
                  <a:solidFill>
                    <a:srgbClr val="000000"/>
                  </a:solidFill>
                  <a:latin typeface="Lato"/>
                  <a:ea typeface="Lato"/>
                  <a:cs typeface="Lato"/>
                  <a:sym typeface="Lato"/>
                </a:rPr>
                <a:t> and </a:t>
              </a:r>
              <a:r>
                <a:rPr lang="en-US" b="true" sz="2534">
                  <a:solidFill>
                    <a:srgbClr val="000000"/>
                  </a:solidFill>
                  <a:latin typeface="Lato Bold"/>
                  <a:ea typeface="Lato Bold"/>
                  <a:cs typeface="Lato Bold"/>
                  <a:sym typeface="Lato Bold"/>
                </a:rPr>
                <a:t>(p.x+Δp.x,p.y+Δp.y)</a:t>
              </a:r>
              <a:r>
                <a:rPr lang="en-US" sz="2534">
                  <a:solidFill>
                    <a:srgbClr val="000000"/>
                  </a:solidFill>
                  <a:latin typeface="Lato"/>
                  <a:ea typeface="Lato"/>
                  <a:cs typeface="Lato"/>
                  <a:sym typeface="Lato"/>
                </a:rPr>
                <a:t> etc</a:t>
              </a:r>
            </a:p>
          </p:txBody>
        </p:sp>
      </p:grpSp>
      <p:grpSp>
        <p:nvGrpSpPr>
          <p:cNvPr name="Group 18" id="18"/>
          <p:cNvGrpSpPr/>
          <p:nvPr/>
        </p:nvGrpSpPr>
        <p:grpSpPr>
          <a:xfrm rot="0">
            <a:off x="0" y="9664489"/>
            <a:ext cx="18288000" cy="3086100"/>
            <a:chOff x="0" y="0"/>
            <a:chExt cx="4816593" cy="812800"/>
          </a:xfrm>
        </p:grpSpPr>
        <p:sp>
          <p:nvSpPr>
            <p:cNvPr name="Freeform 19" id="19"/>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20" id="20"/>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718853" y="6350515"/>
            <a:ext cx="5949866" cy="3057440"/>
            <a:chOff x="0" y="0"/>
            <a:chExt cx="7933155" cy="4076587"/>
          </a:xfrm>
        </p:grpSpPr>
        <p:sp>
          <p:nvSpPr>
            <p:cNvPr name="Freeform 3" id="3"/>
            <p:cNvSpPr/>
            <p:nvPr/>
          </p:nvSpPr>
          <p:spPr>
            <a:xfrm flipH="false" flipV="false" rot="0">
              <a:off x="602028" y="11846"/>
              <a:ext cx="7331127" cy="4064741"/>
            </a:xfrm>
            <a:custGeom>
              <a:avLst/>
              <a:gdLst/>
              <a:ahLst/>
              <a:cxnLst/>
              <a:rect r="r" b="b" t="t" l="l"/>
              <a:pathLst>
                <a:path h="4064741" w="7331127">
                  <a:moveTo>
                    <a:pt x="0" y="0"/>
                  </a:moveTo>
                  <a:lnTo>
                    <a:pt x="7331127" y="0"/>
                  </a:lnTo>
                  <a:lnTo>
                    <a:pt x="7331127" y="4064741"/>
                  </a:lnTo>
                  <a:lnTo>
                    <a:pt x="0" y="4064741"/>
                  </a:lnTo>
                  <a:lnTo>
                    <a:pt x="0" y="0"/>
                  </a:lnTo>
                  <a:close/>
                </a:path>
              </a:pathLst>
            </a:custGeom>
            <a:blipFill>
              <a:blip r:embed="rId2"/>
              <a:stretch>
                <a:fillRect l="0" t="-26243" r="-35478" b="-26243"/>
              </a:stretch>
            </a:blipFill>
          </p:spPr>
        </p:sp>
        <p:sp>
          <p:nvSpPr>
            <p:cNvPr name="Freeform 4" id="4"/>
            <p:cNvSpPr/>
            <p:nvPr/>
          </p:nvSpPr>
          <p:spPr>
            <a:xfrm flipH="false" flipV="false" rot="0">
              <a:off x="0" y="0"/>
              <a:ext cx="2854723" cy="4076587"/>
            </a:xfrm>
            <a:custGeom>
              <a:avLst/>
              <a:gdLst/>
              <a:ahLst/>
              <a:cxnLst/>
              <a:rect r="r" b="b" t="t" l="l"/>
              <a:pathLst>
                <a:path h="4076587" w="2854723">
                  <a:moveTo>
                    <a:pt x="0" y="0"/>
                  </a:moveTo>
                  <a:lnTo>
                    <a:pt x="2854723" y="0"/>
                  </a:lnTo>
                  <a:lnTo>
                    <a:pt x="2854723" y="4076587"/>
                  </a:lnTo>
                  <a:lnTo>
                    <a:pt x="0" y="4076587"/>
                  </a:lnTo>
                  <a:lnTo>
                    <a:pt x="0" y="0"/>
                  </a:lnTo>
                  <a:close/>
                </a:path>
              </a:pathLst>
            </a:custGeom>
            <a:blipFill>
              <a:blip r:embed="rId3"/>
              <a:stretch>
                <a:fillRect l="-11965" t="0" r="-11965" b="0"/>
              </a:stretch>
            </a:blipFill>
          </p:spPr>
        </p:sp>
        <p:sp>
          <p:nvSpPr>
            <p:cNvPr name="Freeform 5" id="5"/>
            <p:cNvSpPr/>
            <p:nvPr/>
          </p:nvSpPr>
          <p:spPr>
            <a:xfrm flipH="false" flipV="false" rot="0">
              <a:off x="6918072" y="127000"/>
              <a:ext cx="469191" cy="469191"/>
            </a:xfrm>
            <a:custGeom>
              <a:avLst/>
              <a:gdLst/>
              <a:ahLst/>
              <a:cxnLst/>
              <a:rect r="r" b="b" t="t" l="l"/>
              <a:pathLst>
                <a:path h="469191" w="469191">
                  <a:moveTo>
                    <a:pt x="0" y="0"/>
                  </a:moveTo>
                  <a:lnTo>
                    <a:pt x="469191" y="0"/>
                  </a:lnTo>
                  <a:lnTo>
                    <a:pt x="469191" y="469191"/>
                  </a:lnTo>
                  <a:lnTo>
                    <a:pt x="0" y="4691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248238" y="2801013"/>
              <a:ext cx="469191" cy="469191"/>
            </a:xfrm>
            <a:custGeom>
              <a:avLst/>
              <a:gdLst/>
              <a:ahLst/>
              <a:cxnLst/>
              <a:rect r="r" b="b" t="t" l="l"/>
              <a:pathLst>
                <a:path h="469191" w="469191">
                  <a:moveTo>
                    <a:pt x="0" y="0"/>
                  </a:moveTo>
                  <a:lnTo>
                    <a:pt x="469191" y="0"/>
                  </a:lnTo>
                  <a:lnTo>
                    <a:pt x="469191" y="469191"/>
                  </a:lnTo>
                  <a:lnTo>
                    <a:pt x="0" y="4691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7" id="7"/>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8" id="8"/>
          <p:cNvGrpSpPr/>
          <p:nvPr/>
        </p:nvGrpSpPr>
        <p:grpSpPr>
          <a:xfrm rot="0">
            <a:off x="0" y="9664489"/>
            <a:ext cx="18288000" cy="3086100"/>
            <a:chOff x="0" y="0"/>
            <a:chExt cx="4816593" cy="812800"/>
          </a:xfrm>
        </p:grpSpPr>
        <p:sp>
          <p:nvSpPr>
            <p:cNvPr name="Freeform 9" id="9"/>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10" id="10"/>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2113318" y="328827"/>
            <a:ext cx="4969950" cy="4387348"/>
          </a:xfrm>
          <a:custGeom>
            <a:avLst/>
            <a:gdLst/>
            <a:ahLst/>
            <a:cxnLst/>
            <a:rect r="r" b="b" t="t" l="l"/>
            <a:pathLst>
              <a:path h="4387348" w="4969950">
                <a:moveTo>
                  <a:pt x="0" y="0"/>
                </a:moveTo>
                <a:lnTo>
                  <a:pt x="4969951" y="0"/>
                </a:lnTo>
                <a:lnTo>
                  <a:pt x="4969951" y="4387349"/>
                </a:lnTo>
                <a:lnTo>
                  <a:pt x="0" y="4387349"/>
                </a:lnTo>
                <a:lnTo>
                  <a:pt x="0" y="0"/>
                </a:lnTo>
                <a:close/>
              </a:path>
            </a:pathLst>
          </a:custGeom>
          <a:blipFill>
            <a:blip r:embed="rId6"/>
            <a:stretch>
              <a:fillRect l="0" t="0" r="0" b="0"/>
            </a:stretch>
          </a:blipFill>
        </p:spPr>
      </p:sp>
      <p:sp>
        <p:nvSpPr>
          <p:cNvPr name="Freeform 12" id="12"/>
          <p:cNvSpPr/>
          <p:nvPr/>
        </p:nvSpPr>
        <p:spPr>
          <a:xfrm flipH="false" flipV="false" rot="0">
            <a:off x="12169677" y="4159629"/>
            <a:ext cx="1512225" cy="457448"/>
          </a:xfrm>
          <a:custGeom>
            <a:avLst/>
            <a:gdLst/>
            <a:ahLst/>
            <a:cxnLst/>
            <a:rect r="r" b="b" t="t" l="l"/>
            <a:pathLst>
              <a:path h="457448" w="1512225">
                <a:moveTo>
                  <a:pt x="0" y="0"/>
                </a:moveTo>
                <a:lnTo>
                  <a:pt x="1512224" y="0"/>
                </a:lnTo>
                <a:lnTo>
                  <a:pt x="1512224" y="457448"/>
                </a:lnTo>
                <a:lnTo>
                  <a:pt x="0" y="4574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680042" y="2091588"/>
            <a:ext cx="5721668" cy="430913"/>
          </a:xfrm>
          <a:prstGeom prst="rect">
            <a:avLst/>
          </a:prstGeom>
        </p:spPr>
        <p:txBody>
          <a:bodyPr anchor="t" rtlCol="false" tIns="0" lIns="0" bIns="0" rIns="0">
            <a:spAutoFit/>
          </a:bodyPr>
          <a:lstStyle/>
          <a:p>
            <a:pPr algn="l">
              <a:lnSpc>
                <a:spcPts val="3548"/>
              </a:lnSpc>
              <a:spcBef>
                <a:spcPct val="0"/>
              </a:spcBef>
            </a:pPr>
          </a:p>
        </p:txBody>
      </p:sp>
      <p:sp>
        <p:nvSpPr>
          <p:cNvPr name="TextBox 14" id="14"/>
          <p:cNvSpPr txBox="true"/>
          <p:nvPr/>
        </p:nvSpPr>
        <p:spPr>
          <a:xfrm rot="0">
            <a:off x="1189518" y="2264617"/>
            <a:ext cx="15010375" cy="878588"/>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Bounding Box of the Triangle:</a:t>
            </a:r>
          </a:p>
          <a:p>
            <a:pPr algn="l">
              <a:lnSpc>
                <a:spcPts val="3548"/>
              </a:lnSpc>
              <a:spcBef>
                <a:spcPct val="0"/>
              </a:spcBef>
            </a:pPr>
            <a:r>
              <a:rPr lang="en-US" sz="2534">
                <a:solidFill>
                  <a:srgbClr val="000000"/>
                </a:solidFill>
                <a:latin typeface="Lato"/>
                <a:ea typeface="Lato"/>
                <a:cs typeface="Lato"/>
                <a:sym typeface="Lato"/>
              </a:rPr>
              <a:t>         Compute the </a:t>
            </a:r>
            <a:r>
              <a:rPr lang="en-US" sz="2534" u="sng">
                <a:solidFill>
                  <a:srgbClr val="000000"/>
                </a:solidFill>
                <a:latin typeface="Lato"/>
                <a:ea typeface="Lato"/>
                <a:cs typeface="Lato"/>
                <a:sym typeface="Lato"/>
              </a:rPr>
              <a:t>Axis-Aligned Bounding Box (AABB)</a:t>
            </a:r>
            <a:r>
              <a:rPr lang="en-US" sz="2534">
                <a:solidFill>
                  <a:srgbClr val="000000"/>
                </a:solidFill>
                <a:latin typeface="Lato"/>
                <a:ea typeface="Lato"/>
                <a:cs typeface="Lato"/>
                <a:sym typeface="Lato"/>
              </a:rPr>
              <a:t> of the triangle in 3D space</a:t>
            </a:r>
          </a:p>
        </p:txBody>
      </p:sp>
      <p:sp>
        <p:nvSpPr>
          <p:cNvPr name="Freeform 15" id="15"/>
          <p:cNvSpPr/>
          <p:nvPr/>
        </p:nvSpPr>
        <p:spPr>
          <a:xfrm flipH="false" flipV="false" rot="5339828">
            <a:off x="15836636" y="2422632"/>
            <a:ext cx="1654417" cy="2351238"/>
          </a:xfrm>
          <a:custGeom>
            <a:avLst/>
            <a:gdLst/>
            <a:ahLst/>
            <a:cxnLst/>
            <a:rect r="r" b="b" t="t" l="l"/>
            <a:pathLst>
              <a:path h="2351238" w="1654417">
                <a:moveTo>
                  <a:pt x="0" y="0"/>
                </a:moveTo>
                <a:lnTo>
                  <a:pt x="1654417" y="0"/>
                </a:lnTo>
                <a:lnTo>
                  <a:pt x="1654417" y="2351238"/>
                </a:lnTo>
                <a:lnTo>
                  <a:pt x="0" y="23512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1028700" y="4674227"/>
            <a:ext cx="17098482" cy="1298500"/>
            <a:chOff x="0" y="0"/>
            <a:chExt cx="22797976" cy="1731333"/>
          </a:xfrm>
        </p:grpSpPr>
        <p:sp>
          <p:nvSpPr>
            <p:cNvPr name="TextBox 17" id="17"/>
            <p:cNvSpPr txBox="true"/>
            <p:nvPr/>
          </p:nvSpPr>
          <p:spPr>
            <a:xfrm rot="0">
              <a:off x="0" y="-47625"/>
              <a:ext cx="22218991" cy="1155576"/>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Overlap with Voxel’s AABB:</a:t>
              </a:r>
            </a:p>
            <a:p>
              <a:pPr algn="l">
                <a:lnSpc>
                  <a:spcPts val="3548"/>
                </a:lnSpc>
                <a:spcBef>
                  <a:spcPct val="0"/>
                </a:spcBef>
              </a:pPr>
              <a:r>
                <a:rPr lang="en-US" sz="2534">
                  <a:solidFill>
                    <a:srgbClr val="000000"/>
                  </a:solidFill>
                  <a:latin typeface="Lato"/>
                  <a:ea typeface="Lato"/>
                  <a:cs typeface="Lato"/>
                  <a:sym typeface="Lato"/>
                </a:rPr>
                <a:t>         </a:t>
              </a:r>
            </a:p>
          </p:txBody>
        </p:sp>
        <p:sp>
          <p:nvSpPr>
            <p:cNvPr name="TextBox 18" id="18"/>
            <p:cNvSpPr txBox="true"/>
            <p:nvPr/>
          </p:nvSpPr>
          <p:spPr>
            <a:xfrm rot="0">
              <a:off x="914048" y="575757"/>
              <a:ext cx="21883928" cy="1155576"/>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Check if this bounding box overlaps with the voxel's bounding box. </a:t>
              </a:r>
            </a:p>
            <a:p>
              <a:pPr algn="l">
                <a:lnSpc>
                  <a:spcPts val="3548"/>
                </a:lnSpc>
                <a:spcBef>
                  <a:spcPct val="0"/>
                </a:spcBef>
              </a:pPr>
              <a:r>
                <a:rPr lang="en-US" sz="2534">
                  <a:solidFill>
                    <a:srgbClr val="000000"/>
                  </a:solidFill>
                  <a:latin typeface="Lato"/>
                  <a:ea typeface="Lato"/>
                  <a:cs typeface="Lato"/>
                  <a:sym typeface="Lato"/>
                </a:rPr>
                <a:t>If there's no overlap, the voxel is not intersected by the triangle</a:t>
              </a:r>
            </a:p>
          </p:txBody>
        </p:sp>
      </p:grpSp>
      <p:sp>
        <p:nvSpPr>
          <p:cNvPr name="TextBox 19" id="19"/>
          <p:cNvSpPr txBox="true"/>
          <p:nvPr/>
        </p:nvSpPr>
        <p:spPr>
          <a:xfrm rot="0">
            <a:off x="1189518" y="1405787"/>
            <a:ext cx="5343959" cy="482983"/>
          </a:xfrm>
          <a:prstGeom prst="rect">
            <a:avLst/>
          </a:prstGeom>
        </p:spPr>
        <p:txBody>
          <a:bodyPr anchor="t" rtlCol="false" tIns="0" lIns="0" bIns="0" rIns="0">
            <a:spAutoFit/>
          </a:bodyPr>
          <a:lstStyle/>
          <a:p>
            <a:pPr algn="l">
              <a:lnSpc>
                <a:spcPts val="3828"/>
              </a:lnSpc>
              <a:spcBef>
                <a:spcPct val="0"/>
              </a:spcBef>
            </a:pPr>
            <a:r>
              <a:rPr lang="en-US" b="true" sz="2734">
                <a:solidFill>
                  <a:srgbClr val="000000"/>
                </a:solidFill>
                <a:latin typeface="Lato Bold"/>
                <a:ea typeface="Lato Bold"/>
                <a:cs typeface="Lato Bold"/>
                <a:sym typeface="Lato Bold"/>
              </a:rPr>
              <a:t>Bounding Box Overlap Check</a:t>
            </a:r>
          </a:p>
        </p:txBody>
      </p:sp>
      <p:sp>
        <p:nvSpPr>
          <p:cNvPr name="TextBox 20" id="20"/>
          <p:cNvSpPr txBox="true"/>
          <p:nvPr/>
        </p:nvSpPr>
        <p:spPr>
          <a:xfrm rot="0">
            <a:off x="1189518" y="618004"/>
            <a:ext cx="1961625" cy="482983"/>
          </a:xfrm>
          <a:prstGeom prst="rect">
            <a:avLst/>
          </a:prstGeom>
        </p:spPr>
        <p:txBody>
          <a:bodyPr anchor="t" rtlCol="false" tIns="0" lIns="0" bIns="0" rIns="0">
            <a:spAutoFit/>
          </a:bodyPr>
          <a:lstStyle/>
          <a:p>
            <a:pPr algn="l">
              <a:lnSpc>
                <a:spcPts val="3828"/>
              </a:lnSpc>
              <a:spcBef>
                <a:spcPct val="0"/>
              </a:spcBef>
            </a:pPr>
            <a:r>
              <a:rPr lang="en-US" b="true" sz="2734" u="sng">
                <a:solidFill>
                  <a:srgbClr val="000000"/>
                </a:solidFill>
                <a:latin typeface="Lato Bold"/>
                <a:ea typeface="Lato Bold"/>
                <a:cs typeface="Lato Bold"/>
                <a:sym typeface="Lato Bold"/>
              </a:rPr>
              <a:t>Step 3:</a:t>
            </a:r>
          </a:p>
        </p:txBody>
      </p:sp>
      <p:sp>
        <p:nvSpPr>
          <p:cNvPr name="TextBox 21" id="21"/>
          <p:cNvSpPr txBox="true"/>
          <p:nvPr/>
        </p:nvSpPr>
        <p:spPr>
          <a:xfrm rot="0">
            <a:off x="9613958" y="3337199"/>
            <a:ext cx="2499360" cy="1108710"/>
          </a:xfrm>
          <a:prstGeom prst="rect">
            <a:avLst/>
          </a:prstGeom>
        </p:spPr>
        <p:txBody>
          <a:bodyPr anchor="t" rtlCol="false" tIns="0" lIns="0" bIns="0" rIns="0">
            <a:spAutoFit/>
          </a:bodyPr>
          <a:lstStyle/>
          <a:p>
            <a:pPr algn="l">
              <a:lnSpc>
                <a:spcPts val="2940"/>
              </a:lnSpc>
            </a:pPr>
            <a:r>
              <a:rPr lang="en-US" sz="2100">
                <a:solidFill>
                  <a:srgbClr val="000000"/>
                </a:solidFill>
                <a:latin typeface="Lato"/>
                <a:ea typeface="Lato"/>
                <a:cs typeface="Lato"/>
                <a:sym typeface="Lato"/>
              </a:rPr>
              <a:t>defined by 2 points:</a:t>
            </a:r>
          </a:p>
          <a:p>
            <a:pPr algn="l" marL="453393" indent="-226697" lvl="1">
              <a:lnSpc>
                <a:spcPts val="2940"/>
              </a:lnSpc>
              <a:buAutoNum type="arabicPeriod" startAt="1"/>
            </a:pPr>
            <a:r>
              <a:rPr lang="en-US" sz="2100">
                <a:solidFill>
                  <a:srgbClr val="000000"/>
                </a:solidFill>
                <a:latin typeface="Lato"/>
                <a:ea typeface="Lato"/>
                <a:cs typeface="Lato"/>
                <a:sym typeface="Lato"/>
              </a:rPr>
              <a:t>Minimum Corner</a:t>
            </a:r>
          </a:p>
          <a:p>
            <a:pPr algn="l" marL="453393" indent="-226697" lvl="1">
              <a:lnSpc>
                <a:spcPts val="2940"/>
              </a:lnSpc>
              <a:buAutoNum type="arabicPeriod" startAt="1"/>
            </a:pPr>
            <a:r>
              <a:rPr lang="en-US" sz="2100">
                <a:solidFill>
                  <a:srgbClr val="000000"/>
                </a:solidFill>
                <a:latin typeface="Lato"/>
                <a:ea typeface="Lato"/>
                <a:cs typeface="Lato"/>
                <a:sym typeface="Lato"/>
              </a:rPr>
              <a:t>Maximum Corner</a:t>
            </a:r>
          </a:p>
        </p:txBody>
      </p:sp>
      <p:sp>
        <p:nvSpPr>
          <p:cNvPr name="TextBox 22" id="22"/>
          <p:cNvSpPr txBox="true"/>
          <p:nvPr/>
        </p:nvSpPr>
        <p:spPr>
          <a:xfrm rot="0">
            <a:off x="15655657" y="4045667"/>
            <a:ext cx="1077144" cy="639193"/>
          </a:xfrm>
          <a:prstGeom prst="rect">
            <a:avLst/>
          </a:prstGeom>
        </p:spPr>
        <p:txBody>
          <a:bodyPr anchor="t" rtlCol="false" tIns="0" lIns="0" bIns="0" rIns="0">
            <a:spAutoFit/>
          </a:bodyPr>
          <a:lstStyle/>
          <a:p>
            <a:pPr algn="ctr">
              <a:lnSpc>
                <a:spcPts val="2568"/>
              </a:lnSpc>
              <a:spcBef>
                <a:spcPct val="0"/>
              </a:spcBef>
            </a:pPr>
            <a:r>
              <a:rPr lang="en-US" sz="1834">
                <a:solidFill>
                  <a:srgbClr val="000000"/>
                </a:solidFill>
                <a:latin typeface="Lato"/>
                <a:ea typeface="Lato"/>
                <a:cs typeface="Lato"/>
                <a:sym typeface="Lato"/>
              </a:rPr>
              <a:t>Maximum </a:t>
            </a:r>
          </a:p>
          <a:p>
            <a:pPr algn="ctr">
              <a:lnSpc>
                <a:spcPts val="2568"/>
              </a:lnSpc>
              <a:spcBef>
                <a:spcPct val="0"/>
              </a:spcBef>
            </a:pPr>
            <a:r>
              <a:rPr lang="en-US" sz="1834">
                <a:solidFill>
                  <a:srgbClr val="000000"/>
                </a:solidFill>
                <a:latin typeface="Lato"/>
                <a:ea typeface="Lato"/>
                <a:cs typeface="Lato"/>
                <a:sym typeface="Lato"/>
              </a:rPr>
              <a:t>Corner</a:t>
            </a:r>
          </a:p>
        </p:txBody>
      </p:sp>
      <p:sp>
        <p:nvSpPr>
          <p:cNvPr name="TextBox 23" id="23"/>
          <p:cNvSpPr txBox="true"/>
          <p:nvPr/>
        </p:nvSpPr>
        <p:spPr>
          <a:xfrm rot="0">
            <a:off x="298588" y="9768733"/>
            <a:ext cx="8180934"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Source: @taozi, </a:t>
            </a:r>
            <a:r>
              <a:rPr lang="en-US" sz="2799" u="sng">
                <a:solidFill>
                  <a:srgbClr val="FFFFFF"/>
                </a:solidFill>
                <a:latin typeface="Canva Sans"/>
                <a:ea typeface="Canva Sans"/>
                <a:cs typeface="Canva Sans"/>
                <a:sym typeface="Canva Sans"/>
                <a:hlinkClick r:id="rId11" tooltip="https://math.stackexchange.com/questions/2682816/triangle-must-contain-the-centroid-of-its-bounding-box"/>
              </a:rPr>
              <a:t>Mathematics Stack Exchange</a:t>
            </a:r>
          </a:p>
        </p:txBody>
      </p:sp>
      <p:sp>
        <p:nvSpPr>
          <p:cNvPr name="TextBox 24" id="24"/>
          <p:cNvSpPr txBox="true"/>
          <p:nvPr/>
        </p:nvSpPr>
        <p:spPr>
          <a:xfrm rot="0">
            <a:off x="9968745" y="9702589"/>
            <a:ext cx="111841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hlinkClick r:id="rId12" tooltip="https://medium.com/@egimata/understanding-and-creating-the-bounding-box-of-a-geometry-d6358a9f7121"/>
              </a:rPr>
              <a:t>@egitma, medium.com</a:t>
            </a:r>
            <a:r>
              <a:rPr lang="en-US" sz="2800">
                <a:solidFill>
                  <a:srgbClr val="FFFFFF"/>
                </a:solidFill>
                <a:latin typeface="Canva Sans"/>
                <a:ea typeface="Canva Sans"/>
                <a:cs typeface="Canva Sans"/>
                <a:sym typeface="Canva Sans"/>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368623" y="3892772"/>
            <a:ext cx="6033087" cy="5365528"/>
          </a:xfrm>
          <a:custGeom>
            <a:avLst/>
            <a:gdLst/>
            <a:ahLst/>
            <a:cxnLst/>
            <a:rect r="r" b="b" t="t" l="l"/>
            <a:pathLst>
              <a:path h="5365528" w="6033087">
                <a:moveTo>
                  <a:pt x="0" y="0"/>
                </a:moveTo>
                <a:lnTo>
                  <a:pt x="6033087" y="0"/>
                </a:lnTo>
                <a:lnTo>
                  <a:pt x="6033087" y="5365528"/>
                </a:lnTo>
                <a:lnTo>
                  <a:pt x="0" y="5365528"/>
                </a:lnTo>
                <a:lnTo>
                  <a:pt x="0" y="0"/>
                </a:lnTo>
                <a:close/>
              </a:path>
            </a:pathLst>
          </a:custGeom>
          <a:blipFill>
            <a:blip r:embed="rId2"/>
            <a:stretch>
              <a:fillRect l="0" t="0" r="0" b="-84419"/>
            </a:stretch>
          </a:blipFill>
        </p:spPr>
      </p:sp>
      <p:sp>
        <p:nvSpPr>
          <p:cNvPr name="Freeform 7" id="7"/>
          <p:cNvSpPr/>
          <p:nvPr/>
        </p:nvSpPr>
        <p:spPr>
          <a:xfrm flipH="false" flipV="false" rot="0">
            <a:off x="7789384" y="4044227"/>
            <a:ext cx="6368915" cy="5274848"/>
          </a:xfrm>
          <a:custGeom>
            <a:avLst/>
            <a:gdLst/>
            <a:ahLst/>
            <a:cxnLst/>
            <a:rect r="r" b="b" t="t" l="l"/>
            <a:pathLst>
              <a:path h="5274848" w="6368915">
                <a:moveTo>
                  <a:pt x="0" y="0"/>
                </a:moveTo>
                <a:lnTo>
                  <a:pt x="6368915" y="0"/>
                </a:lnTo>
                <a:lnTo>
                  <a:pt x="6368915" y="5274847"/>
                </a:lnTo>
                <a:lnTo>
                  <a:pt x="0" y="5274847"/>
                </a:lnTo>
                <a:lnTo>
                  <a:pt x="0" y="0"/>
                </a:lnTo>
                <a:close/>
              </a:path>
            </a:pathLst>
          </a:custGeom>
          <a:blipFill>
            <a:blip r:embed="rId2"/>
            <a:stretch>
              <a:fillRect l="-7204" t="-112298" r="0" b="0"/>
            </a:stretch>
          </a:blipFill>
        </p:spPr>
      </p:sp>
      <p:sp>
        <p:nvSpPr>
          <p:cNvPr name="TextBox 8" id="8"/>
          <p:cNvSpPr txBox="true"/>
          <p:nvPr/>
        </p:nvSpPr>
        <p:spPr>
          <a:xfrm rot="0">
            <a:off x="1680042" y="2091588"/>
            <a:ext cx="5721668" cy="430913"/>
          </a:xfrm>
          <a:prstGeom prst="rect">
            <a:avLst/>
          </a:prstGeom>
        </p:spPr>
        <p:txBody>
          <a:bodyPr anchor="t" rtlCol="false" tIns="0" lIns="0" bIns="0" rIns="0">
            <a:spAutoFit/>
          </a:bodyPr>
          <a:lstStyle/>
          <a:p>
            <a:pPr algn="ctr">
              <a:lnSpc>
                <a:spcPts val="3548"/>
              </a:lnSpc>
              <a:spcBef>
                <a:spcPct val="0"/>
              </a:spcBef>
            </a:pPr>
          </a:p>
        </p:txBody>
      </p:sp>
      <p:sp>
        <p:nvSpPr>
          <p:cNvPr name="TextBox 9" id="9"/>
          <p:cNvSpPr txBox="true"/>
          <p:nvPr/>
        </p:nvSpPr>
        <p:spPr>
          <a:xfrm rot="0">
            <a:off x="1368623" y="2922552"/>
            <a:ext cx="15010375" cy="878588"/>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Conservative Voxelization: </a:t>
            </a:r>
            <a:r>
              <a:rPr lang="en-US" sz="2534">
                <a:solidFill>
                  <a:srgbClr val="000000"/>
                </a:solidFill>
                <a:latin typeface="Lato"/>
                <a:ea typeface="Lato"/>
                <a:cs typeface="Lato"/>
                <a:sym typeface="Lato"/>
              </a:rPr>
              <a:t>Sets all voxels that overlap or touch any part of the triangle. This results in a denser set of voxels, capturing all possible interactions with the triangle</a:t>
            </a:r>
          </a:p>
        </p:txBody>
      </p:sp>
      <p:sp>
        <p:nvSpPr>
          <p:cNvPr name="TextBox 10" id="10"/>
          <p:cNvSpPr txBox="true"/>
          <p:nvPr/>
        </p:nvSpPr>
        <p:spPr>
          <a:xfrm rot="0">
            <a:off x="1189518" y="1405787"/>
            <a:ext cx="5343959" cy="968758"/>
          </a:xfrm>
          <a:prstGeom prst="rect">
            <a:avLst/>
          </a:prstGeom>
        </p:spPr>
        <p:txBody>
          <a:bodyPr anchor="t" rtlCol="false" tIns="0" lIns="0" bIns="0" rIns="0">
            <a:spAutoFit/>
          </a:bodyPr>
          <a:lstStyle/>
          <a:p>
            <a:pPr algn="l" marL="590466" indent="-295233" lvl="1">
              <a:lnSpc>
                <a:spcPts val="3828"/>
              </a:lnSpc>
              <a:buFont typeface="Arial"/>
              <a:buChar char="•"/>
            </a:pPr>
            <a:r>
              <a:rPr lang="en-US" b="true" sz="2734">
                <a:solidFill>
                  <a:srgbClr val="000000"/>
                </a:solidFill>
                <a:latin typeface="Lato Bold"/>
                <a:ea typeface="Lato Bold"/>
                <a:cs typeface="Lato Bold"/>
                <a:sym typeface="Lato Bold"/>
              </a:rPr>
              <a:t>Conservative </a:t>
            </a:r>
          </a:p>
          <a:p>
            <a:pPr algn="l" marL="590466" indent="-295233" lvl="1">
              <a:lnSpc>
                <a:spcPts val="3828"/>
              </a:lnSpc>
              <a:buFont typeface="Arial"/>
              <a:buChar char="•"/>
            </a:pPr>
            <a:r>
              <a:rPr lang="en-US" b="true" sz="2734">
                <a:solidFill>
                  <a:srgbClr val="000000"/>
                </a:solidFill>
                <a:latin typeface="Lato Bold"/>
                <a:ea typeface="Lato Bold"/>
                <a:cs typeface="Lato Bold"/>
                <a:sym typeface="Lato Bold"/>
              </a:rPr>
              <a:t>6-Separating Voxelization</a:t>
            </a:r>
          </a:p>
        </p:txBody>
      </p:sp>
      <p:sp>
        <p:nvSpPr>
          <p:cNvPr name="TextBox 11" id="11"/>
          <p:cNvSpPr txBox="true"/>
          <p:nvPr/>
        </p:nvSpPr>
        <p:spPr>
          <a:xfrm rot="0">
            <a:off x="1028700" y="453287"/>
            <a:ext cx="12221046"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Different types of Surface Voxelization</a:t>
            </a:r>
          </a:p>
        </p:txBody>
      </p:sp>
      <p:sp>
        <p:nvSpPr>
          <p:cNvPr name="TextBox 12" id="12"/>
          <p:cNvSpPr txBox="true"/>
          <p:nvPr/>
        </p:nvSpPr>
        <p:spPr>
          <a:xfrm rot="0">
            <a:off x="14158299" y="5818912"/>
            <a:ext cx="3495731" cy="2435758"/>
          </a:xfrm>
          <a:prstGeom prst="rect">
            <a:avLst/>
          </a:prstGeom>
        </p:spPr>
        <p:txBody>
          <a:bodyPr anchor="t" rtlCol="false" tIns="0" lIns="0" bIns="0" rIns="0">
            <a:spAutoFit/>
          </a:bodyPr>
          <a:lstStyle/>
          <a:p>
            <a:pPr algn="ctr">
              <a:lnSpc>
                <a:spcPts val="3295"/>
              </a:lnSpc>
              <a:spcBef>
                <a:spcPct val="0"/>
              </a:spcBef>
            </a:pPr>
            <a:r>
              <a:rPr lang="en-US" sz="2354">
                <a:solidFill>
                  <a:srgbClr val="000000"/>
                </a:solidFill>
                <a:latin typeface="Lato"/>
                <a:ea typeface="Lato"/>
                <a:cs typeface="Lato"/>
                <a:sym typeface="Lato"/>
              </a:rPr>
              <a:t>A method that marks all voxels that a triangle overlaps or touches, including edges and corners </a:t>
            </a:r>
            <a:r>
              <a:rPr lang="en-US" b="true" sz="2354">
                <a:solidFill>
                  <a:srgbClr val="000000"/>
                </a:solidFill>
                <a:latin typeface="Lato Bold"/>
                <a:ea typeface="Lato Bold"/>
                <a:cs typeface="Lato Bold"/>
                <a:sym typeface="Lato Bold"/>
              </a:rPr>
              <a:t>without missing any thin or small features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893489" y="3801140"/>
            <a:ext cx="5698806" cy="5691764"/>
          </a:xfrm>
          <a:custGeom>
            <a:avLst/>
            <a:gdLst/>
            <a:ahLst/>
            <a:cxnLst/>
            <a:rect r="r" b="b" t="t" l="l"/>
            <a:pathLst>
              <a:path h="5691764" w="5698806">
                <a:moveTo>
                  <a:pt x="0" y="0"/>
                </a:moveTo>
                <a:lnTo>
                  <a:pt x="5698806" y="0"/>
                </a:lnTo>
                <a:lnTo>
                  <a:pt x="5698806" y="5691764"/>
                </a:lnTo>
                <a:lnTo>
                  <a:pt x="0" y="5691764"/>
                </a:lnTo>
                <a:lnTo>
                  <a:pt x="0" y="0"/>
                </a:lnTo>
                <a:close/>
              </a:path>
            </a:pathLst>
          </a:custGeom>
          <a:blipFill>
            <a:blip r:embed="rId2"/>
            <a:stretch>
              <a:fillRect l="0" t="0" r="0" b="-89390"/>
            </a:stretch>
          </a:blipFill>
        </p:spPr>
      </p:sp>
      <p:sp>
        <p:nvSpPr>
          <p:cNvPr name="Freeform 7" id="7"/>
          <p:cNvSpPr/>
          <p:nvPr/>
        </p:nvSpPr>
        <p:spPr>
          <a:xfrm flipH="false" flipV="false" rot="0">
            <a:off x="9593730" y="3801140"/>
            <a:ext cx="6372169" cy="5709437"/>
          </a:xfrm>
          <a:custGeom>
            <a:avLst/>
            <a:gdLst/>
            <a:ahLst/>
            <a:cxnLst/>
            <a:rect r="r" b="b" t="t" l="l"/>
            <a:pathLst>
              <a:path h="5709437" w="6372169">
                <a:moveTo>
                  <a:pt x="0" y="0"/>
                </a:moveTo>
                <a:lnTo>
                  <a:pt x="6372170" y="0"/>
                </a:lnTo>
                <a:lnTo>
                  <a:pt x="6372170" y="5709437"/>
                </a:lnTo>
                <a:lnTo>
                  <a:pt x="0" y="5709437"/>
                </a:lnTo>
                <a:lnTo>
                  <a:pt x="0" y="0"/>
                </a:lnTo>
                <a:close/>
              </a:path>
            </a:pathLst>
          </a:custGeom>
          <a:blipFill>
            <a:blip r:embed="rId2"/>
            <a:stretch>
              <a:fillRect l="0" t="-111113" r="0" b="0"/>
            </a:stretch>
          </a:blipFill>
        </p:spPr>
      </p:sp>
      <p:sp>
        <p:nvSpPr>
          <p:cNvPr name="TextBox 8" id="8"/>
          <p:cNvSpPr txBox="true"/>
          <p:nvPr/>
        </p:nvSpPr>
        <p:spPr>
          <a:xfrm rot="0">
            <a:off x="1680042" y="2091588"/>
            <a:ext cx="5721668" cy="430913"/>
          </a:xfrm>
          <a:prstGeom prst="rect">
            <a:avLst/>
          </a:prstGeom>
        </p:spPr>
        <p:txBody>
          <a:bodyPr anchor="t" rtlCol="false" tIns="0" lIns="0" bIns="0" rIns="0">
            <a:spAutoFit/>
          </a:bodyPr>
          <a:lstStyle/>
          <a:p>
            <a:pPr algn="ctr">
              <a:lnSpc>
                <a:spcPts val="3548"/>
              </a:lnSpc>
              <a:spcBef>
                <a:spcPct val="0"/>
              </a:spcBef>
            </a:pPr>
          </a:p>
        </p:txBody>
      </p:sp>
      <p:sp>
        <p:nvSpPr>
          <p:cNvPr name="TextBox 9" id="9"/>
          <p:cNvSpPr txBox="true"/>
          <p:nvPr/>
        </p:nvSpPr>
        <p:spPr>
          <a:xfrm rot="0">
            <a:off x="1189518" y="2698714"/>
            <a:ext cx="15010375" cy="878588"/>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6-Separating Voxelization: </a:t>
            </a:r>
            <a:r>
              <a:rPr lang="en-US" sz="2534">
                <a:solidFill>
                  <a:srgbClr val="000000"/>
                </a:solidFill>
                <a:latin typeface="Lato"/>
                <a:ea typeface="Lato"/>
                <a:cs typeface="Lato"/>
                <a:sym typeface="Lato"/>
              </a:rPr>
              <a:t>Aims for a thinner voxelization where only the essential voxels are set to maintain 6-connectivity (voxels sharing faces are connected)</a:t>
            </a:r>
          </a:p>
        </p:txBody>
      </p:sp>
      <p:sp>
        <p:nvSpPr>
          <p:cNvPr name="TextBox 10" id="10"/>
          <p:cNvSpPr txBox="true"/>
          <p:nvPr/>
        </p:nvSpPr>
        <p:spPr>
          <a:xfrm rot="0">
            <a:off x="1189518" y="1405787"/>
            <a:ext cx="5343959" cy="968758"/>
          </a:xfrm>
          <a:prstGeom prst="rect">
            <a:avLst/>
          </a:prstGeom>
        </p:spPr>
        <p:txBody>
          <a:bodyPr anchor="t" rtlCol="false" tIns="0" lIns="0" bIns="0" rIns="0">
            <a:spAutoFit/>
          </a:bodyPr>
          <a:lstStyle/>
          <a:p>
            <a:pPr algn="l" marL="590466" indent="-295233" lvl="1">
              <a:lnSpc>
                <a:spcPts val="3828"/>
              </a:lnSpc>
              <a:buFont typeface="Arial"/>
              <a:buChar char="•"/>
            </a:pPr>
            <a:r>
              <a:rPr lang="en-US" b="true" sz="2734">
                <a:solidFill>
                  <a:srgbClr val="000000"/>
                </a:solidFill>
                <a:latin typeface="Lato Bold"/>
                <a:ea typeface="Lato Bold"/>
                <a:cs typeface="Lato Bold"/>
                <a:sym typeface="Lato Bold"/>
              </a:rPr>
              <a:t>Conservative </a:t>
            </a:r>
          </a:p>
          <a:p>
            <a:pPr algn="l" marL="590466" indent="-295233" lvl="1">
              <a:lnSpc>
                <a:spcPts val="3828"/>
              </a:lnSpc>
              <a:buFont typeface="Arial"/>
              <a:buChar char="•"/>
            </a:pPr>
            <a:r>
              <a:rPr lang="en-US" b="true" sz="2734">
                <a:solidFill>
                  <a:srgbClr val="000000"/>
                </a:solidFill>
                <a:latin typeface="Lato Bold"/>
                <a:ea typeface="Lato Bold"/>
                <a:cs typeface="Lato Bold"/>
                <a:sym typeface="Lato Bold"/>
              </a:rPr>
              <a:t>6-Separating Voxelization</a:t>
            </a:r>
          </a:p>
        </p:txBody>
      </p:sp>
      <p:sp>
        <p:nvSpPr>
          <p:cNvPr name="TextBox 11" id="11"/>
          <p:cNvSpPr txBox="true"/>
          <p:nvPr/>
        </p:nvSpPr>
        <p:spPr>
          <a:xfrm rot="0">
            <a:off x="1028700" y="412158"/>
            <a:ext cx="12221046"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Different types of Surface Voxelization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947454" y="3738053"/>
            <a:ext cx="1512225" cy="457448"/>
          </a:xfrm>
          <a:custGeom>
            <a:avLst/>
            <a:gdLst/>
            <a:ahLst/>
            <a:cxnLst/>
            <a:rect r="r" b="b" t="t" l="l"/>
            <a:pathLst>
              <a:path h="457448" w="1512225">
                <a:moveTo>
                  <a:pt x="0" y="0"/>
                </a:moveTo>
                <a:lnTo>
                  <a:pt x="1512225" y="0"/>
                </a:lnTo>
                <a:lnTo>
                  <a:pt x="1512225" y="457448"/>
                </a:lnTo>
                <a:lnTo>
                  <a:pt x="0" y="457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79610" y="257175"/>
            <a:ext cx="14849205"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Conservative Surface Voxelization – Implementation</a:t>
            </a:r>
          </a:p>
        </p:txBody>
      </p:sp>
      <p:sp>
        <p:nvSpPr>
          <p:cNvPr name="TextBox 7" id="7"/>
          <p:cNvSpPr txBox="true"/>
          <p:nvPr/>
        </p:nvSpPr>
        <p:spPr>
          <a:xfrm rot="0">
            <a:off x="806756" y="1325400"/>
            <a:ext cx="4663901" cy="522989"/>
          </a:xfrm>
          <a:prstGeom prst="rect">
            <a:avLst/>
          </a:prstGeom>
        </p:spPr>
        <p:txBody>
          <a:bodyPr anchor="t" rtlCol="false" tIns="0" lIns="0" bIns="0" rIns="0">
            <a:spAutoFit/>
          </a:bodyPr>
          <a:lstStyle/>
          <a:p>
            <a:pPr algn="ctr">
              <a:lnSpc>
                <a:spcPts val="4248"/>
              </a:lnSpc>
              <a:spcBef>
                <a:spcPct val="0"/>
              </a:spcBef>
            </a:pPr>
            <a:r>
              <a:rPr lang="en-US" b="true" sz="3034">
                <a:solidFill>
                  <a:srgbClr val="000000"/>
                </a:solidFill>
                <a:latin typeface="Lato Bold"/>
                <a:ea typeface="Lato Bold"/>
                <a:cs typeface="Lato Bold"/>
                <a:sym typeface="Lato Bold"/>
              </a:rPr>
              <a:t>Triangle-Parallel Approach:</a:t>
            </a:r>
          </a:p>
        </p:txBody>
      </p:sp>
      <p:sp>
        <p:nvSpPr>
          <p:cNvPr name="TextBox 8" id="8"/>
          <p:cNvSpPr txBox="true"/>
          <p:nvPr/>
        </p:nvSpPr>
        <p:spPr>
          <a:xfrm rot="0">
            <a:off x="806756" y="2164139"/>
            <a:ext cx="16452544" cy="132626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To obtain a conservative voxelization, all voxels overlapped by an input mesh’s triangles must be determined. One natural data-parallel approach to this computation is </a:t>
            </a:r>
            <a:r>
              <a:rPr lang="en-US" b="true" sz="2534">
                <a:solidFill>
                  <a:srgbClr val="000000"/>
                </a:solidFill>
                <a:latin typeface="Lato Bold"/>
                <a:ea typeface="Lato Bold"/>
                <a:cs typeface="Lato Bold"/>
                <a:sym typeface="Lato Bold"/>
              </a:rPr>
              <a:t>processing all triangles in parallel</a:t>
            </a:r>
            <a:r>
              <a:rPr lang="en-US" sz="2534">
                <a:solidFill>
                  <a:srgbClr val="000000"/>
                </a:solidFill>
                <a:latin typeface="Lato"/>
                <a:ea typeface="Lato"/>
                <a:cs typeface="Lato"/>
                <a:sym typeface="Lato"/>
              </a:rPr>
              <a:t>, launching one thread per triangle</a:t>
            </a:r>
          </a:p>
        </p:txBody>
      </p:sp>
      <p:sp>
        <p:nvSpPr>
          <p:cNvPr name="TextBox 9" id="9"/>
          <p:cNvSpPr txBox="true"/>
          <p:nvPr/>
        </p:nvSpPr>
        <p:spPr>
          <a:xfrm rot="0">
            <a:off x="806756" y="3690428"/>
            <a:ext cx="4778797"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Step 1: Bounding Box Calculation</a:t>
            </a:r>
          </a:p>
        </p:txBody>
      </p:sp>
      <p:sp>
        <p:nvSpPr>
          <p:cNvPr name="TextBox 10" id="10"/>
          <p:cNvSpPr txBox="true"/>
          <p:nvPr/>
        </p:nvSpPr>
        <p:spPr>
          <a:xfrm rot="0">
            <a:off x="7612079" y="3590225"/>
            <a:ext cx="9647221" cy="1271653"/>
          </a:xfrm>
          <a:prstGeom prst="rect">
            <a:avLst/>
          </a:prstGeom>
        </p:spPr>
        <p:txBody>
          <a:bodyPr anchor="t" rtlCol="false" tIns="0" lIns="0" bIns="0" rIns="0">
            <a:spAutoFit/>
          </a:bodyPr>
          <a:lstStyle/>
          <a:p>
            <a:pPr algn="l">
              <a:lnSpc>
                <a:spcPts val="3408"/>
              </a:lnSpc>
              <a:spcBef>
                <a:spcPct val="0"/>
              </a:spcBef>
            </a:pPr>
            <a:r>
              <a:rPr lang="en-US" sz="2434">
                <a:solidFill>
                  <a:srgbClr val="000000"/>
                </a:solidFill>
                <a:latin typeface="Lato"/>
                <a:ea typeface="Lato"/>
                <a:cs typeface="Lato"/>
                <a:sym typeface="Lato"/>
              </a:rPr>
              <a:t>To </a:t>
            </a:r>
            <a:r>
              <a:rPr lang="en-US" b="true" sz="2434">
                <a:solidFill>
                  <a:srgbClr val="000000"/>
                </a:solidFill>
                <a:latin typeface="Lato Bold"/>
                <a:ea typeface="Lato Bold"/>
                <a:cs typeface="Lato Bold"/>
                <a:sym typeface="Lato Bold"/>
              </a:rPr>
              <a:t>narrow down</a:t>
            </a:r>
            <a:r>
              <a:rPr lang="en-US" sz="2434">
                <a:solidFill>
                  <a:srgbClr val="000000"/>
                </a:solidFill>
                <a:latin typeface="Lato"/>
                <a:ea typeface="Lato"/>
                <a:cs typeface="Lato"/>
                <a:sym typeface="Lato"/>
              </a:rPr>
              <a:t> the number of voxels that need to be tested for overlap with each triangle, minimizing the computational load by focusing only on voxels within the triangle’s bounding area</a:t>
            </a:r>
          </a:p>
        </p:txBody>
      </p:sp>
      <p:sp>
        <p:nvSpPr>
          <p:cNvPr name="TextBox 11" id="11"/>
          <p:cNvSpPr txBox="true"/>
          <p:nvPr/>
        </p:nvSpPr>
        <p:spPr>
          <a:xfrm rot="0">
            <a:off x="779610" y="5953335"/>
            <a:ext cx="4437683"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Step 2: Overlap Test Execution</a:t>
            </a:r>
          </a:p>
        </p:txBody>
      </p:sp>
      <p:sp>
        <p:nvSpPr>
          <p:cNvPr name="TextBox 12" id="12"/>
          <p:cNvSpPr txBox="true"/>
          <p:nvPr/>
        </p:nvSpPr>
        <p:spPr>
          <a:xfrm rot="0">
            <a:off x="7612079" y="5724609"/>
            <a:ext cx="9762129" cy="1271653"/>
          </a:xfrm>
          <a:prstGeom prst="rect">
            <a:avLst/>
          </a:prstGeom>
        </p:spPr>
        <p:txBody>
          <a:bodyPr anchor="t" rtlCol="false" tIns="0" lIns="0" bIns="0" rIns="0">
            <a:spAutoFit/>
          </a:bodyPr>
          <a:lstStyle/>
          <a:p>
            <a:pPr algn="l">
              <a:lnSpc>
                <a:spcPts val="3408"/>
              </a:lnSpc>
              <a:spcBef>
                <a:spcPct val="0"/>
              </a:spcBef>
            </a:pPr>
            <a:r>
              <a:rPr lang="en-US" sz="2434">
                <a:solidFill>
                  <a:srgbClr val="000000"/>
                </a:solidFill>
                <a:latin typeface="Lato"/>
                <a:ea typeface="Lato"/>
                <a:cs typeface="Lato"/>
                <a:sym typeface="Lato"/>
              </a:rPr>
              <a:t>To </a:t>
            </a:r>
            <a:r>
              <a:rPr lang="en-US" b="true" sz="2434">
                <a:solidFill>
                  <a:srgbClr val="000000"/>
                </a:solidFill>
                <a:latin typeface="Lato Bold"/>
                <a:ea typeface="Lato Bold"/>
                <a:cs typeface="Lato Bold"/>
                <a:sym typeface="Lato Bold"/>
              </a:rPr>
              <a:t>identify </a:t>
            </a:r>
            <a:r>
              <a:rPr lang="en-US" sz="2434">
                <a:solidFill>
                  <a:srgbClr val="000000"/>
                </a:solidFill>
                <a:latin typeface="Lato"/>
                <a:ea typeface="Lato"/>
                <a:cs typeface="Lato"/>
                <a:sym typeface="Lato"/>
              </a:rPr>
              <a:t>which voxels within the calculated bounding box actually intersect with the triangle surface, ensuring that all surface-relevant voxels are correctly marked</a:t>
            </a:r>
          </a:p>
        </p:txBody>
      </p:sp>
      <p:sp>
        <p:nvSpPr>
          <p:cNvPr name="Freeform 13" id="13"/>
          <p:cNvSpPr/>
          <p:nvPr/>
        </p:nvSpPr>
        <p:spPr>
          <a:xfrm flipH="false" flipV="false" rot="0">
            <a:off x="5947454" y="5926800"/>
            <a:ext cx="1512225" cy="457448"/>
          </a:xfrm>
          <a:custGeom>
            <a:avLst/>
            <a:gdLst/>
            <a:ahLst/>
            <a:cxnLst/>
            <a:rect r="r" b="b" t="t" l="l"/>
            <a:pathLst>
              <a:path h="457448" w="1512225">
                <a:moveTo>
                  <a:pt x="0" y="0"/>
                </a:moveTo>
                <a:lnTo>
                  <a:pt x="1512225" y="0"/>
                </a:lnTo>
                <a:lnTo>
                  <a:pt x="1512225" y="457448"/>
                </a:lnTo>
                <a:lnTo>
                  <a:pt x="0" y="457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806756" y="6584273"/>
            <a:ext cx="5739697" cy="2390679"/>
          </a:xfrm>
          <a:prstGeom prst="rect">
            <a:avLst/>
          </a:prstGeom>
        </p:spPr>
        <p:txBody>
          <a:bodyPr anchor="t" rtlCol="false" tIns="0" lIns="0" bIns="0" rIns="0">
            <a:spAutoFit/>
          </a:bodyPr>
          <a:lstStyle/>
          <a:p>
            <a:pPr algn="l" marL="486589" indent="-243295" lvl="1">
              <a:lnSpc>
                <a:spcPts val="3155"/>
              </a:lnSpc>
              <a:buFont typeface="Arial"/>
              <a:buChar char="•"/>
            </a:pPr>
            <a:r>
              <a:rPr lang="en-US" sz="2253">
                <a:solidFill>
                  <a:srgbClr val="000000"/>
                </a:solidFill>
                <a:latin typeface="Lato"/>
                <a:ea typeface="Lato"/>
                <a:cs typeface="Lato"/>
                <a:sym typeface="Lato"/>
              </a:rPr>
              <a:t>Iterate Over Voxels in the Bounding Box</a:t>
            </a:r>
          </a:p>
          <a:p>
            <a:pPr algn="l" marL="486589" indent="-243295" lvl="1">
              <a:lnSpc>
                <a:spcPts val="3155"/>
              </a:lnSpc>
              <a:buFont typeface="Arial"/>
              <a:buChar char="•"/>
            </a:pPr>
            <a:r>
              <a:rPr lang="en-US" sz="2253">
                <a:solidFill>
                  <a:srgbClr val="000000"/>
                </a:solidFill>
                <a:latin typeface="Lato"/>
                <a:ea typeface="Lato"/>
                <a:cs typeface="Lato"/>
                <a:sym typeface="Lato"/>
              </a:rPr>
              <a:t>Execute Triangle/Box Overlap Test</a:t>
            </a:r>
          </a:p>
          <a:p>
            <a:pPr algn="l" marL="973179" indent="-324393" lvl="2">
              <a:lnSpc>
                <a:spcPts val="3155"/>
              </a:lnSpc>
              <a:buFont typeface="Arial"/>
              <a:buChar char="⚬"/>
            </a:pPr>
            <a:r>
              <a:rPr lang="en-US" sz="2253">
                <a:solidFill>
                  <a:srgbClr val="000000"/>
                </a:solidFill>
                <a:latin typeface="Lato"/>
                <a:ea typeface="Lato"/>
                <a:cs typeface="Lato"/>
                <a:sym typeface="Lato"/>
              </a:rPr>
              <a:t>Plane Overlap Test</a:t>
            </a:r>
          </a:p>
          <a:p>
            <a:pPr algn="l" marL="973179" indent="-324393" lvl="2">
              <a:lnSpc>
                <a:spcPts val="3155"/>
              </a:lnSpc>
              <a:buFont typeface="Arial"/>
              <a:buChar char="⚬"/>
            </a:pPr>
            <a:r>
              <a:rPr lang="en-US" sz="2253">
                <a:solidFill>
                  <a:srgbClr val="000000"/>
                </a:solidFill>
                <a:latin typeface="Lato"/>
                <a:ea typeface="Lato"/>
                <a:cs typeface="Lato"/>
                <a:sym typeface="Lato"/>
              </a:rPr>
              <a:t>2D Projection Tests</a:t>
            </a:r>
          </a:p>
          <a:p>
            <a:pPr algn="l" marL="973179" indent="-324393" lvl="2">
              <a:lnSpc>
                <a:spcPts val="3155"/>
              </a:lnSpc>
              <a:buFont typeface="Arial"/>
              <a:buChar char="⚬"/>
            </a:pPr>
            <a:r>
              <a:rPr lang="en-US" sz="2253">
                <a:solidFill>
                  <a:srgbClr val="000000"/>
                </a:solidFill>
                <a:latin typeface="Lato"/>
                <a:ea typeface="Lato"/>
                <a:cs typeface="Lato"/>
                <a:sym typeface="Lato"/>
              </a:rPr>
              <a:t>Bounding Box Check</a:t>
            </a:r>
          </a:p>
          <a:p>
            <a:pPr algn="l" marL="486589" indent="-243295" lvl="1">
              <a:lnSpc>
                <a:spcPts val="3155"/>
              </a:lnSpc>
              <a:buFont typeface="Arial"/>
              <a:buChar char="•"/>
            </a:pPr>
            <a:r>
              <a:rPr lang="en-US" sz="2253">
                <a:solidFill>
                  <a:srgbClr val="000000"/>
                </a:solidFill>
                <a:latin typeface="Lato"/>
                <a:ea typeface="Lato"/>
                <a:cs typeface="Lato"/>
                <a:sym typeface="Lato"/>
              </a:rPr>
              <a:t>Mark Voxel if Overlap Exists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5069365" y="3107114"/>
            <a:ext cx="1512225" cy="457448"/>
          </a:xfrm>
          <a:custGeom>
            <a:avLst/>
            <a:gdLst/>
            <a:ahLst/>
            <a:cxnLst/>
            <a:rect r="r" b="b" t="t" l="l"/>
            <a:pathLst>
              <a:path h="457448" w="1512225">
                <a:moveTo>
                  <a:pt x="0" y="0"/>
                </a:moveTo>
                <a:lnTo>
                  <a:pt x="1512225" y="0"/>
                </a:lnTo>
                <a:lnTo>
                  <a:pt x="1512225" y="457448"/>
                </a:lnTo>
                <a:lnTo>
                  <a:pt x="0" y="457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859627" y="257175"/>
            <a:ext cx="14849205"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Conservative Surface Voxelization – Implementation</a:t>
            </a:r>
          </a:p>
        </p:txBody>
      </p:sp>
      <p:sp>
        <p:nvSpPr>
          <p:cNvPr name="TextBox 8" id="8"/>
          <p:cNvSpPr txBox="true"/>
          <p:nvPr/>
        </p:nvSpPr>
        <p:spPr>
          <a:xfrm rot="0">
            <a:off x="868780" y="1479871"/>
            <a:ext cx="4663901" cy="522989"/>
          </a:xfrm>
          <a:prstGeom prst="rect">
            <a:avLst/>
          </a:prstGeom>
        </p:spPr>
        <p:txBody>
          <a:bodyPr anchor="t" rtlCol="false" tIns="0" lIns="0" bIns="0" rIns="0">
            <a:spAutoFit/>
          </a:bodyPr>
          <a:lstStyle/>
          <a:p>
            <a:pPr algn="ctr">
              <a:lnSpc>
                <a:spcPts val="4248"/>
              </a:lnSpc>
              <a:spcBef>
                <a:spcPct val="0"/>
              </a:spcBef>
            </a:pPr>
            <a:r>
              <a:rPr lang="en-US" b="true" sz="3034">
                <a:solidFill>
                  <a:srgbClr val="000000"/>
                </a:solidFill>
                <a:latin typeface="Lato Bold"/>
                <a:ea typeface="Lato Bold"/>
                <a:cs typeface="Lato Bold"/>
                <a:sym typeface="Lato Bold"/>
              </a:rPr>
              <a:t>Triangle-Parallel Approach:</a:t>
            </a:r>
          </a:p>
        </p:txBody>
      </p:sp>
      <p:sp>
        <p:nvSpPr>
          <p:cNvPr name="TextBox 9" id="9"/>
          <p:cNvSpPr txBox="true"/>
          <p:nvPr/>
        </p:nvSpPr>
        <p:spPr>
          <a:xfrm rot="0">
            <a:off x="859627" y="2164139"/>
            <a:ext cx="4673054"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Step 3: Optimization Techniques</a:t>
            </a:r>
          </a:p>
        </p:txBody>
      </p:sp>
      <p:sp>
        <p:nvSpPr>
          <p:cNvPr name="TextBox 10" id="10"/>
          <p:cNvSpPr txBox="true"/>
          <p:nvPr/>
        </p:nvSpPr>
        <p:spPr>
          <a:xfrm rot="0">
            <a:off x="6739225" y="3251133"/>
            <a:ext cx="10356591" cy="4272028"/>
          </a:xfrm>
          <a:prstGeom prst="rect">
            <a:avLst/>
          </a:prstGeom>
        </p:spPr>
        <p:txBody>
          <a:bodyPr anchor="t" rtlCol="false" tIns="0" lIns="0" bIns="0" rIns="0">
            <a:spAutoFit/>
          </a:bodyPr>
          <a:lstStyle/>
          <a:p>
            <a:pPr algn="just" marL="525698" indent="-262849" lvl="1">
              <a:lnSpc>
                <a:spcPts val="3408"/>
              </a:lnSpc>
              <a:spcBef>
                <a:spcPct val="0"/>
              </a:spcBef>
              <a:buFont typeface="Arial"/>
              <a:buChar char="•"/>
            </a:pPr>
            <a:r>
              <a:rPr lang="en-US" b="true" sz="2434">
                <a:solidFill>
                  <a:srgbClr val="000000"/>
                </a:solidFill>
                <a:latin typeface="Lato Bold"/>
                <a:ea typeface="Lato Bold"/>
                <a:cs typeface="Lato Bold"/>
                <a:sym typeface="Lato Bold"/>
              </a:rPr>
              <a:t>Pr</a:t>
            </a:r>
            <a:r>
              <a:rPr lang="en-US" b="true" sz="2434">
                <a:solidFill>
                  <a:srgbClr val="000000"/>
                </a:solidFill>
                <a:latin typeface="Lato Bold"/>
                <a:ea typeface="Lato Bold"/>
                <a:cs typeface="Lato Bold"/>
                <a:sym typeface="Lato Bold"/>
              </a:rPr>
              <a:t>oblem:</a:t>
            </a:r>
            <a:r>
              <a:rPr lang="en-US" sz="2434">
                <a:solidFill>
                  <a:srgbClr val="000000"/>
                </a:solidFill>
                <a:latin typeface="Lato"/>
                <a:ea typeface="Lato"/>
                <a:cs typeface="Lato"/>
                <a:sym typeface="Lato"/>
              </a:rPr>
              <a:t> In a parallel GPU environment, each triangle is processed by a separate thread. When multiple triangles overlap the same voxel, the corresponding threads may attempt to update the same bit simultaneously</a:t>
            </a:r>
          </a:p>
          <a:p>
            <a:pPr algn="just">
              <a:lnSpc>
                <a:spcPts val="3408"/>
              </a:lnSpc>
              <a:spcBef>
                <a:spcPct val="0"/>
              </a:spcBef>
            </a:pPr>
          </a:p>
          <a:p>
            <a:pPr algn="just" marL="525698" indent="-262849" lvl="1">
              <a:lnSpc>
                <a:spcPts val="3408"/>
              </a:lnSpc>
              <a:spcBef>
                <a:spcPct val="0"/>
              </a:spcBef>
              <a:buFont typeface="Arial"/>
              <a:buChar char="•"/>
            </a:pPr>
            <a:r>
              <a:rPr lang="en-US" b="true" sz="2434">
                <a:solidFill>
                  <a:srgbClr val="000000"/>
                </a:solidFill>
                <a:latin typeface="Lato Bold"/>
                <a:ea typeface="Lato Bold"/>
                <a:cs typeface="Lato Bold"/>
                <a:sym typeface="Lato Bold"/>
              </a:rPr>
              <a:t>Solution:</a:t>
            </a:r>
            <a:r>
              <a:rPr lang="en-US" sz="2434">
                <a:solidFill>
                  <a:srgbClr val="000000"/>
                </a:solidFill>
                <a:latin typeface="Lato"/>
                <a:ea typeface="Lato"/>
                <a:cs typeface="Lato"/>
                <a:sym typeface="Lato"/>
              </a:rPr>
              <a:t> Use atomic operations, such as atomic OR, which ensures that updates to the voxel grid are performed safely and consistently. Atomic operations allow multiple threads to update the same memory location without interference, preventing conflicts</a:t>
            </a:r>
          </a:p>
          <a:p>
            <a:pPr algn="just">
              <a:lnSpc>
                <a:spcPts val="3408"/>
              </a:lnSpc>
              <a:spcBef>
                <a:spcPct val="0"/>
              </a:spcBef>
            </a:pPr>
          </a:p>
        </p:txBody>
      </p:sp>
      <p:sp>
        <p:nvSpPr>
          <p:cNvPr name="TextBox 11" id="11"/>
          <p:cNvSpPr txBox="true"/>
          <p:nvPr/>
        </p:nvSpPr>
        <p:spPr>
          <a:xfrm rot="0">
            <a:off x="1206620" y="3059489"/>
            <a:ext cx="3220641" cy="430913"/>
          </a:xfrm>
          <a:prstGeom prst="rect">
            <a:avLst/>
          </a:prstGeom>
        </p:spPr>
        <p:txBody>
          <a:bodyPr anchor="t" rtlCol="false" tIns="0" lIns="0" bIns="0" rIns="0">
            <a:spAutoFit/>
          </a:bodyPr>
          <a:lstStyle/>
          <a:p>
            <a:pPr algn="ctr" marL="547287" indent="-273644" lvl="1">
              <a:lnSpc>
                <a:spcPts val="3548"/>
              </a:lnSpc>
              <a:buFont typeface="Arial"/>
              <a:buChar char="•"/>
            </a:pPr>
            <a:r>
              <a:rPr lang="en-US" sz="2534">
                <a:solidFill>
                  <a:srgbClr val="000000"/>
                </a:solidFill>
                <a:latin typeface="Lato"/>
                <a:ea typeface="Lato"/>
                <a:cs typeface="Lato"/>
                <a:sym typeface="Lato"/>
              </a:rPr>
              <a:t>Atomic Operations</a:t>
            </a:r>
          </a:p>
        </p:txBody>
      </p:sp>
      <p:sp>
        <p:nvSpPr>
          <p:cNvPr name="TextBox 12" id="12"/>
          <p:cNvSpPr txBox="true"/>
          <p:nvPr/>
        </p:nvSpPr>
        <p:spPr>
          <a:xfrm rot="0">
            <a:off x="12759176" y="8888161"/>
            <a:ext cx="4505087" cy="430913"/>
          </a:xfrm>
          <a:prstGeom prst="rect">
            <a:avLst/>
          </a:prstGeom>
        </p:spPr>
        <p:txBody>
          <a:bodyPr anchor="t" rtlCol="false" tIns="0" lIns="0" bIns="0" rIns="0">
            <a:spAutoFit/>
          </a:bodyPr>
          <a:lstStyle/>
          <a:p>
            <a:pPr algn="ctr">
              <a:lnSpc>
                <a:spcPts val="3548"/>
              </a:lnSpc>
            </a:pPr>
            <a:r>
              <a:rPr lang="en-US" sz="2534">
                <a:solidFill>
                  <a:srgbClr val="000000"/>
                </a:solidFill>
                <a:latin typeface="Lato"/>
                <a:ea typeface="Lato"/>
                <a:cs typeface="Lato"/>
                <a:sym typeface="Lato"/>
              </a:rPr>
              <a:t>Explained ahead from page 21...</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5377598" y="3123100"/>
            <a:ext cx="1512225" cy="457448"/>
          </a:xfrm>
          <a:custGeom>
            <a:avLst/>
            <a:gdLst/>
            <a:ahLst/>
            <a:cxnLst/>
            <a:rect r="r" b="b" t="t" l="l"/>
            <a:pathLst>
              <a:path h="457448" w="1512225">
                <a:moveTo>
                  <a:pt x="0" y="0"/>
                </a:moveTo>
                <a:lnTo>
                  <a:pt x="1512225" y="0"/>
                </a:lnTo>
                <a:lnTo>
                  <a:pt x="1512225" y="457448"/>
                </a:lnTo>
                <a:lnTo>
                  <a:pt x="0" y="457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849044" y="373412"/>
            <a:ext cx="14222360"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Conservative Surface Voxelization – Implementation</a:t>
            </a:r>
          </a:p>
        </p:txBody>
      </p:sp>
      <p:sp>
        <p:nvSpPr>
          <p:cNvPr name="TextBox 8" id="8"/>
          <p:cNvSpPr txBox="true"/>
          <p:nvPr/>
        </p:nvSpPr>
        <p:spPr>
          <a:xfrm rot="0">
            <a:off x="916265" y="1440950"/>
            <a:ext cx="6229951" cy="522989"/>
          </a:xfrm>
          <a:prstGeom prst="rect">
            <a:avLst/>
          </a:prstGeom>
        </p:spPr>
        <p:txBody>
          <a:bodyPr anchor="t" rtlCol="false" tIns="0" lIns="0" bIns="0" rIns="0">
            <a:spAutoFit/>
          </a:bodyPr>
          <a:lstStyle/>
          <a:p>
            <a:pPr algn="l">
              <a:lnSpc>
                <a:spcPts val="4248"/>
              </a:lnSpc>
              <a:spcBef>
                <a:spcPct val="0"/>
              </a:spcBef>
            </a:pPr>
            <a:r>
              <a:rPr lang="en-US" b="true" sz="3034">
                <a:solidFill>
                  <a:srgbClr val="000000"/>
                </a:solidFill>
                <a:latin typeface="Lato Bold"/>
                <a:ea typeface="Lato Bold"/>
                <a:cs typeface="Lato Bold"/>
                <a:sym typeface="Lato Bold"/>
              </a:rPr>
              <a:t>Triangle-Parallel Approach:</a:t>
            </a:r>
          </a:p>
        </p:txBody>
      </p:sp>
      <p:sp>
        <p:nvSpPr>
          <p:cNvPr name="TextBox 9" id="9"/>
          <p:cNvSpPr txBox="true"/>
          <p:nvPr/>
        </p:nvSpPr>
        <p:spPr>
          <a:xfrm rot="0">
            <a:off x="916265" y="2254212"/>
            <a:ext cx="4958319" cy="430913"/>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Step 3: Optimization Techniques</a:t>
            </a:r>
          </a:p>
        </p:txBody>
      </p:sp>
      <p:sp>
        <p:nvSpPr>
          <p:cNvPr name="TextBox 10" id="10"/>
          <p:cNvSpPr txBox="true"/>
          <p:nvPr/>
        </p:nvSpPr>
        <p:spPr>
          <a:xfrm rot="0">
            <a:off x="916265" y="3075475"/>
            <a:ext cx="4195007" cy="430913"/>
          </a:xfrm>
          <a:prstGeom prst="rect">
            <a:avLst/>
          </a:prstGeom>
        </p:spPr>
        <p:txBody>
          <a:bodyPr anchor="t" rtlCol="false" tIns="0" lIns="0" bIns="0" rIns="0">
            <a:spAutoFit/>
          </a:bodyPr>
          <a:lstStyle/>
          <a:p>
            <a:pPr algn="ctr" marL="547287" indent="-273644" lvl="1">
              <a:lnSpc>
                <a:spcPts val="3548"/>
              </a:lnSpc>
              <a:buFont typeface="Arial"/>
              <a:buChar char="•"/>
            </a:pPr>
            <a:r>
              <a:rPr lang="en-US" sz="2534">
                <a:solidFill>
                  <a:srgbClr val="000000"/>
                </a:solidFill>
                <a:latin typeface="Lato"/>
                <a:ea typeface="Lato"/>
                <a:cs typeface="Lato"/>
                <a:sym typeface="Lato"/>
              </a:rPr>
              <a:t>Reduced Overlap Checks</a:t>
            </a:r>
          </a:p>
        </p:txBody>
      </p:sp>
      <p:sp>
        <p:nvSpPr>
          <p:cNvPr name="TextBox 11" id="11"/>
          <p:cNvSpPr txBox="true"/>
          <p:nvPr/>
        </p:nvSpPr>
        <p:spPr>
          <a:xfrm rot="0">
            <a:off x="6902709" y="2637501"/>
            <a:ext cx="10356591" cy="2986153"/>
          </a:xfrm>
          <a:prstGeom prst="rect">
            <a:avLst/>
          </a:prstGeom>
        </p:spPr>
        <p:txBody>
          <a:bodyPr anchor="t" rtlCol="false" tIns="0" lIns="0" bIns="0" rIns="0">
            <a:spAutoFit/>
          </a:bodyPr>
          <a:lstStyle/>
          <a:p>
            <a:pPr algn="ctr">
              <a:lnSpc>
                <a:spcPts val="3408"/>
              </a:lnSpc>
            </a:pPr>
            <a:r>
              <a:rPr lang="en-US" sz="2434" b="true">
                <a:solidFill>
                  <a:srgbClr val="000000"/>
                </a:solidFill>
                <a:latin typeface="Lato Bold"/>
                <a:ea typeface="Lato Bold"/>
                <a:cs typeface="Lato Bold"/>
                <a:sym typeface="Lato Bold"/>
              </a:rPr>
              <a:t>Handling 1D and 2D Bounding Boxes:</a:t>
            </a:r>
          </a:p>
          <a:p>
            <a:pPr algn="l" marL="525698" indent="-262849" lvl="1">
              <a:lnSpc>
                <a:spcPts val="3408"/>
              </a:lnSpc>
              <a:buFont typeface="Arial"/>
              <a:buChar char="•"/>
            </a:pPr>
            <a:r>
              <a:rPr lang="en-US" sz="2434">
                <a:solidFill>
                  <a:srgbClr val="000000"/>
                </a:solidFill>
                <a:latin typeface="Lato"/>
                <a:ea typeface="Lato"/>
                <a:cs typeface="Lato"/>
                <a:sym typeface="Lato"/>
              </a:rPr>
              <a:t>Spec</a:t>
            </a:r>
            <a:r>
              <a:rPr lang="en-US" sz="2434">
                <a:solidFill>
                  <a:srgbClr val="000000"/>
                </a:solidFill>
                <a:latin typeface="Lato"/>
                <a:ea typeface="Lato"/>
                <a:cs typeface="Lato"/>
                <a:sym typeface="Lato"/>
              </a:rPr>
              <a:t>i</a:t>
            </a:r>
            <a:r>
              <a:rPr lang="en-US" sz="2434">
                <a:solidFill>
                  <a:srgbClr val="000000"/>
                </a:solidFill>
                <a:latin typeface="Lato"/>
                <a:ea typeface="Lato"/>
                <a:cs typeface="Lato"/>
                <a:sym typeface="Lato"/>
              </a:rPr>
              <a:t>fic cases ar</a:t>
            </a:r>
            <a:r>
              <a:rPr lang="en-US" sz="2434">
                <a:solidFill>
                  <a:srgbClr val="000000"/>
                </a:solidFill>
                <a:latin typeface="Lato"/>
                <a:ea typeface="Lato"/>
                <a:cs typeface="Lato"/>
                <a:sym typeface="Lato"/>
              </a:rPr>
              <a:t>e</a:t>
            </a:r>
            <a:r>
              <a:rPr lang="en-US" sz="2434">
                <a:solidFill>
                  <a:srgbClr val="000000"/>
                </a:solidFill>
                <a:latin typeface="Lato"/>
                <a:ea typeface="Lato"/>
                <a:cs typeface="Lato"/>
                <a:sym typeface="Lato"/>
              </a:rPr>
              <a:t> co</a:t>
            </a:r>
            <a:r>
              <a:rPr lang="en-US" sz="2434">
                <a:solidFill>
                  <a:srgbClr val="000000"/>
                </a:solidFill>
                <a:latin typeface="Lato"/>
                <a:ea typeface="Lato"/>
                <a:cs typeface="Lato"/>
                <a:sym typeface="Lato"/>
              </a:rPr>
              <a:t>n</a:t>
            </a:r>
            <a:r>
              <a:rPr lang="en-US" sz="2434">
                <a:solidFill>
                  <a:srgbClr val="000000"/>
                </a:solidFill>
                <a:latin typeface="Lato"/>
                <a:ea typeface="Lato"/>
                <a:cs typeface="Lato"/>
                <a:sym typeface="Lato"/>
              </a:rPr>
              <a:t>s</a:t>
            </a:r>
            <a:r>
              <a:rPr lang="en-US" sz="2434">
                <a:solidFill>
                  <a:srgbClr val="000000"/>
                </a:solidFill>
                <a:latin typeface="Lato"/>
                <a:ea typeface="Lato"/>
                <a:cs typeface="Lato"/>
                <a:sym typeface="Lato"/>
              </a:rPr>
              <a:t>i</a:t>
            </a:r>
            <a:r>
              <a:rPr lang="en-US" sz="2434">
                <a:solidFill>
                  <a:srgbClr val="000000"/>
                </a:solidFill>
                <a:latin typeface="Lato"/>
                <a:ea typeface="Lato"/>
                <a:cs typeface="Lato"/>
                <a:sym typeface="Lato"/>
              </a:rPr>
              <a:t>dered</a:t>
            </a:r>
            <a:r>
              <a:rPr lang="en-US" sz="2434">
                <a:solidFill>
                  <a:srgbClr val="000000"/>
                </a:solidFill>
                <a:latin typeface="Lato"/>
                <a:ea typeface="Lato"/>
                <a:cs typeface="Lato"/>
                <a:sym typeface="Lato"/>
              </a:rPr>
              <a:t> </a:t>
            </a:r>
            <a:r>
              <a:rPr lang="en-US" sz="2434">
                <a:solidFill>
                  <a:srgbClr val="000000"/>
                </a:solidFill>
                <a:latin typeface="Lato"/>
                <a:ea typeface="Lato"/>
                <a:cs typeface="Lato"/>
                <a:sym typeface="Lato"/>
              </a:rPr>
              <a:t>where the </a:t>
            </a:r>
            <a:r>
              <a:rPr lang="en-US" b="true" sz="2434">
                <a:solidFill>
                  <a:srgbClr val="000000"/>
                </a:solidFill>
                <a:latin typeface="Lato Bold"/>
                <a:ea typeface="Lato Bold"/>
                <a:cs typeface="Lato Bold"/>
                <a:sym typeface="Lato Bold"/>
              </a:rPr>
              <a:t>bounding box</a:t>
            </a:r>
            <a:r>
              <a:rPr lang="en-US" sz="2434">
                <a:solidFill>
                  <a:srgbClr val="000000"/>
                </a:solidFill>
                <a:latin typeface="Lato"/>
                <a:ea typeface="Lato"/>
                <a:cs typeface="Lato"/>
                <a:sym typeface="Lato"/>
              </a:rPr>
              <a:t> is only </a:t>
            </a:r>
            <a:r>
              <a:rPr lang="en-US" b="true" sz="2434">
                <a:solidFill>
                  <a:srgbClr val="000000"/>
                </a:solidFill>
                <a:latin typeface="Lato Bold"/>
                <a:ea typeface="Lato Bold"/>
                <a:cs typeface="Lato Bold"/>
                <a:sym typeface="Lato Bold"/>
              </a:rPr>
              <a:t>one voxel thick </a:t>
            </a:r>
            <a:r>
              <a:rPr lang="en-US" sz="2434">
                <a:solidFill>
                  <a:srgbClr val="000000"/>
                </a:solidFill>
                <a:latin typeface="Lato"/>
                <a:ea typeface="Lato"/>
                <a:cs typeface="Lato"/>
                <a:sym typeface="Lato"/>
              </a:rPr>
              <a:t>in one or more dimensions. For such 1D or 2D cases, the overlap tests are simplified:</a:t>
            </a:r>
          </a:p>
          <a:p>
            <a:pPr algn="l" marL="1051395" indent="-350465" lvl="2">
              <a:lnSpc>
                <a:spcPts val="3408"/>
              </a:lnSpc>
              <a:buFont typeface="Arial"/>
              <a:buChar char="⚬"/>
            </a:pPr>
            <a:r>
              <a:rPr lang="en-US" sz="2434">
                <a:solidFill>
                  <a:srgbClr val="000000"/>
                </a:solidFill>
                <a:latin typeface="Lato"/>
                <a:ea typeface="Lato"/>
                <a:cs typeface="Lato"/>
                <a:sym typeface="Lato"/>
              </a:rPr>
              <a:t>If a bounding box covers just one voxel in at least two directions, no further tests are required—all covered voxels can be directly marked.</a:t>
            </a:r>
          </a:p>
          <a:p>
            <a:pPr algn="ctr">
              <a:lnSpc>
                <a:spcPts val="3408"/>
              </a:lnSpc>
              <a:spcBef>
                <a:spcPct val="0"/>
              </a:spcBef>
            </a:pPr>
          </a:p>
        </p:txBody>
      </p:sp>
      <p:sp>
        <p:nvSpPr>
          <p:cNvPr name="TextBox 12" id="12"/>
          <p:cNvSpPr txBox="true"/>
          <p:nvPr/>
        </p:nvSpPr>
        <p:spPr>
          <a:xfrm rot="0">
            <a:off x="849044" y="6732929"/>
            <a:ext cx="16702787" cy="2175735"/>
          </a:xfrm>
          <a:prstGeom prst="rect">
            <a:avLst/>
          </a:prstGeom>
        </p:spPr>
        <p:txBody>
          <a:bodyPr anchor="t" rtlCol="false" tIns="0" lIns="0" bIns="0" rIns="0">
            <a:spAutoFit/>
          </a:bodyPr>
          <a:lstStyle/>
          <a:p>
            <a:pPr algn="l">
              <a:lnSpc>
                <a:spcPts val="3452"/>
              </a:lnSpc>
              <a:spcBef>
                <a:spcPct val="0"/>
              </a:spcBef>
            </a:pPr>
            <a:r>
              <a:rPr lang="en-US" sz="2466">
                <a:solidFill>
                  <a:srgbClr val="000000"/>
                </a:solidFill>
                <a:latin typeface="Lato"/>
                <a:ea typeface="Lato"/>
                <a:cs typeface="Lato"/>
                <a:sym typeface="Lato"/>
              </a:rPr>
              <a:t>For example, if the AABB spans only one voxel in the z-direction (essentially making it 2D), tests in the z-axis can be simplified or skipped, reducing computational load.</a:t>
            </a:r>
          </a:p>
          <a:p>
            <a:pPr algn="l">
              <a:lnSpc>
                <a:spcPts val="3452"/>
              </a:lnSpc>
              <a:spcBef>
                <a:spcPct val="0"/>
              </a:spcBef>
            </a:pPr>
          </a:p>
          <a:p>
            <a:pPr algn="l">
              <a:lnSpc>
                <a:spcPts val="3452"/>
              </a:lnSpc>
              <a:spcBef>
                <a:spcPct val="0"/>
              </a:spcBef>
            </a:pPr>
            <a:r>
              <a:rPr lang="en-US" b="true" sz="2466">
                <a:solidFill>
                  <a:srgbClr val="000000"/>
                </a:solidFill>
                <a:latin typeface="Lato Bold"/>
                <a:ea typeface="Lato Bold"/>
                <a:cs typeface="Lato Bold"/>
                <a:sym typeface="Lato Bold"/>
              </a:rPr>
              <a:t>Optimization Benefit</a:t>
            </a:r>
            <a:r>
              <a:rPr lang="en-US" sz="2466">
                <a:solidFill>
                  <a:srgbClr val="000000"/>
                </a:solidFill>
                <a:latin typeface="Lato"/>
                <a:ea typeface="Lato"/>
                <a:cs typeface="Lato"/>
                <a:sym typeface="Lato"/>
              </a:rPr>
              <a:t>: Reducing overlap checks speeds up the voxelization process, especially in cases where the AABB is not fully three-dimensional, saving on unnecessary calculations.</a:t>
            </a:r>
          </a:p>
        </p:txBody>
      </p:sp>
      <p:sp>
        <p:nvSpPr>
          <p:cNvPr name="TextBox 13" id="13"/>
          <p:cNvSpPr txBox="true"/>
          <p:nvPr/>
        </p:nvSpPr>
        <p:spPr>
          <a:xfrm rot="0">
            <a:off x="1478520" y="3725172"/>
            <a:ext cx="4655191" cy="1217043"/>
          </a:xfrm>
          <a:prstGeom prst="rect">
            <a:avLst/>
          </a:prstGeom>
        </p:spPr>
        <p:txBody>
          <a:bodyPr anchor="t" rtlCol="false" tIns="0" lIns="0" bIns="0" rIns="0">
            <a:spAutoFit/>
          </a:bodyPr>
          <a:lstStyle/>
          <a:p>
            <a:pPr algn="l">
              <a:lnSpc>
                <a:spcPts val="3268"/>
              </a:lnSpc>
              <a:spcBef>
                <a:spcPct val="0"/>
              </a:spcBef>
            </a:pPr>
            <a:r>
              <a:rPr lang="en-US" sz="2334">
                <a:solidFill>
                  <a:srgbClr val="000000"/>
                </a:solidFill>
                <a:latin typeface="Lato"/>
                <a:ea typeface="Lato"/>
                <a:cs typeface="Lato"/>
                <a:sym typeface="Lato"/>
              </a:rPr>
              <a:t>In some scenarios, the overlap tests can be simplified based on specific configurations:</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972304" y="400655"/>
            <a:ext cx="16042674" cy="738505"/>
          </a:xfrm>
          <a:prstGeom prst="rect">
            <a:avLst/>
          </a:prstGeom>
        </p:spPr>
        <p:txBody>
          <a:bodyPr anchor="t" rtlCol="false" tIns="0" lIns="0" bIns="0" rIns="0">
            <a:spAutoFit/>
          </a:bodyPr>
          <a:lstStyle/>
          <a:p>
            <a:pPr algn="l">
              <a:lnSpc>
                <a:spcPts val="6020"/>
              </a:lnSpc>
              <a:spcBef>
                <a:spcPct val="0"/>
              </a:spcBef>
            </a:pPr>
            <a:r>
              <a:rPr lang="en-US" sz="4300">
                <a:solidFill>
                  <a:srgbClr val="000000"/>
                </a:solidFill>
                <a:latin typeface="Lato"/>
                <a:ea typeface="Lato"/>
                <a:cs typeface="Lato"/>
                <a:sym typeface="Lato"/>
              </a:rPr>
              <a:t>Overview of Voxel Updates in Parallel Conservative Voxelization</a:t>
            </a:r>
          </a:p>
        </p:txBody>
      </p:sp>
      <p:sp>
        <p:nvSpPr>
          <p:cNvPr name="TextBox 7" id="7"/>
          <p:cNvSpPr txBox="true"/>
          <p:nvPr/>
        </p:nvSpPr>
        <p:spPr>
          <a:xfrm rot="0">
            <a:off x="949615" y="1501109"/>
            <a:ext cx="16088053" cy="1326263"/>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In GPU-based voxelization, updating voxel states accurately and efficiently is a critical aspect, especially when processing multiple triangles concurrently. Each triangle might affect several voxels, and these updates need to be coordinated carefully to avoid conflicts and ensure that all relevant voxels are marked correctly</a:t>
            </a:r>
          </a:p>
        </p:txBody>
      </p:sp>
      <p:sp>
        <p:nvSpPr>
          <p:cNvPr name="TextBox 8" id="8"/>
          <p:cNvSpPr txBox="true"/>
          <p:nvPr/>
        </p:nvSpPr>
        <p:spPr>
          <a:xfrm rot="0">
            <a:off x="914469" y="3402586"/>
            <a:ext cx="6235732" cy="43091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1. </a:t>
            </a:r>
            <a:r>
              <a:rPr lang="en-US" b="true" sz="2534">
                <a:solidFill>
                  <a:srgbClr val="000000"/>
                </a:solidFill>
                <a:latin typeface="Lato Bold"/>
                <a:ea typeface="Lato Bold"/>
                <a:cs typeface="Lato Bold"/>
                <a:sym typeface="Lato Bold"/>
              </a:rPr>
              <a:t>Encoding Voxel States with Bits:</a:t>
            </a:r>
          </a:p>
        </p:txBody>
      </p:sp>
      <p:sp>
        <p:nvSpPr>
          <p:cNvPr name="TextBox 9" id="9"/>
          <p:cNvSpPr txBox="true"/>
          <p:nvPr/>
        </p:nvSpPr>
        <p:spPr>
          <a:xfrm rot="0">
            <a:off x="1279980" y="3973483"/>
            <a:ext cx="16047255" cy="43091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Each </a:t>
            </a:r>
            <a:r>
              <a:rPr lang="en-US" b="true" sz="2534" u="sng">
                <a:solidFill>
                  <a:srgbClr val="000000"/>
                </a:solidFill>
                <a:latin typeface="Lato Bold"/>
                <a:ea typeface="Lato Bold"/>
                <a:cs typeface="Lato Bold"/>
                <a:sym typeface="Lato Bold"/>
              </a:rPr>
              <a:t>voxel’s state</a:t>
            </a:r>
            <a:r>
              <a:rPr lang="en-US" sz="2534">
                <a:solidFill>
                  <a:srgbClr val="000000"/>
                </a:solidFill>
                <a:latin typeface="Lato"/>
                <a:ea typeface="Lato"/>
                <a:cs typeface="Lato"/>
                <a:sym typeface="Lato"/>
              </a:rPr>
              <a:t> (whether it is part of the surface or not) is represented by a single bit in a 32-bit integer array.</a:t>
            </a:r>
          </a:p>
        </p:txBody>
      </p:sp>
      <p:sp>
        <p:nvSpPr>
          <p:cNvPr name="TextBox 10" id="10"/>
          <p:cNvSpPr txBox="true"/>
          <p:nvPr/>
        </p:nvSpPr>
        <p:spPr>
          <a:xfrm rot="0">
            <a:off x="3468751" y="4680393"/>
            <a:ext cx="9904806" cy="878588"/>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if</a:t>
            </a:r>
            <a:r>
              <a:rPr lang="en-US" sz="2534">
                <a:solidFill>
                  <a:srgbClr val="000000"/>
                </a:solidFill>
                <a:latin typeface="Lato"/>
                <a:ea typeface="Lato"/>
                <a:cs typeface="Lato"/>
                <a:sym typeface="Lato"/>
              </a:rPr>
              <a:t> a voxel is </a:t>
            </a:r>
            <a:r>
              <a:rPr lang="en-US" b="true" sz="2534">
                <a:solidFill>
                  <a:srgbClr val="000000"/>
                </a:solidFill>
                <a:latin typeface="Lato Bold"/>
                <a:ea typeface="Lato Bold"/>
                <a:cs typeface="Lato Bold"/>
                <a:sym typeface="Lato Bold"/>
              </a:rPr>
              <a:t>part of the surface</a:t>
            </a:r>
            <a:r>
              <a:rPr lang="en-US" sz="2534">
                <a:solidFill>
                  <a:srgbClr val="000000"/>
                </a:solidFill>
                <a:latin typeface="Lato"/>
                <a:ea typeface="Lato"/>
                <a:cs typeface="Lato"/>
                <a:sym typeface="Lato"/>
              </a:rPr>
              <a:t>, its corresponding bit is set to </a:t>
            </a:r>
            <a:r>
              <a:rPr lang="en-US" b="true" sz="2534">
                <a:solidFill>
                  <a:srgbClr val="000000"/>
                </a:solidFill>
                <a:latin typeface="Lato Bold"/>
                <a:ea typeface="Lato Bold"/>
                <a:cs typeface="Lato Bold"/>
                <a:sym typeface="Lato Bold"/>
              </a:rPr>
              <a:t>1</a:t>
            </a:r>
            <a:r>
              <a:rPr lang="en-US" sz="2534">
                <a:solidFill>
                  <a:srgbClr val="000000"/>
                </a:solidFill>
                <a:latin typeface="Lato"/>
                <a:ea typeface="Lato"/>
                <a:cs typeface="Lato"/>
                <a:sym typeface="Lato"/>
              </a:rPr>
              <a:t>; </a:t>
            </a:r>
          </a:p>
          <a:p>
            <a:pPr algn="l">
              <a:lnSpc>
                <a:spcPts val="3548"/>
              </a:lnSpc>
              <a:spcBef>
                <a:spcPct val="0"/>
              </a:spcBef>
            </a:pPr>
            <a:r>
              <a:rPr lang="en-US" b="true" sz="2534">
                <a:solidFill>
                  <a:srgbClr val="000000"/>
                </a:solidFill>
                <a:latin typeface="Lato Bold"/>
                <a:ea typeface="Lato Bold"/>
                <a:cs typeface="Lato Bold"/>
                <a:sym typeface="Lato Bold"/>
              </a:rPr>
              <a:t>otherwise</a:t>
            </a:r>
            <a:r>
              <a:rPr lang="en-US" sz="2534">
                <a:solidFill>
                  <a:srgbClr val="000000"/>
                </a:solidFill>
                <a:latin typeface="Lato"/>
                <a:ea typeface="Lato"/>
                <a:cs typeface="Lato"/>
                <a:sym typeface="Lato"/>
              </a:rPr>
              <a:t>, it remains </a:t>
            </a:r>
            <a:r>
              <a:rPr lang="en-US" b="true" sz="2534">
                <a:solidFill>
                  <a:srgbClr val="000000"/>
                </a:solidFill>
                <a:latin typeface="Lato Bold"/>
                <a:ea typeface="Lato Bold"/>
                <a:cs typeface="Lato Bold"/>
                <a:sym typeface="Lato Bold"/>
              </a:rPr>
              <a:t>0</a:t>
            </a:r>
          </a:p>
        </p:txBody>
      </p:sp>
      <p:sp>
        <p:nvSpPr>
          <p:cNvPr name="TextBox 11" id="11"/>
          <p:cNvSpPr txBox="true"/>
          <p:nvPr/>
        </p:nvSpPr>
        <p:spPr>
          <a:xfrm rot="0">
            <a:off x="1279980" y="6701982"/>
            <a:ext cx="15757688" cy="2221613"/>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The </a:t>
            </a:r>
            <a:r>
              <a:rPr lang="en-US" b="true" sz="2534" u="sng">
                <a:solidFill>
                  <a:srgbClr val="000000"/>
                </a:solidFill>
                <a:latin typeface="Lato Bold"/>
                <a:ea typeface="Lato Bold"/>
                <a:cs typeface="Lato Bold"/>
                <a:sym typeface="Lato Bold"/>
              </a:rPr>
              <a:t>voxel grid</a:t>
            </a:r>
            <a:r>
              <a:rPr lang="en-US" sz="2534">
                <a:solidFill>
                  <a:srgbClr val="000000"/>
                </a:solidFill>
                <a:latin typeface="Lato"/>
                <a:ea typeface="Lato"/>
                <a:cs typeface="Lato"/>
                <a:sym typeface="Lato"/>
              </a:rPr>
              <a:t> is stored as a </a:t>
            </a:r>
            <a:r>
              <a:rPr lang="en-US" b="true" sz="2534">
                <a:solidFill>
                  <a:srgbClr val="000000"/>
                </a:solidFill>
                <a:latin typeface="Lato Bold"/>
                <a:ea typeface="Lato Bold"/>
                <a:cs typeface="Lato Bold"/>
                <a:sym typeface="Lato Bold"/>
              </a:rPr>
              <a:t>linear array of 32-bit integers</a:t>
            </a:r>
            <a:r>
              <a:rPr lang="en-US" sz="2534">
                <a:solidFill>
                  <a:srgbClr val="000000"/>
                </a:solidFill>
                <a:latin typeface="Lato"/>
                <a:ea typeface="Lato"/>
                <a:cs typeface="Lato"/>
                <a:sym typeface="Lato"/>
              </a:rPr>
              <a:t>. </a:t>
            </a:r>
          </a:p>
          <a:p>
            <a:pPr algn="just">
              <a:lnSpc>
                <a:spcPts val="3548"/>
              </a:lnSpc>
              <a:spcBef>
                <a:spcPct val="0"/>
              </a:spcBef>
            </a:pPr>
            <a:r>
              <a:rPr lang="en-US" sz="2534" u="sng">
                <a:solidFill>
                  <a:srgbClr val="000000"/>
                </a:solidFill>
                <a:latin typeface="Lato"/>
                <a:ea typeface="Lato"/>
                <a:cs typeface="Lato"/>
                <a:sym typeface="Lato"/>
              </a:rPr>
              <a:t>Each bit within an integer corresponds to a specific voxel in the grid</a:t>
            </a:r>
          </a:p>
          <a:p>
            <a:pPr algn="just">
              <a:lnSpc>
                <a:spcPts val="3548"/>
              </a:lnSpc>
              <a:spcBef>
                <a:spcPct val="0"/>
              </a:spcBef>
            </a:pPr>
          </a:p>
          <a:p>
            <a:pPr algn="just">
              <a:lnSpc>
                <a:spcPts val="3548"/>
              </a:lnSpc>
              <a:spcBef>
                <a:spcPct val="0"/>
              </a:spcBef>
            </a:pPr>
            <a:r>
              <a:rPr lang="en-US" sz="2534">
                <a:solidFill>
                  <a:srgbClr val="000000"/>
                </a:solidFill>
                <a:latin typeface="Lato"/>
                <a:ea typeface="Lato"/>
                <a:cs typeface="Lato"/>
                <a:sym typeface="Lato"/>
              </a:rPr>
              <a:t>Voxels are indexed linearly such that consecutive voxels along the x-axis are represented by consecutive bits in a 32-bit integer</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42975"/>
            <a:ext cx="11695802" cy="688975"/>
          </a:xfrm>
          <a:prstGeom prst="rect">
            <a:avLst/>
          </a:prstGeom>
        </p:spPr>
        <p:txBody>
          <a:bodyPr anchor="t" rtlCol="false" tIns="0" lIns="0" bIns="0" rIns="0">
            <a:spAutoFit/>
          </a:bodyPr>
          <a:lstStyle/>
          <a:p>
            <a:pPr algn="l">
              <a:lnSpc>
                <a:spcPts val="5600"/>
              </a:lnSpc>
              <a:spcBef>
                <a:spcPct val="0"/>
              </a:spcBef>
            </a:pPr>
            <a:r>
              <a:rPr lang="en-US" sz="4000" b="true">
                <a:solidFill>
                  <a:srgbClr val="000000"/>
                </a:solidFill>
                <a:latin typeface="Lato Bold"/>
                <a:ea typeface="Lato Bold"/>
                <a:cs typeface="Lato Bold"/>
                <a:sym typeface="Lato Bold"/>
              </a:rPr>
              <a:t>Outline</a:t>
            </a:r>
          </a:p>
        </p:txBody>
      </p:sp>
      <p:sp>
        <p:nvSpPr>
          <p:cNvPr name="TextBox 3" id="3"/>
          <p:cNvSpPr txBox="true"/>
          <p:nvPr/>
        </p:nvSpPr>
        <p:spPr>
          <a:xfrm rot="0">
            <a:off x="1028700" y="2062309"/>
            <a:ext cx="9782919" cy="5981065"/>
          </a:xfrm>
          <a:prstGeom prst="rect">
            <a:avLst/>
          </a:prstGeom>
        </p:spPr>
        <p:txBody>
          <a:bodyPr anchor="t" rtlCol="false" tIns="0" lIns="0" bIns="0" rIns="0">
            <a:spAutoFit/>
          </a:bodyPr>
          <a:lstStyle/>
          <a:p>
            <a:pPr algn="l" marL="734059" indent="-367030" lvl="1">
              <a:lnSpc>
                <a:spcPts val="4759"/>
              </a:lnSpc>
              <a:buFont typeface="Arial"/>
              <a:buChar char="•"/>
            </a:pPr>
            <a:r>
              <a:rPr lang="en-US" sz="3399">
                <a:solidFill>
                  <a:srgbClr val="000000"/>
                </a:solidFill>
                <a:latin typeface="Lato"/>
                <a:ea typeface="Lato"/>
                <a:cs typeface="Lato"/>
                <a:sym typeface="Lato"/>
              </a:rPr>
              <a:t>Introduction</a:t>
            </a:r>
          </a:p>
          <a:p>
            <a:pPr algn="l" marL="734059" indent="-367030" lvl="1">
              <a:lnSpc>
                <a:spcPts val="4759"/>
              </a:lnSpc>
              <a:buFont typeface="Arial"/>
              <a:buChar char="•"/>
            </a:pPr>
            <a:r>
              <a:rPr lang="en-US" sz="3399">
                <a:solidFill>
                  <a:srgbClr val="000000"/>
                </a:solidFill>
                <a:latin typeface="Lato"/>
                <a:ea typeface="Lato"/>
                <a:cs typeface="Lato"/>
                <a:sym typeface="Lato"/>
              </a:rPr>
              <a:t>Surface voxelization: Triangle/Box Overlap Test</a:t>
            </a:r>
          </a:p>
          <a:p>
            <a:pPr algn="l" marL="734059" indent="-367030" lvl="1">
              <a:lnSpc>
                <a:spcPts val="4759"/>
              </a:lnSpc>
              <a:buFont typeface="Arial"/>
              <a:buChar char="•"/>
            </a:pPr>
            <a:r>
              <a:rPr lang="en-US" sz="3399">
                <a:solidFill>
                  <a:srgbClr val="000000"/>
                </a:solidFill>
                <a:latin typeface="Lato"/>
                <a:ea typeface="Lato"/>
                <a:cs typeface="Lato"/>
                <a:sym typeface="Lato"/>
              </a:rPr>
              <a:t>Types of surface voxelization</a:t>
            </a:r>
          </a:p>
          <a:p>
            <a:pPr algn="l" marL="1468119" indent="-489373" lvl="2">
              <a:lnSpc>
                <a:spcPts val="4759"/>
              </a:lnSpc>
              <a:buFont typeface="Arial"/>
              <a:buChar char="⚬"/>
            </a:pPr>
            <a:r>
              <a:rPr lang="en-US" sz="3399">
                <a:solidFill>
                  <a:srgbClr val="000000"/>
                </a:solidFill>
                <a:latin typeface="Lato"/>
                <a:ea typeface="Lato"/>
                <a:cs typeface="Lato"/>
                <a:sym typeface="Lato"/>
              </a:rPr>
              <a:t>Conservative voxelization</a:t>
            </a:r>
          </a:p>
          <a:p>
            <a:pPr algn="l" marL="1468119" indent="-489373" lvl="2">
              <a:lnSpc>
                <a:spcPts val="4759"/>
              </a:lnSpc>
              <a:buFont typeface="Arial"/>
              <a:buChar char="⚬"/>
            </a:pPr>
            <a:r>
              <a:rPr lang="en-US" sz="3399">
                <a:solidFill>
                  <a:srgbClr val="000000"/>
                </a:solidFill>
                <a:latin typeface="Lato"/>
                <a:ea typeface="Lato"/>
                <a:cs typeface="Lato"/>
                <a:sym typeface="Lato"/>
              </a:rPr>
              <a:t>6-separating voxelization</a:t>
            </a:r>
          </a:p>
          <a:p>
            <a:pPr algn="l" marL="734059" indent="-367030" lvl="1">
              <a:lnSpc>
                <a:spcPts val="4759"/>
              </a:lnSpc>
              <a:buFont typeface="Arial"/>
              <a:buChar char="•"/>
            </a:pPr>
            <a:r>
              <a:rPr lang="en-US" sz="3399">
                <a:solidFill>
                  <a:srgbClr val="000000"/>
                </a:solidFill>
                <a:latin typeface="Lato"/>
                <a:ea typeface="Lato"/>
                <a:cs typeface="Lato"/>
                <a:sym typeface="Lato"/>
              </a:rPr>
              <a:t>Solid voxelization</a:t>
            </a:r>
          </a:p>
          <a:p>
            <a:pPr algn="l" marL="734059" indent="-367030" lvl="1">
              <a:lnSpc>
                <a:spcPts val="4759"/>
              </a:lnSpc>
              <a:buFont typeface="Arial"/>
              <a:buChar char="•"/>
            </a:pPr>
            <a:r>
              <a:rPr lang="en-US" sz="3399">
                <a:solidFill>
                  <a:srgbClr val="000000"/>
                </a:solidFill>
                <a:latin typeface="Lato"/>
                <a:ea typeface="Lato"/>
                <a:cs typeface="Lato"/>
                <a:sym typeface="Lato"/>
              </a:rPr>
              <a:t>Sparse solid voxelization</a:t>
            </a:r>
          </a:p>
          <a:p>
            <a:pPr algn="l" marL="734059" indent="-367030" lvl="1">
              <a:lnSpc>
                <a:spcPts val="4759"/>
              </a:lnSpc>
              <a:buFont typeface="Arial"/>
              <a:buChar char="•"/>
            </a:pPr>
            <a:r>
              <a:rPr lang="en-US" sz="3399">
                <a:solidFill>
                  <a:srgbClr val="000000"/>
                </a:solidFill>
                <a:latin typeface="Lato"/>
                <a:ea typeface="Lato"/>
                <a:cs typeface="Lato"/>
                <a:sym typeface="Lato"/>
              </a:rPr>
              <a:t>Implementation</a:t>
            </a:r>
          </a:p>
          <a:p>
            <a:pPr algn="l" marL="734059" indent="-367030" lvl="1">
              <a:lnSpc>
                <a:spcPts val="4759"/>
              </a:lnSpc>
              <a:buFont typeface="Arial"/>
              <a:buChar char="•"/>
            </a:pPr>
            <a:r>
              <a:rPr lang="en-US" sz="3399">
                <a:solidFill>
                  <a:srgbClr val="000000"/>
                </a:solidFill>
                <a:latin typeface="Lato"/>
                <a:ea typeface="Lato"/>
                <a:cs typeface="Lato"/>
                <a:sym typeface="Lato"/>
              </a:rPr>
              <a:t>Results</a:t>
            </a:r>
          </a:p>
          <a:p>
            <a:pPr algn="l" marL="734059" indent="-367030" lvl="1">
              <a:lnSpc>
                <a:spcPts val="4759"/>
              </a:lnSpc>
              <a:buFont typeface="Arial"/>
              <a:buChar char="•"/>
            </a:pPr>
            <a:r>
              <a:rPr lang="en-US" sz="3399">
                <a:solidFill>
                  <a:srgbClr val="000000"/>
                </a:solidFill>
                <a:latin typeface="Lato"/>
                <a:ea typeface="Lato"/>
                <a:cs typeface="Lato"/>
                <a:sym typeface="Lato"/>
              </a:rPr>
              <a:t>Conclusion</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486644"/>
            <a:ext cx="16543757" cy="1500505"/>
          </a:xfrm>
          <a:prstGeom prst="rect">
            <a:avLst/>
          </a:prstGeom>
        </p:spPr>
        <p:txBody>
          <a:bodyPr anchor="t" rtlCol="false" tIns="0" lIns="0" bIns="0" rIns="0">
            <a:spAutoFit/>
          </a:bodyPr>
          <a:lstStyle/>
          <a:p>
            <a:pPr algn="ctr">
              <a:lnSpc>
                <a:spcPts val="6020"/>
              </a:lnSpc>
            </a:pPr>
            <a:r>
              <a:rPr lang="en-US" sz="4300">
                <a:solidFill>
                  <a:srgbClr val="000000"/>
                </a:solidFill>
                <a:latin typeface="Lato"/>
                <a:ea typeface="Lato"/>
                <a:cs typeface="Lato"/>
                <a:sym typeface="Lato"/>
              </a:rPr>
              <a:t>Overview of Voxel Updates in Parallel Conservative Voxelization</a:t>
            </a:r>
          </a:p>
          <a:p>
            <a:pPr algn="ctr">
              <a:lnSpc>
                <a:spcPts val="6020"/>
              </a:lnSpc>
              <a:spcBef>
                <a:spcPct val="0"/>
              </a:spcBef>
            </a:pPr>
          </a:p>
        </p:txBody>
      </p:sp>
      <p:sp>
        <p:nvSpPr>
          <p:cNvPr name="TextBox 7" id="7"/>
          <p:cNvSpPr txBox="true"/>
          <p:nvPr/>
        </p:nvSpPr>
        <p:spPr>
          <a:xfrm rot="0">
            <a:off x="1668504" y="1422885"/>
            <a:ext cx="15011719" cy="878588"/>
          </a:xfrm>
          <a:prstGeom prst="rect">
            <a:avLst/>
          </a:prstGeom>
        </p:spPr>
        <p:txBody>
          <a:bodyPr anchor="t" rtlCol="false" tIns="0" lIns="0" bIns="0" rIns="0">
            <a:spAutoFit/>
          </a:bodyPr>
          <a:lstStyle/>
          <a:p>
            <a:pPr algn="ctr">
              <a:lnSpc>
                <a:spcPts val="3548"/>
              </a:lnSpc>
              <a:spcBef>
                <a:spcPct val="0"/>
              </a:spcBef>
            </a:pPr>
            <a:r>
              <a:rPr lang="en-US" sz="2534">
                <a:solidFill>
                  <a:srgbClr val="000000"/>
                </a:solidFill>
                <a:latin typeface="Lato"/>
                <a:ea typeface="Lato"/>
                <a:cs typeface="Lato"/>
                <a:sym typeface="Lato"/>
              </a:rPr>
              <a:t>“In a parallel GPU environment, each triangle is processed by a separate thread. When multiple triangles overlap the same voxel, the corresponding threads may attempt to update the same bit simultaneously”</a:t>
            </a:r>
          </a:p>
        </p:txBody>
      </p:sp>
      <p:sp>
        <p:nvSpPr>
          <p:cNvPr name="TextBox 8" id="8"/>
          <p:cNvSpPr txBox="true"/>
          <p:nvPr/>
        </p:nvSpPr>
        <p:spPr>
          <a:xfrm rot="0">
            <a:off x="1668504" y="4189362"/>
            <a:ext cx="15011719"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Atomic OR</a:t>
            </a:r>
          </a:p>
        </p:txBody>
      </p:sp>
      <p:sp>
        <p:nvSpPr>
          <p:cNvPr name="TextBox 9" id="9"/>
          <p:cNvSpPr txBox="true"/>
          <p:nvPr/>
        </p:nvSpPr>
        <p:spPr>
          <a:xfrm rot="0">
            <a:off x="1028700" y="5249041"/>
            <a:ext cx="16291326" cy="3916867"/>
          </a:xfrm>
          <a:prstGeom prst="rect">
            <a:avLst/>
          </a:prstGeom>
        </p:spPr>
        <p:txBody>
          <a:bodyPr anchor="t" rtlCol="false" tIns="0" lIns="0" bIns="0" rIns="0">
            <a:spAutoFit/>
          </a:bodyPr>
          <a:lstStyle/>
          <a:p>
            <a:pPr algn="just">
              <a:lnSpc>
                <a:spcPts val="3034"/>
              </a:lnSpc>
              <a:spcBef>
                <a:spcPct val="0"/>
              </a:spcBef>
            </a:pPr>
            <a:r>
              <a:rPr lang="en-US" b="true" sz="2167">
                <a:solidFill>
                  <a:srgbClr val="000000"/>
                </a:solidFill>
                <a:latin typeface="Lato Bold"/>
                <a:ea typeface="Lato Bold"/>
                <a:cs typeface="Lato Bold"/>
                <a:sym typeface="Lato Bold"/>
              </a:rPr>
              <a:t>1. </a:t>
            </a:r>
            <a:r>
              <a:rPr lang="en-US" b="true" sz="2167">
                <a:solidFill>
                  <a:srgbClr val="000000"/>
                </a:solidFill>
                <a:latin typeface="Lato Bold"/>
                <a:ea typeface="Lato Bold"/>
                <a:cs typeface="Lato Bold"/>
                <a:sym typeface="Lato Bold"/>
              </a:rPr>
              <a:t>Looping Over Voxels:</a:t>
            </a:r>
          </a:p>
          <a:p>
            <a:pPr algn="just">
              <a:lnSpc>
                <a:spcPts val="3314"/>
              </a:lnSpc>
              <a:spcBef>
                <a:spcPct val="0"/>
              </a:spcBef>
            </a:pPr>
            <a:r>
              <a:rPr lang="en-US" b="true" sz="2367">
                <a:solidFill>
                  <a:srgbClr val="000000"/>
                </a:solidFill>
                <a:latin typeface="Lato Bold"/>
                <a:ea typeface="Lato Bold"/>
                <a:cs typeface="Lato Bold"/>
                <a:sym typeface="Lato Bold"/>
              </a:rPr>
              <a:t>              </a:t>
            </a:r>
            <a:r>
              <a:rPr lang="en-US" sz="2367">
                <a:solidFill>
                  <a:srgbClr val="000000"/>
                </a:solidFill>
                <a:latin typeface="Lato"/>
                <a:ea typeface="Lato"/>
                <a:cs typeface="Lato"/>
                <a:sym typeface="Lato"/>
              </a:rPr>
              <a:t>When processing a triangle, the algorithm loops over all voxels within the triangle’s bounding box. The innermost loop progresses along the x-direction because adjacent voxels along the x-axis are represented by consecutive bits in the same 32-bit value.</a:t>
            </a:r>
          </a:p>
          <a:p>
            <a:pPr algn="just">
              <a:lnSpc>
                <a:spcPts val="3034"/>
              </a:lnSpc>
              <a:spcBef>
                <a:spcPct val="0"/>
              </a:spcBef>
            </a:pPr>
          </a:p>
          <a:p>
            <a:pPr algn="just">
              <a:lnSpc>
                <a:spcPts val="3034"/>
              </a:lnSpc>
              <a:spcBef>
                <a:spcPct val="0"/>
              </a:spcBef>
            </a:pPr>
            <a:r>
              <a:rPr lang="en-US" sz="2167">
                <a:solidFill>
                  <a:srgbClr val="000000"/>
                </a:solidFill>
                <a:latin typeface="Lato"/>
                <a:ea typeface="Lato"/>
                <a:cs typeface="Lato"/>
                <a:sym typeface="Lato"/>
              </a:rPr>
              <a:t>2. </a:t>
            </a:r>
            <a:r>
              <a:rPr lang="en-US" b="true" sz="2167">
                <a:solidFill>
                  <a:srgbClr val="000000"/>
                </a:solidFill>
                <a:latin typeface="Lato Bold"/>
                <a:ea typeface="Lato Bold"/>
                <a:cs typeface="Lato Bold"/>
                <a:sym typeface="Lato Bold"/>
              </a:rPr>
              <a:t>Buffered Writes to Registers:</a:t>
            </a:r>
          </a:p>
          <a:p>
            <a:pPr algn="just">
              <a:lnSpc>
                <a:spcPts val="3034"/>
              </a:lnSpc>
              <a:spcBef>
                <a:spcPct val="0"/>
              </a:spcBef>
            </a:pPr>
            <a:r>
              <a:rPr lang="en-US" b="true" sz="2167">
                <a:solidFill>
                  <a:srgbClr val="000000"/>
                </a:solidFill>
                <a:latin typeface="Lato Bold"/>
                <a:ea typeface="Lato Bold"/>
                <a:cs typeface="Lato Bold"/>
                <a:sym typeface="Lato Bold"/>
              </a:rPr>
              <a:t>               </a:t>
            </a:r>
            <a:r>
              <a:rPr lang="en-US" sz="2167">
                <a:solidFill>
                  <a:srgbClr val="000000"/>
                </a:solidFill>
                <a:latin typeface="Lato"/>
                <a:ea typeface="Lato"/>
                <a:cs typeface="Lato"/>
                <a:sym typeface="Lato"/>
              </a:rPr>
              <a:t>Instead of performing an atomic operation for each voxel immediately, the updates are first buffered in a </a:t>
            </a:r>
            <a:r>
              <a:rPr lang="en-US" b="true" sz="2167">
                <a:solidFill>
                  <a:srgbClr val="000000"/>
                </a:solidFill>
                <a:latin typeface="Lato Bold"/>
                <a:ea typeface="Lato Bold"/>
                <a:cs typeface="Lato Bold"/>
                <a:sym typeface="Lato Bold"/>
              </a:rPr>
              <a:t>register </a:t>
            </a:r>
            <a:r>
              <a:rPr lang="en-US" sz="2167">
                <a:solidFill>
                  <a:srgbClr val="000000"/>
                </a:solidFill>
                <a:latin typeface="Lato"/>
                <a:ea typeface="Lato"/>
                <a:cs typeface="Lato"/>
                <a:sym typeface="Lato"/>
              </a:rPr>
              <a:t>within the GPU thread</a:t>
            </a:r>
          </a:p>
          <a:p>
            <a:pPr algn="just">
              <a:lnSpc>
                <a:spcPts val="3034"/>
              </a:lnSpc>
              <a:spcBef>
                <a:spcPct val="0"/>
              </a:spcBef>
            </a:pPr>
            <a:r>
              <a:rPr lang="en-US" sz="2167">
                <a:solidFill>
                  <a:srgbClr val="000000"/>
                </a:solidFill>
                <a:latin typeface="Lato"/>
                <a:ea typeface="Lato"/>
                <a:cs typeface="Lato"/>
                <a:sym typeface="Lato"/>
              </a:rPr>
              <a:t>              A </a:t>
            </a:r>
            <a:r>
              <a:rPr lang="en-US" b="true" sz="2167">
                <a:solidFill>
                  <a:srgbClr val="000000"/>
                </a:solidFill>
                <a:latin typeface="Lato Bold"/>
                <a:ea typeface="Lato Bold"/>
                <a:cs typeface="Lato Bold"/>
                <a:sym typeface="Lato Bold"/>
              </a:rPr>
              <a:t>register</a:t>
            </a:r>
            <a:r>
              <a:rPr lang="en-US" sz="2167">
                <a:solidFill>
                  <a:srgbClr val="000000"/>
                </a:solidFill>
                <a:latin typeface="Lato"/>
                <a:ea typeface="Lato"/>
                <a:cs typeface="Lato"/>
                <a:sym typeface="Lato"/>
              </a:rPr>
              <a:t> is a small, fast storage location inside the GPU, used to </a:t>
            </a:r>
            <a:r>
              <a:rPr lang="en-US" b="true" sz="2167">
                <a:solidFill>
                  <a:srgbClr val="000000"/>
                </a:solidFill>
                <a:latin typeface="Lato Bold"/>
                <a:ea typeface="Lato Bold"/>
                <a:cs typeface="Lato Bold"/>
                <a:sym typeface="Lato Bold"/>
              </a:rPr>
              <a:t>hold temporary values during computation</a:t>
            </a:r>
            <a:r>
              <a:rPr lang="en-US" sz="2167">
                <a:solidFill>
                  <a:srgbClr val="000000"/>
                </a:solidFill>
                <a:latin typeface="Lato"/>
                <a:ea typeface="Lato"/>
                <a:cs typeface="Lato"/>
                <a:sym typeface="Lato"/>
              </a:rPr>
              <a:t>. As the loop iterates over the voxels, the corresponding bits in a 32-bit register are set for each voxel that should be marked</a:t>
            </a:r>
          </a:p>
        </p:txBody>
      </p:sp>
      <p:sp>
        <p:nvSpPr>
          <p:cNvPr name="TextBox 10" id="10"/>
          <p:cNvSpPr txBox="true"/>
          <p:nvPr/>
        </p:nvSpPr>
        <p:spPr>
          <a:xfrm rot="0">
            <a:off x="1028700" y="4620511"/>
            <a:ext cx="2255152" cy="522989"/>
          </a:xfrm>
          <a:prstGeom prst="rect">
            <a:avLst/>
          </a:prstGeom>
        </p:spPr>
        <p:txBody>
          <a:bodyPr anchor="t" rtlCol="false" tIns="0" lIns="0" bIns="0" rIns="0">
            <a:spAutoFit/>
          </a:bodyPr>
          <a:lstStyle/>
          <a:p>
            <a:pPr algn="l">
              <a:lnSpc>
                <a:spcPts val="4248"/>
              </a:lnSpc>
              <a:spcBef>
                <a:spcPct val="0"/>
              </a:spcBef>
            </a:pPr>
            <a:r>
              <a:rPr lang="en-US" b="true" sz="3034">
                <a:solidFill>
                  <a:srgbClr val="000000"/>
                </a:solidFill>
                <a:latin typeface="Lato Bold"/>
                <a:ea typeface="Lato Bold"/>
                <a:cs typeface="Lato Bold"/>
                <a:sym typeface="Lato Bold"/>
              </a:rPr>
              <a:t>Process</a:t>
            </a:r>
          </a:p>
        </p:txBody>
      </p:sp>
      <p:sp>
        <p:nvSpPr>
          <p:cNvPr name="TextBox 11" id="11"/>
          <p:cNvSpPr txBox="true"/>
          <p:nvPr/>
        </p:nvSpPr>
        <p:spPr>
          <a:xfrm rot="0">
            <a:off x="9790932" y="2982854"/>
            <a:ext cx="2255152" cy="414403"/>
          </a:xfrm>
          <a:prstGeom prst="rect">
            <a:avLst/>
          </a:prstGeom>
        </p:spPr>
        <p:txBody>
          <a:bodyPr anchor="t" rtlCol="false" tIns="0" lIns="0" bIns="0" rIns="0">
            <a:spAutoFit/>
          </a:bodyPr>
          <a:lstStyle/>
          <a:p>
            <a:pPr algn="ctr">
              <a:lnSpc>
                <a:spcPts val="3408"/>
              </a:lnSpc>
              <a:spcBef>
                <a:spcPct val="0"/>
              </a:spcBef>
            </a:pPr>
            <a:r>
              <a:rPr lang="en-US" sz="2434">
                <a:solidFill>
                  <a:srgbClr val="000000"/>
                </a:solidFill>
                <a:latin typeface="Lato"/>
                <a:ea typeface="Lato"/>
                <a:cs typeface="Lato"/>
                <a:sym typeface="Lato"/>
              </a:rPr>
              <a:t>solution</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967974" y="1585412"/>
            <a:ext cx="16291326" cy="7590977"/>
          </a:xfrm>
          <a:prstGeom prst="rect">
            <a:avLst/>
          </a:prstGeom>
        </p:spPr>
        <p:txBody>
          <a:bodyPr anchor="t" rtlCol="false" tIns="0" lIns="0" bIns="0" rIns="0">
            <a:spAutoFit/>
          </a:bodyPr>
          <a:lstStyle/>
          <a:p>
            <a:pPr algn="just">
              <a:lnSpc>
                <a:spcPts val="3174"/>
              </a:lnSpc>
              <a:spcBef>
                <a:spcPct val="0"/>
              </a:spcBef>
            </a:pPr>
            <a:r>
              <a:rPr lang="en-US" b="true" sz="2267">
                <a:solidFill>
                  <a:srgbClr val="000000"/>
                </a:solidFill>
                <a:latin typeface="Lato Bold"/>
                <a:ea typeface="Lato Bold"/>
                <a:cs typeface="Lato Bold"/>
                <a:sym typeface="Lato Bold"/>
              </a:rPr>
              <a:t>3. </a:t>
            </a:r>
            <a:r>
              <a:rPr lang="en-US" b="true" sz="2267">
                <a:solidFill>
                  <a:srgbClr val="000000"/>
                </a:solidFill>
                <a:latin typeface="Lato Bold"/>
                <a:ea typeface="Lato Bold"/>
                <a:cs typeface="Lato Bold"/>
                <a:sym typeface="Lato Bold"/>
              </a:rPr>
              <a:t>Bit Masking:</a:t>
            </a:r>
          </a:p>
          <a:p>
            <a:pPr algn="just" marL="979160" indent="-326387" lvl="2">
              <a:lnSpc>
                <a:spcPts val="3174"/>
              </a:lnSpc>
              <a:spcBef>
                <a:spcPct val="0"/>
              </a:spcBef>
              <a:buFont typeface="Arial"/>
              <a:buChar char="⚬"/>
            </a:pPr>
            <a:r>
              <a:rPr lang="en-US" sz="2267">
                <a:solidFill>
                  <a:srgbClr val="000000"/>
                </a:solidFill>
                <a:latin typeface="Lato"/>
                <a:ea typeface="Lato"/>
                <a:cs typeface="Lato"/>
                <a:sym typeface="Lato"/>
              </a:rPr>
              <a:t>For each voxel that needs to be marked, a bitmask is created to set the correct bit in the 32-bit register</a:t>
            </a:r>
          </a:p>
          <a:p>
            <a:pPr algn="just" marL="979160" indent="-326387" lvl="2">
              <a:lnSpc>
                <a:spcPts val="3174"/>
              </a:lnSpc>
              <a:spcBef>
                <a:spcPct val="0"/>
              </a:spcBef>
              <a:buFont typeface="Arial"/>
              <a:buChar char="⚬"/>
            </a:pPr>
            <a:r>
              <a:rPr lang="en-US" sz="2267">
                <a:solidFill>
                  <a:srgbClr val="000000"/>
                </a:solidFill>
                <a:latin typeface="Lato"/>
                <a:ea typeface="Lato"/>
                <a:cs typeface="Lato"/>
                <a:sym typeface="Lato"/>
              </a:rPr>
              <a:t>Example:</a:t>
            </a:r>
          </a:p>
          <a:p>
            <a:pPr algn="just" marL="1468741" indent="-367185" lvl="3">
              <a:lnSpc>
                <a:spcPts val="3174"/>
              </a:lnSpc>
              <a:spcBef>
                <a:spcPct val="0"/>
              </a:spcBef>
              <a:buFont typeface="Arial"/>
              <a:buChar char="￭"/>
            </a:pPr>
            <a:r>
              <a:rPr lang="en-US" sz="2267">
                <a:solidFill>
                  <a:srgbClr val="000000"/>
                </a:solidFill>
                <a:latin typeface="Lato"/>
                <a:ea typeface="Lato"/>
                <a:cs typeface="Lato"/>
                <a:sym typeface="Lato"/>
              </a:rPr>
              <a:t>Suppose you are processing a set of voxels aligned along the x-axis, and their positions correspond to the 0th, 1st, and 2nd bits within a 32-bit integer</a:t>
            </a:r>
          </a:p>
          <a:p>
            <a:pPr algn="just" marL="1468741" indent="-367185" lvl="3">
              <a:lnSpc>
                <a:spcPts val="3174"/>
              </a:lnSpc>
              <a:spcBef>
                <a:spcPct val="0"/>
              </a:spcBef>
              <a:buFont typeface="Arial"/>
              <a:buChar char="￭"/>
            </a:pPr>
            <a:r>
              <a:rPr lang="en-US" sz="2267">
                <a:solidFill>
                  <a:srgbClr val="000000"/>
                </a:solidFill>
                <a:latin typeface="Lato"/>
                <a:ea typeface="Lato"/>
                <a:cs typeface="Lato"/>
                <a:sym typeface="Lato"/>
              </a:rPr>
              <a:t>If the first and third voxels need to be set (positions 0 and 2), the bitmask for these would be:</a:t>
            </a:r>
          </a:p>
          <a:p>
            <a:pPr algn="just" marL="1958321" indent="-391664" lvl="4">
              <a:lnSpc>
                <a:spcPts val="3174"/>
              </a:lnSpc>
              <a:spcBef>
                <a:spcPct val="0"/>
              </a:spcBef>
              <a:buFont typeface="Arial"/>
              <a:buChar char="•"/>
            </a:pPr>
            <a:r>
              <a:rPr lang="en-US" sz="2267">
                <a:solidFill>
                  <a:srgbClr val="000000"/>
                </a:solidFill>
                <a:latin typeface="Lato"/>
                <a:ea typeface="Lato"/>
                <a:cs typeface="Lato"/>
                <a:sym typeface="Lato"/>
              </a:rPr>
              <a:t>For the 0th voxel: “000...0001” (sets the 0th bit)</a:t>
            </a:r>
          </a:p>
          <a:p>
            <a:pPr algn="just" marL="1958321" indent="-391664" lvl="4">
              <a:lnSpc>
                <a:spcPts val="3174"/>
              </a:lnSpc>
              <a:spcBef>
                <a:spcPct val="0"/>
              </a:spcBef>
              <a:buFont typeface="Arial"/>
              <a:buChar char="•"/>
            </a:pPr>
            <a:r>
              <a:rPr lang="en-US" sz="2267">
                <a:solidFill>
                  <a:srgbClr val="000000"/>
                </a:solidFill>
                <a:latin typeface="Lato"/>
                <a:ea typeface="Lato"/>
                <a:cs typeface="Lato"/>
                <a:sym typeface="Lato"/>
              </a:rPr>
              <a:t>For the 2nd voxel: “000...0100” (sets the 2nd bit)</a:t>
            </a:r>
          </a:p>
          <a:p>
            <a:pPr algn="just" marL="1468741" indent="-367185" lvl="3">
              <a:lnSpc>
                <a:spcPts val="3174"/>
              </a:lnSpc>
              <a:spcBef>
                <a:spcPct val="0"/>
              </a:spcBef>
              <a:buFont typeface="Arial"/>
              <a:buChar char="￭"/>
            </a:pPr>
            <a:r>
              <a:rPr lang="en-US" sz="2267">
                <a:solidFill>
                  <a:srgbClr val="000000"/>
                </a:solidFill>
                <a:latin typeface="Lato"/>
                <a:ea typeface="Lato"/>
                <a:cs typeface="Lato"/>
                <a:sym typeface="Lato"/>
              </a:rPr>
              <a:t>These bitmasks are combined using bitwise OR operations as the loop progresses:</a:t>
            </a:r>
          </a:p>
          <a:p>
            <a:pPr algn="just" marL="1958321" indent="-391664" lvl="4">
              <a:lnSpc>
                <a:spcPts val="3174"/>
              </a:lnSpc>
              <a:spcBef>
                <a:spcPct val="0"/>
              </a:spcBef>
              <a:buFont typeface="Arial"/>
              <a:buChar char="•"/>
            </a:pPr>
            <a:r>
              <a:rPr lang="en-US" sz="2267">
                <a:solidFill>
                  <a:srgbClr val="000000"/>
                </a:solidFill>
                <a:latin typeface="Lato"/>
                <a:ea typeface="Lato"/>
                <a:cs typeface="Lato"/>
                <a:sym typeface="Lato"/>
              </a:rPr>
              <a:t>First voxel: 000...0001</a:t>
            </a:r>
          </a:p>
          <a:p>
            <a:pPr algn="just" marL="1958321" indent="-391664" lvl="4">
              <a:lnSpc>
                <a:spcPts val="3174"/>
              </a:lnSpc>
              <a:spcBef>
                <a:spcPct val="0"/>
              </a:spcBef>
              <a:buFont typeface="Arial"/>
              <a:buChar char="•"/>
            </a:pPr>
            <a:r>
              <a:rPr lang="en-US" sz="2267">
                <a:solidFill>
                  <a:srgbClr val="000000"/>
                </a:solidFill>
                <a:latin typeface="Lato"/>
                <a:ea typeface="Lato"/>
                <a:cs typeface="Lato"/>
                <a:sym typeface="Lato"/>
              </a:rPr>
              <a:t>Third voxel: OR operation with first, </a:t>
            </a:r>
            <a:r>
              <a:rPr lang="en-US" b="true" sz="2267">
                <a:solidFill>
                  <a:srgbClr val="000000"/>
                </a:solidFill>
                <a:latin typeface="Lato Bold"/>
                <a:ea typeface="Lato Bold"/>
                <a:cs typeface="Lato Bold"/>
                <a:sym typeface="Lato Bold"/>
              </a:rPr>
              <a:t>000...0001 | 000...0100 = 000...0101</a:t>
            </a:r>
          </a:p>
          <a:p>
            <a:pPr algn="just" marL="1468741" indent="-367185" lvl="3">
              <a:lnSpc>
                <a:spcPts val="3174"/>
              </a:lnSpc>
              <a:spcBef>
                <a:spcPct val="0"/>
              </a:spcBef>
              <a:buFont typeface="Arial"/>
              <a:buChar char="￭"/>
            </a:pPr>
            <a:r>
              <a:rPr lang="en-US" sz="2267">
                <a:solidFill>
                  <a:srgbClr val="000000"/>
                </a:solidFill>
                <a:latin typeface="Lato"/>
                <a:ea typeface="Lato"/>
                <a:cs typeface="Lato"/>
                <a:sym typeface="Lato"/>
              </a:rPr>
              <a:t>The result in the register after processing these voxels would be 000...0101</a:t>
            </a:r>
          </a:p>
          <a:p>
            <a:pPr algn="just">
              <a:lnSpc>
                <a:spcPts val="3174"/>
              </a:lnSpc>
              <a:spcBef>
                <a:spcPct val="0"/>
              </a:spcBef>
            </a:pPr>
          </a:p>
          <a:p>
            <a:pPr algn="just">
              <a:lnSpc>
                <a:spcPts val="3174"/>
              </a:lnSpc>
              <a:spcBef>
                <a:spcPct val="0"/>
              </a:spcBef>
            </a:pPr>
            <a:r>
              <a:rPr lang="en-US" b="true" sz="2267">
                <a:solidFill>
                  <a:srgbClr val="000000"/>
                </a:solidFill>
                <a:latin typeface="Lato Bold"/>
                <a:ea typeface="Lato Bold"/>
                <a:cs typeface="Lato Bold"/>
                <a:sym typeface="Lato Bold"/>
              </a:rPr>
              <a:t>4. </a:t>
            </a:r>
            <a:r>
              <a:rPr lang="en-US" b="true" sz="2267">
                <a:solidFill>
                  <a:srgbClr val="000000"/>
                </a:solidFill>
                <a:latin typeface="Lato Bold"/>
                <a:ea typeface="Lato Bold"/>
                <a:cs typeface="Lato Bold"/>
                <a:sym typeface="Lato Bold"/>
              </a:rPr>
              <a:t>Final Atomic Write:</a:t>
            </a:r>
          </a:p>
          <a:p>
            <a:pPr algn="just" marL="979160" indent="-326387" lvl="2">
              <a:lnSpc>
                <a:spcPts val="3174"/>
              </a:lnSpc>
              <a:spcBef>
                <a:spcPct val="0"/>
              </a:spcBef>
              <a:buFont typeface="Arial"/>
              <a:buChar char="⚬"/>
            </a:pPr>
            <a:r>
              <a:rPr lang="en-US" sz="2267">
                <a:solidFill>
                  <a:srgbClr val="000000"/>
                </a:solidFill>
                <a:latin typeface="Lato"/>
                <a:ea typeface="Lato"/>
                <a:cs typeface="Lato"/>
                <a:sym typeface="Lato"/>
              </a:rPr>
              <a:t>Once all relevant voxels for this 32-bit value have been processed, the entire register value (with all necessary bits set) is written back to the main memory in a single atomic operation.</a:t>
            </a:r>
          </a:p>
          <a:p>
            <a:pPr algn="just" marL="979160" indent="-326387" lvl="2">
              <a:lnSpc>
                <a:spcPts val="3174"/>
              </a:lnSpc>
              <a:spcBef>
                <a:spcPct val="0"/>
              </a:spcBef>
              <a:buFont typeface="Arial"/>
              <a:buChar char="⚬"/>
            </a:pPr>
            <a:r>
              <a:rPr lang="en-US" sz="2267">
                <a:solidFill>
                  <a:srgbClr val="000000"/>
                </a:solidFill>
                <a:latin typeface="Lato"/>
                <a:ea typeface="Lato"/>
                <a:cs typeface="Lato"/>
                <a:sym typeface="Lato"/>
              </a:rPr>
              <a:t>This significantly reduces the number of atomic operations because the update for all 32 bits is batched into one operation.</a:t>
            </a:r>
          </a:p>
          <a:p>
            <a:pPr algn="just">
              <a:lnSpc>
                <a:spcPts val="3174"/>
              </a:lnSpc>
              <a:spcBef>
                <a:spcPct val="0"/>
              </a:spcBef>
            </a:pPr>
          </a:p>
        </p:txBody>
      </p:sp>
      <p:sp>
        <p:nvSpPr>
          <p:cNvPr name="TextBox 7" id="7"/>
          <p:cNvSpPr txBox="true"/>
          <p:nvPr/>
        </p:nvSpPr>
        <p:spPr>
          <a:xfrm rot="0">
            <a:off x="967974" y="373412"/>
            <a:ext cx="1684449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Overview of Voxel Updates in Parallel Conservative Voxelization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028700" y="1549920"/>
            <a:ext cx="9427721" cy="5852059"/>
          </a:xfrm>
          <a:custGeom>
            <a:avLst/>
            <a:gdLst/>
            <a:ahLst/>
            <a:cxnLst/>
            <a:rect r="r" b="b" t="t" l="l"/>
            <a:pathLst>
              <a:path h="5852059" w="9427721">
                <a:moveTo>
                  <a:pt x="0" y="0"/>
                </a:moveTo>
                <a:lnTo>
                  <a:pt x="9427721" y="0"/>
                </a:lnTo>
                <a:lnTo>
                  <a:pt x="9427721" y="5852059"/>
                </a:lnTo>
                <a:lnTo>
                  <a:pt x="0" y="5852059"/>
                </a:lnTo>
                <a:lnTo>
                  <a:pt x="0" y="0"/>
                </a:lnTo>
                <a:close/>
              </a:path>
            </a:pathLst>
          </a:custGeom>
          <a:blipFill>
            <a:blip r:embed="rId2"/>
            <a:stretch>
              <a:fillRect l="0" t="0" r="0" b="0"/>
            </a:stretch>
          </a:blipFill>
        </p:spPr>
      </p:sp>
      <p:sp>
        <p:nvSpPr>
          <p:cNvPr name="TextBox 7" id="7"/>
          <p:cNvSpPr txBox="true"/>
          <p:nvPr/>
        </p:nvSpPr>
        <p:spPr>
          <a:xfrm rot="0">
            <a:off x="1028700" y="257175"/>
            <a:ext cx="1684449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26-Seperatibility (Conservative Voxelization)</a:t>
            </a:r>
          </a:p>
        </p:txBody>
      </p:sp>
      <p:sp>
        <p:nvSpPr>
          <p:cNvPr name="TextBox 8" id="8"/>
          <p:cNvSpPr txBox="true"/>
          <p:nvPr/>
        </p:nvSpPr>
        <p:spPr>
          <a:xfrm rot="0">
            <a:off x="10926664" y="1502295"/>
            <a:ext cx="6641661" cy="4459988"/>
          </a:xfrm>
          <a:prstGeom prst="rect">
            <a:avLst/>
          </a:prstGeom>
        </p:spPr>
        <p:txBody>
          <a:bodyPr anchor="t" rtlCol="false" tIns="0" lIns="0" bIns="0" rIns="0">
            <a:spAutoFit/>
          </a:bodyPr>
          <a:lstStyle/>
          <a:p>
            <a:pPr algn="ctr">
              <a:lnSpc>
                <a:spcPts val="3548"/>
              </a:lnSpc>
            </a:pPr>
            <a:r>
              <a:rPr lang="en-US" sz="2534">
                <a:solidFill>
                  <a:srgbClr val="000000"/>
                </a:solidFill>
                <a:latin typeface="Lato"/>
                <a:ea typeface="Lato"/>
                <a:cs typeface="Lato"/>
                <a:sym typeface="Lato"/>
              </a:rPr>
              <a:t>A single voxel has 26 neighbouring voxels as depicted here</a:t>
            </a:r>
          </a:p>
          <a:p>
            <a:pPr algn="ctr">
              <a:lnSpc>
                <a:spcPts val="3548"/>
              </a:lnSpc>
            </a:pPr>
            <a:r>
              <a:rPr lang="en-US" sz="2534">
                <a:solidFill>
                  <a:srgbClr val="000000"/>
                </a:solidFill>
                <a:latin typeface="Lato"/>
                <a:ea typeface="Lato"/>
                <a:cs typeface="Lato"/>
                <a:sym typeface="Lato"/>
              </a:rPr>
              <a:t>8 surrounding it in its own plane</a:t>
            </a:r>
          </a:p>
          <a:p>
            <a:pPr algn="ctr">
              <a:lnSpc>
                <a:spcPts val="3548"/>
              </a:lnSpc>
            </a:pPr>
            <a:r>
              <a:rPr lang="en-US" sz="2534">
                <a:solidFill>
                  <a:srgbClr val="000000"/>
                </a:solidFill>
                <a:latin typeface="Lato"/>
                <a:ea typeface="Lato"/>
                <a:cs typeface="Lato"/>
                <a:sym typeface="Lato"/>
              </a:rPr>
              <a:t>9 surrounding it in the front plane</a:t>
            </a:r>
          </a:p>
          <a:p>
            <a:pPr algn="ctr">
              <a:lnSpc>
                <a:spcPts val="3548"/>
              </a:lnSpc>
            </a:pPr>
            <a:r>
              <a:rPr lang="en-US" sz="2534">
                <a:solidFill>
                  <a:srgbClr val="000000"/>
                </a:solidFill>
                <a:latin typeface="Lato"/>
                <a:ea typeface="Lato"/>
                <a:cs typeface="Lato"/>
                <a:sym typeface="Lato"/>
              </a:rPr>
              <a:t>9 surrounding it in the back plane</a:t>
            </a:r>
          </a:p>
          <a:p>
            <a:pPr algn="ctr">
              <a:lnSpc>
                <a:spcPts val="3548"/>
              </a:lnSpc>
            </a:pPr>
          </a:p>
          <a:p>
            <a:pPr algn="ctr">
              <a:lnSpc>
                <a:spcPts val="3548"/>
              </a:lnSpc>
            </a:pPr>
            <a:r>
              <a:rPr lang="en-US" sz="2534">
                <a:solidFill>
                  <a:srgbClr val="000000"/>
                </a:solidFill>
                <a:latin typeface="Lato"/>
                <a:ea typeface="Lato"/>
                <a:cs typeface="Lato"/>
                <a:sym typeface="Lato"/>
              </a:rPr>
              <a:t>two voxels are said to be</a:t>
            </a:r>
            <a:r>
              <a:rPr lang="en-US" sz="2534" b="true">
                <a:solidFill>
                  <a:srgbClr val="000000"/>
                </a:solidFill>
                <a:latin typeface="Lato Bold"/>
                <a:ea typeface="Lato Bold"/>
                <a:cs typeface="Lato Bold"/>
                <a:sym typeface="Lato Bold"/>
              </a:rPr>
              <a:t> 26-adjacent</a:t>
            </a:r>
            <a:r>
              <a:rPr lang="en-US" sz="2534">
                <a:solidFill>
                  <a:srgbClr val="000000"/>
                </a:solidFill>
                <a:latin typeface="Lato"/>
                <a:ea typeface="Lato"/>
                <a:cs typeface="Lato"/>
                <a:sym typeface="Lato"/>
              </a:rPr>
              <a:t> if they share a common vertex, edge, or face (any of the three)</a:t>
            </a:r>
          </a:p>
          <a:p>
            <a:pPr algn="ctr">
              <a:lnSpc>
                <a:spcPts val="3548"/>
              </a:lnSpc>
              <a:spcBef>
                <a:spcPct val="0"/>
              </a:spcBef>
            </a:pPr>
          </a:p>
        </p:txBody>
      </p:sp>
      <p:sp>
        <p:nvSpPr>
          <p:cNvPr name="TextBox 9" id="9"/>
          <p:cNvSpPr txBox="true"/>
          <p:nvPr/>
        </p:nvSpPr>
        <p:spPr>
          <a:xfrm rot="0">
            <a:off x="11212101" y="5866126"/>
            <a:ext cx="6641661" cy="2221613"/>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Similarly, </a:t>
            </a:r>
            <a:r>
              <a:rPr lang="en-US" b="true" sz="2534">
                <a:solidFill>
                  <a:srgbClr val="000000"/>
                </a:solidFill>
                <a:latin typeface="Lato Bold"/>
                <a:ea typeface="Lato Bold"/>
                <a:cs typeface="Lato Bold"/>
                <a:sym typeface="Lato Bold"/>
              </a:rPr>
              <a:t>26-seperatibility </a:t>
            </a:r>
            <a:r>
              <a:rPr lang="en-US" sz="2534">
                <a:solidFill>
                  <a:srgbClr val="000000"/>
                </a:solidFill>
                <a:latin typeface="Lato"/>
                <a:ea typeface="Lato"/>
                <a:cs typeface="Lato"/>
                <a:sym typeface="Lato"/>
              </a:rPr>
              <a:t>ensures that two voxels on the both side of surface are not connected through any path i.e. niether through vertex, nor through edge and nor through face</a:t>
            </a:r>
          </a:p>
        </p:txBody>
      </p:sp>
      <p:sp>
        <p:nvSpPr>
          <p:cNvPr name="TextBox 10" id="10"/>
          <p:cNvSpPr txBox="true"/>
          <p:nvPr/>
        </p:nvSpPr>
        <p:spPr>
          <a:xfrm rot="0">
            <a:off x="10271177" y="9644930"/>
            <a:ext cx="111841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hlinkClick r:id="rId3" tooltip="https://www.sciencedirect.com/science/article/pii/S0926580521001266"/>
              </a:rPr>
              <a:t>ScienceDirect.com</a:t>
            </a:r>
            <a:r>
              <a:rPr lang="en-US" sz="2800">
                <a:solidFill>
                  <a:srgbClr val="FFFFFF"/>
                </a:solidFill>
                <a:latin typeface="Canva Sans"/>
                <a:ea typeface="Canva Sans"/>
                <a:cs typeface="Canva Sans"/>
                <a:sym typeface="Canva Sans"/>
              </a:rPr>
              <a:t>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28700" y="1921011"/>
            <a:ext cx="8396255" cy="5079734"/>
          </a:xfrm>
          <a:custGeom>
            <a:avLst/>
            <a:gdLst/>
            <a:ahLst/>
            <a:cxnLst/>
            <a:rect r="r" b="b" t="t" l="l"/>
            <a:pathLst>
              <a:path h="5079734" w="8396255">
                <a:moveTo>
                  <a:pt x="0" y="0"/>
                </a:moveTo>
                <a:lnTo>
                  <a:pt x="8396255" y="0"/>
                </a:lnTo>
                <a:lnTo>
                  <a:pt x="8396255" y="5079734"/>
                </a:lnTo>
                <a:lnTo>
                  <a:pt x="0" y="5079734"/>
                </a:lnTo>
                <a:lnTo>
                  <a:pt x="0" y="0"/>
                </a:lnTo>
                <a:close/>
              </a:path>
            </a:pathLst>
          </a:custGeom>
          <a:blipFill>
            <a:blip r:embed="rId2"/>
            <a:stretch>
              <a:fillRect l="0" t="0" r="0" b="0"/>
            </a:stretch>
          </a:blipFill>
        </p:spPr>
      </p:sp>
      <p:sp>
        <p:nvSpPr>
          <p:cNvPr name="TextBox 6" id="6"/>
          <p:cNvSpPr txBox="true"/>
          <p:nvPr/>
        </p:nvSpPr>
        <p:spPr>
          <a:xfrm rot="0">
            <a:off x="1002708" y="257175"/>
            <a:ext cx="1684449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6-Seperatibility</a:t>
            </a:r>
          </a:p>
        </p:txBody>
      </p:sp>
      <p:sp>
        <p:nvSpPr>
          <p:cNvPr name="TextBox 7" id="7"/>
          <p:cNvSpPr txBox="true"/>
          <p:nvPr/>
        </p:nvSpPr>
        <p:spPr>
          <a:xfrm rot="0">
            <a:off x="1813391" y="7172323"/>
            <a:ext cx="2841757"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26-Seperatibility</a:t>
            </a:r>
          </a:p>
        </p:txBody>
      </p:sp>
      <p:sp>
        <p:nvSpPr>
          <p:cNvPr name="TextBox 8" id="8"/>
          <p:cNvSpPr txBox="true"/>
          <p:nvPr/>
        </p:nvSpPr>
        <p:spPr>
          <a:xfrm rot="0">
            <a:off x="5791370" y="7172323"/>
            <a:ext cx="2841757" cy="430913"/>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6-Seperatibility</a:t>
            </a:r>
          </a:p>
        </p:txBody>
      </p:sp>
      <p:sp>
        <p:nvSpPr>
          <p:cNvPr name="TextBox 9" id="9"/>
          <p:cNvSpPr txBox="true"/>
          <p:nvPr/>
        </p:nvSpPr>
        <p:spPr>
          <a:xfrm rot="0">
            <a:off x="10404380" y="1131187"/>
            <a:ext cx="7265721" cy="3564638"/>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On the right is the typical line rasterization: the algorithm finds the one pixel nearest the line within each row (or column, depending on slope). This produces what we usually think of as a "1-pixel-thick" line. On the left is a </a:t>
            </a:r>
            <a:r>
              <a:rPr lang="en-US" b="true" sz="2534">
                <a:solidFill>
                  <a:srgbClr val="000000"/>
                </a:solidFill>
                <a:latin typeface="Lato Bold"/>
                <a:ea typeface="Lato Bold"/>
                <a:cs typeface="Lato Bold"/>
                <a:sym typeface="Lato Bold"/>
              </a:rPr>
              <a:t>conservative  (26-Seperatibility) </a:t>
            </a:r>
            <a:r>
              <a:rPr lang="en-US" sz="2534">
                <a:solidFill>
                  <a:srgbClr val="000000"/>
                </a:solidFill>
                <a:latin typeface="Lato"/>
                <a:ea typeface="Lato"/>
                <a:cs typeface="Lato"/>
                <a:sym typeface="Lato"/>
              </a:rPr>
              <a:t>rasterization, which finds every pixel whose rectangle is touched by the line, and it produces a thicker line</a:t>
            </a:r>
          </a:p>
        </p:txBody>
      </p:sp>
      <p:sp>
        <p:nvSpPr>
          <p:cNvPr name="TextBox 10" id="10"/>
          <p:cNvSpPr txBox="true"/>
          <p:nvPr/>
        </p:nvSpPr>
        <p:spPr>
          <a:xfrm rot="0">
            <a:off x="10404380" y="5861491"/>
            <a:ext cx="7265721" cy="2221613"/>
          </a:xfrm>
          <a:prstGeom prst="rect">
            <a:avLst/>
          </a:prstGeom>
        </p:spPr>
        <p:txBody>
          <a:bodyPr anchor="t" rtlCol="false" tIns="0" lIns="0" bIns="0" rIns="0">
            <a:spAutoFit/>
          </a:bodyPr>
          <a:lstStyle/>
          <a:p>
            <a:pPr algn="just">
              <a:lnSpc>
                <a:spcPts val="3548"/>
              </a:lnSpc>
              <a:spcBef>
                <a:spcPct val="0"/>
              </a:spcBef>
            </a:pPr>
            <a:r>
              <a:rPr lang="en-US" b="true" sz="2534">
                <a:solidFill>
                  <a:srgbClr val="000000"/>
                </a:solidFill>
                <a:latin typeface="Lato Bold"/>
                <a:ea typeface="Lato Bold"/>
                <a:cs typeface="Lato Bold"/>
                <a:sym typeface="Lato Bold"/>
              </a:rPr>
              <a:t>6-separating voxelization </a:t>
            </a:r>
            <a:r>
              <a:rPr lang="en-US" sz="2534">
                <a:solidFill>
                  <a:srgbClr val="000000"/>
                </a:solidFill>
                <a:latin typeface="Lato"/>
                <a:ea typeface="Lato"/>
                <a:cs typeface="Lato"/>
                <a:sym typeface="Lato"/>
              </a:rPr>
              <a:t>is like the thin line on the right, and 26-separating is like the thick line on the left, but in 3D. If you imagine the line is actually a triangle viewed on-edge, this is analogous to what the voxelization would look like</a:t>
            </a:r>
          </a:p>
        </p:txBody>
      </p:sp>
      <p:sp>
        <p:nvSpPr>
          <p:cNvPr name="TextBox 11" id="11"/>
          <p:cNvSpPr txBox="true"/>
          <p:nvPr/>
        </p:nvSpPr>
        <p:spPr>
          <a:xfrm rot="0">
            <a:off x="7163424" y="9691370"/>
            <a:ext cx="111841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@NathanReed, </a:t>
            </a:r>
            <a:r>
              <a:rPr lang="en-US" sz="2800" u="sng">
                <a:solidFill>
                  <a:srgbClr val="FFFFFF"/>
                </a:solidFill>
                <a:latin typeface="Canva Sans"/>
                <a:ea typeface="Canva Sans"/>
                <a:cs typeface="Canva Sans"/>
                <a:sym typeface="Canva Sans"/>
                <a:hlinkClick r:id="rId3" tooltip="https://computergraphics.stackexchange.com/questions/1790/what-does-6-separating-and-26-separating-voxelization-mean"/>
              </a:rPr>
              <a:t>computerGraphicsStackExchange.com</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09267" y="257175"/>
            <a:ext cx="1684449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6-Separating Surface Voxelization</a:t>
            </a:r>
          </a:p>
        </p:txBody>
      </p:sp>
      <p:sp>
        <p:nvSpPr>
          <p:cNvPr name="TextBox 7" id="7"/>
          <p:cNvSpPr txBox="true"/>
          <p:nvPr/>
        </p:nvSpPr>
        <p:spPr>
          <a:xfrm rot="0">
            <a:off x="1009267" y="1428926"/>
            <a:ext cx="13336116" cy="482983"/>
          </a:xfrm>
          <a:prstGeom prst="rect">
            <a:avLst/>
          </a:prstGeom>
        </p:spPr>
        <p:txBody>
          <a:bodyPr anchor="t" rtlCol="false" tIns="0" lIns="0" bIns="0" rIns="0">
            <a:spAutoFit/>
          </a:bodyPr>
          <a:lstStyle/>
          <a:p>
            <a:pPr algn="ctr">
              <a:lnSpc>
                <a:spcPts val="3828"/>
              </a:lnSpc>
              <a:spcBef>
                <a:spcPct val="0"/>
              </a:spcBef>
            </a:pPr>
            <a:r>
              <a:rPr lang="en-US" sz="2734">
                <a:solidFill>
                  <a:srgbClr val="000000"/>
                </a:solidFill>
                <a:latin typeface="Lato"/>
                <a:ea typeface="Lato"/>
                <a:cs typeface="Lato"/>
                <a:sym typeface="Lato"/>
              </a:rPr>
              <a:t>A variant of surface voxelization that produces a "thinner" representation of the surface</a:t>
            </a:r>
          </a:p>
        </p:txBody>
      </p:sp>
      <p:grpSp>
        <p:nvGrpSpPr>
          <p:cNvPr name="Group 8" id="8"/>
          <p:cNvGrpSpPr/>
          <p:nvPr/>
        </p:nvGrpSpPr>
        <p:grpSpPr>
          <a:xfrm rot="0">
            <a:off x="1009267" y="2511985"/>
            <a:ext cx="16250033" cy="941351"/>
            <a:chOff x="0" y="0"/>
            <a:chExt cx="21666710" cy="1255135"/>
          </a:xfrm>
        </p:grpSpPr>
        <p:sp>
          <p:nvSpPr>
            <p:cNvPr name="TextBox 9" id="9"/>
            <p:cNvSpPr txBox="true"/>
            <p:nvPr/>
          </p:nvSpPr>
          <p:spPr>
            <a:xfrm rot="0">
              <a:off x="0" y="696459"/>
              <a:ext cx="21666710" cy="558676"/>
            </a:xfrm>
            <a:prstGeom prst="rect">
              <a:avLst/>
            </a:prstGeom>
          </p:spPr>
          <p:txBody>
            <a:bodyPr anchor="t" rtlCol="false" tIns="0" lIns="0" bIns="0" rIns="0">
              <a:spAutoFit/>
            </a:bodyPr>
            <a:lstStyle/>
            <a:p>
              <a:pPr algn="ctr">
                <a:lnSpc>
                  <a:spcPts val="3548"/>
                </a:lnSpc>
                <a:spcBef>
                  <a:spcPct val="0"/>
                </a:spcBef>
              </a:pPr>
              <a:r>
                <a:rPr lang="en-US" sz="2534">
                  <a:solidFill>
                    <a:srgbClr val="000000"/>
                  </a:solidFill>
                  <a:latin typeface="Lato"/>
                  <a:ea typeface="Lato"/>
                  <a:cs typeface="Lato"/>
                  <a:sym typeface="Lato"/>
                </a:rPr>
                <a:t>To create a voxelization that is </a:t>
              </a:r>
              <a:r>
                <a:rPr lang="en-US" b="true" sz="2534">
                  <a:solidFill>
                    <a:srgbClr val="000000"/>
                  </a:solidFill>
                  <a:latin typeface="Lato Bold"/>
                  <a:ea typeface="Lato Bold"/>
                  <a:cs typeface="Lato Bold"/>
                  <a:sym typeface="Lato Bold"/>
                </a:rPr>
                <a:t>6-connected (adjacent by faces only)</a:t>
              </a:r>
              <a:r>
                <a:rPr lang="en-US" sz="2534">
                  <a:solidFill>
                    <a:srgbClr val="000000"/>
                  </a:solidFill>
                  <a:latin typeface="Lato"/>
                  <a:ea typeface="Lato"/>
                  <a:cs typeface="Lato"/>
                  <a:sym typeface="Lato"/>
                </a:rPr>
                <a:t>, making it a more compact representation</a:t>
              </a:r>
            </a:p>
          </p:txBody>
        </p:sp>
        <p:sp>
          <p:nvSpPr>
            <p:cNvPr name="TextBox 10" id="10"/>
            <p:cNvSpPr txBox="true"/>
            <p:nvPr/>
          </p:nvSpPr>
          <p:spPr>
            <a:xfrm rot="0">
              <a:off x="0" y="-47625"/>
              <a:ext cx="2235353" cy="558676"/>
            </a:xfrm>
            <a:prstGeom prst="rect">
              <a:avLst/>
            </a:prstGeom>
          </p:spPr>
          <p:txBody>
            <a:bodyPr anchor="t" rtlCol="false" tIns="0" lIns="0" bIns="0" rIns="0">
              <a:spAutoFit/>
            </a:bodyPr>
            <a:lstStyle/>
            <a:p>
              <a:pPr algn="ctr">
                <a:lnSpc>
                  <a:spcPts val="3548"/>
                </a:lnSpc>
                <a:spcBef>
                  <a:spcPct val="0"/>
                </a:spcBef>
              </a:pPr>
              <a:r>
                <a:rPr lang="en-US" b="true" sz="2534">
                  <a:solidFill>
                    <a:srgbClr val="000000"/>
                  </a:solidFill>
                  <a:latin typeface="Lato Bold"/>
                  <a:ea typeface="Lato Bold"/>
                  <a:cs typeface="Lato Bold"/>
                  <a:sym typeface="Lato Bold"/>
                </a:rPr>
                <a:t>Objective:</a:t>
              </a:r>
            </a:p>
          </p:txBody>
        </p:sp>
      </p:grpSp>
      <p:sp>
        <p:nvSpPr>
          <p:cNvPr name="TextBox 11" id="11"/>
          <p:cNvSpPr txBox="true"/>
          <p:nvPr/>
        </p:nvSpPr>
        <p:spPr>
          <a:xfrm rot="0">
            <a:off x="1029783" y="4005786"/>
            <a:ext cx="16229517" cy="1326263"/>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Method Adaptation: </a:t>
            </a:r>
          </a:p>
          <a:p>
            <a:pPr algn="l">
              <a:lnSpc>
                <a:spcPts val="3548"/>
              </a:lnSpc>
              <a:spcBef>
                <a:spcPct val="0"/>
              </a:spcBef>
            </a:pPr>
            <a:r>
              <a:rPr lang="en-US" sz="2534">
                <a:solidFill>
                  <a:srgbClr val="000000"/>
                </a:solidFill>
                <a:latin typeface="Lato"/>
                <a:ea typeface="Lato"/>
                <a:cs typeface="Lato"/>
                <a:sym typeface="Lato"/>
              </a:rPr>
              <a:t>6-separating surface voxelization adapts the basic principles of conservative voxelization but with adjustments to the overlap criteria to maintain 6-connectivity and minimize voxel count</a:t>
            </a:r>
          </a:p>
        </p:txBody>
      </p:sp>
      <p:sp>
        <p:nvSpPr>
          <p:cNvPr name="TextBox 12" id="12"/>
          <p:cNvSpPr txBox="true"/>
          <p:nvPr/>
        </p:nvSpPr>
        <p:spPr>
          <a:xfrm rot="0">
            <a:off x="1009267" y="5884499"/>
            <a:ext cx="7373398" cy="878588"/>
          </a:xfrm>
          <a:prstGeom prst="rect">
            <a:avLst/>
          </a:prstGeom>
        </p:spPr>
        <p:txBody>
          <a:bodyPr anchor="t" rtlCol="false" tIns="0" lIns="0" bIns="0" rIns="0">
            <a:spAutoFit/>
          </a:bodyPr>
          <a:lstStyle/>
          <a:p>
            <a:pPr algn="just" marL="547287" indent="-273644" lvl="1">
              <a:lnSpc>
                <a:spcPts val="3548"/>
              </a:lnSpc>
              <a:buFont typeface="Arial"/>
              <a:buChar char="•"/>
            </a:pPr>
            <a:r>
              <a:rPr lang="en-US" sz="2534">
                <a:solidFill>
                  <a:srgbClr val="000000"/>
                </a:solidFill>
                <a:latin typeface="Lato"/>
                <a:ea typeface="Lato"/>
                <a:cs typeface="Lato"/>
                <a:sym typeface="Lato"/>
              </a:rPr>
              <a:t>Modifying Overlap Tests</a:t>
            </a:r>
          </a:p>
          <a:p>
            <a:pPr algn="just" marL="547287" indent="-273644" lvl="1">
              <a:lnSpc>
                <a:spcPts val="3548"/>
              </a:lnSpc>
              <a:buFont typeface="Arial"/>
              <a:buChar char="•"/>
            </a:pPr>
            <a:r>
              <a:rPr lang="en-US" sz="2534">
                <a:solidFill>
                  <a:srgbClr val="000000"/>
                </a:solidFill>
                <a:latin typeface="Lato"/>
                <a:ea typeface="Lato"/>
                <a:cs typeface="Lato"/>
                <a:sym typeface="Lato"/>
              </a:rPr>
              <a:t>Incorporation of 6-Separating Criteria</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2055702"/>
            <a:ext cx="16676674" cy="2053338"/>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Define the Dominant Axis</a:t>
            </a:r>
            <a:r>
              <a:rPr lang="en-US" b="true" sz="2534">
                <a:solidFill>
                  <a:srgbClr val="000000"/>
                </a:solidFill>
                <a:latin typeface="Lato Bold"/>
                <a:ea typeface="Lato Bold"/>
                <a:cs typeface="Lato Bold"/>
                <a:sym typeface="Lato Bold"/>
              </a:rPr>
              <a:t>:</a:t>
            </a:r>
            <a:r>
              <a:rPr lang="en-US" sz="2534">
                <a:solidFill>
                  <a:srgbClr val="000000"/>
                </a:solidFill>
                <a:latin typeface="Lato"/>
                <a:ea typeface="Lato"/>
                <a:cs typeface="Lato"/>
                <a:sym typeface="Lato"/>
              </a:rPr>
              <a:t> </a:t>
            </a:r>
          </a:p>
          <a:p>
            <a:pPr algn="l">
              <a:lnSpc>
                <a:spcPts val="3548"/>
              </a:lnSpc>
            </a:pPr>
            <a:r>
              <a:rPr lang="en-US" sz="2534">
                <a:solidFill>
                  <a:srgbClr val="000000"/>
                </a:solidFill>
                <a:latin typeface="Lato"/>
                <a:ea typeface="Lato"/>
                <a:cs typeface="Lato"/>
                <a:sym typeface="Lato"/>
              </a:rPr>
              <a:t>         Identify the dominant axis of the triangle's normal vector </a:t>
            </a:r>
            <a:r>
              <a:rPr lang="en-US" b="true" sz="2534">
                <a:solidFill>
                  <a:srgbClr val="000000"/>
                </a:solidFill>
                <a:latin typeface="Lato Bold"/>
                <a:ea typeface="Lato Bold"/>
                <a:cs typeface="Lato Bold"/>
                <a:sym typeface="Lato Bold"/>
              </a:rPr>
              <a:t>n</a:t>
            </a:r>
            <a:r>
              <a:rPr lang="en-US" sz="2534">
                <a:solidFill>
                  <a:srgbClr val="000000"/>
                </a:solidFill>
                <a:latin typeface="Lato"/>
                <a:ea typeface="Lato"/>
                <a:cs typeface="Lato"/>
                <a:sym typeface="Lato"/>
              </a:rPr>
              <a:t>. The dominant axis is the one with the largest</a:t>
            </a:r>
          </a:p>
          <a:p>
            <a:pPr algn="l">
              <a:lnSpc>
                <a:spcPts val="3548"/>
              </a:lnSpc>
              <a:spcBef>
                <a:spcPct val="0"/>
              </a:spcBef>
            </a:pPr>
            <a:r>
              <a:rPr lang="en-US" sz="2534">
                <a:solidFill>
                  <a:srgbClr val="000000"/>
                </a:solidFill>
                <a:latin typeface="Lato"/>
                <a:ea typeface="Lato"/>
                <a:cs typeface="Lato"/>
                <a:sym typeface="Lato"/>
              </a:rPr>
              <a:t>         absolute component of the normal vector, i.e.</a:t>
            </a:r>
            <a:r>
              <a:rPr lang="en-US" sz="2534">
                <a:solidFill>
                  <a:srgbClr val="000000"/>
                </a:solidFill>
                <a:latin typeface="Lato"/>
                <a:ea typeface="Lato"/>
                <a:cs typeface="Lato"/>
                <a:sym typeface="Lato"/>
              </a:rPr>
              <a:t>:</a:t>
            </a:r>
          </a:p>
          <a:p>
            <a:pPr algn="ctr">
              <a:lnSpc>
                <a:spcPts val="3548"/>
              </a:lnSpc>
              <a:spcBef>
                <a:spcPct val="0"/>
              </a:spcBef>
            </a:pPr>
            <a:r>
              <a:rPr lang="en-US" b="true" sz="2534">
                <a:solidFill>
                  <a:srgbClr val="000000"/>
                </a:solidFill>
                <a:latin typeface="Lato Bold"/>
                <a:ea typeface="Lato Bold"/>
                <a:cs typeface="Lato Bold"/>
                <a:sym typeface="Lato Bold"/>
              </a:rPr>
              <a:t> = arg max|n#|</a:t>
            </a:r>
          </a:p>
          <a:p>
            <a:pPr algn="ctr">
              <a:lnSpc>
                <a:spcPts val="2148"/>
              </a:lnSpc>
              <a:spcBef>
                <a:spcPct val="0"/>
              </a:spcBef>
            </a:pPr>
            <a:r>
              <a:rPr lang="en-US" sz="1534">
                <a:solidFill>
                  <a:srgbClr val="000000"/>
                </a:solidFill>
                <a:latin typeface="Lato"/>
                <a:ea typeface="Lato"/>
                <a:cs typeface="Lato"/>
                <a:sym typeface="Lato"/>
              </a:rPr>
              <a:t>          </a:t>
            </a:r>
            <a:r>
              <a:rPr lang="en-US" b="true" sz="1534">
                <a:solidFill>
                  <a:srgbClr val="000000"/>
                </a:solidFill>
                <a:latin typeface="Lato Bold"/>
                <a:ea typeface="Lato Bold"/>
                <a:cs typeface="Lato Bold"/>
                <a:sym typeface="Lato Bold"/>
              </a:rPr>
              <a:t>#=x,y,z </a:t>
            </a:r>
          </a:p>
        </p:txBody>
      </p:sp>
      <p:sp>
        <p:nvSpPr>
          <p:cNvPr name="Freeform 7" id="7"/>
          <p:cNvSpPr/>
          <p:nvPr/>
        </p:nvSpPr>
        <p:spPr>
          <a:xfrm flipH="false" flipV="false" rot="0">
            <a:off x="10868906" y="3438046"/>
            <a:ext cx="1512225" cy="457448"/>
          </a:xfrm>
          <a:custGeom>
            <a:avLst/>
            <a:gdLst/>
            <a:ahLst/>
            <a:cxnLst/>
            <a:rect r="r" b="b" t="t" l="l"/>
            <a:pathLst>
              <a:path h="457448" w="1512225">
                <a:moveTo>
                  <a:pt x="0" y="0"/>
                </a:moveTo>
                <a:lnTo>
                  <a:pt x="1512225" y="0"/>
                </a:lnTo>
                <a:lnTo>
                  <a:pt x="1512225" y="457448"/>
                </a:lnTo>
                <a:lnTo>
                  <a:pt x="0" y="457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982395" y="252959"/>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Mathematical Approach</a:t>
            </a:r>
          </a:p>
        </p:txBody>
      </p:sp>
      <p:sp>
        <p:nvSpPr>
          <p:cNvPr name="TextBox 9" id="9"/>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10" id="10"/>
          <p:cNvSpPr txBox="true"/>
          <p:nvPr/>
        </p:nvSpPr>
        <p:spPr>
          <a:xfrm rot="0">
            <a:off x="952774" y="5369783"/>
            <a:ext cx="15029425" cy="1326263"/>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Modified Offsets for Plane Test:</a:t>
            </a:r>
          </a:p>
          <a:p>
            <a:pPr algn="l">
              <a:lnSpc>
                <a:spcPts val="3548"/>
              </a:lnSpc>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    d1 = ⟨n, 1/2 ∆p − v0⟩ + 1/2 ∆p⋄|n⋄|</a:t>
            </a:r>
          </a:p>
          <a:p>
            <a:pPr algn="l">
              <a:lnSpc>
                <a:spcPts val="3548"/>
              </a:lnSpc>
              <a:spcBef>
                <a:spcPct val="0"/>
              </a:spcBef>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d2 = ⟨n, 1/2 ∆p − v0⟩ − 1/2 ∆p⋄|n⋄|</a:t>
            </a:r>
          </a:p>
        </p:txBody>
      </p:sp>
      <p:sp>
        <p:nvSpPr>
          <p:cNvPr name="TextBox 11" id="11"/>
          <p:cNvSpPr txBox="true"/>
          <p:nvPr/>
        </p:nvSpPr>
        <p:spPr>
          <a:xfrm rot="0">
            <a:off x="1218188" y="7548372"/>
            <a:ext cx="14424868" cy="43091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These offsets adjust the voxel marking criteria to capture only the voxels necessary for 6-connectivity,</a:t>
            </a:r>
          </a:p>
        </p:txBody>
      </p:sp>
      <p:sp>
        <p:nvSpPr>
          <p:cNvPr name="TextBox 12" id="12"/>
          <p:cNvSpPr txBox="true"/>
          <p:nvPr/>
        </p:nvSpPr>
        <p:spPr>
          <a:xfrm rot="0">
            <a:off x="1028700" y="1289076"/>
            <a:ext cx="7045279" cy="482983"/>
          </a:xfrm>
          <a:prstGeom prst="rect">
            <a:avLst/>
          </a:prstGeom>
        </p:spPr>
        <p:txBody>
          <a:bodyPr anchor="t" rtlCol="false" tIns="0" lIns="0" bIns="0" rIns="0">
            <a:spAutoFit/>
          </a:bodyPr>
          <a:lstStyle/>
          <a:p>
            <a:pPr algn="l">
              <a:lnSpc>
                <a:spcPts val="3828"/>
              </a:lnSpc>
              <a:spcBef>
                <a:spcPct val="0"/>
              </a:spcBef>
            </a:pPr>
            <a:r>
              <a:rPr lang="en-US" b="true" sz="2734" u="sng">
                <a:solidFill>
                  <a:srgbClr val="000000"/>
                </a:solidFill>
                <a:latin typeface="Lato Bold"/>
                <a:ea typeface="Lato Bold"/>
                <a:cs typeface="Lato Bold"/>
                <a:sym typeface="Lato Bold"/>
              </a:rPr>
              <a:t>Plane Overlap Test Modifications:</a:t>
            </a:r>
          </a:p>
        </p:txBody>
      </p:sp>
      <p:sp>
        <p:nvSpPr>
          <p:cNvPr name="TextBox 13" id="13"/>
          <p:cNvSpPr txBox="true"/>
          <p:nvPr/>
        </p:nvSpPr>
        <p:spPr>
          <a:xfrm rot="0">
            <a:off x="7989994" y="3151152"/>
            <a:ext cx="224210" cy="796675"/>
          </a:xfrm>
          <a:prstGeom prst="rect">
            <a:avLst/>
          </a:prstGeom>
        </p:spPr>
        <p:txBody>
          <a:bodyPr anchor="t" rtlCol="false" tIns="0" lIns="0" bIns="0" rIns="0">
            <a:spAutoFit/>
          </a:bodyPr>
          <a:lstStyle/>
          <a:p>
            <a:pPr algn="ctr">
              <a:lnSpc>
                <a:spcPts val="6488"/>
              </a:lnSpc>
              <a:spcBef>
                <a:spcPct val="0"/>
              </a:spcBef>
            </a:pPr>
            <a:r>
              <a:rPr lang="en-US" sz="4634">
                <a:solidFill>
                  <a:srgbClr val="000000"/>
                </a:solidFill>
                <a:latin typeface="Lato"/>
                <a:ea typeface="Lato"/>
                <a:cs typeface="Lato"/>
                <a:sym typeface="Lato"/>
              </a:rPr>
              <a:t>⋄</a:t>
            </a:r>
          </a:p>
        </p:txBody>
      </p:sp>
      <p:sp>
        <p:nvSpPr>
          <p:cNvPr name="TextBox 14" id="14"/>
          <p:cNvSpPr txBox="true"/>
          <p:nvPr/>
        </p:nvSpPr>
        <p:spPr>
          <a:xfrm rot="0">
            <a:off x="13186548" y="3230720"/>
            <a:ext cx="4518825" cy="1396113"/>
          </a:xfrm>
          <a:prstGeom prst="rect">
            <a:avLst/>
          </a:prstGeom>
        </p:spPr>
        <p:txBody>
          <a:bodyPr anchor="t" rtlCol="false" tIns="0" lIns="0" bIns="0" rIns="0">
            <a:spAutoFit/>
          </a:bodyPr>
          <a:lstStyle/>
          <a:p>
            <a:pPr algn="just">
              <a:lnSpc>
                <a:spcPts val="2848"/>
              </a:lnSpc>
              <a:spcBef>
                <a:spcPct val="0"/>
              </a:spcBef>
            </a:pPr>
            <a:r>
              <a:rPr lang="en-US" sz="2034">
                <a:solidFill>
                  <a:srgbClr val="000000"/>
                </a:solidFill>
                <a:latin typeface="Lato"/>
                <a:ea typeface="Lato"/>
                <a:cs typeface="Lato"/>
                <a:sym typeface="Lato"/>
              </a:rPr>
              <a:t>This axis will guide the adjustments to the overlap test because the most significant contributions to the overlap will occur along this axis</a:t>
            </a:r>
          </a:p>
        </p:txBody>
      </p:sp>
      <p:sp>
        <p:nvSpPr>
          <p:cNvPr name="TextBox 15" id="15"/>
          <p:cNvSpPr txBox="true"/>
          <p:nvPr/>
        </p:nvSpPr>
        <p:spPr>
          <a:xfrm rot="0">
            <a:off x="11897347" y="5439093"/>
            <a:ext cx="6228743" cy="878588"/>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Δp  : voxel's side length</a:t>
            </a:r>
          </a:p>
          <a:p>
            <a:pPr algn="l">
              <a:lnSpc>
                <a:spcPts val="3548"/>
              </a:lnSpc>
              <a:spcBef>
                <a:spcPct val="0"/>
              </a:spcBef>
            </a:pPr>
            <a:r>
              <a:rPr lang="en-US" sz="2534">
                <a:solidFill>
                  <a:srgbClr val="000000"/>
                </a:solidFill>
                <a:latin typeface="Lato"/>
                <a:ea typeface="Lato"/>
                <a:cs typeface="Lato"/>
                <a:sym typeface="Lato"/>
              </a:rPr>
              <a:t>Δp⋄: side length along the dominant axis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5505201" y="4279762"/>
            <a:ext cx="7896876" cy="1973210"/>
          </a:xfrm>
          <a:custGeom>
            <a:avLst/>
            <a:gdLst/>
            <a:ahLst/>
            <a:cxnLst/>
            <a:rect r="r" b="b" t="t" l="l"/>
            <a:pathLst>
              <a:path h="1973210" w="7896876">
                <a:moveTo>
                  <a:pt x="0" y="0"/>
                </a:moveTo>
                <a:lnTo>
                  <a:pt x="7896877" y="0"/>
                </a:lnTo>
                <a:lnTo>
                  <a:pt x="7896877" y="1973210"/>
                </a:lnTo>
                <a:lnTo>
                  <a:pt x="0" y="1973210"/>
                </a:lnTo>
                <a:lnTo>
                  <a:pt x="0" y="0"/>
                </a:lnTo>
                <a:close/>
              </a:path>
            </a:pathLst>
          </a:custGeom>
          <a:blipFill>
            <a:blip r:embed="rId2"/>
            <a:stretch>
              <a:fillRect l="-3251" t="0" r="-2527" b="0"/>
            </a:stretch>
          </a:blipFill>
        </p:spPr>
      </p:sp>
      <p:sp>
        <p:nvSpPr>
          <p:cNvPr name="TextBox 7" id="7"/>
          <p:cNvSpPr txBox="true"/>
          <p:nvPr/>
        </p:nvSpPr>
        <p:spPr>
          <a:xfrm rot="0">
            <a:off x="1028700" y="257175"/>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Mathematical Approach</a:t>
            </a:r>
          </a:p>
        </p:txBody>
      </p:sp>
      <p:sp>
        <p:nvSpPr>
          <p:cNvPr name="TextBox 8" id="8"/>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9" id="9"/>
          <p:cNvSpPr txBox="true"/>
          <p:nvPr/>
        </p:nvSpPr>
        <p:spPr>
          <a:xfrm rot="0">
            <a:off x="1028700" y="3671931"/>
            <a:ext cx="15029425" cy="878588"/>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Offsets for 2D Projection Overlap Test:</a:t>
            </a:r>
          </a:p>
          <a:p>
            <a:pPr algn="l">
              <a:lnSpc>
                <a:spcPts val="3548"/>
              </a:lnSpc>
              <a:spcBef>
                <a:spcPct val="0"/>
              </a:spcBef>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   </a:t>
            </a:r>
          </a:p>
        </p:txBody>
      </p:sp>
      <p:sp>
        <p:nvSpPr>
          <p:cNvPr name="TextBox 10" id="10"/>
          <p:cNvSpPr txBox="true"/>
          <p:nvPr/>
        </p:nvSpPr>
        <p:spPr>
          <a:xfrm rot="0">
            <a:off x="1028700" y="1291184"/>
            <a:ext cx="7045279" cy="482983"/>
          </a:xfrm>
          <a:prstGeom prst="rect">
            <a:avLst/>
          </a:prstGeom>
        </p:spPr>
        <p:txBody>
          <a:bodyPr anchor="t" rtlCol="false" tIns="0" lIns="0" bIns="0" rIns="0">
            <a:spAutoFit/>
          </a:bodyPr>
          <a:lstStyle/>
          <a:p>
            <a:pPr algn="l">
              <a:lnSpc>
                <a:spcPts val="3828"/>
              </a:lnSpc>
              <a:spcBef>
                <a:spcPct val="0"/>
              </a:spcBef>
            </a:pPr>
            <a:r>
              <a:rPr lang="en-US" b="true" sz="2734" u="sng">
                <a:solidFill>
                  <a:srgbClr val="000000"/>
                </a:solidFill>
                <a:latin typeface="Lato Bold"/>
                <a:ea typeface="Lato Bold"/>
                <a:cs typeface="Lato Bold"/>
                <a:sym typeface="Lato Bold"/>
              </a:rPr>
              <a:t>2D Projection Overlap Test Modifications</a:t>
            </a:r>
          </a:p>
        </p:txBody>
      </p:sp>
      <p:sp>
        <p:nvSpPr>
          <p:cNvPr name="TextBox 11" id="11"/>
          <p:cNvSpPr txBox="true"/>
          <p:nvPr/>
        </p:nvSpPr>
        <p:spPr>
          <a:xfrm rot="0">
            <a:off x="1239465" y="2059918"/>
            <a:ext cx="15830347" cy="1326263"/>
          </a:xfrm>
          <a:prstGeom prst="rect">
            <a:avLst/>
          </a:prstGeom>
        </p:spPr>
        <p:txBody>
          <a:bodyPr anchor="t" rtlCol="false" tIns="0" lIns="0" bIns="0" rIns="0">
            <a:spAutoFit/>
          </a:bodyPr>
          <a:lstStyle/>
          <a:p>
            <a:pPr algn="ctr">
              <a:lnSpc>
                <a:spcPts val="3548"/>
              </a:lnSpc>
              <a:spcBef>
                <a:spcPct val="0"/>
              </a:spcBef>
            </a:pPr>
            <a:r>
              <a:rPr lang="en-US" sz="2534">
                <a:solidFill>
                  <a:srgbClr val="000000"/>
                </a:solidFill>
                <a:latin typeface="Lato"/>
                <a:ea typeface="Lato"/>
                <a:cs typeface="Lato"/>
                <a:sym typeface="Lato"/>
              </a:rPr>
              <a:t>“</a:t>
            </a:r>
            <a:r>
              <a:rPr lang="en-US" sz="2534">
                <a:solidFill>
                  <a:srgbClr val="000000"/>
                </a:solidFill>
                <a:latin typeface="Lato"/>
                <a:ea typeface="Lato"/>
                <a:cs typeface="Lato"/>
                <a:sym typeface="Lato"/>
              </a:rPr>
              <a:t>For </a:t>
            </a:r>
            <a:r>
              <a:rPr lang="en-US" b="true" sz="2534">
                <a:solidFill>
                  <a:srgbClr val="000000"/>
                </a:solidFill>
                <a:latin typeface="Lato Bold"/>
                <a:ea typeface="Lato Bold"/>
                <a:cs typeface="Lato Bold"/>
                <a:sym typeface="Lato Bold"/>
              </a:rPr>
              <a:t>2D </a:t>
            </a:r>
            <a:r>
              <a:rPr lang="en-US" sz="2534">
                <a:solidFill>
                  <a:srgbClr val="000000"/>
                </a:solidFill>
                <a:latin typeface="Lato"/>
                <a:ea typeface="Lato"/>
                <a:cs typeface="Lato"/>
                <a:sym typeface="Lato"/>
              </a:rPr>
              <a:t>projections (e.g., onto the XY plane), the overlap tests are </a:t>
            </a:r>
            <a:r>
              <a:rPr lang="en-US" b="true" sz="2534">
                <a:solidFill>
                  <a:srgbClr val="000000"/>
                </a:solidFill>
                <a:latin typeface="Lato Bold"/>
                <a:ea typeface="Lato Bold"/>
                <a:cs typeface="Lato Bold"/>
                <a:sym typeface="Lato Bold"/>
              </a:rPr>
              <a:t>adapted </a:t>
            </a:r>
            <a:r>
              <a:rPr lang="en-US" sz="2534">
                <a:solidFill>
                  <a:srgbClr val="000000"/>
                </a:solidFill>
                <a:latin typeface="Lato"/>
                <a:ea typeface="Lato"/>
                <a:cs typeface="Lato"/>
                <a:sym typeface="Lato"/>
              </a:rPr>
              <a:t>to maintain </a:t>
            </a:r>
            <a:r>
              <a:rPr lang="en-US" b="true" sz="2534">
                <a:solidFill>
                  <a:srgbClr val="000000"/>
                </a:solidFill>
                <a:latin typeface="Lato Bold"/>
                <a:ea typeface="Lato Bold"/>
                <a:cs typeface="Lato Bold"/>
                <a:sym typeface="Lato Bold"/>
              </a:rPr>
              <a:t>4-separability in 2D</a:t>
            </a:r>
            <a:r>
              <a:rPr lang="en-US" sz="2534">
                <a:solidFill>
                  <a:srgbClr val="000000"/>
                </a:solidFill>
                <a:latin typeface="Lato"/>
                <a:ea typeface="Lato"/>
                <a:cs typeface="Lato"/>
                <a:sym typeface="Lato"/>
              </a:rPr>
              <a:t>, analogous to 6-separability in 3D. This ensures that in the projected plane, pixels (voxels in 3D) are only marked if necessary for </a:t>
            </a:r>
            <a:r>
              <a:rPr lang="en-US" b="true" sz="2534">
                <a:solidFill>
                  <a:srgbClr val="000000"/>
                </a:solidFill>
                <a:latin typeface="Lato Bold"/>
                <a:ea typeface="Lato Bold"/>
                <a:cs typeface="Lato Bold"/>
                <a:sym typeface="Lato Bold"/>
              </a:rPr>
              <a:t>edge connectivity</a:t>
            </a:r>
            <a:r>
              <a:rPr lang="en-US" sz="2534">
                <a:solidFill>
                  <a:srgbClr val="000000"/>
                </a:solidFill>
                <a:latin typeface="Lato"/>
                <a:ea typeface="Lato"/>
                <a:cs typeface="Lato"/>
                <a:sym typeface="Lato"/>
              </a:rPr>
              <a:t>”</a:t>
            </a:r>
          </a:p>
        </p:txBody>
      </p:sp>
      <p:grpSp>
        <p:nvGrpSpPr>
          <p:cNvPr name="Group 12" id="12"/>
          <p:cNvGrpSpPr/>
          <p:nvPr/>
        </p:nvGrpSpPr>
        <p:grpSpPr>
          <a:xfrm rot="0">
            <a:off x="1546666" y="6586347"/>
            <a:ext cx="9696026" cy="1212956"/>
            <a:chOff x="0" y="0"/>
            <a:chExt cx="12928035" cy="1617275"/>
          </a:xfrm>
        </p:grpSpPr>
        <p:sp>
          <p:nvSpPr>
            <p:cNvPr name="Freeform 13" id="13"/>
            <p:cNvSpPr/>
            <p:nvPr/>
          </p:nvSpPr>
          <p:spPr>
            <a:xfrm flipH="false" flipV="false" rot="0">
              <a:off x="0" y="0"/>
              <a:ext cx="1476571" cy="871419"/>
            </a:xfrm>
            <a:custGeom>
              <a:avLst/>
              <a:gdLst/>
              <a:ahLst/>
              <a:cxnLst/>
              <a:rect r="r" b="b" t="t" l="l"/>
              <a:pathLst>
                <a:path h="871419" w="1476571">
                  <a:moveTo>
                    <a:pt x="0" y="0"/>
                  </a:moveTo>
                  <a:lnTo>
                    <a:pt x="1476571" y="0"/>
                  </a:lnTo>
                  <a:lnTo>
                    <a:pt x="1476571" y="871419"/>
                  </a:lnTo>
                  <a:lnTo>
                    <a:pt x="0" y="871419"/>
                  </a:lnTo>
                  <a:lnTo>
                    <a:pt x="0" y="0"/>
                  </a:lnTo>
                  <a:close/>
                </a:path>
              </a:pathLst>
            </a:custGeom>
            <a:blipFill>
              <a:blip r:embed="rId3"/>
              <a:stretch>
                <a:fillRect l="0" t="0" r="0" b="0"/>
              </a:stretch>
            </a:blipFill>
          </p:spPr>
        </p:sp>
        <p:sp>
          <p:nvSpPr>
            <p:cNvPr name="Freeform 14" id="14"/>
            <p:cNvSpPr/>
            <p:nvPr/>
          </p:nvSpPr>
          <p:spPr>
            <a:xfrm flipH="false" flipV="false" rot="0">
              <a:off x="135020" y="871419"/>
              <a:ext cx="1206532" cy="745856"/>
            </a:xfrm>
            <a:custGeom>
              <a:avLst/>
              <a:gdLst/>
              <a:ahLst/>
              <a:cxnLst/>
              <a:rect r="r" b="b" t="t" l="l"/>
              <a:pathLst>
                <a:path h="745856" w="1206532">
                  <a:moveTo>
                    <a:pt x="0" y="0"/>
                  </a:moveTo>
                  <a:lnTo>
                    <a:pt x="1206532" y="0"/>
                  </a:lnTo>
                  <a:lnTo>
                    <a:pt x="1206532" y="745856"/>
                  </a:lnTo>
                  <a:lnTo>
                    <a:pt x="0" y="745856"/>
                  </a:lnTo>
                  <a:lnTo>
                    <a:pt x="0" y="0"/>
                  </a:lnTo>
                  <a:close/>
                </a:path>
              </a:pathLst>
            </a:custGeom>
            <a:blipFill>
              <a:blip r:embed="rId4"/>
              <a:stretch>
                <a:fillRect l="0" t="0" r="0" b="0"/>
              </a:stretch>
            </a:blipFill>
          </p:spPr>
        </p:sp>
        <p:sp>
          <p:nvSpPr>
            <p:cNvPr name="TextBox 15" id="15"/>
            <p:cNvSpPr txBox="true"/>
            <p:nvPr/>
          </p:nvSpPr>
          <p:spPr>
            <a:xfrm rot="0">
              <a:off x="1476571" y="132559"/>
              <a:ext cx="11451463" cy="558676"/>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    normal vector of the edge in the 2D projection plane</a:t>
              </a:r>
            </a:p>
          </p:txBody>
        </p:sp>
        <p:sp>
          <p:nvSpPr>
            <p:cNvPr name="TextBox 16" id="16"/>
            <p:cNvSpPr txBox="true"/>
            <p:nvPr/>
          </p:nvSpPr>
          <p:spPr>
            <a:xfrm rot="0">
              <a:off x="1476571" y="823794"/>
              <a:ext cx="11451463" cy="558676"/>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    voxel size in the projection</a:t>
              </a:r>
            </a:p>
          </p:txBody>
        </p:sp>
      </p:gr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grpSp>
        <p:nvGrpSpPr>
          <p:cNvPr name="Group 3" id="3"/>
          <p:cNvGrpSpPr/>
          <p:nvPr/>
        </p:nvGrpSpPr>
        <p:grpSpPr>
          <a:xfrm rot="0">
            <a:off x="0" y="9664489"/>
            <a:ext cx="18288000" cy="3086100"/>
            <a:chOff x="0" y="0"/>
            <a:chExt cx="4816593" cy="812800"/>
          </a:xfrm>
        </p:grpSpPr>
        <p:sp>
          <p:nvSpPr>
            <p:cNvPr name="Freeform 4" id="4"/>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5" id="5"/>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259100"/>
            <a:ext cx="1459691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Advantages of 6-Separating Surface Voxelization</a:t>
            </a:r>
          </a:p>
        </p:txBody>
      </p:sp>
      <p:sp>
        <p:nvSpPr>
          <p:cNvPr name="TextBox 7" id="7"/>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8" id="8"/>
          <p:cNvSpPr txBox="true"/>
          <p:nvPr/>
        </p:nvSpPr>
        <p:spPr>
          <a:xfrm rot="0">
            <a:off x="1028700" y="1525925"/>
            <a:ext cx="14334046" cy="7593713"/>
          </a:xfrm>
          <a:prstGeom prst="rect">
            <a:avLst/>
          </a:prstGeom>
        </p:spPr>
        <p:txBody>
          <a:bodyPr anchor="t" rtlCol="false" tIns="0" lIns="0" bIns="0" rIns="0">
            <a:spAutoFit/>
          </a:bodyPr>
          <a:lstStyle/>
          <a:p>
            <a:pPr algn="just">
              <a:lnSpc>
                <a:spcPts val="3548"/>
              </a:lnSpc>
              <a:spcBef>
                <a:spcPct val="0"/>
              </a:spcBef>
            </a:pPr>
            <a:r>
              <a:rPr lang="en-US" b="true" sz="2534">
                <a:solidFill>
                  <a:srgbClr val="000000"/>
                </a:solidFill>
                <a:latin typeface="Lato Bold"/>
                <a:ea typeface="Lato Bold"/>
                <a:cs typeface="Lato Bold"/>
                <a:sym typeface="Lato Bold"/>
              </a:rPr>
              <a:t>Thinner Representation:</a:t>
            </a:r>
          </a:p>
          <a:p>
            <a:pPr algn="just">
              <a:lnSpc>
                <a:spcPts val="3548"/>
              </a:lnSpc>
              <a:spcBef>
                <a:spcPct val="0"/>
              </a:spcBef>
            </a:pPr>
            <a:r>
              <a:rPr lang="en-US" sz="2534">
                <a:solidFill>
                  <a:srgbClr val="000000"/>
                </a:solidFill>
                <a:latin typeface="Lato"/>
                <a:ea typeface="Lato"/>
                <a:cs typeface="Lato"/>
                <a:sym typeface="Lato"/>
              </a:rPr>
              <a:t>By focusing on 6-connectivity, this method produces a thinner voxel representation of the surface, reducing memory usage and processing overhead</a:t>
            </a:r>
          </a:p>
          <a:p>
            <a:pPr algn="just">
              <a:lnSpc>
                <a:spcPts val="3548"/>
              </a:lnSpc>
              <a:spcBef>
                <a:spcPct val="0"/>
              </a:spcBef>
            </a:pPr>
          </a:p>
          <a:p>
            <a:pPr algn="just">
              <a:lnSpc>
                <a:spcPts val="3548"/>
              </a:lnSpc>
              <a:spcBef>
                <a:spcPct val="0"/>
              </a:spcBef>
            </a:pPr>
            <a:r>
              <a:rPr lang="en-US" b="true" sz="2534">
                <a:solidFill>
                  <a:srgbClr val="000000"/>
                </a:solidFill>
                <a:latin typeface="Lato Bold"/>
                <a:ea typeface="Lato Bold"/>
                <a:cs typeface="Lato Bold"/>
                <a:sym typeface="Lato Bold"/>
              </a:rPr>
              <a:t>Less Memory-Intensive:</a:t>
            </a:r>
          </a:p>
          <a:p>
            <a:pPr algn="just">
              <a:lnSpc>
                <a:spcPts val="3548"/>
              </a:lnSpc>
              <a:spcBef>
                <a:spcPct val="0"/>
              </a:spcBef>
            </a:pPr>
            <a:r>
              <a:rPr lang="en-US" sz="2534">
                <a:solidFill>
                  <a:srgbClr val="000000"/>
                </a:solidFill>
                <a:latin typeface="Lato"/>
                <a:ea typeface="Lato"/>
                <a:cs typeface="Lato"/>
                <a:sym typeface="Lato"/>
              </a:rPr>
              <a:t>Since fewer voxels are marked compared to more conservative approaches, the overall memory footprint is lower. This is particularly beneficial in large-scale 3D applications where memory efficiency is critical</a:t>
            </a:r>
          </a:p>
          <a:p>
            <a:pPr algn="just">
              <a:lnSpc>
                <a:spcPts val="3548"/>
              </a:lnSpc>
              <a:spcBef>
                <a:spcPct val="0"/>
              </a:spcBef>
            </a:pPr>
          </a:p>
          <a:p>
            <a:pPr algn="just">
              <a:lnSpc>
                <a:spcPts val="3548"/>
              </a:lnSpc>
              <a:spcBef>
                <a:spcPct val="0"/>
              </a:spcBef>
            </a:pPr>
            <a:r>
              <a:rPr lang="en-US" b="true" sz="2534">
                <a:solidFill>
                  <a:srgbClr val="000000"/>
                </a:solidFill>
                <a:latin typeface="Lato Bold"/>
                <a:ea typeface="Lato Bold"/>
                <a:cs typeface="Lato Bold"/>
                <a:sym typeface="Lato Bold"/>
              </a:rPr>
              <a:t>Maintains Surface Integrity:</a:t>
            </a:r>
          </a:p>
          <a:p>
            <a:pPr algn="just">
              <a:lnSpc>
                <a:spcPts val="3548"/>
              </a:lnSpc>
              <a:spcBef>
                <a:spcPct val="0"/>
              </a:spcBef>
            </a:pPr>
            <a:r>
              <a:rPr lang="en-US" sz="2534">
                <a:solidFill>
                  <a:srgbClr val="000000"/>
                </a:solidFill>
                <a:latin typeface="Lato"/>
                <a:ea typeface="Lato"/>
                <a:cs typeface="Lato"/>
                <a:sym typeface="Lato"/>
              </a:rPr>
              <a:t>Despite the reduced voxel count, the method ensures no gaps in the surface representation, maintaining the essential topological features needed for accurate modeling and analysis</a:t>
            </a:r>
          </a:p>
          <a:p>
            <a:pPr algn="just">
              <a:lnSpc>
                <a:spcPts val="3548"/>
              </a:lnSpc>
              <a:spcBef>
                <a:spcPct val="0"/>
              </a:spcBef>
            </a:pPr>
          </a:p>
          <a:p>
            <a:pPr algn="just">
              <a:lnSpc>
                <a:spcPts val="3548"/>
              </a:lnSpc>
              <a:spcBef>
                <a:spcPct val="0"/>
              </a:spcBef>
            </a:pPr>
            <a:r>
              <a:rPr lang="en-US" b="true" sz="2534">
                <a:solidFill>
                  <a:srgbClr val="000000"/>
                </a:solidFill>
                <a:latin typeface="Lato Bold"/>
                <a:ea typeface="Lato Bold"/>
                <a:cs typeface="Lato Bold"/>
                <a:sym typeface="Lato Bold"/>
              </a:rPr>
              <a:t>Consistency Across Tessellations:</a:t>
            </a:r>
          </a:p>
          <a:p>
            <a:pPr algn="just">
              <a:lnSpc>
                <a:spcPts val="3548"/>
              </a:lnSpc>
              <a:spcBef>
                <a:spcPct val="0"/>
              </a:spcBef>
            </a:pPr>
            <a:r>
              <a:rPr lang="en-US" sz="2534">
                <a:solidFill>
                  <a:srgbClr val="000000"/>
                </a:solidFill>
                <a:latin typeface="Lato"/>
                <a:ea typeface="Lato"/>
                <a:cs typeface="Lato"/>
                <a:sym typeface="Lato"/>
              </a:rPr>
              <a:t>By strictly adhering to 6-connectivity, the voxelization remains consistent even when the input mesh undergoes different tessellations. This ensures that the representation is robust and reliable across various surface configurations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28700" y="2267871"/>
            <a:ext cx="6396028" cy="6542010"/>
          </a:xfrm>
          <a:custGeom>
            <a:avLst/>
            <a:gdLst/>
            <a:ahLst/>
            <a:cxnLst/>
            <a:rect r="r" b="b" t="t" l="l"/>
            <a:pathLst>
              <a:path h="6542010" w="6396028">
                <a:moveTo>
                  <a:pt x="0" y="0"/>
                </a:moveTo>
                <a:lnTo>
                  <a:pt x="6396028" y="0"/>
                </a:lnTo>
                <a:lnTo>
                  <a:pt x="6396028" y="6542010"/>
                </a:lnTo>
                <a:lnTo>
                  <a:pt x="0" y="6542010"/>
                </a:lnTo>
                <a:lnTo>
                  <a:pt x="0" y="0"/>
                </a:lnTo>
                <a:close/>
              </a:path>
            </a:pathLst>
          </a:custGeom>
          <a:blipFill>
            <a:blip r:embed="rId2"/>
            <a:stretch>
              <a:fillRect l="0" t="0" r="0" b="-85718"/>
            </a:stretch>
          </a:blipFill>
        </p:spPr>
      </p:sp>
      <p:sp>
        <p:nvSpPr>
          <p:cNvPr name="Freeform 6" id="6"/>
          <p:cNvSpPr/>
          <p:nvPr/>
        </p:nvSpPr>
        <p:spPr>
          <a:xfrm flipH="false" flipV="false" rot="0">
            <a:off x="8925235" y="2408370"/>
            <a:ext cx="7270761" cy="6401511"/>
          </a:xfrm>
          <a:custGeom>
            <a:avLst/>
            <a:gdLst/>
            <a:ahLst/>
            <a:cxnLst/>
            <a:rect r="r" b="b" t="t" l="l"/>
            <a:pathLst>
              <a:path h="6401511" w="7270761">
                <a:moveTo>
                  <a:pt x="0" y="0"/>
                </a:moveTo>
                <a:lnTo>
                  <a:pt x="7270760" y="0"/>
                </a:lnTo>
                <a:lnTo>
                  <a:pt x="7270760" y="6401511"/>
                </a:lnTo>
                <a:lnTo>
                  <a:pt x="0" y="6401511"/>
                </a:lnTo>
                <a:lnTo>
                  <a:pt x="0" y="0"/>
                </a:lnTo>
                <a:close/>
              </a:path>
            </a:pathLst>
          </a:custGeom>
          <a:blipFill>
            <a:blip r:embed="rId2"/>
            <a:stretch>
              <a:fillRect l="0" t="-115751" r="0" b="0"/>
            </a:stretch>
          </a:blipFill>
        </p:spPr>
      </p:sp>
      <p:sp>
        <p:nvSpPr>
          <p:cNvPr name="TextBox 7" id="7"/>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8" id="8"/>
          <p:cNvSpPr txBox="true"/>
          <p:nvPr/>
        </p:nvSpPr>
        <p:spPr>
          <a:xfrm rot="0">
            <a:off x="1028700" y="1376749"/>
            <a:ext cx="17259300" cy="481547"/>
          </a:xfrm>
          <a:prstGeom prst="rect">
            <a:avLst/>
          </a:prstGeom>
        </p:spPr>
        <p:txBody>
          <a:bodyPr anchor="t" rtlCol="false" tIns="0" lIns="0" bIns="0" rIns="0">
            <a:spAutoFit/>
          </a:bodyPr>
          <a:lstStyle/>
          <a:p>
            <a:pPr algn="l">
              <a:lnSpc>
                <a:spcPts val="3822"/>
              </a:lnSpc>
              <a:spcBef>
                <a:spcPct val="0"/>
              </a:spcBef>
            </a:pPr>
            <a:r>
              <a:rPr lang="en-US" sz="2730">
                <a:solidFill>
                  <a:srgbClr val="000000"/>
                </a:solidFill>
                <a:latin typeface="Lato"/>
                <a:ea typeface="Lato"/>
                <a:cs typeface="Lato"/>
                <a:sym typeface="Lato"/>
              </a:rPr>
              <a:t>Solid voxelization involves marking all voxels that are inside a 3D object, not just those on the surface</a:t>
            </a:r>
          </a:p>
        </p:txBody>
      </p:sp>
      <p:sp>
        <p:nvSpPr>
          <p:cNvPr name="TextBox 9" id="9"/>
          <p:cNvSpPr txBox="true"/>
          <p:nvPr/>
        </p:nvSpPr>
        <p:spPr>
          <a:xfrm rot="0">
            <a:off x="1028700" y="262324"/>
            <a:ext cx="1459691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Solid Voxelization</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pic>
        <p:nvPicPr>
          <p:cNvPr name="Picture 5" id="5">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9289719" y="1831095"/>
            <a:ext cx="8998281" cy="6748711"/>
          </a:xfrm>
          <a:prstGeom prst="rect">
            <a:avLst/>
          </a:prstGeom>
        </p:spPr>
      </p:pic>
      <p:pic>
        <p:nvPicPr>
          <p:cNvPr name="Picture 6" id="6">
            <a:hlinkClick action="ppaction://media"/>
          </p:cNvPr>
          <p:cNvPicPr>
            <a:picLocks noChangeAspect="true"/>
          </p:cNvPicPr>
          <p:nvPr>
            <a:videoFile r:link="rId6"/>
            <p:extLst>
              <p:ext uri="{DAA4B4D4-6D71-4841-9C94-3DE7FCFB9230}">
                <p14:media xmlns:p14="http://schemas.microsoft.com/office/powerpoint/2010/main" r:embed="rId7"/>
              </p:ext>
            </p:extLst>
          </p:nvPr>
        </p:nvPicPr>
        <p:blipFill>
          <a:blip r:embed="rId5"/>
          <a:srcRect l="0" t="0" r="0" b="0"/>
          <a:stretch>
            <a:fillRect/>
          </a:stretch>
        </p:blipFill>
        <p:spPr>
          <a:xfrm flipH="false" flipV="false" rot="0">
            <a:off x="113949" y="1831095"/>
            <a:ext cx="9030051" cy="6772538"/>
          </a:xfrm>
          <a:prstGeom prst="rect">
            <a:avLst/>
          </a:prstGeom>
        </p:spPr>
      </p:pic>
      <p:sp>
        <p:nvSpPr>
          <p:cNvPr name="TextBox 7" id="7"/>
          <p:cNvSpPr txBox="true"/>
          <p:nvPr/>
        </p:nvSpPr>
        <p:spPr>
          <a:xfrm rot="0">
            <a:off x="1901651" y="600075"/>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Surface Voxelization</a:t>
            </a:r>
          </a:p>
        </p:txBody>
      </p:sp>
      <p:sp>
        <p:nvSpPr>
          <p:cNvPr name="TextBox 8" id="8"/>
          <p:cNvSpPr txBox="true"/>
          <p:nvPr/>
        </p:nvSpPr>
        <p:spPr>
          <a:xfrm rot="0">
            <a:off x="11065984" y="600075"/>
            <a:ext cx="673596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Solid Voxelization</a:t>
            </a:r>
          </a:p>
        </p:txBody>
      </p:sp>
      <p:sp>
        <p:nvSpPr>
          <p:cNvPr name="TextBox 9" id="9"/>
          <p:cNvSpPr txBox="true"/>
          <p:nvPr/>
        </p:nvSpPr>
        <p:spPr>
          <a:xfrm rot="0">
            <a:off x="9611349" y="9700895"/>
            <a:ext cx="111841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hlinkClick r:id="rId8" tooltip="https://www.youtube.com/@KoyamaYuki1201"/>
              </a:rPr>
              <a:t>@Yuki Koyama, Youtube</a:t>
            </a:r>
          </a:p>
        </p:txBody>
      </p:sp>
    </p:spTree>
  </p:cSld>
  <p:clrMapOvr>
    <a:masterClrMapping/>
  </p:clrMapOvr>
  <p:timing>
    <p:tnLst>
      <p:par>
        <p:cTn dur="indefinite" restart="never" nodeType="tmRoot">
          <p:childTnLst>
            <p:video>
              <p:cMediaNode vol="100000">
                <p:cTn fill="hold" display="false">
                  <p:stCondLst>
                    <p:cond delay="indefinite"/>
                  </p:stCondLst>
                </p:cTn>
                <p:tgtEl>
                  <p:spTgt spid="5"/>
                </p:tgtEl>
              </p:cMediaNode>
            </p:video>
            <p:video>
              <p:cMediaNode vol="100000">
                <p:cTn fill="hold" display="false">
                  <p:stCondLst>
                    <p:cond delay="indefinite"/>
                  </p:stCondLst>
                </p:cTn>
                <p:tgtEl>
                  <p:spTgt spid="6"/>
                </p:tgtEl>
              </p:cMediaNode>
            </p:video>
          </p:childTnLst>
        </p:cTn>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376059"/>
            <a:ext cx="9660267" cy="5440535"/>
          </a:xfrm>
          <a:custGeom>
            <a:avLst/>
            <a:gdLst/>
            <a:ahLst/>
            <a:cxnLst/>
            <a:rect r="r" b="b" t="t" l="l"/>
            <a:pathLst>
              <a:path h="5440535" w="9660267">
                <a:moveTo>
                  <a:pt x="0" y="0"/>
                </a:moveTo>
                <a:lnTo>
                  <a:pt x="9660267" y="0"/>
                </a:lnTo>
                <a:lnTo>
                  <a:pt x="9660267" y="5440535"/>
                </a:lnTo>
                <a:lnTo>
                  <a:pt x="0" y="5440535"/>
                </a:lnTo>
                <a:lnTo>
                  <a:pt x="0" y="0"/>
                </a:lnTo>
                <a:close/>
              </a:path>
            </a:pathLst>
          </a:custGeom>
          <a:blipFill>
            <a:blip r:embed="rId2"/>
            <a:stretch>
              <a:fillRect l="0" t="0" r="0" b="0"/>
            </a:stretch>
          </a:blipFill>
        </p:spPr>
      </p:sp>
      <p:sp>
        <p:nvSpPr>
          <p:cNvPr name="Freeform 3" id="3"/>
          <p:cNvSpPr/>
          <p:nvPr/>
        </p:nvSpPr>
        <p:spPr>
          <a:xfrm flipH="false" flipV="false" rot="-5594639">
            <a:off x="10939633" y="4145004"/>
            <a:ext cx="3688357" cy="4114800"/>
          </a:xfrm>
          <a:custGeom>
            <a:avLst/>
            <a:gdLst/>
            <a:ahLst/>
            <a:cxnLst/>
            <a:rect r="r" b="b" t="t" l="l"/>
            <a:pathLst>
              <a:path h="4114800" w="3688357">
                <a:moveTo>
                  <a:pt x="0" y="0"/>
                </a:moveTo>
                <a:lnTo>
                  <a:pt x="3688357" y="0"/>
                </a:lnTo>
                <a:lnTo>
                  <a:pt x="36883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600075"/>
            <a:ext cx="4190881"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What are Pixels?</a:t>
            </a:r>
          </a:p>
        </p:txBody>
      </p:sp>
      <p:sp>
        <p:nvSpPr>
          <p:cNvPr name="TextBox 5" id="5"/>
          <p:cNvSpPr txBox="true"/>
          <p:nvPr/>
        </p:nvSpPr>
        <p:spPr>
          <a:xfrm rot="0">
            <a:off x="1028700" y="8312769"/>
            <a:ext cx="7939088"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Dimension: 1920 pixels  x  1080 pixels </a:t>
            </a:r>
          </a:p>
        </p:txBody>
      </p:sp>
      <p:sp>
        <p:nvSpPr>
          <p:cNvPr name="TextBox 6" id="6"/>
          <p:cNvSpPr txBox="true"/>
          <p:nvPr/>
        </p:nvSpPr>
        <p:spPr>
          <a:xfrm rot="0">
            <a:off x="12491357" y="8312769"/>
            <a:ext cx="3192185"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2073600 pixels</a:t>
            </a:r>
          </a:p>
        </p:txBody>
      </p:sp>
      <p:sp>
        <p:nvSpPr>
          <p:cNvPr name="TextBox 7" id="7"/>
          <p:cNvSpPr txBox="true"/>
          <p:nvPr/>
        </p:nvSpPr>
        <p:spPr>
          <a:xfrm rot="0">
            <a:off x="1028700" y="1550297"/>
            <a:ext cx="11100078"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A pixel is a “single” block of information about “color”</a:t>
            </a:r>
          </a:p>
        </p:txBody>
      </p:sp>
      <p:sp>
        <p:nvSpPr>
          <p:cNvPr name="TextBox 8" id="8"/>
          <p:cNvSpPr txBox="true"/>
          <p:nvPr/>
        </p:nvSpPr>
        <p:spPr>
          <a:xfrm rot="0">
            <a:off x="11147554" y="6154779"/>
            <a:ext cx="2266905" cy="439503"/>
          </a:xfrm>
          <a:prstGeom prst="rect">
            <a:avLst/>
          </a:prstGeom>
        </p:spPr>
        <p:txBody>
          <a:bodyPr anchor="t" rtlCol="false" tIns="0" lIns="0" bIns="0" rIns="0">
            <a:spAutoFit/>
          </a:bodyPr>
          <a:lstStyle/>
          <a:p>
            <a:pPr algn="ctr">
              <a:lnSpc>
                <a:spcPts val="3599"/>
              </a:lnSpc>
              <a:spcBef>
                <a:spcPct val="0"/>
              </a:spcBef>
            </a:pPr>
            <a:r>
              <a:rPr lang="en-US" sz="2571">
                <a:solidFill>
                  <a:srgbClr val="000000"/>
                </a:solidFill>
                <a:latin typeface="Lato"/>
                <a:ea typeface="Lato"/>
                <a:cs typeface="Lato"/>
                <a:sym typeface="Lato"/>
              </a:rPr>
              <a:t>complete image</a:t>
            </a:r>
          </a:p>
        </p:txBody>
      </p:sp>
      <p:grpSp>
        <p:nvGrpSpPr>
          <p:cNvPr name="Group 9" id="9"/>
          <p:cNvGrpSpPr/>
          <p:nvPr/>
        </p:nvGrpSpPr>
        <p:grpSpPr>
          <a:xfrm rot="0">
            <a:off x="0" y="9664489"/>
            <a:ext cx="18288000" cy="3086100"/>
            <a:chOff x="0" y="0"/>
            <a:chExt cx="4816593" cy="812800"/>
          </a:xfrm>
        </p:grpSpPr>
        <p:sp>
          <p:nvSpPr>
            <p:cNvPr name="Freeform 10" id="10"/>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11" id="11"/>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14038659" y="9716135"/>
            <a:ext cx="3837980"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hlinkClick r:id="rId5" tooltip="https://www.wallpaperflare.com/16-bit-streets-of-rage-city-night-skyline-sega-pixel-art-wallpaper-uoskq"/>
              </a:rPr>
              <a:t>Wallflare.com</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6" id="6"/>
          <p:cNvSpPr txBox="true"/>
          <p:nvPr/>
        </p:nvSpPr>
        <p:spPr>
          <a:xfrm rot="0">
            <a:off x="1028700" y="2167359"/>
            <a:ext cx="15655493" cy="878588"/>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This method processes each triangle of the object’s mesh in parallel using GPU threads, similar to surface voxelization. However, instead of marking only intersecting voxels, it aims to identify and fill the interior voxels</a:t>
            </a:r>
          </a:p>
        </p:txBody>
      </p:sp>
      <p:sp>
        <p:nvSpPr>
          <p:cNvPr name="TextBox 7" id="7"/>
          <p:cNvSpPr txBox="true"/>
          <p:nvPr/>
        </p:nvSpPr>
        <p:spPr>
          <a:xfrm rot="0">
            <a:off x="1043107" y="3394660"/>
            <a:ext cx="15641087" cy="2669288"/>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Step 1: </a:t>
            </a:r>
            <a:r>
              <a:rPr lang="en-US" sz="2534">
                <a:solidFill>
                  <a:srgbClr val="000000"/>
                </a:solidFill>
                <a:latin typeface="Lato"/>
                <a:ea typeface="Lato"/>
                <a:cs typeface="Lato"/>
                <a:sym typeface="Lato"/>
              </a:rPr>
              <a:t>Bounding Box Calculation in the yz plane (Same as Surface Voxelization)</a:t>
            </a:r>
          </a:p>
          <a:p>
            <a:pPr algn="l">
              <a:lnSpc>
                <a:spcPts val="3548"/>
              </a:lnSpc>
              <a:spcBef>
                <a:spcPct val="0"/>
              </a:spcBef>
            </a:pPr>
            <a:r>
              <a:rPr lang="en-US" b="true" sz="2534">
                <a:solidFill>
                  <a:srgbClr val="000000"/>
                </a:solidFill>
                <a:latin typeface="Lato Bold"/>
                <a:ea typeface="Lato Bold"/>
                <a:cs typeface="Lato Bold"/>
                <a:sym typeface="Lato Bold"/>
              </a:rPr>
              <a:t>Step 2: </a:t>
            </a:r>
            <a:r>
              <a:rPr lang="en-US" sz="2534">
                <a:solidFill>
                  <a:srgbClr val="000000"/>
                </a:solidFill>
                <a:latin typeface="Lato"/>
                <a:ea typeface="Lato"/>
                <a:cs typeface="Lato"/>
                <a:sym typeface="Lato"/>
              </a:rPr>
              <a:t>Overlap Tests (Same as Surface Voxelization)</a:t>
            </a:r>
          </a:p>
          <a:p>
            <a:pPr algn="l">
              <a:lnSpc>
                <a:spcPts val="3548"/>
              </a:lnSpc>
            </a:pPr>
            <a:r>
              <a:rPr lang="en-US" b="true" sz="2534">
                <a:solidFill>
                  <a:srgbClr val="000000"/>
                </a:solidFill>
                <a:latin typeface="Lato Bold"/>
                <a:ea typeface="Lato Bold"/>
                <a:cs typeface="Lato Bold"/>
                <a:sym typeface="Lato Bold"/>
              </a:rPr>
              <a:t>Step 3: </a:t>
            </a:r>
            <a:r>
              <a:rPr lang="en-US" sz="2534">
                <a:solidFill>
                  <a:srgbClr val="000000"/>
                </a:solidFill>
                <a:latin typeface="Lato"/>
                <a:ea typeface="Lato"/>
                <a:cs typeface="Lato"/>
                <a:sym typeface="Lato"/>
              </a:rPr>
              <a:t>If overlap is detected, the centre of the voxel is projected along the x axis onto the triangle’s plane.</a:t>
            </a:r>
          </a:p>
          <a:p>
            <a:pPr algn="l">
              <a:lnSpc>
                <a:spcPts val="3548"/>
              </a:lnSpc>
            </a:pPr>
            <a:r>
              <a:rPr lang="en-US" sz="2534">
                <a:solidFill>
                  <a:srgbClr val="000000"/>
                </a:solidFill>
                <a:latin typeface="Lato"/>
                <a:ea typeface="Lato"/>
                <a:cs typeface="Lato"/>
                <a:sym typeface="Lato"/>
              </a:rPr>
              <a:t>             </a:t>
            </a:r>
            <a:r>
              <a:rPr lang="en-US" sz="2534">
                <a:solidFill>
                  <a:srgbClr val="000000"/>
                </a:solidFill>
                <a:latin typeface="Lato"/>
                <a:ea typeface="Lato"/>
                <a:cs typeface="Lato"/>
                <a:sym typeface="Lato"/>
              </a:rPr>
              <a:t>Let the resulting x coordinate in voxel space be q.</a:t>
            </a:r>
          </a:p>
          <a:p>
            <a:pPr algn="l">
              <a:lnSpc>
                <a:spcPts val="3548"/>
              </a:lnSpc>
            </a:pPr>
            <a:r>
              <a:rPr lang="en-US" b="true" sz="2534">
                <a:solidFill>
                  <a:srgbClr val="000000"/>
                </a:solidFill>
                <a:latin typeface="Lato Bold"/>
                <a:ea typeface="Lato Bold"/>
                <a:cs typeface="Lato Bold"/>
                <a:sym typeface="Lato Bold"/>
              </a:rPr>
              <a:t>Step 4:</a:t>
            </a:r>
            <a:r>
              <a:rPr lang="en-US" sz="2534">
                <a:solidFill>
                  <a:srgbClr val="000000"/>
                </a:solidFill>
                <a:latin typeface="Lato"/>
                <a:ea typeface="Lato"/>
                <a:cs typeface="Lato"/>
                <a:sym typeface="Lato"/>
              </a:rPr>
              <a:t> For x in range ⌊q + 0.5⌋ to n_x − 1 , flip the bits of voxels in the column using the atomc XOR function.</a:t>
            </a:r>
          </a:p>
          <a:p>
            <a:pPr algn="l">
              <a:lnSpc>
                <a:spcPts val="3548"/>
              </a:lnSpc>
              <a:spcBef>
                <a:spcPct val="0"/>
              </a:spcBef>
            </a:pPr>
          </a:p>
        </p:txBody>
      </p:sp>
      <p:sp>
        <p:nvSpPr>
          <p:cNvPr name="TextBox 8" id="8"/>
          <p:cNvSpPr txBox="true"/>
          <p:nvPr/>
        </p:nvSpPr>
        <p:spPr>
          <a:xfrm rot="0">
            <a:off x="1028700" y="257175"/>
            <a:ext cx="1459691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Solid Voxelization</a:t>
            </a:r>
          </a:p>
        </p:txBody>
      </p:sp>
      <p:sp>
        <p:nvSpPr>
          <p:cNvPr name="TextBox 9" id="9"/>
          <p:cNvSpPr txBox="true"/>
          <p:nvPr/>
        </p:nvSpPr>
        <p:spPr>
          <a:xfrm rot="0">
            <a:off x="1028700" y="1525925"/>
            <a:ext cx="14334046" cy="430913"/>
          </a:xfrm>
          <a:prstGeom prst="rect">
            <a:avLst/>
          </a:prstGeom>
        </p:spPr>
        <p:txBody>
          <a:bodyPr anchor="t" rtlCol="false" tIns="0" lIns="0" bIns="0" rIns="0">
            <a:spAutoFit/>
          </a:bodyPr>
          <a:lstStyle/>
          <a:p>
            <a:pPr algn="just">
              <a:lnSpc>
                <a:spcPts val="3548"/>
              </a:lnSpc>
              <a:spcBef>
                <a:spcPct val="0"/>
              </a:spcBef>
            </a:pPr>
            <a:r>
              <a:rPr lang="en-US" b="true" sz="2534">
                <a:solidFill>
                  <a:srgbClr val="000000"/>
                </a:solidFill>
                <a:latin typeface="Lato Bold"/>
                <a:ea typeface="Lato Bold"/>
                <a:cs typeface="Lato Bold"/>
                <a:sym typeface="Lato Bold"/>
              </a:rPr>
              <a:t>Triangle-Parallel Method</a:t>
            </a:r>
          </a:p>
        </p:txBody>
      </p:sp>
      <p:sp>
        <p:nvSpPr>
          <p:cNvPr name="TextBox 10" id="10"/>
          <p:cNvSpPr txBox="true"/>
          <p:nvPr/>
        </p:nvSpPr>
        <p:spPr>
          <a:xfrm rot="0">
            <a:off x="1043107" y="6416373"/>
            <a:ext cx="15641087" cy="2669288"/>
          </a:xfrm>
          <a:prstGeom prst="rect">
            <a:avLst/>
          </a:prstGeom>
        </p:spPr>
        <p:txBody>
          <a:bodyPr anchor="t" rtlCol="false" tIns="0" lIns="0" bIns="0" rIns="0">
            <a:spAutoFit/>
          </a:bodyPr>
          <a:lstStyle/>
          <a:p>
            <a:pPr algn="l">
              <a:lnSpc>
                <a:spcPts val="3548"/>
              </a:lnSpc>
            </a:pPr>
            <a:r>
              <a:rPr lang="en-US" sz="2534" b="true">
                <a:solidFill>
                  <a:srgbClr val="000000"/>
                </a:solidFill>
                <a:latin typeface="Lato Bold"/>
                <a:ea typeface="Lato Bold"/>
                <a:cs typeface="Lato Bold"/>
                <a:sym typeface="Lato Bold"/>
              </a:rPr>
              <a:t>Drawbacks :</a:t>
            </a:r>
          </a:p>
          <a:p>
            <a:pPr algn="l" marL="547287" indent="-273644" lvl="1">
              <a:lnSpc>
                <a:spcPts val="3548"/>
              </a:lnSpc>
              <a:spcBef>
                <a:spcPct val="0"/>
              </a:spcBef>
              <a:buAutoNum type="arabicPeriod" startAt="1"/>
            </a:pPr>
            <a:r>
              <a:rPr lang="en-US" sz="2534">
                <a:solidFill>
                  <a:srgbClr val="000000"/>
                </a:solidFill>
                <a:latin typeface="Lato"/>
                <a:ea typeface="Lato"/>
                <a:cs typeface="Lato"/>
                <a:sym typeface="Lato"/>
              </a:rPr>
              <a:t>T</a:t>
            </a:r>
            <a:r>
              <a:rPr lang="en-US" sz="2534">
                <a:solidFill>
                  <a:srgbClr val="000000"/>
                </a:solidFill>
                <a:latin typeface="Lato"/>
                <a:ea typeface="Lato"/>
                <a:cs typeface="Lato"/>
                <a:sym typeface="Lato"/>
              </a:rPr>
              <a:t>he number of relevant voxel columns can vary significantly among the triangles processed by one warp, leading to underutilization. </a:t>
            </a:r>
          </a:p>
          <a:p>
            <a:pPr algn="l" marL="547287" indent="-273644" lvl="1">
              <a:lnSpc>
                <a:spcPts val="3548"/>
              </a:lnSpc>
              <a:spcBef>
                <a:spcPct val="0"/>
              </a:spcBef>
              <a:buAutoNum type="arabicPeriod" startAt="1"/>
            </a:pPr>
            <a:r>
              <a:rPr lang="en-US" sz="2534">
                <a:solidFill>
                  <a:srgbClr val="000000"/>
                </a:solidFill>
                <a:latin typeface="Lato"/>
                <a:ea typeface="Lato"/>
                <a:cs typeface="Lato"/>
                <a:sym typeface="Lato"/>
              </a:rPr>
              <a:t>F</a:t>
            </a:r>
            <a:r>
              <a:rPr lang="en-US" sz="2534">
                <a:solidFill>
                  <a:srgbClr val="000000"/>
                </a:solidFill>
                <a:latin typeface="Lato"/>
                <a:ea typeface="Lato"/>
                <a:cs typeface="Lato"/>
                <a:sym typeface="Lato"/>
              </a:rPr>
              <a:t>or larger voxel grids, flipping all voxels in the derived x range poses high memory bandwidth requirements. Moreover, many atomic operations may have to be sequentialized, negatively affecting performance. </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702080"/>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6" id="6"/>
          <p:cNvSpPr txBox="true"/>
          <p:nvPr/>
        </p:nvSpPr>
        <p:spPr>
          <a:xfrm rot="0">
            <a:off x="1028700" y="1922196"/>
            <a:ext cx="16230600" cy="1326263"/>
          </a:xfrm>
          <a:prstGeom prst="rect">
            <a:avLst/>
          </a:prstGeom>
        </p:spPr>
        <p:txBody>
          <a:bodyPr anchor="t" rtlCol="false" tIns="0" lIns="0" bIns="0" rIns="0">
            <a:spAutoFit/>
          </a:bodyPr>
          <a:lstStyle/>
          <a:p>
            <a:pPr algn="just">
              <a:lnSpc>
                <a:spcPts val="3548"/>
              </a:lnSpc>
              <a:spcBef>
                <a:spcPct val="0"/>
              </a:spcBef>
            </a:pPr>
            <a:r>
              <a:rPr lang="en-US" sz="2534">
                <a:solidFill>
                  <a:srgbClr val="000000"/>
                </a:solidFill>
                <a:latin typeface="Lato"/>
                <a:ea typeface="Lato"/>
                <a:cs typeface="Lato"/>
                <a:sym typeface="Lato"/>
              </a:rPr>
              <a:t>The tile-based approach divides the voxel grid into tiles, each containing multiple voxel columns (</a:t>
            </a:r>
            <a:r>
              <a:rPr lang="en-US" b="true" sz="2534">
                <a:solidFill>
                  <a:srgbClr val="000000"/>
                </a:solidFill>
                <a:latin typeface="Lato Bold"/>
                <a:ea typeface="Lato Bold"/>
                <a:cs typeface="Lato Bold"/>
                <a:sym typeface="Lato Bold"/>
              </a:rPr>
              <a:t>specifically, 4x4 voxel columns in the yz-plane</a:t>
            </a:r>
            <a:r>
              <a:rPr lang="en-US" sz="2534">
                <a:solidFill>
                  <a:srgbClr val="000000"/>
                </a:solidFill>
                <a:latin typeface="Lato"/>
                <a:ea typeface="Lato"/>
                <a:cs typeface="Lato"/>
                <a:sym typeface="Lato"/>
              </a:rPr>
              <a:t>). Triangles are assigned to these tiles based on their intersection with the tiles’ voxel columns</a:t>
            </a:r>
          </a:p>
        </p:txBody>
      </p:sp>
      <p:sp>
        <p:nvSpPr>
          <p:cNvPr name="TextBox 7" id="7"/>
          <p:cNvSpPr txBox="true"/>
          <p:nvPr/>
        </p:nvSpPr>
        <p:spPr>
          <a:xfrm rot="0">
            <a:off x="1043107" y="3969312"/>
            <a:ext cx="16216193" cy="1773938"/>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Step 1: </a:t>
            </a:r>
            <a:r>
              <a:rPr lang="en-US" sz="2534">
                <a:solidFill>
                  <a:srgbClr val="000000"/>
                </a:solidFill>
                <a:latin typeface="Lato"/>
                <a:ea typeface="Lato"/>
                <a:cs typeface="Lato"/>
                <a:sym typeface="Lato"/>
              </a:rPr>
              <a:t>For each triangle, determine how many tiles it overlaps by projecting them on the YZ plane.</a:t>
            </a:r>
          </a:p>
          <a:p>
            <a:pPr algn="l">
              <a:lnSpc>
                <a:spcPts val="3548"/>
              </a:lnSpc>
              <a:spcBef>
                <a:spcPct val="0"/>
              </a:spcBef>
            </a:pPr>
            <a:r>
              <a:rPr lang="en-US" sz="2534">
                <a:solidFill>
                  <a:srgbClr val="000000"/>
                </a:solidFill>
                <a:latin typeface="Lato"/>
                <a:ea typeface="Lato"/>
                <a:cs typeface="Lato"/>
                <a:sym typeface="Lato"/>
              </a:rPr>
              <a:t>             This is done in parallel across all triangles. Initialize a work queue of this size.</a:t>
            </a:r>
          </a:p>
          <a:p>
            <a:pPr algn="l">
              <a:lnSpc>
                <a:spcPts val="3548"/>
              </a:lnSpc>
              <a:spcBef>
                <a:spcPct val="0"/>
              </a:spcBef>
            </a:pPr>
            <a:r>
              <a:rPr lang="en-US" b="true" sz="2534">
                <a:solidFill>
                  <a:srgbClr val="000000"/>
                </a:solidFill>
                <a:latin typeface="Lato Bold"/>
                <a:ea typeface="Lato Bold"/>
                <a:cs typeface="Lato Bold"/>
                <a:sym typeface="Lato Bold"/>
              </a:rPr>
              <a:t>Step 2: </a:t>
            </a:r>
            <a:r>
              <a:rPr lang="en-US" sz="2534">
                <a:solidFill>
                  <a:srgbClr val="000000"/>
                </a:solidFill>
                <a:latin typeface="Lato"/>
                <a:ea typeface="Lato"/>
                <a:cs typeface="Lato"/>
                <a:sym typeface="Lato"/>
              </a:rPr>
              <a:t>Visit all the triangles again in parallel. When a tile is found to be overlapped by a triangle, insert the</a:t>
            </a:r>
          </a:p>
          <a:p>
            <a:pPr algn="l">
              <a:lnSpc>
                <a:spcPts val="3548"/>
              </a:lnSpc>
              <a:spcBef>
                <a:spcPct val="0"/>
              </a:spcBef>
            </a:pPr>
            <a:r>
              <a:rPr lang="en-US" sz="2534">
                <a:solidFill>
                  <a:srgbClr val="000000"/>
                </a:solidFill>
                <a:latin typeface="Lato"/>
                <a:ea typeface="Lato"/>
                <a:cs typeface="Lato"/>
                <a:sym typeface="Lato"/>
              </a:rPr>
              <a:t>             corresponding tile/triangle pair into the work queue. Sort the queue according to the tile index.</a:t>
            </a:r>
          </a:p>
        </p:txBody>
      </p:sp>
      <p:sp>
        <p:nvSpPr>
          <p:cNvPr name="TextBox 8" id="8"/>
          <p:cNvSpPr txBox="true"/>
          <p:nvPr/>
        </p:nvSpPr>
        <p:spPr>
          <a:xfrm rot="0">
            <a:off x="1028700" y="3448725"/>
            <a:ext cx="15273002" cy="430913"/>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Tile Assignment</a:t>
            </a:r>
          </a:p>
        </p:txBody>
      </p:sp>
      <p:sp>
        <p:nvSpPr>
          <p:cNvPr name="TextBox 9" id="9"/>
          <p:cNvSpPr txBox="true"/>
          <p:nvPr/>
        </p:nvSpPr>
        <p:spPr>
          <a:xfrm rot="0">
            <a:off x="1028700" y="259100"/>
            <a:ext cx="14596914"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Solid Voxelization</a:t>
            </a:r>
          </a:p>
        </p:txBody>
      </p:sp>
      <p:sp>
        <p:nvSpPr>
          <p:cNvPr name="TextBox 10" id="10"/>
          <p:cNvSpPr txBox="true"/>
          <p:nvPr/>
        </p:nvSpPr>
        <p:spPr>
          <a:xfrm rot="0">
            <a:off x="1028700" y="1308402"/>
            <a:ext cx="4531400" cy="480443"/>
          </a:xfrm>
          <a:prstGeom prst="rect">
            <a:avLst/>
          </a:prstGeom>
        </p:spPr>
        <p:txBody>
          <a:bodyPr anchor="t" rtlCol="false" tIns="0" lIns="0" bIns="0" rIns="0">
            <a:spAutoFit/>
          </a:bodyPr>
          <a:lstStyle/>
          <a:p>
            <a:pPr algn="just">
              <a:lnSpc>
                <a:spcPts val="3968"/>
              </a:lnSpc>
              <a:spcBef>
                <a:spcPct val="0"/>
              </a:spcBef>
            </a:pPr>
            <a:r>
              <a:rPr lang="en-US" b="true" sz="2834">
                <a:solidFill>
                  <a:srgbClr val="000000"/>
                </a:solidFill>
                <a:latin typeface="Lato Bold"/>
                <a:ea typeface="Lato Bold"/>
                <a:cs typeface="Lato Bold"/>
                <a:sym typeface="Lato Bold"/>
              </a:rPr>
              <a:t>Tile-based solid voxelization</a:t>
            </a:r>
          </a:p>
        </p:txBody>
      </p:sp>
      <p:sp>
        <p:nvSpPr>
          <p:cNvPr name="TextBox 11" id="11"/>
          <p:cNvSpPr txBox="true"/>
          <p:nvPr/>
        </p:nvSpPr>
        <p:spPr>
          <a:xfrm rot="0">
            <a:off x="1043107" y="5832924"/>
            <a:ext cx="14334046" cy="430913"/>
          </a:xfrm>
          <a:prstGeom prst="rect">
            <a:avLst/>
          </a:prstGeom>
        </p:spPr>
        <p:txBody>
          <a:bodyPr anchor="t" rtlCol="false" tIns="0" lIns="0" bIns="0" rIns="0">
            <a:spAutoFit/>
          </a:bodyPr>
          <a:lstStyle/>
          <a:p>
            <a:pPr algn="just">
              <a:lnSpc>
                <a:spcPts val="3548"/>
              </a:lnSpc>
              <a:spcBef>
                <a:spcPct val="0"/>
              </a:spcBef>
            </a:pPr>
            <a:r>
              <a:rPr lang="en-US" b="true" sz="2534">
                <a:solidFill>
                  <a:srgbClr val="000000"/>
                </a:solidFill>
                <a:latin typeface="Lato Bold"/>
                <a:ea typeface="Lato Bold"/>
                <a:cs typeface="Lato Bold"/>
                <a:sym typeface="Lato Bold"/>
              </a:rPr>
              <a:t>Tile Processing</a:t>
            </a:r>
          </a:p>
        </p:txBody>
      </p:sp>
      <p:sp>
        <p:nvSpPr>
          <p:cNvPr name="TextBox 12" id="12"/>
          <p:cNvSpPr txBox="true"/>
          <p:nvPr/>
        </p:nvSpPr>
        <p:spPr>
          <a:xfrm rot="0">
            <a:off x="1043107" y="6397187"/>
            <a:ext cx="16216193" cy="4012313"/>
          </a:xfrm>
          <a:prstGeom prst="rect">
            <a:avLst/>
          </a:prstGeom>
        </p:spPr>
        <p:txBody>
          <a:bodyPr anchor="t" rtlCol="false" tIns="0" lIns="0" bIns="0" rIns="0">
            <a:spAutoFit/>
          </a:bodyPr>
          <a:lstStyle/>
          <a:p>
            <a:pPr algn="l">
              <a:lnSpc>
                <a:spcPts val="3548"/>
              </a:lnSpc>
              <a:spcBef>
                <a:spcPct val="0"/>
              </a:spcBef>
            </a:pPr>
            <a:r>
              <a:rPr lang="en-US" b="true" sz="2534">
                <a:solidFill>
                  <a:srgbClr val="000000"/>
                </a:solidFill>
                <a:latin typeface="Lato Bold"/>
                <a:ea typeface="Lato Bold"/>
                <a:cs typeface="Lato Bold"/>
                <a:sym typeface="Lato Bold"/>
              </a:rPr>
              <a:t>Step 1:  </a:t>
            </a:r>
            <a:r>
              <a:rPr lang="en-US" sz="2534">
                <a:solidFill>
                  <a:srgbClr val="000000"/>
                </a:solidFill>
                <a:latin typeface="Lato"/>
                <a:ea typeface="Lato"/>
                <a:cs typeface="Lato"/>
                <a:sym typeface="Lato"/>
              </a:rPr>
              <a:t>For each tile, allocate one thread per voxel column. Each thread is responsible for checking its voxel</a:t>
            </a:r>
          </a:p>
          <a:p>
            <a:pPr algn="l">
              <a:lnSpc>
                <a:spcPts val="3548"/>
              </a:lnSpc>
              <a:spcBef>
                <a:spcPct val="0"/>
              </a:spcBef>
            </a:pPr>
            <a:r>
              <a:rPr lang="en-US" sz="2534">
                <a:solidFill>
                  <a:srgbClr val="000000"/>
                </a:solidFill>
                <a:latin typeface="Lato"/>
                <a:ea typeface="Lato"/>
                <a:cs typeface="Lato"/>
                <a:sym typeface="Lato"/>
              </a:rPr>
              <a:t>              column against the assigned triangles, using overlap tests to determine which voxels to fill.</a:t>
            </a:r>
          </a:p>
          <a:p>
            <a:pPr algn="l">
              <a:lnSpc>
                <a:spcPts val="3548"/>
              </a:lnSpc>
              <a:spcBef>
                <a:spcPct val="0"/>
              </a:spcBef>
            </a:pPr>
            <a:r>
              <a:rPr lang="en-US" b="true" sz="2534">
                <a:solidFill>
                  <a:srgbClr val="000000"/>
                </a:solidFill>
                <a:latin typeface="Lato Bold"/>
                <a:ea typeface="Lato Bold"/>
                <a:cs typeface="Lato Bold"/>
                <a:sym typeface="Lato Bold"/>
              </a:rPr>
              <a:t>Step 2:</a:t>
            </a:r>
            <a:r>
              <a:rPr lang="en-US" sz="2534">
                <a:solidFill>
                  <a:srgbClr val="000000"/>
                </a:solidFill>
                <a:latin typeface="Lato"/>
                <a:ea typeface="Lato"/>
                <a:cs typeface="Lato"/>
                <a:sym typeface="Lato"/>
              </a:rPr>
              <a:t> If the triangle overlaps the voxel column, the thread identifies which voxels in that column are affected by</a:t>
            </a:r>
          </a:p>
          <a:p>
            <a:pPr algn="l">
              <a:lnSpc>
                <a:spcPts val="3548"/>
              </a:lnSpc>
              <a:spcBef>
                <a:spcPct val="0"/>
              </a:spcBef>
            </a:pPr>
            <a:r>
              <a:rPr lang="en-US" sz="2534">
                <a:solidFill>
                  <a:srgbClr val="000000"/>
                </a:solidFill>
                <a:latin typeface="Lato"/>
                <a:ea typeface="Lato"/>
                <a:cs typeface="Lato"/>
                <a:sym typeface="Lato"/>
              </a:rPr>
              <a:t>             the triangle. These voxels are flipped from outside to inside (or vice versa) using </a:t>
            </a:r>
            <a:r>
              <a:rPr lang="en-US" b="true" sz="2534">
                <a:solidFill>
                  <a:srgbClr val="000000"/>
                </a:solidFill>
                <a:latin typeface="Lato Bold"/>
                <a:ea typeface="Lato Bold"/>
                <a:cs typeface="Lato Bold"/>
                <a:sym typeface="Lato Bold"/>
              </a:rPr>
              <a:t>bitwise xor operation</a:t>
            </a:r>
            <a:r>
              <a:rPr lang="en-US" sz="2534">
                <a:solidFill>
                  <a:srgbClr val="000000"/>
                </a:solidFill>
                <a:latin typeface="Lato"/>
                <a:ea typeface="Lato"/>
                <a:cs typeface="Lato"/>
                <a:sym typeface="Lato"/>
              </a:rPr>
              <a:t>.</a:t>
            </a:r>
          </a:p>
          <a:p>
            <a:pPr algn="l">
              <a:lnSpc>
                <a:spcPts val="3548"/>
              </a:lnSpc>
              <a:spcBef>
                <a:spcPct val="0"/>
              </a:spcBef>
            </a:pPr>
            <a:r>
              <a:rPr lang="en-US" b="true" sz="2534">
                <a:solidFill>
                  <a:srgbClr val="000000"/>
                </a:solidFill>
                <a:latin typeface="Lato Bold"/>
                <a:ea typeface="Lato Bold"/>
                <a:cs typeface="Lato Bold"/>
                <a:sym typeface="Lato Bold"/>
              </a:rPr>
              <a:t>Optimization :</a:t>
            </a:r>
            <a:r>
              <a:rPr lang="en-US" sz="2534">
                <a:solidFill>
                  <a:srgbClr val="000000"/>
                </a:solidFill>
                <a:latin typeface="Lato"/>
                <a:ea typeface="Lato"/>
                <a:cs typeface="Lato"/>
                <a:sym typeface="Lato"/>
              </a:rPr>
              <a:t> Instead of writing to memory for each voxel immediately, the results are buffered in local memory (registers). Once the entire column is processed, the changes are flushed (written) to global memory in one go to minimize memory operations.</a:t>
            </a:r>
          </a:p>
          <a:p>
            <a:pPr algn="l">
              <a:lnSpc>
                <a:spcPts val="3548"/>
              </a:lnSpc>
              <a:spcBef>
                <a:spcPct val="0"/>
              </a:spcBef>
            </a:pPr>
          </a:p>
          <a:p>
            <a:pPr algn="l">
              <a:lnSpc>
                <a:spcPts val="3548"/>
              </a:lnSpc>
              <a:spcBef>
                <a:spcPct val="0"/>
              </a:spcBef>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754781" y="2710418"/>
            <a:ext cx="6504519" cy="6547882"/>
          </a:xfrm>
          <a:custGeom>
            <a:avLst/>
            <a:gdLst/>
            <a:ahLst/>
            <a:cxnLst/>
            <a:rect r="r" b="b" t="t" l="l"/>
            <a:pathLst>
              <a:path h="6547882" w="6504519">
                <a:moveTo>
                  <a:pt x="0" y="0"/>
                </a:moveTo>
                <a:lnTo>
                  <a:pt x="6504519" y="0"/>
                </a:lnTo>
                <a:lnTo>
                  <a:pt x="6504519" y="6547882"/>
                </a:lnTo>
                <a:lnTo>
                  <a:pt x="0" y="6547882"/>
                </a:lnTo>
                <a:lnTo>
                  <a:pt x="0" y="0"/>
                </a:lnTo>
                <a:close/>
              </a:path>
            </a:pathLst>
          </a:custGeom>
          <a:blipFill>
            <a:blip r:embed="rId2"/>
            <a:stretch>
              <a:fillRect l="0" t="0" r="0" b="0"/>
            </a:stretch>
          </a:blipFill>
        </p:spPr>
      </p:sp>
      <p:sp>
        <p:nvSpPr>
          <p:cNvPr name="TextBox 6" id="6"/>
          <p:cNvSpPr txBox="true"/>
          <p:nvPr/>
        </p:nvSpPr>
        <p:spPr>
          <a:xfrm rot="0">
            <a:off x="1028700" y="4658096"/>
            <a:ext cx="9726081" cy="132626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The paper suggests a sparse hierarchical structure, a more space-efficient representation. Thus, a</a:t>
            </a:r>
            <a:r>
              <a:rPr lang="en-US" sz="2534">
                <a:solidFill>
                  <a:srgbClr val="000000"/>
                </a:solidFill>
                <a:latin typeface="Lato"/>
                <a:ea typeface="Lato"/>
                <a:cs typeface="Lato"/>
                <a:sym typeface="Lato"/>
              </a:rPr>
              <a:t> method for solid voxelization that uses an octree as representation is proposed.</a:t>
            </a:r>
          </a:p>
        </p:txBody>
      </p:sp>
      <p:sp>
        <p:nvSpPr>
          <p:cNvPr name="TextBox 7" id="7"/>
          <p:cNvSpPr txBox="true"/>
          <p:nvPr/>
        </p:nvSpPr>
        <p:spPr>
          <a:xfrm rot="0">
            <a:off x="1028700" y="392450"/>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Efficient Voxelization Using Sparse Hierarchical Structures</a:t>
            </a:r>
          </a:p>
        </p:txBody>
      </p:sp>
      <p:sp>
        <p:nvSpPr>
          <p:cNvPr name="TextBox 8" id="8"/>
          <p:cNvSpPr txBox="true"/>
          <p:nvPr/>
        </p:nvSpPr>
        <p:spPr>
          <a:xfrm rot="0">
            <a:off x="1028700" y="1525925"/>
            <a:ext cx="14334046" cy="1326263"/>
          </a:xfrm>
          <a:prstGeom prst="rect">
            <a:avLst/>
          </a:prstGeom>
        </p:spPr>
        <p:txBody>
          <a:bodyPr anchor="t" rtlCol="false" tIns="0" lIns="0" bIns="0" rIns="0">
            <a:spAutoFit/>
          </a:bodyPr>
          <a:lstStyle/>
          <a:p>
            <a:pPr algn="just">
              <a:lnSpc>
                <a:spcPts val="3548"/>
              </a:lnSpc>
            </a:pPr>
            <a:r>
              <a:rPr lang="en-US" sz="2534">
                <a:solidFill>
                  <a:srgbClr val="000000"/>
                </a:solidFill>
                <a:latin typeface="Lato"/>
                <a:ea typeface="Lato"/>
                <a:cs typeface="Lato"/>
                <a:sym typeface="Lato"/>
              </a:rPr>
              <a:t>Solid voxelization drawbacks:</a:t>
            </a:r>
          </a:p>
          <a:p>
            <a:pPr algn="just" marL="547287" indent="-273644" lvl="1">
              <a:lnSpc>
                <a:spcPts val="3548"/>
              </a:lnSpc>
              <a:buFont typeface="Arial"/>
              <a:buChar char="•"/>
            </a:pPr>
            <a:r>
              <a:rPr lang="en-US" sz="2534">
                <a:solidFill>
                  <a:srgbClr val="000000"/>
                </a:solidFill>
                <a:latin typeface="Lato"/>
                <a:ea typeface="Lato"/>
                <a:cs typeface="Lato"/>
                <a:sym typeface="Lato"/>
              </a:rPr>
              <a:t>Operates</a:t>
            </a:r>
            <a:r>
              <a:rPr lang="en-US" sz="2534">
                <a:solidFill>
                  <a:srgbClr val="000000"/>
                </a:solidFill>
                <a:latin typeface="Lato"/>
                <a:ea typeface="Lato"/>
                <a:cs typeface="Lato"/>
                <a:sym typeface="Lato"/>
              </a:rPr>
              <a:t> on the entire grid of voxels, explicitly storing each voxel’s state.</a:t>
            </a:r>
          </a:p>
          <a:p>
            <a:pPr algn="just" marL="547287" indent="-273644" lvl="1">
              <a:lnSpc>
                <a:spcPts val="3548"/>
              </a:lnSpc>
              <a:spcBef>
                <a:spcPct val="0"/>
              </a:spcBef>
              <a:buFont typeface="Arial"/>
              <a:buChar char="•"/>
            </a:pPr>
            <a:r>
              <a:rPr lang="en-US" sz="2534">
                <a:solidFill>
                  <a:srgbClr val="000000"/>
                </a:solidFill>
                <a:latin typeface="Lato"/>
                <a:ea typeface="Lato"/>
                <a:cs typeface="Lato"/>
                <a:sym typeface="Lato"/>
              </a:rPr>
              <a:t>Inefficient due to large uniform regions being stored explicitly.</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1089014" y="2121517"/>
            <a:ext cx="6170286" cy="3547915"/>
          </a:xfrm>
          <a:custGeom>
            <a:avLst/>
            <a:gdLst/>
            <a:ahLst/>
            <a:cxnLst/>
            <a:rect r="r" b="b" t="t" l="l"/>
            <a:pathLst>
              <a:path h="3547915" w="6170286">
                <a:moveTo>
                  <a:pt x="0" y="0"/>
                </a:moveTo>
                <a:lnTo>
                  <a:pt x="6170286" y="0"/>
                </a:lnTo>
                <a:lnTo>
                  <a:pt x="6170286" y="3547914"/>
                </a:lnTo>
                <a:lnTo>
                  <a:pt x="0" y="3547914"/>
                </a:lnTo>
                <a:lnTo>
                  <a:pt x="0" y="0"/>
                </a:lnTo>
                <a:close/>
              </a:path>
            </a:pathLst>
          </a:custGeom>
          <a:blipFill>
            <a:blip r:embed="rId2"/>
            <a:stretch>
              <a:fillRect l="0" t="0" r="0" b="0"/>
            </a:stretch>
          </a:blipFill>
        </p:spPr>
      </p:sp>
      <p:sp>
        <p:nvSpPr>
          <p:cNvPr name="Freeform 6" id="6"/>
          <p:cNvSpPr/>
          <p:nvPr/>
        </p:nvSpPr>
        <p:spPr>
          <a:xfrm flipH="false" flipV="false" rot="0">
            <a:off x="7634040" y="6283958"/>
            <a:ext cx="9760870" cy="2974342"/>
          </a:xfrm>
          <a:custGeom>
            <a:avLst/>
            <a:gdLst/>
            <a:ahLst/>
            <a:cxnLst/>
            <a:rect r="r" b="b" t="t" l="l"/>
            <a:pathLst>
              <a:path h="2974342" w="9760870">
                <a:moveTo>
                  <a:pt x="0" y="0"/>
                </a:moveTo>
                <a:lnTo>
                  <a:pt x="9760870" y="0"/>
                </a:lnTo>
                <a:lnTo>
                  <a:pt x="9760870" y="2974342"/>
                </a:lnTo>
                <a:lnTo>
                  <a:pt x="0" y="2974342"/>
                </a:lnTo>
                <a:lnTo>
                  <a:pt x="0" y="0"/>
                </a:lnTo>
                <a:close/>
              </a:path>
            </a:pathLst>
          </a:custGeom>
          <a:blipFill>
            <a:blip r:embed="rId3"/>
            <a:stretch>
              <a:fillRect l="0" t="0" r="0" b="0"/>
            </a:stretch>
          </a:blipFill>
        </p:spPr>
      </p:sp>
      <p:sp>
        <p:nvSpPr>
          <p:cNvPr name="TextBox 7" id="7"/>
          <p:cNvSpPr txBox="true"/>
          <p:nvPr/>
        </p:nvSpPr>
        <p:spPr>
          <a:xfrm rot="0">
            <a:off x="1028700" y="2073892"/>
            <a:ext cx="9703876" cy="490766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An octree is a </a:t>
            </a:r>
            <a:r>
              <a:rPr lang="en-US" sz="2534">
                <a:solidFill>
                  <a:srgbClr val="000000"/>
                </a:solidFill>
                <a:latin typeface="Lato"/>
                <a:ea typeface="Lato"/>
                <a:cs typeface="Lato"/>
                <a:sym typeface="Lato"/>
                <a:hlinkClick r:id="rId4" tooltip="https://en.wikipedia.org/wiki/Tree_data_structure"/>
              </a:rPr>
              <a:t>tree data structure</a:t>
            </a:r>
            <a:r>
              <a:rPr lang="en-US" sz="2534">
                <a:solidFill>
                  <a:srgbClr val="000000"/>
                </a:solidFill>
                <a:latin typeface="Lato"/>
                <a:ea typeface="Lato"/>
                <a:cs typeface="Lato"/>
                <a:sym typeface="Lato"/>
              </a:rPr>
              <a:t> in which each </a:t>
            </a:r>
            <a:r>
              <a:rPr lang="en-US" sz="2534">
                <a:solidFill>
                  <a:srgbClr val="000000"/>
                </a:solidFill>
                <a:latin typeface="Lato"/>
                <a:ea typeface="Lato"/>
                <a:cs typeface="Lato"/>
                <a:sym typeface="Lato"/>
                <a:hlinkClick r:id="rId5" tooltip="https://en.wikipedia.org/wiki/Internal_node"/>
              </a:rPr>
              <a:t>internal node</a:t>
            </a:r>
            <a:r>
              <a:rPr lang="en-US" sz="2534">
                <a:solidFill>
                  <a:srgbClr val="000000"/>
                </a:solidFill>
                <a:latin typeface="Lato"/>
                <a:ea typeface="Lato"/>
                <a:cs typeface="Lato"/>
                <a:sym typeface="Lato"/>
              </a:rPr>
              <a:t> has exactly eight </a:t>
            </a:r>
            <a:r>
              <a:rPr lang="en-US" sz="2534">
                <a:solidFill>
                  <a:srgbClr val="000000"/>
                </a:solidFill>
                <a:latin typeface="Lato"/>
                <a:ea typeface="Lato"/>
                <a:cs typeface="Lato"/>
                <a:sym typeface="Lato"/>
                <a:hlinkClick r:id="rId6" tooltip="https://en.wikipedia.org/wiki/Child_node"/>
              </a:rPr>
              <a:t>children</a:t>
            </a:r>
            <a:r>
              <a:rPr lang="en-US" sz="2534">
                <a:solidFill>
                  <a:srgbClr val="000000"/>
                </a:solidFill>
                <a:latin typeface="Lato"/>
                <a:ea typeface="Lato"/>
                <a:cs typeface="Lato"/>
                <a:sym typeface="Lato"/>
              </a:rPr>
              <a:t>. Octrees are most often used to partition a </a:t>
            </a:r>
            <a:r>
              <a:rPr lang="en-US" sz="2534">
                <a:solidFill>
                  <a:srgbClr val="000000"/>
                </a:solidFill>
                <a:latin typeface="Lato"/>
                <a:ea typeface="Lato"/>
                <a:cs typeface="Lato"/>
                <a:sym typeface="Lato"/>
                <a:hlinkClick r:id="rId7" tooltip="https://en.wikipedia.org/wiki/Three-dimensional_space"/>
              </a:rPr>
              <a:t>3D space</a:t>
            </a:r>
            <a:r>
              <a:rPr lang="en-US" sz="2534">
                <a:solidFill>
                  <a:srgbClr val="000000"/>
                </a:solidFill>
                <a:latin typeface="Lato"/>
                <a:ea typeface="Lato"/>
                <a:cs typeface="Lato"/>
                <a:sym typeface="Lato"/>
              </a:rPr>
              <a:t> by </a:t>
            </a:r>
            <a:r>
              <a:rPr lang="en-US" sz="2534">
                <a:solidFill>
                  <a:srgbClr val="000000"/>
                </a:solidFill>
                <a:latin typeface="Lato"/>
                <a:ea typeface="Lato"/>
                <a:cs typeface="Lato"/>
                <a:sym typeface="Lato"/>
                <a:hlinkClick r:id="rId8" tooltip="https://en.wikipedia.org/wiki/Recursive_subdivision"/>
              </a:rPr>
              <a:t>recursively subdividing</a:t>
            </a:r>
            <a:r>
              <a:rPr lang="en-US" sz="2534">
                <a:solidFill>
                  <a:srgbClr val="000000"/>
                </a:solidFill>
                <a:latin typeface="Lato"/>
                <a:ea typeface="Lato"/>
                <a:cs typeface="Lato"/>
                <a:sym typeface="Lato"/>
              </a:rPr>
              <a:t> it into 8 octants.</a:t>
            </a:r>
          </a:p>
          <a:p>
            <a:pPr algn="l">
              <a:lnSpc>
                <a:spcPts val="3548"/>
              </a:lnSpc>
            </a:pPr>
            <a:r>
              <a:rPr lang="en-US" sz="2534">
                <a:solidFill>
                  <a:srgbClr val="000000"/>
                </a:solidFill>
                <a:latin typeface="Lato"/>
                <a:ea typeface="Lato"/>
                <a:cs typeface="Lato"/>
                <a:sym typeface="Lato"/>
              </a:rPr>
              <a:t>All nodes of one level are stored contiguously, sorted according to the Morton space-filling curve.</a:t>
            </a:r>
          </a:p>
          <a:p>
            <a:pPr algn="l" marL="547287" indent="-273644" lvl="1">
              <a:lnSpc>
                <a:spcPts val="3548"/>
              </a:lnSpc>
              <a:buAutoNum type="arabicPeriod" startAt="1"/>
            </a:pPr>
            <a:r>
              <a:rPr lang="en-US" sz="2534">
                <a:solidFill>
                  <a:srgbClr val="000000"/>
                </a:solidFill>
                <a:latin typeface="Lato"/>
                <a:ea typeface="Lato"/>
                <a:cs typeface="Lato"/>
                <a:sym typeface="Lato"/>
              </a:rPr>
              <a:t>Level 0 nodes : Voxel sub-grid of size 4x4x4 (finest-level)</a:t>
            </a:r>
          </a:p>
          <a:p>
            <a:pPr algn="l" marL="547287" indent="-273644" lvl="1">
              <a:lnSpc>
                <a:spcPts val="3548"/>
              </a:lnSpc>
              <a:buAutoNum type="arabicPeriod" startAt="1"/>
            </a:pPr>
            <a:r>
              <a:rPr lang="en-US" sz="2534">
                <a:solidFill>
                  <a:srgbClr val="000000"/>
                </a:solidFill>
                <a:latin typeface="Lato"/>
                <a:ea typeface="Lato"/>
                <a:cs typeface="Lato"/>
                <a:sym typeface="Lato"/>
              </a:rPr>
              <a:t>Level 1 nodes : Voxel sub-grid of size 8x8x8</a:t>
            </a:r>
          </a:p>
          <a:p>
            <a:pPr algn="l">
              <a:lnSpc>
                <a:spcPts val="3548"/>
              </a:lnSpc>
            </a:pPr>
            <a:r>
              <a:rPr lang="en-US" sz="2534">
                <a:solidFill>
                  <a:srgbClr val="000000"/>
                </a:solidFill>
                <a:latin typeface="Lato"/>
                <a:ea typeface="Lato"/>
                <a:cs typeface="Lato"/>
                <a:sym typeface="Lato"/>
              </a:rPr>
              <a:t>       and so on...</a:t>
            </a:r>
          </a:p>
          <a:p>
            <a:pPr algn="l">
              <a:lnSpc>
                <a:spcPts val="3548"/>
              </a:lnSpc>
              <a:spcBef>
                <a:spcPct val="0"/>
              </a:spcBef>
            </a:pPr>
            <a:r>
              <a:rPr lang="en-US" sz="2534">
                <a:solidFill>
                  <a:srgbClr val="000000"/>
                </a:solidFill>
                <a:latin typeface="Lato"/>
                <a:ea typeface="Lato"/>
                <a:cs typeface="Lato"/>
                <a:sym typeface="Lato"/>
              </a:rPr>
              <a:t>The first child of any node has an index that is a multiple of 8. Each node maintains a pointer to its first child as well as pointers to its parent and its neighbors in x direction.</a:t>
            </a:r>
          </a:p>
        </p:txBody>
      </p:sp>
      <p:sp>
        <p:nvSpPr>
          <p:cNvPr name="TextBox 8" id="8"/>
          <p:cNvSpPr txBox="true"/>
          <p:nvPr/>
        </p:nvSpPr>
        <p:spPr>
          <a:xfrm rot="0">
            <a:off x="9144000" y="9019031"/>
            <a:ext cx="6425242" cy="43091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Overview of the octree structure (2D analog)</a:t>
            </a:r>
          </a:p>
        </p:txBody>
      </p:sp>
      <p:sp>
        <p:nvSpPr>
          <p:cNvPr name="TextBox 9" id="9"/>
          <p:cNvSpPr txBox="true"/>
          <p:nvPr/>
        </p:nvSpPr>
        <p:spPr>
          <a:xfrm rot="0">
            <a:off x="1028700" y="392450"/>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Efficient Voxelization Using Sparse Hierarchical Structures</a:t>
            </a:r>
          </a:p>
        </p:txBody>
      </p:sp>
      <p:sp>
        <p:nvSpPr>
          <p:cNvPr name="TextBox 10" id="10"/>
          <p:cNvSpPr txBox="true"/>
          <p:nvPr/>
        </p:nvSpPr>
        <p:spPr>
          <a:xfrm rot="0">
            <a:off x="1028700" y="1525925"/>
            <a:ext cx="14334046" cy="430913"/>
          </a:xfrm>
          <a:prstGeom prst="rect">
            <a:avLst/>
          </a:prstGeom>
        </p:spPr>
        <p:txBody>
          <a:bodyPr anchor="t" rtlCol="false" tIns="0" lIns="0" bIns="0" rIns="0">
            <a:spAutoFit/>
          </a:bodyPr>
          <a:lstStyle/>
          <a:p>
            <a:pPr algn="just">
              <a:lnSpc>
                <a:spcPts val="3548"/>
              </a:lnSpc>
              <a:spcBef>
                <a:spcPct val="0"/>
              </a:spcBef>
            </a:pPr>
            <a:r>
              <a:rPr lang="en-US" b="true" sz="2534">
                <a:solidFill>
                  <a:srgbClr val="000000"/>
                </a:solidFill>
                <a:latin typeface="Lato Bold"/>
                <a:ea typeface="Lato Bold"/>
                <a:cs typeface="Lato Bold"/>
                <a:sym typeface="Lato Bold"/>
              </a:rPr>
              <a:t>What is an Octree ?</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9100"/>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Construction of Octree</a:t>
            </a:r>
          </a:p>
        </p:txBody>
      </p:sp>
      <p:sp>
        <p:nvSpPr>
          <p:cNvPr name="TextBox 6" id="6"/>
          <p:cNvSpPr txBox="true"/>
          <p:nvPr/>
        </p:nvSpPr>
        <p:spPr>
          <a:xfrm rot="0">
            <a:off x="1028700" y="1525925"/>
            <a:ext cx="16230600" cy="7593713"/>
          </a:xfrm>
          <a:prstGeom prst="rect">
            <a:avLst/>
          </a:prstGeom>
        </p:spPr>
        <p:txBody>
          <a:bodyPr anchor="t" rtlCol="false" tIns="0" lIns="0" bIns="0" rIns="0">
            <a:spAutoFit/>
          </a:bodyPr>
          <a:lstStyle/>
          <a:p>
            <a:pPr algn="l" marL="547287" indent="-273644" lvl="1">
              <a:lnSpc>
                <a:spcPts val="3548"/>
              </a:lnSpc>
              <a:buAutoNum type="arabicPeriod" startAt="1"/>
            </a:pPr>
            <a:r>
              <a:rPr lang="en-US" b="true" sz="2534">
                <a:solidFill>
                  <a:srgbClr val="000000"/>
                </a:solidFill>
                <a:latin typeface="Lato Bold"/>
                <a:ea typeface="Lato Bold"/>
                <a:cs typeface="Lato Bold"/>
                <a:sym typeface="Lato Bold"/>
              </a:rPr>
              <a:t>Determination of Level-1 Active Nodes</a:t>
            </a:r>
            <a:r>
              <a:rPr lang="en-US" sz="2534">
                <a:solidFill>
                  <a:srgbClr val="000000"/>
                </a:solidFill>
                <a:latin typeface="Lato"/>
                <a:ea typeface="Lato"/>
                <a:cs typeface="Lato"/>
                <a:sym typeface="Lato"/>
              </a:rPr>
              <a:t>ㅤㅤㅤㅤㅤㅤㅤㅤㅤㅤㅤㅤㅤㅤㅤㅤㅤㅤㅤㅤㅤㅤㅤㅤㅤㅤㅤㅤㅤㅤㅤㅤActive nodes at level-1, which are overlapped by the input mesh, are identified through a conservative surface voxelization using level-1 resolution grids. The resulting list of active nodes is sorted in Morton order, referred to as ActNodes1.ㅤㅤㅤㅤㅤㅤㅤㅤㅤㅤㅤㅤㅤㅤㅤㅤㅤㅤㅤㅤㅤㅤㅤㅤㅤㅤㅤㅤㅤㅤ</a:t>
            </a:r>
          </a:p>
          <a:p>
            <a:pPr algn="l" marL="547287" indent="-273644" lvl="1">
              <a:lnSpc>
                <a:spcPts val="3548"/>
              </a:lnSpc>
              <a:buAutoNum type="arabicPeriod" startAt="1"/>
            </a:pPr>
            <a:r>
              <a:rPr lang="en-US" b="true" sz="2534">
                <a:solidFill>
                  <a:srgbClr val="000000"/>
                </a:solidFill>
                <a:latin typeface="Lato Bold"/>
                <a:ea typeface="Lato Bold"/>
                <a:cs typeface="Lato Bold"/>
                <a:sym typeface="Lato Bold"/>
              </a:rPr>
              <a:t>Initializationㅤㅤ</a:t>
            </a:r>
            <a:r>
              <a:rPr lang="en-US" sz="2534">
                <a:solidFill>
                  <a:srgbClr val="000000"/>
                </a:solidFill>
                <a:latin typeface="Lato"/>
                <a:ea typeface="Lato"/>
                <a:cs typeface="Lato"/>
                <a:sym typeface="Lato"/>
              </a:rPr>
              <a:t>ㅤㅤㅤㅤㅤㅤㅤㅤㅤㅤㅤㅤㅤㅤㅤㅤㅤㅤㅤㅤㅤㅤㅤㅤㅤㅤㅤㅤㅤㅤㅤㅤㅤㅤㅤㅤㅤㅤㅤㅤㅤㅤAllocate and initialize child nodes for all active level-1 nodes. Set x-neighbor pointers between adjacent child nodes that share the same parent node for fast traversal during voxelization.</a:t>
            </a:r>
          </a:p>
          <a:p>
            <a:pPr algn="l" marL="547287" indent="-273644" lvl="1">
              <a:lnSpc>
                <a:spcPts val="3548"/>
              </a:lnSpc>
              <a:buAutoNum type="arabicPeriod" startAt="1"/>
            </a:pPr>
            <a:r>
              <a:rPr lang="en-US" b="true" sz="2534">
                <a:solidFill>
                  <a:srgbClr val="000000"/>
                </a:solidFill>
                <a:latin typeface="Lato Bold"/>
                <a:ea typeface="Lato Bold"/>
                <a:cs typeface="Lato Bold"/>
                <a:sym typeface="Lato Bold"/>
              </a:rPr>
              <a:t>Bottom-Up Constructionㅤ</a:t>
            </a:r>
            <a:r>
              <a:rPr lang="en-US" sz="2534">
                <a:solidFill>
                  <a:srgbClr val="000000"/>
                </a:solidFill>
                <a:latin typeface="Lato"/>
                <a:ea typeface="Lato"/>
                <a:cs typeface="Lato"/>
                <a:sym typeface="Lato"/>
              </a:rPr>
              <a:t>ㅤㅤㅤㅤㅤㅤㅤㅤㅤㅤㅤㅤㅤㅤㅤㅤㅤㅤㅤㅤㅤㅤㅤㅤㅤㅤㅤㅤㅤㅤㅤㅤㅤㅤㅤㅤㅤㅤㅤFor each active level-1 node, check if the next node in ActNodes1 has a different level-2 parent. ㅤㅤㅤㅤㅤWrite 1 to Flag1 if it does, otherwise write 0.  ㅤㅤㅤㅤㅤㅤㅤㅤㅤㅤㅤㅤㅤㅤㅤㅤㅤㅤㅤㅤㅤㅤㅤㅤㅤㅤㅤㅤPerform an exclusive scan on Flag1 to compute ParentIndex1, which gives the indices of level-2 parent nodes in the octree.</a:t>
            </a:r>
          </a:p>
          <a:p>
            <a:pPr algn="l" marL="547287" indent="-273644" lvl="1">
              <a:lnSpc>
                <a:spcPts val="3548"/>
              </a:lnSpc>
              <a:spcBef>
                <a:spcPct val="0"/>
              </a:spcBef>
              <a:buAutoNum type="arabicPeriod" startAt="1"/>
            </a:pPr>
            <a:r>
              <a:rPr lang="en-US" b="true" sz="2534">
                <a:solidFill>
                  <a:srgbClr val="000000"/>
                </a:solidFill>
                <a:latin typeface="Lato Bold"/>
                <a:ea typeface="Lato Bold"/>
                <a:cs typeface="Lato Bold"/>
                <a:sym typeface="Lato Bold"/>
              </a:rPr>
              <a:t>Creating Higher-Level Nodesㅤ</a:t>
            </a:r>
            <a:r>
              <a:rPr lang="en-US" sz="2534">
                <a:solidFill>
                  <a:srgbClr val="000000"/>
                </a:solidFill>
                <a:latin typeface="Lato"/>
                <a:ea typeface="Lato"/>
                <a:cs typeface="Lato"/>
                <a:sym typeface="Lato"/>
              </a:rPr>
              <a:t>ㅤㅤㅤㅤㅤㅤㅤㅤㅤㅤㅤㅤㅤㅤㅤㅤㅤㅤㅤㅤㅤㅤㅤㅤㅤㅤㅤㅤㅤㅤㅤㅤㅤㅤㅤㅤㅤUse ParentIndex1 to allocate &amp; initialize level-1 nodes (Nodes1) in octree &amp; establish parent-child relationships.  Derive a list of active level-2 nodes (ActNodes2) by stripping the least significant 3 bits from the Morton codes of level-1 nodes. ㅤㅤㅤㅤㅤㅤㅤㅤㅤㅤㅤㅤㅤㅤㅤㅤㅤㅤㅤㅤㅤㅤㅤㅤㅤㅤㅤㅤㅤㅤㅤㅤㅤㅤㅤㅤㅤㅤㅤㅤㅤㅤRepeat the same process for higher-level nodes (level-3, level-4, etc.) until a single root node is reached.</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59100"/>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Voxelization into Octree</a:t>
            </a:r>
          </a:p>
        </p:txBody>
      </p:sp>
      <p:sp>
        <p:nvSpPr>
          <p:cNvPr name="TextBox 3" id="3"/>
          <p:cNvSpPr txBox="true"/>
          <p:nvPr/>
        </p:nvSpPr>
        <p:spPr>
          <a:xfrm rot="0">
            <a:off x="1028700" y="1417112"/>
            <a:ext cx="16230600" cy="2669288"/>
          </a:xfrm>
          <a:prstGeom prst="rect">
            <a:avLst/>
          </a:prstGeom>
        </p:spPr>
        <p:txBody>
          <a:bodyPr anchor="t" rtlCol="false" tIns="0" lIns="0" bIns="0" rIns="0">
            <a:spAutoFit/>
          </a:bodyPr>
          <a:lstStyle/>
          <a:p>
            <a:pPr algn="l">
              <a:lnSpc>
                <a:spcPts val="3548"/>
              </a:lnSpc>
            </a:pPr>
            <a:r>
              <a:rPr lang="en-US" sz="2534" b="true">
                <a:solidFill>
                  <a:srgbClr val="000000"/>
                </a:solidFill>
                <a:latin typeface="Lato Bold"/>
                <a:ea typeface="Lato Bold"/>
                <a:cs typeface="Lato Bold"/>
                <a:sym typeface="Lato Bold"/>
              </a:rPr>
              <a:t>Step 1:</a:t>
            </a:r>
            <a:r>
              <a:rPr lang="en-US" sz="2534">
                <a:solidFill>
                  <a:srgbClr val="000000"/>
                </a:solidFill>
                <a:latin typeface="Lato"/>
                <a:ea typeface="Lato"/>
                <a:cs typeface="Lato"/>
                <a:sym typeface="Lato"/>
              </a:rPr>
              <a:t> Allocate one thread per triangle and perform Rasterization in the yz Plane to determine the overlapping</a:t>
            </a:r>
          </a:p>
          <a:p>
            <a:pPr algn="l">
              <a:lnSpc>
                <a:spcPts val="3548"/>
              </a:lnSpc>
            </a:pPr>
            <a:r>
              <a:rPr lang="en-US" sz="2534">
                <a:solidFill>
                  <a:srgbClr val="000000"/>
                </a:solidFill>
                <a:latin typeface="Lato"/>
                <a:ea typeface="Lato"/>
                <a:cs typeface="Lato"/>
                <a:sym typeface="Lato"/>
              </a:rPr>
              <a:t>              voxels.</a:t>
            </a:r>
          </a:p>
          <a:p>
            <a:pPr algn="l">
              <a:lnSpc>
                <a:spcPts val="3548"/>
              </a:lnSpc>
            </a:pPr>
            <a:r>
              <a:rPr lang="en-US" sz="2534" b="true">
                <a:solidFill>
                  <a:srgbClr val="000000"/>
                </a:solidFill>
                <a:latin typeface="Lato Bold"/>
                <a:ea typeface="Lato Bold"/>
                <a:cs typeface="Lato Bold"/>
                <a:sym typeface="Lato Bold"/>
              </a:rPr>
              <a:t>Step 2:</a:t>
            </a:r>
            <a:r>
              <a:rPr lang="en-US" sz="2534">
                <a:solidFill>
                  <a:srgbClr val="000000"/>
                </a:solidFill>
                <a:latin typeface="Lato"/>
                <a:ea typeface="Lato"/>
                <a:cs typeface="Lato"/>
                <a:sym typeface="Lato"/>
              </a:rPr>
              <a:t> In case of an overlap, project the centre of the overlapping voxel along the x axis onto the triangle’s plane</a:t>
            </a:r>
          </a:p>
          <a:p>
            <a:pPr algn="l">
              <a:lnSpc>
                <a:spcPts val="3548"/>
              </a:lnSpc>
            </a:pPr>
            <a:r>
              <a:rPr lang="en-US" sz="2534">
                <a:solidFill>
                  <a:srgbClr val="000000"/>
                </a:solidFill>
                <a:latin typeface="Lato"/>
                <a:ea typeface="Lato"/>
                <a:cs typeface="Lato"/>
                <a:sym typeface="Lato"/>
              </a:rPr>
              <a:t>             to get the x index (q) of the first voxel that needs to be flipped.</a:t>
            </a:r>
          </a:p>
          <a:p>
            <a:pPr algn="l">
              <a:lnSpc>
                <a:spcPts val="3548"/>
              </a:lnSpc>
            </a:pPr>
            <a:r>
              <a:rPr lang="en-US" sz="2534" b="true">
                <a:solidFill>
                  <a:srgbClr val="000000"/>
                </a:solidFill>
                <a:latin typeface="Lato Bold"/>
                <a:ea typeface="Lato Bold"/>
                <a:cs typeface="Lato Bold"/>
                <a:sym typeface="Lato Bold"/>
              </a:rPr>
              <a:t>Step 3:</a:t>
            </a:r>
            <a:r>
              <a:rPr lang="en-US" sz="2534">
                <a:solidFill>
                  <a:srgbClr val="000000"/>
                </a:solidFill>
                <a:latin typeface="Lato"/>
                <a:ea typeface="Lato"/>
                <a:cs typeface="Lato"/>
                <a:sym typeface="Lato"/>
              </a:rPr>
              <a:t> The level-0 node containing that voxel is identified, and all voxels in the corresponding column of its voxel</a:t>
            </a:r>
          </a:p>
          <a:p>
            <a:pPr algn="l">
              <a:lnSpc>
                <a:spcPts val="3548"/>
              </a:lnSpc>
              <a:spcBef>
                <a:spcPct val="0"/>
              </a:spcBef>
            </a:pPr>
            <a:r>
              <a:rPr lang="en-US" sz="2534">
                <a:solidFill>
                  <a:srgbClr val="000000"/>
                </a:solidFill>
                <a:latin typeface="Lato"/>
                <a:ea typeface="Lato"/>
                <a:cs typeface="Lato"/>
                <a:sym typeface="Lato"/>
              </a:rPr>
              <a:t>             sub-grid within the local x-index range are flipped via an atomic xor operation.</a:t>
            </a:r>
          </a:p>
        </p:txBody>
      </p:sp>
      <p:sp>
        <p:nvSpPr>
          <p:cNvPr name="TextBox 4" id="4"/>
          <p:cNvSpPr txBox="true"/>
          <p:nvPr/>
        </p:nvSpPr>
        <p:spPr>
          <a:xfrm rot="0">
            <a:off x="1028700" y="5349351"/>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Hierarchical inside/outside propagation</a:t>
            </a:r>
          </a:p>
        </p:txBody>
      </p:sp>
      <p:sp>
        <p:nvSpPr>
          <p:cNvPr name="TextBox 5" id="5"/>
          <p:cNvSpPr txBox="true"/>
          <p:nvPr/>
        </p:nvSpPr>
        <p:spPr>
          <a:xfrm rot="0">
            <a:off x="1028700" y="6507363"/>
            <a:ext cx="16230600" cy="2221613"/>
          </a:xfrm>
          <a:prstGeom prst="rect">
            <a:avLst/>
          </a:prstGeom>
        </p:spPr>
        <p:txBody>
          <a:bodyPr anchor="t" rtlCol="false" tIns="0" lIns="0" bIns="0" rIns="0">
            <a:spAutoFit/>
          </a:bodyPr>
          <a:lstStyle/>
          <a:p>
            <a:pPr algn="l">
              <a:lnSpc>
                <a:spcPts val="3548"/>
              </a:lnSpc>
            </a:pPr>
            <a:r>
              <a:rPr lang="en-US" sz="2534" b="true">
                <a:solidFill>
                  <a:srgbClr val="000000"/>
                </a:solidFill>
                <a:latin typeface="Lato Bold"/>
                <a:ea typeface="Lato Bold"/>
                <a:cs typeface="Lato Bold"/>
                <a:sym typeface="Lato Bold"/>
              </a:rPr>
              <a:t>Step 1:</a:t>
            </a:r>
            <a:r>
              <a:rPr lang="en-US" sz="2534">
                <a:solidFill>
                  <a:srgbClr val="000000"/>
                </a:solidFill>
                <a:latin typeface="Lato"/>
                <a:ea typeface="Lato"/>
                <a:cs typeface="Lato"/>
                <a:sym typeface="Lato"/>
              </a:rPr>
              <a:t> Identify head nodes (no set level-0 −x neighbor)</a:t>
            </a:r>
          </a:p>
          <a:p>
            <a:pPr algn="l">
              <a:lnSpc>
                <a:spcPts val="3548"/>
              </a:lnSpc>
            </a:pPr>
            <a:r>
              <a:rPr lang="en-US" sz="2534" b="true">
                <a:solidFill>
                  <a:srgbClr val="000000"/>
                </a:solidFill>
                <a:latin typeface="Lato Bold"/>
                <a:ea typeface="Lato Bold"/>
                <a:cs typeface="Lato Bold"/>
                <a:sym typeface="Lato Bold"/>
              </a:rPr>
              <a:t>Step 2:</a:t>
            </a:r>
            <a:r>
              <a:rPr lang="en-US" sz="2534">
                <a:solidFill>
                  <a:srgbClr val="000000"/>
                </a:solidFill>
                <a:latin typeface="Lato"/>
                <a:ea typeface="Lato"/>
                <a:cs typeface="Lato"/>
                <a:sym typeface="Lato"/>
              </a:rPr>
              <a:t> When 8 level-0 nodes with the same level-1 parent have all their voxels in agreement, propagate the flip</a:t>
            </a:r>
          </a:p>
          <a:p>
            <a:pPr algn="l">
              <a:lnSpc>
                <a:spcPts val="3548"/>
              </a:lnSpc>
            </a:pPr>
            <a:r>
              <a:rPr lang="en-US" sz="2534">
                <a:solidFill>
                  <a:srgbClr val="000000"/>
                </a:solidFill>
                <a:latin typeface="Lato"/>
                <a:ea typeface="Lato"/>
                <a:cs typeface="Lato"/>
                <a:sym typeface="Lato"/>
              </a:rPr>
              <a:t>             information to the level-1 parent node.</a:t>
            </a:r>
          </a:p>
          <a:p>
            <a:pPr algn="l">
              <a:lnSpc>
                <a:spcPts val="3548"/>
              </a:lnSpc>
            </a:pPr>
            <a:r>
              <a:rPr lang="en-US" sz="2534" b="true">
                <a:solidFill>
                  <a:srgbClr val="000000"/>
                </a:solidFill>
                <a:latin typeface="Lato Bold"/>
                <a:ea typeface="Lato Bold"/>
                <a:cs typeface="Lato Bold"/>
                <a:sym typeface="Lato Bold"/>
              </a:rPr>
              <a:t>Step 3:</a:t>
            </a:r>
            <a:r>
              <a:rPr lang="en-US" sz="2534">
                <a:solidFill>
                  <a:srgbClr val="000000"/>
                </a:solidFill>
                <a:latin typeface="Lato"/>
                <a:ea typeface="Lato"/>
                <a:cs typeface="Lato"/>
                <a:sym typeface="Lato"/>
              </a:rPr>
              <a:t> This propagation to the next coarser level and then within this level is performed analogously for the</a:t>
            </a:r>
          </a:p>
          <a:p>
            <a:pPr algn="l">
              <a:lnSpc>
                <a:spcPts val="3548"/>
              </a:lnSpc>
              <a:spcBef>
                <a:spcPct val="0"/>
              </a:spcBef>
            </a:pPr>
            <a:r>
              <a:rPr lang="en-US" sz="2534">
                <a:solidFill>
                  <a:srgbClr val="000000"/>
                </a:solidFill>
                <a:latin typeface="Lato"/>
                <a:ea typeface="Lato"/>
                <a:cs typeface="Lato"/>
                <a:sym typeface="Lato"/>
              </a:rPr>
              <a:t>              remaining levels. </a:t>
            </a:r>
          </a:p>
        </p:txBody>
      </p:sp>
      <p:grpSp>
        <p:nvGrpSpPr>
          <p:cNvPr name="Group 6" id="6"/>
          <p:cNvGrpSpPr/>
          <p:nvPr/>
        </p:nvGrpSpPr>
        <p:grpSpPr>
          <a:xfrm rot="0">
            <a:off x="0" y="9664489"/>
            <a:ext cx="18288000" cy="3086100"/>
            <a:chOff x="0" y="0"/>
            <a:chExt cx="4816593" cy="812800"/>
          </a:xfrm>
        </p:grpSpPr>
        <p:sp>
          <p:nvSpPr>
            <p:cNvPr name="Freeform 7" id="7"/>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8" id="8"/>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57275" y="257175"/>
            <a:ext cx="15284183"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Implementation</a:t>
            </a:r>
          </a:p>
        </p:txBody>
      </p:sp>
      <p:sp>
        <p:nvSpPr>
          <p:cNvPr name="TextBox 6" id="6"/>
          <p:cNvSpPr txBox="true"/>
          <p:nvPr/>
        </p:nvSpPr>
        <p:spPr>
          <a:xfrm rot="0">
            <a:off x="1028700" y="1525925"/>
            <a:ext cx="16230600" cy="5803013"/>
          </a:xfrm>
          <a:prstGeom prst="rect">
            <a:avLst/>
          </a:prstGeom>
        </p:spPr>
        <p:txBody>
          <a:bodyPr anchor="t" rtlCol="false" tIns="0" lIns="0" bIns="0" rIns="0">
            <a:spAutoFit/>
          </a:bodyPr>
          <a:lstStyle/>
          <a:p>
            <a:pPr algn="l" marL="547287" indent="-273644" lvl="1">
              <a:lnSpc>
                <a:spcPts val="3548"/>
              </a:lnSpc>
              <a:buFont typeface="Arial"/>
              <a:buChar char="•"/>
            </a:pPr>
            <a:r>
              <a:rPr lang="en-US" sz="2534">
                <a:solidFill>
                  <a:srgbClr val="000000"/>
                </a:solidFill>
                <a:latin typeface="Lato"/>
                <a:ea typeface="Lato"/>
                <a:cs typeface="Lato"/>
                <a:sym typeface="Lato"/>
              </a:rPr>
              <a:t>The paper implements the described voxelization approaches in CUDA</a:t>
            </a:r>
          </a:p>
          <a:p>
            <a:pPr algn="l" marL="547287" indent="-273644" lvl="1">
              <a:lnSpc>
                <a:spcPts val="3548"/>
              </a:lnSpc>
              <a:buFont typeface="Arial"/>
              <a:buChar char="•"/>
            </a:pPr>
            <a:r>
              <a:rPr lang="en-US" sz="2534">
                <a:solidFill>
                  <a:srgbClr val="000000"/>
                </a:solidFill>
                <a:latin typeface="Lato"/>
                <a:ea typeface="Lato"/>
                <a:cs typeface="Lato"/>
                <a:sym typeface="Lato"/>
              </a:rPr>
              <a:t>The methods take an indexed triangle set as input, provided in a vertex and an index buffer.</a:t>
            </a:r>
          </a:p>
          <a:p>
            <a:pPr algn="l" marL="547287" indent="-273644" lvl="1">
              <a:lnSpc>
                <a:spcPts val="3548"/>
              </a:lnSpc>
              <a:buFont typeface="Arial"/>
              <a:buChar char="•"/>
            </a:pPr>
            <a:r>
              <a:rPr lang="en-US" sz="2534">
                <a:solidFill>
                  <a:srgbClr val="000000"/>
                </a:solidFill>
                <a:latin typeface="Lato"/>
                <a:ea typeface="Lato"/>
                <a:cs typeface="Lato"/>
                <a:sym typeface="Lato"/>
              </a:rPr>
              <a:t>At first, the vertices are always transformed to voxel space and the voxel grid is initialized with zeroes.</a:t>
            </a:r>
          </a:p>
          <a:p>
            <a:pPr algn="l">
              <a:lnSpc>
                <a:spcPts val="3548"/>
              </a:lnSpc>
            </a:pPr>
          </a:p>
          <a:p>
            <a:pPr algn="l">
              <a:lnSpc>
                <a:spcPts val="3548"/>
              </a:lnSpc>
            </a:pPr>
            <a:r>
              <a:rPr lang="en-US" sz="2534" b="true">
                <a:solidFill>
                  <a:srgbClr val="000000"/>
                </a:solidFill>
                <a:latin typeface="Lato Bold"/>
                <a:ea typeface="Lato Bold"/>
                <a:cs typeface="Lato Bold"/>
                <a:sym typeface="Lato Bold"/>
              </a:rPr>
              <a:t>Atomic memory</a:t>
            </a:r>
          </a:p>
          <a:p>
            <a:pPr algn="l" marL="547287" indent="-273644" lvl="1">
              <a:lnSpc>
                <a:spcPts val="3548"/>
              </a:lnSpc>
              <a:buFont typeface="Arial"/>
              <a:buChar char="•"/>
            </a:pPr>
            <a:r>
              <a:rPr lang="en-US" sz="2534">
                <a:solidFill>
                  <a:srgbClr val="000000"/>
                </a:solidFill>
                <a:latin typeface="Lato"/>
                <a:ea typeface="Lato"/>
                <a:cs typeface="Lato"/>
                <a:sym typeface="Lato"/>
              </a:rPr>
              <a:t>Except for the tile-based solid voxelization, all introduced approaches make heavy use of atomic memory operations.</a:t>
            </a:r>
          </a:p>
          <a:p>
            <a:pPr algn="l" marL="547287" indent="-273644" lvl="1">
              <a:lnSpc>
                <a:spcPts val="3548"/>
              </a:lnSpc>
              <a:buFont typeface="Arial"/>
              <a:buChar char="•"/>
            </a:pPr>
            <a:r>
              <a:rPr lang="en-US" sz="2534">
                <a:solidFill>
                  <a:srgbClr val="000000"/>
                </a:solidFill>
                <a:latin typeface="Lato"/>
                <a:ea typeface="Lato"/>
                <a:cs typeface="Lato"/>
                <a:sym typeface="Lato"/>
              </a:rPr>
              <a:t>Rasterization-based voxelization techniques employ the GPU’s fixed-function ROP units to set or flip bits.</a:t>
            </a:r>
          </a:p>
          <a:p>
            <a:pPr algn="l" marL="547287" indent="-273644" lvl="1">
              <a:lnSpc>
                <a:spcPts val="3548"/>
              </a:lnSpc>
              <a:buFont typeface="Arial"/>
              <a:buChar char="•"/>
            </a:pPr>
            <a:r>
              <a:rPr lang="en-US" sz="2534">
                <a:solidFill>
                  <a:srgbClr val="000000"/>
                </a:solidFill>
                <a:latin typeface="Lato"/>
                <a:ea typeface="Lato"/>
                <a:cs typeface="Lato"/>
                <a:sym typeface="Lato"/>
              </a:rPr>
              <a:t>For the used (GT200-based) hardware, atomic memory operations are expensive and can easily dominate the runtime if the same memory location is touched by multiple atomics.</a:t>
            </a:r>
          </a:p>
          <a:p>
            <a:pPr algn="l" marL="547287" indent="-273644" lvl="1">
              <a:lnSpc>
                <a:spcPts val="3548"/>
              </a:lnSpc>
              <a:buFont typeface="Arial"/>
              <a:buChar char="•"/>
            </a:pPr>
            <a:r>
              <a:rPr lang="en-US" sz="2534">
                <a:solidFill>
                  <a:srgbClr val="000000"/>
                </a:solidFill>
                <a:latin typeface="Lato"/>
                <a:ea typeface="Lato"/>
                <a:cs typeface="Lato"/>
                <a:sym typeface="Lato"/>
              </a:rPr>
              <a:t>Making a warp access triangles with a certain stride increases the chance that concurrently executed atomics refer to different memory locations.</a:t>
            </a:r>
          </a:p>
          <a:p>
            <a:pPr algn="l" marL="547287" indent="-273644" lvl="1">
              <a:lnSpc>
                <a:spcPts val="3548"/>
              </a:lnSpc>
              <a:buFont typeface="Arial"/>
              <a:buChar char="•"/>
            </a:pPr>
            <a:r>
              <a:rPr lang="en-US" sz="2534">
                <a:solidFill>
                  <a:srgbClr val="000000"/>
                </a:solidFill>
                <a:latin typeface="Lato"/>
                <a:ea typeface="Lato"/>
                <a:cs typeface="Lato"/>
                <a:sym typeface="Lato"/>
              </a:rPr>
              <a:t>This is because contiguously stored triangles are typically close in 3D space.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6" id="6"/>
          <p:cNvSpPr txBox="true"/>
          <p:nvPr/>
        </p:nvSpPr>
        <p:spPr>
          <a:xfrm rot="0">
            <a:off x="1028700" y="1313910"/>
            <a:ext cx="16230600" cy="43091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Multiple models and various voxel grid sizes are used for testing the proposed methods.</a:t>
            </a:r>
          </a:p>
        </p:txBody>
      </p:sp>
      <p:sp>
        <p:nvSpPr>
          <p:cNvPr name="TextBox 7" id="7"/>
          <p:cNvSpPr txBox="true"/>
          <p:nvPr/>
        </p:nvSpPr>
        <p:spPr>
          <a:xfrm rot="0">
            <a:off x="1028700" y="2290395"/>
            <a:ext cx="16230600" cy="878588"/>
          </a:xfrm>
          <a:prstGeom prst="rect">
            <a:avLst/>
          </a:prstGeom>
        </p:spPr>
        <p:txBody>
          <a:bodyPr anchor="t" rtlCol="false" tIns="0" lIns="0" bIns="0" rIns="0">
            <a:spAutoFit/>
          </a:bodyPr>
          <a:lstStyle/>
          <a:p>
            <a:pPr algn="l">
              <a:lnSpc>
                <a:spcPts val="3548"/>
              </a:lnSpc>
            </a:pPr>
            <a:r>
              <a:rPr lang="en-US" sz="2534" b="true">
                <a:solidFill>
                  <a:srgbClr val="000000"/>
                </a:solidFill>
                <a:latin typeface="Lato Bold"/>
                <a:ea typeface="Lato Bold"/>
                <a:cs typeface="Lato Bold"/>
                <a:sym typeface="Lato Bold"/>
              </a:rPr>
              <a:t>Intel Core 2 Quad 2.83 GHz </a:t>
            </a:r>
            <a:r>
              <a:rPr lang="en-US" sz="2534">
                <a:solidFill>
                  <a:srgbClr val="000000"/>
                </a:solidFill>
                <a:latin typeface="Lato"/>
                <a:ea typeface="Lato"/>
                <a:cs typeface="Lato"/>
                <a:sym typeface="Lato"/>
              </a:rPr>
              <a:t>with an </a:t>
            </a:r>
            <a:r>
              <a:rPr lang="en-US" sz="2534" b="true">
                <a:solidFill>
                  <a:srgbClr val="000000"/>
                </a:solidFill>
                <a:latin typeface="Lato Bold"/>
                <a:ea typeface="Lato Bold"/>
                <a:cs typeface="Lato Bold"/>
                <a:sym typeface="Lato Bold"/>
              </a:rPr>
              <a:t>NVIDIA GeForce GTX 285</a:t>
            </a:r>
            <a:r>
              <a:rPr lang="en-US" sz="2534">
                <a:solidFill>
                  <a:srgbClr val="000000"/>
                </a:solidFill>
                <a:latin typeface="Lato"/>
                <a:ea typeface="Lato"/>
                <a:cs typeface="Lato"/>
                <a:sym typeface="Lato"/>
              </a:rPr>
              <a:t>, using isotropic voxels and making the grid closely encompass the whole model.</a:t>
            </a:r>
          </a:p>
        </p:txBody>
      </p:sp>
      <p:sp>
        <p:nvSpPr>
          <p:cNvPr name="TextBox 8" id="8"/>
          <p:cNvSpPr txBox="true"/>
          <p:nvPr/>
        </p:nvSpPr>
        <p:spPr>
          <a:xfrm rot="0">
            <a:off x="1028700" y="3711908"/>
            <a:ext cx="16230600" cy="1773938"/>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The following slides show three tables:</a:t>
            </a:r>
          </a:p>
          <a:p>
            <a:pPr algn="l">
              <a:lnSpc>
                <a:spcPts val="3548"/>
              </a:lnSpc>
            </a:pPr>
            <a:r>
              <a:rPr lang="en-US" sz="2534">
                <a:solidFill>
                  <a:srgbClr val="000000"/>
                </a:solidFill>
                <a:latin typeface="Lato"/>
                <a:ea typeface="Lato"/>
                <a:cs typeface="Lato"/>
                <a:sym typeface="Lato"/>
              </a:rPr>
              <a:t>Table 1: Surface voxelization</a:t>
            </a:r>
          </a:p>
          <a:p>
            <a:pPr algn="l">
              <a:lnSpc>
                <a:spcPts val="3548"/>
              </a:lnSpc>
            </a:pPr>
            <a:r>
              <a:rPr lang="en-US" sz="2534">
                <a:solidFill>
                  <a:srgbClr val="000000"/>
                </a:solidFill>
                <a:latin typeface="Lato"/>
                <a:ea typeface="Lato"/>
                <a:cs typeface="Lato"/>
                <a:sym typeface="Lato"/>
              </a:rPr>
              <a:t>Table 2: Solid voxelization</a:t>
            </a:r>
          </a:p>
          <a:p>
            <a:pPr algn="l">
              <a:lnSpc>
                <a:spcPts val="3548"/>
              </a:lnSpc>
            </a:pPr>
            <a:r>
              <a:rPr lang="en-US" sz="2534">
                <a:solidFill>
                  <a:srgbClr val="000000"/>
                </a:solidFill>
                <a:latin typeface="Lato"/>
                <a:ea typeface="Lato"/>
                <a:cs typeface="Lato"/>
                <a:sym typeface="Lato"/>
              </a:rPr>
              <a:t>Table 3: Sparse solid voxelization</a:t>
            </a:r>
          </a:p>
        </p:txBody>
      </p:sp>
      <p:sp>
        <p:nvSpPr>
          <p:cNvPr name="TextBox 9" id="9"/>
          <p:cNvSpPr txBox="true"/>
          <p:nvPr/>
        </p:nvSpPr>
        <p:spPr>
          <a:xfrm rot="0">
            <a:off x="1028700" y="5771597"/>
            <a:ext cx="16230600" cy="43091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Pipeline-based approach {Zhang et al.] is used as a baseline for benchmarking the results in table 1 &amp; 2.</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28700" y="1566028"/>
            <a:ext cx="16230600" cy="5633371"/>
          </a:xfrm>
          <a:custGeom>
            <a:avLst/>
            <a:gdLst/>
            <a:ahLst/>
            <a:cxnLst/>
            <a:rect r="r" b="b" t="t" l="l"/>
            <a:pathLst>
              <a:path h="5633371" w="16230600">
                <a:moveTo>
                  <a:pt x="0" y="0"/>
                </a:moveTo>
                <a:lnTo>
                  <a:pt x="16230600" y="0"/>
                </a:lnTo>
                <a:lnTo>
                  <a:pt x="16230600" y="5633371"/>
                </a:lnTo>
                <a:lnTo>
                  <a:pt x="0" y="5633371"/>
                </a:lnTo>
                <a:lnTo>
                  <a:pt x="0" y="0"/>
                </a:lnTo>
                <a:close/>
              </a:path>
            </a:pathLst>
          </a:custGeom>
          <a:blipFill>
            <a:blip r:embed="rId2"/>
            <a:stretch>
              <a:fillRect l="0" t="0" r="0" b="0"/>
            </a:stretch>
          </a:blipFill>
        </p:spPr>
      </p:sp>
      <p:sp>
        <p:nvSpPr>
          <p:cNvPr name="TextBox 6" id="6"/>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7" id="7"/>
          <p:cNvSpPr txBox="true"/>
          <p:nvPr/>
        </p:nvSpPr>
        <p:spPr>
          <a:xfrm rot="0">
            <a:off x="1028700" y="7685174"/>
            <a:ext cx="16230600" cy="132626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Running time (in ms) for different surface voxelization methods, along with the number of resulting voxels and the encountered percentage of cases with a 1D, 2D and 3D bounding box. For comparison, the pipeline-based approach by Zhang et al. [2007] is included</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6" id="6"/>
          <p:cNvSpPr txBox="true"/>
          <p:nvPr/>
        </p:nvSpPr>
        <p:spPr>
          <a:xfrm rot="0">
            <a:off x="1028700" y="1460627"/>
            <a:ext cx="16230600" cy="2669288"/>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Inferences from Table 1:</a:t>
            </a:r>
          </a:p>
          <a:p>
            <a:pPr algn="l" marL="547287" indent="-273644" lvl="1">
              <a:lnSpc>
                <a:spcPts val="3548"/>
              </a:lnSpc>
              <a:buAutoNum type="arabicPeriod" startAt="1"/>
            </a:pPr>
            <a:r>
              <a:rPr lang="en-US" sz="2534">
                <a:solidFill>
                  <a:srgbClr val="000000"/>
                </a:solidFill>
                <a:latin typeface="Lato"/>
                <a:ea typeface="Lato"/>
                <a:cs typeface="Lato"/>
                <a:sym typeface="Lato"/>
              </a:rPr>
              <a:t>Shrub model has many branches, berries and leaves giving a high surface complexity, resulting in a large number of overlapped voxels.</a:t>
            </a:r>
          </a:p>
          <a:p>
            <a:pPr algn="l" marL="547287" indent="-273644" lvl="1">
              <a:lnSpc>
                <a:spcPts val="3548"/>
              </a:lnSpc>
              <a:buAutoNum type="arabicPeriod" startAt="1"/>
            </a:pPr>
            <a:r>
              <a:rPr lang="en-US" sz="2534">
                <a:solidFill>
                  <a:srgbClr val="000000"/>
                </a:solidFill>
                <a:latin typeface="Lato"/>
                <a:ea typeface="Lato"/>
                <a:cs typeface="Lato"/>
                <a:sym typeface="Lato"/>
              </a:rPr>
              <a:t>The specialized version turned out to perform fastest and sorting didn’t pay off.</a:t>
            </a:r>
          </a:p>
          <a:p>
            <a:pPr algn="l" marL="547287" indent="-273644" lvl="1">
              <a:lnSpc>
                <a:spcPts val="3548"/>
              </a:lnSpc>
              <a:spcBef>
                <a:spcPct val="0"/>
              </a:spcBef>
              <a:buAutoNum type="arabicPeriod" startAt="1"/>
            </a:pPr>
            <a:r>
              <a:rPr lang="en-US" sz="2534">
                <a:solidFill>
                  <a:srgbClr val="000000"/>
                </a:solidFill>
                <a:latin typeface="Lato"/>
                <a:ea typeface="Lato"/>
                <a:cs typeface="Lato"/>
                <a:sym typeface="Lato"/>
              </a:rPr>
              <a:t>Compared to pipeline-based conservative voxelization [Zhang et al. 2007], the proposed data-parallel methods and 6-separating voxelization are consistently faster.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542440" y="2713593"/>
            <a:ext cx="6716860" cy="6716860"/>
          </a:xfrm>
          <a:custGeom>
            <a:avLst/>
            <a:gdLst/>
            <a:ahLst/>
            <a:cxnLst/>
            <a:rect r="r" b="b" t="t" l="l"/>
            <a:pathLst>
              <a:path h="6716860" w="6716860">
                <a:moveTo>
                  <a:pt x="0" y="0"/>
                </a:moveTo>
                <a:lnTo>
                  <a:pt x="6716860" y="0"/>
                </a:lnTo>
                <a:lnTo>
                  <a:pt x="6716860" y="6716859"/>
                </a:lnTo>
                <a:lnTo>
                  <a:pt x="0" y="6716859"/>
                </a:lnTo>
                <a:lnTo>
                  <a:pt x="0" y="0"/>
                </a:lnTo>
                <a:close/>
              </a:path>
            </a:pathLst>
          </a:custGeom>
          <a:blipFill>
            <a:blip r:embed="rId2"/>
            <a:stretch>
              <a:fillRect l="0" t="0" r="0" b="0"/>
            </a:stretch>
          </a:blipFill>
        </p:spPr>
      </p:sp>
      <p:sp>
        <p:nvSpPr>
          <p:cNvPr name="Freeform 6" id="6"/>
          <p:cNvSpPr/>
          <p:nvPr/>
        </p:nvSpPr>
        <p:spPr>
          <a:xfrm flipH="false" flipV="false" rot="0">
            <a:off x="1028700" y="2713593"/>
            <a:ext cx="6716860" cy="6716860"/>
          </a:xfrm>
          <a:custGeom>
            <a:avLst/>
            <a:gdLst/>
            <a:ahLst/>
            <a:cxnLst/>
            <a:rect r="r" b="b" t="t" l="l"/>
            <a:pathLst>
              <a:path h="6716860" w="6716860">
                <a:moveTo>
                  <a:pt x="0" y="0"/>
                </a:moveTo>
                <a:lnTo>
                  <a:pt x="6716860" y="0"/>
                </a:lnTo>
                <a:lnTo>
                  <a:pt x="6716860" y="6716859"/>
                </a:lnTo>
                <a:lnTo>
                  <a:pt x="0" y="6716859"/>
                </a:lnTo>
                <a:lnTo>
                  <a:pt x="0" y="0"/>
                </a:lnTo>
                <a:close/>
              </a:path>
            </a:pathLst>
          </a:custGeom>
          <a:blipFill>
            <a:blip r:embed="rId3"/>
            <a:stretch>
              <a:fillRect l="0" t="0" r="0" b="0"/>
            </a:stretch>
          </a:blipFill>
        </p:spPr>
      </p:sp>
      <p:sp>
        <p:nvSpPr>
          <p:cNvPr name="TextBox 7" id="7"/>
          <p:cNvSpPr txBox="true"/>
          <p:nvPr/>
        </p:nvSpPr>
        <p:spPr>
          <a:xfrm rot="0">
            <a:off x="1028700" y="600075"/>
            <a:ext cx="4421505"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What are Voxels?</a:t>
            </a:r>
          </a:p>
        </p:txBody>
      </p:sp>
      <p:sp>
        <p:nvSpPr>
          <p:cNvPr name="TextBox 8" id="8"/>
          <p:cNvSpPr txBox="true"/>
          <p:nvPr/>
        </p:nvSpPr>
        <p:spPr>
          <a:xfrm rot="0">
            <a:off x="1028700" y="1895078"/>
            <a:ext cx="13562409"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Voxels are three-dimensional pixels, short for "volumetric pixels."</a:t>
            </a:r>
          </a:p>
        </p:txBody>
      </p:sp>
      <p:sp>
        <p:nvSpPr>
          <p:cNvPr name="TextBox 9" id="9"/>
          <p:cNvSpPr txBox="true"/>
          <p:nvPr/>
        </p:nvSpPr>
        <p:spPr>
          <a:xfrm rot="0">
            <a:off x="7723729" y="4608830"/>
            <a:ext cx="2818711" cy="1012190"/>
          </a:xfrm>
          <a:prstGeom prst="rect">
            <a:avLst/>
          </a:prstGeom>
        </p:spPr>
        <p:txBody>
          <a:bodyPr anchor="t" rtlCol="false" tIns="0" lIns="0" bIns="0" rIns="0">
            <a:spAutoFit/>
          </a:bodyPr>
          <a:lstStyle/>
          <a:p>
            <a:pPr algn="ctr">
              <a:lnSpc>
                <a:spcPts val="4060"/>
              </a:lnSpc>
            </a:pPr>
            <a:r>
              <a:rPr lang="en-US" sz="2900">
                <a:solidFill>
                  <a:srgbClr val="000000"/>
                </a:solidFill>
                <a:latin typeface="Canva Sans"/>
                <a:ea typeface="Canva Sans"/>
                <a:cs typeface="Canva Sans"/>
                <a:sym typeface="Canva Sans"/>
              </a:rPr>
              <a:t>Add one more dimension</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4059932" y="1420932"/>
            <a:ext cx="10168136" cy="5654642"/>
          </a:xfrm>
          <a:custGeom>
            <a:avLst/>
            <a:gdLst/>
            <a:ahLst/>
            <a:cxnLst/>
            <a:rect r="r" b="b" t="t" l="l"/>
            <a:pathLst>
              <a:path h="5654642" w="10168136">
                <a:moveTo>
                  <a:pt x="0" y="0"/>
                </a:moveTo>
                <a:lnTo>
                  <a:pt x="10168136" y="0"/>
                </a:lnTo>
                <a:lnTo>
                  <a:pt x="10168136" y="5654642"/>
                </a:lnTo>
                <a:lnTo>
                  <a:pt x="0" y="5654642"/>
                </a:lnTo>
                <a:lnTo>
                  <a:pt x="0" y="0"/>
                </a:lnTo>
                <a:close/>
              </a:path>
            </a:pathLst>
          </a:custGeom>
          <a:blipFill>
            <a:blip r:embed="rId2"/>
            <a:stretch>
              <a:fillRect l="0" t="0" r="0" b="0"/>
            </a:stretch>
          </a:blipFill>
        </p:spPr>
      </p:sp>
      <p:sp>
        <p:nvSpPr>
          <p:cNvPr name="TextBox 6" id="6"/>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7" id="7"/>
          <p:cNvSpPr txBox="true"/>
          <p:nvPr/>
        </p:nvSpPr>
        <p:spPr>
          <a:xfrm rot="0">
            <a:off x="1028700" y="7685174"/>
            <a:ext cx="16230600" cy="132626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Running time (in ms) for different solid voxelization methods. The break-down for the tile-based approach considers determining the work queue (Tpairs), sorting it (Tsort), and processing the tiles (Ttiles). Moreover, the number of tile/triangle pairs in the queue and the average triangle list length per active tile are provided.</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6" id="6"/>
          <p:cNvSpPr txBox="true"/>
          <p:nvPr/>
        </p:nvSpPr>
        <p:spPr>
          <a:xfrm rot="0">
            <a:off x="1028700" y="1460627"/>
            <a:ext cx="16230600" cy="222161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Inferences from Table 2:</a:t>
            </a:r>
          </a:p>
          <a:p>
            <a:pPr algn="l" marL="547287" indent="-273644" lvl="1">
              <a:lnSpc>
                <a:spcPts val="3548"/>
              </a:lnSpc>
              <a:buAutoNum type="arabicPeriod" startAt="1"/>
            </a:pPr>
            <a:r>
              <a:rPr lang="en-US" sz="2534">
                <a:solidFill>
                  <a:srgbClr val="000000"/>
                </a:solidFill>
                <a:latin typeface="Lato"/>
                <a:ea typeface="Lato"/>
                <a:cs typeface="Lato"/>
                <a:sym typeface="Lato"/>
              </a:rPr>
              <a:t>The tile-based method becomes faster than the triangle-parallel approach if the grid size is high or the model features many triangles.</a:t>
            </a:r>
          </a:p>
          <a:p>
            <a:pPr algn="l" marL="547287" indent="-273644" lvl="1">
              <a:lnSpc>
                <a:spcPts val="3548"/>
              </a:lnSpc>
              <a:spcBef>
                <a:spcPct val="0"/>
              </a:spcBef>
              <a:buAutoNum type="arabicPeriod" startAt="1"/>
            </a:pPr>
            <a:r>
              <a:rPr lang="en-US" sz="2534">
                <a:solidFill>
                  <a:srgbClr val="000000"/>
                </a:solidFill>
                <a:latin typeface="Lato"/>
                <a:ea typeface="Lato"/>
                <a:cs typeface="Lato"/>
                <a:sym typeface="Lato"/>
              </a:rPr>
              <a:t>For these cases the overhead of assigning triangles to tiles and always testing all voxel columns in a tile for overlap is offset by the saving in memory bandwidth and the avoidance of atomic operations.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11456" y="2369506"/>
            <a:ext cx="14465087" cy="3234531"/>
          </a:xfrm>
          <a:custGeom>
            <a:avLst/>
            <a:gdLst/>
            <a:ahLst/>
            <a:cxnLst/>
            <a:rect r="r" b="b" t="t" l="l"/>
            <a:pathLst>
              <a:path h="3234531" w="14465087">
                <a:moveTo>
                  <a:pt x="0" y="0"/>
                </a:moveTo>
                <a:lnTo>
                  <a:pt x="14465088" y="0"/>
                </a:lnTo>
                <a:lnTo>
                  <a:pt x="14465088" y="3234531"/>
                </a:lnTo>
                <a:lnTo>
                  <a:pt x="0" y="3234531"/>
                </a:lnTo>
                <a:lnTo>
                  <a:pt x="0" y="0"/>
                </a:lnTo>
                <a:close/>
              </a:path>
            </a:pathLst>
          </a:custGeom>
          <a:blipFill>
            <a:blip r:embed="rId2"/>
            <a:stretch>
              <a:fillRect l="0" t="0" r="0" b="0"/>
            </a:stretch>
          </a:blipFill>
        </p:spPr>
      </p:sp>
      <p:sp>
        <p:nvSpPr>
          <p:cNvPr name="TextBox 6" id="6"/>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7" id="7"/>
          <p:cNvSpPr txBox="true"/>
          <p:nvPr/>
        </p:nvSpPr>
        <p:spPr>
          <a:xfrm rot="0">
            <a:off x="1911456" y="6328139"/>
            <a:ext cx="14557655" cy="1326263"/>
          </a:xfrm>
          <a:prstGeom prst="rect">
            <a:avLst/>
          </a:prstGeom>
        </p:spPr>
        <p:txBody>
          <a:bodyPr anchor="t" rtlCol="false" tIns="0" lIns="0" bIns="0" rIns="0">
            <a:spAutoFit/>
          </a:bodyPr>
          <a:lstStyle/>
          <a:p>
            <a:pPr algn="l">
              <a:lnSpc>
                <a:spcPts val="3548"/>
              </a:lnSpc>
              <a:spcBef>
                <a:spcPct val="0"/>
              </a:spcBef>
            </a:pPr>
            <a:r>
              <a:rPr lang="en-US" sz="2534">
                <a:solidFill>
                  <a:srgbClr val="000000"/>
                </a:solidFill>
                <a:latin typeface="Lato"/>
                <a:ea typeface="Lato"/>
                <a:cs typeface="Lato"/>
                <a:sym typeface="Lato"/>
              </a:rPr>
              <a:t>Running time (in ms) for our sparse solid voxelization method, including a break-down. The percentage of explicitly stored level-0 nodes provides a measure of sparseness. The given octree size accounts for both the structure and the data</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Results</a:t>
            </a:r>
          </a:p>
        </p:txBody>
      </p:sp>
      <p:sp>
        <p:nvSpPr>
          <p:cNvPr name="TextBox 6" id="6"/>
          <p:cNvSpPr txBox="true"/>
          <p:nvPr/>
        </p:nvSpPr>
        <p:spPr>
          <a:xfrm rot="0">
            <a:off x="1028700" y="1460627"/>
            <a:ext cx="16230600" cy="3116963"/>
          </a:xfrm>
          <a:prstGeom prst="rect">
            <a:avLst/>
          </a:prstGeom>
        </p:spPr>
        <p:txBody>
          <a:bodyPr anchor="t" rtlCol="false" tIns="0" lIns="0" bIns="0" rIns="0">
            <a:spAutoFit/>
          </a:bodyPr>
          <a:lstStyle/>
          <a:p>
            <a:pPr algn="l">
              <a:lnSpc>
                <a:spcPts val="3548"/>
              </a:lnSpc>
            </a:pPr>
            <a:r>
              <a:rPr lang="en-US" sz="2534">
                <a:solidFill>
                  <a:srgbClr val="000000"/>
                </a:solidFill>
                <a:latin typeface="Lato"/>
                <a:ea typeface="Lato"/>
                <a:cs typeface="Lato"/>
                <a:sym typeface="Lato"/>
              </a:rPr>
              <a:t>Inferences from Table 3:</a:t>
            </a:r>
          </a:p>
          <a:p>
            <a:pPr algn="l" marL="547287" indent="-273644" lvl="1">
              <a:lnSpc>
                <a:spcPts val="3548"/>
              </a:lnSpc>
              <a:buAutoNum type="arabicPeriod" startAt="1"/>
            </a:pPr>
            <a:r>
              <a:rPr lang="en-US" sz="2534">
                <a:solidFill>
                  <a:srgbClr val="000000"/>
                </a:solidFill>
                <a:latin typeface="Lato"/>
                <a:ea typeface="Lato"/>
                <a:cs typeface="Lato"/>
                <a:sym typeface="Lato"/>
              </a:rPr>
              <a:t>The octree-based solid voxelization is very sparse. </a:t>
            </a:r>
            <a:r>
              <a:rPr lang="en-US" sz="2534">
                <a:solidFill>
                  <a:srgbClr val="000000"/>
                </a:solidFill>
                <a:latin typeface="Lato"/>
                <a:ea typeface="Lato"/>
                <a:cs typeface="Lato"/>
                <a:sym typeface="Lato"/>
              </a:rPr>
              <a:t>In particular, we are able to represent a voxelization covering a grid of size 4096^3 with just 216 MB (bunny model), comprising both the data and the octree structure.</a:t>
            </a:r>
          </a:p>
          <a:p>
            <a:pPr algn="l" marL="547287" indent="-273644" lvl="1">
              <a:lnSpc>
                <a:spcPts val="3548"/>
              </a:lnSpc>
              <a:buAutoNum type="arabicPeriod" startAt="1"/>
            </a:pPr>
            <a:r>
              <a:rPr lang="en-US" sz="2534">
                <a:solidFill>
                  <a:srgbClr val="000000"/>
                </a:solidFill>
                <a:latin typeface="Lato"/>
                <a:ea typeface="Lato"/>
                <a:cs typeface="Lato"/>
                <a:sym typeface="Lato"/>
              </a:rPr>
              <a:t>It turns out to be more expensive for models with a higher triangle count.</a:t>
            </a:r>
          </a:p>
          <a:p>
            <a:pPr algn="l" marL="547287" indent="-273644" lvl="1">
              <a:lnSpc>
                <a:spcPts val="3548"/>
              </a:lnSpc>
              <a:spcBef>
                <a:spcPct val="0"/>
              </a:spcBef>
              <a:buAutoNum type="arabicPeriod" startAt="1"/>
            </a:pPr>
            <a:r>
              <a:rPr lang="en-US" sz="2534">
                <a:solidFill>
                  <a:srgbClr val="000000"/>
                </a:solidFill>
                <a:latin typeface="Lato"/>
                <a:ea typeface="Lato"/>
                <a:cs typeface="Lato"/>
                <a:sym typeface="Lato"/>
              </a:rPr>
              <a:t>The timing break-down indicates that the determination of active level-1 nodes is rather costly and can even clearly dominate the overall time which can be traced back to the heavy use of atomic operations.</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257175"/>
            <a:ext cx="15440411"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Conclusion</a:t>
            </a:r>
          </a:p>
        </p:txBody>
      </p:sp>
      <p:sp>
        <p:nvSpPr>
          <p:cNvPr name="TextBox 6" id="6"/>
          <p:cNvSpPr txBox="true"/>
          <p:nvPr/>
        </p:nvSpPr>
        <p:spPr>
          <a:xfrm rot="0">
            <a:off x="1028700" y="1525925"/>
            <a:ext cx="16230600" cy="6250688"/>
          </a:xfrm>
          <a:prstGeom prst="rect">
            <a:avLst/>
          </a:prstGeom>
        </p:spPr>
        <p:txBody>
          <a:bodyPr anchor="t" rtlCol="false" tIns="0" lIns="0" bIns="0" rIns="0">
            <a:spAutoFit/>
          </a:bodyPr>
          <a:lstStyle/>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Data-Parallel Voxelization Algorithms:</a:t>
            </a:r>
          </a:p>
          <a:p>
            <a:pPr algn="l" marL="1094574" indent="-364858" lvl="2">
              <a:lnSpc>
                <a:spcPts val="3548"/>
              </a:lnSpc>
              <a:buFont typeface="Arial"/>
              <a:buChar char="⚬"/>
            </a:pPr>
            <a:r>
              <a:rPr lang="en-US" sz="2534">
                <a:solidFill>
                  <a:srgbClr val="000000"/>
                </a:solidFill>
                <a:latin typeface="Lato"/>
                <a:ea typeface="Lato"/>
                <a:cs typeface="Lato"/>
                <a:sym typeface="Lato"/>
              </a:rPr>
              <a:t>Developed algorithms for surface and solid voxelization that enable real-time applications.</a:t>
            </a:r>
          </a:p>
          <a:p>
            <a:pPr algn="l">
              <a:lnSpc>
                <a:spcPts val="3548"/>
              </a:lnSpc>
            </a:pPr>
          </a:p>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Conservative Voxelization:</a:t>
            </a:r>
          </a:p>
          <a:p>
            <a:pPr algn="l" marL="1094574" indent="-364858" lvl="2">
              <a:lnSpc>
                <a:spcPts val="3548"/>
              </a:lnSpc>
              <a:buFont typeface="Arial"/>
              <a:buChar char="⚬"/>
            </a:pPr>
            <a:r>
              <a:rPr lang="en-US" sz="2534">
                <a:solidFill>
                  <a:srgbClr val="000000"/>
                </a:solidFill>
                <a:latin typeface="Lato"/>
                <a:ea typeface="Lato"/>
                <a:cs typeface="Lato"/>
                <a:sym typeface="Lato"/>
              </a:rPr>
              <a:t>Achieves </a:t>
            </a:r>
            <a:r>
              <a:rPr lang="en-US" b="true" sz="2534">
                <a:solidFill>
                  <a:srgbClr val="000000"/>
                </a:solidFill>
                <a:latin typeface="Lato Bold"/>
                <a:ea typeface="Lato Bold"/>
                <a:cs typeface="Lato Bold"/>
                <a:sym typeface="Lato Bold"/>
              </a:rPr>
              <a:t>up to 10x performance improvement</a:t>
            </a:r>
            <a:r>
              <a:rPr lang="en-US" sz="2534">
                <a:solidFill>
                  <a:srgbClr val="000000"/>
                </a:solidFill>
                <a:latin typeface="Lato"/>
                <a:ea typeface="Lato"/>
                <a:cs typeface="Lato"/>
                <a:sym typeface="Lato"/>
              </a:rPr>
              <a:t> over previous GPU-based methods.</a:t>
            </a:r>
          </a:p>
          <a:p>
            <a:pPr algn="l" marL="1094574" indent="-364858" lvl="2">
              <a:lnSpc>
                <a:spcPts val="3548"/>
              </a:lnSpc>
              <a:buFont typeface="Arial"/>
              <a:buChar char="⚬"/>
            </a:pPr>
            <a:r>
              <a:rPr lang="en-US" sz="2534">
                <a:solidFill>
                  <a:srgbClr val="000000"/>
                </a:solidFill>
                <a:latin typeface="Lato"/>
                <a:ea typeface="Lato"/>
                <a:cs typeface="Lato"/>
                <a:sym typeface="Lato"/>
              </a:rPr>
              <a:t>Introduces a new triangle/box overlap test useful in other domains.</a:t>
            </a:r>
          </a:p>
          <a:p>
            <a:pPr algn="l">
              <a:lnSpc>
                <a:spcPts val="3548"/>
              </a:lnSpc>
            </a:pPr>
          </a:p>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Solid Voxelization Strategies:</a:t>
            </a:r>
          </a:p>
          <a:p>
            <a:pPr algn="l" marL="1094574" indent="-364858" lvl="2">
              <a:lnSpc>
                <a:spcPts val="3548"/>
              </a:lnSpc>
              <a:buFont typeface="Arial"/>
              <a:buChar char="⚬"/>
            </a:pPr>
            <a:r>
              <a:rPr lang="en-US" sz="2534">
                <a:solidFill>
                  <a:srgbClr val="000000"/>
                </a:solidFill>
                <a:latin typeface="Lato"/>
                <a:ea typeface="Lato"/>
                <a:cs typeface="Lato"/>
                <a:sym typeface="Lato"/>
              </a:rPr>
              <a:t>Provides data-parallel alternatives to hardware rasterizers, especially for tasks requiring multiple data updates per fragment.</a:t>
            </a:r>
          </a:p>
          <a:p>
            <a:pPr algn="l">
              <a:lnSpc>
                <a:spcPts val="3548"/>
              </a:lnSpc>
            </a:pPr>
          </a:p>
          <a:p>
            <a:pPr algn="l" marL="547287" indent="-273644" lvl="1">
              <a:lnSpc>
                <a:spcPts val="3548"/>
              </a:lnSpc>
              <a:buFont typeface="Arial"/>
              <a:buChar char="•"/>
            </a:pPr>
            <a:r>
              <a:rPr lang="en-US" b="true" sz="2534">
                <a:solidFill>
                  <a:srgbClr val="000000"/>
                </a:solidFill>
                <a:latin typeface="Lato Bold"/>
                <a:ea typeface="Lato Bold"/>
                <a:cs typeface="Lato Bold"/>
                <a:sym typeface="Lato Bold"/>
              </a:rPr>
              <a:t>Octree-Based Sparse Voxelization:</a:t>
            </a:r>
          </a:p>
          <a:p>
            <a:pPr algn="l" marL="1094574" indent="-364858" lvl="2">
              <a:lnSpc>
                <a:spcPts val="3548"/>
              </a:lnSpc>
              <a:buFont typeface="Arial"/>
              <a:buChar char="⚬"/>
            </a:pPr>
            <a:r>
              <a:rPr lang="en-US" sz="2534">
                <a:solidFill>
                  <a:srgbClr val="000000"/>
                </a:solidFill>
                <a:latin typeface="Lato"/>
                <a:ea typeface="Lato"/>
                <a:cs typeface="Lato"/>
                <a:sym typeface="Lato"/>
              </a:rPr>
              <a:t>Enables higher-resolution voxelizations on GPUs with a compact hierarchical structure.</a:t>
            </a:r>
          </a:p>
          <a:p>
            <a:pPr algn="l" marL="1094574" indent="-364858" lvl="2">
              <a:lnSpc>
                <a:spcPts val="3548"/>
              </a:lnSpc>
              <a:buFont typeface="Arial"/>
              <a:buChar char="⚬"/>
            </a:pPr>
            <a:r>
              <a:rPr lang="en-US" sz="2534">
                <a:solidFill>
                  <a:srgbClr val="000000"/>
                </a:solidFill>
                <a:latin typeface="Lato"/>
                <a:ea typeface="Lato"/>
                <a:cs typeface="Lato"/>
                <a:sym typeface="Lato"/>
              </a:rPr>
              <a:t>Offers a custom rendering pipeline surpassing previous GPU limitations.</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865173" y="4399406"/>
            <a:ext cx="14557655"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000000"/>
                </a:solidFill>
                <a:latin typeface="Lato Bold"/>
                <a:ea typeface="Lato Bold"/>
                <a:cs typeface="Lato Bold"/>
                <a:sym typeface="Lato Bold"/>
              </a:rPr>
              <a:t>Thank you!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10800000">
            <a:off x="4121518" y="3913038"/>
            <a:ext cx="2693548" cy="814798"/>
          </a:xfrm>
          <a:custGeom>
            <a:avLst/>
            <a:gdLst/>
            <a:ahLst/>
            <a:cxnLst/>
            <a:rect r="r" b="b" t="t" l="l"/>
            <a:pathLst>
              <a:path h="814798" w="2693548">
                <a:moveTo>
                  <a:pt x="0" y="0"/>
                </a:moveTo>
                <a:lnTo>
                  <a:pt x="2693547" y="0"/>
                </a:lnTo>
                <a:lnTo>
                  <a:pt x="2693547" y="814798"/>
                </a:lnTo>
                <a:lnTo>
                  <a:pt x="0" y="8147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80717" y="1866603"/>
            <a:ext cx="6351411" cy="4265745"/>
          </a:xfrm>
          <a:custGeom>
            <a:avLst/>
            <a:gdLst/>
            <a:ahLst/>
            <a:cxnLst/>
            <a:rect r="r" b="b" t="t" l="l"/>
            <a:pathLst>
              <a:path h="4265745" w="6351411">
                <a:moveTo>
                  <a:pt x="0" y="0"/>
                </a:moveTo>
                <a:lnTo>
                  <a:pt x="6351410" y="0"/>
                </a:lnTo>
                <a:lnTo>
                  <a:pt x="6351410" y="4265745"/>
                </a:lnTo>
                <a:lnTo>
                  <a:pt x="0" y="42657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703181" y="2508198"/>
            <a:ext cx="2418336" cy="3364929"/>
          </a:xfrm>
          <a:custGeom>
            <a:avLst/>
            <a:gdLst/>
            <a:ahLst/>
            <a:cxnLst/>
            <a:rect r="r" b="b" t="t" l="l"/>
            <a:pathLst>
              <a:path h="3364929" w="2418336">
                <a:moveTo>
                  <a:pt x="0" y="0"/>
                </a:moveTo>
                <a:lnTo>
                  <a:pt x="2418337" y="0"/>
                </a:lnTo>
                <a:lnTo>
                  <a:pt x="2418337" y="3364930"/>
                </a:lnTo>
                <a:lnTo>
                  <a:pt x="0" y="33649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697074" y="413214"/>
            <a:ext cx="6659353"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Information in VOXELS</a:t>
            </a:r>
          </a:p>
        </p:txBody>
      </p:sp>
      <p:sp>
        <p:nvSpPr>
          <p:cNvPr name="TextBox 9" id="9"/>
          <p:cNvSpPr txBox="true"/>
          <p:nvPr/>
        </p:nvSpPr>
        <p:spPr>
          <a:xfrm rot="0">
            <a:off x="1653702" y="2441523"/>
            <a:ext cx="2595933" cy="2506070"/>
          </a:xfrm>
          <a:prstGeom prst="rect">
            <a:avLst/>
          </a:prstGeom>
        </p:spPr>
        <p:txBody>
          <a:bodyPr anchor="t" rtlCol="false" tIns="0" lIns="0" bIns="0" rIns="0">
            <a:spAutoFit/>
          </a:bodyPr>
          <a:lstStyle/>
          <a:p>
            <a:pPr algn="l">
              <a:lnSpc>
                <a:spcPts val="4493"/>
              </a:lnSpc>
            </a:pPr>
            <a:r>
              <a:rPr lang="en-US" sz="3209" b="true">
                <a:solidFill>
                  <a:srgbClr val="000000"/>
                </a:solidFill>
                <a:latin typeface="Lato Bold"/>
                <a:ea typeface="Lato Bold"/>
                <a:cs typeface="Lato Bold"/>
                <a:sym typeface="Lato Bold"/>
              </a:rPr>
              <a:t>    </a:t>
            </a:r>
          </a:p>
          <a:p>
            <a:pPr algn="l">
              <a:lnSpc>
                <a:spcPts val="4163"/>
              </a:lnSpc>
            </a:pPr>
          </a:p>
          <a:p>
            <a:pPr algn="l" marL="585448" indent="-292724" lvl="1">
              <a:lnSpc>
                <a:spcPts val="3796"/>
              </a:lnSpc>
              <a:buFont typeface="Arial"/>
              <a:buChar char="•"/>
            </a:pPr>
            <a:r>
              <a:rPr lang="en-US" sz="2711">
                <a:solidFill>
                  <a:srgbClr val="FF3131"/>
                </a:solidFill>
                <a:latin typeface="Lato"/>
                <a:ea typeface="Lato"/>
                <a:cs typeface="Lato"/>
                <a:sym typeface="Lato"/>
              </a:rPr>
              <a:t>C</a:t>
            </a:r>
            <a:r>
              <a:rPr lang="en-US" sz="2711">
                <a:solidFill>
                  <a:srgbClr val="FF3131"/>
                </a:solidFill>
                <a:latin typeface="Lato"/>
                <a:ea typeface="Lato"/>
                <a:cs typeface="Lato"/>
                <a:sym typeface="Lato"/>
              </a:rPr>
              <a:t>olor</a:t>
            </a:r>
          </a:p>
          <a:p>
            <a:pPr algn="l" marL="585448" indent="-292724" lvl="1">
              <a:lnSpc>
                <a:spcPts val="3796"/>
              </a:lnSpc>
              <a:buFont typeface="Arial"/>
              <a:buChar char="•"/>
            </a:pPr>
            <a:r>
              <a:rPr lang="en-US" sz="2711">
                <a:solidFill>
                  <a:srgbClr val="000000"/>
                </a:solidFill>
                <a:latin typeface="Lato"/>
                <a:ea typeface="Lato"/>
                <a:cs typeface="Lato"/>
                <a:sym typeface="Lato"/>
              </a:rPr>
              <a:t>Height</a:t>
            </a:r>
          </a:p>
          <a:p>
            <a:pPr algn="l" marL="585448" indent="-292724" lvl="1">
              <a:lnSpc>
                <a:spcPts val="3796"/>
              </a:lnSpc>
              <a:buFont typeface="Arial"/>
              <a:buChar char="•"/>
            </a:pPr>
            <a:r>
              <a:rPr lang="en-US" sz="2711">
                <a:solidFill>
                  <a:srgbClr val="000000"/>
                </a:solidFill>
                <a:latin typeface="Lato"/>
                <a:ea typeface="Lato"/>
                <a:cs typeface="Lato"/>
                <a:sym typeface="Lato"/>
              </a:rPr>
              <a:t>Width</a:t>
            </a:r>
          </a:p>
        </p:txBody>
      </p:sp>
      <p:sp>
        <p:nvSpPr>
          <p:cNvPr name="TextBox 10" id="10"/>
          <p:cNvSpPr txBox="true"/>
          <p:nvPr/>
        </p:nvSpPr>
        <p:spPr>
          <a:xfrm rot="0">
            <a:off x="4941896" y="4008824"/>
            <a:ext cx="4829062" cy="505483"/>
          </a:xfrm>
          <a:prstGeom prst="rect">
            <a:avLst/>
          </a:prstGeom>
        </p:spPr>
        <p:txBody>
          <a:bodyPr anchor="t" rtlCol="false" tIns="0" lIns="0" bIns="0" rIns="0">
            <a:spAutoFit/>
          </a:bodyPr>
          <a:lstStyle/>
          <a:p>
            <a:pPr algn="ctr">
              <a:lnSpc>
                <a:spcPts val="4163"/>
              </a:lnSpc>
            </a:pPr>
            <a:r>
              <a:rPr lang="en-US" sz="2974" b="true">
                <a:solidFill>
                  <a:srgbClr val="000000"/>
                </a:solidFill>
                <a:latin typeface="Lato Bold"/>
                <a:ea typeface="Lato Bold"/>
                <a:cs typeface="Lato Bold"/>
                <a:sym typeface="Lato Bold"/>
              </a:rPr>
              <a:t>Pixel</a:t>
            </a:r>
          </a:p>
        </p:txBody>
      </p:sp>
      <p:sp>
        <p:nvSpPr>
          <p:cNvPr name="TextBox 11" id="11"/>
          <p:cNvSpPr txBox="true"/>
          <p:nvPr/>
        </p:nvSpPr>
        <p:spPr>
          <a:xfrm rot="0">
            <a:off x="1028700" y="6253553"/>
            <a:ext cx="16230600" cy="2967355"/>
          </a:xfrm>
          <a:prstGeom prst="rect">
            <a:avLst/>
          </a:prstGeom>
        </p:spPr>
        <p:txBody>
          <a:bodyPr anchor="t" rtlCol="false" tIns="0" lIns="0" bIns="0" rIns="0">
            <a:spAutoFit/>
          </a:bodyPr>
          <a:lstStyle/>
          <a:p>
            <a:pPr algn="just">
              <a:lnSpc>
                <a:spcPts val="3919"/>
              </a:lnSpc>
              <a:spcBef>
                <a:spcPct val="0"/>
              </a:spcBef>
            </a:pPr>
            <a:r>
              <a:rPr lang="en-US" sz="2799">
                <a:solidFill>
                  <a:srgbClr val="000000"/>
                </a:solidFill>
                <a:latin typeface="Lato"/>
                <a:ea typeface="Lato"/>
                <a:cs typeface="Lato"/>
                <a:sym typeface="Lato"/>
              </a:rPr>
              <a:t>V</a:t>
            </a:r>
            <a:r>
              <a:rPr lang="en-US" sz="2799">
                <a:solidFill>
                  <a:srgbClr val="000000"/>
                </a:solidFill>
                <a:latin typeface="Lato"/>
                <a:ea typeface="Lato"/>
                <a:cs typeface="Lato"/>
                <a:sym typeface="Lato"/>
              </a:rPr>
              <a:t>oxels are especially valuable in fields like </a:t>
            </a:r>
            <a:r>
              <a:rPr lang="en-US" b="true" sz="2799">
                <a:solidFill>
                  <a:srgbClr val="000000"/>
                </a:solidFill>
                <a:latin typeface="Lato Bold"/>
                <a:ea typeface="Lato Bold"/>
                <a:cs typeface="Lato Bold"/>
                <a:sym typeface="Lato Bold"/>
              </a:rPr>
              <a:t>medical imaging</a:t>
            </a:r>
            <a:r>
              <a:rPr lang="en-US" sz="2799">
                <a:solidFill>
                  <a:srgbClr val="000000"/>
                </a:solidFill>
                <a:latin typeface="Lato"/>
                <a:ea typeface="Lato"/>
                <a:cs typeface="Lato"/>
                <a:sym typeface="Lato"/>
              </a:rPr>
              <a:t>, </a:t>
            </a:r>
            <a:r>
              <a:rPr lang="en-US" b="true" sz="2799">
                <a:solidFill>
                  <a:srgbClr val="000000"/>
                </a:solidFill>
                <a:latin typeface="Lato Bold"/>
                <a:ea typeface="Lato Bold"/>
                <a:cs typeface="Lato Bold"/>
                <a:sym typeface="Lato Bold"/>
              </a:rPr>
              <a:t>3D modeling</a:t>
            </a:r>
            <a:r>
              <a:rPr lang="en-US" sz="2799">
                <a:solidFill>
                  <a:srgbClr val="000000"/>
                </a:solidFill>
                <a:latin typeface="Lato"/>
                <a:ea typeface="Lato"/>
                <a:cs typeface="Lato"/>
                <a:sym typeface="Lato"/>
              </a:rPr>
              <a:t>, and </a:t>
            </a:r>
            <a:r>
              <a:rPr lang="en-US" b="true" sz="2799">
                <a:solidFill>
                  <a:srgbClr val="000000"/>
                </a:solidFill>
                <a:latin typeface="Lato Bold"/>
                <a:ea typeface="Lato Bold"/>
                <a:cs typeface="Lato Bold"/>
                <a:sym typeface="Lato Bold"/>
              </a:rPr>
              <a:t>scientific visualization</a:t>
            </a:r>
            <a:r>
              <a:rPr lang="en-US" sz="2799">
                <a:solidFill>
                  <a:srgbClr val="000000"/>
                </a:solidFill>
                <a:latin typeface="Lato"/>
                <a:ea typeface="Lato"/>
                <a:cs typeface="Lato"/>
                <a:sym typeface="Lato"/>
              </a:rPr>
              <a:t>, where depth and volume play integral roles.</a:t>
            </a:r>
          </a:p>
          <a:p>
            <a:pPr algn="just">
              <a:lnSpc>
                <a:spcPts val="3919"/>
              </a:lnSpc>
              <a:spcBef>
                <a:spcPct val="0"/>
              </a:spcBef>
            </a:pPr>
            <a:r>
              <a:rPr lang="en-US" sz="2799">
                <a:solidFill>
                  <a:srgbClr val="000000"/>
                </a:solidFill>
                <a:latin typeface="Lato"/>
                <a:ea typeface="Lato"/>
                <a:cs typeface="Lato"/>
                <a:sym typeface="Lato"/>
              </a:rPr>
              <a:t>While pixels lay the groundwork for understanding digital images on screens, voxels offer a bridge to exploring and interacting with 3D spaces in a digital context. Together, they encapsulate a wide spectrum of visual representation, from the simplest of digital graphics to the most complex of 3D simulations</a:t>
            </a:r>
          </a:p>
        </p:txBody>
      </p:sp>
      <p:sp>
        <p:nvSpPr>
          <p:cNvPr name="TextBox 12" id="12"/>
          <p:cNvSpPr txBox="true"/>
          <p:nvPr/>
        </p:nvSpPr>
        <p:spPr>
          <a:xfrm rot="0">
            <a:off x="8725360" y="3282238"/>
            <a:ext cx="3481164" cy="1893274"/>
          </a:xfrm>
          <a:prstGeom prst="rect">
            <a:avLst/>
          </a:prstGeom>
        </p:spPr>
        <p:txBody>
          <a:bodyPr anchor="t" rtlCol="false" tIns="0" lIns="0" bIns="0" rIns="0">
            <a:spAutoFit/>
          </a:bodyPr>
          <a:lstStyle/>
          <a:p>
            <a:pPr algn="l" marL="585448" indent="-292724" lvl="1">
              <a:lnSpc>
                <a:spcPts val="3796"/>
              </a:lnSpc>
              <a:buFont typeface="Arial"/>
              <a:buChar char="•"/>
            </a:pPr>
            <a:r>
              <a:rPr lang="en-US" sz="2711">
                <a:solidFill>
                  <a:srgbClr val="000000"/>
                </a:solidFill>
                <a:latin typeface="Lato"/>
                <a:ea typeface="Lato"/>
                <a:cs typeface="Lato"/>
                <a:sym typeface="Lato"/>
              </a:rPr>
              <a:t>Depth</a:t>
            </a:r>
          </a:p>
          <a:p>
            <a:pPr algn="l" marL="585448" indent="-292724" lvl="1">
              <a:lnSpc>
                <a:spcPts val="3796"/>
              </a:lnSpc>
              <a:buFont typeface="Arial"/>
              <a:buChar char="•"/>
            </a:pPr>
            <a:r>
              <a:rPr lang="en-US" sz="2711">
                <a:solidFill>
                  <a:srgbClr val="FF3131"/>
                </a:solidFill>
                <a:latin typeface="Lato"/>
                <a:ea typeface="Lato"/>
                <a:cs typeface="Lato"/>
                <a:sym typeface="Lato"/>
              </a:rPr>
              <a:t>Density</a:t>
            </a:r>
          </a:p>
          <a:p>
            <a:pPr algn="l" marL="585448" indent="-292724" lvl="1">
              <a:lnSpc>
                <a:spcPts val="3796"/>
              </a:lnSpc>
              <a:buFont typeface="Arial"/>
              <a:buChar char="•"/>
            </a:pPr>
            <a:r>
              <a:rPr lang="en-US" sz="2711">
                <a:solidFill>
                  <a:srgbClr val="FF3131"/>
                </a:solidFill>
                <a:latin typeface="Lato"/>
                <a:ea typeface="Lato"/>
                <a:cs typeface="Lato"/>
                <a:sym typeface="Lato"/>
              </a:rPr>
              <a:t>Opacity</a:t>
            </a:r>
          </a:p>
          <a:p>
            <a:pPr algn="l" marL="585448" indent="-292724" lvl="1">
              <a:lnSpc>
                <a:spcPts val="3796"/>
              </a:lnSpc>
              <a:buFont typeface="Arial"/>
              <a:buChar char="•"/>
            </a:pPr>
            <a:r>
              <a:rPr lang="en-US" sz="2711">
                <a:solidFill>
                  <a:srgbClr val="FF3131"/>
                </a:solidFill>
                <a:latin typeface="Lato"/>
                <a:ea typeface="Lato"/>
                <a:cs typeface="Lato"/>
                <a:sym typeface="Lato"/>
              </a:rPr>
              <a:t>Material properties</a:t>
            </a:r>
          </a:p>
        </p:txBody>
      </p:sp>
      <p:sp>
        <p:nvSpPr>
          <p:cNvPr name="TextBox 13" id="13"/>
          <p:cNvSpPr txBox="true"/>
          <p:nvPr/>
        </p:nvSpPr>
        <p:spPr>
          <a:xfrm rot="0">
            <a:off x="9039743" y="1118064"/>
            <a:ext cx="1049685" cy="547074"/>
          </a:xfrm>
          <a:prstGeom prst="rect">
            <a:avLst/>
          </a:prstGeom>
        </p:spPr>
        <p:txBody>
          <a:bodyPr anchor="t" rtlCol="false" tIns="0" lIns="0" bIns="0" rIns="0">
            <a:spAutoFit/>
          </a:bodyPr>
          <a:lstStyle/>
          <a:p>
            <a:pPr algn="ctr">
              <a:lnSpc>
                <a:spcPts val="4496"/>
              </a:lnSpc>
              <a:spcBef>
                <a:spcPct val="0"/>
              </a:spcBef>
            </a:pPr>
            <a:r>
              <a:rPr lang="en-US" b="true" sz="3211" u="sng">
                <a:solidFill>
                  <a:srgbClr val="000000"/>
                </a:solidFill>
                <a:latin typeface="Lato Bold"/>
                <a:ea typeface="Lato Bold"/>
                <a:cs typeface="Lato Bold"/>
                <a:sym typeface="Lato Bold"/>
              </a:rPr>
              <a:t>Voxel</a:t>
            </a:r>
          </a:p>
        </p:txBody>
      </p:sp>
      <p:sp>
        <p:nvSpPr>
          <p:cNvPr name="TextBox 14" id="14"/>
          <p:cNvSpPr txBox="true"/>
          <p:nvPr/>
        </p:nvSpPr>
        <p:spPr>
          <a:xfrm rot="0">
            <a:off x="8132451" y="3933917"/>
            <a:ext cx="250478" cy="580390"/>
          </a:xfrm>
          <a:prstGeom prst="rect">
            <a:avLst/>
          </a:prstGeom>
        </p:spPr>
        <p:txBody>
          <a:bodyPr anchor="t" rtlCol="false" tIns="0" lIns="0" bIns="0" rIns="0">
            <a:spAutoFit/>
          </a:bodyPr>
          <a:lstStyle/>
          <a:p>
            <a:pPr algn="ctr">
              <a:lnSpc>
                <a:spcPts val="4759"/>
              </a:lnSpc>
            </a:pPr>
            <a:r>
              <a:rPr lang="en-US" sz="3399">
                <a:solidFill>
                  <a:srgbClr val="000000"/>
                </a:solidFill>
                <a:latin typeface="Lato"/>
                <a:ea typeface="Lato"/>
                <a:cs typeface="Lato"/>
                <a:sym typeface="Lato"/>
              </a:rPr>
              <a:t>+</a:t>
            </a:r>
          </a:p>
        </p:txBody>
      </p:sp>
      <p:sp>
        <p:nvSpPr>
          <p:cNvPr name="TextBox 15" id="15"/>
          <p:cNvSpPr txBox="true"/>
          <p:nvPr/>
        </p:nvSpPr>
        <p:spPr>
          <a:xfrm rot="0">
            <a:off x="1268903" y="1818978"/>
            <a:ext cx="3415010" cy="422520"/>
          </a:xfrm>
          <a:prstGeom prst="rect">
            <a:avLst/>
          </a:prstGeom>
        </p:spPr>
        <p:txBody>
          <a:bodyPr anchor="t" rtlCol="false" tIns="0" lIns="0" bIns="0" rIns="0">
            <a:spAutoFit/>
          </a:bodyPr>
          <a:lstStyle/>
          <a:p>
            <a:pPr algn="ctr">
              <a:lnSpc>
                <a:spcPts val="3486"/>
              </a:lnSpc>
              <a:spcBef>
                <a:spcPct val="0"/>
              </a:spcBef>
            </a:pPr>
            <a:r>
              <a:rPr lang="en-US" sz="2490">
                <a:solidFill>
                  <a:srgbClr val="000000"/>
                </a:solidFill>
                <a:latin typeface="Lato"/>
                <a:ea typeface="Lato"/>
                <a:cs typeface="Lato"/>
                <a:sym typeface="Lato"/>
              </a:rPr>
              <a:t>Single information about</a:t>
            </a:r>
          </a:p>
        </p:txBody>
      </p:sp>
      <p:sp>
        <p:nvSpPr>
          <p:cNvPr name="TextBox 16" id="16"/>
          <p:cNvSpPr txBox="true"/>
          <p:nvPr/>
        </p:nvSpPr>
        <p:spPr>
          <a:xfrm rot="0">
            <a:off x="13110403" y="2878961"/>
            <a:ext cx="4148897" cy="1298820"/>
          </a:xfrm>
          <a:prstGeom prst="rect">
            <a:avLst/>
          </a:prstGeom>
        </p:spPr>
        <p:txBody>
          <a:bodyPr anchor="t" rtlCol="false" tIns="0" lIns="0" bIns="0" rIns="0">
            <a:spAutoFit/>
          </a:bodyPr>
          <a:lstStyle/>
          <a:p>
            <a:pPr algn="l">
              <a:lnSpc>
                <a:spcPts val="3486"/>
              </a:lnSpc>
              <a:spcBef>
                <a:spcPct val="0"/>
              </a:spcBef>
            </a:pPr>
            <a:r>
              <a:rPr lang="en-US" sz="2490">
                <a:solidFill>
                  <a:srgbClr val="000000"/>
                </a:solidFill>
                <a:latin typeface="Lato"/>
                <a:ea typeface="Lato"/>
                <a:cs typeface="Lato"/>
                <a:sym typeface="Lato"/>
              </a:rPr>
              <a:t>Height , Width and Depth are fixed across all pixels and voxels</a:t>
            </a:r>
          </a:p>
        </p:txBody>
      </p:sp>
      <p:sp>
        <p:nvSpPr>
          <p:cNvPr name="TextBox 17" id="17"/>
          <p:cNvSpPr txBox="true"/>
          <p:nvPr/>
        </p:nvSpPr>
        <p:spPr>
          <a:xfrm rot="0">
            <a:off x="13110403" y="4629747"/>
            <a:ext cx="4148897" cy="958567"/>
          </a:xfrm>
          <a:prstGeom prst="rect">
            <a:avLst/>
          </a:prstGeom>
        </p:spPr>
        <p:txBody>
          <a:bodyPr anchor="t" rtlCol="false" tIns="0" lIns="0" bIns="0" rIns="0">
            <a:spAutoFit/>
          </a:bodyPr>
          <a:lstStyle/>
          <a:p>
            <a:pPr algn="l">
              <a:lnSpc>
                <a:spcPts val="3865"/>
              </a:lnSpc>
              <a:spcBef>
                <a:spcPct val="0"/>
              </a:spcBef>
            </a:pPr>
            <a:r>
              <a:rPr lang="en-US" sz="2761">
                <a:solidFill>
                  <a:srgbClr val="000000"/>
                </a:solidFill>
                <a:latin typeface="Lato"/>
                <a:ea typeface="Lato"/>
                <a:cs typeface="Lato"/>
                <a:sym typeface="Lato"/>
              </a:rPr>
              <a:t>roughly </a:t>
            </a:r>
            <a:r>
              <a:rPr lang="en-US" b="true" sz="2761">
                <a:solidFill>
                  <a:srgbClr val="000000"/>
                </a:solidFill>
                <a:latin typeface="Lato Bold"/>
                <a:ea typeface="Lato Bold"/>
                <a:cs typeface="Lato Bold"/>
                <a:sym typeface="Lato Bold"/>
              </a:rPr>
              <a:t>1/96 of an inch</a:t>
            </a:r>
            <a:r>
              <a:rPr lang="en-US" sz="2761">
                <a:solidFill>
                  <a:srgbClr val="000000"/>
                </a:solidFill>
                <a:latin typeface="Lato"/>
                <a:ea typeface="Lato"/>
                <a:cs typeface="Lato"/>
                <a:sym typeface="Lato"/>
              </a:rPr>
              <a:t>, or </a:t>
            </a:r>
            <a:r>
              <a:rPr lang="en-US" b="true" sz="2761">
                <a:solidFill>
                  <a:srgbClr val="000000"/>
                </a:solidFill>
                <a:latin typeface="Lato Bold"/>
                <a:ea typeface="Lato Bold"/>
                <a:cs typeface="Lato Bold"/>
                <a:sym typeface="Lato Bold"/>
              </a:rPr>
              <a:t>0.26 millimeters</a:t>
            </a:r>
          </a:p>
        </p:txBody>
      </p:sp>
      <p:sp>
        <p:nvSpPr>
          <p:cNvPr name="TextBox 18" id="18"/>
          <p:cNvSpPr txBox="true"/>
          <p:nvPr/>
        </p:nvSpPr>
        <p:spPr>
          <a:xfrm rot="0">
            <a:off x="8911366" y="2729419"/>
            <a:ext cx="3415010" cy="422520"/>
          </a:xfrm>
          <a:prstGeom prst="rect">
            <a:avLst/>
          </a:prstGeom>
        </p:spPr>
        <p:txBody>
          <a:bodyPr anchor="t" rtlCol="false" tIns="0" lIns="0" bIns="0" rIns="0">
            <a:spAutoFit/>
          </a:bodyPr>
          <a:lstStyle/>
          <a:p>
            <a:pPr algn="ctr">
              <a:lnSpc>
                <a:spcPts val="3486"/>
              </a:lnSpc>
              <a:spcBef>
                <a:spcPct val="0"/>
              </a:spcBef>
            </a:pPr>
            <a:r>
              <a:rPr lang="en-US" sz="2490">
                <a:solidFill>
                  <a:srgbClr val="000000"/>
                </a:solidFill>
                <a:latin typeface="Lato"/>
                <a:ea typeface="Lato"/>
                <a:cs typeface="Lato"/>
                <a:sym typeface="Lato"/>
              </a:rPr>
              <a:t>Single information about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996301" y="1620994"/>
            <a:ext cx="5565171" cy="4708443"/>
          </a:xfrm>
          <a:custGeom>
            <a:avLst/>
            <a:gdLst/>
            <a:ahLst/>
            <a:cxnLst/>
            <a:rect r="r" b="b" t="t" l="l"/>
            <a:pathLst>
              <a:path h="4708443" w="5565171">
                <a:moveTo>
                  <a:pt x="0" y="0"/>
                </a:moveTo>
                <a:lnTo>
                  <a:pt x="5565171" y="0"/>
                </a:lnTo>
                <a:lnTo>
                  <a:pt x="5565171" y="4708443"/>
                </a:lnTo>
                <a:lnTo>
                  <a:pt x="0" y="4708443"/>
                </a:lnTo>
                <a:lnTo>
                  <a:pt x="0" y="0"/>
                </a:lnTo>
                <a:close/>
              </a:path>
            </a:pathLst>
          </a:custGeom>
          <a:blipFill>
            <a:blip r:embed="rId2"/>
            <a:stretch>
              <a:fillRect l="-5436" t="0" r="0" b="0"/>
            </a:stretch>
          </a:blipFill>
        </p:spPr>
      </p:sp>
      <p:sp>
        <p:nvSpPr>
          <p:cNvPr name="Freeform 6" id="6"/>
          <p:cNvSpPr/>
          <p:nvPr/>
        </p:nvSpPr>
        <p:spPr>
          <a:xfrm flipH="false" flipV="false" rot="0">
            <a:off x="329339" y="1608322"/>
            <a:ext cx="5414101" cy="4708443"/>
          </a:xfrm>
          <a:custGeom>
            <a:avLst/>
            <a:gdLst/>
            <a:ahLst/>
            <a:cxnLst/>
            <a:rect r="r" b="b" t="t" l="l"/>
            <a:pathLst>
              <a:path h="4708443" w="5414101">
                <a:moveTo>
                  <a:pt x="0" y="0"/>
                </a:moveTo>
                <a:lnTo>
                  <a:pt x="5414101" y="0"/>
                </a:lnTo>
                <a:lnTo>
                  <a:pt x="5414101" y="4708443"/>
                </a:lnTo>
                <a:lnTo>
                  <a:pt x="0" y="4708443"/>
                </a:lnTo>
                <a:lnTo>
                  <a:pt x="0" y="0"/>
                </a:lnTo>
                <a:close/>
              </a:path>
            </a:pathLst>
          </a:custGeom>
          <a:blipFill>
            <a:blip r:embed="rId3"/>
            <a:stretch>
              <a:fillRect l="0" t="0" r="0" b="0"/>
            </a:stretch>
          </a:blipFill>
        </p:spPr>
      </p:sp>
      <p:sp>
        <p:nvSpPr>
          <p:cNvPr name="Freeform 7" id="7"/>
          <p:cNvSpPr/>
          <p:nvPr/>
        </p:nvSpPr>
        <p:spPr>
          <a:xfrm flipH="false" flipV="false" rot="0">
            <a:off x="11653289" y="1620994"/>
            <a:ext cx="6716860" cy="6716860"/>
          </a:xfrm>
          <a:custGeom>
            <a:avLst/>
            <a:gdLst/>
            <a:ahLst/>
            <a:cxnLst/>
            <a:rect r="r" b="b" t="t" l="l"/>
            <a:pathLst>
              <a:path h="6716860" w="6716860">
                <a:moveTo>
                  <a:pt x="0" y="0"/>
                </a:moveTo>
                <a:lnTo>
                  <a:pt x="6716860" y="0"/>
                </a:lnTo>
                <a:lnTo>
                  <a:pt x="6716860" y="6716859"/>
                </a:lnTo>
                <a:lnTo>
                  <a:pt x="0" y="6716859"/>
                </a:lnTo>
                <a:lnTo>
                  <a:pt x="0" y="0"/>
                </a:lnTo>
                <a:close/>
              </a:path>
            </a:pathLst>
          </a:custGeom>
          <a:blipFill>
            <a:blip r:embed="rId4"/>
            <a:stretch>
              <a:fillRect l="0" t="0" r="0" b="0"/>
            </a:stretch>
          </a:blipFill>
        </p:spPr>
      </p:sp>
      <p:sp>
        <p:nvSpPr>
          <p:cNvPr name="TextBox 8" id="8"/>
          <p:cNvSpPr txBox="true"/>
          <p:nvPr/>
        </p:nvSpPr>
        <p:spPr>
          <a:xfrm rot="0">
            <a:off x="-275044" y="257175"/>
            <a:ext cx="8259740"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What is the need of Voxel?</a:t>
            </a:r>
          </a:p>
        </p:txBody>
      </p:sp>
      <p:sp>
        <p:nvSpPr>
          <p:cNvPr name="TextBox 9" id="9"/>
          <p:cNvSpPr txBox="true"/>
          <p:nvPr/>
        </p:nvSpPr>
        <p:spPr>
          <a:xfrm rot="0">
            <a:off x="1384799" y="6829712"/>
            <a:ext cx="3015972" cy="490855"/>
          </a:xfrm>
          <a:prstGeom prst="rect">
            <a:avLst/>
          </a:prstGeom>
        </p:spPr>
        <p:txBody>
          <a:bodyPr anchor="t" rtlCol="false" tIns="0" lIns="0" bIns="0" rIns="0">
            <a:spAutoFit/>
          </a:bodyPr>
          <a:lstStyle/>
          <a:p>
            <a:pPr algn="ctr">
              <a:lnSpc>
                <a:spcPts val="3920"/>
              </a:lnSpc>
            </a:pPr>
            <a:r>
              <a:rPr lang="en-US" sz="2800">
                <a:solidFill>
                  <a:srgbClr val="000000"/>
                </a:solidFill>
                <a:latin typeface="Lato"/>
                <a:ea typeface="Lato"/>
                <a:cs typeface="Lato"/>
                <a:sym typeface="Lato"/>
              </a:rPr>
              <a:t>2D: bunch of pixels</a:t>
            </a:r>
          </a:p>
        </p:txBody>
      </p:sp>
      <p:sp>
        <p:nvSpPr>
          <p:cNvPr name="TextBox 10" id="10"/>
          <p:cNvSpPr txBox="true"/>
          <p:nvPr/>
        </p:nvSpPr>
        <p:spPr>
          <a:xfrm rot="0">
            <a:off x="13766385" y="8271178"/>
            <a:ext cx="2490669" cy="490855"/>
          </a:xfrm>
          <a:prstGeom prst="rect">
            <a:avLst/>
          </a:prstGeom>
        </p:spPr>
        <p:txBody>
          <a:bodyPr anchor="t" rtlCol="false" tIns="0" lIns="0" bIns="0" rIns="0">
            <a:spAutoFit/>
          </a:bodyPr>
          <a:lstStyle/>
          <a:p>
            <a:pPr algn="ctr">
              <a:lnSpc>
                <a:spcPts val="3920"/>
              </a:lnSpc>
            </a:pPr>
            <a:r>
              <a:rPr lang="en-US" sz="2800">
                <a:solidFill>
                  <a:srgbClr val="000000"/>
                </a:solidFill>
                <a:latin typeface="Lato"/>
                <a:ea typeface="Lato"/>
                <a:cs typeface="Lato"/>
                <a:sym typeface="Lato"/>
              </a:rPr>
              <a:t>Bunch of voxels</a:t>
            </a:r>
          </a:p>
        </p:txBody>
      </p:sp>
      <p:grpSp>
        <p:nvGrpSpPr>
          <p:cNvPr name="Group 11" id="11"/>
          <p:cNvGrpSpPr/>
          <p:nvPr/>
        </p:nvGrpSpPr>
        <p:grpSpPr>
          <a:xfrm rot="0">
            <a:off x="6060627" y="6486057"/>
            <a:ext cx="5500846" cy="3021811"/>
            <a:chOff x="0" y="0"/>
            <a:chExt cx="7334461" cy="4029082"/>
          </a:xfrm>
        </p:grpSpPr>
        <p:sp>
          <p:nvSpPr>
            <p:cNvPr name="TextBox 12" id="12"/>
            <p:cNvSpPr txBox="true"/>
            <p:nvPr/>
          </p:nvSpPr>
          <p:spPr>
            <a:xfrm rot="0">
              <a:off x="0" y="-47625"/>
              <a:ext cx="7334461" cy="1697516"/>
            </a:xfrm>
            <a:prstGeom prst="rect">
              <a:avLst/>
            </a:prstGeom>
          </p:spPr>
          <p:txBody>
            <a:bodyPr anchor="t" rtlCol="false" tIns="0" lIns="0" bIns="0" rIns="0">
              <a:spAutoFit/>
            </a:bodyPr>
            <a:lstStyle/>
            <a:p>
              <a:pPr algn="ctr">
                <a:lnSpc>
                  <a:spcPts val="3434"/>
                </a:lnSpc>
              </a:pPr>
              <a:r>
                <a:rPr lang="en-US" sz="2453">
                  <a:solidFill>
                    <a:srgbClr val="000000"/>
                  </a:solidFill>
                  <a:latin typeface="Lato"/>
                  <a:ea typeface="Lato"/>
                  <a:cs typeface="Lato"/>
                  <a:sym typeface="Lato"/>
                </a:rPr>
                <a:t>3D surface doesn’t represent information outside or inside of the shell</a:t>
              </a:r>
            </a:p>
          </p:txBody>
        </p:sp>
        <p:sp>
          <p:nvSpPr>
            <p:cNvPr name="TextBox 13" id="13"/>
            <p:cNvSpPr txBox="true"/>
            <p:nvPr/>
          </p:nvSpPr>
          <p:spPr>
            <a:xfrm rot="0">
              <a:off x="0" y="1753908"/>
              <a:ext cx="7334461" cy="2275174"/>
            </a:xfrm>
            <a:prstGeom prst="rect">
              <a:avLst/>
            </a:prstGeom>
          </p:spPr>
          <p:txBody>
            <a:bodyPr anchor="t" rtlCol="false" tIns="0" lIns="0" bIns="0" rIns="0">
              <a:spAutoFit/>
            </a:bodyPr>
            <a:lstStyle/>
            <a:p>
              <a:pPr algn="ctr">
                <a:lnSpc>
                  <a:spcPts val="3434"/>
                </a:lnSpc>
              </a:pPr>
              <a:r>
                <a:rPr lang="en-US" sz="2453">
                  <a:solidFill>
                    <a:srgbClr val="000000"/>
                  </a:solidFill>
                  <a:latin typeface="Lato"/>
                  <a:ea typeface="Lato"/>
                  <a:cs typeface="Lato"/>
                  <a:sym typeface="Lato"/>
                </a:rPr>
                <a:t>Why don’t we fill outside and inside with a bunch of points</a:t>
              </a:r>
            </a:p>
            <a:p>
              <a:pPr algn="ctr">
                <a:lnSpc>
                  <a:spcPts val="3434"/>
                </a:lnSpc>
              </a:pPr>
              <a:r>
                <a:rPr lang="en-US" sz="2453">
                  <a:solidFill>
                    <a:srgbClr val="000000"/>
                  </a:solidFill>
                  <a:latin typeface="Lato"/>
                  <a:ea typeface="Lato"/>
                  <a:cs typeface="Lato"/>
                  <a:sym typeface="Lato"/>
                </a:rPr>
                <a:t>This is not going to give us the continuous set of data</a:t>
              </a:r>
            </a:p>
          </p:txBody>
        </p:sp>
      </p:grpSp>
      <p:sp>
        <p:nvSpPr>
          <p:cNvPr name="TextBox 14" id="14"/>
          <p:cNvSpPr txBox="true"/>
          <p:nvPr/>
        </p:nvSpPr>
        <p:spPr>
          <a:xfrm rot="0">
            <a:off x="12169677" y="8770923"/>
            <a:ext cx="5684085" cy="414403"/>
          </a:xfrm>
          <a:prstGeom prst="rect">
            <a:avLst/>
          </a:prstGeom>
        </p:spPr>
        <p:txBody>
          <a:bodyPr anchor="t" rtlCol="false" tIns="0" lIns="0" bIns="0" rIns="0">
            <a:spAutoFit/>
          </a:bodyPr>
          <a:lstStyle/>
          <a:p>
            <a:pPr algn="ctr">
              <a:lnSpc>
                <a:spcPts val="3408"/>
              </a:lnSpc>
            </a:pPr>
            <a:r>
              <a:rPr lang="en-US" sz="2434">
                <a:solidFill>
                  <a:srgbClr val="000000"/>
                </a:solidFill>
                <a:latin typeface="Lato"/>
                <a:ea typeface="Lato"/>
                <a:cs typeface="Lato"/>
                <a:sym typeface="Lato"/>
              </a:rPr>
              <a:t>Represents continuous information</a:t>
            </a:r>
          </a:p>
        </p:txBody>
      </p:sp>
      <p:sp>
        <p:nvSpPr>
          <p:cNvPr name="TextBox 15" id="15"/>
          <p:cNvSpPr txBox="true"/>
          <p:nvPr/>
        </p:nvSpPr>
        <p:spPr>
          <a:xfrm rot="0">
            <a:off x="14001057" y="9644930"/>
            <a:ext cx="3851910"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rPr>
              <a:t>Nine Between</a:t>
            </a:r>
            <a:r>
              <a:rPr lang="en-US" sz="2800">
                <a:solidFill>
                  <a:srgbClr val="000000"/>
                </a:solidFill>
                <a:latin typeface="Canva Sans"/>
                <a:ea typeface="Canva Sans"/>
                <a:cs typeface="Canva Sans"/>
                <a:sym typeface="Canva Sans"/>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234680" y="1732454"/>
            <a:ext cx="16024620" cy="2973787"/>
          </a:xfrm>
          <a:custGeom>
            <a:avLst/>
            <a:gdLst/>
            <a:ahLst/>
            <a:cxnLst/>
            <a:rect r="r" b="b" t="t" l="l"/>
            <a:pathLst>
              <a:path h="2973787" w="16024620">
                <a:moveTo>
                  <a:pt x="0" y="0"/>
                </a:moveTo>
                <a:lnTo>
                  <a:pt x="16024620" y="0"/>
                </a:lnTo>
                <a:lnTo>
                  <a:pt x="16024620" y="2973786"/>
                </a:lnTo>
                <a:lnTo>
                  <a:pt x="0" y="2973786"/>
                </a:lnTo>
                <a:lnTo>
                  <a:pt x="0" y="0"/>
                </a:lnTo>
                <a:close/>
              </a:path>
            </a:pathLst>
          </a:custGeom>
          <a:blipFill>
            <a:blip r:embed="rId2"/>
            <a:stretch>
              <a:fillRect l="-1834" t="0" r="-1834" b="-14549"/>
            </a:stretch>
          </a:blipFill>
        </p:spPr>
      </p:sp>
      <p:sp>
        <p:nvSpPr>
          <p:cNvPr name="Freeform 6" id="6"/>
          <p:cNvSpPr/>
          <p:nvPr/>
        </p:nvSpPr>
        <p:spPr>
          <a:xfrm flipH="false" flipV="false" rot="8733561">
            <a:off x="745097" y="4020097"/>
            <a:ext cx="2459521" cy="2743888"/>
          </a:xfrm>
          <a:custGeom>
            <a:avLst/>
            <a:gdLst/>
            <a:ahLst/>
            <a:cxnLst/>
            <a:rect r="r" b="b" t="t" l="l"/>
            <a:pathLst>
              <a:path h="2743888" w="2459521">
                <a:moveTo>
                  <a:pt x="0" y="0"/>
                </a:moveTo>
                <a:lnTo>
                  <a:pt x="2459521" y="0"/>
                </a:lnTo>
                <a:lnTo>
                  <a:pt x="2459521" y="2743887"/>
                </a:lnTo>
                <a:lnTo>
                  <a:pt x="0" y="27438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84753" y="257175"/>
            <a:ext cx="8259740"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What is the need of Voxel?</a:t>
            </a:r>
          </a:p>
        </p:txBody>
      </p:sp>
      <p:sp>
        <p:nvSpPr>
          <p:cNvPr name="TextBox 8" id="8"/>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9" id="9"/>
          <p:cNvSpPr txBox="true"/>
          <p:nvPr/>
        </p:nvSpPr>
        <p:spPr>
          <a:xfrm rot="0">
            <a:off x="1974858" y="5064002"/>
            <a:ext cx="3580209" cy="537845"/>
          </a:xfrm>
          <a:prstGeom prst="rect">
            <a:avLst/>
          </a:prstGeom>
        </p:spPr>
        <p:txBody>
          <a:bodyPr anchor="t" rtlCol="false" tIns="0" lIns="0" bIns="0" rIns="0">
            <a:spAutoFit/>
          </a:bodyPr>
          <a:lstStyle/>
          <a:p>
            <a:pPr algn="ctr">
              <a:lnSpc>
                <a:spcPts val="4480"/>
              </a:lnSpc>
            </a:pPr>
            <a:r>
              <a:rPr lang="en-US" sz="3200">
                <a:solidFill>
                  <a:srgbClr val="000000"/>
                </a:solidFill>
                <a:latin typeface="Canva Sans"/>
                <a:ea typeface="Canva Sans"/>
                <a:cs typeface="Canva Sans"/>
                <a:sym typeface="Canva Sans"/>
              </a:rPr>
              <a:t>Cloud as a surface</a:t>
            </a:r>
          </a:p>
        </p:txBody>
      </p:sp>
      <p:sp>
        <p:nvSpPr>
          <p:cNvPr name="TextBox 10" id="10"/>
          <p:cNvSpPr txBox="true"/>
          <p:nvPr/>
        </p:nvSpPr>
        <p:spPr>
          <a:xfrm rot="0">
            <a:off x="1571711" y="6811478"/>
            <a:ext cx="4386503" cy="1012190"/>
          </a:xfrm>
          <a:prstGeom prst="rect">
            <a:avLst/>
          </a:prstGeom>
        </p:spPr>
        <p:txBody>
          <a:bodyPr anchor="t" rtlCol="false" tIns="0" lIns="0" bIns="0" rIns="0">
            <a:spAutoFit/>
          </a:bodyPr>
          <a:lstStyle/>
          <a:p>
            <a:pPr algn="ctr">
              <a:lnSpc>
                <a:spcPts val="4060"/>
              </a:lnSpc>
            </a:pPr>
            <a:r>
              <a:rPr lang="en-US" sz="2900">
                <a:solidFill>
                  <a:srgbClr val="000000"/>
                </a:solidFill>
                <a:latin typeface="Canva Sans"/>
                <a:ea typeface="Canva Sans"/>
                <a:cs typeface="Canva Sans"/>
                <a:sym typeface="Canva Sans"/>
              </a:rPr>
              <a:t>No information inside the cloud</a:t>
            </a:r>
          </a:p>
        </p:txBody>
      </p:sp>
      <p:sp>
        <p:nvSpPr>
          <p:cNvPr name="Freeform 11" id="11"/>
          <p:cNvSpPr/>
          <p:nvPr/>
        </p:nvSpPr>
        <p:spPr>
          <a:xfrm flipH="false" flipV="false" rot="7984593">
            <a:off x="-693182" y="4297440"/>
            <a:ext cx="3850946" cy="4296187"/>
          </a:xfrm>
          <a:custGeom>
            <a:avLst/>
            <a:gdLst/>
            <a:ahLst/>
            <a:cxnLst/>
            <a:rect r="r" b="b" t="t" l="l"/>
            <a:pathLst>
              <a:path h="4296187" w="3850946">
                <a:moveTo>
                  <a:pt x="0" y="0"/>
                </a:moveTo>
                <a:lnTo>
                  <a:pt x="3850946" y="0"/>
                </a:lnTo>
                <a:lnTo>
                  <a:pt x="3850946" y="4296188"/>
                </a:lnTo>
                <a:lnTo>
                  <a:pt x="0" y="4296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488497" y="8225455"/>
            <a:ext cx="4386503" cy="1012190"/>
          </a:xfrm>
          <a:prstGeom prst="rect">
            <a:avLst/>
          </a:prstGeom>
        </p:spPr>
        <p:txBody>
          <a:bodyPr anchor="t" rtlCol="false" tIns="0" lIns="0" bIns="0" rIns="0">
            <a:spAutoFit/>
          </a:bodyPr>
          <a:lstStyle/>
          <a:p>
            <a:pPr algn="ctr">
              <a:lnSpc>
                <a:spcPts val="4060"/>
              </a:lnSpc>
            </a:pPr>
            <a:r>
              <a:rPr lang="en-US" sz="2900">
                <a:solidFill>
                  <a:srgbClr val="000000"/>
                </a:solidFill>
                <a:latin typeface="Canva Sans"/>
                <a:ea typeface="Canva Sans"/>
                <a:cs typeface="Canva Sans"/>
                <a:sym typeface="Canva Sans"/>
              </a:rPr>
              <a:t>No information outside the cloud</a:t>
            </a:r>
          </a:p>
        </p:txBody>
      </p:sp>
      <p:sp>
        <p:nvSpPr>
          <p:cNvPr name="TextBox 13" id="13"/>
          <p:cNvSpPr txBox="true"/>
          <p:nvPr/>
        </p:nvSpPr>
        <p:spPr>
          <a:xfrm rot="0">
            <a:off x="7228307" y="5064002"/>
            <a:ext cx="4569619" cy="537845"/>
          </a:xfrm>
          <a:prstGeom prst="rect">
            <a:avLst/>
          </a:prstGeom>
        </p:spPr>
        <p:txBody>
          <a:bodyPr anchor="t" rtlCol="false" tIns="0" lIns="0" bIns="0" rIns="0">
            <a:spAutoFit/>
          </a:bodyPr>
          <a:lstStyle/>
          <a:p>
            <a:pPr algn="ctr">
              <a:lnSpc>
                <a:spcPts val="4480"/>
              </a:lnSpc>
            </a:pPr>
            <a:r>
              <a:rPr lang="en-US" sz="3200">
                <a:solidFill>
                  <a:srgbClr val="000000"/>
                </a:solidFill>
                <a:latin typeface="Canva Sans"/>
                <a:ea typeface="Canva Sans"/>
                <a:cs typeface="Canva Sans"/>
                <a:sym typeface="Canva Sans"/>
              </a:rPr>
              <a:t>Cloud as a set of points</a:t>
            </a:r>
          </a:p>
        </p:txBody>
      </p:sp>
      <p:sp>
        <p:nvSpPr>
          <p:cNvPr name="TextBox 14" id="14"/>
          <p:cNvSpPr txBox="true"/>
          <p:nvPr/>
        </p:nvSpPr>
        <p:spPr>
          <a:xfrm rot="0">
            <a:off x="7053738" y="6811478"/>
            <a:ext cx="4386503" cy="497840"/>
          </a:xfrm>
          <a:prstGeom prst="rect">
            <a:avLst/>
          </a:prstGeom>
        </p:spPr>
        <p:txBody>
          <a:bodyPr anchor="t" rtlCol="false" tIns="0" lIns="0" bIns="0" rIns="0">
            <a:spAutoFit/>
          </a:bodyPr>
          <a:lstStyle/>
          <a:p>
            <a:pPr algn="ctr">
              <a:lnSpc>
                <a:spcPts val="4060"/>
              </a:lnSpc>
            </a:pPr>
            <a:r>
              <a:rPr lang="en-US" sz="2900">
                <a:solidFill>
                  <a:srgbClr val="000000"/>
                </a:solidFill>
                <a:latin typeface="Canva Sans"/>
                <a:ea typeface="Canva Sans"/>
                <a:cs typeface="Canva Sans"/>
                <a:sym typeface="Canva Sans"/>
              </a:rPr>
              <a:t>Gap in information</a:t>
            </a:r>
          </a:p>
        </p:txBody>
      </p:sp>
      <p:sp>
        <p:nvSpPr>
          <p:cNvPr name="TextBox 15" id="15"/>
          <p:cNvSpPr txBox="true"/>
          <p:nvPr/>
        </p:nvSpPr>
        <p:spPr>
          <a:xfrm rot="0">
            <a:off x="12629473" y="5064002"/>
            <a:ext cx="4569619" cy="537845"/>
          </a:xfrm>
          <a:prstGeom prst="rect">
            <a:avLst/>
          </a:prstGeom>
        </p:spPr>
        <p:txBody>
          <a:bodyPr anchor="t" rtlCol="false" tIns="0" lIns="0" bIns="0" rIns="0">
            <a:spAutoFit/>
          </a:bodyPr>
          <a:lstStyle/>
          <a:p>
            <a:pPr algn="ctr">
              <a:lnSpc>
                <a:spcPts val="4480"/>
              </a:lnSpc>
            </a:pPr>
            <a:r>
              <a:rPr lang="en-US" sz="3200">
                <a:solidFill>
                  <a:srgbClr val="000000"/>
                </a:solidFill>
                <a:latin typeface="Canva Sans"/>
                <a:ea typeface="Canva Sans"/>
                <a:cs typeface="Canva Sans"/>
                <a:sym typeface="Canva Sans"/>
              </a:rPr>
              <a:t>Cloud as a set of voxels</a:t>
            </a:r>
          </a:p>
        </p:txBody>
      </p:sp>
      <p:sp>
        <p:nvSpPr>
          <p:cNvPr name="TextBox 16" id="16"/>
          <p:cNvSpPr txBox="true"/>
          <p:nvPr/>
        </p:nvSpPr>
        <p:spPr>
          <a:xfrm rot="0">
            <a:off x="12629473" y="6418893"/>
            <a:ext cx="4386503" cy="2040890"/>
          </a:xfrm>
          <a:prstGeom prst="rect">
            <a:avLst/>
          </a:prstGeom>
        </p:spPr>
        <p:txBody>
          <a:bodyPr anchor="t" rtlCol="false" tIns="0" lIns="0" bIns="0" rIns="0">
            <a:spAutoFit/>
          </a:bodyPr>
          <a:lstStyle/>
          <a:p>
            <a:pPr algn="ctr">
              <a:lnSpc>
                <a:spcPts val="4060"/>
              </a:lnSpc>
            </a:pPr>
            <a:r>
              <a:rPr lang="en-US" sz="2900">
                <a:solidFill>
                  <a:srgbClr val="000000"/>
                </a:solidFill>
                <a:latin typeface="Canva Sans"/>
                <a:ea typeface="Canva Sans"/>
                <a:cs typeface="Canva Sans"/>
                <a:sym typeface="Canva Sans"/>
              </a:rPr>
              <a:t>Continuous set of information</a:t>
            </a:r>
          </a:p>
          <a:p>
            <a:pPr algn="ctr">
              <a:lnSpc>
                <a:spcPts val="4060"/>
              </a:lnSpc>
            </a:pPr>
          </a:p>
          <a:p>
            <a:pPr algn="ctr">
              <a:lnSpc>
                <a:spcPts val="4060"/>
              </a:lnSpc>
            </a:pPr>
            <a:r>
              <a:rPr lang="en-US" sz="2900">
                <a:solidFill>
                  <a:srgbClr val="000000"/>
                </a:solidFill>
                <a:latin typeface="Canva Sans"/>
                <a:ea typeface="Canva Sans"/>
                <a:cs typeface="Canva Sans"/>
                <a:sym typeface="Canva Sans"/>
              </a:rPr>
              <a:t>No gaps in information</a:t>
            </a:r>
          </a:p>
        </p:txBody>
      </p:sp>
      <p:sp>
        <p:nvSpPr>
          <p:cNvPr name="Freeform 17" id="17"/>
          <p:cNvSpPr/>
          <p:nvPr/>
        </p:nvSpPr>
        <p:spPr>
          <a:xfrm flipH="false" flipV="false" rot="7446647">
            <a:off x="6242444" y="4260028"/>
            <a:ext cx="2202194" cy="2456809"/>
          </a:xfrm>
          <a:custGeom>
            <a:avLst/>
            <a:gdLst/>
            <a:ahLst/>
            <a:cxnLst/>
            <a:rect r="r" b="b" t="t" l="l"/>
            <a:pathLst>
              <a:path h="2456809" w="2202194">
                <a:moveTo>
                  <a:pt x="0" y="0"/>
                </a:moveTo>
                <a:lnTo>
                  <a:pt x="2202193" y="0"/>
                </a:lnTo>
                <a:lnTo>
                  <a:pt x="2202193" y="2456808"/>
                </a:lnTo>
                <a:lnTo>
                  <a:pt x="0" y="24568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14001057" y="9644930"/>
            <a:ext cx="3851910"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rPr>
              <a:t>Nine Between</a:t>
            </a:r>
            <a:r>
              <a:rPr lang="en-US" sz="2800">
                <a:solidFill>
                  <a:srgbClr val="FFFFFF"/>
                </a:solidFill>
                <a:latin typeface="Canva Sans"/>
                <a:ea typeface="Canva Sans"/>
                <a:cs typeface="Canva Sans"/>
                <a:sym typeface="Canva Sans"/>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664489"/>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2380342" y="1883268"/>
            <a:ext cx="5262754" cy="5773507"/>
          </a:xfrm>
          <a:custGeom>
            <a:avLst/>
            <a:gdLst/>
            <a:ahLst/>
            <a:cxnLst/>
            <a:rect r="r" b="b" t="t" l="l"/>
            <a:pathLst>
              <a:path h="5773507" w="5262754">
                <a:moveTo>
                  <a:pt x="0" y="0"/>
                </a:moveTo>
                <a:lnTo>
                  <a:pt x="5262754" y="0"/>
                </a:lnTo>
                <a:lnTo>
                  <a:pt x="5262754" y="5773507"/>
                </a:lnTo>
                <a:lnTo>
                  <a:pt x="0" y="5773507"/>
                </a:lnTo>
                <a:lnTo>
                  <a:pt x="0" y="0"/>
                </a:lnTo>
                <a:close/>
              </a:path>
            </a:pathLst>
          </a:custGeom>
          <a:blipFill>
            <a:blip r:embed="rId2"/>
            <a:stretch>
              <a:fillRect l="-2249" t="0" r="-77150" b="0"/>
            </a:stretch>
          </a:blipFill>
        </p:spPr>
      </p:sp>
      <p:sp>
        <p:nvSpPr>
          <p:cNvPr name="Freeform 6" id="6"/>
          <p:cNvSpPr/>
          <p:nvPr/>
        </p:nvSpPr>
        <p:spPr>
          <a:xfrm flipH="false" flipV="false" rot="0">
            <a:off x="7396576" y="1883268"/>
            <a:ext cx="4078835" cy="5773507"/>
          </a:xfrm>
          <a:custGeom>
            <a:avLst/>
            <a:gdLst/>
            <a:ahLst/>
            <a:cxnLst/>
            <a:rect r="r" b="b" t="t" l="l"/>
            <a:pathLst>
              <a:path h="5773507" w="4078835">
                <a:moveTo>
                  <a:pt x="0" y="0"/>
                </a:moveTo>
                <a:lnTo>
                  <a:pt x="4078835" y="0"/>
                </a:lnTo>
                <a:lnTo>
                  <a:pt x="4078835" y="5773507"/>
                </a:lnTo>
                <a:lnTo>
                  <a:pt x="0" y="5773507"/>
                </a:lnTo>
                <a:lnTo>
                  <a:pt x="0" y="0"/>
                </a:lnTo>
                <a:close/>
              </a:path>
            </a:pathLst>
          </a:custGeom>
          <a:blipFill>
            <a:blip r:embed="rId2"/>
            <a:stretch>
              <a:fillRect l="-131197" t="0" r="-275" b="0"/>
            </a:stretch>
          </a:blipFill>
        </p:spPr>
      </p:sp>
      <p:sp>
        <p:nvSpPr>
          <p:cNvPr name="Freeform 7" id="7"/>
          <p:cNvSpPr/>
          <p:nvPr/>
        </p:nvSpPr>
        <p:spPr>
          <a:xfrm flipH="false" flipV="false" rot="0">
            <a:off x="1028700" y="2167176"/>
            <a:ext cx="5146499" cy="5156465"/>
          </a:xfrm>
          <a:custGeom>
            <a:avLst/>
            <a:gdLst/>
            <a:ahLst/>
            <a:cxnLst/>
            <a:rect r="r" b="b" t="t" l="l"/>
            <a:pathLst>
              <a:path h="5156465" w="5146499">
                <a:moveTo>
                  <a:pt x="0" y="0"/>
                </a:moveTo>
                <a:lnTo>
                  <a:pt x="5146499" y="0"/>
                </a:lnTo>
                <a:lnTo>
                  <a:pt x="5146499" y="5156465"/>
                </a:lnTo>
                <a:lnTo>
                  <a:pt x="0" y="5156465"/>
                </a:lnTo>
                <a:lnTo>
                  <a:pt x="0" y="0"/>
                </a:lnTo>
                <a:close/>
              </a:path>
            </a:pathLst>
          </a:custGeom>
          <a:blipFill>
            <a:blip r:embed="rId3"/>
            <a:stretch>
              <a:fillRect l="0" t="-4040" r="0" b="0"/>
            </a:stretch>
          </a:blipFill>
        </p:spPr>
      </p:sp>
      <p:sp>
        <p:nvSpPr>
          <p:cNvPr name="TextBox 8" id="8"/>
          <p:cNvSpPr txBox="true"/>
          <p:nvPr/>
        </p:nvSpPr>
        <p:spPr>
          <a:xfrm rot="0">
            <a:off x="5014130" y="299007"/>
            <a:ext cx="8259740" cy="771525"/>
          </a:xfrm>
          <a:prstGeom prst="rect">
            <a:avLst/>
          </a:prstGeom>
        </p:spPr>
        <p:txBody>
          <a:bodyPr anchor="t" rtlCol="false" tIns="0" lIns="0" bIns="0" rIns="0">
            <a:spAutoFit/>
          </a:bodyPr>
          <a:lstStyle/>
          <a:p>
            <a:pPr algn="ctr">
              <a:lnSpc>
                <a:spcPts val="6299"/>
              </a:lnSpc>
              <a:spcBef>
                <a:spcPct val="0"/>
              </a:spcBef>
            </a:pPr>
            <a:r>
              <a:rPr lang="en-US" sz="4500">
                <a:solidFill>
                  <a:srgbClr val="000000"/>
                </a:solidFill>
                <a:latin typeface="Lato"/>
                <a:ea typeface="Lato"/>
                <a:cs typeface="Lato"/>
                <a:sym typeface="Lato"/>
              </a:rPr>
              <a:t>Surface Voxelization</a:t>
            </a:r>
          </a:p>
        </p:txBody>
      </p:sp>
      <p:sp>
        <p:nvSpPr>
          <p:cNvPr name="TextBox 9" id="9"/>
          <p:cNvSpPr txBox="true"/>
          <p:nvPr/>
        </p:nvSpPr>
        <p:spPr>
          <a:xfrm rot="0">
            <a:off x="12169677" y="9271449"/>
            <a:ext cx="5684085" cy="430631"/>
          </a:xfrm>
          <a:prstGeom prst="rect">
            <a:avLst/>
          </a:prstGeom>
        </p:spPr>
        <p:txBody>
          <a:bodyPr anchor="t" rtlCol="false" tIns="0" lIns="0" bIns="0" rIns="0">
            <a:spAutoFit/>
          </a:bodyPr>
          <a:lstStyle/>
          <a:p>
            <a:pPr algn="ctr">
              <a:lnSpc>
                <a:spcPts val="3548"/>
              </a:lnSpc>
            </a:pPr>
          </a:p>
        </p:txBody>
      </p:sp>
      <p:sp>
        <p:nvSpPr>
          <p:cNvPr name="TextBox 10" id="10"/>
          <p:cNvSpPr txBox="true"/>
          <p:nvPr/>
        </p:nvSpPr>
        <p:spPr>
          <a:xfrm rot="0">
            <a:off x="1644610" y="1318513"/>
            <a:ext cx="3914680" cy="497840"/>
          </a:xfrm>
          <a:prstGeom prst="rect">
            <a:avLst/>
          </a:prstGeom>
        </p:spPr>
        <p:txBody>
          <a:bodyPr anchor="t" rtlCol="false" tIns="0" lIns="0" bIns="0" rIns="0">
            <a:spAutoFit/>
          </a:bodyPr>
          <a:lstStyle/>
          <a:p>
            <a:pPr algn="ctr">
              <a:lnSpc>
                <a:spcPts val="4060"/>
              </a:lnSpc>
            </a:pPr>
            <a:r>
              <a:rPr lang="en-US" sz="2900" b="true">
                <a:solidFill>
                  <a:srgbClr val="000000"/>
                </a:solidFill>
                <a:latin typeface="Lato Bold"/>
                <a:ea typeface="Lato Bold"/>
                <a:cs typeface="Lato Bold"/>
                <a:sym typeface="Lato Bold"/>
              </a:rPr>
              <a:t>Triangle mesh </a:t>
            </a:r>
          </a:p>
        </p:txBody>
      </p:sp>
      <p:sp>
        <p:nvSpPr>
          <p:cNvPr name="TextBox 11" id="11"/>
          <p:cNvSpPr txBox="true"/>
          <p:nvPr/>
        </p:nvSpPr>
        <p:spPr>
          <a:xfrm rot="0">
            <a:off x="12624739" y="1318513"/>
            <a:ext cx="4386503" cy="497840"/>
          </a:xfrm>
          <a:prstGeom prst="rect">
            <a:avLst/>
          </a:prstGeom>
        </p:spPr>
        <p:txBody>
          <a:bodyPr anchor="t" rtlCol="false" tIns="0" lIns="0" bIns="0" rIns="0">
            <a:spAutoFit/>
          </a:bodyPr>
          <a:lstStyle/>
          <a:p>
            <a:pPr algn="ctr">
              <a:lnSpc>
                <a:spcPts val="4060"/>
              </a:lnSpc>
            </a:pPr>
            <a:r>
              <a:rPr lang="en-US" sz="2900" b="true">
                <a:solidFill>
                  <a:srgbClr val="000000"/>
                </a:solidFill>
                <a:latin typeface="Lato Bold"/>
                <a:ea typeface="Lato Bold"/>
                <a:cs typeface="Lato Bold"/>
                <a:sym typeface="Lato Bold"/>
              </a:rPr>
              <a:t>Voxel Grid</a:t>
            </a:r>
          </a:p>
        </p:txBody>
      </p:sp>
      <p:sp>
        <p:nvSpPr>
          <p:cNvPr name="TextBox 12" id="12"/>
          <p:cNvSpPr txBox="true"/>
          <p:nvPr/>
        </p:nvSpPr>
        <p:spPr>
          <a:xfrm rot="0">
            <a:off x="1028700" y="8277170"/>
            <a:ext cx="16348775" cy="986155"/>
          </a:xfrm>
          <a:prstGeom prst="rect">
            <a:avLst/>
          </a:prstGeom>
        </p:spPr>
        <p:txBody>
          <a:bodyPr anchor="t" rtlCol="false" tIns="0" lIns="0" bIns="0" rIns="0">
            <a:spAutoFit/>
          </a:bodyPr>
          <a:lstStyle/>
          <a:p>
            <a:pPr algn="l">
              <a:lnSpc>
                <a:spcPts val="3920"/>
              </a:lnSpc>
              <a:spcBef>
                <a:spcPct val="0"/>
              </a:spcBef>
            </a:pPr>
            <a:r>
              <a:rPr lang="en-US" sz="2800">
                <a:solidFill>
                  <a:srgbClr val="000000"/>
                </a:solidFill>
                <a:latin typeface="Lato"/>
                <a:ea typeface="Lato"/>
                <a:cs typeface="Lato"/>
                <a:sym typeface="Lato"/>
              </a:rPr>
              <a:t>Surface voxelization involves converting the surface of a 3D object into a discrete set of small cubic volumes called voxels. The goal is to identify which voxels the surface of the object intersects or touches</a:t>
            </a:r>
          </a:p>
        </p:txBody>
      </p:sp>
      <p:sp>
        <p:nvSpPr>
          <p:cNvPr name="TextBox 13" id="13"/>
          <p:cNvSpPr txBox="true"/>
          <p:nvPr/>
        </p:nvSpPr>
        <p:spPr>
          <a:xfrm rot="0">
            <a:off x="14915791" y="9644930"/>
            <a:ext cx="2909530"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a:t>
            </a:r>
            <a:r>
              <a:rPr lang="en-US" sz="2800" u="sng">
                <a:solidFill>
                  <a:srgbClr val="FFFFFF"/>
                </a:solidFill>
                <a:latin typeface="Canva Sans"/>
                <a:ea typeface="Canva Sans"/>
                <a:cs typeface="Canva Sans"/>
                <a:sym typeface="Canva Sans"/>
                <a:hlinkClick r:id="rId4" tooltip="https://openaccess.thecvf.com/content_ICCV_2019/papers/Michalkiewicz_Implicit_Surface_Representations_As_Layers_in_Neural_Networks_ICCV_2019_paper.pdf"/>
              </a:rPr>
              <a:t>CVF.com</a:t>
            </a:r>
          </a:p>
        </p:txBody>
      </p:sp>
      <p:sp>
        <p:nvSpPr>
          <p:cNvPr name="TextBox 14" id="14"/>
          <p:cNvSpPr txBox="true"/>
          <p:nvPr/>
        </p:nvSpPr>
        <p:spPr>
          <a:xfrm rot="0">
            <a:off x="-975210" y="9672900"/>
            <a:ext cx="111841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Canva Sans"/>
                <a:ea typeface="Canva Sans"/>
                <a:cs typeface="Canva Sans"/>
                <a:sym typeface="Canva Sans"/>
              </a:rPr>
              <a:t>Source: https://doi.org/10.3390/electronics8101196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5914" y="5585714"/>
            <a:ext cx="4506267" cy="3980077"/>
          </a:xfrm>
          <a:custGeom>
            <a:avLst/>
            <a:gdLst/>
            <a:ahLst/>
            <a:cxnLst/>
            <a:rect r="r" b="b" t="t" l="l"/>
            <a:pathLst>
              <a:path h="3980077" w="4506267">
                <a:moveTo>
                  <a:pt x="0" y="0"/>
                </a:moveTo>
                <a:lnTo>
                  <a:pt x="4506267" y="0"/>
                </a:lnTo>
                <a:lnTo>
                  <a:pt x="4506267" y="3980076"/>
                </a:lnTo>
                <a:lnTo>
                  <a:pt x="0" y="3980076"/>
                </a:lnTo>
                <a:lnTo>
                  <a:pt x="0" y="0"/>
                </a:lnTo>
                <a:close/>
              </a:path>
            </a:pathLst>
          </a:custGeom>
          <a:blipFill>
            <a:blip r:embed="rId2"/>
            <a:stretch>
              <a:fillRect l="-24834" t="-12619" r="-23878" b="-13660"/>
            </a:stretch>
          </a:blipFill>
        </p:spPr>
      </p:sp>
      <p:sp>
        <p:nvSpPr>
          <p:cNvPr name="Freeform 3" id="3"/>
          <p:cNvSpPr/>
          <p:nvPr/>
        </p:nvSpPr>
        <p:spPr>
          <a:xfrm flipH="false" flipV="false" rot="0">
            <a:off x="5983141" y="5584782"/>
            <a:ext cx="3973314" cy="3981008"/>
          </a:xfrm>
          <a:custGeom>
            <a:avLst/>
            <a:gdLst/>
            <a:ahLst/>
            <a:cxnLst/>
            <a:rect r="r" b="b" t="t" l="l"/>
            <a:pathLst>
              <a:path h="3981008" w="3973314">
                <a:moveTo>
                  <a:pt x="0" y="0"/>
                </a:moveTo>
                <a:lnTo>
                  <a:pt x="3973314" y="0"/>
                </a:lnTo>
                <a:lnTo>
                  <a:pt x="3973314" y="3981008"/>
                </a:lnTo>
                <a:lnTo>
                  <a:pt x="0" y="3981008"/>
                </a:lnTo>
                <a:lnTo>
                  <a:pt x="0" y="0"/>
                </a:lnTo>
                <a:close/>
              </a:path>
            </a:pathLst>
          </a:custGeom>
          <a:blipFill>
            <a:blip r:embed="rId3"/>
            <a:stretch>
              <a:fillRect l="0" t="-4040" r="0" b="0"/>
            </a:stretch>
          </a:blipFill>
        </p:spPr>
      </p:sp>
      <p:sp>
        <p:nvSpPr>
          <p:cNvPr name="Freeform 4" id="4"/>
          <p:cNvSpPr/>
          <p:nvPr/>
        </p:nvSpPr>
        <p:spPr>
          <a:xfrm flipH="false" flipV="false" rot="0">
            <a:off x="13262764" y="5480474"/>
            <a:ext cx="3866947" cy="4242236"/>
          </a:xfrm>
          <a:custGeom>
            <a:avLst/>
            <a:gdLst/>
            <a:ahLst/>
            <a:cxnLst/>
            <a:rect r="r" b="b" t="t" l="l"/>
            <a:pathLst>
              <a:path h="4242236" w="3866947">
                <a:moveTo>
                  <a:pt x="0" y="0"/>
                </a:moveTo>
                <a:lnTo>
                  <a:pt x="3866947" y="0"/>
                </a:lnTo>
                <a:lnTo>
                  <a:pt x="3866947" y="4242236"/>
                </a:lnTo>
                <a:lnTo>
                  <a:pt x="0" y="4242236"/>
                </a:lnTo>
                <a:lnTo>
                  <a:pt x="0" y="0"/>
                </a:lnTo>
                <a:close/>
              </a:path>
            </a:pathLst>
          </a:custGeom>
          <a:blipFill>
            <a:blip r:embed="rId4"/>
            <a:stretch>
              <a:fillRect l="-2249" t="0" r="-77150" b="0"/>
            </a:stretch>
          </a:blipFill>
        </p:spPr>
      </p:sp>
      <p:sp>
        <p:nvSpPr>
          <p:cNvPr name="TextBox 5" id="5"/>
          <p:cNvSpPr txBox="true"/>
          <p:nvPr/>
        </p:nvSpPr>
        <p:spPr>
          <a:xfrm rot="0">
            <a:off x="721853" y="257175"/>
            <a:ext cx="20136868" cy="771525"/>
          </a:xfrm>
          <a:prstGeom prst="rect">
            <a:avLst/>
          </a:prstGeom>
        </p:spPr>
        <p:txBody>
          <a:bodyPr anchor="t" rtlCol="false" tIns="0" lIns="0" bIns="0" rIns="0">
            <a:spAutoFit/>
          </a:bodyPr>
          <a:lstStyle/>
          <a:p>
            <a:pPr algn="l">
              <a:lnSpc>
                <a:spcPts val="6299"/>
              </a:lnSpc>
              <a:spcBef>
                <a:spcPct val="0"/>
              </a:spcBef>
            </a:pPr>
            <a:r>
              <a:rPr lang="en-US" sz="4500">
                <a:solidFill>
                  <a:srgbClr val="000000"/>
                </a:solidFill>
                <a:latin typeface="Lato"/>
                <a:ea typeface="Lato"/>
                <a:cs typeface="Lato"/>
                <a:sym typeface="Lato"/>
              </a:rPr>
              <a:t>Surface Voxelization - Triangle/Box Overlap Test</a:t>
            </a:r>
          </a:p>
        </p:txBody>
      </p:sp>
      <p:sp>
        <p:nvSpPr>
          <p:cNvPr name="TextBox 6" id="6"/>
          <p:cNvSpPr txBox="true"/>
          <p:nvPr/>
        </p:nvSpPr>
        <p:spPr>
          <a:xfrm rot="0">
            <a:off x="721853" y="1463074"/>
            <a:ext cx="16537447" cy="1012190"/>
          </a:xfrm>
          <a:prstGeom prst="rect">
            <a:avLst/>
          </a:prstGeom>
        </p:spPr>
        <p:txBody>
          <a:bodyPr anchor="t" rtlCol="false" tIns="0" lIns="0" bIns="0" rIns="0">
            <a:spAutoFit/>
          </a:bodyPr>
          <a:lstStyle/>
          <a:p>
            <a:pPr algn="l">
              <a:lnSpc>
                <a:spcPts val="4060"/>
              </a:lnSpc>
              <a:spcBef>
                <a:spcPct val="0"/>
              </a:spcBef>
            </a:pPr>
            <a:r>
              <a:rPr lang="en-US" sz="2900">
                <a:solidFill>
                  <a:srgbClr val="000000"/>
                </a:solidFill>
                <a:latin typeface="Lato"/>
                <a:ea typeface="Lato"/>
                <a:cs typeface="Lato"/>
                <a:sym typeface="Lato"/>
              </a:rPr>
              <a:t>Imagine a 3D object like a triangle mesh representing a cube. To voxelize this surface, you would </a:t>
            </a:r>
            <a:r>
              <a:rPr lang="en-US" b="true" sz="2900">
                <a:solidFill>
                  <a:srgbClr val="000000"/>
                </a:solidFill>
                <a:latin typeface="Lato Bold"/>
                <a:ea typeface="Lato Bold"/>
                <a:cs typeface="Lato Bold"/>
                <a:sym typeface="Lato Bold"/>
              </a:rPr>
              <a:t>overlay a 3D grid of voxels over the triangular/polygon mesh</a:t>
            </a:r>
          </a:p>
        </p:txBody>
      </p:sp>
      <p:sp>
        <p:nvSpPr>
          <p:cNvPr name="TextBox 7" id="7"/>
          <p:cNvSpPr txBox="true"/>
          <p:nvPr/>
        </p:nvSpPr>
        <p:spPr>
          <a:xfrm rot="0">
            <a:off x="721853" y="2913414"/>
            <a:ext cx="14672593" cy="497840"/>
          </a:xfrm>
          <a:prstGeom prst="rect">
            <a:avLst/>
          </a:prstGeom>
        </p:spPr>
        <p:txBody>
          <a:bodyPr anchor="t" rtlCol="false" tIns="0" lIns="0" bIns="0" rIns="0">
            <a:spAutoFit/>
          </a:bodyPr>
          <a:lstStyle/>
          <a:p>
            <a:pPr algn="ctr" marL="626112" indent="-313056" lvl="1">
              <a:lnSpc>
                <a:spcPts val="4060"/>
              </a:lnSpc>
              <a:buFont typeface="Arial"/>
              <a:buChar char="•"/>
            </a:pPr>
            <a:r>
              <a:rPr lang="en-US" sz="2900">
                <a:solidFill>
                  <a:srgbClr val="000000"/>
                </a:solidFill>
                <a:latin typeface="Lato"/>
                <a:ea typeface="Lato"/>
                <a:cs typeface="Lato"/>
                <a:sym typeface="Lato"/>
              </a:rPr>
              <a:t>The challenge is to determine which of these </a:t>
            </a:r>
            <a:r>
              <a:rPr lang="en-US" b="true" sz="2900">
                <a:solidFill>
                  <a:srgbClr val="000000"/>
                </a:solidFill>
                <a:latin typeface="Lato Bold"/>
                <a:ea typeface="Lato Bold"/>
                <a:cs typeface="Lato Bold"/>
                <a:sym typeface="Lato Bold"/>
              </a:rPr>
              <a:t>voxels intersect</a:t>
            </a:r>
            <a:r>
              <a:rPr lang="en-US" sz="2900">
                <a:solidFill>
                  <a:srgbClr val="000000"/>
                </a:solidFill>
                <a:latin typeface="Lato"/>
                <a:ea typeface="Lato"/>
                <a:cs typeface="Lato"/>
                <a:sym typeface="Lato"/>
              </a:rPr>
              <a:t> the </a:t>
            </a:r>
            <a:r>
              <a:rPr lang="en-US" b="true" sz="2900">
                <a:solidFill>
                  <a:srgbClr val="000000"/>
                </a:solidFill>
                <a:latin typeface="Lato Bold"/>
                <a:ea typeface="Lato Bold"/>
                <a:cs typeface="Lato Bold"/>
                <a:sym typeface="Lato Bold"/>
              </a:rPr>
              <a:t>triangles </a:t>
            </a:r>
            <a:r>
              <a:rPr lang="en-US" sz="2900">
                <a:solidFill>
                  <a:srgbClr val="000000"/>
                </a:solidFill>
                <a:latin typeface="Lato"/>
                <a:ea typeface="Lato"/>
                <a:cs typeface="Lato"/>
                <a:sym typeface="Lato"/>
              </a:rPr>
              <a:t>of the mesh</a:t>
            </a:r>
          </a:p>
        </p:txBody>
      </p:sp>
      <p:sp>
        <p:nvSpPr>
          <p:cNvPr name="TextBox 8" id="8"/>
          <p:cNvSpPr txBox="true"/>
          <p:nvPr/>
        </p:nvSpPr>
        <p:spPr>
          <a:xfrm rot="0">
            <a:off x="721853" y="3628179"/>
            <a:ext cx="16537447" cy="1526540"/>
          </a:xfrm>
          <a:prstGeom prst="rect">
            <a:avLst/>
          </a:prstGeom>
        </p:spPr>
        <p:txBody>
          <a:bodyPr anchor="t" rtlCol="false" tIns="0" lIns="0" bIns="0" rIns="0">
            <a:spAutoFit/>
          </a:bodyPr>
          <a:lstStyle/>
          <a:p>
            <a:pPr algn="l">
              <a:lnSpc>
                <a:spcPts val="4060"/>
              </a:lnSpc>
              <a:spcBef>
                <a:spcPct val="0"/>
              </a:spcBef>
            </a:pPr>
            <a:r>
              <a:rPr lang="en-US" sz="2900">
                <a:solidFill>
                  <a:srgbClr val="000000"/>
                </a:solidFill>
                <a:latin typeface="Lato"/>
                <a:ea typeface="Lato"/>
                <a:cs typeface="Lato"/>
                <a:sym typeface="Lato"/>
              </a:rPr>
              <a:t>The </a:t>
            </a:r>
            <a:r>
              <a:rPr lang="en-US" b="true" sz="2900">
                <a:solidFill>
                  <a:srgbClr val="000000"/>
                </a:solidFill>
                <a:latin typeface="Lato Bold"/>
                <a:ea typeface="Lato Bold"/>
                <a:cs typeface="Lato Bold"/>
                <a:sym typeface="Lato Bold"/>
              </a:rPr>
              <a:t>triangle/box overlap test</a:t>
            </a:r>
            <a:r>
              <a:rPr lang="en-US" sz="2900">
                <a:solidFill>
                  <a:srgbClr val="000000"/>
                </a:solidFill>
                <a:latin typeface="Lato"/>
                <a:ea typeface="Lato"/>
                <a:cs typeface="Lato"/>
                <a:sym typeface="Lato"/>
              </a:rPr>
              <a:t> determines whether a triangle (part of the 3D object's surface) overlaps with a voxel (a small cube in the 3D grid). This test is performed for </a:t>
            </a:r>
            <a:r>
              <a:rPr lang="en-US" b="true" sz="2900">
                <a:solidFill>
                  <a:srgbClr val="000000"/>
                </a:solidFill>
                <a:latin typeface="Lato Bold"/>
                <a:ea typeface="Lato Bold"/>
                <a:cs typeface="Lato Bold"/>
                <a:sym typeface="Lato Bold"/>
              </a:rPr>
              <a:t>each triangle of the mesh against all voxels within the bounding box of that triangle</a:t>
            </a:r>
          </a:p>
        </p:txBody>
      </p:sp>
      <p:sp>
        <p:nvSpPr>
          <p:cNvPr name="TextBox 9" id="9"/>
          <p:cNvSpPr txBox="true"/>
          <p:nvPr/>
        </p:nvSpPr>
        <p:spPr>
          <a:xfrm rot="0">
            <a:off x="5496735" y="7160368"/>
            <a:ext cx="321852" cy="745043"/>
          </a:xfrm>
          <a:prstGeom prst="rect">
            <a:avLst/>
          </a:prstGeom>
        </p:spPr>
        <p:txBody>
          <a:bodyPr anchor="t" rtlCol="false" tIns="0" lIns="0" bIns="0" rIns="0">
            <a:spAutoFit/>
          </a:bodyPr>
          <a:lstStyle/>
          <a:p>
            <a:pPr algn="ctr">
              <a:lnSpc>
                <a:spcPts val="6116"/>
              </a:lnSpc>
            </a:pPr>
            <a:r>
              <a:rPr lang="en-US" b="true" sz="4368">
                <a:solidFill>
                  <a:srgbClr val="000000"/>
                </a:solidFill>
                <a:latin typeface="Lato Bold"/>
                <a:ea typeface="Lato Bold"/>
                <a:cs typeface="Lato Bold"/>
                <a:sym typeface="Lato Bold"/>
              </a:rPr>
              <a:t>+</a:t>
            </a:r>
          </a:p>
        </p:txBody>
      </p:sp>
      <p:grpSp>
        <p:nvGrpSpPr>
          <p:cNvPr name="Group 10" id="10"/>
          <p:cNvGrpSpPr/>
          <p:nvPr/>
        </p:nvGrpSpPr>
        <p:grpSpPr>
          <a:xfrm rot="0">
            <a:off x="-153423" y="9722710"/>
            <a:ext cx="18288000" cy="3086100"/>
            <a:chOff x="0" y="0"/>
            <a:chExt cx="4816593" cy="812800"/>
          </a:xfrm>
        </p:grpSpPr>
        <p:sp>
          <p:nvSpPr>
            <p:cNvPr name="Freeform 11" id="11"/>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4472C4"/>
            </a:solidFill>
          </p:spPr>
        </p:sp>
        <p:sp>
          <p:nvSpPr>
            <p:cNvPr name="TextBox 12" id="12"/>
            <p:cNvSpPr txBox="true"/>
            <p:nvPr/>
          </p:nvSpPr>
          <p:spPr>
            <a:xfrm>
              <a:off x="0" y="-38100"/>
              <a:ext cx="4816593"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3460882" y="9665560"/>
            <a:ext cx="4673695" cy="481330"/>
          </a:xfrm>
          <a:prstGeom prst="rect">
            <a:avLst/>
          </a:prstGeom>
        </p:spPr>
        <p:txBody>
          <a:bodyPr anchor="t" rtlCol="false" tIns="0" lIns="0" bIns="0" rIns="0">
            <a:spAutoFit/>
          </a:bodyPr>
          <a:lstStyle/>
          <a:p>
            <a:pPr algn="ctr">
              <a:lnSpc>
                <a:spcPts val="3919"/>
              </a:lnSpc>
            </a:pPr>
            <a:r>
              <a:rPr lang="en-US" sz="2799">
                <a:solidFill>
                  <a:srgbClr val="FFFFFF"/>
                </a:solidFill>
                <a:latin typeface="Canva Sans"/>
                <a:ea typeface="Canva Sans"/>
                <a:cs typeface="Canva Sans"/>
                <a:sym typeface="Canva Sans"/>
              </a:rPr>
              <a:t>Source: </a:t>
            </a:r>
            <a:r>
              <a:rPr lang="en-US" sz="2799" u="sng">
                <a:solidFill>
                  <a:srgbClr val="FFFFFF"/>
                </a:solidFill>
                <a:latin typeface="Canva Sans"/>
                <a:ea typeface="Canva Sans"/>
                <a:cs typeface="Canva Sans"/>
                <a:sym typeface="Canva Sans"/>
                <a:hlinkClick r:id="rId5" tooltip="https://www.youtube.com/@stuartspence9921"/>
              </a:rPr>
              <a:t>stuartspence9921</a:t>
            </a:r>
            <a:r>
              <a:rPr lang="en-US" sz="2799">
                <a:solidFill>
                  <a:srgbClr val="FFFFFF"/>
                </a:solidFill>
                <a:latin typeface="Canva Sans"/>
                <a:ea typeface="Canva Sans"/>
                <a:cs typeface="Canva Sans"/>
                <a:sym typeface="Canva San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DAGPmnJ5gVw</dc:identifier>
  <dcterms:modified xsi:type="dcterms:W3CDTF">2011-08-01T06:04:30Z</dcterms:modified>
  <cp:revision>1</cp:revision>
  <dc:title>CS677 Group Presentation</dc:title>
</cp:coreProperties>
</file>