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32" r:id="rId2"/>
    <p:sldMasterId id="2147483792" r:id="rId3"/>
    <p:sldMasterId id="2147483804" r:id="rId4"/>
  </p:sldMasterIdLst>
  <p:notesMasterIdLst>
    <p:notesMasterId r:id="rId63"/>
  </p:notesMasterIdLst>
  <p:sldIdLst>
    <p:sldId id="293" r:id="rId5"/>
    <p:sldId id="353" r:id="rId6"/>
    <p:sldId id="328" r:id="rId7"/>
    <p:sldId id="330" r:id="rId8"/>
    <p:sldId id="288" r:id="rId9"/>
    <p:sldId id="331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271" r:id="rId31"/>
    <p:sldId id="274" r:id="rId32"/>
    <p:sldId id="262" r:id="rId33"/>
    <p:sldId id="268" r:id="rId34"/>
    <p:sldId id="269" r:id="rId35"/>
    <p:sldId id="270" r:id="rId36"/>
    <p:sldId id="272" r:id="rId37"/>
    <p:sldId id="273" r:id="rId38"/>
    <p:sldId id="276" r:id="rId39"/>
    <p:sldId id="275" r:id="rId40"/>
    <p:sldId id="267" r:id="rId41"/>
    <p:sldId id="313" r:id="rId42"/>
    <p:sldId id="278" r:id="rId43"/>
    <p:sldId id="279" r:id="rId44"/>
    <p:sldId id="277" r:id="rId45"/>
    <p:sldId id="280" r:id="rId46"/>
    <p:sldId id="281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283" r:id="rId58"/>
    <p:sldId id="284" r:id="rId59"/>
    <p:sldId id="286" r:id="rId60"/>
    <p:sldId id="325" r:id="rId61"/>
    <p:sldId id="327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F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15B45-CCBE-4AC4-8E3C-CAB25C7967EC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A2AD4-1124-4012-BC9B-D64425041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1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A2AD4-1124-4012-BC9B-D644250418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6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9B029-8FAC-45A3-A1A0-1276A820BBF0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4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AE13C-9EF6-4C9D-836B-2183A90C4020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17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7BE5-E6DD-42BC-9B48-8A7389B8C553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44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9644-F246-41D1-A7BF-368A7B6D52DA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7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B776-6865-4E72-BF74-0372E12C9FC5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26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78749-6E8C-4897-BBA2-BF165A36F2F0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5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97AB3-4FCE-4161-A140-DFC8851483BC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E5E2-DBCC-47AE-A70D-B9D1ED047C72}" type="datetime1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50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04296-95C3-4CFD-A690-22A7B4BE73AA}" type="datetime1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BA0FE-6E82-416B-8C6F-3E979CCBAEEE}" type="datetime1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26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D9CF6-9543-4A9F-80E3-9CF7AEE2D6CE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53D4-531C-42C9-91E2-3E65EFFD4F29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46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FDCD-A486-4D77-BC50-3EE65F7D7A9F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30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59272-C0AA-4D4A-8C34-55778DF8EB6A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61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E269-A108-4262-AE83-3C7ACD0628E4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75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725F0-7862-4EF6-B0C5-39488037F933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33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2D6E-7B5C-48BE-81BB-D8EB376DFA3D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79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F518C-5B5A-4CC6-9245-390CF32FAB6F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25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CAA57-AC3C-4ABB-A2A6-4BD81B22E508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78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D167F-5CC2-47D7-85E1-41FD5CE278F5}" type="datetime1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88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75DE9-E8A1-464F-9881-D52050C6C7D2}" type="datetime1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1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8F80-3CA4-4D01-91C0-08AFBD45D701}" type="datetime1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6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B5DB-B30E-4291-A32B-984AB9F5A543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45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8368-86D9-42C5-9DF0-AB2288E4D73C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35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DF047-C76E-438C-8BF0-D769A023FA60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43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DC3C-BC3D-4F1D-8691-DD290C8C9AE4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64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6577-DF56-4653-870A-2EAC68176922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72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52D2-E70E-4FEB-A015-FBCFA0FB1B10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68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F44F-9089-4DF6-B646-E2D7841C7BE4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6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4E3FA-C2F3-4020-B9E5-A9A2ABCECA5C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79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343D-E7FE-4A68-BDB6-48856A009988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76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C4542-04FC-426D-B09A-C91CD87D36F1}" type="datetime1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85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84B38-AC25-465C-A09D-A752E715DCCB}" type="datetime1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15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8A8D9-E9A4-400E-9C0F-89A9691A72D8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33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7A86-DE9C-42FB-9261-ED15E1E9F4E9}" type="datetime1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69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965B1-2B70-434C-9A99-466237CC02E5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06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B6A6-9947-4AFF-8099-5780E1F0C4B3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100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D0736-415B-408F-A934-B1CA5D9A81E3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35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B3FD2-161A-45EF-843D-DF59D13E8E49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1498B-C5D7-4284-9933-725E530B963B}" type="datetime1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6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1F23-510B-49E6-A125-737C6B5C216A}" type="datetime1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0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DB780-13EF-4444-83F5-7979776DCB71}" type="datetime1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3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DE658-0947-4E26-B1F9-8CBBB2BA5373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06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4D3B6-B079-421E-B72D-E1BECAD86CFB}" type="datetime1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6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C89CA-C827-4379-9886-BEFD99C78A5E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69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B5DC0-F6AB-4C57-B3F5-822B4FF3F978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57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CF77E-4553-4D3C-8184-80C3F448A4EE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0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E1FD1-06E2-4D18-B470-033ACE210C29}" type="datetime1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83FBB-96CD-4E7C-BC20-59B401F4E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62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jf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KEGSLQ6TlBM?feature=oembed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-8nnyEe3G9k?feature=oembed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02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E8479B-9A34-C928-A812-41661DA01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56173"/>
            <a:ext cx="12191997" cy="201827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 6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0D0C9D1E-24F5-5A33-F983-403DEDBE6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b="9373"/>
          <a:stretch/>
        </p:blipFill>
        <p:spPr>
          <a:xfrm>
            <a:off x="1305698" y="3115211"/>
            <a:ext cx="9580604" cy="3163754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99765E9B-D1E4-55FE-BDAD-48A4EAB0FDF9}"/>
              </a:ext>
            </a:extLst>
          </p:cNvPr>
          <p:cNvSpPr txBox="1">
            <a:spLocks/>
          </p:cNvSpPr>
          <p:nvPr/>
        </p:nvSpPr>
        <p:spPr>
          <a:xfrm>
            <a:off x="2" y="-6065"/>
            <a:ext cx="12191998" cy="5909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MULTIDIMENTION &amp; MULTIVARIATE DATA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0BD9A2-32C0-2CA9-19AF-F1E77D9FB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1245699"/>
              </p:ext>
            </p:extLst>
          </p:nvPr>
        </p:nvGraphicFramePr>
        <p:xfrm>
          <a:off x="786200" y="646331"/>
          <a:ext cx="10429103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340">
                  <a:extLst>
                    <a:ext uri="{9D8B030D-6E8A-4147-A177-3AD203B41FA5}">
                      <a16:colId xmlns:a16="http://schemas.microsoft.com/office/drawing/2014/main" val="2245125129"/>
                    </a:ext>
                  </a:extLst>
                </a:gridCol>
                <a:gridCol w="1692403">
                  <a:extLst>
                    <a:ext uri="{9D8B030D-6E8A-4147-A177-3AD203B41FA5}">
                      <a16:colId xmlns:a16="http://schemas.microsoft.com/office/drawing/2014/main" val="1151556011"/>
                    </a:ext>
                  </a:extLst>
                </a:gridCol>
                <a:gridCol w="1489872">
                  <a:extLst>
                    <a:ext uri="{9D8B030D-6E8A-4147-A177-3AD203B41FA5}">
                      <a16:colId xmlns:a16="http://schemas.microsoft.com/office/drawing/2014/main" val="201055485"/>
                    </a:ext>
                  </a:extLst>
                </a:gridCol>
                <a:gridCol w="1489872">
                  <a:extLst>
                    <a:ext uri="{9D8B030D-6E8A-4147-A177-3AD203B41FA5}">
                      <a16:colId xmlns:a16="http://schemas.microsoft.com/office/drawing/2014/main" val="2702062788"/>
                    </a:ext>
                  </a:extLst>
                </a:gridCol>
                <a:gridCol w="1489872">
                  <a:extLst>
                    <a:ext uri="{9D8B030D-6E8A-4147-A177-3AD203B41FA5}">
                      <a16:colId xmlns:a16="http://schemas.microsoft.com/office/drawing/2014/main" val="2378120616"/>
                    </a:ext>
                  </a:extLst>
                </a:gridCol>
                <a:gridCol w="1489872">
                  <a:extLst>
                    <a:ext uri="{9D8B030D-6E8A-4147-A177-3AD203B41FA5}">
                      <a16:colId xmlns:a16="http://schemas.microsoft.com/office/drawing/2014/main" val="1328287211"/>
                    </a:ext>
                  </a:extLst>
                </a:gridCol>
                <a:gridCol w="1489872">
                  <a:extLst>
                    <a:ext uri="{9D8B030D-6E8A-4147-A177-3AD203B41FA5}">
                      <a16:colId xmlns:a16="http://schemas.microsoft.com/office/drawing/2014/main" val="2115740436"/>
                    </a:ext>
                  </a:extLst>
                </a:gridCol>
              </a:tblGrid>
              <a:tr h="633054">
                <a:tc>
                  <a:txBody>
                    <a:bodyPr/>
                    <a:lstStyle/>
                    <a:p>
                      <a:r>
                        <a:rPr lang="en-US" sz="2400" b="1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SEPAL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SEPAL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PETAL WIDTH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PETAL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FLOWER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FLOWER COLOUR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432744"/>
                  </a:ext>
                </a:extLst>
              </a:tr>
              <a:tr h="633054">
                <a:tc>
                  <a:txBody>
                    <a:bodyPr/>
                    <a:lstStyle/>
                    <a:p>
                      <a:r>
                        <a:rPr lang="en-US" sz="2400" b="1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GDP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PER CAPIT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INFLATION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HAPPINESS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AVERAGE IQ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COLOUR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620889"/>
                  </a:ext>
                </a:extLst>
              </a:tr>
              <a:tr h="633054">
                <a:tc>
                  <a:txBody>
                    <a:bodyPr/>
                    <a:lstStyle/>
                    <a:p>
                      <a:r>
                        <a:rPr lang="en-US" sz="2400" b="1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BMI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/>
                        <a:t>DISABILITY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HOURS OF TRG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879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171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ED8F56-620F-F081-AB5F-A9871CD7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64411"/>
            <a:ext cx="12192000" cy="193589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  7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11FD97-5E7F-4B54-97AC-297C50DE0B5A}"/>
              </a:ext>
            </a:extLst>
          </p:cNvPr>
          <p:cNvCxnSpPr/>
          <p:nvPr/>
        </p:nvCxnSpPr>
        <p:spPr>
          <a:xfrm>
            <a:off x="5981700" y="0"/>
            <a:ext cx="19050" cy="685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5">
            <a:extLst>
              <a:ext uri="{FF2B5EF4-FFF2-40B4-BE49-F238E27FC236}">
                <a16:creationId xmlns:a16="http://schemas.microsoft.com/office/drawing/2014/main" id="{AD2B72C3-30C4-2656-667E-7B762F1466DD}"/>
              </a:ext>
            </a:extLst>
          </p:cNvPr>
          <p:cNvSpPr txBox="1">
            <a:spLocks/>
          </p:cNvSpPr>
          <p:nvPr/>
        </p:nvSpPr>
        <p:spPr>
          <a:xfrm>
            <a:off x="1" y="-10278"/>
            <a:ext cx="12191999" cy="4801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   MULTIDIMENSIONAL VISUALIZATION                  MULTIVARIATE VISUALIZATION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08414E-42ED-B13F-292F-E78DC27B95AF}"/>
              </a:ext>
            </a:extLst>
          </p:cNvPr>
          <p:cNvSpPr txBox="1"/>
          <p:nvPr/>
        </p:nvSpPr>
        <p:spPr>
          <a:xfrm>
            <a:off x="1" y="699645"/>
            <a:ext cx="5835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Domain Scientific of visualization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 phenomenon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0B3B2-E1E1-0CB8-BB2F-AC509EDCFEF8}"/>
              </a:ext>
            </a:extLst>
          </p:cNvPr>
          <p:cNvSpPr txBox="1"/>
          <p:nvPr/>
        </p:nvSpPr>
        <p:spPr>
          <a:xfrm>
            <a:off x="6161682" y="654192"/>
            <a:ext cx="5337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Data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 relation between variates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visualization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Geometrical representation in n-</a:t>
            </a:r>
            <a:r>
              <a:rPr lang="en-US" dirty="0" err="1"/>
              <a:t>dimentions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2FAEA-A077-05D5-C2AF-D276A263F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17" y="4530070"/>
            <a:ext cx="3713054" cy="1856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56DF50-D284-C78D-6024-A21604F6E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6" y="2268652"/>
            <a:ext cx="3723394" cy="2217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D1C5F4-2753-2FA5-8382-672E61A5E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322" y="2874581"/>
            <a:ext cx="2945912" cy="2476971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D94C3488-E383-55BE-F7FE-9C0A942EFD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2" b="9373"/>
          <a:stretch/>
        </p:blipFill>
        <p:spPr>
          <a:xfrm>
            <a:off x="6161682" y="1961202"/>
            <a:ext cx="5531860" cy="1826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7352E3-4987-4014-94C0-FAE09B8BD7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18" y="4095410"/>
            <a:ext cx="4937229" cy="22041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FFEE8A-2962-F123-CA9D-48F36FF56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18" y="2145541"/>
            <a:ext cx="3758967" cy="313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4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C40246-3EC8-0A93-742C-540016111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9736"/>
            <a:ext cx="12192000" cy="258933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93F7A-CCFC-2E01-A97C-2289090A0BE2}"/>
              </a:ext>
            </a:extLst>
          </p:cNvPr>
          <p:cNvSpPr txBox="1"/>
          <p:nvPr/>
        </p:nvSpPr>
        <p:spPr>
          <a:xfrm>
            <a:off x="-4977" y="638094"/>
            <a:ext cx="121031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Parameter Optimization functions </a:t>
            </a:r>
            <a:r>
              <a:rPr lang="en-US" sz="2400" dirty="0">
                <a:latin typeface="+mj-lt"/>
              </a:rPr>
              <a:t>: We visualize value of an objective function  F =f</a:t>
            </a:r>
            <a:r>
              <a:rPr lang="en-US" sz="2400" baseline="-25000" dirty="0">
                <a:latin typeface="+mj-lt"/>
              </a:rPr>
              <a:t>1</a:t>
            </a:r>
            <a:r>
              <a:rPr lang="en-US" sz="2400" dirty="0">
                <a:latin typeface="+mj-lt"/>
              </a:rPr>
              <a:t>(x)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We have large number of control parameters X={x</a:t>
            </a:r>
            <a:r>
              <a:rPr lang="en-US" sz="2400" baseline="-25000" dirty="0">
                <a:latin typeface="+mj-lt"/>
              </a:rPr>
              <a:t>1</a:t>
            </a:r>
            <a:r>
              <a:rPr lang="en-US" sz="2400" dirty="0">
                <a:latin typeface="+mj-lt"/>
              </a:rPr>
              <a:t>, x</a:t>
            </a:r>
            <a:r>
              <a:rPr lang="en-US" sz="2400" baseline="-25000" dirty="0">
                <a:latin typeface="+mj-lt"/>
              </a:rPr>
              <a:t>2</a:t>
            </a:r>
            <a:r>
              <a:rPr lang="en-US" sz="2400" dirty="0">
                <a:latin typeface="+mj-lt"/>
              </a:rPr>
              <a:t>, x</a:t>
            </a:r>
            <a:r>
              <a:rPr lang="en-US" sz="2400" baseline="-25000" dirty="0">
                <a:latin typeface="+mj-lt"/>
              </a:rPr>
              <a:t>3</a:t>
            </a:r>
            <a:r>
              <a:rPr lang="en-US" sz="2400" dirty="0">
                <a:latin typeface="+mj-lt"/>
              </a:rPr>
              <a:t>, x</a:t>
            </a:r>
            <a:r>
              <a:rPr lang="en-US" sz="2400" baseline="-25000" dirty="0">
                <a:latin typeface="+mj-lt"/>
              </a:rPr>
              <a:t>4,…..</a:t>
            </a:r>
            <a:r>
              <a:rPr lang="en-US" sz="2400" dirty="0" err="1">
                <a:latin typeface="+mj-lt"/>
              </a:rPr>
              <a:t>x</a:t>
            </a:r>
            <a:r>
              <a:rPr lang="en-US" sz="2400" baseline="-25000" dirty="0" err="1">
                <a:latin typeface="+mj-lt"/>
              </a:rPr>
              <a:t>n</a:t>
            </a:r>
            <a:r>
              <a:rPr lang="en-US" sz="2400" dirty="0">
                <a:latin typeface="+mj-lt"/>
              </a:rPr>
              <a:t>}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Need to Understand n-dimensional space around the optimum.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Multicriteria objective function</a:t>
            </a:r>
            <a:r>
              <a:rPr lang="en-US" sz="2400" dirty="0">
                <a:latin typeface="+mj-lt"/>
              </a:rPr>
              <a:t>: Apart from control parameters there may be certain constraints.</a:t>
            </a:r>
          </a:p>
          <a:p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Example: Design of a Car (Two Objectives)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Decision Variables: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x1​: Engine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x2​: Car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x3​: drag coefficient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x4​: Suspension stiffness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Minimizing fuel consumption : F</a:t>
            </a:r>
            <a:r>
              <a:rPr lang="en-US" sz="2400" baseline="-25000" dirty="0">
                <a:latin typeface="+mj-lt"/>
              </a:rPr>
              <a:t>1</a:t>
            </a:r>
            <a:r>
              <a:rPr lang="en-US" sz="2400" dirty="0">
                <a:latin typeface="+mj-lt"/>
              </a:rPr>
              <a:t>= f(x</a:t>
            </a:r>
            <a:r>
              <a:rPr lang="en-US" sz="2400" baseline="-25000" dirty="0">
                <a:latin typeface="+mj-lt"/>
              </a:rPr>
              <a:t>1</a:t>
            </a:r>
            <a:r>
              <a:rPr lang="en-US" sz="2400" dirty="0">
                <a:latin typeface="+mj-lt"/>
              </a:rPr>
              <a:t>,x</a:t>
            </a:r>
            <a:r>
              <a:rPr lang="en-US" sz="2400" baseline="-25000" dirty="0">
                <a:latin typeface="+mj-lt"/>
              </a:rPr>
              <a:t>2</a:t>
            </a:r>
            <a:r>
              <a:rPr lang="en-US" sz="2400" dirty="0">
                <a:latin typeface="+mj-lt"/>
              </a:rPr>
              <a:t>,x</a:t>
            </a:r>
            <a:r>
              <a:rPr lang="en-US" sz="2400" baseline="-25000" dirty="0">
                <a:latin typeface="+mj-lt"/>
              </a:rPr>
              <a:t>3</a:t>
            </a:r>
            <a:r>
              <a:rPr lang="en-US" sz="2400" dirty="0">
                <a:latin typeface="+mj-lt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Maximizing comfort : F</a:t>
            </a:r>
            <a:r>
              <a:rPr lang="en-US" sz="2400" baseline="-25000" dirty="0">
                <a:latin typeface="+mj-lt"/>
              </a:rPr>
              <a:t>1</a:t>
            </a:r>
            <a:r>
              <a:rPr lang="en-US" sz="2400" dirty="0">
                <a:latin typeface="+mj-lt"/>
              </a:rPr>
              <a:t>= f(x</a:t>
            </a:r>
            <a:r>
              <a:rPr lang="en-US" sz="2400" baseline="-25000" dirty="0">
                <a:latin typeface="+mj-lt"/>
              </a:rPr>
              <a:t>2</a:t>
            </a:r>
            <a:r>
              <a:rPr lang="en-US" sz="2400" dirty="0">
                <a:latin typeface="+mj-lt"/>
              </a:rPr>
              <a:t>,x</a:t>
            </a:r>
            <a:r>
              <a:rPr lang="en-US" sz="2400" baseline="-25000" dirty="0">
                <a:latin typeface="+mj-lt"/>
              </a:rPr>
              <a:t>4</a:t>
            </a:r>
            <a:r>
              <a:rPr lang="en-US" sz="2400" dirty="0">
                <a:latin typeface="+mj-lt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77DB72D4-5CC0-C8AC-D8F5-4981A5109679}"/>
              </a:ext>
            </a:extLst>
          </p:cNvPr>
          <p:cNvSpPr txBox="1">
            <a:spLocks/>
          </p:cNvSpPr>
          <p:nvPr/>
        </p:nvSpPr>
        <p:spPr>
          <a:xfrm>
            <a:off x="0" y="-16476"/>
            <a:ext cx="12192000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Objective Functions : Visualization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BC850-8877-A8A8-0D92-11C5A057E3F5}"/>
              </a:ext>
            </a:extLst>
          </p:cNvPr>
          <p:cNvSpPr txBox="1"/>
          <p:nvPr/>
        </p:nvSpPr>
        <p:spPr>
          <a:xfrm>
            <a:off x="6140450" y="3265944"/>
            <a:ext cx="59626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j-lt"/>
              </a:rPr>
              <a:t>Constraints: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x1≥1.2  (minimum engine size)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x2≤2000  (maximum weight)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x3≤0.35 (aerodynamics limit)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x4∈[1000,3000] N/mx (stiffness)</a:t>
            </a: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06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C90BE3-F89E-E404-19A8-9D0EAA19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56173"/>
            <a:ext cx="12192000" cy="201827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 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D9F85C-A094-336A-9F3B-61F5DE3C5153}"/>
              </a:ext>
            </a:extLst>
          </p:cNvPr>
          <p:cNvSpPr txBox="1"/>
          <p:nvPr/>
        </p:nvSpPr>
        <p:spPr>
          <a:xfrm>
            <a:off x="68580" y="2140366"/>
            <a:ext cx="124570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Small Dimensions : Easy to comprehend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2D Visualization : scatter plots, Isocontors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3D Visualization: isosurfacing, volume rendering , 3-d graphs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Medical data:  Multivariate and Multidimensional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Combining the two variates in some way within the volume rendering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Since the data and display dimensions essentially match ,There is no dimension</a:t>
            </a:r>
          </a:p>
          <a:p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4069C861-1625-38C0-850C-3262A5ECAE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WHY DIMENTIONALITY REDUCTION?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AE5E3-A0C3-7A37-03F8-B58CDCB892C4}"/>
              </a:ext>
            </a:extLst>
          </p:cNvPr>
          <p:cNvSpPr txBox="1"/>
          <p:nvPr/>
        </p:nvSpPr>
        <p:spPr>
          <a:xfrm>
            <a:off x="68580" y="1063148"/>
            <a:ext cx="1194054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How to visualize more than one dimension in simulation data?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  How to visualize objective function with large number of variates?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BF256-6148-D489-172E-B97A231BFED4}"/>
              </a:ext>
            </a:extLst>
          </p:cNvPr>
          <p:cNvSpPr txBox="1"/>
          <p:nvPr/>
        </p:nvSpPr>
        <p:spPr>
          <a:xfrm>
            <a:off x="68580" y="5506264"/>
            <a:ext cx="1194054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Common to all types of ‘high-dimensional’ visualization is a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need to reduce the dimensionality.</a:t>
            </a:r>
          </a:p>
        </p:txBody>
      </p:sp>
    </p:spTree>
    <p:extLst>
      <p:ext uri="{BB962C8B-B14F-4D97-AF65-F5344CB8AC3E}">
        <p14:creationId xmlns:p14="http://schemas.microsoft.com/office/powerpoint/2010/main" val="155557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EA0F8B-A860-BBAC-B40A-8A2B0C53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664410"/>
            <a:ext cx="12191999" cy="201827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10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B2781B9D-A998-709F-E3DD-9D57B51FB85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Dimensionality Reduction: Scientific Visualization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27DECC-2EF9-6D41-5242-32F893EFBF56}"/>
              </a:ext>
            </a:extLst>
          </p:cNvPr>
          <p:cNvSpPr txBox="1"/>
          <p:nvPr/>
        </p:nvSpPr>
        <p:spPr>
          <a:xfrm>
            <a:off x="453424" y="1613118"/>
            <a:ext cx="119405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Multidimension data :  2D orthogonal subspaces of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present a grid of contour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Each of these subspaces is a slice of the original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Hyperslice </a:t>
            </a:r>
            <a:r>
              <a:rPr lang="en-US" sz="2800" dirty="0">
                <a:latin typeface="+mj-lt"/>
              </a:rPr>
              <a:t>: 2-D or 3-D orthogonal subspace of original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28257-B9FC-36BF-35FB-BD86B97BD8BF}"/>
              </a:ext>
            </a:extLst>
          </p:cNvPr>
          <p:cNvSpPr txBox="1"/>
          <p:nvPr/>
        </p:nvSpPr>
        <p:spPr>
          <a:xfrm>
            <a:off x="2430162" y="334319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Fix (n-2) variables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Obtain a grid of subspaces</a:t>
            </a:r>
          </a:p>
          <a:p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641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0103C4-AC0C-9170-BDEB-6D5012008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47935"/>
            <a:ext cx="12192000" cy="210065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3CF57C-4422-09FE-1B95-B7273ACE5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12" t="21754" r="16808" b="8097"/>
          <a:stretch/>
        </p:blipFill>
        <p:spPr>
          <a:xfrm>
            <a:off x="2343321" y="136525"/>
            <a:ext cx="7505357" cy="592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49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311978-1A3E-CE20-F44F-D31EA8D9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74659"/>
            <a:ext cx="12192000" cy="182562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73097-550D-D568-4AED-053346C04DE9}"/>
              </a:ext>
            </a:extLst>
          </p:cNvPr>
          <p:cNvSpPr txBox="1">
            <a:spLocks/>
          </p:cNvSpPr>
          <p:nvPr/>
        </p:nvSpPr>
        <p:spPr>
          <a:xfrm>
            <a:off x="401278" y="1094661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Multivariate Data, Tabular Data</a:t>
            </a:r>
          </a:p>
          <a:p>
            <a:r>
              <a:rPr lang="en-US" dirty="0">
                <a:latin typeface="+mj-lt"/>
              </a:rPr>
              <a:t>Column Represents An Attribute, Row Represents An Observation Of These Attributes.</a:t>
            </a:r>
          </a:p>
          <a:p>
            <a:r>
              <a:rPr lang="en-US" dirty="0">
                <a:latin typeface="+mj-lt"/>
              </a:rPr>
              <a:t>Set Of K Attributes With n Elements : F(x)   = {  f</a:t>
            </a:r>
            <a:r>
              <a:rPr lang="en-US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,  f</a:t>
            </a:r>
            <a:r>
              <a:rPr lang="en-US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,  f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,  f</a:t>
            </a:r>
            <a:r>
              <a:rPr lang="en-US" baseline="-25000" dirty="0">
                <a:latin typeface="+mj-lt"/>
              </a:rPr>
              <a:t>4………..</a:t>
            </a:r>
            <a:r>
              <a:rPr lang="en-US" dirty="0" err="1">
                <a:latin typeface="+mj-lt"/>
              </a:rPr>
              <a:t>f</a:t>
            </a:r>
            <a:r>
              <a:rPr lang="en-US" baseline="-25000" dirty="0" err="1">
                <a:latin typeface="+mj-lt"/>
              </a:rPr>
              <a:t>k</a:t>
            </a:r>
            <a:r>
              <a:rPr lang="en-US" dirty="0">
                <a:latin typeface="+mj-lt"/>
              </a:rPr>
              <a:t>}</a:t>
            </a:r>
          </a:p>
          <a:p>
            <a:r>
              <a:rPr lang="en-US" dirty="0">
                <a:latin typeface="+mj-lt"/>
              </a:rPr>
              <a:t>Goal Of Visualization : Searching For Patterns, Structure (Clusters), Trends, Behavior, Or Correlation Among Attributes</a:t>
            </a:r>
          </a:p>
          <a:p>
            <a:r>
              <a:rPr lang="en-US" dirty="0">
                <a:latin typeface="+mj-lt"/>
              </a:rPr>
              <a:t>Geometrically : N Points In K-dimensional Space.</a:t>
            </a:r>
          </a:p>
          <a:p>
            <a:r>
              <a:rPr lang="en-US" dirty="0">
                <a:latin typeface="+mj-lt"/>
              </a:rPr>
              <a:t>The Resulting Information Is Then Fed Into The Exploratory Stage Of The Knowledge acquiring Process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510B2C0C-0C4A-EDF3-B7E9-FF09E92B76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Dimensionality Reduction: Information Visualization</a:t>
            </a:r>
          </a:p>
        </p:txBody>
      </p:sp>
    </p:spTree>
    <p:extLst>
      <p:ext uri="{BB962C8B-B14F-4D97-AF65-F5344CB8AC3E}">
        <p14:creationId xmlns:p14="http://schemas.microsoft.com/office/powerpoint/2010/main" val="9465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928364-B574-E996-CFE2-5BDAB269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4275"/>
            <a:ext cx="12192000" cy="233725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22C31-23FB-9E8B-7991-C2715137FDF7}"/>
              </a:ext>
            </a:extLst>
          </p:cNvPr>
          <p:cNvSpPr txBox="1">
            <a:spLocks/>
          </p:cNvSpPr>
          <p:nvPr/>
        </p:nvSpPr>
        <p:spPr>
          <a:xfrm>
            <a:off x="137562" y="1347029"/>
            <a:ext cx="5223109" cy="22639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+mj-lt"/>
              </a:rPr>
              <a:t>Visualization</a:t>
            </a:r>
            <a:r>
              <a:rPr lang="en-US" sz="2400" dirty="0">
                <a:latin typeface="+mj-lt"/>
              </a:rPr>
              <a:t> :There are two main approaches. </a:t>
            </a:r>
          </a:p>
          <a:p>
            <a:r>
              <a:rPr lang="en-US" sz="2400" dirty="0">
                <a:latin typeface="+mj-lt"/>
              </a:rPr>
              <a:t>First approach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: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The data is reduced to 2D or 3D by a grid of scatter plots.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1647A5AD-B76A-7493-07B4-9EE601C4723F}"/>
              </a:ext>
            </a:extLst>
          </p:cNvPr>
          <p:cNvSpPr txBox="1">
            <a:spLocks/>
          </p:cNvSpPr>
          <p:nvPr/>
        </p:nvSpPr>
        <p:spPr>
          <a:xfrm>
            <a:off x="0" y="-9038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Information Visualization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AC7F2-2A40-02D3-ED1E-9AA6F7EBC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71" y="646331"/>
            <a:ext cx="6259742" cy="57100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3DBD78-B33A-D6D6-A54C-8F579D6173A8}"/>
              </a:ext>
            </a:extLst>
          </p:cNvPr>
          <p:cNvSpPr txBox="1">
            <a:spLocks/>
          </p:cNvSpPr>
          <p:nvPr/>
        </p:nvSpPr>
        <p:spPr>
          <a:xfrm>
            <a:off x="137562" y="3659603"/>
            <a:ext cx="5613400" cy="2263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Second approach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: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Technique in which a large number of variates can be presented in low-dimensional display format.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302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90182B-7A53-A553-AB72-CEF925E9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54536"/>
            <a:ext cx="12191999" cy="203464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14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53F68C15-AEBC-B7FA-ED9D-EE572A10229F}"/>
              </a:ext>
            </a:extLst>
          </p:cNvPr>
          <p:cNvSpPr txBox="1">
            <a:spLocks/>
          </p:cNvSpPr>
          <p:nvPr/>
        </p:nvSpPr>
        <p:spPr>
          <a:xfrm>
            <a:off x="0" y="-16695"/>
            <a:ext cx="12192000" cy="4801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Information visualization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1263E4-4DE5-B868-DA64-0D5A5B11D8B4}"/>
              </a:ext>
            </a:extLst>
          </p:cNvPr>
          <p:cNvSpPr/>
          <p:nvPr/>
        </p:nvSpPr>
        <p:spPr>
          <a:xfrm>
            <a:off x="254000" y="679887"/>
            <a:ext cx="5740400" cy="294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F4035-6A7F-12E6-4BBD-023C5D355F74}"/>
              </a:ext>
            </a:extLst>
          </p:cNvPr>
          <p:cNvSpPr/>
          <p:nvPr/>
        </p:nvSpPr>
        <p:spPr>
          <a:xfrm>
            <a:off x="6172200" y="712569"/>
            <a:ext cx="5740400" cy="294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9CFCAF-7F37-5450-6F71-67A535FBE973}"/>
              </a:ext>
            </a:extLst>
          </p:cNvPr>
          <p:cNvSpPr/>
          <p:nvPr/>
        </p:nvSpPr>
        <p:spPr>
          <a:xfrm>
            <a:off x="6172200" y="3773269"/>
            <a:ext cx="5740400" cy="25002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51350-54EC-2E59-7368-2A8A9CCF4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/>
          <a:stretch/>
        </p:blipFill>
        <p:spPr>
          <a:xfrm>
            <a:off x="6375400" y="1026834"/>
            <a:ext cx="5334000" cy="2317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3DED2-F9AA-26BB-05FC-F53C2DDC0F25}"/>
              </a:ext>
            </a:extLst>
          </p:cNvPr>
          <p:cNvSpPr txBox="1"/>
          <p:nvPr/>
        </p:nvSpPr>
        <p:spPr>
          <a:xfrm>
            <a:off x="7689850" y="3351191"/>
            <a:ext cx="27051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Parallel Coordinate Plots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4348C-AEDC-C4A4-DD7D-530F140FB572}"/>
              </a:ext>
            </a:extLst>
          </p:cNvPr>
          <p:cNvSpPr txBox="1"/>
          <p:nvPr/>
        </p:nvSpPr>
        <p:spPr>
          <a:xfrm>
            <a:off x="311150" y="1305037"/>
            <a:ext cx="5626100" cy="1908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Lay orthogonal axis in parallel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Corresponds data across multiple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Ability to plot higher dimension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polyline maps one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dirty="0" err="1"/>
              <a:t>colour</a:t>
            </a:r>
            <a:r>
              <a:rPr lang="en-US" dirty="0"/>
              <a:t> represents separate species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700F24-C7FB-3485-71F3-1C4096AA98B9}"/>
              </a:ext>
            </a:extLst>
          </p:cNvPr>
          <p:cNvSpPr txBox="1"/>
          <p:nvPr/>
        </p:nvSpPr>
        <p:spPr>
          <a:xfrm>
            <a:off x="8216900" y="5929590"/>
            <a:ext cx="16510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Andrews Plot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DCC630-D0E8-626E-2E3D-E83D34610934}"/>
              </a:ext>
            </a:extLst>
          </p:cNvPr>
          <p:cNvGrpSpPr/>
          <p:nvPr/>
        </p:nvGrpSpPr>
        <p:grpSpPr>
          <a:xfrm>
            <a:off x="253999" y="3773269"/>
            <a:ext cx="5765801" cy="2500212"/>
            <a:chOff x="254000" y="3773269"/>
            <a:chExt cx="5740400" cy="29464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E6F772-8C82-E0EB-C42B-E76615D48BEA}"/>
                </a:ext>
              </a:extLst>
            </p:cNvPr>
            <p:cNvSpPr/>
            <p:nvPr/>
          </p:nvSpPr>
          <p:spPr>
            <a:xfrm>
              <a:off x="254000" y="3773269"/>
              <a:ext cx="5740400" cy="2946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5F1138-D29B-F1A3-A253-C045F37F1261}"/>
                </a:ext>
              </a:extLst>
            </p:cNvPr>
            <p:cNvSpPr txBox="1"/>
            <p:nvPr/>
          </p:nvSpPr>
          <p:spPr>
            <a:xfrm>
              <a:off x="392904" y="4174463"/>
              <a:ext cx="5308290" cy="232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Each datapoint mapped into a continuous function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F(x)= x</a:t>
              </a:r>
              <a:r>
                <a:rPr lang="en-US" baseline="-25000" dirty="0"/>
                <a:t>1</a:t>
              </a:r>
              <a:r>
                <a:rPr lang="en-US" dirty="0"/>
                <a:t>/√2+ x</a:t>
              </a:r>
              <a:r>
                <a:rPr lang="en-US" baseline="-25000" dirty="0"/>
                <a:t>2</a:t>
              </a:r>
              <a:r>
                <a:rPr lang="en-US" dirty="0"/>
                <a:t> sin(t) + x</a:t>
              </a:r>
              <a:r>
                <a:rPr lang="en-US" baseline="-25000" dirty="0"/>
                <a:t>3</a:t>
              </a:r>
              <a:r>
                <a:rPr lang="en-US" dirty="0"/>
                <a:t> cos(t)+ x</a:t>
              </a:r>
              <a:r>
                <a:rPr lang="en-US" baseline="-25000" dirty="0"/>
                <a:t>4</a:t>
              </a:r>
              <a:r>
                <a:rPr lang="en-US" dirty="0"/>
                <a:t>sin(2t)+ x</a:t>
              </a:r>
              <a:r>
                <a:rPr lang="en-US" baseline="-25000" dirty="0"/>
                <a:t>4</a:t>
              </a:r>
              <a:r>
                <a:rPr lang="en-US" dirty="0"/>
                <a:t>cos(2t)…………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Each curve represent one datapoint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Similar data will have similar curve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Easily detects pattern, clusters, outliers.</a:t>
              </a:r>
              <a:endParaRPr lang="en-US" sz="12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640B2B2-FD2F-DC8B-C530-1A620942E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2" t="18056" r="39946" b="15625"/>
          <a:stretch/>
        </p:blipFill>
        <p:spPr>
          <a:xfrm>
            <a:off x="6667843" y="3863175"/>
            <a:ext cx="4622114" cy="20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43442C-97E1-0DFE-523E-31C62492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56173"/>
            <a:ext cx="12192000" cy="201827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15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94275C21-4A86-C7C7-04A0-E26D49C8A455}"/>
              </a:ext>
            </a:extLst>
          </p:cNvPr>
          <p:cNvSpPr txBox="1">
            <a:spLocks/>
          </p:cNvSpPr>
          <p:nvPr/>
        </p:nvSpPr>
        <p:spPr>
          <a:xfrm>
            <a:off x="0" y="-12939"/>
            <a:ext cx="12192000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Information Visualization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FF5092-AA52-E2FC-7319-68FCF82C32BB}"/>
              </a:ext>
            </a:extLst>
          </p:cNvPr>
          <p:cNvSpPr/>
          <p:nvPr/>
        </p:nvSpPr>
        <p:spPr>
          <a:xfrm>
            <a:off x="241300" y="1855790"/>
            <a:ext cx="5740400" cy="294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94CA2E-C455-90F4-0C82-48614224F881}"/>
              </a:ext>
            </a:extLst>
          </p:cNvPr>
          <p:cNvSpPr/>
          <p:nvPr/>
        </p:nvSpPr>
        <p:spPr>
          <a:xfrm>
            <a:off x="6210302" y="1866270"/>
            <a:ext cx="5740400" cy="294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45CB1-B539-BDCB-939D-059F94537F75}"/>
              </a:ext>
            </a:extLst>
          </p:cNvPr>
          <p:cNvSpPr txBox="1"/>
          <p:nvPr/>
        </p:nvSpPr>
        <p:spPr>
          <a:xfrm>
            <a:off x="298450" y="1936668"/>
            <a:ext cx="56261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Glyphs</a:t>
            </a:r>
            <a:r>
              <a:rPr lang="en-US" sz="2000" dirty="0"/>
              <a:t> are small, symbolic shapes /graphical objects that represent data points or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encode multiple variables simultaneously within a single symbol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Shape may represent different categories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Size may denote magnitude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Orientation may denote flow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0837B-4A04-E23A-604A-84D8E7ECE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06" t="42716" b="1"/>
          <a:stretch/>
        </p:blipFill>
        <p:spPr>
          <a:xfrm>
            <a:off x="6804262" y="1880053"/>
            <a:ext cx="4412512" cy="2533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BDE9BB-895E-A95A-5250-4B696898B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52" t="11146" b="60212"/>
          <a:stretch/>
        </p:blipFill>
        <p:spPr>
          <a:xfrm>
            <a:off x="1978529" y="4094067"/>
            <a:ext cx="2093564" cy="639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3DAAE0-7032-874C-65EC-6CF45AF2E4F3}"/>
              </a:ext>
            </a:extLst>
          </p:cNvPr>
          <p:cNvSpPr txBox="1"/>
          <p:nvPr/>
        </p:nvSpPr>
        <p:spPr>
          <a:xfrm>
            <a:off x="8604252" y="4419821"/>
            <a:ext cx="952500" cy="3823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Glyphs</a:t>
            </a:r>
          </a:p>
        </p:txBody>
      </p:sp>
    </p:spTree>
    <p:extLst>
      <p:ext uri="{BB962C8B-B14F-4D97-AF65-F5344CB8AC3E}">
        <p14:creationId xmlns:p14="http://schemas.microsoft.com/office/powerpoint/2010/main" val="81841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A17-C724-76BA-AEA4-9CEA23463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EF2E6-9BAE-885A-ADD4-60734070D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1" y="0"/>
            <a:ext cx="391885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88F836-3DC9-77B3-B3ED-4098660F3685}"/>
              </a:ext>
            </a:extLst>
          </p:cNvPr>
          <p:cNvSpPr txBox="1"/>
          <p:nvPr/>
        </p:nvSpPr>
        <p:spPr>
          <a:xfrm>
            <a:off x="0" y="222250"/>
            <a:ext cx="45937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</a:rPr>
              <a:t>Reduced Dimensions 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  <a:p>
            <a:r>
              <a:rPr lang="en-US" sz="3200" dirty="0">
                <a:solidFill>
                  <a:srgbClr val="FFFF00"/>
                </a:solidFill>
              </a:rPr>
              <a:t> X and Y Axis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97009-6402-24EA-756E-1CE3311504FE}"/>
              </a:ext>
            </a:extLst>
          </p:cNvPr>
          <p:cNvSpPr txBox="1"/>
          <p:nvPr/>
        </p:nvSpPr>
        <p:spPr>
          <a:xfrm>
            <a:off x="7734300" y="115728"/>
            <a:ext cx="4305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Variates :MRI ,CT SCAN and X-RAY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701061-1FDB-9AF4-A8A4-5A40A721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</p:spTree>
    <p:extLst>
      <p:ext uri="{BB962C8B-B14F-4D97-AF65-F5344CB8AC3E}">
        <p14:creationId xmlns:p14="http://schemas.microsoft.com/office/powerpoint/2010/main" val="1131179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2BE894-3588-EF1C-A659-8BDAE64D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15151"/>
            <a:ext cx="12192000" cy="26593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16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88B54D-FE4F-7DD3-FD5F-C112206BCC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Scientific Visualization Pipeline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192681-E076-3D08-7840-91A2F9EEF447}"/>
              </a:ext>
            </a:extLst>
          </p:cNvPr>
          <p:cNvGrpSpPr/>
          <p:nvPr/>
        </p:nvGrpSpPr>
        <p:grpSpPr>
          <a:xfrm>
            <a:off x="1102567" y="1247833"/>
            <a:ext cx="10159999" cy="4419600"/>
            <a:chOff x="-31496001" y="-3218543"/>
            <a:chExt cx="51416860" cy="154432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0BCF9B-39DF-516F-7A1B-1C0CAD02B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101" t="17531" b="8395"/>
            <a:stretch/>
          </p:blipFill>
          <p:spPr>
            <a:xfrm>
              <a:off x="-31496001" y="-3149600"/>
              <a:ext cx="35156775" cy="1524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6740F3-9D12-3605-6BBC-6F943AB72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197" t="17037" r="4923" b="7901"/>
            <a:stretch/>
          </p:blipFill>
          <p:spPr>
            <a:xfrm>
              <a:off x="1632857" y="-3218543"/>
              <a:ext cx="18288002" cy="154432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94A8F6C-120A-9DE5-C17E-F05A20BEFBC7}"/>
              </a:ext>
            </a:extLst>
          </p:cNvPr>
          <p:cNvSpPr txBox="1"/>
          <p:nvPr/>
        </p:nvSpPr>
        <p:spPr>
          <a:xfrm>
            <a:off x="742733" y="1035573"/>
            <a:ext cx="2923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Model of Physical Activity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363F3A-5D40-1F1D-DF32-4AA72B76B86E}"/>
              </a:ext>
            </a:extLst>
          </p:cNvPr>
          <p:cNvSpPr txBox="1"/>
          <p:nvPr/>
        </p:nvSpPr>
        <p:spPr>
          <a:xfrm>
            <a:off x="1219338" y="3669528"/>
            <a:ext cx="3333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Interpolation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Prepare data for visualization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172E3F-5114-3737-B37E-5FBF41E80B2C}"/>
              </a:ext>
            </a:extLst>
          </p:cNvPr>
          <p:cNvSpPr txBox="1"/>
          <p:nvPr/>
        </p:nvSpPr>
        <p:spPr>
          <a:xfrm>
            <a:off x="3666053" y="806611"/>
            <a:ext cx="2078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Grid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Desired step size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2AF291-9850-E32F-A046-094E848B71AD}"/>
              </a:ext>
            </a:extLst>
          </p:cNvPr>
          <p:cNvSpPr txBox="1"/>
          <p:nvPr/>
        </p:nvSpPr>
        <p:spPr>
          <a:xfrm>
            <a:off x="6520055" y="551382"/>
            <a:ext cx="2486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Isosurface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Isocontour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Volume Rendering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Scatter plot 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2967A3DE-8BD4-F054-1308-61901467A27F}"/>
              </a:ext>
            </a:extLst>
          </p:cNvPr>
          <p:cNvSpPr txBox="1">
            <a:spLocks/>
          </p:cNvSpPr>
          <p:nvPr/>
        </p:nvSpPr>
        <p:spPr>
          <a:xfrm>
            <a:off x="1657210" y="5005197"/>
            <a:ext cx="8813801" cy="53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/>
              <a:t>Haber- McNabb Model for Scientific Visualization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3AE95D-9146-96BC-4BC4-B585C55059DC}"/>
              </a:ext>
            </a:extLst>
          </p:cNvPr>
          <p:cNvSpPr txBox="1"/>
          <p:nvPr/>
        </p:nvSpPr>
        <p:spPr>
          <a:xfrm>
            <a:off x="5227401" y="3838804"/>
            <a:ext cx="4020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Convert numerical data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To abstract geometrical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representation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F7A819-9D4B-DFA0-5A9E-12E213333CB8}"/>
              </a:ext>
            </a:extLst>
          </p:cNvPr>
          <p:cNvSpPr txBox="1"/>
          <p:nvPr/>
        </p:nvSpPr>
        <p:spPr>
          <a:xfrm>
            <a:off x="8244984" y="3895011"/>
            <a:ext cx="402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Create image from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The geometry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593B8B-D7FC-7755-97BD-A5FC72F9CDB6}"/>
              </a:ext>
            </a:extLst>
          </p:cNvPr>
          <p:cNvSpPr txBox="1"/>
          <p:nvPr/>
        </p:nvSpPr>
        <p:spPr>
          <a:xfrm>
            <a:off x="-99679" y="5642770"/>
            <a:ext cx="1239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Basis of VTK, IRIS Explorer, Open Data Visualization Explorer and many other visualization systems</a:t>
            </a:r>
          </a:p>
        </p:txBody>
      </p:sp>
    </p:spTree>
    <p:extLst>
      <p:ext uri="{BB962C8B-B14F-4D97-AF65-F5344CB8AC3E}">
        <p14:creationId xmlns:p14="http://schemas.microsoft.com/office/powerpoint/2010/main" val="825027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5B9B79-D4FC-2B0E-DC03-695BDA07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54" y="6656173"/>
            <a:ext cx="12192152" cy="201827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17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2B0F354D-38DE-C66B-599B-854EA5AF4AF7}"/>
              </a:ext>
            </a:extLst>
          </p:cNvPr>
          <p:cNvSpPr txBox="1">
            <a:spLocks/>
          </p:cNvSpPr>
          <p:nvPr/>
        </p:nvSpPr>
        <p:spPr>
          <a:xfrm>
            <a:off x="-154" y="0"/>
            <a:ext cx="12192153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Extension of Haber McNabb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B591E-2B3A-92A2-0776-E129EB915A8B}"/>
              </a:ext>
            </a:extLst>
          </p:cNvPr>
          <p:cNvSpPr txBox="1"/>
          <p:nvPr/>
        </p:nvSpPr>
        <p:spPr>
          <a:xfrm>
            <a:off x="897775" y="1044271"/>
            <a:ext cx="9494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latin typeface="+mj-lt"/>
              </a:rPr>
              <a:t>Analysis</a:t>
            </a:r>
            <a:r>
              <a:rPr lang="en-US" dirty="0">
                <a:latin typeface="+mj-lt"/>
              </a:rPr>
              <a:t> : Use of some technique to produce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Computer centered approach centered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Use of inbuilt modules in the visualization tool 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4B5D9-AB27-A50C-392A-CC6CD9C0BBA5}"/>
              </a:ext>
            </a:extLst>
          </p:cNvPr>
          <p:cNvSpPr txBox="1"/>
          <p:nvPr/>
        </p:nvSpPr>
        <p:spPr>
          <a:xfrm>
            <a:off x="897775" y="2110182"/>
            <a:ext cx="9494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latin typeface="+mj-lt"/>
              </a:rPr>
              <a:t>Filtering</a:t>
            </a:r>
            <a:r>
              <a:rPr lang="en-US" dirty="0">
                <a:latin typeface="+mj-lt"/>
              </a:rPr>
              <a:t> : Extraction of  the portion of data we wish to visualize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Human centered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Use of inbuilt modules in the visualization tool </a:t>
            </a:r>
          </a:p>
          <a:p>
            <a:endParaRPr lang="en-US" dirty="0"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E139A8-784C-85E3-B5C0-E3E577607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438304"/>
              </p:ext>
            </p:extLst>
          </p:nvPr>
        </p:nvGraphicFramePr>
        <p:xfrm>
          <a:off x="808343" y="3559894"/>
          <a:ext cx="9920104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5804">
                  <a:extLst>
                    <a:ext uri="{9D8B030D-6E8A-4147-A177-3AD203B41FA5}">
                      <a16:colId xmlns:a16="http://schemas.microsoft.com/office/drawing/2014/main" val="18085551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861971887"/>
                    </a:ext>
                  </a:extLst>
                </a:gridCol>
                <a:gridCol w="5753100">
                  <a:extLst>
                    <a:ext uri="{9D8B030D-6E8A-4147-A177-3AD203B41FA5}">
                      <a16:colId xmlns:a16="http://schemas.microsoft.com/office/drawing/2014/main" val="18102871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</a:t>
                      </a:r>
                      <a:r>
                        <a:rPr lang="en-US" baseline="0" dirty="0"/>
                        <a:t> TYPE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</a:t>
                      </a:r>
                      <a:r>
                        <a:rPr lang="en-US" baseline="0" dirty="0"/>
                        <a:t> FILTERING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FILTERING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43672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MULTIDIMENTIONAL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INTERPOLATION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Select Dimensions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19368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Select window on domain of Dimensions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27012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MULTIVARIATE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PCA, MDS, VHDR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Selects variables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0360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Select window on range of variables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431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2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9D792E-2B62-B795-CB8A-E363ACC71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1459"/>
            <a:ext cx="12199754" cy="22654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18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0A367A0-E7BF-FC91-6B0B-5C8A981CC351}"/>
              </a:ext>
            </a:extLst>
          </p:cNvPr>
          <p:cNvSpPr txBox="1">
            <a:spLocks/>
          </p:cNvSpPr>
          <p:nvPr/>
        </p:nvSpPr>
        <p:spPr>
          <a:xfrm>
            <a:off x="-7754" y="0"/>
            <a:ext cx="12199754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PCA : Principal Component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6A489-1B7E-B8E0-B94C-F486EADF7DB8}"/>
              </a:ext>
            </a:extLst>
          </p:cNvPr>
          <p:cNvSpPr txBox="1"/>
          <p:nvPr/>
        </p:nvSpPr>
        <p:spPr>
          <a:xfrm>
            <a:off x="-65419" y="3986470"/>
            <a:ext cx="120523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u="sng" dirty="0">
                <a:latin typeface="+mj-lt"/>
              </a:rPr>
              <a:t>PROBLEMS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Original set of variates are no longer retained.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Visualization Data whose variates are not easily interpreted in terms of the variates of the Problem Data</a:t>
            </a:r>
          </a:p>
          <a:p>
            <a:pPr lvl="1"/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26F86-882E-2383-5E63-2E7887BF6FD4}"/>
              </a:ext>
            </a:extLst>
          </p:cNvPr>
          <p:cNvSpPr txBox="1"/>
          <p:nvPr/>
        </p:nvSpPr>
        <p:spPr>
          <a:xfrm>
            <a:off x="-185554" y="854879"/>
            <a:ext cx="12052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It’s a technique that projects the data into a </a:t>
            </a:r>
            <a:r>
              <a:rPr lang="en-US" sz="2400" b="1" dirty="0">
                <a:latin typeface="+mj-lt"/>
              </a:rPr>
              <a:t>lower-dimensional subspace</a:t>
            </a:r>
            <a:r>
              <a:rPr lang="en-US" sz="2400" dirty="0">
                <a:latin typeface="+mj-lt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Combination  of original variables in smart way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which projects the data into a lower-dimensional—i.e., lower number of variates—subspace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These new variables are called </a:t>
            </a:r>
            <a:r>
              <a:rPr lang="en-US" sz="2400" i="1" dirty="0">
                <a:latin typeface="+mj-lt"/>
              </a:rPr>
              <a:t>principal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>
                <a:latin typeface="+mj-lt"/>
              </a:rPr>
              <a:t>Ranked from most important to least important</a:t>
            </a:r>
            <a:r>
              <a:rPr lang="en-US" sz="2400" dirty="0">
                <a:latin typeface="+mj-lt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These components capture the most significant variance in the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first axis is the unit vector which preserves the maximum info as possible</a:t>
            </a:r>
          </a:p>
          <a:p>
            <a:pPr lvl="1"/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54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2A784F-DF13-31CC-E5E8-950200763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64411"/>
            <a:ext cx="12192000" cy="193589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FD62A9-5087-4D21-B26C-EE3DAA38DADD}"/>
              </a:ext>
            </a:extLst>
          </p:cNvPr>
          <p:cNvSpPr txBox="1"/>
          <p:nvPr/>
        </p:nvSpPr>
        <p:spPr>
          <a:xfrm>
            <a:off x="-77604" y="854879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Multidimensionality reduction technique, works differently from PCA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MDS uses nonlinear optimization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map the data points into a lower-dimensional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Preserves the distances/similarities between points high-dimensional space.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Makes a map of data points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784BF31E-103D-7CEB-1F2E-1CDD393833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MDS : Multidimensional Scaling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8580D-EF81-EFE3-1D51-D38D35C38D4C}"/>
              </a:ext>
            </a:extLst>
          </p:cNvPr>
          <p:cNvSpPr txBox="1"/>
          <p:nvPr/>
        </p:nvSpPr>
        <p:spPr>
          <a:xfrm>
            <a:off x="-210954" y="3528069"/>
            <a:ext cx="120523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>
                <a:latin typeface="+mj-lt"/>
              </a:rPr>
              <a:t>PROBLEMS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original set of variates are no longer retained.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Visualization Data whose variates are not easily interpreted in terms of the variates of the Problem Data</a:t>
            </a:r>
          </a:p>
          <a:p>
            <a:pPr lvl="1"/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774994CF-571E-AD19-66E6-A86B642A0C34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VHDR : VISUAL HIGH DIMENSION REDUCTION 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4FE3E05-A5E1-E132-7280-0C524B95936D}"/>
              </a:ext>
            </a:extLst>
          </p:cNvPr>
          <p:cNvSpPr txBox="1"/>
          <p:nvPr/>
        </p:nvSpPr>
        <p:spPr>
          <a:xfrm>
            <a:off x="-250068" y="70783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Here the variates are placed into clusters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Representative variate is selected : Centre of the cluster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Or a new variate which is an average of the cluster.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65E076-98C5-34B9-E78E-F88CDC00B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7799" r="3772" b="11867"/>
          <a:stretch/>
        </p:blipFill>
        <p:spPr>
          <a:xfrm>
            <a:off x="695815" y="1785010"/>
            <a:ext cx="10800370" cy="3948525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EFE2ED65-6258-5F1A-856E-30A73A775E7C}"/>
              </a:ext>
            </a:extLst>
          </p:cNvPr>
          <p:cNvSpPr txBox="1"/>
          <p:nvPr/>
        </p:nvSpPr>
        <p:spPr>
          <a:xfrm>
            <a:off x="-153586" y="568085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Reduces the complexity of the final display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Meaning of the variates is preserved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1B1A90-610F-625D-A665-73582162912A}"/>
              </a:ext>
            </a:extLst>
          </p:cNvPr>
          <p:cNvSpPr txBox="1"/>
          <p:nvPr/>
        </p:nvSpPr>
        <p:spPr>
          <a:xfrm>
            <a:off x="0" y="6619529"/>
            <a:ext cx="12192000" cy="27699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23</a:t>
            </a:r>
          </a:p>
        </p:txBody>
      </p:sp>
    </p:spTree>
    <p:extLst>
      <p:ext uri="{BB962C8B-B14F-4D97-AF65-F5344CB8AC3E}">
        <p14:creationId xmlns:p14="http://schemas.microsoft.com/office/powerpoint/2010/main" val="3421849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89D69F-5667-8370-4386-3ACCAE505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1459"/>
            <a:ext cx="12192000" cy="22654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19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05C00984-A8FE-7607-13A3-5293E52FEE7D}"/>
              </a:ext>
            </a:extLst>
          </p:cNvPr>
          <p:cNvSpPr txBox="1">
            <a:spLocks/>
          </p:cNvSpPr>
          <p:nvPr/>
        </p:nvSpPr>
        <p:spPr>
          <a:xfrm>
            <a:off x="0" y="2276475"/>
            <a:ext cx="12192000" cy="230832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solidFill>
                  <a:schemeClr val="bg1"/>
                </a:solidFill>
              </a:rPr>
              <a:t>Extension of Haber McNabb Model</a:t>
            </a:r>
          </a:p>
        </p:txBody>
      </p:sp>
    </p:spTree>
    <p:extLst>
      <p:ext uri="{BB962C8B-B14F-4D97-AF65-F5344CB8AC3E}">
        <p14:creationId xmlns:p14="http://schemas.microsoft.com/office/powerpoint/2010/main" val="2559823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5EFB34-2D1A-A1F9-F426-C9378AF01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1459"/>
            <a:ext cx="12192000" cy="22654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D5CB853-E5B2-1144-EAA9-028946C1C345}"/>
              </a:ext>
            </a:extLst>
          </p:cNvPr>
          <p:cNvGrpSpPr/>
          <p:nvPr/>
        </p:nvGrpSpPr>
        <p:grpSpPr>
          <a:xfrm>
            <a:off x="104875" y="1010653"/>
            <a:ext cx="11730789" cy="4417055"/>
            <a:chOff x="0" y="1944916"/>
            <a:chExt cx="9664710" cy="25762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72E8FA-BF2F-C8EF-43CD-BF26FE422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127" t="22470" r="6" b="11358"/>
            <a:stretch/>
          </p:blipFill>
          <p:spPr>
            <a:xfrm>
              <a:off x="0" y="1981200"/>
              <a:ext cx="6463731" cy="254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0C5761-F223-5061-7891-72C1E2698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602" t="21481" r="13324" b="11852"/>
            <a:stretch/>
          </p:blipFill>
          <p:spPr>
            <a:xfrm>
              <a:off x="5773994" y="1944916"/>
              <a:ext cx="3890716" cy="2554162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24D00D02-95CE-FA50-51F4-0FC8A56014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Extension of Haber McNabb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DDC9A2-3544-01AA-7D32-03CC7F2CF134}"/>
              </a:ext>
            </a:extLst>
          </p:cNvPr>
          <p:cNvSpPr txBox="1"/>
          <p:nvPr/>
        </p:nvSpPr>
        <p:spPr>
          <a:xfrm>
            <a:off x="104875" y="5554305"/>
            <a:ext cx="12391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Inclusion of tools for data filtering in existing systems</a:t>
            </a:r>
          </a:p>
        </p:txBody>
      </p:sp>
    </p:spTree>
    <p:extLst>
      <p:ext uri="{BB962C8B-B14F-4D97-AF65-F5344CB8AC3E}">
        <p14:creationId xmlns:p14="http://schemas.microsoft.com/office/powerpoint/2010/main" val="2850397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35815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VISUALIZATION MODEL : IRIS EXPLORER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11" t="29877" r="4719" b="32593"/>
          <a:stretch/>
        </p:blipFill>
        <p:spPr>
          <a:xfrm>
            <a:off x="425434" y="689811"/>
            <a:ext cx="11276962" cy="26699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8496" y="3557396"/>
            <a:ext cx="6427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 IRIS Explorer : Structure of the Proposed Reference Model.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945" y="3875089"/>
            <a:ext cx="117588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DataSrcId module : </a:t>
            </a:r>
            <a:r>
              <a:rPr lang="en-US" dirty="0">
                <a:latin typeface="+mj-lt"/>
              </a:rPr>
              <a:t>Reads in the data and associated information such as dimensionality, type (multidimensional or 			    multivariate) and ranges for each dimension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NDWin </a:t>
            </a:r>
            <a:r>
              <a:rPr lang="en-US" dirty="0">
                <a:latin typeface="+mj-lt"/>
              </a:rPr>
              <a:t>: Module corresponds to the n-dimensional Window tool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Igraph : </a:t>
            </a:r>
            <a:r>
              <a:rPr lang="en-US" dirty="0">
                <a:latin typeface="+mj-lt"/>
              </a:rPr>
              <a:t>Module corresponds to the Interaction Graph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Subsetter</a:t>
            </a:r>
            <a:r>
              <a:rPr lang="en-US" dirty="0">
                <a:latin typeface="+mj-lt"/>
              </a:rPr>
              <a:t> : Module implements the Subsetter concept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Isosurface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Renderer module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BF29B5-48D1-7517-95EE-F5F29A772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4319"/>
            <a:ext cx="12192000" cy="23368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21</a:t>
            </a:r>
          </a:p>
        </p:txBody>
      </p:sp>
    </p:spTree>
    <p:extLst>
      <p:ext uri="{BB962C8B-B14F-4D97-AF65-F5344CB8AC3E}">
        <p14:creationId xmlns:p14="http://schemas.microsoft.com/office/powerpoint/2010/main" val="4108073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758" y="964963"/>
            <a:ext cx="11614484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In IRIS Explorer, modules can handle a grid of data of any dimension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IRIS Explorer’s modules reduce the dimensionality of the data to 1D, 2D, or 3D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IRIS Explorer supports </a:t>
            </a:r>
            <a:r>
              <a:rPr lang="en-US" sz="2000" b="1" dirty="0">
                <a:latin typeface="+mj-lt"/>
              </a:rPr>
              <a:t>4D data representations</a:t>
            </a:r>
            <a:r>
              <a:rPr lang="en-US" sz="2000" dirty="0">
                <a:latin typeface="+mj-lt"/>
              </a:rPr>
              <a:t> by incorporating a time dimension.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Here, a set of 3D data is animated to represent changes over time, with the fourth parameter acting as a time step.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Hence data can be viewed across complex multidimensional spaces while retaining the intuitive clarity of spatial and temporal mappings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VISUALIZATION MODEL : IRIS EXPLORER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2438ED-FC96-F855-2BB5-590DD43FE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64411"/>
            <a:ext cx="12192001" cy="193589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22</a:t>
            </a:r>
          </a:p>
        </p:txBody>
      </p:sp>
    </p:spTree>
    <p:extLst>
      <p:ext uri="{BB962C8B-B14F-4D97-AF65-F5344CB8AC3E}">
        <p14:creationId xmlns:p14="http://schemas.microsoft.com/office/powerpoint/2010/main" val="3567908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6018" y="3653405"/>
            <a:ext cx="801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N- DIMENTIONAL WINDOW : USER INTERFACE FOR WINDOW DEFINATION TOOL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173" t="19012" r="13734" b="17778"/>
          <a:stretch/>
        </p:blipFill>
        <p:spPr>
          <a:xfrm>
            <a:off x="3012008" y="831337"/>
            <a:ext cx="6632546" cy="2738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892" y="3995338"/>
            <a:ext cx="11502188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DIMENTIONS : RECONGNISED FROM THE INPUT DATA, LAID OUT AS VERTICES OF N-SIDED POLYGON</a:t>
            </a:r>
          </a:p>
          <a:p>
            <a:r>
              <a:rPr lang="en-US" dirty="0">
                <a:latin typeface="+mj-lt"/>
              </a:rPr>
              <a:t>SPOKES           : MEANS OF SPECIFYING THE EXTENT OF THE DOMAIN AND THE FOCUS POINT OF THAT DIMENTION</a:t>
            </a:r>
          </a:p>
          <a:p>
            <a:r>
              <a:rPr lang="en-US" dirty="0">
                <a:latin typeface="+mj-lt"/>
              </a:rPr>
              <a:t>CYAN DOTS    : LOWER BOUND OF THE DOMAIN</a:t>
            </a:r>
          </a:p>
          <a:p>
            <a:r>
              <a:rPr lang="en-US" dirty="0">
                <a:latin typeface="+mj-lt"/>
              </a:rPr>
              <a:t>RED DOT        : UPPER BOUND OF THE DOMAIN</a:t>
            </a:r>
          </a:p>
          <a:p>
            <a:r>
              <a:rPr lang="en-US" dirty="0">
                <a:latin typeface="+mj-lt"/>
              </a:rPr>
              <a:t>YELLOW DOT : FOCUS POINT OF THE DOMAIN</a:t>
            </a:r>
          </a:p>
          <a:p>
            <a:r>
              <a:rPr lang="en-US" dirty="0">
                <a:latin typeface="+mj-lt"/>
              </a:rPr>
              <a:t>GREEN LINE   :  CONNECTS A CHOSEN RANGE IN ALL DIMENTIONS</a:t>
            </a:r>
          </a:p>
          <a:p>
            <a:r>
              <a:rPr lang="en-US" dirty="0">
                <a:latin typeface="+mj-lt"/>
              </a:rPr>
              <a:t>DOTTED LINE :  CONNECTS FOCUS DATA IN THE CHOSEN RANGE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5418" y="6026663"/>
            <a:ext cx="6529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CHANGING ALL THESE WILL GENERATE DIFFERENT FOCUS DATA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7471" y="3995338"/>
            <a:ext cx="401053" cy="1881006"/>
            <a:chOff x="208548" y="4347408"/>
            <a:chExt cx="401053" cy="18810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72490" t="22013" r="24586" b="71368"/>
            <a:stretch/>
          </p:blipFill>
          <p:spPr>
            <a:xfrm>
              <a:off x="208548" y="4347408"/>
              <a:ext cx="336884" cy="316468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208548" y="4847085"/>
              <a:ext cx="336884" cy="0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260686" y="5271291"/>
              <a:ext cx="184484" cy="15130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6675" y="5011525"/>
              <a:ext cx="184484" cy="15130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6675" y="5552763"/>
              <a:ext cx="184484" cy="15130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08548" y="5970032"/>
              <a:ext cx="336884" cy="0"/>
            </a:xfrm>
            <a:prstGeom prst="line">
              <a:avLst/>
            </a:prstGeom>
            <a:ln w="38100">
              <a:solidFill>
                <a:srgbClr val="15FD0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08548" y="6228414"/>
              <a:ext cx="401053" cy="0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0" y="-43994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N-DIMENTIONAL WINDOW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C29FD2-46CB-0927-840D-C8277C1F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5062"/>
            <a:ext cx="12192000" cy="22695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23</a:t>
            </a:r>
          </a:p>
        </p:txBody>
      </p:sp>
    </p:spTree>
    <p:extLst>
      <p:ext uri="{BB962C8B-B14F-4D97-AF65-F5344CB8AC3E}">
        <p14:creationId xmlns:p14="http://schemas.microsoft.com/office/powerpoint/2010/main" val="290563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8CA3D7-B046-B49F-D725-A266B8AC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ACC19EA5-149F-4E81-53FE-708BBA105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9" r="16664"/>
          <a:stretch/>
        </p:blipFill>
        <p:spPr>
          <a:xfrm>
            <a:off x="4324351" y="0"/>
            <a:ext cx="5334000" cy="6766265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C177B3FA-3A7D-7B71-9075-C802F8311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86"/>
          <a:stretch/>
        </p:blipFill>
        <p:spPr>
          <a:xfrm>
            <a:off x="2286002" y="0"/>
            <a:ext cx="2038349" cy="6766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6F0DAE-F4B5-BDCF-97DD-D62889CB5DB5}"/>
              </a:ext>
            </a:extLst>
          </p:cNvPr>
          <p:cNvSpPr txBox="1"/>
          <p:nvPr/>
        </p:nvSpPr>
        <p:spPr>
          <a:xfrm>
            <a:off x="4324351" y="210978"/>
            <a:ext cx="9334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MRI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960BB-0703-3079-E9CA-DEC76495D9A3}"/>
              </a:ext>
            </a:extLst>
          </p:cNvPr>
          <p:cNvSpPr txBox="1"/>
          <p:nvPr/>
        </p:nvSpPr>
        <p:spPr>
          <a:xfrm>
            <a:off x="6810376" y="210977"/>
            <a:ext cx="12953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X-RAY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6A485-2C2C-783E-A08B-19A56308CEDD}"/>
              </a:ext>
            </a:extLst>
          </p:cNvPr>
          <p:cNvSpPr txBox="1"/>
          <p:nvPr/>
        </p:nvSpPr>
        <p:spPr>
          <a:xfrm>
            <a:off x="1352552" y="210977"/>
            <a:ext cx="1676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CT SCAN</a:t>
            </a:r>
          </a:p>
        </p:txBody>
      </p:sp>
    </p:spTree>
    <p:extLst>
      <p:ext uri="{BB962C8B-B14F-4D97-AF65-F5344CB8AC3E}">
        <p14:creationId xmlns:p14="http://schemas.microsoft.com/office/powerpoint/2010/main" val="1682241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121" t="33801" r="7361" b="6316"/>
          <a:stretch/>
        </p:blipFill>
        <p:spPr>
          <a:xfrm>
            <a:off x="2929727" y="668841"/>
            <a:ext cx="6332542" cy="3448436"/>
          </a:xfrm>
          <a:prstGeom prst="rect">
            <a:avLst/>
          </a:prstGeom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330555" y="3932611"/>
            <a:ext cx="55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+mj-lt"/>
              </a:rPr>
              <a:t>INTERACTION GRAPH :  DIMENTION SPECIFICATION TOOL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4" y="-2638"/>
            <a:ext cx="1218957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INTERACTION GRAPH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0363" y="4301943"/>
            <a:ext cx="957127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DIMENTIONS</a:t>
            </a:r>
            <a:r>
              <a:rPr lang="en-US" dirty="0"/>
              <a:t> : RECONGNISED FROM THE INPUT DATA, LAID OUT AS VERTICES OF N-SIDED POLYGON</a:t>
            </a:r>
          </a:p>
          <a:p>
            <a:r>
              <a:rPr lang="en-US" dirty="0"/>
              <a:t>	         CHOSEN DIMENTION, SINGLE VERTEX DEFINES 1 D SPACE</a:t>
            </a:r>
          </a:p>
          <a:p>
            <a:r>
              <a:rPr lang="en-US" b="1" dirty="0"/>
              <a:t>SPOKES </a:t>
            </a:r>
            <a:r>
              <a:rPr lang="en-US" dirty="0"/>
              <a:t>          : 2-D SUB-SPACE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73104" y="4269886"/>
            <a:ext cx="336884" cy="758986"/>
            <a:chOff x="208548" y="4347408"/>
            <a:chExt cx="336884" cy="7589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72490" t="22013" r="24586" b="71368"/>
            <a:stretch/>
          </p:blipFill>
          <p:spPr>
            <a:xfrm>
              <a:off x="208548" y="4347408"/>
              <a:ext cx="336884" cy="316468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208548" y="5106394"/>
              <a:ext cx="336884" cy="0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54502" t="45264" r="43311" b="49637"/>
          <a:stretch/>
        </p:blipFill>
        <p:spPr>
          <a:xfrm>
            <a:off x="773104" y="4598250"/>
            <a:ext cx="336884" cy="326017"/>
          </a:xfrm>
          <a:prstGeom prst="rect">
            <a:avLst/>
          </a:prstGeom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59392" y="5190647"/>
            <a:ext cx="1183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All the possible subspaces are encoded in this 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Allows the user to create and manipulate as many subspaces as necessary to form a mental model of the complex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Unselected dimension / variate remain fixed at their focal point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731BB2-3167-38B2-0825-7B5AA968A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57356"/>
            <a:ext cx="12192000" cy="200644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24</a:t>
            </a:r>
          </a:p>
        </p:txBody>
      </p:sp>
    </p:spTree>
    <p:extLst>
      <p:ext uri="{BB962C8B-B14F-4D97-AF65-F5344CB8AC3E}">
        <p14:creationId xmlns:p14="http://schemas.microsoft.com/office/powerpoint/2010/main" val="3033086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745" t="28656" r="13863" b="15673"/>
          <a:stretch/>
        </p:blipFill>
        <p:spPr>
          <a:xfrm>
            <a:off x="2149020" y="830997"/>
            <a:ext cx="7971296" cy="3968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INTERACTION GRAPH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6631" y="830997"/>
            <a:ext cx="1728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FOCUS POINT</a:t>
            </a:r>
          </a:p>
        </p:txBody>
      </p:sp>
      <p:cxnSp>
        <p:nvCxnSpPr>
          <p:cNvPr id="5" name="Straight Arrow Connector 4"/>
          <p:cNvCxnSpPr>
            <a:cxnSpLocks/>
            <a:stCxn id="4" idx="1"/>
          </p:cNvCxnSpPr>
          <p:nvPr/>
        </p:nvCxnSpPr>
        <p:spPr>
          <a:xfrm flipH="1">
            <a:off x="9241780" y="1015663"/>
            <a:ext cx="41485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71751" y="4892302"/>
            <a:ext cx="857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+mj-lt"/>
              </a:rPr>
              <a:t>INTERACTION GRAPH : DIMENTION SPECIFICATION TOOL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716" y="5261634"/>
            <a:ext cx="1185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Lines joining selected vertices are thickened, and the vertices are highlighted.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Selection will create 2D data that can be visualized using a contour map or surface view.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55958" y="4476803"/>
            <a:ext cx="1728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Function value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4E42-9116-EB92-0148-D9AB2FE5A410}"/>
              </a:ext>
            </a:extLst>
          </p:cNvPr>
          <p:cNvSpPr txBox="1"/>
          <p:nvPr/>
        </p:nvSpPr>
        <p:spPr>
          <a:xfrm>
            <a:off x="0" y="6594288"/>
            <a:ext cx="12192000" cy="27699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25</a:t>
            </a:r>
          </a:p>
        </p:txBody>
      </p:sp>
    </p:spTree>
    <p:extLst>
      <p:ext uri="{BB962C8B-B14F-4D97-AF65-F5344CB8AC3E}">
        <p14:creationId xmlns:p14="http://schemas.microsoft.com/office/powerpoint/2010/main" val="946299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455" t="31929" r="11050" b="10761"/>
          <a:stretch/>
        </p:blipFill>
        <p:spPr>
          <a:xfrm>
            <a:off x="2224527" y="932807"/>
            <a:ext cx="7742945" cy="3790783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INTERACTION GRAPH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01751" y="4809127"/>
            <a:ext cx="857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+mj-lt"/>
              </a:rPr>
              <a:t>INTERACTION GRAPH :  DIMENTION SPECIFICATION TOOL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90748" y="869603"/>
            <a:ext cx="1728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FOCUS POINT</a:t>
            </a:r>
          </a:p>
        </p:txBody>
      </p:sp>
      <p:cxnSp>
        <p:nvCxnSpPr>
          <p:cNvPr id="7" name="Straight Arrow Connector 6"/>
          <p:cNvCxnSpPr>
            <a:cxnSpLocks/>
            <a:stCxn id="5" idx="2"/>
          </p:cNvCxnSpPr>
          <p:nvPr/>
        </p:nvCxnSpPr>
        <p:spPr>
          <a:xfrm flipH="1">
            <a:off x="8495818" y="1238935"/>
            <a:ext cx="2059288" cy="7081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4716" y="5261634"/>
            <a:ext cx="11859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third selection will give a 3D data that could be Isosurfaced, or volume rendered, as shown in the above image.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If we have a 3D field, but toggle off one of the parameters, we create a 2D plot with the selected dimensions of the earlier 3D data.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08235" y="3623823"/>
            <a:ext cx="1728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Function value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EE71D-9D9D-078D-8F30-E54FAA445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72649"/>
            <a:ext cx="12192000" cy="18535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26</a:t>
            </a:r>
          </a:p>
        </p:txBody>
      </p:sp>
    </p:spTree>
    <p:extLst>
      <p:ext uri="{BB962C8B-B14F-4D97-AF65-F5344CB8AC3E}">
        <p14:creationId xmlns:p14="http://schemas.microsoft.com/office/powerpoint/2010/main" val="1843201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INTERACTION GRAPH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49271" y="4879472"/>
            <a:ext cx="857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INTERACTION GRAPH :  DIMENTION SPECIFICATION TOOL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36615" y="739032"/>
            <a:ext cx="1728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FOCUS POINT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047" y="5391138"/>
            <a:ext cx="1185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Selecting now a fourth parameter, we move into a new 3D space which is slice of 4D space and so 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8663" t="33333" r="7177" b="12839"/>
          <a:stretch/>
        </p:blipFill>
        <p:spPr>
          <a:xfrm>
            <a:off x="2420581" y="1108364"/>
            <a:ext cx="7350838" cy="3717545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  <a:stCxn id="5" idx="1"/>
          </p:cNvCxnSpPr>
          <p:nvPr/>
        </p:nvCxnSpPr>
        <p:spPr>
          <a:xfrm flipH="1">
            <a:off x="8958805" y="923698"/>
            <a:ext cx="377810" cy="418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91066" y="4560228"/>
            <a:ext cx="1728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Function value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6B90D8-5E74-B150-5DF4-BF5D3E0F3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72649"/>
            <a:ext cx="12192000" cy="18535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27</a:t>
            </a:r>
          </a:p>
        </p:txBody>
      </p:sp>
    </p:spTree>
    <p:extLst>
      <p:ext uri="{BB962C8B-B14F-4D97-AF65-F5344CB8AC3E}">
        <p14:creationId xmlns:p14="http://schemas.microsoft.com/office/powerpoint/2010/main" val="2457358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23150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INTERACTION GRAPH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5426" y="4334229"/>
            <a:ext cx="857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INTERACTION GRAPH :  DIMENTION SPECIFICATION TOOL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047" y="4868812"/>
            <a:ext cx="1185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dimension 4 has been selected, which returns the output to a 3D visualization but now of a different 3D subspace (2-3-4-space).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Selecting now a fourth parameter, we move into a new 3D space which is slice of 4D space and so 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0945" t="25925" r="18652" b="14815"/>
          <a:stretch/>
        </p:blipFill>
        <p:spPr>
          <a:xfrm>
            <a:off x="2678816" y="973525"/>
            <a:ext cx="6834365" cy="3333836"/>
          </a:xfrm>
          <a:prstGeom prst="rect">
            <a:avLst/>
          </a:prstGeom>
        </p:spPr>
      </p:pic>
      <p:cxnSp>
        <p:nvCxnSpPr>
          <p:cNvPr id="7" name="Straight Arrow Connector 6"/>
          <p:cNvCxnSpPr>
            <a:cxnSpLocks/>
            <a:stCxn id="5" idx="1"/>
          </p:cNvCxnSpPr>
          <p:nvPr/>
        </p:nvCxnSpPr>
        <p:spPr>
          <a:xfrm flipH="1">
            <a:off x="8345347" y="1219671"/>
            <a:ext cx="567824" cy="5744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913171" y="1035005"/>
            <a:ext cx="1728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FOCUS POINT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3400" y="3244334"/>
            <a:ext cx="1728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Function value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091275-C959-B0D4-4D59-0F3F41744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64411"/>
            <a:ext cx="12192000" cy="193589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28</a:t>
            </a:r>
          </a:p>
        </p:txBody>
      </p:sp>
    </p:spTree>
    <p:extLst>
      <p:ext uri="{BB962C8B-B14F-4D97-AF65-F5344CB8AC3E}">
        <p14:creationId xmlns:p14="http://schemas.microsoft.com/office/powerpoint/2010/main" val="1150491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3149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SUBSETTER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463" y="828494"/>
            <a:ext cx="11614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Subsetter </a:t>
            </a:r>
            <a:r>
              <a:rPr lang="en-US" dirty="0">
                <a:latin typeface="+mj-lt"/>
              </a:rPr>
              <a:t>: The final module, takes the description of the filter given by the n-dimensional Window and Interaction Graph, and extracts the corresponding Focus Data 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697" t="21482" r="4309" b="10371"/>
          <a:stretch/>
        </p:blipFill>
        <p:spPr>
          <a:xfrm>
            <a:off x="1919356" y="1631950"/>
            <a:ext cx="8353287" cy="47244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58984-AC9C-CEC3-5C0F-5AE235CD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3222"/>
            <a:ext cx="12192000" cy="234778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29</a:t>
            </a:r>
          </a:p>
        </p:txBody>
      </p:sp>
    </p:spTree>
    <p:extLst>
      <p:ext uri="{BB962C8B-B14F-4D97-AF65-F5344CB8AC3E}">
        <p14:creationId xmlns:p14="http://schemas.microsoft.com/office/powerpoint/2010/main" val="329408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VISUALIZATION OF MULTIVARIATE DATA : IRIS EXPLORER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004" y="2063993"/>
            <a:ext cx="11534273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Exactly the same interface can be used, the n-Dimensional Window restrict the range of values of the variates.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Interaction Graph selects the variates of interest by clicking on the variate numbers at the vertices of the polygon.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Subsetter operation then extracts the Focus Data for input to the next stage of the pipeline.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832CE7-83A4-5F32-FA75-C4B6F518A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1459"/>
            <a:ext cx="12192000" cy="22654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30</a:t>
            </a:r>
          </a:p>
        </p:txBody>
      </p:sp>
    </p:spTree>
    <p:extLst>
      <p:ext uri="{BB962C8B-B14F-4D97-AF65-F5344CB8AC3E}">
        <p14:creationId xmlns:p14="http://schemas.microsoft.com/office/powerpoint/2010/main" val="1202356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6127" y="44694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-9316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APPLICATIONS OF THE FILTER PROCESS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377" y="1396141"/>
            <a:ext cx="609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Chained Rosenbrock function:</a:t>
            </a:r>
          </a:p>
          <a:p>
            <a:r>
              <a:rPr lang="en-US" sz="2000" b="1" dirty="0">
                <a:latin typeface="+mj-lt"/>
              </a:rPr>
              <a:t>	</a:t>
            </a:r>
            <a:r>
              <a:rPr lang="en-US" sz="2000" dirty="0">
                <a:latin typeface="+mj-lt"/>
              </a:rPr>
              <a:t>It is commonly used in optimization to test an 	algorithm's performance over multidimensional 	landscapes that present both smooth and challenging 	surfaces.</a:t>
            </a: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Below is a generalization of the original Rosenbrock function, it has a banana-shaped valley.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0740" t="15062" r="31969" b="4445"/>
          <a:stretch/>
        </p:blipFill>
        <p:spPr>
          <a:xfrm>
            <a:off x="6877026" y="976482"/>
            <a:ext cx="4476774" cy="4009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068" t="63950" r="6973" b="16296"/>
          <a:stretch/>
        </p:blipFill>
        <p:spPr>
          <a:xfrm>
            <a:off x="1274861" y="4583816"/>
            <a:ext cx="4566255" cy="657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67021" y="5269039"/>
            <a:ext cx="39867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j-lt"/>
              </a:rPr>
              <a:t>Shape of the Rosenbrock Function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FC0F76-F321-CA28-94D6-CAE09680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1459"/>
            <a:ext cx="12192000" cy="22654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31</a:t>
            </a:r>
          </a:p>
        </p:txBody>
      </p:sp>
    </p:spTree>
    <p:extLst>
      <p:ext uri="{BB962C8B-B14F-4D97-AF65-F5344CB8AC3E}">
        <p14:creationId xmlns:p14="http://schemas.microsoft.com/office/powerpoint/2010/main" val="2072242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C793-4039-E1D7-AB92-F75637B5D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12192001" cy="752354"/>
          </a:xfrm>
          <a:solidFill>
            <a:schemeClr val="accent1"/>
          </a:solidFill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Complete Image of Rosenbrock Function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767D7C-5FC9-FBF3-E34D-562906363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784" y="2378597"/>
            <a:ext cx="5270340" cy="379649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This image shows the entire Rosenbrock Function of it’s 2D version.</a:t>
            </a:r>
            <a:r>
              <a:rPr lang="en-US" dirty="0">
                <a:latin typeface="+mj-lt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In this paper the part only around blue colour has been shown. But this image shows entirety of the Rosenbrock Function.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39279-771C-DD5E-CF88-0DBC31052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24" y="1093807"/>
            <a:ext cx="6227180" cy="4670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E7BC7A-E0FE-6C88-DE69-D5F4D1EAA212}"/>
              </a:ext>
            </a:extLst>
          </p:cNvPr>
          <p:cNvSpPr txBox="1"/>
          <p:nvPr/>
        </p:nvSpPr>
        <p:spPr>
          <a:xfrm>
            <a:off x="-2" y="6631459"/>
            <a:ext cx="12192002" cy="27699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32</a:t>
            </a:r>
          </a:p>
        </p:txBody>
      </p:sp>
    </p:spTree>
    <p:extLst>
      <p:ext uri="{BB962C8B-B14F-4D97-AF65-F5344CB8AC3E}">
        <p14:creationId xmlns:p14="http://schemas.microsoft.com/office/powerpoint/2010/main" val="111403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6127" y="44694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APPLICATIONS OF THE FILTER PROCESS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0740" t="15062" r="31969" b="4445"/>
          <a:stretch/>
        </p:blipFill>
        <p:spPr>
          <a:xfrm>
            <a:off x="7863104" y="2619557"/>
            <a:ext cx="3847739" cy="3446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6068" t="63950" r="6973" b="16296"/>
          <a:stretch/>
        </p:blipFill>
        <p:spPr>
          <a:xfrm>
            <a:off x="2150125" y="4954076"/>
            <a:ext cx="4638915" cy="6674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63104" y="2323259"/>
            <a:ext cx="39867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Shape of the Rosenbrock Function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1157" y="908643"/>
            <a:ext cx="107321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+mj-lt"/>
              </a:rPr>
              <a:t>Complexity</a:t>
            </a:r>
            <a:r>
              <a:rPr lang="en-US" altLang="en-US" dirty="0">
                <a:latin typeface="+mj-lt"/>
              </a:rPr>
              <a:t>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		      The function has a narrow, curved valley leading to the global minimum, making it difficult for optimization algorithms to reach the minimum efficiently in high dimensions.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+mj-lt"/>
              </a:rPr>
              <a:t>Global Minimum</a:t>
            </a:r>
            <a:r>
              <a:rPr lang="en-US" altLang="en-US" dirty="0">
                <a:latin typeface="+mj-lt"/>
              </a:rPr>
              <a:t>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		The global minimum of the Chained Rosenbrock function is at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	(1, 1, 1, 1)for each component.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+mj-lt"/>
              </a:rPr>
              <a:t>Applicability</a:t>
            </a:r>
            <a:r>
              <a:rPr lang="en-US" altLang="en-US" dirty="0">
                <a:latin typeface="+mj-lt"/>
              </a:rPr>
              <a:t>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		The chained structure and increased dimensionality make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it ideal for benchmarking algorithms that handle complex search spaces in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multidimensional optimization tasks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latin typeface="+mj-l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+mj-lt"/>
              </a:rPr>
              <a:t>Four-dimensional example has been chosen for explanation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D2FC79-A836-7C82-7073-7FF05E10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625006"/>
            <a:ext cx="12191999" cy="232994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33</a:t>
            </a:r>
          </a:p>
        </p:txBody>
      </p:sp>
    </p:spTree>
    <p:extLst>
      <p:ext uri="{BB962C8B-B14F-4D97-AF65-F5344CB8AC3E}">
        <p14:creationId xmlns:p14="http://schemas.microsoft.com/office/powerpoint/2010/main" val="853927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8DD4B6-F36A-4D3B-6015-621CA890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60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6200B679-0F8C-74E8-43D6-C9B6C1649F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3" t="9292" r="61388" b="9341"/>
          <a:stretch/>
        </p:blipFill>
        <p:spPr>
          <a:xfrm rot="5400000">
            <a:off x="3381375" y="-2334684"/>
            <a:ext cx="5429249" cy="116226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44DB05-762F-00EF-46E8-5D2863F0F832}"/>
              </a:ext>
            </a:extLst>
          </p:cNvPr>
          <p:cNvSpPr txBox="1"/>
          <p:nvPr/>
        </p:nvSpPr>
        <p:spPr>
          <a:xfrm>
            <a:off x="284691" y="177225"/>
            <a:ext cx="507554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Select window </a:t>
            </a:r>
          </a:p>
        </p:txBody>
      </p:sp>
    </p:spTree>
    <p:extLst>
      <p:ext uri="{BB962C8B-B14F-4D97-AF65-F5344CB8AC3E}">
        <p14:creationId xmlns:p14="http://schemas.microsoft.com/office/powerpoint/2010/main" val="3540608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734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VISUALIZATION OF ROSENBROCK FUNCTION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716" y="1335625"/>
            <a:ext cx="11646568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minimum point of the function is at (1,1,1,1).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To check the behavior of Rosenbrock function near the minimum, lets use the three tools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N - dimensional Window :</a:t>
            </a:r>
            <a:r>
              <a:rPr lang="en-US" sz="2000" dirty="0"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</a:rPr>
              <a:t>		Used to restrict data to a region near the minimum, and specify the focus point as (1,1,1,1)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Interaction Graph: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+mj-lt"/>
              </a:rPr>
              <a:t>		</a:t>
            </a:r>
            <a:r>
              <a:rPr lang="en-US" sz="2000" dirty="0">
                <a:latin typeface="+mj-lt"/>
              </a:rPr>
              <a:t>Applied to study the behavior of the 4D function near the minimum point (1,1,1,1). 	Exploration Sequence is generated by selecting different dimensions with the Interaction Graph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DE491-8EDA-2D96-A7D2-757B4C956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9695"/>
            <a:ext cx="12192000" cy="226541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34</a:t>
            </a:r>
          </a:p>
        </p:txBody>
      </p:sp>
    </p:spTree>
    <p:extLst>
      <p:ext uri="{BB962C8B-B14F-4D97-AF65-F5344CB8AC3E}">
        <p14:creationId xmlns:p14="http://schemas.microsoft.com/office/powerpoint/2010/main" val="3922975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310" t="30994" r="2895" b="8655"/>
          <a:stretch/>
        </p:blipFill>
        <p:spPr>
          <a:xfrm>
            <a:off x="818148" y="784836"/>
            <a:ext cx="10684042" cy="4260406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</p:cNvCxnSpPr>
          <p:nvPr/>
        </p:nvCxnSpPr>
        <p:spPr>
          <a:xfrm flipH="1">
            <a:off x="10301671" y="1088722"/>
            <a:ext cx="240863" cy="2308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555627" y="784835"/>
            <a:ext cx="1543590" cy="368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Focus Point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VISUALIZATION OF ROSENBROCK FUNCTION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46231" y="5045242"/>
            <a:ext cx="39702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PARAMETER 1 &amp; 2 ALLOWED TO VARY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5635" y="5045242"/>
            <a:ext cx="34250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PARAMETER 1 ALLOWED TO VARY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70501" y="4398553"/>
            <a:ext cx="172871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Function value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9814B4-E799-23CD-5D59-C1581029D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01727"/>
            <a:ext cx="12192000" cy="256273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35</a:t>
            </a:r>
          </a:p>
        </p:txBody>
      </p:sp>
    </p:spTree>
    <p:extLst>
      <p:ext uri="{BB962C8B-B14F-4D97-AF65-F5344CB8AC3E}">
        <p14:creationId xmlns:p14="http://schemas.microsoft.com/office/powerpoint/2010/main" val="3694745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862" t="20468" r="3285" b="16842"/>
          <a:stretch/>
        </p:blipFill>
        <p:spPr>
          <a:xfrm>
            <a:off x="1831015" y="675940"/>
            <a:ext cx="8645294" cy="3695277"/>
          </a:xfrm>
          <a:prstGeom prst="rect">
            <a:avLst/>
          </a:prstGeom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8362950" y="1397101"/>
            <a:ext cx="1035860" cy="3173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3836210" y="1397101"/>
            <a:ext cx="364315" cy="7745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846" y="-38498"/>
            <a:ext cx="1218215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VISUALIZATION OF ROSENBROCK 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6887" y="4001885"/>
            <a:ext cx="43231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PARAMETER 1 ,2 &amp;3 ALLOWED TO VARY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754" y="4410805"/>
            <a:ext cx="521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Isosurfaced around focal point with value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Minima near (1.0, 1.0,1.0) and (-1.0, 1.0, 1.0)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43914" y="4001885"/>
            <a:ext cx="43231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PARAMETER 1 ,2 &amp;3 ALLOWED TO VARY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93438" y="4410805"/>
            <a:ext cx="5993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Combined view of dimensions (1,2,3) with slice planes in dimensions (1,2) and in dimensions (2,3)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F014E-66EA-1110-68C5-83DA1DD2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47" y="6658602"/>
            <a:ext cx="12182153" cy="199398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36</a:t>
            </a:r>
          </a:p>
        </p:txBody>
      </p:sp>
    </p:spTree>
    <p:extLst>
      <p:ext uri="{BB962C8B-B14F-4D97-AF65-F5344CB8AC3E}">
        <p14:creationId xmlns:p14="http://schemas.microsoft.com/office/powerpoint/2010/main" val="2185002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892" t="21403" r="3576" b="18713"/>
          <a:stretch/>
        </p:blipFill>
        <p:spPr>
          <a:xfrm>
            <a:off x="1367481" y="1052215"/>
            <a:ext cx="8802068" cy="3554147"/>
          </a:xfrm>
          <a:prstGeom prst="rect">
            <a:avLst/>
          </a:prstGeom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5692346" y="1338457"/>
            <a:ext cx="3556099" cy="7520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201732" y="961318"/>
            <a:ext cx="13492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Focus Point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4448811" y="1338457"/>
            <a:ext cx="1243535" cy="229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38427" y="553998"/>
            <a:ext cx="17287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-41378" y="-6726"/>
            <a:ext cx="12233378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VISUALIZATION OF ROSENBROCK FUNCTION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831" y="4812192"/>
            <a:ext cx="5213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Toggle parameter 1 to give a slice through the space at the focus point of parameter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This Confirms the view we had from the previous image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3758" y="4697259"/>
            <a:ext cx="52136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Selecting parameter 4 allows us to enter the 3D space of parameters 2, 3 and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Iso-surface of value 10 in the (2,3,4)-space, indicating a tube structure containing the low values of the function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87052" y="3563930"/>
            <a:ext cx="17287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Function value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44FE6E-8CC4-1C20-BC8B-1F0C0F310945}"/>
              </a:ext>
            </a:extLst>
          </p:cNvPr>
          <p:cNvSpPr txBox="1"/>
          <p:nvPr/>
        </p:nvSpPr>
        <p:spPr>
          <a:xfrm>
            <a:off x="4598577" y="4267808"/>
            <a:ext cx="172871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Function value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FA7C28A-69B7-9B52-C56C-6D3802EF4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47935"/>
            <a:ext cx="12192000" cy="210065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37</a:t>
            </a:r>
          </a:p>
        </p:txBody>
      </p:sp>
    </p:spTree>
    <p:extLst>
      <p:ext uri="{BB962C8B-B14F-4D97-AF65-F5344CB8AC3E}">
        <p14:creationId xmlns:p14="http://schemas.microsoft.com/office/powerpoint/2010/main" val="28274160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B9CF0-71FE-B2C7-A209-A2C101BEE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05628"/>
            <a:ext cx="12192000" cy="3900668"/>
          </a:xfrm>
          <a:solidFill>
            <a:schemeClr val="accent1"/>
          </a:solidFill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Nelder and Mead Simplex method for Multivariate Optimization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238D6-7710-D228-42DC-66BD1D8936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9309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7DFF7-8CE1-C9F8-CFA6-52803A6E9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5423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Nelder-Mead Simplex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C9A77-A18A-9C1C-8CE4-95F2BE4BC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Here in this paper the Nelder-Mead Simplex method is used to find the minima of Rosenbrock function.</a:t>
            </a:r>
          </a:p>
          <a:p>
            <a:r>
              <a:rPr lang="en-US" sz="2000" dirty="0">
                <a:latin typeface="+mj-lt"/>
              </a:rPr>
              <a:t>It is a direct search method. This means that it calculates the value of the function and compares it to the other values. It does not use derivatives.</a:t>
            </a:r>
          </a:p>
          <a:p>
            <a:r>
              <a:rPr lang="en-US" sz="2000" dirty="0">
                <a:latin typeface="+mj-lt"/>
              </a:rPr>
              <a:t>The Nelder-Mead method uses Simplex which is a shape consisting of n+1 vertices for n-dimensions</a:t>
            </a:r>
          </a:p>
          <a:p>
            <a:pPr lvl="1"/>
            <a:r>
              <a:rPr lang="en-US" sz="1600" dirty="0">
                <a:latin typeface="+mj-lt"/>
              </a:rPr>
              <a:t>For 2D function, simplex is a triangle </a:t>
            </a:r>
          </a:p>
          <a:p>
            <a:pPr lvl="1"/>
            <a:r>
              <a:rPr lang="en-US" sz="1600" dirty="0">
                <a:latin typeface="+mj-lt"/>
              </a:rPr>
              <a:t>For 3D function, simplex is a tetrahedron </a:t>
            </a:r>
          </a:p>
          <a:p>
            <a:pPr lvl="1"/>
            <a:r>
              <a:rPr lang="en-US" sz="1600" dirty="0">
                <a:latin typeface="+mj-lt"/>
              </a:rPr>
              <a:t>For 4D function, simplex is a pentachoron</a:t>
            </a:r>
          </a:p>
          <a:p>
            <a:r>
              <a:rPr lang="en-US" sz="2000" dirty="0">
                <a:latin typeface="+mj-lt"/>
              </a:rPr>
              <a:t>For example, we have some function in 2D space f(x, y) and we wish to find local minima.</a:t>
            </a:r>
          </a:p>
          <a:p>
            <a:r>
              <a:rPr lang="en-US" sz="2000" dirty="0">
                <a:latin typeface="+mj-lt"/>
              </a:rPr>
              <a:t>We begin with 3 arbitrarily selected points to form our simplex.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0C883-8D67-4102-1629-7812774C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85995"/>
            <a:ext cx="12192000" cy="272005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39</a:t>
            </a:r>
          </a:p>
        </p:txBody>
      </p:sp>
    </p:spTree>
    <p:extLst>
      <p:ext uri="{BB962C8B-B14F-4D97-AF65-F5344CB8AC3E}">
        <p14:creationId xmlns:p14="http://schemas.microsoft.com/office/powerpoint/2010/main" val="3093969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ACD64-C5FC-BD84-C650-EE650736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5975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Nelder-Mead Simplex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E0EAB-1B87-477B-4219-B847B7214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The steps for the method are as follows</a:t>
            </a:r>
          </a:p>
          <a:p>
            <a:pPr lvl="1">
              <a:buFont typeface="+mj-lt"/>
              <a:buAutoNum type="arabicPeriod"/>
            </a:pPr>
            <a:r>
              <a:rPr lang="en-US" sz="1800" dirty="0">
                <a:latin typeface="+mj-lt"/>
              </a:rPr>
              <a:t>Sort</a:t>
            </a:r>
          </a:p>
          <a:p>
            <a:pPr lvl="1">
              <a:buFont typeface="+mj-lt"/>
              <a:buAutoNum type="arabicPeriod"/>
            </a:pPr>
            <a:r>
              <a:rPr lang="en-US" sz="1800" dirty="0">
                <a:latin typeface="+mj-lt"/>
              </a:rPr>
              <a:t>Reflect</a:t>
            </a:r>
          </a:p>
          <a:p>
            <a:pPr lvl="1">
              <a:buFont typeface="+mj-lt"/>
              <a:buAutoNum type="arabicPeriod"/>
            </a:pPr>
            <a:r>
              <a:rPr lang="en-US" sz="1800" dirty="0">
                <a:latin typeface="+mj-lt"/>
              </a:rPr>
              <a:t>Extend</a:t>
            </a:r>
          </a:p>
          <a:p>
            <a:pPr lvl="1">
              <a:buFont typeface="+mj-lt"/>
              <a:buAutoNum type="arabicPeriod"/>
            </a:pPr>
            <a:r>
              <a:rPr lang="en-US" sz="1800" dirty="0">
                <a:latin typeface="+mj-lt"/>
              </a:rPr>
              <a:t>Contract</a:t>
            </a:r>
          </a:p>
          <a:p>
            <a:pPr lvl="1">
              <a:buFont typeface="+mj-lt"/>
              <a:buAutoNum type="arabicPeriod"/>
            </a:pPr>
            <a:r>
              <a:rPr lang="en-US" sz="1800" dirty="0">
                <a:latin typeface="+mj-lt"/>
              </a:rPr>
              <a:t>Shrink</a:t>
            </a:r>
          </a:p>
          <a:p>
            <a:pPr lvl="1">
              <a:buFont typeface="+mj-lt"/>
              <a:buAutoNum type="arabicPeriod"/>
            </a:pPr>
            <a:r>
              <a:rPr lang="en-US" sz="1800" dirty="0">
                <a:latin typeface="+mj-lt"/>
              </a:rPr>
              <a:t>Check Convergence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734AD-AEDD-210D-5C9A-21A7D48F6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2294"/>
            <a:ext cx="12192000" cy="225706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40</a:t>
            </a:r>
          </a:p>
        </p:txBody>
      </p:sp>
    </p:spTree>
    <p:extLst>
      <p:ext uri="{BB962C8B-B14F-4D97-AF65-F5344CB8AC3E}">
        <p14:creationId xmlns:p14="http://schemas.microsoft.com/office/powerpoint/2010/main" val="2102182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F3481-08B0-8B6A-32F5-8444804D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1251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EE357-A306-1E61-6B04-2FE278C3C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latin typeface="+mj-lt"/>
              </a:rPr>
              <a:t>Evaluate the function f at the three points of the simplex</a:t>
            </a:r>
          </a:p>
          <a:p>
            <a:r>
              <a:rPr lang="en-US" sz="1600" dirty="0">
                <a:latin typeface="+mj-lt"/>
              </a:rPr>
              <a:t>Sort and label points the three points u, v, and w according to the functions value.</a:t>
            </a:r>
          </a:p>
          <a:p>
            <a:r>
              <a:rPr lang="en-US" sz="1600" dirty="0">
                <a:latin typeface="+mj-lt"/>
              </a:rPr>
              <a:t>That is:</a:t>
            </a:r>
          </a:p>
          <a:p>
            <a:pPr marL="0" indent="0" algn="ctr">
              <a:buNone/>
            </a:pPr>
            <a:r>
              <a:rPr lang="en-US" sz="1600" dirty="0">
                <a:latin typeface="+mj-lt"/>
              </a:rPr>
              <a:t>f(u) &lt; f(v) &lt; f(w)</a:t>
            </a:r>
          </a:p>
          <a:p>
            <a:r>
              <a:rPr lang="en-US" sz="1600" dirty="0">
                <a:latin typeface="+mj-lt"/>
              </a:rPr>
              <a:t>According to the function, u is the best performing point (gives the smallest value of the three) and w is the worst performing point.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72B3F-4673-781C-D69B-129E8F56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2294"/>
            <a:ext cx="12192000" cy="225706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41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9AD240-9E98-7B47-7314-A2E1D8F7D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90" y="3797851"/>
            <a:ext cx="3009619" cy="206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4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615FC-0B21-3B17-B701-BA0699EC8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37549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B8EFF-4C5E-B417-95C2-26AA5EF73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Reflect the worst point w through the centroid of the remaining points u and v to obtain a reflected point r.</a:t>
            </a:r>
          </a:p>
          <a:p>
            <a:r>
              <a:rPr lang="en-US" sz="1600" dirty="0"/>
              <a:t>Evaluate f(r).</a:t>
            </a:r>
          </a:p>
          <a:p>
            <a:r>
              <a:rPr lang="en-US" sz="1600" dirty="0"/>
              <a:t>If the cost at the reflected point f(r) is better than f(v) but not better than f(u), then replace w with r. With this change, v will become the worst performing point in the simplex. Go to step 6 to check convergence.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F7C38-1FE8-7345-04D3-5AE7F4FBF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09144"/>
            <a:ext cx="12192000" cy="248856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42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239E7-3435-1B9B-9CA3-DAA9343BE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68" y="3429000"/>
            <a:ext cx="3129464" cy="23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755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992D0-4EBC-8726-6A5D-7B41687B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147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Extend (if f(r) &lt; f(u))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9FD9D-30E4-83B9-17BC-5E01FA57A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If the cost at the reflected point, f(r) is better than f(u), then extend the reflected point r even further to e. Evaluate f(e). (</a:t>
            </a:r>
            <a:r>
              <a:rPr lang="en-US" sz="1600" dirty="0" err="1"/>
              <a:t>lf</a:t>
            </a:r>
            <a:r>
              <a:rPr lang="en-US" sz="1600" dirty="0"/>
              <a:t> r is better than u, this step attempts to be a tiny bit greedy by trying something even further in that direction.)</a:t>
            </a:r>
          </a:p>
          <a:p>
            <a:r>
              <a:rPr lang="en-US" sz="1600" dirty="0"/>
              <a:t>If the cost at the extended point f(e) is even better than the cost at the reflected point, f(r), replace the worst point w with the extended point e. Go to step 6 to check convergence.</a:t>
            </a:r>
          </a:p>
          <a:p>
            <a:r>
              <a:rPr lang="en-US" sz="1600" dirty="0"/>
              <a:t>If the cost at the extended point f(e) is not better than the cost at the reflected point, f(r), replace the worst point w with the reflected point r. Go to step 6 to check convergence.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C2D74-025D-23D2-5410-9F48F349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32294"/>
            <a:ext cx="12192000" cy="225706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43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BDB74-A1D0-6321-D9D1-647D8A26E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30" y="3516001"/>
            <a:ext cx="2939740" cy="27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1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77774"/>
            <a:ext cx="12192000" cy="2002247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GAINING UNDERSTANDING OF </a:t>
            </a:r>
          </a:p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MULTIVARIATE AND MULTIDIMENSIONAL DATA</a:t>
            </a:r>
          </a:p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 THROUGH VISUALIZATION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72260" y="4332030"/>
            <a:ext cx="3847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Selan dos Santos, Ken Brodlie, 2004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2917" y="4732140"/>
            <a:ext cx="48861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Group 18</a:t>
            </a:r>
          </a:p>
          <a:p>
            <a:pPr algn="ctr"/>
            <a:r>
              <a:rPr lang="en-US" sz="2400" dirty="0">
                <a:latin typeface="+mj-lt"/>
              </a:rPr>
              <a:t>G.Rishi | 200364</a:t>
            </a:r>
          </a:p>
          <a:p>
            <a:pPr algn="ctr"/>
            <a:r>
              <a:rPr lang="en-US" sz="2400" dirty="0">
                <a:latin typeface="+mj-lt"/>
              </a:rPr>
              <a:t>Rishit | 241110056</a:t>
            </a:r>
          </a:p>
          <a:p>
            <a:pPr algn="ctr"/>
            <a:r>
              <a:rPr lang="en-US" sz="2400" dirty="0">
                <a:latin typeface="+mj-lt"/>
              </a:rPr>
              <a:t>Major Rajan | 241110089</a:t>
            </a:r>
          </a:p>
          <a:p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1B845-0D21-55C3-0804-CC4E6DCE0E76}"/>
              </a:ext>
            </a:extLst>
          </p:cNvPr>
          <p:cNvSpPr txBox="1"/>
          <p:nvPr/>
        </p:nvSpPr>
        <p:spPr>
          <a:xfrm>
            <a:off x="2424473" y="477390"/>
            <a:ext cx="7343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CS677</a:t>
            </a:r>
          </a:p>
          <a:p>
            <a:pPr algn="ctr"/>
            <a:r>
              <a:rPr lang="en-US" sz="2800" dirty="0"/>
              <a:t>Topics in Large Data Visual Analytics</a:t>
            </a:r>
          </a:p>
        </p:txBody>
      </p:sp>
    </p:spTree>
    <p:extLst>
      <p:ext uri="{BB962C8B-B14F-4D97-AF65-F5344CB8AC3E}">
        <p14:creationId xmlns:p14="http://schemas.microsoft.com/office/powerpoint/2010/main" val="40337846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044A-24CA-F0D3-24E1-86A1A322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8020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9EE47-3ED8-627C-3A26-D61A175FB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If the checks in step 2 or step 3 are not satisfied, then the reflected point r is not better than v or u and it would be pointless trying to improve the simplex by using the reflected point r as it would only become the new worst performing point. Instead, contract the worst point w to points ci and co along the line of reflection.</a:t>
            </a:r>
          </a:p>
          <a:p>
            <a:r>
              <a:rPr lang="en-US" sz="1600" dirty="0"/>
              <a:t>ci is the inside contracted point and is 1/4 of the way between w and r.</a:t>
            </a:r>
          </a:p>
          <a:p>
            <a:r>
              <a:rPr lang="en-US" sz="1600" dirty="0"/>
              <a:t>co is the outside contracted point and is 3/4 of the way between w and r.</a:t>
            </a:r>
          </a:p>
          <a:p>
            <a:r>
              <a:rPr lang="en-US" sz="1600" dirty="0"/>
              <a:t>Evaluate the function at both contracted locations. If either of these points perform better than f(v), then replace w with the better performing point. Go to step 6 to check for convergence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A3E99-F1B7-902E-FD3E-66DAA656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54138"/>
            <a:ext cx="12192000" cy="260429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44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C8F6C-A401-521D-9959-2176C1A23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16" y="4002838"/>
            <a:ext cx="2771368" cy="204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380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B8299-45CF-EF90-9A59-9B952A78F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53296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Shrink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BB026-7C9E-1650-550F-A6B2857EE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If neither of the contracted points perform better than v, then we shrink the simplex towards the best performing point u</a:t>
            </a:r>
          </a:p>
          <a:p>
            <a:r>
              <a:rPr lang="en-US" sz="1600" dirty="0"/>
              <a:t>Replace v with v’ a point halfway between u and v</a:t>
            </a:r>
          </a:p>
          <a:p>
            <a:r>
              <a:rPr lang="en-US" sz="1600" dirty="0"/>
              <a:t>Replace w with w’ a point halfway between u and w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05A62-C6D1-5207-0C7F-CC0870CA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626919"/>
            <a:ext cx="12191999" cy="23108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45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2A8AF-AE63-96F1-A143-FFE517304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72" y="3429000"/>
            <a:ext cx="3396855" cy="249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513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3863A-C405-25A2-8DD5-1B420A86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0590"/>
            <a:ext cx="12192000" cy="1017266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Visual aid on Nelder-Mead method</a:t>
            </a:r>
          </a:p>
        </p:txBody>
      </p:sp>
      <p:pic>
        <p:nvPicPr>
          <p:cNvPr id="6" name="Online Media 5" title="Nelder-Mead optimization">
            <a:hlinkClick r:id="" action="ppaction://media"/>
            <a:extLst>
              <a:ext uri="{FF2B5EF4-FFF2-40B4-BE49-F238E27FC236}">
                <a16:creationId xmlns:a16="http://schemas.microsoft.com/office/drawing/2014/main" id="{584F1177-7D3A-5EF1-4FF9-E1A968DA791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3413" y="1443038"/>
            <a:ext cx="8385175" cy="473392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86938-B643-5C8B-F254-32C632D66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43868"/>
            <a:ext cx="12192000" cy="214132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46</a:t>
            </a:r>
          </a:p>
        </p:txBody>
      </p:sp>
    </p:spTree>
    <p:extLst>
      <p:ext uri="{BB962C8B-B14F-4D97-AF65-F5344CB8AC3E}">
        <p14:creationId xmlns:p14="http://schemas.microsoft.com/office/powerpoint/2010/main" val="13615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3863A-C405-25A2-8DD5-1B420A86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71"/>
            <a:ext cx="12192000" cy="1055667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Visual aid on Nelder-Mead method</a:t>
            </a:r>
          </a:p>
        </p:txBody>
      </p:sp>
      <p:pic>
        <p:nvPicPr>
          <p:cNvPr id="8" name="Online Media 7" title="Gradient descent, Rosenbrock function (Powell)">
            <a:hlinkClick r:id="" action="ppaction://media"/>
            <a:extLst>
              <a:ext uri="{FF2B5EF4-FFF2-40B4-BE49-F238E27FC236}">
                <a16:creationId xmlns:a16="http://schemas.microsoft.com/office/drawing/2014/main" id="{CB091D52-A2F6-66AA-B9EB-CC8F4A5E238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79700" y="1052513"/>
            <a:ext cx="6832600" cy="51244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86938-B643-5C8B-F254-32C632D66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09144"/>
            <a:ext cx="12192000" cy="248856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47</a:t>
            </a:r>
          </a:p>
        </p:txBody>
      </p:sp>
    </p:spTree>
    <p:extLst>
      <p:ext uri="{BB962C8B-B14F-4D97-AF65-F5344CB8AC3E}">
        <p14:creationId xmlns:p14="http://schemas.microsoft.com/office/powerpoint/2010/main" val="18901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744" t="26783" r="7749" b="39065"/>
          <a:stretch/>
        </p:blipFill>
        <p:spPr>
          <a:xfrm>
            <a:off x="1102731" y="1097159"/>
            <a:ext cx="9986538" cy="269507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9173EF-FEAF-44B5-7C6A-DDDDDD90A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97570"/>
            <a:ext cx="12203573" cy="260430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48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E216E-A057-C5CF-9338-D13DBCBE2694}"/>
              </a:ext>
            </a:extLst>
          </p:cNvPr>
          <p:cNvSpPr txBox="1"/>
          <p:nvPr/>
        </p:nvSpPr>
        <p:spPr>
          <a:xfrm>
            <a:off x="-11574" y="1"/>
            <a:ext cx="12203573" cy="66162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IRIS Explorer with combination of 2 pipelines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74D62-17A1-4E64-D5EA-DB1728C5981A}"/>
              </a:ext>
            </a:extLst>
          </p:cNvPr>
          <p:cNvSpPr txBox="1"/>
          <p:nvPr/>
        </p:nvSpPr>
        <p:spPr>
          <a:xfrm>
            <a:off x="752353" y="4027990"/>
            <a:ext cx="104750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The top one for the multidimensional data (Rosenbrock function in 4D) and the bottom one for the multivariate data (the optimization trajectory)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Both pipelines make use of the same type of modules for filtering the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At the end the output of both pipelines are combined into a single visualization</a:t>
            </a:r>
          </a:p>
        </p:txBody>
      </p:sp>
    </p:spTree>
    <p:extLst>
      <p:ext uri="{BB962C8B-B14F-4D97-AF65-F5344CB8AC3E}">
        <p14:creationId xmlns:p14="http://schemas.microsoft.com/office/powerpoint/2010/main" val="675183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77" t="24913" r="35216" b="23858"/>
          <a:stretch/>
        </p:blipFill>
        <p:spPr>
          <a:xfrm>
            <a:off x="1046470" y="1051491"/>
            <a:ext cx="3509178" cy="2280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077" t="30994" r="35798" b="21286"/>
          <a:stretch/>
        </p:blipFill>
        <p:spPr>
          <a:xfrm flipH="1">
            <a:off x="7094286" y="1093396"/>
            <a:ext cx="3700133" cy="2280445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10799977" rev="0"/>
            </a:camera>
            <a:lightRig rig="threePt" dir="t"/>
          </a:scene3d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44A10-99D1-83A8-7E40-4810ECE0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85995"/>
            <a:ext cx="12192000" cy="272005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49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0C994-CF0C-653C-B7AC-EE99E2707FF9}"/>
              </a:ext>
            </a:extLst>
          </p:cNvPr>
          <p:cNvSpPr txBox="1"/>
          <p:nvPr/>
        </p:nvSpPr>
        <p:spPr>
          <a:xfrm>
            <a:off x="0" y="-1"/>
            <a:ext cx="121920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IRIS Explorer with combination of 2 pipelines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4589" t="24064" r="35630" b="30418"/>
          <a:stretch/>
        </p:blipFill>
        <p:spPr>
          <a:xfrm>
            <a:off x="1251069" y="3789192"/>
            <a:ext cx="3224012" cy="2044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5657" t="39753" r="35453" b="18271"/>
          <a:stretch/>
        </p:blipFill>
        <p:spPr>
          <a:xfrm>
            <a:off x="7094286" y="3860648"/>
            <a:ext cx="3694270" cy="22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80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302" t="29877" r="3490" b="6420"/>
          <a:stretch/>
        </p:blipFill>
        <p:spPr>
          <a:xfrm>
            <a:off x="6096000" y="1190362"/>
            <a:ext cx="5692949" cy="356500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055A56-EB8E-B383-16CB-670BDDB5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97569"/>
            <a:ext cx="12192000" cy="26043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50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CCA55-2F2C-F8CB-3BE4-0776DBEBAD4D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0B96D-02DA-8CF6-6F28-4E5FB206F8ED}"/>
              </a:ext>
            </a:extLst>
          </p:cNvPr>
          <p:cNvSpPr txBox="1"/>
          <p:nvPr/>
        </p:nvSpPr>
        <p:spPr>
          <a:xfrm>
            <a:off x="173620" y="1190362"/>
            <a:ext cx="64470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An extended version of the filtering model to allow multiple filters or concurrent views corresponding to the visited locations in the n-dimensional space. </a:t>
            </a: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filtering process also accommodates multiple Interaction Graph selections of the dimensions (cells) which correspond to the concept of subspaces. </a:t>
            </a: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Workspace Manager maintains a record of all cells that have been created and updates them whenever a change of the focus point or dimensional range has been made via the n-dimensional Window module. </a:t>
            </a: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final output is now an array of Focus Data. </a:t>
            </a:r>
          </a:p>
        </p:txBody>
      </p:sp>
    </p:spTree>
    <p:extLst>
      <p:ext uri="{BB962C8B-B14F-4D97-AF65-F5344CB8AC3E}">
        <p14:creationId xmlns:p14="http://schemas.microsoft.com/office/powerpoint/2010/main" val="31690110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01741-AD94-FA9D-512D-46307608E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FBD96E-1768-9E4F-373D-BB03A351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97569"/>
            <a:ext cx="12192000" cy="26043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51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AC98B-F889-149F-DF5C-6E7BAA988BBE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D26458-BF6F-7A40-F322-8BD19E97B224}"/>
              </a:ext>
            </a:extLst>
          </p:cNvPr>
          <p:cNvSpPr txBox="1"/>
          <p:nvPr/>
        </p:nvSpPr>
        <p:spPr>
          <a:xfrm>
            <a:off x="173621" y="1074509"/>
            <a:ext cx="48845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next future work is to work on the Rosenberg Function with higher number of dimensions.</a:t>
            </a: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In this paper, a 6D Rosenberg function is visualized through all possible 3D combinations.</a:t>
            </a: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An Interaction Graph is constructed with 6 dimensions as vertices and edges as pairs of dimensions.</a:t>
            </a: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So, all the possible triangles are selected and visualized as shown in following images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D75AE-4575-E899-9D89-65E9F6070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006" y="943582"/>
            <a:ext cx="6492803" cy="54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91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90485-4342-67C3-9A04-BD2C7C5D0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43125-7438-47C4-59D4-7D270523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97569"/>
            <a:ext cx="12192000" cy="260431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52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B17B3-6934-482F-904F-570A82EB4402}"/>
              </a:ext>
            </a:extLst>
          </p:cNvPr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Future 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C4BF89-1BC3-FFDB-F049-5A22699D9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" y="926989"/>
            <a:ext cx="3726532" cy="316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03E4FD-4CB9-A5D7-EC3E-BBB009430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39" y="926989"/>
            <a:ext cx="5261010" cy="27678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60544B-DBE8-28E9-F5D8-5D6FA121D6CA}"/>
              </a:ext>
            </a:extLst>
          </p:cNvPr>
          <p:cNvSpPr txBox="1"/>
          <p:nvPr/>
        </p:nvSpPr>
        <p:spPr>
          <a:xfrm>
            <a:off x="358815" y="4191613"/>
            <a:ext cx="120955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focal point of 6D-Rosenberg Function is (1,1,1,1,1,1), which is kind of similar to (1,1,1,1) which is focal point of 4D-Rosenberg Function used above.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interesting part is in every selected combination, we can see a part of banana-shaped isosurface, which shows its correctness in every combination.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So, this work is planned on extended to 10- and 20-dimensions version of Rosenberg Function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121423-D9A7-7238-845B-35D4EA77B3A6}"/>
              </a:ext>
            </a:extLst>
          </p:cNvPr>
          <p:cNvSpPr txBox="1"/>
          <p:nvPr/>
        </p:nvSpPr>
        <p:spPr>
          <a:xfrm>
            <a:off x="6290525" y="3694871"/>
            <a:ext cx="51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Interaction Graph for 6D-Rosenberg Function</a:t>
            </a:r>
          </a:p>
        </p:txBody>
      </p:sp>
    </p:spTree>
    <p:extLst>
      <p:ext uri="{BB962C8B-B14F-4D97-AF65-F5344CB8AC3E}">
        <p14:creationId xmlns:p14="http://schemas.microsoft.com/office/powerpoint/2010/main" val="253307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E53E13-96E6-211F-A5DA-CFACBD80B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47935"/>
            <a:ext cx="12192000" cy="210065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 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D2AA0-4FAC-EC4D-97BD-62595F98A5D2}"/>
              </a:ext>
            </a:extLst>
          </p:cNvPr>
          <p:cNvSpPr txBox="1">
            <a:spLocks/>
          </p:cNvSpPr>
          <p:nvPr/>
        </p:nvSpPr>
        <p:spPr>
          <a:xfrm>
            <a:off x="217273" y="1715104"/>
            <a:ext cx="11757454" cy="34066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How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dimensionality reduction </a:t>
            </a:r>
            <a:r>
              <a:rPr lang="en-US" dirty="0">
                <a:latin typeface="+mj-lt"/>
              </a:rPr>
              <a:t>can be achieved.</a:t>
            </a:r>
          </a:p>
          <a:p>
            <a:r>
              <a:rPr lang="en-US" dirty="0">
                <a:latin typeface="+mj-lt"/>
              </a:rPr>
              <a:t>Presenting uniform approach for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filtering multivariate and multidimensional</a:t>
            </a:r>
            <a:r>
              <a:rPr lang="en-US" dirty="0">
                <a:latin typeface="+mj-lt"/>
              </a:rPr>
              <a:t> data</a:t>
            </a:r>
          </a:p>
          <a:p>
            <a:r>
              <a:rPr lang="en-US" dirty="0">
                <a:latin typeface="+mj-lt"/>
              </a:rPr>
              <a:t>Allowing extraction of data subjects as per position in 3d-space or values of variable in table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5A1A24C1-925C-0B87-94CD-536FE9E20770}"/>
              </a:ext>
            </a:extLst>
          </p:cNvPr>
          <p:cNvSpPr txBox="1">
            <a:spLocks/>
          </p:cNvSpPr>
          <p:nvPr/>
        </p:nvSpPr>
        <p:spPr>
          <a:xfrm>
            <a:off x="0" y="-7276"/>
            <a:ext cx="12192000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KEY ASPECTS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1C9091-31B6-AADA-1347-558B1564B960}"/>
              </a:ext>
            </a:extLst>
          </p:cNvPr>
          <p:cNvSpPr txBox="1">
            <a:spLocks/>
          </p:cNvSpPr>
          <p:nvPr/>
        </p:nvSpPr>
        <p:spPr>
          <a:xfrm>
            <a:off x="746176" y="1769354"/>
            <a:ext cx="10515600" cy="2197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76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33DD9D-ED24-DD67-77B9-1E5205B1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12375"/>
            <a:ext cx="12192000" cy="259448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 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36FEDA-95C4-4A48-90CA-FBC0FE47BCAD}"/>
              </a:ext>
            </a:extLst>
          </p:cNvPr>
          <p:cNvGrpSpPr/>
          <p:nvPr/>
        </p:nvGrpSpPr>
        <p:grpSpPr>
          <a:xfrm>
            <a:off x="1102567" y="1247833"/>
            <a:ext cx="10159999" cy="4419600"/>
            <a:chOff x="-31496001" y="-3218543"/>
            <a:chExt cx="51416860" cy="15443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B9E086-A6D8-2E1F-A3E0-A210DBB5DA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101" t="17531" b="8395"/>
            <a:stretch/>
          </p:blipFill>
          <p:spPr>
            <a:xfrm>
              <a:off x="-31496001" y="-3149600"/>
              <a:ext cx="35156775" cy="1524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A9FEC5-EA72-136D-9CD2-72B4DFC66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197" t="17037" r="4923" b="7901"/>
            <a:stretch/>
          </p:blipFill>
          <p:spPr>
            <a:xfrm>
              <a:off x="1632857" y="-3218543"/>
              <a:ext cx="18288002" cy="15443200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348234A0-ADE8-FA3D-69C9-312519620CD1}"/>
              </a:ext>
            </a:extLst>
          </p:cNvPr>
          <p:cNvSpPr txBox="1">
            <a:spLocks/>
          </p:cNvSpPr>
          <p:nvPr/>
        </p:nvSpPr>
        <p:spPr>
          <a:xfrm>
            <a:off x="0" y="3346"/>
            <a:ext cx="12192000" cy="5909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Scientific Visualization Pipeline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3ED36-C879-FD94-C5D0-AE63A6CAAD4F}"/>
              </a:ext>
            </a:extLst>
          </p:cNvPr>
          <p:cNvSpPr txBox="1"/>
          <p:nvPr/>
        </p:nvSpPr>
        <p:spPr>
          <a:xfrm>
            <a:off x="742733" y="1035573"/>
            <a:ext cx="2923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Model of Physical Activity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2977D-2520-A71C-A930-D05DD17F7BFB}"/>
              </a:ext>
            </a:extLst>
          </p:cNvPr>
          <p:cNvSpPr txBox="1"/>
          <p:nvPr/>
        </p:nvSpPr>
        <p:spPr>
          <a:xfrm>
            <a:off x="1219338" y="3669528"/>
            <a:ext cx="3333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Interpolation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Prepare data for visualization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4E072-C5AC-4C6E-095B-809C5D69306F}"/>
              </a:ext>
            </a:extLst>
          </p:cNvPr>
          <p:cNvSpPr txBox="1"/>
          <p:nvPr/>
        </p:nvSpPr>
        <p:spPr>
          <a:xfrm>
            <a:off x="3666053" y="806611"/>
            <a:ext cx="2078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Grid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Desired step size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684C6-E99D-C00B-F26F-E049B83BF6F7}"/>
              </a:ext>
            </a:extLst>
          </p:cNvPr>
          <p:cNvSpPr txBox="1"/>
          <p:nvPr/>
        </p:nvSpPr>
        <p:spPr>
          <a:xfrm>
            <a:off x="6520055" y="551382"/>
            <a:ext cx="2486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Isosurface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Isocontour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Volume Rendering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Scatter plot 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6709936C-4AFF-8B3D-0B89-84F79AFA6071}"/>
              </a:ext>
            </a:extLst>
          </p:cNvPr>
          <p:cNvSpPr txBox="1">
            <a:spLocks/>
          </p:cNvSpPr>
          <p:nvPr/>
        </p:nvSpPr>
        <p:spPr>
          <a:xfrm>
            <a:off x="1657210" y="5005197"/>
            <a:ext cx="8813801" cy="53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Haber- McNabb Model for Scientific Visualization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F804F7-F2FA-2A67-6B14-E84298C9CAAC}"/>
              </a:ext>
            </a:extLst>
          </p:cNvPr>
          <p:cNvSpPr txBox="1"/>
          <p:nvPr/>
        </p:nvSpPr>
        <p:spPr>
          <a:xfrm>
            <a:off x="5227401" y="3838804"/>
            <a:ext cx="4020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Convert numerical data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To abstract geometrical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representation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64893-9E6A-D969-11B4-03AD7E87E3AB}"/>
              </a:ext>
            </a:extLst>
          </p:cNvPr>
          <p:cNvSpPr txBox="1"/>
          <p:nvPr/>
        </p:nvSpPr>
        <p:spPr>
          <a:xfrm>
            <a:off x="8244984" y="3895011"/>
            <a:ext cx="402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Create image from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The geometry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81C224-24EB-48B6-3408-8CDA82876A18}"/>
              </a:ext>
            </a:extLst>
          </p:cNvPr>
          <p:cNvSpPr txBox="1"/>
          <p:nvPr/>
        </p:nvSpPr>
        <p:spPr>
          <a:xfrm>
            <a:off x="-99679" y="5642770"/>
            <a:ext cx="12391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Basis of VTK, IRIS Explorer, Open Data Visualization Explorer and many other visualization systems</a:t>
            </a:r>
          </a:p>
        </p:txBody>
      </p:sp>
    </p:spTree>
    <p:extLst>
      <p:ext uri="{BB962C8B-B14F-4D97-AF65-F5344CB8AC3E}">
        <p14:creationId xmlns:p14="http://schemas.microsoft.com/office/powerpoint/2010/main" val="2981805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001653-76E3-E343-AD7D-DA04C12E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7303"/>
            <a:ext cx="12192000" cy="230697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 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C82E3-934F-E8F0-535E-DAA32F0DF63F}"/>
              </a:ext>
            </a:extLst>
          </p:cNvPr>
          <p:cNvSpPr txBox="1">
            <a:spLocks/>
          </p:cNvSpPr>
          <p:nvPr/>
        </p:nvSpPr>
        <p:spPr>
          <a:xfrm>
            <a:off x="0" y="893872"/>
            <a:ext cx="13220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>
                <a:latin typeface="+mj-lt"/>
              </a:rPr>
              <a:t>Consider a function f(x)</a:t>
            </a:r>
          </a:p>
          <a:p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F(x) = {                f</a:t>
            </a:r>
            <a:r>
              <a:rPr lang="en-US" baseline="-25000">
                <a:latin typeface="+mj-lt"/>
              </a:rPr>
              <a:t>1,                         </a:t>
            </a:r>
            <a:r>
              <a:rPr lang="en-US">
                <a:latin typeface="+mj-lt"/>
              </a:rPr>
              <a:t>f</a:t>
            </a:r>
            <a:r>
              <a:rPr lang="en-US" baseline="-25000">
                <a:latin typeface="+mj-lt"/>
              </a:rPr>
              <a:t>2</a:t>
            </a:r>
            <a:r>
              <a:rPr lang="en-US">
                <a:latin typeface="+mj-lt"/>
              </a:rPr>
              <a:t>,                f</a:t>
            </a:r>
            <a:r>
              <a:rPr lang="en-US" baseline="-25000">
                <a:latin typeface="+mj-lt"/>
              </a:rPr>
              <a:t>3</a:t>
            </a:r>
            <a:r>
              <a:rPr lang="en-US">
                <a:latin typeface="+mj-lt"/>
              </a:rPr>
              <a:t>,                 f</a:t>
            </a:r>
            <a:r>
              <a:rPr lang="en-US" baseline="-25000">
                <a:latin typeface="+mj-lt"/>
              </a:rPr>
              <a:t>4</a:t>
            </a:r>
            <a:r>
              <a:rPr lang="en-US">
                <a:latin typeface="+mj-lt"/>
              </a:rPr>
              <a:t>,                 f</a:t>
            </a:r>
            <a:r>
              <a:rPr lang="en-US" baseline="-25000">
                <a:latin typeface="+mj-lt"/>
              </a:rPr>
              <a:t>5</a:t>
            </a:r>
            <a:r>
              <a:rPr lang="en-US">
                <a:latin typeface="+mj-lt"/>
              </a:rPr>
              <a:t>,………..……..f</a:t>
            </a:r>
            <a:r>
              <a:rPr lang="en-US" baseline="-25000">
                <a:latin typeface="+mj-lt"/>
              </a:rPr>
              <a:t>k</a:t>
            </a:r>
            <a:r>
              <a:rPr lang="en-US">
                <a:latin typeface="+mj-lt"/>
              </a:rPr>
              <a:t>}  </a:t>
            </a:r>
            <a:endParaRPr lang="en-US" baseline="-25000" dirty="0">
              <a:latin typeface="+mj-lt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E21B54A2-30D9-61CA-16CC-538C23683AEC}"/>
              </a:ext>
            </a:extLst>
          </p:cNvPr>
          <p:cNvSpPr txBox="1">
            <a:spLocks/>
          </p:cNvSpPr>
          <p:nvPr/>
        </p:nvSpPr>
        <p:spPr>
          <a:xfrm>
            <a:off x="3" y="0"/>
            <a:ext cx="12191997" cy="5909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MULTIDIMENTION &amp; MULTIVARIATE DATA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C8B87C-C3FA-FDA3-8AF9-DB0D1A3F30AE}"/>
              </a:ext>
            </a:extLst>
          </p:cNvPr>
          <p:cNvGrpSpPr/>
          <p:nvPr/>
        </p:nvGrpSpPr>
        <p:grpSpPr>
          <a:xfrm>
            <a:off x="1447800" y="1408970"/>
            <a:ext cx="9829800" cy="584775"/>
            <a:chOff x="1447800" y="1748135"/>
            <a:chExt cx="982980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D35035-0238-1AFD-8919-11EAD4F77FCF}"/>
                </a:ext>
              </a:extLst>
            </p:cNvPr>
            <p:cNvSpPr/>
            <p:nvPr/>
          </p:nvSpPr>
          <p:spPr>
            <a:xfrm>
              <a:off x="4621604" y="1748135"/>
              <a:ext cx="226299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</a:rPr>
                <a:t>components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4B67255-0E85-516B-DA14-7C61EBD89611}"/>
                </a:ext>
              </a:extLst>
            </p:cNvPr>
            <p:cNvCxnSpPr/>
            <p:nvPr/>
          </p:nvCxnSpPr>
          <p:spPr>
            <a:xfrm>
              <a:off x="6953250" y="2057400"/>
              <a:ext cx="432435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146A29D-7644-00B0-C399-B777B4895625}"/>
                </a:ext>
              </a:extLst>
            </p:cNvPr>
            <p:cNvCxnSpPr/>
            <p:nvPr/>
          </p:nvCxnSpPr>
          <p:spPr>
            <a:xfrm flipH="1">
              <a:off x="1447800" y="2040522"/>
              <a:ext cx="3173804" cy="168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491B328-6245-AAA6-5B86-CACB61393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56308"/>
              </p:ext>
            </p:extLst>
          </p:nvPr>
        </p:nvGraphicFramePr>
        <p:xfrm>
          <a:off x="2" y="2572630"/>
          <a:ext cx="12191998" cy="38277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336742725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66435489"/>
                    </a:ext>
                  </a:extLst>
                </a:gridCol>
                <a:gridCol w="1800098">
                  <a:extLst>
                    <a:ext uri="{9D8B030D-6E8A-4147-A177-3AD203B41FA5}">
                      <a16:colId xmlns:a16="http://schemas.microsoft.com/office/drawing/2014/main" val="943393636"/>
                    </a:ext>
                  </a:extLst>
                </a:gridCol>
                <a:gridCol w="1345873">
                  <a:extLst>
                    <a:ext uri="{9D8B030D-6E8A-4147-A177-3AD203B41FA5}">
                      <a16:colId xmlns:a16="http://schemas.microsoft.com/office/drawing/2014/main" val="4989726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407246563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988744869"/>
                    </a:ext>
                  </a:extLst>
                </a:gridCol>
                <a:gridCol w="2019299">
                  <a:extLst>
                    <a:ext uri="{9D8B030D-6E8A-4147-A177-3AD203B41FA5}">
                      <a16:colId xmlns:a16="http://schemas.microsoft.com/office/drawing/2014/main" val="2355870898"/>
                    </a:ext>
                  </a:extLst>
                </a:gridCol>
              </a:tblGrid>
              <a:tr h="67942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800" baseline="-250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sz="2800" baseline="-25000" dirty="0" err="1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771714"/>
                  </a:ext>
                </a:extLst>
              </a:tr>
              <a:tr h="67942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weather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Wind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precipitation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humidity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....hailstorm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651877"/>
                  </a:ext>
                </a:extLst>
              </a:tr>
              <a:tr h="67942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combustion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turbulance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Emission</a:t>
                      </a:r>
                    </a:p>
                    <a:p>
                      <a:pPr algn="ctr"/>
                      <a:r>
                        <a:rPr lang="en-US" sz="2400" b="1" dirty="0"/>
                        <a:t>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Temp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425278"/>
                  </a:ext>
                </a:extLst>
              </a:tr>
              <a:tr h="67942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Body mapping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CT</a:t>
                      </a:r>
                      <a:r>
                        <a:rPr lang="en-US" sz="2400" b="1" baseline="0" dirty="0"/>
                        <a:t> Scan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X-ray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Bone scan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Blood</a:t>
                      </a:r>
                      <a:r>
                        <a:rPr lang="en-US" sz="2400" b="1" baseline="0" dirty="0"/>
                        <a:t> saturation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...Muscle scan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039519"/>
                  </a:ext>
                </a:extLst>
              </a:tr>
              <a:tr h="67942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EM </a:t>
                      </a:r>
                      <a:r>
                        <a:rPr lang="en-US" sz="2400" b="1" dirty="0" err="1"/>
                        <a:t>propogation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Power</a:t>
                      </a:r>
                      <a:r>
                        <a:rPr lang="en-US" sz="2400" b="1" baseline="0" dirty="0"/>
                        <a:t> radiated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polarisation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velocity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wavelength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ionization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...magnetic 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514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0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F4A5A1-AED1-EE82-DCFA-9BE20910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44081"/>
            <a:ext cx="12192000" cy="225019"/>
          </a:xfrm>
          <a:solidFill>
            <a:srgbClr val="0070C0"/>
          </a:solidFill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CS677: Topics in Large Data Analytics and Visualization                                                                                                                                                                                                                                                    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80421-C163-5718-FBEE-F75F20F2357D}"/>
              </a:ext>
            </a:extLst>
          </p:cNvPr>
          <p:cNvSpPr txBox="1">
            <a:spLocks/>
          </p:cNvSpPr>
          <p:nvPr/>
        </p:nvSpPr>
        <p:spPr>
          <a:xfrm>
            <a:off x="0" y="1216025"/>
            <a:ext cx="13220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+mj-lt"/>
            </a:endParaRPr>
          </a:p>
          <a:p>
            <a:endParaRPr lang="en-US">
              <a:latin typeface="+mj-lt"/>
            </a:endParaRPr>
          </a:p>
          <a:p>
            <a:endParaRPr lang="en-US">
              <a:latin typeface="+mj-lt"/>
            </a:endParaRPr>
          </a:p>
          <a:p>
            <a:r>
              <a:rPr lang="en-US">
                <a:latin typeface="+mj-lt"/>
              </a:rPr>
              <a:t>X = {   x</a:t>
            </a:r>
            <a:r>
              <a:rPr lang="en-US" baseline="-25000">
                <a:latin typeface="+mj-lt"/>
              </a:rPr>
              <a:t>1</a:t>
            </a:r>
            <a:r>
              <a:rPr lang="en-US">
                <a:latin typeface="+mj-lt"/>
              </a:rPr>
              <a:t>,            x</a:t>
            </a:r>
            <a:r>
              <a:rPr lang="en-US" baseline="-25000">
                <a:latin typeface="+mj-lt"/>
              </a:rPr>
              <a:t>2</a:t>
            </a:r>
            <a:r>
              <a:rPr lang="en-US">
                <a:latin typeface="+mj-lt"/>
              </a:rPr>
              <a:t>,           x</a:t>
            </a:r>
            <a:r>
              <a:rPr lang="en-US" baseline="-25000">
                <a:latin typeface="+mj-lt"/>
              </a:rPr>
              <a:t>3</a:t>
            </a:r>
            <a:r>
              <a:rPr lang="en-US">
                <a:latin typeface="+mj-lt"/>
              </a:rPr>
              <a:t>,          x</a:t>
            </a:r>
            <a:r>
              <a:rPr lang="en-US" baseline="-25000">
                <a:latin typeface="+mj-lt"/>
              </a:rPr>
              <a:t>4</a:t>
            </a:r>
            <a:r>
              <a:rPr lang="en-US">
                <a:latin typeface="+mj-lt"/>
              </a:rPr>
              <a:t>……………………x</a:t>
            </a:r>
            <a:r>
              <a:rPr lang="en-US" baseline="-25000">
                <a:latin typeface="+mj-lt"/>
              </a:rPr>
              <a:t>n</a:t>
            </a:r>
            <a:r>
              <a:rPr lang="en-US">
                <a:latin typeface="+mj-lt"/>
              </a:rPr>
              <a:t>)</a:t>
            </a:r>
          </a:p>
          <a:p>
            <a:endParaRPr lang="en-US">
              <a:latin typeface="+mj-lt"/>
            </a:endParaRPr>
          </a:p>
          <a:p>
            <a:endParaRPr lang="en-US">
              <a:latin typeface="+mj-lt"/>
            </a:endParaRPr>
          </a:p>
          <a:p>
            <a:endParaRPr lang="en-US">
              <a:latin typeface="+mj-lt"/>
            </a:endParaRPr>
          </a:p>
          <a:p>
            <a:endParaRPr lang="en-US">
              <a:latin typeface="+mj-lt"/>
            </a:endParaRPr>
          </a:p>
          <a:p>
            <a:endParaRPr lang="en-US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D58C85E-8236-C45E-82AB-9D4B33926F36}"/>
              </a:ext>
            </a:extLst>
          </p:cNvPr>
          <p:cNvCxnSpPr/>
          <p:nvPr/>
        </p:nvCxnSpPr>
        <p:spPr>
          <a:xfrm flipH="1">
            <a:off x="1447800" y="3193256"/>
            <a:ext cx="133350" cy="12382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AB50D0-098F-3E3B-0A60-6E2EFC33F313}"/>
              </a:ext>
            </a:extLst>
          </p:cNvPr>
          <p:cNvCxnSpPr/>
          <p:nvPr/>
        </p:nvCxnSpPr>
        <p:spPr>
          <a:xfrm>
            <a:off x="3034702" y="3193256"/>
            <a:ext cx="0" cy="12382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5B70B7-B2FF-372D-1567-CBC60A3D65E0}"/>
              </a:ext>
            </a:extLst>
          </p:cNvPr>
          <p:cNvCxnSpPr/>
          <p:nvPr/>
        </p:nvCxnSpPr>
        <p:spPr>
          <a:xfrm>
            <a:off x="5393154" y="3257550"/>
            <a:ext cx="285749" cy="12382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CB42AB-C1EF-ACD9-B6B3-FEDB63E7D4E0}"/>
              </a:ext>
            </a:extLst>
          </p:cNvPr>
          <p:cNvCxnSpPr/>
          <p:nvPr/>
        </p:nvCxnSpPr>
        <p:spPr>
          <a:xfrm>
            <a:off x="4291011" y="3268802"/>
            <a:ext cx="228600" cy="13049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264AA7-932E-5375-2917-F4DEDFB67BBB}"/>
              </a:ext>
            </a:extLst>
          </p:cNvPr>
          <p:cNvSpPr txBox="1"/>
          <p:nvPr/>
        </p:nvSpPr>
        <p:spPr>
          <a:xfrm>
            <a:off x="904876" y="4554647"/>
            <a:ext cx="140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X axis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35379-7FAB-5A8E-59E3-408C8FD0301C}"/>
              </a:ext>
            </a:extLst>
          </p:cNvPr>
          <p:cNvSpPr txBox="1"/>
          <p:nvPr/>
        </p:nvSpPr>
        <p:spPr>
          <a:xfrm>
            <a:off x="2495549" y="4525565"/>
            <a:ext cx="140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Y axis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FE588-A3A3-C9C7-19E7-5DE538EF5755}"/>
              </a:ext>
            </a:extLst>
          </p:cNvPr>
          <p:cNvSpPr txBox="1"/>
          <p:nvPr/>
        </p:nvSpPr>
        <p:spPr>
          <a:xfrm>
            <a:off x="4057651" y="4530505"/>
            <a:ext cx="140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Z axis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504810-F396-4D05-CE7F-27D533EF8F91}"/>
              </a:ext>
            </a:extLst>
          </p:cNvPr>
          <p:cNvSpPr txBox="1"/>
          <p:nvPr/>
        </p:nvSpPr>
        <p:spPr>
          <a:xfrm>
            <a:off x="5536030" y="4573727"/>
            <a:ext cx="140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5E065C-0FFC-46F7-EABE-109515F53BCD}"/>
              </a:ext>
            </a:extLst>
          </p:cNvPr>
          <p:cNvSpPr txBox="1"/>
          <p:nvPr/>
        </p:nvSpPr>
        <p:spPr>
          <a:xfrm>
            <a:off x="0" y="553789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+mj-lt"/>
              </a:rPr>
              <a:t>Each data item is as a sample from a k variate function defined over an n-dimensional domain D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26BD0AA-CC0B-CA42-E34D-374D45C77C60}"/>
              </a:ext>
            </a:extLst>
          </p:cNvPr>
          <p:cNvSpPr txBox="1">
            <a:spLocks/>
          </p:cNvSpPr>
          <p:nvPr/>
        </p:nvSpPr>
        <p:spPr>
          <a:xfrm>
            <a:off x="1" y="-10854"/>
            <a:ext cx="12191999" cy="6463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MULTIDIMENTION &amp; MULTIVARIATE DATA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EE4DE0-7F1F-ACDB-2B03-61990F18B196}"/>
              </a:ext>
            </a:extLst>
          </p:cNvPr>
          <p:cNvSpPr/>
          <p:nvPr/>
        </p:nvSpPr>
        <p:spPr>
          <a:xfrm>
            <a:off x="3261159" y="4877082"/>
            <a:ext cx="2092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dimensions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482FA0-BD21-585E-40A7-1E7646AF2F27}"/>
              </a:ext>
            </a:extLst>
          </p:cNvPr>
          <p:cNvCxnSpPr>
            <a:cxnSpLocks/>
          </p:cNvCxnSpPr>
          <p:nvPr/>
        </p:nvCxnSpPr>
        <p:spPr>
          <a:xfrm flipV="1">
            <a:off x="5536028" y="5170469"/>
            <a:ext cx="2236372" cy="74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12C6AD-B1B6-48B6-0809-B2ADE0D0CCA3}"/>
              </a:ext>
            </a:extLst>
          </p:cNvPr>
          <p:cNvCxnSpPr>
            <a:cxnSpLocks/>
          </p:cNvCxnSpPr>
          <p:nvPr/>
        </p:nvCxnSpPr>
        <p:spPr>
          <a:xfrm flipH="1" flipV="1">
            <a:off x="1133474" y="5170469"/>
            <a:ext cx="1901228" cy="74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0763B97-D612-4EB2-F6C6-E12A8685D37F}"/>
              </a:ext>
            </a:extLst>
          </p:cNvPr>
          <p:cNvSpPr txBox="1">
            <a:spLocks/>
          </p:cNvSpPr>
          <p:nvPr/>
        </p:nvSpPr>
        <p:spPr>
          <a:xfrm>
            <a:off x="0" y="1025482"/>
            <a:ext cx="13220700" cy="1690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j-lt"/>
              </a:rPr>
              <a:t>Consider a function f(x</a:t>
            </a:r>
            <a:r>
              <a:rPr lang="en-US" dirty="0">
                <a:latin typeface="+mj-lt"/>
              </a:rPr>
              <a:t>)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F(x) = {                f</a:t>
            </a:r>
            <a:r>
              <a:rPr lang="en-US" baseline="-25000" dirty="0">
                <a:latin typeface="+mj-lt"/>
              </a:rPr>
              <a:t>1,                         </a:t>
            </a:r>
            <a:r>
              <a:rPr lang="en-US" dirty="0">
                <a:latin typeface="+mj-lt"/>
              </a:rPr>
              <a:t>f</a:t>
            </a:r>
            <a:r>
              <a:rPr lang="en-US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,                f</a:t>
            </a:r>
            <a:r>
              <a:rPr lang="en-US" baseline="-25000" dirty="0">
                <a:latin typeface="+mj-lt"/>
              </a:rPr>
              <a:t>3</a:t>
            </a:r>
            <a:r>
              <a:rPr lang="en-US" dirty="0">
                <a:latin typeface="+mj-lt"/>
              </a:rPr>
              <a:t>,                 f</a:t>
            </a:r>
            <a:r>
              <a:rPr lang="en-US" baseline="-25000" dirty="0">
                <a:latin typeface="+mj-lt"/>
              </a:rPr>
              <a:t>4</a:t>
            </a:r>
            <a:r>
              <a:rPr lang="en-US" dirty="0">
                <a:latin typeface="+mj-lt"/>
              </a:rPr>
              <a:t>,                 f</a:t>
            </a:r>
            <a:r>
              <a:rPr lang="en-US" baseline="-25000" dirty="0">
                <a:latin typeface="+mj-lt"/>
              </a:rPr>
              <a:t>5</a:t>
            </a:r>
            <a:r>
              <a:rPr lang="en-US" dirty="0">
                <a:latin typeface="+mj-lt"/>
              </a:rPr>
              <a:t>,………..……..</a:t>
            </a:r>
            <a:r>
              <a:rPr lang="en-US" dirty="0" err="1">
                <a:latin typeface="+mj-lt"/>
              </a:rPr>
              <a:t>f</a:t>
            </a:r>
            <a:r>
              <a:rPr lang="en-US" baseline="-25000" dirty="0" err="1">
                <a:latin typeface="+mj-lt"/>
              </a:rPr>
              <a:t>k</a:t>
            </a:r>
            <a:r>
              <a:rPr lang="en-US" dirty="0">
                <a:latin typeface="+mj-lt"/>
              </a:rPr>
              <a:t>}  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9F328D-8463-57D9-087C-D179B3A5B319}"/>
              </a:ext>
            </a:extLst>
          </p:cNvPr>
          <p:cNvSpPr/>
          <p:nvPr/>
        </p:nvSpPr>
        <p:spPr>
          <a:xfrm>
            <a:off x="4762500" y="1611997"/>
            <a:ext cx="22629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components</a:t>
            </a:r>
            <a:endParaRPr 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CEAB990-C270-1928-EDC7-957050A01F81}"/>
              </a:ext>
            </a:extLst>
          </p:cNvPr>
          <p:cNvCxnSpPr>
            <a:cxnSpLocks/>
          </p:cNvCxnSpPr>
          <p:nvPr/>
        </p:nvCxnSpPr>
        <p:spPr>
          <a:xfrm>
            <a:off x="7189365" y="1904385"/>
            <a:ext cx="40882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A39AF9-F8BF-FCB8-3ABE-FE673BF36DBC}"/>
              </a:ext>
            </a:extLst>
          </p:cNvPr>
          <p:cNvCxnSpPr>
            <a:cxnSpLocks/>
          </p:cNvCxnSpPr>
          <p:nvPr/>
        </p:nvCxnSpPr>
        <p:spPr>
          <a:xfrm flipH="1">
            <a:off x="1180510" y="1897180"/>
            <a:ext cx="3483769" cy="72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57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5609</TotalTime>
  <Words>3937</Words>
  <Application>Microsoft Office PowerPoint</Application>
  <PresentationFormat>Widescreen</PresentationFormat>
  <Paragraphs>506</Paragraphs>
  <Slides>58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Image of Rosenbrock Function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Nelder and Mead Simplex method for Multivariate Optimization </vt:lpstr>
      <vt:lpstr>Nelder-Mead Simplex Method</vt:lpstr>
      <vt:lpstr>Nelder-Mead Simplex Method</vt:lpstr>
      <vt:lpstr>Sort</vt:lpstr>
      <vt:lpstr>Reflect</vt:lpstr>
      <vt:lpstr>Extend (if f(r) &lt; f(u))</vt:lpstr>
      <vt:lpstr>Contract</vt:lpstr>
      <vt:lpstr>Shrink</vt:lpstr>
      <vt:lpstr>Visual aid on Nelder-Mead method</vt:lpstr>
      <vt:lpstr>Visual aid on Nelder-Mead method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asdfg</dc:creator>
  <cp:lastModifiedBy>Gajengi Rishi</cp:lastModifiedBy>
  <cp:revision>114</cp:revision>
  <dcterms:created xsi:type="dcterms:W3CDTF">2024-10-23T05:22:41Z</dcterms:created>
  <dcterms:modified xsi:type="dcterms:W3CDTF">2024-10-28T09:40:55Z</dcterms:modified>
</cp:coreProperties>
</file>