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9B58188-77C4-46BC-823C-0374DCE2EF98}" type="datetimeFigureOut">
              <a:rPr lang="en-IN" smtClean="0"/>
              <a:t>28-08-2015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3841D7-7BE8-42C0-87DF-C450C85FD4C7}" type="slidenum">
              <a:rPr lang="en-IN" smtClean="0"/>
              <a:t>‹#›</a:t>
            </a:fld>
            <a:endParaRPr lang="en-IN"/>
          </a:p>
        </p:txBody>
      </p:sp>
    </p:spTree>
    <p:extLst>
      <p:ext uri="{BB962C8B-B14F-4D97-AF65-F5344CB8AC3E}">
        <p14:creationId xmlns:p14="http://schemas.microsoft.com/office/powerpoint/2010/main" val="253445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9B58188-77C4-46BC-823C-0374DCE2EF98}" type="datetimeFigureOut">
              <a:rPr lang="en-IN" smtClean="0"/>
              <a:t>28-08-2015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3841D7-7BE8-42C0-87DF-C450C85FD4C7}" type="slidenum">
              <a:rPr lang="en-IN" smtClean="0"/>
              <a:t>‹#›</a:t>
            </a:fld>
            <a:endParaRPr lang="en-IN"/>
          </a:p>
        </p:txBody>
      </p:sp>
    </p:spTree>
    <p:extLst>
      <p:ext uri="{BB962C8B-B14F-4D97-AF65-F5344CB8AC3E}">
        <p14:creationId xmlns:p14="http://schemas.microsoft.com/office/powerpoint/2010/main" val="843396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9B58188-77C4-46BC-823C-0374DCE2EF98}" type="datetimeFigureOut">
              <a:rPr lang="en-IN" smtClean="0"/>
              <a:t>28-08-2015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3841D7-7BE8-42C0-87DF-C450C85FD4C7}" type="slidenum">
              <a:rPr lang="en-IN" smtClean="0"/>
              <a:t>‹#›</a:t>
            </a:fld>
            <a:endParaRPr lang="en-IN"/>
          </a:p>
        </p:txBody>
      </p:sp>
    </p:spTree>
    <p:extLst>
      <p:ext uri="{BB962C8B-B14F-4D97-AF65-F5344CB8AC3E}">
        <p14:creationId xmlns:p14="http://schemas.microsoft.com/office/powerpoint/2010/main" val="183164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9B58188-77C4-46BC-823C-0374DCE2EF98}" type="datetimeFigureOut">
              <a:rPr lang="en-IN" smtClean="0"/>
              <a:t>28-08-2015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3841D7-7BE8-42C0-87DF-C450C85FD4C7}" type="slidenum">
              <a:rPr lang="en-IN" smtClean="0"/>
              <a:t>‹#›</a:t>
            </a:fld>
            <a:endParaRPr lang="en-IN"/>
          </a:p>
        </p:txBody>
      </p:sp>
    </p:spTree>
    <p:extLst>
      <p:ext uri="{BB962C8B-B14F-4D97-AF65-F5344CB8AC3E}">
        <p14:creationId xmlns:p14="http://schemas.microsoft.com/office/powerpoint/2010/main" val="153742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B58188-77C4-46BC-823C-0374DCE2EF98}" type="datetimeFigureOut">
              <a:rPr lang="en-IN" smtClean="0"/>
              <a:t>28-08-2015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3841D7-7BE8-42C0-87DF-C450C85FD4C7}" type="slidenum">
              <a:rPr lang="en-IN" smtClean="0"/>
              <a:t>‹#›</a:t>
            </a:fld>
            <a:endParaRPr lang="en-IN"/>
          </a:p>
        </p:txBody>
      </p:sp>
    </p:spTree>
    <p:extLst>
      <p:ext uri="{BB962C8B-B14F-4D97-AF65-F5344CB8AC3E}">
        <p14:creationId xmlns:p14="http://schemas.microsoft.com/office/powerpoint/2010/main" val="167018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9B58188-77C4-46BC-823C-0374DCE2EF98}" type="datetimeFigureOut">
              <a:rPr lang="en-IN" smtClean="0"/>
              <a:t>28-08-2015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3841D7-7BE8-42C0-87DF-C450C85FD4C7}" type="slidenum">
              <a:rPr lang="en-IN" smtClean="0"/>
              <a:t>‹#›</a:t>
            </a:fld>
            <a:endParaRPr lang="en-IN"/>
          </a:p>
        </p:txBody>
      </p:sp>
    </p:spTree>
    <p:extLst>
      <p:ext uri="{BB962C8B-B14F-4D97-AF65-F5344CB8AC3E}">
        <p14:creationId xmlns:p14="http://schemas.microsoft.com/office/powerpoint/2010/main" val="261178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9B58188-77C4-46BC-823C-0374DCE2EF98}" type="datetimeFigureOut">
              <a:rPr lang="en-IN" smtClean="0"/>
              <a:t>28-08-2015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A3841D7-7BE8-42C0-87DF-C450C85FD4C7}" type="slidenum">
              <a:rPr lang="en-IN" smtClean="0"/>
              <a:t>‹#›</a:t>
            </a:fld>
            <a:endParaRPr lang="en-IN"/>
          </a:p>
        </p:txBody>
      </p:sp>
    </p:spTree>
    <p:extLst>
      <p:ext uri="{BB962C8B-B14F-4D97-AF65-F5344CB8AC3E}">
        <p14:creationId xmlns:p14="http://schemas.microsoft.com/office/powerpoint/2010/main" val="296502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9B58188-77C4-46BC-823C-0374DCE2EF98}" type="datetimeFigureOut">
              <a:rPr lang="en-IN" smtClean="0"/>
              <a:t>28-08-2015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A3841D7-7BE8-42C0-87DF-C450C85FD4C7}" type="slidenum">
              <a:rPr lang="en-IN" smtClean="0"/>
              <a:t>‹#›</a:t>
            </a:fld>
            <a:endParaRPr lang="en-IN"/>
          </a:p>
        </p:txBody>
      </p:sp>
    </p:spTree>
    <p:extLst>
      <p:ext uri="{BB962C8B-B14F-4D97-AF65-F5344CB8AC3E}">
        <p14:creationId xmlns:p14="http://schemas.microsoft.com/office/powerpoint/2010/main" val="21361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58188-77C4-46BC-823C-0374DCE2EF98}" type="datetimeFigureOut">
              <a:rPr lang="en-IN" smtClean="0"/>
              <a:t>28-08-2015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A3841D7-7BE8-42C0-87DF-C450C85FD4C7}" type="slidenum">
              <a:rPr lang="en-IN" smtClean="0"/>
              <a:t>‹#›</a:t>
            </a:fld>
            <a:endParaRPr lang="en-IN"/>
          </a:p>
        </p:txBody>
      </p:sp>
    </p:spTree>
    <p:extLst>
      <p:ext uri="{BB962C8B-B14F-4D97-AF65-F5344CB8AC3E}">
        <p14:creationId xmlns:p14="http://schemas.microsoft.com/office/powerpoint/2010/main" val="357622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B58188-77C4-46BC-823C-0374DCE2EF98}" type="datetimeFigureOut">
              <a:rPr lang="en-IN" smtClean="0"/>
              <a:t>28-08-2015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3841D7-7BE8-42C0-87DF-C450C85FD4C7}" type="slidenum">
              <a:rPr lang="en-IN" smtClean="0"/>
              <a:t>‹#›</a:t>
            </a:fld>
            <a:endParaRPr lang="en-IN"/>
          </a:p>
        </p:txBody>
      </p:sp>
    </p:spTree>
    <p:extLst>
      <p:ext uri="{BB962C8B-B14F-4D97-AF65-F5344CB8AC3E}">
        <p14:creationId xmlns:p14="http://schemas.microsoft.com/office/powerpoint/2010/main" val="2076601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B58188-77C4-46BC-823C-0374DCE2EF98}" type="datetimeFigureOut">
              <a:rPr lang="en-IN" smtClean="0"/>
              <a:t>28-08-2015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3841D7-7BE8-42C0-87DF-C450C85FD4C7}" type="slidenum">
              <a:rPr lang="en-IN" smtClean="0"/>
              <a:t>‹#›</a:t>
            </a:fld>
            <a:endParaRPr lang="en-IN"/>
          </a:p>
        </p:txBody>
      </p:sp>
    </p:spTree>
    <p:extLst>
      <p:ext uri="{BB962C8B-B14F-4D97-AF65-F5344CB8AC3E}">
        <p14:creationId xmlns:p14="http://schemas.microsoft.com/office/powerpoint/2010/main" val="45642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58188-77C4-46BC-823C-0374DCE2EF98}" type="datetimeFigureOut">
              <a:rPr lang="en-IN" smtClean="0"/>
              <a:t>28-08-2015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841D7-7BE8-42C0-87DF-C450C85FD4C7}" type="slidenum">
              <a:rPr lang="en-IN" smtClean="0"/>
              <a:t>‹#›</a:t>
            </a:fld>
            <a:endParaRPr lang="en-IN"/>
          </a:p>
        </p:txBody>
      </p:sp>
    </p:spTree>
    <p:extLst>
      <p:ext uri="{BB962C8B-B14F-4D97-AF65-F5344CB8AC3E}">
        <p14:creationId xmlns:p14="http://schemas.microsoft.com/office/powerpoint/2010/main" val="329138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68911"/>
            <a:ext cx="9144000" cy="2387600"/>
          </a:xfrm>
        </p:spPr>
        <p:txBody>
          <a:bodyPr>
            <a:normAutofit/>
          </a:bodyPr>
          <a:lstStyle/>
          <a:p>
            <a:r>
              <a:rPr lang="en-US" sz="4800" dirty="0" smtClean="0"/>
              <a:t>Describing Images using Inferred Visual Dependency Representations</a:t>
            </a:r>
            <a:endParaRPr lang="en-IN" sz="4800" dirty="0"/>
          </a:p>
        </p:txBody>
      </p:sp>
      <p:sp>
        <p:nvSpPr>
          <p:cNvPr id="3" name="Subtitle 2"/>
          <p:cNvSpPr>
            <a:spLocks noGrp="1"/>
          </p:cNvSpPr>
          <p:nvPr>
            <p:ph type="subTitle" idx="1"/>
          </p:nvPr>
        </p:nvSpPr>
        <p:spPr>
          <a:xfrm>
            <a:off x="1608221" y="4396121"/>
            <a:ext cx="9144000" cy="1848267"/>
          </a:xfrm>
        </p:spPr>
        <p:txBody>
          <a:bodyPr>
            <a:normAutofit fontScale="92500" lnSpcReduction="20000"/>
          </a:bodyPr>
          <a:lstStyle/>
          <a:p>
            <a:r>
              <a:rPr lang="en-US" u="sng" dirty="0" smtClean="0"/>
              <a:t>Authors</a:t>
            </a:r>
            <a:r>
              <a:rPr lang="en-US" dirty="0" smtClean="0"/>
              <a:t> : Desmond Elliot &amp; Arjen P. de </a:t>
            </a:r>
            <a:r>
              <a:rPr lang="en-US" dirty="0" err="1" smtClean="0"/>
              <a:t>Vries</a:t>
            </a:r>
            <a:endParaRPr lang="en-US" dirty="0" smtClean="0"/>
          </a:p>
          <a:p>
            <a:endParaRPr lang="en-US" dirty="0"/>
          </a:p>
          <a:p>
            <a:r>
              <a:rPr lang="en-US" u="sng" dirty="0" smtClean="0"/>
              <a:t>Presentation of Paper by </a:t>
            </a:r>
            <a:r>
              <a:rPr lang="en-US" dirty="0" smtClean="0"/>
              <a:t>: Jantre Sanket R. (12309), </a:t>
            </a:r>
          </a:p>
          <a:p>
            <a:r>
              <a:rPr lang="en-US" dirty="0" smtClean="0"/>
              <a:t>Senior Undergraduate Student, </a:t>
            </a:r>
          </a:p>
          <a:p>
            <a:r>
              <a:rPr lang="en-US" dirty="0" smtClean="0"/>
              <a:t>CSE, IIT Kanpur</a:t>
            </a:r>
            <a:endParaRPr lang="en-IN" dirty="0"/>
          </a:p>
        </p:txBody>
      </p:sp>
    </p:spTree>
    <p:extLst>
      <p:ext uri="{BB962C8B-B14F-4D97-AF65-F5344CB8AC3E}">
        <p14:creationId xmlns:p14="http://schemas.microsoft.com/office/powerpoint/2010/main" val="1757622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An inferred VDR is constructed by searching for the subject and object referred to in the description of an image using an object detector.</a:t>
            </a:r>
            <a:endParaRPr lang="en-US" dirty="0"/>
          </a:p>
          <a:p>
            <a:r>
              <a:rPr lang="en-US" dirty="0" smtClean="0"/>
              <a:t>If both the subject and the object can be found in the image, a VDR is created by attaching the detected subject to the detected object, given the spatial relationship between the object bounding boxes.</a:t>
            </a:r>
          </a:p>
          <a:p>
            <a:r>
              <a:rPr lang="en-US" dirty="0" smtClean="0"/>
              <a:t>The spatial relationships that can be applied between subjects and objects are defined in the cascade defined in Table on next slide.</a:t>
            </a:r>
          </a:p>
          <a:p>
            <a:r>
              <a:rPr lang="en-US" dirty="0" smtClean="0"/>
              <a:t>The set of relationships was reduced from eight to six due to the difficulty in predicting the 3D relationships in 2D images.   </a:t>
            </a:r>
          </a:p>
        </p:txBody>
      </p:sp>
    </p:spTree>
    <p:extLst>
      <p:ext uri="{BB962C8B-B14F-4D97-AF65-F5344CB8AC3E}">
        <p14:creationId xmlns:p14="http://schemas.microsoft.com/office/powerpoint/2010/main" val="304229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9826" y="-1"/>
            <a:ext cx="4981648" cy="6882541"/>
          </a:xfrm>
        </p:spPr>
      </p:pic>
    </p:spTree>
    <p:extLst>
      <p:ext uri="{BB962C8B-B14F-4D97-AF65-F5344CB8AC3E}">
        <p14:creationId xmlns:p14="http://schemas.microsoft.com/office/powerpoint/2010/main" val="141946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Given a set of VDR training examples, we train a VDR Parsing Model with the VDR+IMG feature set using only the inferred examples.</a:t>
            </a:r>
          </a:p>
          <a:p>
            <a:r>
              <a:rPr lang="en-US" u="sng" dirty="0" smtClean="0"/>
              <a:t>Linguistic Processing</a:t>
            </a:r>
            <a:r>
              <a:rPr lang="en-US" dirty="0" smtClean="0"/>
              <a:t>: The description of an image is processed to extract candidates for the mentioned objects. Candidates are extracted from </a:t>
            </a:r>
            <a:r>
              <a:rPr lang="en-US" i="1" dirty="0" err="1" smtClean="0"/>
              <a:t>nsubj</a:t>
            </a:r>
            <a:r>
              <a:rPr lang="en-US" dirty="0" smtClean="0"/>
              <a:t> and </a:t>
            </a:r>
            <a:r>
              <a:rPr lang="en-US" i="1" dirty="0" err="1" smtClean="0"/>
              <a:t>dobj</a:t>
            </a:r>
            <a:r>
              <a:rPr lang="en-US" dirty="0" smtClean="0"/>
              <a:t> tokens in the dependency parsed description. If the parsed description doesn’t contain both subject and object, the example is discarded.</a:t>
            </a:r>
            <a:endParaRPr lang="en-IN" dirty="0"/>
          </a:p>
        </p:txBody>
      </p:sp>
    </p:spTree>
    <p:extLst>
      <p:ext uri="{BB962C8B-B14F-4D97-AF65-F5344CB8AC3E}">
        <p14:creationId xmlns:p14="http://schemas.microsoft.com/office/powerpoint/2010/main" val="91527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The words in a description that refer to objects in an image are not always within the constrained vocabulary of the object labels in the object detection model.</a:t>
            </a:r>
          </a:p>
          <a:p>
            <a:r>
              <a:rPr lang="en-US" dirty="0" smtClean="0"/>
              <a:t>So, authors’ are increasing the chance of finding objects with two simple back-offs: </a:t>
            </a:r>
            <a:r>
              <a:rPr lang="en-US" u="sng" dirty="0" smtClean="0"/>
              <a:t>lemmatizing the token and transforming the token into its WordNet hypernym parent</a:t>
            </a:r>
            <a:r>
              <a:rPr lang="en-US" dirty="0" smtClean="0"/>
              <a:t>.</a:t>
            </a:r>
            <a:r>
              <a:rPr lang="en-IN" dirty="0" smtClean="0"/>
              <a:t>(</a:t>
            </a:r>
            <a:r>
              <a:rPr lang="en-IN" dirty="0" err="1" smtClean="0"/>
              <a:t>eg</a:t>
            </a:r>
            <a:r>
              <a:rPr lang="en-IN" dirty="0" smtClean="0"/>
              <a:t>. Colour is hypernym of red)</a:t>
            </a:r>
          </a:p>
          <a:p>
            <a:r>
              <a:rPr lang="en-US" dirty="0" smtClean="0"/>
              <a:t>The main difference between </a:t>
            </a:r>
            <a:r>
              <a:rPr lang="en-US" u="sng" dirty="0" smtClean="0"/>
              <a:t>VDR model</a:t>
            </a:r>
            <a:r>
              <a:rPr lang="en-US" dirty="0" smtClean="0"/>
              <a:t> and </a:t>
            </a:r>
            <a:r>
              <a:rPr lang="en-US" u="sng" dirty="0" smtClean="0"/>
              <a:t>Visual Phrases model </a:t>
            </a:r>
            <a:r>
              <a:rPr lang="en-US" dirty="0" smtClean="0"/>
              <a:t>is that VDR is primarily concerned with object-object relationships for generation and retrieval tasks while later were intended to model person-object interactions for activity recognition. </a:t>
            </a:r>
          </a:p>
        </p:txBody>
      </p:sp>
    </p:spTree>
    <p:extLst>
      <p:ext uri="{BB962C8B-B14F-4D97-AF65-F5344CB8AC3E}">
        <p14:creationId xmlns:p14="http://schemas.microsoft.com/office/powerpoint/2010/main" val="1032740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8483" y="-1"/>
            <a:ext cx="8751381" cy="6858001"/>
          </a:xfrm>
        </p:spPr>
      </p:pic>
    </p:spTree>
    <p:extLst>
      <p:ext uri="{BB962C8B-B14F-4D97-AF65-F5344CB8AC3E}">
        <p14:creationId xmlns:p14="http://schemas.microsoft.com/office/powerpoint/2010/main" val="322389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u="sng" dirty="0" smtClean="0"/>
              <a:t>Building Language Model:</a:t>
            </a:r>
          </a:p>
          <a:p>
            <a:pPr marL="0" indent="0">
              <a:buNone/>
            </a:pPr>
            <a:r>
              <a:rPr lang="en-US" dirty="0" smtClean="0"/>
              <a:t>	The spatial relationship between the subject and the object region is used to help constrain language generation to produce descriptions, given observed spatial contexts in a VDR</a:t>
            </a:r>
            <a:r>
              <a:rPr lang="en-IN" dirty="0" smtClean="0"/>
              <a:t>.</a:t>
            </a:r>
            <a:endParaRPr lang="en-US" dirty="0" smtClean="0"/>
          </a:p>
        </p:txBody>
      </p:sp>
    </p:spTree>
    <p:extLst>
      <p:ext uri="{BB962C8B-B14F-4D97-AF65-F5344CB8AC3E}">
        <p14:creationId xmlns:p14="http://schemas.microsoft.com/office/powerpoint/2010/main" val="667287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Descriptions</a:t>
            </a:r>
            <a:endParaRPr lang="en-IN" dirty="0"/>
          </a:p>
        </p:txBody>
      </p:sp>
      <p:sp>
        <p:nvSpPr>
          <p:cNvPr id="3" name="Content Placeholder 2"/>
          <p:cNvSpPr>
            <a:spLocks noGrp="1"/>
          </p:cNvSpPr>
          <p:nvPr>
            <p:ph idx="1"/>
          </p:nvPr>
        </p:nvSpPr>
        <p:spPr/>
        <p:txBody>
          <a:bodyPr>
            <a:normAutofit/>
          </a:bodyPr>
          <a:lstStyle/>
          <a:p>
            <a:r>
              <a:rPr lang="en-US" dirty="0" smtClean="0"/>
              <a:t>The description of an image is generated using a template-based language generation model designed to exploit the structure encoded in VDR.</a:t>
            </a:r>
          </a:p>
          <a:p>
            <a:r>
              <a:rPr lang="en-US" dirty="0" smtClean="0"/>
              <a:t>Top-N objects are extracted from an image using the pre-trained       R-CNN object detector. Objects are parsed into a VDR structure using the VDR Parser trained on the automatically inferred training data.</a:t>
            </a:r>
          </a:p>
          <a:p>
            <a:r>
              <a:rPr lang="en-US" dirty="0" smtClean="0"/>
              <a:t>Given the VDR over the set of detected objects, we generate all possible descriptions of the image that can be produced in a depth-first traversal of the VDR.</a:t>
            </a:r>
          </a:p>
        </p:txBody>
      </p:sp>
    </p:spTree>
    <p:extLst>
      <p:ext uri="{BB962C8B-B14F-4D97-AF65-F5344CB8AC3E}">
        <p14:creationId xmlns:p14="http://schemas.microsoft.com/office/powerpoint/2010/main" val="363046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A description is assigned a score that combines the corpus-based evidence and visual confidence of the objects selected for the description.</a:t>
            </a:r>
          </a:p>
          <a:p>
            <a:r>
              <a:rPr lang="en-US" dirty="0" smtClean="0"/>
              <a:t>Descriptions are generated using the following template:</a:t>
            </a:r>
          </a:p>
          <a:p>
            <a:pPr marL="0" indent="0">
              <a:buNone/>
            </a:pPr>
            <a:r>
              <a:rPr lang="en-US" dirty="0"/>
              <a:t>	</a:t>
            </a:r>
            <a:r>
              <a:rPr lang="en-US" dirty="0" smtClean="0"/>
              <a:t>	DT </a:t>
            </a:r>
            <a:r>
              <a:rPr lang="en-US" b="1" dirty="0" smtClean="0"/>
              <a:t>head</a:t>
            </a:r>
            <a:r>
              <a:rPr lang="en-US" dirty="0" smtClean="0"/>
              <a:t> is V DT </a:t>
            </a:r>
            <a:r>
              <a:rPr lang="en-US" b="1" dirty="0" smtClean="0"/>
              <a:t>child</a:t>
            </a:r>
          </a:p>
          <a:p>
            <a:pPr marL="0" indent="0">
              <a:buNone/>
            </a:pPr>
            <a:r>
              <a:rPr lang="en-US" b="1" dirty="0"/>
              <a:t>	</a:t>
            </a:r>
            <a:r>
              <a:rPr lang="en-US" dirty="0" smtClean="0"/>
              <a:t>in this template, head and child are the labels of the objects that appear in the head and child positons of a specific VDR subtree. V is a verb determined from a subject-verb-object-spatial relation model derived from the training data descriptions.</a:t>
            </a:r>
            <a:endParaRPr lang="en-US" b="1" dirty="0" smtClean="0"/>
          </a:p>
          <a:p>
            <a:pPr marL="0" indent="0">
              <a:buNone/>
            </a:pPr>
            <a:endParaRPr lang="en-IN" b="1" dirty="0"/>
          </a:p>
        </p:txBody>
      </p:sp>
    </p:spTree>
    <p:extLst>
      <p:ext uri="{BB962C8B-B14F-4D97-AF65-F5344CB8AC3E}">
        <p14:creationId xmlns:p14="http://schemas.microsoft.com/office/powerpoint/2010/main" val="3833843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dirty="0" smtClean="0"/>
              <a:t>The verb v that satisfies the V field is determined as follows: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dirty="0" smtClean="0"/>
              <a:t>If no verbs were observed between a particular object-object pair in the training corpus, v is filled using back-off that uses the spatial relationship label between the objects in the VDR.</a:t>
            </a:r>
            <a:r>
              <a:rPr lang="en-US" dirty="0"/>
              <a:t>	</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671" y="2582425"/>
            <a:ext cx="4956234" cy="2259460"/>
          </a:xfrm>
          <a:prstGeom prst="rect">
            <a:avLst/>
          </a:prstGeom>
        </p:spPr>
      </p:pic>
    </p:spTree>
    <p:extLst>
      <p:ext uri="{BB962C8B-B14F-4D97-AF65-F5344CB8AC3E}">
        <p14:creationId xmlns:p14="http://schemas.microsoft.com/office/powerpoint/2010/main" val="8226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The object detection confidence values, which are not probabilities and can vary substantially between images, are transformed into the range [0,1] using </a:t>
            </a:r>
          </a:p>
          <a:p>
            <a:pPr marL="0" indent="0">
              <a:buNone/>
            </a:pPr>
            <a:r>
              <a:rPr lang="en-US" dirty="0"/>
              <a:t>	</a:t>
            </a:r>
            <a:r>
              <a:rPr lang="en-US" dirty="0" smtClean="0"/>
              <a:t>		</a:t>
            </a:r>
            <a:r>
              <a:rPr lang="en-IN" dirty="0" err="1" smtClean="0"/>
              <a:t>sgm</a:t>
            </a:r>
            <a:r>
              <a:rPr lang="en-IN" dirty="0" smtClean="0"/>
              <a:t>(</a:t>
            </a:r>
            <a:r>
              <a:rPr lang="en-IN" dirty="0" err="1" smtClean="0"/>
              <a:t>conf</a:t>
            </a:r>
            <a:r>
              <a:rPr lang="en-IN" dirty="0" smtClean="0"/>
              <a:t>) = 1/[1+exp(−</a:t>
            </a:r>
            <a:r>
              <a:rPr lang="en-IN" dirty="0" err="1" smtClean="0"/>
              <a:t>conf</a:t>
            </a:r>
            <a:r>
              <a:rPr lang="en-IN" dirty="0" smtClean="0"/>
              <a:t>)] </a:t>
            </a:r>
            <a:endParaRPr lang="en-IN" dirty="0"/>
          </a:p>
          <a:p>
            <a:r>
              <a:rPr lang="en-IN" dirty="0" smtClean="0"/>
              <a:t>The final score assigned to a description is then used to rank all of the candidate descriptions, and the highest-scoring description is assigned to an image:</a:t>
            </a:r>
          </a:p>
          <a:p>
            <a:pPr marL="0" indent="0">
              <a:buNone/>
            </a:pPr>
            <a:r>
              <a:rPr lang="en-US" dirty="0"/>
              <a:t>	</a:t>
            </a:r>
            <a:r>
              <a:rPr lang="en-US" dirty="0" smtClean="0"/>
              <a:t>	</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810" y="4913528"/>
            <a:ext cx="4800599" cy="1398372"/>
          </a:xfrm>
          <a:prstGeom prst="rect">
            <a:avLst/>
          </a:prstGeom>
        </p:spPr>
      </p:pic>
    </p:spTree>
    <p:extLst>
      <p:ext uri="{BB962C8B-B14F-4D97-AF65-F5344CB8AC3E}">
        <p14:creationId xmlns:p14="http://schemas.microsoft.com/office/powerpoint/2010/main" val="418665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IN" dirty="0"/>
          </a:p>
        </p:txBody>
      </p:sp>
      <p:sp>
        <p:nvSpPr>
          <p:cNvPr id="3" name="Content Placeholder 2"/>
          <p:cNvSpPr>
            <a:spLocks noGrp="1"/>
          </p:cNvSpPr>
          <p:nvPr>
            <p:ph idx="1"/>
          </p:nvPr>
        </p:nvSpPr>
        <p:spPr/>
        <p:txBody>
          <a:bodyPr>
            <a:normAutofit/>
          </a:bodyPr>
          <a:lstStyle/>
          <a:p>
            <a:r>
              <a:rPr lang="en-US" b="1" u="sng" dirty="0" smtClean="0"/>
              <a:t>Visual Dependency Representation(VDR): </a:t>
            </a:r>
            <a:r>
              <a:rPr lang="en-US" dirty="0" smtClean="0"/>
              <a:t>is an explicit model of the spatial relationships between objects in an image.</a:t>
            </a:r>
          </a:p>
          <a:p>
            <a:endParaRPr lang="en-US" dirty="0" smtClean="0"/>
          </a:p>
          <a:p>
            <a:r>
              <a:rPr lang="en-US" dirty="0" smtClean="0"/>
              <a:t>This paper presents an approach to training a </a:t>
            </a:r>
            <a:r>
              <a:rPr lang="en-US" u="sng" dirty="0" smtClean="0"/>
              <a:t>VDR </a:t>
            </a:r>
            <a:r>
              <a:rPr lang="en-US" u="sng" dirty="0"/>
              <a:t>P</a:t>
            </a:r>
            <a:r>
              <a:rPr lang="en-US" u="sng" dirty="0" smtClean="0"/>
              <a:t>arsing Model </a:t>
            </a:r>
            <a:r>
              <a:rPr lang="en-US" dirty="0" smtClean="0"/>
              <a:t>without the extensive human supervision.</a:t>
            </a:r>
          </a:p>
        </p:txBody>
      </p:sp>
    </p:spTree>
    <p:extLst>
      <p:ext uri="{BB962C8B-B14F-4D97-AF65-F5344CB8AC3E}">
        <p14:creationId xmlns:p14="http://schemas.microsoft.com/office/powerpoint/2010/main" val="3267317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If the VDR Parser does not predict any relationships between objects in an image, which may happen if all of the objects have never been observed in the training data, we use a back-off template to generate the description. </a:t>
            </a:r>
            <a:endParaRPr lang="en-IN" dirty="0"/>
          </a:p>
          <a:p>
            <a:r>
              <a:rPr lang="en-IN" dirty="0" smtClean="0"/>
              <a:t>In this case, the most confidently detected object in the image is used with the following template:</a:t>
            </a:r>
          </a:p>
          <a:p>
            <a:pPr marL="0" indent="0">
              <a:buNone/>
            </a:pPr>
            <a:r>
              <a:rPr lang="en-IN" dirty="0" smtClean="0"/>
              <a:t>			A/An </a:t>
            </a:r>
            <a:r>
              <a:rPr lang="en-IN" b="1" dirty="0" smtClean="0"/>
              <a:t>object</a:t>
            </a:r>
            <a:r>
              <a:rPr lang="en-IN" dirty="0" smtClean="0"/>
              <a:t> is in the image.</a:t>
            </a:r>
          </a:p>
          <a:p>
            <a:r>
              <a:rPr lang="en-IN" dirty="0" smtClean="0"/>
              <a:t>The number of objects extracted from an unseen image is optimised by maximising the sentence-level Meteor score of the generated descriptions in the development data.</a:t>
            </a:r>
            <a:endParaRPr lang="en-IN" dirty="0"/>
          </a:p>
        </p:txBody>
      </p:sp>
    </p:spTree>
    <p:extLst>
      <p:ext uri="{BB962C8B-B14F-4D97-AF65-F5344CB8AC3E}">
        <p14:creationId xmlns:p14="http://schemas.microsoft.com/office/powerpoint/2010/main" val="3002550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0651"/>
            <a:ext cx="12192000" cy="4827910"/>
          </a:xfrm>
        </p:spPr>
      </p:pic>
    </p:spTree>
    <p:extLst>
      <p:ext uri="{BB962C8B-B14F-4D97-AF65-F5344CB8AC3E}">
        <p14:creationId xmlns:p14="http://schemas.microsoft.com/office/powerpoint/2010/main" val="3235257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Results</a:t>
            </a:r>
            <a:endParaRPr lang="en-IN"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8105" y="1690688"/>
            <a:ext cx="5496161" cy="5158800"/>
          </a:xfrm>
        </p:spPr>
      </p:pic>
    </p:spTree>
    <p:extLst>
      <p:ext uri="{BB962C8B-B14F-4D97-AF65-F5344CB8AC3E}">
        <p14:creationId xmlns:p14="http://schemas.microsoft.com/office/powerpoint/2010/main" val="732363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37243"/>
          </a:xfrm>
        </p:spPr>
        <p:txBody>
          <a:bodyPr>
            <a:normAutofit/>
          </a:bodyPr>
          <a:lstStyle/>
          <a:p>
            <a:r>
              <a:rPr lang="en-US" sz="2400" b="1" dirty="0" smtClean="0"/>
              <a:t>Examples of descriptions generated using VDR and the BRNN in the VLT2K data set</a:t>
            </a:r>
            <a:endParaRPr lang="en-IN"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1284" y="616628"/>
            <a:ext cx="8927431" cy="6236973"/>
          </a:xfrm>
        </p:spPr>
      </p:pic>
    </p:spTree>
    <p:extLst>
      <p:ext uri="{BB962C8B-B14F-4D97-AF65-F5344CB8AC3E}">
        <p14:creationId xmlns:p14="http://schemas.microsoft.com/office/powerpoint/2010/main" val="308225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606" y="537243"/>
            <a:ext cx="9312968" cy="6320757"/>
          </a:xfrm>
        </p:spPr>
      </p:pic>
      <p:sp>
        <p:nvSpPr>
          <p:cNvPr id="5" name="Title 1"/>
          <p:cNvSpPr txBox="1">
            <a:spLocks/>
          </p:cNvSpPr>
          <p:nvPr/>
        </p:nvSpPr>
        <p:spPr>
          <a:xfrm>
            <a:off x="838200" y="0"/>
            <a:ext cx="10515600" cy="5372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smtClean="0"/>
              <a:t>Examples of descriptions generated using VDR and the BRNN in the VLT2K data set</a:t>
            </a:r>
            <a:endParaRPr lang="en-IN" sz="2400" b="1" dirty="0"/>
          </a:p>
        </p:txBody>
      </p:sp>
    </p:spTree>
    <p:extLst>
      <p:ext uri="{BB962C8B-B14F-4D97-AF65-F5344CB8AC3E}">
        <p14:creationId xmlns:p14="http://schemas.microsoft.com/office/powerpoint/2010/main" val="3496369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4758" y="-1"/>
            <a:ext cx="6690733" cy="6858001"/>
          </a:xfrm>
        </p:spPr>
      </p:pic>
    </p:spTree>
    <p:extLst>
      <p:ext uri="{BB962C8B-B14F-4D97-AF65-F5344CB8AC3E}">
        <p14:creationId xmlns:p14="http://schemas.microsoft.com/office/powerpoint/2010/main" val="3247811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models</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339" y="1690688"/>
            <a:ext cx="6412150" cy="4950313"/>
          </a:xfrm>
        </p:spPr>
      </p:pic>
    </p:spTree>
    <p:extLst>
      <p:ext uri="{BB962C8B-B14F-4D97-AF65-F5344CB8AC3E}">
        <p14:creationId xmlns:p14="http://schemas.microsoft.com/office/powerpoint/2010/main" val="1815402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Two key differences between the BRNN and authors’ approach are the nature visual input and the language generation models.</a:t>
            </a:r>
          </a:p>
          <a:p>
            <a:r>
              <a:rPr lang="en-US" dirty="0" smtClean="0"/>
              <a:t>VDR is currently restricted to discrete object detector outputs.</a:t>
            </a:r>
          </a:p>
          <a:p>
            <a:r>
              <a:rPr lang="en-US" dirty="0" smtClean="0"/>
              <a:t>So, VDR-based approach is unable to describe 30% of the data in VLT2K data set. This is due to the object detection model not recognizing crucial objects for three of the action classes: cameras, books, and telephones.</a:t>
            </a:r>
          </a:p>
          <a:p>
            <a:r>
              <a:rPr lang="en-US" dirty="0" smtClean="0"/>
              <a:t>The template-based language generation model used by VDR lacks the flexibility to describe interesting prepositional phrases or variety within its current template.</a:t>
            </a:r>
            <a:endParaRPr lang="en-IN" dirty="0"/>
          </a:p>
        </p:txBody>
      </p:sp>
    </p:spTree>
    <p:extLst>
      <p:ext uri="{BB962C8B-B14F-4D97-AF65-F5344CB8AC3E}">
        <p14:creationId xmlns:p14="http://schemas.microsoft.com/office/powerpoint/2010/main" val="213043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Its approach is to find objects mentioned in a given description using state-of-the-art </a:t>
            </a:r>
            <a:r>
              <a:rPr lang="en-US" u="sng" dirty="0" smtClean="0"/>
              <a:t>object detector</a:t>
            </a:r>
            <a:r>
              <a:rPr lang="en-US" dirty="0" smtClean="0"/>
              <a:t>, and to use successful detections to produce training data.</a:t>
            </a:r>
          </a:p>
          <a:p>
            <a:r>
              <a:rPr lang="en-US" dirty="0" smtClean="0"/>
              <a:t>Description of an unseen image is produced by first predicting its VDR over automatically detected objects, and then generating the text with a </a:t>
            </a:r>
            <a:r>
              <a:rPr lang="en-US" u="sng" dirty="0" smtClean="0"/>
              <a:t>template-based generation model </a:t>
            </a:r>
            <a:r>
              <a:rPr lang="en-US" dirty="0" smtClean="0"/>
              <a:t>using the predicted VDR.</a:t>
            </a:r>
          </a:p>
          <a:p>
            <a:r>
              <a:rPr lang="en-US" dirty="0" smtClean="0"/>
              <a:t>Performance of this approach is comparable to </a:t>
            </a:r>
            <a:r>
              <a:rPr lang="en-US" i="1" dirty="0" smtClean="0"/>
              <a:t>multimodal deep neural network</a:t>
            </a:r>
            <a:r>
              <a:rPr lang="en-US" dirty="0" smtClean="0"/>
              <a:t> in </a:t>
            </a:r>
            <a:r>
              <a:rPr lang="en-US" b="1" u="sng" dirty="0" smtClean="0"/>
              <a:t>images depicting actions</a:t>
            </a:r>
            <a:r>
              <a:rPr lang="en-US" dirty="0" smtClean="0"/>
              <a:t>.</a:t>
            </a:r>
            <a:endParaRPr lang="en-IN" dirty="0" smtClean="0"/>
          </a:p>
          <a:p>
            <a:endParaRPr lang="en-IN" dirty="0"/>
          </a:p>
        </p:txBody>
      </p:sp>
    </p:spTree>
    <p:extLst>
      <p:ext uri="{BB962C8B-B14F-4D97-AF65-F5344CB8AC3E}">
        <p14:creationId xmlns:p14="http://schemas.microsoft.com/office/powerpoint/2010/main" val="370907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This paper focuses on generating </a:t>
            </a:r>
            <a:r>
              <a:rPr lang="en-US" u="sng" dirty="0" smtClean="0"/>
              <a:t>literal descriptions </a:t>
            </a:r>
            <a:r>
              <a:rPr lang="en-US" dirty="0" smtClean="0"/>
              <a:t>which are rarely found alongside images because they describe what can easily seen by others.</a:t>
            </a:r>
          </a:p>
          <a:p>
            <a:r>
              <a:rPr lang="en-US" dirty="0" smtClean="0"/>
              <a:t>A computer that can automatically generate such literal descriptions, thereby filling the gap left by humans, may increase access to existing image collections or increase information access for visually impaired users.</a:t>
            </a:r>
          </a:p>
          <a:p>
            <a:r>
              <a:rPr lang="en-US" dirty="0" smtClean="0"/>
              <a:t>This paper presents first approach to automatically inferring VDR training examples from natural scenes using only object detector and an image description. </a:t>
            </a:r>
            <a:endParaRPr lang="en-IN" dirty="0"/>
          </a:p>
        </p:txBody>
      </p:sp>
    </p:spTree>
    <p:extLst>
      <p:ext uri="{BB962C8B-B14F-4D97-AF65-F5344CB8AC3E}">
        <p14:creationId xmlns:p14="http://schemas.microsoft.com/office/powerpoint/2010/main" val="1265457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At training time, we learn a VDR Parsing Model from representations that are constructed by searching for the subject and object in the image.</a:t>
            </a:r>
          </a:p>
          <a:p>
            <a:r>
              <a:rPr lang="en-US" dirty="0" smtClean="0"/>
              <a:t>The description of an unseen image is generated using a template-based generation model that leverages the VDR predicted over the top-N objects extracted from an object detector.</a:t>
            </a:r>
            <a:endParaRPr lang="en-IN" dirty="0"/>
          </a:p>
        </p:txBody>
      </p:sp>
    </p:spTree>
    <p:extLst>
      <p:ext uri="{BB962C8B-B14F-4D97-AF65-F5344CB8AC3E}">
        <p14:creationId xmlns:p14="http://schemas.microsoft.com/office/powerpoint/2010/main" val="289513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Authors have evaluated their method for inferring VDRs in an image description experiment on the Pascal1K and VLT2K data sets against two models: the bi-directional recurrent neural network(BRNN) and MIDGE.</a:t>
            </a:r>
          </a:p>
          <a:p>
            <a:r>
              <a:rPr lang="en-US" dirty="0" smtClean="0"/>
              <a:t>The main finding was that the quality of the descriptions generated by this method depends on whether the images depict an action.</a:t>
            </a:r>
          </a:p>
          <a:p>
            <a:r>
              <a:rPr lang="en-US" dirty="0" smtClean="0"/>
              <a:t>In the VLT2K data set of people performing actions, the performance of authors’ approach was comparable to BRNN, but in the more diverse Pascal1K dataset, BRNN was substantially better than this method. </a:t>
            </a:r>
            <a:endParaRPr lang="en-IN" dirty="0"/>
          </a:p>
        </p:txBody>
      </p:sp>
    </p:spTree>
    <p:extLst>
      <p:ext uri="{BB962C8B-B14F-4D97-AF65-F5344CB8AC3E}">
        <p14:creationId xmlns:p14="http://schemas.microsoft.com/office/powerpoint/2010/main" val="420292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In second experiment, authors’ transferred the VDR-based model from the VLT2K dataset to the Pascal1K  dataset without re-training, which improved the descriptions generated in Pascal1K dataset.</a:t>
            </a:r>
          </a:p>
          <a:p>
            <a:r>
              <a:rPr lang="en-US" dirty="0" smtClean="0"/>
              <a:t>This suggests that refining how we extract training data may yield further improvements to VDR-based image description.</a:t>
            </a:r>
            <a:endParaRPr lang="en-IN" dirty="0"/>
          </a:p>
        </p:txBody>
      </p:sp>
    </p:spTree>
    <p:extLst>
      <p:ext uri="{BB962C8B-B14F-4D97-AF65-F5344CB8AC3E}">
        <p14:creationId xmlns:p14="http://schemas.microsoft.com/office/powerpoint/2010/main" val="166915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1464"/>
          </a:xfrm>
        </p:spPr>
        <p:txBody>
          <a:bodyPr>
            <a:normAutofit/>
          </a:bodyPr>
          <a:lstStyle/>
          <a:p>
            <a:r>
              <a:rPr lang="en-US" sz="2800" b="1" u="sng" dirty="0" smtClean="0"/>
              <a:t>Figure showing detailed overview of authors’ approach</a:t>
            </a:r>
            <a:endParaRPr lang="en-IN" sz="2800" b="1"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067" y="986590"/>
            <a:ext cx="9973838" cy="5843968"/>
          </a:xfrm>
        </p:spPr>
      </p:pic>
    </p:spTree>
    <p:extLst>
      <p:ext uri="{BB962C8B-B14F-4D97-AF65-F5344CB8AC3E}">
        <p14:creationId xmlns:p14="http://schemas.microsoft.com/office/powerpoint/2010/main" val="226277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US" dirty="0" smtClean="0"/>
              <a:t>In VDR, the spatial relationship between a pair of objects is encoded with one of the following eight options: </a:t>
            </a:r>
            <a:r>
              <a:rPr lang="en-US" i="1" dirty="0" smtClean="0"/>
              <a:t>above, below, beside, opposite, on, surrounds, in-front, and behind</a:t>
            </a:r>
            <a:r>
              <a:rPr lang="en-US" dirty="0" smtClean="0"/>
              <a:t>.</a:t>
            </a:r>
          </a:p>
          <a:p>
            <a:r>
              <a:rPr lang="en-US" dirty="0" smtClean="0"/>
              <a:t>Previous work on VDR-based image description has relied on training data from expert human annotators, which is expensive and difficult to scale to other datasets.</a:t>
            </a:r>
            <a:endParaRPr lang="en-IN" dirty="0"/>
          </a:p>
        </p:txBody>
      </p:sp>
    </p:spTree>
    <p:extLst>
      <p:ext uri="{BB962C8B-B14F-4D97-AF65-F5344CB8AC3E}">
        <p14:creationId xmlns:p14="http://schemas.microsoft.com/office/powerpoint/2010/main" val="1276369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1164</Words>
  <Application>Microsoft Office PowerPoint</Application>
  <PresentationFormat>Widescreen</PresentationFormat>
  <Paragraphs>68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Describing Images using Inferred Visual Dependency Representations</vt:lpstr>
      <vt:lpstr>Abstract</vt:lpstr>
      <vt:lpstr>PowerPoint Presentation</vt:lpstr>
      <vt:lpstr>PowerPoint Presentation</vt:lpstr>
      <vt:lpstr>PowerPoint Presentation</vt:lpstr>
      <vt:lpstr>PowerPoint Presentation</vt:lpstr>
      <vt:lpstr>PowerPoint Presentation</vt:lpstr>
      <vt:lpstr>Figure showing detailed overview of authors’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Generating Descriptions</vt:lpstr>
      <vt:lpstr>PowerPoint Presentation</vt:lpstr>
      <vt:lpstr>PowerPoint Presentation</vt:lpstr>
      <vt:lpstr>PowerPoint Presentation</vt:lpstr>
      <vt:lpstr>PowerPoint Presentation</vt:lpstr>
      <vt:lpstr>PowerPoint Presentation</vt:lpstr>
      <vt:lpstr>Experiments Results</vt:lpstr>
      <vt:lpstr>Examples of descriptions generated using VDR and the BRNN in the VLT2K data set</vt:lpstr>
      <vt:lpstr>PowerPoint Presentation</vt:lpstr>
      <vt:lpstr>PowerPoint Presentation</vt:lpstr>
      <vt:lpstr>Transferring models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Images using Inferred Visual Dependency Representations</dc:title>
  <dc:creator>Sanket Jantre</dc:creator>
  <cp:lastModifiedBy>Sanket Jantre</cp:lastModifiedBy>
  <cp:revision>20</cp:revision>
  <dcterms:created xsi:type="dcterms:W3CDTF">2015-08-28T14:02:33Z</dcterms:created>
  <dcterms:modified xsi:type="dcterms:W3CDTF">2015-08-28T17:30:00Z</dcterms:modified>
</cp:coreProperties>
</file>