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8" r:id="rId7"/>
    <p:sldId id="266" r:id="rId8"/>
    <p:sldId id="262" r:id="rId9"/>
    <p:sldId id="263" r:id="rId10"/>
    <p:sldId id="267" r:id="rId11"/>
    <p:sldId id="260" r:id="rId12"/>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73" d="100"/>
          <a:sy n="73" d="100"/>
        </p:scale>
        <p:origin x="-492"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0"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pPr/>
              <a:t>11/1/2013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pPr/>
              <a:t>11/1/2013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80"/>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pPr/>
              <a:t>11/1/2013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pPr/>
              <a:t>11/1/2013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pPr/>
              <a:t>11/1/2013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pPr/>
              <a:t>11/1/2013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pPr/>
              <a:t>11/1/2013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pPr/>
              <a:t>11/1/2013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pPr/>
              <a:t>11/1/2013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1"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1"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3" y="6459787"/>
            <a:ext cx="2618510" cy="365125"/>
          </a:xfrm>
        </p:spPr>
        <p:txBody>
          <a:bodyPr/>
          <a:lstStyle>
            <a:lvl1pPr algn="l">
              <a:defRPr/>
            </a:lvl1pPr>
          </a:lstStyle>
          <a:p>
            <a:fld id="{32ABBEA6-7C60-4B02-AE87-00D78D8422AF}" type="datetimeFigureOut">
              <a:rPr lang="en-US" dirty="0"/>
              <a:pPr/>
              <a:t>11/1/2013</a:t>
            </a:fld>
            <a:endParaRPr lang="en-US" dirty="0"/>
          </a:p>
        </p:txBody>
      </p:sp>
      <p:sp>
        <p:nvSpPr>
          <p:cNvPr id="6" name="Footer Placeholder 5"/>
          <p:cNvSpPr>
            <a:spLocks noGrp="1"/>
          </p:cNvSpPr>
          <p:nvPr>
            <p:ph type="ftr" sz="quarter" idx="11"/>
          </p:nvPr>
        </p:nvSpPr>
        <p:spPr>
          <a:xfrm>
            <a:off x="4800600" y="6459787"/>
            <a:ext cx="4648201"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1"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1"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pPr/>
              <a:t>11/1/2013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1"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pPr/>
              <a:t>11/1/2013</a:t>
            </a:fld>
            <a:endParaRPr lang="en-US" dirty="0"/>
          </a:p>
        </p:txBody>
      </p:sp>
      <p:sp>
        <p:nvSpPr>
          <p:cNvPr id="5" name="Footer Placeholder 4"/>
          <p:cNvSpPr>
            <a:spLocks noGrp="1"/>
          </p:cNvSpPr>
          <p:nvPr>
            <p:ph type="ftr" sz="quarter" idx="3"/>
          </p:nvPr>
        </p:nvSpPr>
        <p:spPr>
          <a:xfrm>
            <a:off x="3686184"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9"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3"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7300" dirty="0" smtClean="0"/>
              <a:t>Product Feature Discovery and Ranking for Sentiment Analysis from Online Reviews.</a:t>
            </a:r>
            <a:r>
              <a:rPr lang="en-US" dirty="0"/>
              <a:t/>
            </a:r>
            <a:br>
              <a:rPr lang="en-US" dirty="0"/>
            </a:br>
            <a:r>
              <a:rPr lang="en-US" sz="1700" dirty="0" smtClean="0"/>
              <a:t>_______________________________________________________________________________________________________________</a:t>
            </a:r>
            <a:r>
              <a:rPr lang="en-US" dirty="0" smtClean="0"/>
              <a:t/>
            </a:r>
            <a:br>
              <a:rPr lang="en-US" dirty="0" smtClean="0"/>
            </a:br>
            <a:endParaRPr lang="en-US" sz="4000" dirty="0"/>
          </a:p>
        </p:txBody>
      </p:sp>
      <p:sp>
        <p:nvSpPr>
          <p:cNvPr id="3" name="Subtitle 2"/>
          <p:cNvSpPr>
            <a:spLocks noGrp="1"/>
          </p:cNvSpPr>
          <p:nvPr>
            <p:ph type="subTitle" idx="1"/>
          </p:nvPr>
        </p:nvSpPr>
        <p:spPr>
          <a:xfrm>
            <a:off x="1097280" y="4464175"/>
            <a:ext cx="10058400" cy="1143000"/>
          </a:xfrm>
        </p:spPr>
        <p:txBody>
          <a:bodyPr>
            <a:normAutofit fontScale="92500"/>
          </a:bodyPr>
          <a:lstStyle/>
          <a:p>
            <a:r>
              <a:rPr lang="en-US" dirty="0" smtClean="0">
                <a:solidFill>
                  <a:schemeClr val="tx1"/>
                </a:solidFill>
              </a:rPr>
              <a:t>Shashwat Chandra			advisor: Amitabha mukerjee</a:t>
            </a:r>
          </a:p>
          <a:p>
            <a:r>
              <a:rPr lang="en-US" dirty="0" smtClean="0">
                <a:solidFill>
                  <a:schemeClr val="tx1"/>
                </a:solidFill>
              </a:rPr>
              <a:t>Nitish Gupta</a:t>
            </a:r>
            <a:endParaRPr lang="en-US" dirty="0">
              <a:solidFill>
                <a:schemeClr val="tx1"/>
              </a:solidFill>
            </a:endParaRPr>
          </a:p>
        </p:txBody>
      </p:sp>
    </p:spTree>
    <p:extLst>
      <p:ext uri="{BB962C8B-B14F-4D97-AF65-F5344CB8AC3E}">
        <p14:creationId xmlns="" xmlns:p14="http://schemas.microsoft.com/office/powerpoint/2010/main" val="567674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0790" y="258612"/>
            <a:ext cx="10058400" cy="798513"/>
          </a:xfrm>
        </p:spPr>
        <p:txBody>
          <a:bodyPr/>
          <a:lstStyle/>
          <a:p>
            <a:r>
              <a:rPr lang="en-US" dirty="0" smtClean="0"/>
              <a:t>References</a:t>
            </a:r>
            <a:endParaRPr lang="en-US" dirty="0"/>
          </a:p>
        </p:txBody>
      </p:sp>
      <p:sp>
        <p:nvSpPr>
          <p:cNvPr id="4" name="TextBox 3"/>
          <p:cNvSpPr txBox="1"/>
          <p:nvPr/>
        </p:nvSpPr>
        <p:spPr>
          <a:xfrm>
            <a:off x="780790" y="1057125"/>
            <a:ext cx="10730629" cy="830997"/>
          </a:xfrm>
          <a:prstGeom prst="rect">
            <a:avLst/>
          </a:prstGeom>
          <a:noFill/>
        </p:spPr>
        <p:txBody>
          <a:bodyPr wrap="square" rtlCol="0">
            <a:spAutoFit/>
          </a:bodyPr>
          <a:lstStyle/>
          <a:p>
            <a:endParaRPr lang="en-US" sz="2400" b="1" dirty="0"/>
          </a:p>
          <a:p>
            <a:endParaRPr lang="en-US" sz="2400" b="1" dirty="0" smtClean="0"/>
          </a:p>
        </p:txBody>
      </p:sp>
      <p:sp>
        <p:nvSpPr>
          <p:cNvPr id="8" name="TextBox 7"/>
          <p:cNvSpPr txBox="1"/>
          <p:nvPr/>
        </p:nvSpPr>
        <p:spPr>
          <a:xfrm>
            <a:off x="780790" y="1041025"/>
            <a:ext cx="10855889" cy="6001643"/>
          </a:xfrm>
          <a:prstGeom prst="rect">
            <a:avLst/>
          </a:prstGeom>
          <a:noFill/>
        </p:spPr>
        <p:txBody>
          <a:bodyPr wrap="square" rtlCol="0">
            <a:spAutoFit/>
          </a:bodyPr>
          <a:lstStyle/>
          <a:p>
            <a:r>
              <a:rPr lang="en-US" sz="2400" dirty="0"/>
              <a:t>[1</a:t>
            </a:r>
            <a:r>
              <a:rPr lang="en-US" sz="2400" dirty="0" smtClean="0"/>
              <a:t>] Qui, </a:t>
            </a:r>
            <a:r>
              <a:rPr lang="en-US" sz="2400" dirty="0" err="1" smtClean="0"/>
              <a:t>Guang</a:t>
            </a:r>
            <a:r>
              <a:rPr lang="en-US" sz="2400" dirty="0" smtClean="0"/>
              <a:t>, et al. “Opinion Word Expansion and Target Extraction through Double </a:t>
            </a:r>
            <a:r>
              <a:rPr lang="en-US" sz="2400" dirty="0" err="1" smtClean="0"/>
              <a:t>Propogation</a:t>
            </a:r>
            <a:r>
              <a:rPr lang="en-US" sz="2400" dirty="0" smtClean="0"/>
              <a:t>” Association for Computational Linguistics, 2011</a:t>
            </a:r>
          </a:p>
          <a:p>
            <a:endParaRPr lang="en-US" sz="2400" dirty="0"/>
          </a:p>
          <a:p>
            <a:r>
              <a:rPr lang="en-US" sz="2400" dirty="0"/>
              <a:t>[2] Zhang, Lei, et al. </a:t>
            </a:r>
            <a:r>
              <a:rPr lang="en-US" sz="2400" dirty="0" smtClean="0"/>
              <a:t>“Extracting </a:t>
            </a:r>
            <a:r>
              <a:rPr lang="en-US" sz="2400" dirty="0"/>
              <a:t>and </a:t>
            </a:r>
            <a:r>
              <a:rPr lang="en-US" sz="2400" dirty="0" smtClean="0"/>
              <a:t>Ranking Product Features </a:t>
            </a:r>
            <a:r>
              <a:rPr lang="en-US" sz="2400" dirty="0"/>
              <a:t>in </a:t>
            </a:r>
            <a:r>
              <a:rPr lang="en-US" sz="2400" dirty="0" smtClean="0"/>
              <a:t>Opinion Documents.” Proceedings </a:t>
            </a:r>
            <a:r>
              <a:rPr lang="en-US" sz="2400" dirty="0"/>
              <a:t>of the 23rd International Conference on Computational Linguistics: </a:t>
            </a:r>
            <a:r>
              <a:rPr lang="en-US" sz="2400" dirty="0" smtClean="0"/>
              <a:t>Posters</a:t>
            </a:r>
            <a:r>
              <a:rPr lang="en-US" sz="2400" dirty="0"/>
              <a:t>. </a:t>
            </a:r>
            <a:r>
              <a:rPr lang="en-US" sz="2400" dirty="0" smtClean="0"/>
              <a:t>Association </a:t>
            </a:r>
            <a:r>
              <a:rPr lang="en-US" sz="2400" dirty="0"/>
              <a:t>for Computational Linguistics, 2010</a:t>
            </a:r>
            <a:r>
              <a:rPr lang="en-US" sz="2400" dirty="0" smtClean="0"/>
              <a:t>.</a:t>
            </a:r>
          </a:p>
          <a:p>
            <a:endParaRPr lang="en-US" sz="2400" dirty="0"/>
          </a:p>
          <a:p>
            <a:r>
              <a:rPr lang="en-US" sz="2400" dirty="0"/>
              <a:t>[3] Liu, Bing. </a:t>
            </a:r>
            <a:r>
              <a:rPr lang="en-US" sz="2400" dirty="0" smtClean="0"/>
              <a:t>“Sentiment </a:t>
            </a:r>
            <a:r>
              <a:rPr lang="en-US" sz="2400" dirty="0"/>
              <a:t>analysis and opinion mining</a:t>
            </a:r>
            <a:r>
              <a:rPr lang="en-US" sz="2400" dirty="0" smtClean="0"/>
              <a:t>.” </a:t>
            </a:r>
            <a:r>
              <a:rPr lang="en-US" sz="2400" dirty="0"/>
              <a:t>Synthesis Lectures on Human </a:t>
            </a:r>
            <a:r>
              <a:rPr lang="en-US" sz="2400" dirty="0" err="1" smtClean="0"/>
              <a:t>Lan</a:t>
            </a:r>
            <a:r>
              <a:rPr lang="fr-FR" sz="2400" dirty="0" err="1" smtClean="0"/>
              <a:t>guage</a:t>
            </a:r>
            <a:r>
              <a:rPr lang="fr-FR" sz="2400" dirty="0" smtClean="0"/>
              <a:t> </a:t>
            </a:r>
            <a:r>
              <a:rPr lang="fr-FR" sz="2400" dirty="0"/>
              <a:t>Technologies 5.1 (2012): 1-167</a:t>
            </a:r>
            <a:r>
              <a:rPr lang="fr-FR" sz="2400" dirty="0" smtClean="0"/>
              <a:t>.</a:t>
            </a:r>
          </a:p>
          <a:p>
            <a:endParaRPr lang="fr-FR" sz="2400" dirty="0"/>
          </a:p>
          <a:p>
            <a:r>
              <a:rPr lang="en-US" sz="2400" dirty="0"/>
              <a:t>[4] </a:t>
            </a:r>
            <a:r>
              <a:rPr lang="en-US" sz="2400" dirty="0" err="1"/>
              <a:t>Zhai</a:t>
            </a:r>
            <a:r>
              <a:rPr lang="en-US" sz="2400" dirty="0"/>
              <a:t>, </a:t>
            </a:r>
            <a:r>
              <a:rPr lang="en-US" sz="2400" dirty="0" err="1"/>
              <a:t>Zhongwu</a:t>
            </a:r>
            <a:r>
              <a:rPr lang="en-US" sz="2400" dirty="0"/>
              <a:t>, et al. </a:t>
            </a:r>
            <a:r>
              <a:rPr lang="en-US" sz="2400" dirty="0" smtClean="0"/>
              <a:t>“Clustering </a:t>
            </a:r>
            <a:r>
              <a:rPr lang="en-US" sz="2400" dirty="0"/>
              <a:t>product features for opinion mining</a:t>
            </a:r>
            <a:r>
              <a:rPr lang="en-US" sz="2400" dirty="0" smtClean="0"/>
              <a:t>.” </a:t>
            </a:r>
            <a:r>
              <a:rPr lang="en-US" sz="2400" dirty="0"/>
              <a:t>Proceedings of </a:t>
            </a:r>
            <a:r>
              <a:rPr lang="en-US" sz="2400" dirty="0" smtClean="0"/>
              <a:t>the fourth </a:t>
            </a:r>
            <a:r>
              <a:rPr lang="en-US" sz="2400" dirty="0"/>
              <a:t>ACM international conference on Web search and data mining. ACM, </a:t>
            </a:r>
            <a:r>
              <a:rPr lang="en-US" sz="2400" dirty="0" smtClean="0"/>
              <a:t>2011.</a:t>
            </a:r>
            <a:endParaRPr lang="en-US" sz="2400" dirty="0"/>
          </a:p>
          <a:p>
            <a:endParaRPr lang="en-US" sz="2400" dirty="0" smtClean="0"/>
          </a:p>
          <a:p>
            <a:endParaRPr lang="en-US" sz="2400" b="1" dirty="0"/>
          </a:p>
          <a:p>
            <a:endParaRPr lang="en-US" sz="2400" b="1" dirty="0" smtClean="0"/>
          </a:p>
        </p:txBody>
      </p:sp>
    </p:spTree>
    <p:extLst>
      <p:ext uri="{BB962C8B-B14F-4D97-AF65-F5344CB8AC3E}">
        <p14:creationId xmlns="" xmlns:p14="http://schemas.microsoft.com/office/powerpoint/2010/main" val="2780402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80789" y="1657289"/>
            <a:ext cx="10730629" cy="1200329"/>
          </a:xfrm>
          <a:prstGeom prst="rect">
            <a:avLst/>
          </a:prstGeom>
          <a:noFill/>
        </p:spPr>
        <p:txBody>
          <a:bodyPr wrap="square" rtlCol="0">
            <a:spAutoFit/>
          </a:bodyPr>
          <a:lstStyle/>
          <a:p>
            <a:endParaRPr lang="en-US" sz="2400" dirty="0" smtClean="0"/>
          </a:p>
          <a:p>
            <a:endParaRPr lang="en-US" sz="2400" b="1" dirty="0"/>
          </a:p>
          <a:p>
            <a:endParaRPr lang="en-US" sz="2400" b="1" dirty="0" smtClean="0"/>
          </a:p>
        </p:txBody>
      </p:sp>
      <p:sp>
        <p:nvSpPr>
          <p:cNvPr id="3" name="Title 1"/>
          <p:cNvSpPr txBox="1">
            <a:spLocks/>
          </p:cNvSpPr>
          <p:nvPr/>
        </p:nvSpPr>
        <p:spPr>
          <a:xfrm>
            <a:off x="4632540" y="1945493"/>
            <a:ext cx="3027124" cy="623919"/>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dirty="0" smtClean="0"/>
              <a:t>Thank You!!</a:t>
            </a:r>
            <a:endParaRPr lang="en-US" dirty="0"/>
          </a:p>
        </p:txBody>
      </p:sp>
      <p:sp>
        <p:nvSpPr>
          <p:cNvPr id="4" name="Title 1"/>
          <p:cNvSpPr txBox="1">
            <a:spLocks/>
          </p:cNvSpPr>
          <p:nvPr/>
        </p:nvSpPr>
        <p:spPr>
          <a:xfrm>
            <a:off x="4836088" y="3145822"/>
            <a:ext cx="2620028" cy="623919"/>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dirty="0" smtClean="0"/>
              <a:t>Questions</a:t>
            </a:r>
            <a:endParaRPr lang="en-US" dirty="0"/>
          </a:p>
        </p:txBody>
      </p:sp>
    </p:spTree>
    <p:extLst>
      <p:ext uri="{BB962C8B-B14F-4D97-AF65-F5344CB8AC3E}">
        <p14:creationId xmlns="" xmlns:p14="http://schemas.microsoft.com/office/powerpoint/2010/main" val="1254364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8576" y="408925"/>
            <a:ext cx="10058400" cy="798513"/>
          </a:xfrm>
        </p:spPr>
        <p:txBody>
          <a:bodyPr/>
          <a:lstStyle/>
          <a:p>
            <a:r>
              <a:rPr lang="en-US" dirty="0" smtClean="0"/>
              <a:t>Motivation</a:t>
            </a:r>
            <a:endParaRPr lang="en-US" dirty="0"/>
          </a:p>
        </p:txBody>
      </p:sp>
      <p:sp>
        <p:nvSpPr>
          <p:cNvPr id="5" name="TextBox 4"/>
          <p:cNvSpPr txBox="1"/>
          <p:nvPr/>
        </p:nvSpPr>
        <p:spPr>
          <a:xfrm>
            <a:off x="1102290" y="1327761"/>
            <a:ext cx="9874686" cy="461665"/>
          </a:xfrm>
          <a:prstGeom prst="rect">
            <a:avLst/>
          </a:prstGeom>
          <a:noFill/>
        </p:spPr>
        <p:txBody>
          <a:bodyPr wrap="square" rtlCol="0">
            <a:spAutoFit/>
          </a:bodyPr>
          <a:lstStyle/>
          <a:p>
            <a:pPr marL="285750" indent="-285750">
              <a:buFont typeface="Arial" panose="020B0604020202020204" pitchFamily="34" charset="0"/>
              <a:buChar char="•"/>
            </a:pPr>
            <a:endParaRPr lang="en-US" sz="2400" dirty="0" smtClean="0"/>
          </a:p>
        </p:txBody>
      </p:sp>
      <p:sp>
        <p:nvSpPr>
          <p:cNvPr id="4" name="TextBox 3"/>
          <p:cNvSpPr txBox="1"/>
          <p:nvPr/>
        </p:nvSpPr>
        <p:spPr>
          <a:xfrm>
            <a:off x="918576" y="1327760"/>
            <a:ext cx="9874686"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Important task of review mining is to extract people’s opinions and sentiments on features of products. </a:t>
            </a:r>
          </a:p>
          <a:p>
            <a:r>
              <a:rPr lang="en-US" sz="2400" dirty="0" smtClean="0"/>
              <a:t>	</a:t>
            </a:r>
            <a:r>
              <a:rPr lang="en-US" sz="2400" dirty="0" err="1" smtClean="0"/>
              <a:t>Eg</a:t>
            </a:r>
            <a:r>
              <a:rPr lang="en-US" sz="2400" dirty="0" smtClean="0"/>
              <a:t>. “The phone has a good battery life” shows a positive sentiment on the 	feature “battery life” of the phone.</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In an unsupervised environment extracting the ‘features’ of a product class is the most important and difficult task when mining online reviews.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Feature Ranking and Sentiment Analysis is important for obvious reasons of getting to know in an automated manner what features of a product do the users keep in mind and which features matter the most. Also it gives an idea about the product and also which features in a product are good or bad.</a:t>
            </a:r>
            <a:endParaRPr lang="en-US" dirty="0" smtClean="0"/>
          </a:p>
        </p:txBody>
      </p:sp>
    </p:spTree>
    <p:extLst>
      <p:ext uri="{BB962C8B-B14F-4D97-AF65-F5344CB8AC3E}">
        <p14:creationId xmlns="" xmlns:p14="http://schemas.microsoft.com/office/powerpoint/2010/main" val="1555807591"/>
      </p:ext>
    </p:extLst>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8576" y="371347"/>
            <a:ext cx="10058400" cy="798513"/>
          </a:xfrm>
        </p:spPr>
        <p:txBody>
          <a:bodyPr/>
          <a:lstStyle/>
          <a:p>
            <a:r>
              <a:rPr lang="en-US" dirty="0" smtClean="0"/>
              <a:t>Introduction</a:t>
            </a:r>
            <a:endParaRPr lang="en-US" dirty="0"/>
          </a:p>
        </p:txBody>
      </p:sp>
      <p:sp>
        <p:nvSpPr>
          <p:cNvPr id="4" name="TextBox 3"/>
          <p:cNvSpPr txBox="1"/>
          <p:nvPr/>
        </p:nvSpPr>
        <p:spPr>
          <a:xfrm>
            <a:off x="918576" y="1329475"/>
            <a:ext cx="10237105"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Recent previous work on feature extraction and ranking of features products deals primarily with </a:t>
            </a:r>
            <a:r>
              <a:rPr lang="en-US" sz="2400" i="1" dirty="0" smtClean="0"/>
              <a:t>Double </a:t>
            </a:r>
            <a:r>
              <a:rPr lang="en-US" sz="2400" i="1" dirty="0" err="1" smtClean="0"/>
              <a:t>Propogation</a:t>
            </a:r>
            <a:r>
              <a:rPr lang="en-US" sz="2400" baseline="30000" dirty="0" smtClean="0"/>
              <a:t>[1]</a:t>
            </a:r>
            <a:r>
              <a:rPr lang="en-US" sz="2400" dirty="0" smtClean="0"/>
              <a:t>, a state-of-the-art algorithm based on bootstrap aggregation and used for finding new product features.</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Previous work on detecting the subject of reviews worked with </a:t>
            </a:r>
            <a:r>
              <a:rPr lang="en-US" sz="2400" i="1" dirty="0" smtClean="0"/>
              <a:t>part-whole</a:t>
            </a:r>
            <a:r>
              <a:rPr lang="en-US" sz="2400" dirty="0" smtClean="0"/>
              <a:t> relationships</a:t>
            </a:r>
            <a:r>
              <a:rPr lang="en-US" sz="2400" baseline="30000" dirty="0" smtClean="0"/>
              <a:t>[2]</a:t>
            </a:r>
            <a:r>
              <a:rPr lang="en-US" sz="2400" dirty="0" smtClean="0"/>
              <a:t>.</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 Sentiment Analysis deals with recognizing positive/negative opinions on a target feature of a product. Unsupervised sentiment analysis</a:t>
            </a:r>
            <a:r>
              <a:rPr lang="en-US" sz="2400" baseline="30000" dirty="0" smtClean="0"/>
              <a:t>[3]</a:t>
            </a:r>
            <a:r>
              <a:rPr lang="en-US" sz="2400" dirty="0" smtClean="0"/>
              <a:t> uses two-word phrases with compatible POS tags. Semi-supervised </a:t>
            </a:r>
            <a:r>
              <a:rPr lang="en-US" sz="2400" smtClean="0"/>
              <a:t>sentiment </a:t>
            </a:r>
            <a:r>
              <a:rPr lang="en-US" sz="2400" smtClean="0"/>
              <a:t>analysis</a:t>
            </a:r>
            <a:r>
              <a:rPr lang="en-US" sz="2400" baseline="30000" smtClean="0"/>
              <a:t>[4]</a:t>
            </a:r>
            <a:r>
              <a:rPr lang="en-US" sz="2400" smtClean="0"/>
              <a:t> </a:t>
            </a:r>
            <a:r>
              <a:rPr lang="en-US" sz="2400" dirty="0" smtClean="0"/>
              <a:t>uses clustering or grouping of synonym opinion words.</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One approach used for feature ranking</a:t>
            </a:r>
            <a:r>
              <a:rPr lang="en-US" sz="2400" baseline="30000" dirty="0" smtClean="0"/>
              <a:t>[2]</a:t>
            </a:r>
            <a:r>
              <a:rPr lang="en-US" sz="2400" dirty="0" smtClean="0"/>
              <a:t> deals with association-rule mining.</a:t>
            </a:r>
            <a:br>
              <a:rPr lang="en-US" sz="2400" dirty="0" smtClean="0"/>
            </a:br>
            <a:endParaRPr lang="en-US" dirty="0" smtClean="0"/>
          </a:p>
        </p:txBody>
      </p:sp>
    </p:spTree>
    <p:extLst>
      <p:ext uri="{BB962C8B-B14F-4D97-AF65-F5344CB8AC3E}">
        <p14:creationId xmlns="" xmlns:p14="http://schemas.microsoft.com/office/powerpoint/2010/main" val="4052046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0790" y="158404"/>
            <a:ext cx="10058400" cy="798513"/>
          </a:xfrm>
        </p:spPr>
        <p:txBody>
          <a:bodyPr/>
          <a:lstStyle/>
          <a:p>
            <a:r>
              <a:rPr lang="en-US" dirty="0" smtClean="0"/>
              <a:t>Methodology</a:t>
            </a:r>
            <a:endParaRPr lang="en-US" dirty="0"/>
          </a:p>
        </p:txBody>
      </p:sp>
      <p:sp>
        <p:nvSpPr>
          <p:cNvPr id="5" name="TextBox 4"/>
          <p:cNvSpPr txBox="1"/>
          <p:nvPr/>
        </p:nvSpPr>
        <p:spPr>
          <a:xfrm>
            <a:off x="780790" y="1041024"/>
            <a:ext cx="10730629" cy="6924973"/>
          </a:xfrm>
          <a:prstGeom prst="rect">
            <a:avLst/>
          </a:prstGeom>
          <a:noFill/>
        </p:spPr>
        <p:txBody>
          <a:bodyPr wrap="square" rtlCol="0">
            <a:spAutoFit/>
          </a:bodyPr>
          <a:lstStyle/>
          <a:p>
            <a:r>
              <a:rPr lang="en-US" sz="2400" b="1" dirty="0" smtClean="0"/>
              <a:t>Our Approach to discovering features : </a:t>
            </a:r>
          </a:p>
          <a:p>
            <a:endParaRPr lang="en-US" sz="1200" dirty="0" smtClean="0"/>
          </a:p>
          <a:p>
            <a:pPr marL="285750" indent="-285750">
              <a:buFont typeface="Arial" panose="020B0604020202020204" pitchFamily="34" charset="0"/>
              <a:buChar char="•"/>
            </a:pPr>
            <a:r>
              <a:rPr lang="en-US" sz="2400" dirty="0" smtClean="0"/>
              <a:t>We are considering that the features of a product nouns or noun phrases. </a:t>
            </a:r>
            <a:r>
              <a:rPr lang="en-US" sz="2400" dirty="0" err="1" smtClean="0"/>
              <a:t>Eg</a:t>
            </a:r>
            <a:r>
              <a:rPr lang="en-US" sz="2400" dirty="0" smtClean="0"/>
              <a:t> engine, screen, battery life, camera etc.</a:t>
            </a:r>
          </a:p>
          <a:p>
            <a:pPr marL="285750" indent="-285750">
              <a:buFont typeface="Arial" panose="020B0604020202020204" pitchFamily="34" charset="0"/>
              <a:buChar char="•"/>
            </a:pPr>
            <a:endParaRPr lang="en-US" sz="1200" dirty="0" smtClean="0"/>
          </a:p>
          <a:p>
            <a:pPr marL="285750" indent="-285750">
              <a:buFont typeface="Arial" panose="020B0604020202020204" pitchFamily="34" charset="0"/>
              <a:buChar char="•"/>
            </a:pPr>
            <a:r>
              <a:rPr lang="en-US" sz="2400" dirty="0" smtClean="0"/>
              <a:t>We are trying a very naïve approach first where we extract all nouns in the reviews and lemmatize them. Calculate the frequency of their occurrence and arrange it in descending order. </a:t>
            </a:r>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sz="2400" dirty="0" smtClean="0"/>
              <a:t>Most of the features are contained in the top frequencies, </a:t>
            </a:r>
            <a:r>
              <a:rPr lang="en-US" sz="2400" dirty="0" err="1" smtClean="0"/>
              <a:t>upto</a:t>
            </a:r>
            <a:r>
              <a:rPr lang="en-US" sz="2400" dirty="0" smtClean="0"/>
              <a:t> nouns/noun phrases that have frequency above ‘Mean + Standard Deviation’.</a:t>
            </a:r>
            <a:endParaRPr lang="en-US" sz="2400" dirty="0" smtClean="0">
              <a:solidFill>
                <a:srgbClr val="C00000"/>
              </a:solidFill>
            </a:endParaRPr>
          </a:p>
          <a:p>
            <a:pPr marL="285750" indent="-285750">
              <a:buFont typeface="Arial" panose="020B0604020202020204" pitchFamily="34" charset="0"/>
              <a:buChar char="•"/>
            </a:pPr>
            <a:endParaRPr lang="en-US" sz="1200" dirty="0">
              <a:solidFill>
                <a:srgbClr val="C00000"/>
              </a:solidFill>
            </a:endParaRPr>
          </a:p>
          <a:p>
            <a:pPr marL="285750" indent="-285750">
              <a:buFont typeface="Arial" panose="020B0604020202020204" pitchFamily="34" charset="0"/>
              <a:buChar char="•"/>
            </a:pPr>
            <a:r>
              <a:rPr lang="en-US" sz="2400" dirty="0" smtClean="0"/>
              <a:t>As we have already tagged dataset with the features marked, we compute the precision and recall to show the effectiveness of this naïve approach.</a:t>
            </a:r>
          </a:p>
          <a:p>
            <a:pPr marL="285750" indent="-285750">
              <a:buFont typeface="Arial" panose="020B0604020202020204" pitchFamily="34" charset="0"/>
              <a:buChar char="•"/>
            </a:pPr>
            <a:endParaRPr lang="en-US" sz="2400" dirty="0">
              <a:solidFill>
                <a:srgbClr val="C00000"/>
              </a:solidFill>
            </a:endParaRPr>
          </a:p>
          <a:p>
            <a:pPr marL="285750" indent="-285750">
              <a:buFont typeface="Arial" panose="020B0604020202020204" pitchFamily="34" charset="0"/>
              <a:buChar char="•"/>
            </a:pPr>
            <a:endParaRPr lang="en-US" sz="2400" dirty="0"/>
          </a:p>
          <a:p>
            <a:endParaRPr lang="en-US" sz="1200" dirty="0" smtClean="0"/>
          </a:p>
          <a:p>
            <a:endParaRPr lang="en-US" sz="2400" dirty="0"/>
          </a:p>
          <a:p>
            <a:endParaRPr lang="en-US" sz="2400" dirty="0" smtClean="0"/>
          </a:p>
          <a:p>
            <a:endParaRPr lang="en-US" sz="2400" b="1" dirty="0"/>
          </a:p>
          <a:p>
            <a:endParaRPr lang="en-US" sz="2400" b="1" dirty="0" smtClean="0"/>
          </a:p>
        </p:txBody>
      </p:sp>
    </p:spTree>
    <p:extLst>
      <p:ext uri="{BB962C8B-B14F-4D97-AF65-F5344CB8AC3E}">
        <p14:creationId xmlns="" xmlns:p14="http://schemas.microsoft.com/office/powerpoint/2010/main" val="2523086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0790" y="258612"/>
            <a:ext cx="10058400" cy="798513"/>
          </a:xfrm>
        </p:spPr>
        <p:txBody>
          <a:bodyPr/>
          <a:lstStyle/>
          <a:p>
            <a:r>
              <a:rPr lang="en-US" dirty="0" smtClean="0"/>
              <a:t>Methodology</a:t>
            </a:r>
            <a:endParaRPr lang="en-US" dirty="0"/>
          </a:p>
        </p:txBody>
      </p:sp>
      <p:sp>
        <p:nvSpPr>
          <p:cNvPr id="13" name="TextBox 12"/>
          <p:cNvSpPr txBox="1"/>
          <p:nvPr/>
        </p:nvSpPr>
        <p:spPr>
          <a:xfrm>
            <a:off x="4499351" y="1075860"/>
            <a:ext cx="5071370" cy="1200329"/>
          </a:xfrm>
          <a:prstGeom prst="rect">
            <a:avLst/>
          </a:prstGeom>
          <a:noFill/>
        </p:spPr>
        <p:txBody>
          <a:bodyPr wrap="square" rtlCol="0">
            <a:spAutoFit/>
          </a:bodyPr>
          <a:lstStyle/>
          <a:p>
            <a:r>
              <a:rPr lang="en-US" sz="2400" b="1" dirty="0" smtClean="0"/>
              <a:t>DATASET: CANON G3 Camera</a:t>
            </a:r>
          </a:p>
          <a:p>
            <a:r>
              <a:rPr lang="en-US" sz="2400" b="1" dirty="0" smtClean="0"/>
              <a:t>Precision: 48.57%</a:t>
            </a:r>
          </a:p>
          <a:p>
            <a:r>
              <a:rPr lang="en-US" sz="2400" b="1" dirty="0" smtClean="0"/>
              <a:t>Recall: 26.15%</a:t>
            </a:r>
          </a:p>
        </p:txBody>
      </p:sp>
      <p:pic>
        <p:nvPicPr>
          <p:cNvPr id="1026" name="Picture 2"/>
          <p:cNvPicPr>
            <a:picLocks noChangeAspect="1" noChangeArrowheads="1"/>
          </p:cNvPicPr>
          <p:nvPr/>
        </p:nvPicPr>
        <p:blipFill>
          <a:blip r:embed="rId2"/>
          <a:srcRect/>
          <a:stretch>
            <a:fillRect/>
          </a:stretch>
        </p:blipFill>
        <p:spPr bwMode="auto">
          <a:xfrm>
            <a:off x="935356" y="1103539"/>
            <a:ext cx="3479890" cy="5476108"/>
          </a:xfrm>
          <a:prstGeom prst="rect">
            <a:avLst/>
          </a:prstGeom>
          <a:noFill/>
          <a:ln w="9525">
            <a:noFill/>
            <a:miter lim="800000"/>
            <a:headEnd/>
            <a:tailEnd/>
          </a:ln>
        </p:spPr>
      </p:pic>
      <p:pic>
        <p:nvPicPr>
          <p:cNvPr id="1028" name="Picture 4"/>
          <p:cNvPicPr>
            <a:picLocks noChangeAspect="1" noChangeArrowheads="1"/>
          </p:cNvPicPr>
          <p:nvPr/>
        </p:nvPicPr>
        <p:blipFill>
          <a:blip r:embed="rId3"/>
          <a:srcRect/>
          <a:stretch>
            <a:fillRect/>
          </a:stretch>
        </p:blipFill>
        <p:spPr bwMode="auto">
          <a:xfrm>
            <a:off x="4474709" y="2992482"/>
            <a:ext cx="4499473" cy="3565078"/>
          </a:xfrm>
          <a:prstGeom prst="rect">
            <a:avLst/>
          </a:prstGeom>
          <a:noFill/>
          <a:ln w="9525">
            <a:noFill/>
            <a:miter lim="800000"/>
            <a:headEnd/>
            <a:tailEnd/>
          </a:ln>
        </p:spPr>
      </p:pic>
      <p:sp>
        <p:nvSpPr>
          <p:cNvPr id="16" name="TextBox 15"/>
          <p:cNvSpPr txBox="1"/>
          <p:nvPr/>
        </p:nvSpPr>
        <p:spPr>
          <a:xfrm>
            <a:off x="8992975" y="3174624"/>
            <a:ext cx="2946478" cy="1200329"/>
          </a:xfrm>
          <a:prstGeom prst="rect">
            <a:avLst/>
          </a:prstGeom>
          <a:noFill/>
        </p:spPr>
        <p:txBody>
          <a:bodyPr wrap="square" rtlCol="0">
            <a:spAutoFit/>
          </a:bodyPr>
          <a:lstStyle/>
          <a:p>
            <a:r>
              <a:rPr lang="en-US" sz="2400" b="1" dirty="0" smtClean="0"/>
              <a:t>DATASET: Nokia 6610</a:t>
            </a:r>
          </a:p>
          <a:p>
            <a:r>
              <a:rPr lang="en-US" sz="2400" b="1" dirty="0" smtClean="0"/>
              <a:t>Precision: 83.33%</a:t>
            </a:r>
          </a:p>
          <a:p>
            <a:r>
              <a:rPr lang="en-US" sz="2400" b="1" dirty="0" smtClean="0"/>
              <a:t>Recall: 14.49%</a:t>
            </a:r>
          </a:p>
        </p:txBody>
      </p:sp>
    </p:spTree>
    <p:extLst>
      <p:ext uri="{BB962C8B-B14F-4D97-AF65-F5344CB8AC3E}">
        <p14:creationId xmlns="" xmlns:p14="http://schemas.microsoft.com/office/powerpoint/2010/main" val="39656791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0790" y="258612"/>
            <a:ext cx="10058400" cy="798513"/>
          </a:xfrm>
        </p:spPr>
        <p:txBody>
          <a:bodyPr/>
          <a:lstStyle/>
          <a:p>
            <a:r>
              <a:rPr lang="en-US" dirty="0" smtClean="0"/>
              <a:t>Methodology</a:t>
            </a:r>
            <a:endParaRPr lang="en-US" dirty="0"/>
          </a:p>
        </p:txBody>
      </p:sp>
      <p:sp>
        <p:nvSpPr>
          <p:cNvPr id="16" name="TextBox 15"/>
          <p:cNvSpPr txBox="1"/>
          <p:nvPr/>
        </p:nvSpPr>
        <p:spPr>
          <a:xfrm>
            <a:off x="3180004" y="1176006"/>
            <a:ext cx="2946478" cy="1569660"/>
          </a:xfrm>
          <a:prstGeom prst="rect">
            <a:avLst/>
          </a:prstGeom>
          <a:noFill/>
        </p:spPr>
        <p:txBody>
          <a:bodyPr wrap="square" rtlCol="0">
            <a:spAutoFit/>
          </a:bodyPr>
          <a:lstStyle/>
          <a:p>
            <a:r>
              <a:rPr lang="en-US" sz="2400" b="1" dirty="0" smtClean="0"/>
              <a:t>Using Mean-Std</a:t>
            </a:r>
          </a:p>
          <a:p>
            <a:r>
              <a:rPr lang="en-US" sz="2400" b="1" dirty="0" smtClean="0"/>
              <a:t>DATASET: Nokia 6610</a:t>
            </a:r>
          </a:p>
          <a:p>
            <a:r>
              <a:rPr lang="en-US" sz="2400" b="1" dirty="0" smtClean="0"/>
              <a:t>Precision: 9.59%</a:t>
            </a:r>
          </a:p>
          <a:p>
            <a:r>
              <a:rPr lang="en-US" sz="2400" b="1" dirty="0" smtClean="0"/>
              <a:t>Recall: 95.65%</a:t>
            </a:r>
          </a:p>
        </p:txBody>
      </p:sp>
      <p:pic>
        <p:nvPicPr>
          <p:cNvPr id="2050" name="Picture 2"/>
          <p:cNvPicPr>
            <a:picLocks noChangeAspect="1" noChangeArrowheads="1"/>
          </p:cNvPicPr>
          <p:nvPr/>
        </p:nvPicPr>
        <p:blipFill>
          <a:blip r:embed="rId2"/>
          <a:srcRect/>
          <a:stretch>
            <a:fillRect/>
          </a:stretch>
        </p:blipFill>
        <p:spPr bwMode="auto">
          <a:xfrm>
            <a:off x="520202" y="1006657"/>
            <a:ext cx="2196873" cy="5597512"/>
          </a:xfrm>
          <a:prstGeom prst="rect">
            <a:avLst/>
          </a:prstGeom>
          <a:noFill/>
          <a:ln w="9525">
            <a:noFill/>
            <a:miter lim="800000"/>
            <a:headEnd/>
            <a:tailEnd/>
          </a:ln>
        </p:spPr>
      </p:pic>
      <p:sp>
        <p:nvSpPr>
          <p:cNvPr id="8" name="TextBox 7"/>
          <p:cNvSpPr txBox="1"/>
          <p:nvPr/>
        </p:nvSpPr>
        <p:spPr>
          <a:xfrm>
            <a:off x="3175648" y="2895948"/>
            <a:ext cx="2946478" cy="1569660"/>
          </a:xfrm>
          <a:prstGeom prst="rect">
            <a:avLst/>
          </a:prstGeom>
          <a:noFill/>
        </p:spPr>
        <p:txBody>
          <a:bodyPr wrap="square" rtlCol="0">
            <a:spAutoFit/>
          </a:bodyPr>
          <a:lstStyle/>
          <a:p>
            <a:r>
              <a:rPr lang="en-US" sz="2400" b="1" dirty="0" smtClean="0"/>
              <a:t>Using Mean</a:t>
            </a:r>
          </a:p>
          <a:p>
            <a:r>
              <a:rPr lang="en-US" sz="2400" b="1" dirty="0" smtClean="0"/>
              <a:t>DATASET: Nokia 6610</a:t>
            </a:r>
          </a:p>
          <a:p>
            <a:r>
              <a:rPr lang="en-US" sz="2400" b="1" dirty="0" smtClean="0"/>
              <a:t>Precision: 19.08%</a:t>
            </a:r>
          </a:p>
          <a:p>
            <a:r>
              <a:rPr lang="en-US" sz="2400" b="1" dirty="0" smtClean="0"/>
              <a:t>Recall: 78.26%</a:t>
            </a:r>
          </a:p>
        </p:txBody>
      </p:sp>
      <p:sp>
        <p:nvSpPr>
          <p:cNvPr id="9" name="TextBox 8"/>
          <p:cNvSpPr txBox="1"/>
          <p:nvPr/>
        </p:nvSpPr>
        <p:spPr>
          <a:xfrm>
            <a:off x="3171295" y="4563639"/>
            <a:ext cx="2946478" cy="1569660"/>
          </a:xfrm>
          <a:prstGeom prst="rect">
            <a:avLst/>
          </a:prstGeom>
          <a:noFill/>
        </p:spPr>
        <p:txBody>
          <a:bodyPr wrap="square" rtlCol="0">
            <a:spAutoFit/>
          </a:bodyPr>
          <a:lstStyle/>
          <a:p>
            <a:r>
              <a:rPr lang="en-US" sz="2400" b="1" dirty="0" smtClean="0"/>
              <a:t>Using </a:t>
            </a:r>
            <a:r>
              <a:rPr lang="en-US" sz="2400" b="1" dirty="0" err="1" smtClean="0"/>
              <a:t>Mean+Std</a:t>
            </a:r>
            <a:endParaRPr lang="en-US" sz="2400" b="1" dirty="0" smtClean="0"/>
          </a:p>
          <a:p>
            <a:r>
              <a:rPr lang="en-US" sz="2400" b="1" dirty="0" smtClean="0"/>
              <a:t>DATASET: Nokia 6610</a:t>
            </a:r>
          </a:p>
          <a:p>
            <a:r>
              <a:rPr lang="en-US" sz="2400" b="1" dirty="0" smtClean="0"/>
              <a:t>Precision: 83.33%</a:t>
            </a:r>
          </a:p>
          <a:p>
            <a:r>
              <a:rPr lang="en-US" sz="2400" b="1" dirty="0" smtClean="0"/>
              <a:t>Recall: 14.49%</a:t>
            </a:r>
          </a:p>
        </p:txBody>
      </p:sp>
      <p:sp>
        <p:nvSpPr>
          <p:cNvPr id="10" name="TextBox 9"/>
          <p:cNvSpPr txBox="1"/>
          <p:nvPr/>
        </p:nvSpPr>
        <p:spPr>
          <a:xfrm>
            <a:off x="7328263" y="1084218"/>
            <a:ext cx="4389120" cy="923330"/>
          </a:xfrm>
          <a:prstGeom prst="rect">
            <a:avLst/>
          </a:prstGeom>
          <a:noFill/>
        </p:spPr>
        <p:txBody>
          <a:bodyPr wrap="square" rtlCol="0">
            <a:spAutoFit/>
          </a:bodyPr>
          <a:lstStyle/>
          <a:p>
            <a:r>
              <a:rPr lang="en-US" dirty="0" smtClean="0"/>
              <a:t>The Naïve approach is useful in detecting the product, since the most frequent noun was always the correctly deduced product name.</a:t>
            </a:r>
            <a:endParaRPr lang="en-US" dirty="0"/>
          </a:p>
        </p:txBody>
      </p:sp>
      <p:graphicFrame>
        <p:nvGraphicFramePr>
          <p:cNvPr id="11" name="Table 10"/>
          <p:cNvGraphicFramePr>
            <a:graphicFrameLocks noGrp="1"/>
          </p:cNvGraphicFramePr>
          <p:nvPr/>
        </p:nvGraphicFramePr>
        <p:xfrm>
          <a:off x="6413864" y="2979539"/>
          <a:ext cx="5496562" cy="3307080"/>
        </p:xfrm>
        <a:graphic>
          <a:graphicData uri="http://schemas.openxmlformats.org/drawingml/2006/table">
            <a:tbl>
              <a:tblPr firstRow="1" bandRow="1">
                <a:tableStyleId>{5C22544A-7EE6-4342-B048-85BDC9FD1C3A}</a:tableStyleId>
              </a:tblPr>
              <a:tblGrid>
                <a:gridCol w="2748281"/>
                <a:gridCol w="2748281"/>
              </a:tblGrid>
              <a:tr h="370840">
                <a:tc>
                  <a:txBody>
                    <a:bodyPr/>
                    <a:lstStyle/>
                    <a:p>
                      <a:r>
                        <a:rPr lang="en-US" dirty="0" smtClean="0"/>
                        <a:t>Product</a:t>
                      </a:r>
                      <a:endParaRPr lang="en-US" dirty="0"/>
                    </a:p>
                  </a:txBody>
                  <a:tcPr/>
                </a:tc>
                <a:tc>
                  <a:txBody>
                    <a:bodyPr/>
                    <a:lstStyle/>
                    <a:p>
                      <a:r>
                        <a:rPr lang="en-US" dirty="0" smtClean="0"/>
                        <a:t>Deduced</a:t>
                      </a:r>
                      <a:r>
                        <a:rPr lang="en-US" baseline="0" dirty="0" smtClean="0"/>
                        <a:t> product</a:t>
                      </a:r>
                      <a:endParaRPr lang="en-US" dirty="0"/>
                    </a:p>
                  </a:txBody>
                  <a:tcPr/>
                </a:tc>
              </a:tr>
              <a:tr h="370840">
                <a:tc>
                  <a:txBody>
                    <a:bodyPr/>
                    <a:lstStyle/>
                    <a:p>
                      <a:r>
                        <a:rPr lang="en-US" dirty="0" smtClean="0"/>
                        <a:t>Nikon </a:t>
                      </a:r>
                      <a:r>
                        <a:rPr lang="en-US" dirty="0" err="1" smtClean="0"/>
                        <a:t>Coolpix</a:t>
                      </a:r>
                      <a:r>
                        <a:rPr lang="en-US" dirty="0" smtClean="0"/>
                        <a:t> 4300 (Camera)</a:t>
                      </a:r>
                      <a:endParaRPr lang="en-US" dirty="0"/>
                    </a:p>
                  </a:txBody>
                  <a:tcPr/>
                </a:tc>
                <a:tc>
                  <a:txBody>
                    <a:bodyPr/>
                    <a:lstStyle/>
                    <a:p>
                      <a:r>
                        <a:rPr lang="en-US" dirty="0" smtClean="0"/>
                        <a:t>Camera</a:t>
                      </a:r>
                      <a:endParaRPr lang="en-US" dirty="0"/>
                    </a:p>
                  </a:txBody>
                  <a:tcPr/>
                </a:tc>
              </a:tr>
              <a:tr h="370840">
                <a:tc>
                  <a:txBody>
                    <a:bodyPr/>
                    <a:lstStyle/>
                    <a:p>
                      <a:r>
                        <a:rPr lang="en-US" dirty="0" smtClean="0"/>
                        <a:t>Nokia 6610 (Phone)</a:t>
                      </a:r>
                      <a:endParaRPr lang="en-US" dirty="0"/>
                    </a:p>
                  </a:txBody>
                  <a:tcPr/>
                </a:tc>
                <a:tc>
                  <a:txBody>
                    <a:bodyPr/>
                    <a:lstStyle/>
                    <a:p>
                      <a:r>
                        <a:rPr lang="en-US" dirty="0" smtClean="0"/>
                        <a:t>Phone</a:t>
                      </a:r>
                      <a:endParaRPr lang="en-US" dirty="0"/>
                    </a:p>
                  </a:txBody>
                  <a:tcPr/>
                </a:tc>
              </a:tr>
              <a:tr h="370840">
                <a:tc>
                  <a:txBody>
                    <a:bodyPr/>
                    <a:lstStyle/>
                    <a:p>
                      <a:r>
                        <a:rPr lang="en-US" dirty="0" smtClean="0"/>
                        <a:t>Canon G3 (Camera)</a:t>
                      </a:r>
                      <a:endParaRPr lang="en-US" dirty="0"/>
                    </a:p>
                  </a:txBody>
                  <a:tcPr/>
                </a:tc>
                <a:tc>
                  <a:txBody>
                    <a:bodyPr/>
                    <a:lstStyle/>
                    <a:p>
                      <a:r>
                        <a:rPr lang="en-US" dirty="0" smtClean="0"/>
                        <a:t>Camera</a:t>
                      </a:r>
                      <a:endParaRPr lang="en-US" dirty="0"/>
                    </a:p>
                  </a:txBody>
                  <a:tcPr/>
                </a:tc>
              </a:tr>
              <a:tr h="370840">
                <a:tc>
                  <a:txBody>
                    <a:bodyPr/>
                    <a:lstStyle/>
                    <a:p>
                      <a:r>
                        <a:rPr lang="en-US" dirty="0" smtClean="0"/>
                        <a:t>Apex AD2600 Progressive-scan (DVD player)</a:t>
                      </a:r>
                      <a:endParaRPr lang="en-US" dirty="0"/>
                    </a:p>
                  </a:txBody>
                  <a:tcPr/>
                </a:tc>
                <a:tc>
                  <a:txBody>
                    <a:bodyPr/>
                    <a:lstStyle/>
                    <a:p>
                      <a:r>
                        <a:rPr lang="en-US" dirty="0" smtClean="0"/>
                        <a:t>DVD</a:t>
                      </a:r>
                      <a:r>
                        <a:rPr lang="en-US" baseline="0" dirty="0" smtClean="0"/>
                        <a:t> </a:t>
                      </a:r>
                      <a:r>
                        <a:rPr lang="en-US" dirty="0" smtClean="0"/>
                        <a:t>(, Player)</a:t>
                      </a:r>
                      <a:endParaRPr lang="en-US" dirty="0"/>
                    </a:p>
                  </a:txBody>
                  <a:tcPr/>
                </a:tc>
              </a:tr>
              <a:tr h="370840">
                <a:tc>
                  <a:txBody>
                    <a:bodyPr/>
                    <a:lstStyle/>
                    <a:p>
                      <a:r>
                        <a:rPr lang="en-US" dirty="0" smtClean="0"/>
                        <a:t>Creative Labs Nomad Jukebox Zen </a:t>
                      </a:r>
                      <a:r>
                        <a:rPr lang="en-US" dirty="0" err="1" smtClean="0"/>
                        <a:t>Xtra</a:t>
                      </a:r>
                      <a:r>
                        <a:rPr lang="en-US" dirty="0" smtClean="0"/>
                        <a:t> 40GB (MP3 Player)</a:t>
                      </a:r>
                      <a:endParaRPr lang="en-US" dirty="0"/>
                    </a:p>
                  </a:txBody>
                  <a:tcPr/>
                </a:tc>
                <a:tc>
                  <a:txBody>
                    <a:bodyPr/>
                    <a:lstStyle/>
                    <a:p>
                      <a:r>
                        <a:rPr lang="en-US" dirty="0" smtClean="0"/>
                        <a:t>Player (, </a:t>
                      </a:r>
                      <a:r>
                        <a:rPr lang="en-US" dirty="0" err="1" smtClean="0"/>
                        <a:t>ipod</a:t>
                      </a:r>
                      <a:r>
                        <a:rPr lang="en-US" dirty="0" smtClean="0"/>
                        <a:t>)</a:t>
                      </a:r>
                      <a:endParaRPr lang="en-US" dirty="0"/>
                    </a:p>
                  </a:txBody>
                  <a:tcPr/>
                </a:tc>
              </a:tr>
            </a:tbl>
          </a:graphicData>
        </a:graphic>
      </p:graphicFrame>
    </p:spTree>
    <p:extLst>
      <p:ext uri="{BB962C8B-B14F-4D97-AF65-F5344CB8AC3E}">
        <p14:creationId xmlns="" xmlns:p14="http://schemas.microsoft.com/office/powerpoint/2010/main" val="39656791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8265" y="37079"/>
            <a:ext cx="10058400" cy="798513"/>
          </a:xfrm>
        </p:spPr>
        <p:txBody>
          <a:bodyPr/>
          <a:lstStyle/>
          <a:p>
            <a:r>
              <a:rPr lang="en-US" sz="4400" dirty="0" smtClean="0"/>
              <a:t>Methodology</a:t>
            </a:r>
            <a:endParaRPr lang="en-US" sz="4400" dirty="0"/>
          </a:p>
        </p:txBody>
      </p:sp>
      <p:sp>
        <p:nvSpPr>
          <p:cNvPr id="5" name="TextBox 4"/>
          <p:cNvSpPr txBox="1"/>
          <p:nvPr/>
        </p:nvSpPr>
        <p:spPr>
          <a:xfrm>
            <a:off x="7598473" y="1041024"/>
            <a:ext cx="4096011" cy="6740307"/>
          </a:xfrm>
          <a:prstGeom prst="rect">
            <a:avLst/>
          </a:prstGeom>
          <a:noFill/>
        </p:spPr>
        <p:txBody>
          <a:bodyPr wrap="square" rtlCol="0">
            <a:spAutoFit/>
          </a:bodyPr>
          <a:lstStyle/>
          <a:p>
            <a:r>
              <a:rPr lang="en-US" sz="2400" b="1" dirty="0" smtClean="0"/>
              <a:t>Double-Propagation Approach to finding features : </a:t>
            </a:r>
          </a:p>
          <a:p>
            <a:endParaRPr lang="en-US" sz="1200" dirty="0" smtClean="0"/>
          </a:p>
          <a:p>
            <a:pPr marL="285750" indent="-285750">
              <a:buFont typeface="Arial" panose="020B0604020202020204" pitchFamily="34" charset="0"/>
              <a:buChar char="•"/>
            </a:pPr>
            <a:r>
              <a:rPr lang="en-US" sz="2400" dirty="0" smtClean="0"/>
              <a:t>The double propagation algorithm uses the dependency of nouns/noun phrases(possible features) and adjectives(possible opinion words) on each other and propagates through the corpus looking for new features and opinion words.</a:t>
            </a:r>
            <a:endParaRPr lang="en-US" sz="2400" dirty="0"/>
          </a:p>
          <a:p>
            <a:pPr marL="285750" indent="-285750">
              <a:buFont typeface="Arial" panose="020B0604020202020204" pitchFamily="34" charset="0"/>
              <a:buChar char="•"/>
            </a:pPr>
            <a:endParaRPr lang="en-US" sz="2400" dirty="0"/>
          </a:p>
          <a:p>
            <a:endParaRPr lang="en-US" sz="1200" dirty="0" smtClean="0"/>
          </a:p>
          <a:p>
            <a:endParaRPr lang="en-US" sz="2400" dirty="0"/>
          </a:p>
          <a:p>
            <a:endParaRPr lang="en-US" sz="2400" dirty="0" smtClean="0"/>
          </a:p>
          <a:p>
            <a:endParaRPr lang="en-US" sz="2400" b="1" dirty="0"/>
          </a:p>
          <a:p>
            <a:endParaRPr lang="en-US" sz="2400" b="1" dirty="0" smtClean="0"/>
          </a:p>
        </p:txBody>
      </p:sp>
      <p:pic>
        <p:nvPicPr>
          <p:cNvPr id="3" name="Picture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54698" y="835593"/>
            <a:ext cx="7343775" cy="5439949"/>
          </a:xfrm>
          <a:prstGeom prst="rect">
            <a:avLst/>
          </a:prstGeom>
        </p:spPr>
      </p:pic>
    </p:spTree>
    <p:extLst>
      <p:ext uri="{BB962C8B-B14F-4D97-AF65-F5344CB8AC3E}">
        <p14:creationId xmlns="" xmlns:p14="http://schemas.microsoft.com/office/powerpoint/2010/main" val="735286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0790" y="258612"/>
            <a:ext cx="10058400" cy="798513"/>
          </a:xfrm>
        </p:spPr>
        <p:txBody>
          <a:bodyPr/>
          <a:lstStyle/>
          <a:p>
            <a:r>
              <a:rPr lang="en-US" dirty="0" smtClean="0"/>
              <a:t>Feature Ranking</a:t>
            </a:r>
            <a:endParaRPr lang="en-US" dirty="0"/>
          </a:p>
        </p:txBody>
      </p:sp>
      <p:sp>
        <p:nvSpPr>
          <p:cNvPr id="9" name="TextBox 8"/>
          <p:cNvSpPr txBox="1"/>
          <p:nvPr/>
        </p:nvSpPr>
        <p:spPr>
          <a:xfrm>
            <a:off x="780791" y="1041023"/>
            <a:ext cx="10740650" cy="7663636"/>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Feature Ranking is done by comparing the frequency of different features as discovered, the frequency of opinion words, along the with frequency of the opinion words that are used to modify the features.</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This is based on the famous web-page ranking algorithm, HITS. It is assumed that there exists a mutual reinforcement relationship between the features and the opinion words i.e. </a:t>
            </a:r>
          </a:p>
          <a:p>
            <a:pPr marL="800100" lvl="1" indent="-342900">
              <a:buFont typeface="Arial" pitchFamily="34" charset="0"/>
              <a:buChar char="•"/>
            </a:pPr>
            <a:r>
              <a:rPr lang="en-US" sz="2400" dirty="0" smtClean="0"/>
              <a:t>The opinion words used to modify important features are themselves important</a:t>
            </a:r>
          </a:p>
          <a:p>
            <a:pPr marL="800100" lvl="1" indent="-342900">
              <a:buFont typeface="Arial" pitchFamily="34" charset="0"/>
              <a:buChar char="•"/>
            </a:pPr>
            <a:r>
              <a:rPr lang="en-US" sz="2400" dirty="0" smtClean="0"/>
              <a:t>The features that are modified by important opinion words are themselves important.</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 This is an iterative process and at the end we expect to get important features.</a:t>
            </a:r>
            <a:endParaRPr lang="en-US" sz="2400" dirty="0"/>
          </a:p>
          <a:p>
            <a:pPr lvl="2"/>
            <a:r>
              <a:rPr lang="en-US" sz="2400" dirty="0"/>
              <a:t> </a:t>
            </a:r>
          </a:p>
          <a:p>
            <a:pPr lvl="2"/>
            <a:endParaRPr lang="en-US" sz="2400" dirty="0"/>
          </a:p>
          <a:p>
            <a:pPr marL="285750" indent="-285750">
              <a:buFont typeface="Arial" panose="020B0604020202020204" pitchFamily="34" charset="0"/>
              <a:buChar char="•"/>
            </a:pPr>
            <a:endParaRPr lang="en-US" sz="2400" dirty="0"/>
          </a:p>
          <a:p>
            <a:endParaRPr lang="en-US" sz="1200" dirty="0" smtClean="0"/>
          </a:p>
          <a:p>
            <a:endParaRPr lang="en-US" sz="2400" dirty="0"/>
          </a:p>
          <a:p>
            <a:endParaRPr lang="en-US" sz="2400" dirty="0" smtClean="0"/>
          </a:p>
          <a:p>
            <a:endParaRPr lang="en-US" sz="2400" b="1" dirty="0"/>
          </a:p>
          <a:p>
            <a:endParaRPr lang="en-US" sz="2400" b="1" dirty="0" smtClean="0"/>
          </a:p>
        </p:txBody>
      </p:sp>
    </p:spTree>
    <p:extLst>
      <p:ext uri="{BB962C8B-B14F-4D97-AF65-F5344CB8AC3E}">
        <p14:creationId xmlns="" xmlns:p14="http://schemas.microsoft.com/office/powerpoint/2010/main" val="3790730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0790" y="258612"/>
            <a:ext cx="10058400" cy="798513"/>
          </a:xfrm>
        </p:spPr>
        <p:txBody>
          <a:bodyPr/>
          <a:lstStyle/>
          <a:p>
            <a:r>
              <a:rPr lang="en-US" dirty="0" smtClean="0"/>
              <a:t>Sentiment Analysis</a:t>
            </a:r>
            <a:endParaRPr lang="en-US" dirty="0"/>
          </a:p>
        </p:txBody>
      </p:sp>
      <p:sp>
        <p:nvSpPr>
          <p:cNvPr id="4" name="TextBox 3"/>
          <p:cNvSpPr txBox="1"/>
          <p:nvPr/>
        </p:nvSpPr>
        <p:spPr>
          <a:xfrm>
            <a:off x="780790" y="1057125"/>
            <a:ext cx="10730629" cy="830997"/>
          </a:xfrm>
          <a:prstGeom prst="rect">
            <a:avLst/>
          </a:prstGeom>
          <a:noFill/>
        </p:spPr>
        <p:txBody>
          <a:bodyPr wrap="square" rtlCol="0">
            <a:spAutoFit/>
          </a:bodyPr>
          <a:lstStyle/>
          <a:p>
            <a:endParaRPr lang="en-US" sz="2400" b="1" dirty="0"/>
          </a:p>
          <a:p>
            <a:endParaRPr lang="en-US" sz="2400" b="1" dirty="0" smtClean="0"/>
          </a:p>
        </p:txBody>
      </p:sp>
      <p:sp>
        <p:nvSpPr>
          <p:cNvPr id="8" name="TextBox 7"/>
          <p:cNvSpPr txBox="1"/>
          <p:nvPr/>
        </p:nvSpPr>
        <p:spPr>
          <a:xfrm>
            <a:off x="780790" y="1041025"/>
            <a:ext cx="10855889" cy="4893647"/>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We plan to do sentiment analysis on the online reviews using the features and the opinion words we mine. This would include computing the polarity and strength of opinion that the user has on a particular feature of the product. This would also give an overall sentiment of the user on the product as a whole.</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Reinforcement Learning: A naïve form of sentiment analysis we performed on the data looked at the similarity of the opinion word to known positive/negative opinion words.</a:t>
            </a:r>
          </a:p>
          <a:p>
            <a:pPr marL="742950" lvl="1" indent="-285750">
              <a:buFont typeface="Arial" panose="020B0604020202020204" pitchFamily="34" charset="0"/>
              <a:buChar char="•"/>
            </a:pPr>
            <a:r>
              <a:rPr lang="en-US" sz="2400" dirty="0" smtClean="0"/>
              <a:t>The similarity metric used was the shortest path connecting word senses.</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A modification of this naïve approach can be performed on all opinion words using a modified version of double-</a:t>
            </a:r>
            <a:r>
              <a:rPr lang="en-US" sz="2400" dirty="0" err="1" smtClean="0"/>
              <a:t>propogation</a:t>
            </a:r>
            <a:r>
              <a:rPr lang="en-US" sz="2400" dirty="0" smtClean="0"/>
              <a:t>, to give two classes of similar opinion words.</a:t>
            </a:r>
            <a:endParaRPr lang="en-US" sz="2400" dirty="0"/>
          </a:p>
        </p:txBody>
      </p:sp>
    </p:spTree>
    <p:extLst>
      <p:ext uri="{BB962C8B-B14F-4D97-AF65-F5344CB8AC3E}">
        <p14:creationId xmlns="" xmlns:p14="http://schemas.microsoft.com/office/powerpoint/2010/main" val="188086254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688</TotalTime>
  <Words>801</Words>
  <Application>Microsoft Office PowerPoint</Application>
  <PresentationFormat>Custom</PresentationFormat>
  <Paragraphs>107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Retrospect</vt:lpstr>
      <vt:lpstr>Product Feature Discovery and Ranking for Sentiment Analysis from Online Reviews. _______________________________________________________________________________________________________________ </vt:lpstr>
      <vt:lpstr>Motivation</vt:lpstr>
      <vt:lpstr>Introduction</vt:lpstr>
      <vt:lpstr>Methodology</vt:lpstr>
      <vt:lpstr>Methodology</vt:lpstr>
      <vt:lpstr>Methodology</vt:lpstr>
      <vt:lpstr>Methodology</vt:lpstr>
      <vt:lpstr>Feature Ranking</vt:lpstr>
      <vt:lpstr>Sentiment Analysis</vt:lpstr>
      <vt:lpstr>References</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Multi-Prototype Vector Space Models of Word Meaning _______________________________________________________________________________________________________________ Authors : Joseph Reisinger &amp; Raymond J. Mooney</dc:title>
  <dc:creator>Nitish Gupta</dc:creator>
  <cp:lastModifiedBy>Shashwat</cp:lastModifiedBy>
  <cp:revision>59</cp:revision>
  <dcterms:created xsi:type="dcterms:W3CDTF">2013-10-08T09:11:07Z</dcterms:created>
  <dcterms:modified xsi:type="dcterms:W3CDTF">2013-10-31T22:31:19Z</dcterms:modified>
</cp:coreProperties>
</file>