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318" r:id="rId2"/>
    <p:sldId id="288" r:id="rId3"/>
    <p:sldId id="289" r:id="rId4"/>
    <p:sldId id="290" r:id="rId5"/>
    <p:sldId id="291" r:id="rId6"/>
    <p:sldId id="292" r:id="rId7"/>
    <p:sldId id="324" r:id="rId8"/>
    <p:sldId id="325" r:id="rId9"/>
    <p:sldId id="326" r:id="rId10"/>
    <p:sldId id="327" r:id="rId11"/>
    <p:sldId id="333" r:id="rId12"/>
    <p:sldId id="328" r:id="rId13"/>
    <p:sldId id="329" r:id="rId14"/>
    <p:sldId id="330" r:id="rId15"/>
    <p:sldId id="331" r:id="rId16"/>
    <p:sldId id="332" r:id="rId17"/>
    <p:sldId id="302" r:id="rId18"/>
    <p:sldId id="303" r:id="rId19"/>
    <p:sldId id="334" r:id="rId20"/>
  </p:sldIdLst>
  <p:sldSz cx="9144000" cy="6858000" type="screen4x3"/>
  <p:notesSz cx="9144000" cy="6858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FF66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077" autoAdjust="0"/>
  </p:normalViewPr>
  <p:slideViewPr>
    <p:cSldViewPr>
      <p:cViewPr varScale="1">
        <p:scale>
          <a:sx n="69" d="100"/>
          <a:sy n="69" d="100"/>
        </p:scale>
        <p:origin x="120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0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180013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13513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180013" y="6513513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D9FB148C-6EDA-475B-AC3B-0A33D46E3D1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180013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857500" y="514350"/>
            <a:ext cx="3429000" cy="2571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3257550"/>
            <a:ext cx="73152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13513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180013" y="6513513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A6DE5089-C524-4BA2-BA62-A9A67E2F1E3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1364EC3E-6B7D-42FF-A56F-B323F6C8725F}" type="slidenum">
              <a:rPr lang="en-US" altLang="en-US" sz="1200">
                <a:latin typeface="Times New Roman" panose="02020603050405020304" pitchFamily="18" charset="0"/>
              </a:rPr>
              <a:pPr/>
              <a:t>1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b="1" smtClean="0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32118B-480A-4E76-9346-11F63D7B619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129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AF9659-8EC9-42F2-BCC0-E36D89E003A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5718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8A500B-5377-44CF-B3D2-AC508A9FDC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2521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2D5009-3FD5-4171-A502-588E661F509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4381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682558-2582-481D-B12B-0055736A592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12209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FE4481D-9D0E-4D1A-867D-15D0EDDEB5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3142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A02BF7-E6CA-48F4-862D-A900B423EE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45260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14B503-7663-477E-B043-3E96374E8DF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120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77EF40-E309-4AD8-8966-4F62BC3368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2449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E3F060-146C-4F94-A216-A7924847CD0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68853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CA1A93-7B93-4422-92AD-7D0C48F8455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7634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C69E31BD-9B03-4226-BA65-D79B475D815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Comic Sans MS" pitchFamily="66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Comic Sans MS" pitchFamily="66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Comic Sans MS" pitchFamily="66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Comic Sans MS" pitchFamily="66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Comic Sans MS" pitchFamily="66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Comic Sans MS" pitchFamily="66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Comic Sans MS" pitchFamily="66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Comic Sans MS" pitchFamily="66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C10E35DC-20A2-408A-9F83-34E334BBABBE}" type="slidenum">
              <a:rPr lang="en-US" altLang="en-US" sz="1400"/>
              <a:pPr/>
              <a:t>1</a:t>
            </a:fld>
            <a:endParaRPr lang="en-US" altLang="en-US" sz="1400" dirty="0"/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470025"/>
          </a:xfrm>
        </p:spPr>
        <p:txBody>
          <a:bodyPr/>
          <a:lstStyle/>
          <a:p>
            <a:pPr eaLnBrk="1" hangingPunct="1"/>
            <a:r>
              <a:rPr lang="en-US" altLang="en-US" dirty="0" err="1" smtClean="0"/>
              <a:t>NVBit</a:t>
            </a:r>
            <a:r>
              <a:rPr lang="en-US" altLang="en-US" dirty="0" smtClean="0"/>
              <a:t>: </a:t>
            </a:r>
            <a:r>
              <a:rPr lang="en-US" altLang="en-US" dirty="0" err="1" smtClean="0"/>
              <a:t>Nvidia’s</a:t>
            </a:r>
            <a:r>
              <a:rPr lang="en-US" altLang="en-US" dirty="0" smtClean="0"/>
              <a:t> Binary Instrumentation Tool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2743200"/>
            <a:ext cx="9144000" cy="3429000"/>
          </a:xfrm>
        </p:spPr>
        <p:txBody>
          <a:bodyPr/>
          <a:lstStyle/>
          <a:p>
            <a:pPr eaLnBrk="1" hangingPunct="1"/>
            <a:r>
              <a:rPr lang="en-US" altLang="en-US" dirty="0" err="1" smtClean="0"/>
              <a:t>Mainak</a:t>
            </a:r>
            <a:r>
              <a:rPr lang="en-US" altLang="en-US" dirty="0" smtClean="0"/>
              <a:t> Chaudhuri</a:t>
            </a:r>
          </a:p>
          <a:p>
            <a:pPr eaLnBrk="1" hangingPunct="1"/>
            <a:r>
              <a:rPr lang="en-US" altLang="en-US" dirty="0" smtClean="0"/>
              <a:t>Dept. of Computer Science and Engineering, </a:t>
            </a:r>
            <a:r>
              <a:rPr lang="en-US" altLang="en-US" smtClean="0"/>
              <a:t>IIT Kanpur</a:t>
            </a:r>
            <a:endParaRPr lang="en-US" altLang="en-US" dirty="0" smtClean="0"/>
          </a:p>
        </p:txBody>
      </p:sp>
      <p:pic>
        <p:nvPicPr>
          <p:cNvPr id="2053" name="Picture 5" descr="iitk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877FF744-FF00-4D33-95FA-EF125C51CDEA}" type="slidenum">
              <a:rPr lang="en-US" altLang="en-US" sz="1400"/>
              <a:pPr/>
              <a:t>10</a:t>
            </a:fld>
            <a:endParaRPr lang="en-US" altLang="en-US" sz="1400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685800"/>
          </a:xfrm>
        </p:spPr>
        <p:txBody>
          <a:bodyPr/>
          <a:lstStyle/>
          <a:p>
            <a:pPr eaLnBrk="1" hangingPunct="1"/>
            <a:r>
              <a:rPr lang="en-US" altLang="en-US" dirty="0" err="1" smtClean="0"/>
              <a:t>NVBit</a:t>
            </a:r>
            <a:r>
              <a:rPr lang="en-US" altLang="en-US" dirty="0" smtClean="0"/>
              <a:t> tool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762000"/>
            <a:ext cx="8458200" cy="60960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Instrumentation flow</a:t>
            </a:r>
          </a:p>
        </p:txBody>
      </p:sp>
      <p:pic>
        <p:nvPicPr>
          <p:cNvPr id="7173" name="Picture 5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295400"/>
            <a:ext cx="7772400" cy="4191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31028" y="6396335"/>
            <a:ext cx="4831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Source: Villa et al. MICRO 2019.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81000" y="5638800"/>
            <a:ext cx="85395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Dynamic selection between original and instrumented code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029200" y="1219200"/>
            <a:ext cx="2672526" cy="461665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Analysis Function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347696" y="3710026"/>
            <a:ext cx="1508746" cy="261610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en-US" sz="1100" dirty="0" smtClean="0"/>
              <a:t>// Analysis Function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113965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877FF744-FF00-4D33-95FA-EF125C51CDEA}" type="slidenum">
              <a:rPr lang="en-US" altLang="en-US" sz="1400"/>
              <a:pPr/>
              <a:t>11</a:t>
            </a:fld>
            <a:endParaRPr lang="en-US" altLang="en-US" sz="1400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Injecting instrumentation code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762000"/>
            <a:ext cx="8458200" cy="60960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Instrumentation APIs of </a:t>
            </a:r>
            <a:r>
              <a:rPr lang="en-US" altLang="en-US" dirty="0" err="1" smtClean="0"/>
              <a:t>NVBit</a:t>
            </a:r>
            <a:r>
              <a:rPr lang="en-US" altLang="en-US" dirty="0" smtClean="0"/>
              <a:t> are used to inject calls to </a:t>
            </a:r>
            <a:r>
              <a:rPr lang="en-US" altLang="en-US" dirty="0" smtClean="0"/>
              <a:t>analysis function</a:t>
            </a:r>
            <a:endParaRPr lang="en-US" altLang="en-US" dirty="0" smtClean="0"/>
          </a:p>
          <a:p>
            <a:pPr lvl="1" eaLnBrk="1" hangingPunct="1"/>
            <a:r>
              <a:rPr lang="en-US" altLang="en-US" dirty="0" smtClean="0"/>
              <a:t>The </a:t>
            </a:r>
            <a:r>
              <a:rPr lang="en-US" altLang="en-US" dirty="0" smtClean="0"/>
              <a:t>extra code that injects such a call is executed every time </a:t>
            </a:r>
            <a:r>
              <a:rPr lang="en-US" altLang="en-US" dirty="0" err="1" smtClean="0"/>
              <a:t>nvbit_at_cuda_event</a:t>
            </a:r>
            <a:r>
              <a:rPr lang="en-US" altLang="en-US" dirty="0" smtClean="0"/>
              <a:t> function is called</a:t>
            </a:r>
          </a:p>
          <a:p>
            <a:pPr lvl="2" eaLnBrk="1" hangingPunct="1"/>
            <a:r>
              <a:rPr lang="en-US" altLang="en-US" dirty="0" smtClean="0"/>
              <a:t>This overhead is proportional to the number of CUDA API driver calls</a:t>
            </a:r>
          </a:p>
          <a:p>
            <a:pPr lvl="1" eaLnBrk="1" hangingPunct="1"/>
            <a:r>
              <a:rPr lang="en-US" altLang="en-US" dirty="0" smtClean="0"/>
              <a:t>The injected analysis function executes once per instrumentation grain</a:t>
            </a:r>
          </a:p>
          <a:p>
            <a:pPr lvl="2" eaLnBrk="1" hangingPunct="1"/>
            <a:r>
              <a:rPr lang="en-US" altLang="en-US" dirty="0" smtClean="0"/>
              <a:t>For now, we will assume that this is once per dynamic instruction of the instrumented kernel</a:t>
            </a:r>
          </a:p>
          <a:p>
            <a:pPr lvl="2" eaLnBrk="1" hangingPunct="1"/>
            <a:r>
              <a:rPr lang="en-US" altLang="en-US" dirty="0" smtClean="0"/>
              <a:t>This introduces the lion’s share of the total overhead </a:t>
            </a:r>
            <a:r>
              <a:rPr lang="en-US" altLang="en-US" dirty="0" smtClean="0"/>
              <a:t>due to </a:t>
            </a:r>
            <a:r>
              <a:rPr lang="en-US" altLang="en-US" dirty="0" smtClean="0"/>
              <a:t>execution of extra code</a:t>
            </a:r>
          </a:p>
          <a:p>
            <a:pPr lvl="1" eaLnBrk="1" hangingPunct="1"/>
            <a:endParaRPr lang="en-US" altLang="en-US" dirty="0" smtClean="0"/>
          </a:p>
        </p:txBody>
      </p:sp>
      <p:pic>
        <p:nvPicPr>
          <p:cNvPr id="7173" name="Picture 5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1316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877FF744-FF00-4D33-95FA-EF125C51CDEA}" type="slidenum">
              <a:rPr lang="en-US" altLang="en-US" sz="1400"/>
              <a:pPr/>
              <a:t>12</a:t>
            </a:fld>
            <a:endParaRPr lang="en-US" altLang="en-US" sz="1400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Injecting instrumentation code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762000"/>
            <a:ext cx="8458200" cy="60960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Instrumentation APIs of </a:t>
            </a:r>
            <a:r>
              <a:rPr lang="en-US" altLang="en-US" dirty="0" err="1" smtClean="0"/>
              <a:t>NVBit</a:t>
            </a:r>
            <a:r>
              <a:rPr lang="en-US" altLang="en-US" dirty="0" smtClean="0"/>
              <a:t> are used to inject calls to </a:t>
            </a:r>
            <a:r>
              <a:rPr lang="en-US" altLang="en-US" dirty="0" smtClean="0"/>
              <a:t>analysis function</a:t>
            </a:r>
            <a:endParaRPr lang="en-US" altLang="en-US" dirty="0" smtClean="0"/>
          </a:p>
          <a:p>
            <a:pPr lvl="1" eaLnBrk="1" hangingPunct="1"/>
            <a:r>
              <a:rPr lang="en-US" altLang="en-US" dirty="0" smtClean="0"/>
              <a:t>The </a:t>
            </a:r>
            <a:r>
              <a:rPr lang="en-US" altLang="en-US" dirty="0" smtClean="0"/>
              <a:t>analysis function</a:t>
            </a:r>
            <a:r>
              <a:rPr lang="en-US" altLang="en-US" dirty="0" smtClean="0"/>
              <a:t> </a:t>
            </a:r>
            <a:r>
              <a:rPr lang="en-US" altLang="en-US" dirty="0" smtClean="0"/>
              <a:t>to be injected must be a legitimate function that can run on the GPU</a:t>
            </a:r>
          </a:p>
          <a:p>
            <a:pPr lvl="1" eaLnBrk="1" hangingPunct="1"/>
            <a:r>
              <a:rPr lang="en-US" altLang="en-US" dirty="0" smtClean="0"/>
              <a:t>The function </a:t>
            </a:r>
            <a:r>
              <a:rPr lang="en-US" altLang="en-US" dirty="0" err="1" smtClean="0"/>
              <a:t>nvbit_insert_call</a:t>
            </a:r>
            <a:r>
              <a:rPr lang="en-US" altLang="en-US" dirty="0" smtClean="0"/>
              <a:t> (</a:t>
            </a:r>
            <a:r>
              <a:rPr lang="en-US" altLang="en-US" dirty="0" err="1" smtClean="0"/>
              <a:t>Instr</a:t>
            </a:r>
            <a:r>
              <a:rPr lang="en-US" altLang="en-US" dirty="0" smtClean="0"/>
              <a:t>* 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const</a:t>
            </a:r>
            <a:r>
              <a:rPr lang="en-US" altLang="en-US" dirty="0" smtClean="0"/>
              <a:t> char* </a:t>
            </a:r>
            <a:r>
              <a:rPr lang="en-US" altLang="en-US" dirty="0" err="1" smtClean="0"/>
              <a:t>fun_name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ipoint_t</a:t>
            </a:r>
            <a:r>
              <a:rPr lang="en-US" altLang="en-US" dirty="0" smtClean="0"/>
              <a:t> point) is used to insert a call to the function with name “</a:t>
            </a:r>
            <a:r>
              <a:rPr lang="en-US" altLang="en-US" dirty="0" err="1" smtClean="0"/>
              <a:t>fun_name</a:t>
            </a:r>
            <a:r>
              <a:rPr lang="en-US" altLang="en-US" dirty="0" smtClean="0"/>
              <a:t>” before or after instruction </a:t>
            </a:r>
            <a:r>
              <a:rPr lang="en-US" altLang="en-US" dirty="0" err="1" smtClean="0"/>
              <a:t>i</a:t>
            </a:r>
            <a:endParaRPr lang="en-US" altLang="en-US" dirty="0"/>
          </a:p>
          <a:p>
            <a:pPr lvl="2" eaLnBrk="1" hangingPunct="1"/>
            <a:r>
              <a:rPr lang="en-US" altLang="en-US" dirty="0" smtClean="0"/>
              <a:t>point is IPOINT_BEFORE or IPOINT_AFTER</a:t>
            </a:r>
          </a:p>
          <a:p>
            <a:pPr lvl="1" eaLnBrk="1" hangingPunct="1"/>
            <a:r>
              <a:rPr lang="en-US" altLang="en-US" dirty="0" smtClean="0"/>
              <a:t>Each argument to the </a:t>
            </a:r>
            <a:r>
              <a:rPr lang="en-US" altLang="en-US" dirty="0" smtClean="0"/>
              <a:t>analysis</a:t>
            </a:r>
            <a:r>
              <a:rPr lang="en-US" altLang="en-US" dirty="0" smtClean="0"/>
              <a:t> </a:t>
            </a:r>
            <a:r>
              <a:rPr lang="en-US" altLang="en-US" dirty="0" smtClean="0"/>
              <a:t>function can be passed using the appropriate flavor of </a:t>
            </a:r>
            <a:r>
              <a:rPr lang="en-US" altLang="en-US" dirty="0" err="1" smtClean="0"/>
              <a:t>nvbit_add_call_arg_flavor</a:t>
            </a:r>
            <a:r>
              <a:rPr lang="en-US" altLang="en-US" dirty="0" smtClean="0"/>
              <a:t> (</a:t>
            </a:r>
            <a:r>
              <a:rPr lang="en-US" altLang="en-US" dirty="0" err="1" smtClean="0"/>
              <a:t>Instr</a:t>
            </a:r>
            <a:r>
              <a:rPr lang="en-US" altLang="en-US" dirty="0" smtClean="0"/>
              <a:t>* 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, …)</a:t>
            </a:r>
          </a:p>
          <a:p>
            <a:pPr lvl="2" eaLnBrk="1" hangingPunct="1"/>
            <a:r>
              <a:rPr lang="en-US" altLang="en-US" dirty="0" smtClean="0"/>
              <a:t>Argument order should be maintained</a:t>
            </a:r>
          </a:p>
        </p:txBody>
      </p:sp>
      <p:pic>
        <p:nvPicPr>
          <p:cNvPr id="7173" name="Picture 5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3748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877FF744-FF00-4D33-95FA-EF125C51CDEA}" type="slidenum">
              <a:rPr lang="en-US" altLang="en-US" sz="1400"/>
              <a:pPr/>
              <a:t>13</a:t>
            </a:fld>
            <a:endParaRPr lang="en-US" altLang="en-US" sz="1400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Injecting instrumentation code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762000"/>
            <a:ext cx="8458200" cy="60960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Most commonly used flavors of </a:t>
            </a:r>
            <a:r>
              <a:rPr lang="en-US" altLang="en-US" dirty="0" err="1" smtClean="0"/>
              <a:t>nvbit_add_call_arg</a:t>
            </a:r>
            <a:r>
              <a:rPr lang="en-US" altLang="en-US" dirty="0" smtClean="0"/>
              <a:t>_*</a:t>
            </a:r>
          </a:p>
          <a:p>
            <a:pPr lvl="1" eaLnBrk="1" hangingPunct="1"/>
            <a:r>
              <a:rPr lang="en-US" altLang="en-US" dirty="0" err="1" smtClean="0"/>
              <a:t>nvbit_add_call_arg_guard_pred_val</a:t>
            </a:r>
            <a:r>
              <a:rPr lang="en-US" altLang="en-US" dirty="0" smtClean="0"/>
              <a:t> (</a:t>
            </a:r>
            <a:r>
              <a:rPr lang="en-US" altLang="en-US" dirty="0" err="1" smtClean="0"/>
              <a:t>Instr</a:t>
            </a:r>
            <a:r>
              <a:rPr lang="en-US" altLang="en-US" dirty="0" smtClean="0"/>
              <a:t>*)</a:t>
            </a:r>
          </a:p>
          <a:p>
            <a:pPr lvl="2" eaLnBrk="1" hangingPunct="1"/>
            <a:r>
              <a:rPr lang="en-US" altLang="en-US" dirty="0" smtClean="0"/>
              <a:t>Pass the predicate of the instruction</a:t>
            </a:r>
          </a:p>
          <a:p>
            <a:pPr lvl="1" eaLnBrk="1" hangingPunct="1"/>
            <a:r>
              <a:rPr lang="en-US" altLang="en-US" dirty="0" smtClean="0"/>
              <a:t>nvbit_add_call_arg_const_val32 (</a:t>
            </a:r>
            <a:r>
              <a:rPr lang="en-US" altLang="en-US" dirty="0" err="1" smtClean="0"/>
              <a:t>Instr</a:t>
            </a:r>
            <a:r>
              <a:rPr lang="en-US" altLang="en-US" dirty="0" smtClean="0"/>
              <a:t>*, uint32_t)</a:t>
            </a:r>
          </a:p>
          <a:p>
            <a:pPr lvl="2" eaLnBrk="1" hangingPunct="1"/>
            <a:r>
              <a:rPr lang="en-US" altLang="en-US" dirty="0" smtClean="0"/>
              <a:t>Pass a 32-bit value as argument</a:t>
            </a:r>
          </a:p>
          <a:p>
            <a:pPr lvl="1" eaLnBrk="1" hangingPunct="1"/>
            <a:r>
              <a:rPr lang="en-US" altLang="en-US" dirty="0" smtClean="0"/>
              <a:t>nvbit_add_call_arg_const_val64 </a:t>
            </a:r>
            <a:r>
              <a:rPr lang="en-US" altLang="en-US" dirty="0"/>
              <a:t>(</a:t>
            </a:r>
            <a:r>
              <a:rPr lang="en-US" altLang="en-US" dirty="0" err="1"/>
              <a:t>Instr</a:t>
            </a:r>
            <a:r>
              <a:rPr lang="en-US" altLang="en-US" dirty="0"/>
              <a:t>*, </a:t>
            </a:r>
            <a:r>
              <a:rPr lang="en-US" altLang="en-US" dirty="0" smtClean="0"/>
              <a:t>uint64_t</a:t>
            </a:r>
            <a:r>
              <a:rPr lang="en-US" altLang="en-US" dirty="0"/>
              <a:t>)</a:t>
            </a:r>
          </a:p>
          <a:p>
            <a:pPr lvl="2" eaLnBrk="1" hangingPunct="1"/>
            <a:r>
              <a:rPr lang="en-US" altLang="en-US" dirty="0"/>
              <a:t>Pass a </a:t>
            </a:r>
            <a:r>
              <a:rPr lang="en-US" altLang="en-US" dirty="0" smtClean="0"/>
              <a:t>64-bit </a:t>
            </a:r>
            <a:r>
              <a:rPr lang="en-US" altLang="en-US" dirty="0"/>
              <a:t>value as argument</a:t>
            </a:r>
          </a:p>
          <a:p>
            <a:pPr lvl="1" eaLnBrk="1" hangingPunct="1"/>
            <a:r>
              <a:rPr lang="en-US" altLang="en-US" dirty="0" err="1" smtClean="0"/>
              <a:t>nvbit_add_call_arg_reg_val</a:t>
            </a:r>
            <a:r>
              <a:rPr lang="en-US" altLang="en-US" dirty="0" smtClean="0"/>
              <a:t> (</a:t>
            </a:r>
            <a:r>
              <a:rPr lang="en-US" altLang="en-US" dirty="0" err="1" smtClean="0"/>
              <a:t>Instr</a:t>
            </a:r>
            <a:r>
              <a:rPr lang="en-US" altLang="en-US" dirty="0" smtClean="0"/>
              <a:t>*, </a:t>
            </a:r>
            <a:r>
              <a:rPr lang="en-US" altLang="en-US" dirty="0" err="1" smtClean="0"/>
              <a:t>int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rn</a:t>
            </a:r>
            <a:r>
              <a:rPr lang="en-US" altLang="en-US" dirty="0" smtClean="0"/>
              <a:t>)</a:t>
            </a:r>
          </a:p>
          <a:p>
            <a:pPr lvl="2" eaLnBrk="1" hangingPunct="1"/>
            <a:r>
              <a:rPr lang="en-US" altLang="en-US" dirty="0" smtClean="0"/>
              <a:t>Pass the contents of register number </a:t>
            </a:r>
            <a:r>
              <a:rPr lang="en-US" altLang="en-US" dirty="0" err="1" smtClean="0"/>
              <a:t>rn</a:t>
            </a:r>
            <a:r>
              <a:rPr lang="en-US" altLang="en-US" dirty="0" smtClean="0"/>
              <a:t> as argument</a:t>
            </a:r>
          </a:p>
        </p:txBody>
      </p:sp>
      <p:pic>
        <p:nvPicPr>
          <p:cNvPr id="7173" name="Picture 5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2148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877FF744-FF00-4D33-95FA-EF125C51CDEA}" type="slidenum">
              <a:rPr lang="en-US" altLang="en-US" sz="1400"/>
              <a:pPr/>
              <a:t>14</a:t>
            </a:fld>
            <a:endParaRPr lang="en-US" altLang="en-US" sz="1400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Injecting instrumentation code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762000"/>
            <a:ext cx="8458200" cy="60960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An instruction 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 can </a:t>
            </a:r>
            <a:r>
              <a:rPr lang="en-US" altLang="en-US" dirty="0" smtClean="0"/>
              <a:t>be removed from the original binary using the </a:t>
            </a:r>
            <a:r>
              <a:rPr lang="en-US" altLang="en-US" dirty="0" err="1" smtClean="0"/>
              <a:t>nvbit_remove_orig</a:t>
            </a:r>
            <a:r>
              <a:rPr lang="en-US" altLang="en-US" dirty="0" smtClean="0"/>
              <a:t> (</a:t>
            </a:r>
            <a:r>
              <a:rPr lang="en-US" altLang="en-US" dirty="0" err="1" smtClean="0"/>
              <a:t>Instr</a:t>
            </a:r>
            <a:r>
              <a:rPr lang="en-US" altLang="en-US" dirty="0" smtClean="0"/>
              <a:t>* 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) call</a:t>
            </a:r>
          </a:p>
          <a:p>
            <a:pPr lvl="1" eaLnBrk="1" hangingPunct="1"/>
            <a:r>
              <a:rPr lang="en-US" altLang="en-US" dirty="0" smtClean="0"/>
              <a:t>Typical use case is to replace an instruction by an injected </a:t>
            </a:r>
            <a:r>
              <a:rPr lang="en-US" altLang="en-US" dirty="0" smtClean="0"/>
              <a:t>analysis function</a:t>
            </a:r>
            <a:endParaRPr lang="en-US" altLang="en-US" dirty="0" smtClean="0"/>
          </a:p>
          <a:p>
            <a:pPr eaLnBrk="1" hangingPunct="1"/>
            <a:r>
              <a:rPr lang="en-US" altLang="en-US" dirty="0" smtClean="0"/>
              <a:t>To select between instrumented or original </a:t>
            </a:r>
            <a:r>
              <a:rPr lang="en-US" altLang="en-US" dirty="0" smtClean="0"/>
              <a:t>kernel</a:t>
            </a:r>
            <a:r>
              <a:rPr lang="en-US" altLang="en-US" dirty="0" smtClean="0"/>
              <a:t> </a:t>
            </a:r>
            <a:r>
              <a:rPr lang="en-US" altLang="en-US" dirty="0" smtClean="0"/>
              <a:t>at run-time, </a:t>
            </a:r>
            <a:r>
              <a:rPr lang="en-US" altLang="en-US" dirty="0" err="1" smtClean="0"/>
              <a:t>nvbit_enable_instrumented</a:t>
            </a:r>
            <a:r>
              <a:rPr lang="en-US" altLang="en-US" dirty="0" smtClean="0"/>
              <a:t> (</a:t>
            </a:r>
            <a:r>
              <a:rPr lang="en-US" altLang="en-US" dirty="0" err="1" smtClean="0"/>
              <a:t>CUcontext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CUfunction</a:t>
            </a:r>
            <a:r>
              <a:rPr lang="en-US" altLang="en-US" dirty="0" smtClean="0"/>
              <a:t>, flag) call is used</a:t>
            </a:r>
          </a:p>
          <a:p>
            <a:pPr lvl="1" eaLnBrk="1" hangingPunct="1"/>
            <a:r>
              <a:rPr lang="en-US" altLang="en-US" dirty="0" smtClean="0"/>
              <a:t>Must be called at the beginning of the kernel launch API to decide whether the original kernel </a:t>
            </a:r>
            <a:r>
              <a:rPr lang="en-US" altLang="en-US" dirty="0" smtClean="0"/>
              <a:t>or </a:t>
            </a:r>
            <a:r>
              <a:rPr lang="en-US" altLang="en-US" dirty="0" smtClean="0"/>
              <a:t>the instrumented kernel will run</a:t>
            </a:r>
          </a:p>
        </p:txBody>
      </p:sp>
      <p:pic>
        <p:nvPicPr>
          <p:cNvPr id="7173" name="Picture 5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5298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877FF744-FF00-4D33-95FA-EF125C51CDEA}" type="slidenum">
              <a:rPr lang="en-US" altLang="en-US" sz="1400"/>
              <a:pPr/>
              <a:t>15</a:t>
            </a:fld>
            <a:endParaRPr lang="en-US" altLang="en-US" sz="1400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Injecting instrumentation code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762000"/>
            <a:ext cx="8458200" cy="60960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Injected </a:t>
            </a:r>
            <a:r>
              <a:rPr lang="en-US" altLang="en-US" dirty="0" smtClean="0"/>
              <a:t>analysis function </a:t>
            </a:r>
            <a:r>
              <a:rPr lang="en-US" altLang="en-US" dirty="0" smtClean="0"/>
              <a:t>can examine and update register values</a:t>
            </a:r>
          </a:p>
          <a:p>
            <a:pPr lvl="1" eaLnBrk="1" hangingPunct="1"/>
            <a:r>
              <a:rPr lang="en-US" altLang="en-US" dirty="0" smtClean="0"/>
              <a:t>int32_t </a:t>
            </a:r>
            <a:r>
              <a:rPr lang="en-US" altLang="en-US" dirty="0" err="1" smtClean="0"/>
              <a:t>nvbit_read_reg</a:t>
            </a:r>
            <a:r>
              <a:rPr lang="en-US" altLang="en-US" dirty="0" smtClean="0"/>
              <a:t> (uint64_t </a:t>
            </a:r>
            <a:r>
              <a:rPr lang="en-US" altLang="en-US" dirty="0" err="1" smtClean="0"/>
              <a:t>rn</a:t>
            </a:r>
            <a:r>
              <a:rPr lang="en-US" altLang="en-US" dirty="0" smtClean="0"/>
              <a:t>)</a:t>
            </a:r>
          </a:p>
          <a:p>
            <a:pPr lvl="2" eaLnBrk="1" hangingPunct="1"/>
            <a:r>
              <a:rPr lang="en-US" altLang="en-US" dirty="0" smtClean="0"/>
              <a:t>Returns the value in register </a:t>
            </a:r>
            <a:r>
              <a:rPr lang="en-US" altLang="en-US" dirty="0" err="1" smtClean="0"/>
              <a:t>rn</a:t>
            </a:r>
            <a:endParaRPr lang="en-US" altLang="en-US" dirty="0" smtClean="0"/>
          </a:p>
          <a:p>
            <a:pPr lvl="1" eaLnBrk="1" hangingPunct="1"/>
            <a:r>
              <a:rPr lang="en-US" altLang="en-US" dirty="0" smtClean="0"/>
              <a:t>void </a:t>
            </a:r>
            <a:r>
              <a:rPr lang="en-US" altLang="en-US" dirty="0" err="1" smtClean="0"/>
              <a:t>nvbit_write_reg</a:t>
            </a:r>
            <a:r>
              <a:rPr lang="en-US" altLang="en-US" dirty="0" smtClean="0"/>
              <a:t> (uint64_t </a:t>
            </a:r>
            <a:r>
              <a:rPr lang="en-US" altLang="en-US" dirty="0" err="1" smtClean="0"/>
              <a:t>rn</a:t>
            </a:r>
            <a:r>
              <a:rPr lang="en-US" altLang="en-US" dirty="0" smtClean="0"/>
              <a:t>, int32_t v)</a:t>
            </a:r>
          </a:p>
          <a:p>
            <a:pPr lvl="2" eaLnBrk="1" hangingPunct="1"/>
            <a:r>
              <a:rPr lang="en-US" altLang="en-US" dirty="0" smtClean="0"/>
              <a:t>Writes v into register </a:t>
            </a:r>
            <a:r>
              <a:rPr lang="en-US" altLang="en-US" dirty="0" err="1" smtClean="0"/>
              <a:t>rn</a:t>
            </a:r>
            <a:endParaRPr lang="en-US" altLang="en-US" dirty="0" smtClean="0"/>
          </a:p>
          <a:p>
            <a:pPr lvl="1" eaLnBrk="1" hangingPunct="1"/>
            <a:r>
              <a:rPr lang="en-US" altLang="en-US" dirty="0" smtClean="0"/>
              <a:t>int32_t </a:t>
            </a:r>
            <a:r>
              <a:rPr lang="en-US" altLang="en-US" dirty="0" err="1" smtClean="0"/>
              <a:t>nvbit_read_pred_reg</a:t>
            </a:r>
            <a:r>
              <a:rPr lang="en-US" altLang="en-US" dirty="0" smtClean="0"/>
              <a:t> ()</a:t>
            </a:r>
          </a:p>
          <a:p>
            <a:pPr lvl="2" eaLnBrk="1" hangingPunct="1"/>
            <a:r>
              <a:rPr lang="en-US" altLang="en-US" dirty="0" smtClean="0"/>
              <a:t>Returns the calling warp’s predicate register value</a:t>
            </a:r>
          </a:p>
          <a:p>
            <a:pPr lvl="1" eaLnBrk="1" hangingPunct="1"/>
            <a:r>
              <a:rPr lang="en-US" altLang="en-US" dirty="0" smtClean="0"/>
              <a:t>void </a:t>
            </a:r>
            <a:r>
              <a:rPr lang="en-US" altLang="en-US" dirty="0" err="1" smtClean="0"/>
              <a:t>nvbit_write_pred_reg</a:t>
            </a:r>
            <a:r>
              <a:rPr lang="en-US" altLang="en-US" dirty="0" smtClean="0"/>
              <a:t> (int32_t v)</a:t>
            </a:r>
          </a:p>
          <a:p>
            <a:pPr lvl="2" eaLnBrk="1" hangingPunct="1"/>
            <a:r>
              <a:rPr lang="en-US" altLang="en-US" dirty="0" smtClean="0"/>
              <a:t>Writes v into the calling warp’s predicate register</a:t>
            </a:r>
          </a:p>
        </p:txBody>
      </p:sp>
      <p:pic>
        <p:nvPicPr>
          <p:cNvPr id="7173" name="Picture 5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9549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877FF744-FF00-4D33-95FA-EF125C51CDEA}" type="slidenum">
              <a:rPr lang="en-US" altLang="en-US" sz="1400"/>
              <a:pPr/>
              <a:t>16</a:t>
            </a:fld>
            <a:endParaRPr lang="en-US" altLang="en-US" sz="1400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Inspection APIs</a:t>
            </a:r>
            <a:endParaRPr lang="en-US" altLang="en-US" dirty="0" smtClean="0"/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762000"/>
            <a:ext cx="8458200" cy="60960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Instrumentation code usually needs to inspect the binary of the kernel for inserting calls to the analysis function</a:t>
            </a:r>
          </a:p>
          <a:p>
            <a:pPr lvl="1" eaLnBrk="1" hangingPunct="1"/>
            <a:r>
              <a:rPr lang="en-US" altLang="en-US" dirty="0" smtClean="0"/>
              <a:t>To get a vector of all functions called by the kernel</a:t>
            </a:r>
          </a:p>
          <a:p>
            <a:pPr lvl="2" eaLnBrk="1" hangingPunct="1"/>
            <a:r>
              <a:rPr lang="en-US" altLang="en-US" dirty="0" err="1" smtClean="0"/>
              <a:t>nvbit_get_related_functions</a:t>
            </a:r>
            <a:r>
              <a:rPr lang="en-US" altLang="en-US" dirty="0" smtClean="0"/>
              <a:t> (</a:t>
            </a:r>
            <a:r>
              <a:rPr lang="en-US" altLang="en-US" dirty="0" err="1" smtClean="0"/>
              <a:t>CUcontext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ctx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CUfunction</a:t>
            </a:r>
            <a:r>
              <a:rPr lang="en-US" altLang="en-US" dirty="0" smtClean="0"/>
              <a:t> f) where f is the target kernel</a:t>
            </a:r>
          </a:p>
          <a:p>
            <a:pPr lvl="1" eaLnBrk="1" hangingPunct="1"/>
            <a:r>
              <a:rPr lang="en-US" altLang="en-US" dirty="0" smtClean="0"/>
              <a:t>To get a vector of all instructions in program order for a function f</a:t>
            </a:r>
          </a:p>
          <a:p>
            <a:pPr lvl="2" eaLnBrk="1" hangingPunct="1"/>
            <a:r>
              <a:rPr lang="en-US" altLang="en-US" dirty="0" err="1" smtClean="0"/>
              <a:t>nvbit_get_instrs</a:t>
            </a:r>
            <a:r>
              <a:rPr lang="en-US" altLang="en-US" dirty="0" smtClean="0"/>
              <a:t> (</a:t>
            </a:r>
            <a:r>
              <a:rPr lang="en-US" altLang="en-US" dirty="0" err="1" smtClean="0"/>
              <a:t>CUcontext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ctx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CUfunction</a:t>
            </a:r>
            <a:r>
              <a:rPr lang="en-US" altLang="en-US" dirty="0" smtClean="0"/>
              <a:t> f)</a:t>
            </a:r>
          </a:p>
          <a:p>
            <a:pPr lvl="1" eaLnBrk="1" hangingPunct="1"/>
            <a:r>
              <a:rPr lang="en-US" altLang="en-US" dirty="0" smtClean="0"/>
              <a:t>To get the static CFG of function f</a:t>
            </a:r>
          </a:p>
          <a:p>
            <a:pPr lvl="2" eaLnBrk="1" hangingPunct="1"/>
            <a:r>
              <a:rPr lang="en-US" altLang="en-US" dirty="0" err="1" smtClean="0"/>
              <a:t>nvbit_get_CFG</a:t>
            </a:r>
            <a:r>
              <a:rPr lang="en-US" altLang="en-US" dirty="0" smtClean="0"/>
              <a:t> (</a:t>
            </a:r>
            <a:r>
              <a:rPr lang="en-US" altLang="en-US" dirty="0" err="1" smtClean="0"/>
              <a:t>CUcontext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ctx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CUfunction</a:t>
            </a:r>
            <a:r>
              <a:rPr lang="en-US" altLang="en-US" dirty="0" smtClean="0"/>
              <a:t> f)</a:t>
            </a:r>
          </a:p>
          <a:p>
            <a:pPr lvl="2" eaLnBrk="1" hangingPunct="1"/>
            <a:r>
              <a:rPr lang="en-US" altLang="en-US" dirty="0" smtClean="0"/>
              <a:t>A CFG has a vector of basic blocks (member </a:t>
            </a:r>
            <a:r>
              <a:rPr lang="en-US" altLang="en-US" dirty="0" err="1" smtClean="0"/>
              <a:t>bbs</a:t>
            </a:r>
            <a:r>
              <a:rPr lang="en-US" altLang="en-US" dirty="0" smtClean="0"/>
              <a:t>)</a:t>
            </a:r>
            <a:endParaRPr lang="en-US" altLang="en-US" dirty="0" smtClean="0"/>
          </a:p>
        </p:txBody>
      </p:sp>
      <p:pic>
        <p:nvPicPr>
          <p:cNvPr id="7173" name="Picture 5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0252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F3049C8B-5438-4B43-8870-AB832598F237}" type="slidenum">
              <a:rPr lang="en-US" altLang="en-US" sz="1400"/>
              <a:pPr/>
              <a:t>17</a:t>
            </a:fld>
            <a:endParaRPr lang="en-US" altLang="en-US" sz="1400"/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mtClean="0"/>
              <a:t>Instrumentation granularity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90600"/>
            <a:ext cx="8458200" cy="58674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Instrumentation can be done at different grains</a:t>
            </a:r>
          </a:p>
          <a:p>
            <a:pPr lvl="1" eaLnBrk="1" hangingPunct="1"/>
            <a:r>
              <a:rPr lang="en-US" altLang="en-US" dirty="0" smtClean="0"/>
              <a:t>For each instruction</a:t>
            </a:r>
          </a:p>
          <a:p>
            <a:pPr lvl="1" eaLnBrk="1" hangingPunct="1"/>
            <a:r>
              <a:rPr lang="en-US" altLang="en-US" dirty="0" smtClean="0"/>
              <a:t>For each basic block</a:t>
            </a:r>
          </a:p>
          <a:p>
            <a:pPr lvl="2" eaLnBrk="1" hangingPunct="1"/>
            <a:r>
              <a:rPr lang="en-US" altLang="en-US" dirty="0" smtClean="0"/>
              <a:t>A basic block is a sequence of instructions terminating at a control flow changing instruction</a:t>
            </a:r>
          </a:p>
          <a:p>
            <a:pPr lvl="2" eaLnBrk="1" hangingPunct="1"/>
            <a:r>
              <a:rPr lang="en-US" altLang="en-US" dirty="0" smtClean="0"/>
              <a:t>A basic block has a unique single entry point and a unique single exit point</a:t>
            </a:r>
          </a:p>
        </p:txBody>
      </p:sp>
      <p:pic>
        <p:nvPicPr>
          <p:cNvPr id="13317" name="Picture 5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DE852DE9-9ACD-4A4E-8BE6-16F4422D3218}" type="slidenum">
              <a:rPr lang="en-US" altLang="en-US" sz="1400"/>
              <a:pPr/>
              <a:t>18</a:t>
            </a:fld>
            <a:endParaRPr lang="en-US" altLang="en-US" sz="1400"/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838200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Instrumentation granularity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838200"/>
            <a:ext cx="8458200" cy="6019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Instrumenting at a coarser grain can speed up the instrumented code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Less instrumentation overhead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For example, the instructions can be counted per basic block and then added to the total instruction count on each visit to a </a:t>
            </a:r>
            <a:r>
              <a:rPr lang="en-US" altLang="en-US" smtClean="0"/>
              <a:t>basic block</a:t>
            </a:r>
            <a:endParaRPr lang="en-US" altLang="en-US" dirty="0" smtClean="0"/>
          </a:p>
        </p:txBody>
      </p:sp>
      <p:pic>
        <p:nvPicPr>
          <p:cNvPr id="14341" name="Picture 5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DE852DE9-9ACD-4A4E-8BE6-16F4422D3218}" type="slidenum">
              <a:rPr lang="en-US" altLang="en-US" sz="1400"/>
              <a:pPr/>
              <a:t>19</a:t>
            </a:fld>
            <a:endParaRPr lang="en-US" altLang="en-US" sz="1400"/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838200"/>
          </a:xfrm>
        </p:spPr>
        <p:txBody>
          <a:bodyPr/>
          <a:lstStyle/>
          <a:p>
            <a:pPr eaLnBrk="1" hangingPunct="1"/>
            <a:r>
              <a:rPr lang="en-US" altLang="en-US" sz="4000" dirty="0" smtClean="0"/>
              <a:t>Code reference</a:t>
            </a:r>
            <a:endParaRPr lang="en-US" altLang="en-US" sz="4000" dirty="0" smtClean="0"/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838200"/>
            <a:ext cx="8458200" cy="6019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Read the header files to know the available </a:t>
            </a:r>
            <a:r>
              <a:rPr lang="en-US" altLang="en-US" dirty="0" err="1" smtClean="0"/>
              <a:t>NVBit</a:t>
            </a:r>
            <a:r>
              <a:rPr lang="en-US" altLang="en-US" dirty="0" smtClean="0"/>
              <a:t> APIs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core/</a:t>
            </a:r>
            <a:r>
              <a:rPr lang="en-US" altLang="en-US" dirty="0" err="1" smtClean="0"/>
              <a:t>nvbit.h</a:t>
            </a:r>
            <a:r>
              <a:rPr lang="en-US" altLang="en-US" dirty="0" smtClean="0"/>
              <a:t> lists all </a:t>
            </a:r>
            <a:r>
              <a:rPr lang="en-US" altLang="en-US" dirty="0" err="1" smtClean="0"/>
              <a:t>NVBit</a:t>
            </a:r>
            <a:r>
              <a:rPr lang="en-US" altLang="en-US" dirty="0" smtClean="0"/>
              <a:t> APIs and </a:t>
            </a:r>
            <a:r>
              <a:rPr lang="en-US" altLang="en-US" smtClean="0"/>
              <a:t>structure definitions</a:t>
            </a:r>
            <a:endParaRPr lang="en-US" altLang="en-US" dirty="0" smtClean="0"/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core/</a:t>
            </a:r>
            <a:r>
              <a:rPr lang="en-US" altLang="en-US" dirty="0" err="1" smtClean="0"/>
              <a:t>cuda.h</a:t>
            </a:r>
            <a:r>
              <a:rPr lang="en-US" altLang="en-US" dirty="0" smtClean="0"/>
              <a:t> and core/</a:t>
            </a:r>
            <a:r>
              <a:rPr lang="en-US" altLang="en-US" dirty="0" err="1" smtClean="0"/>
              <a:t>generated_cuda_meta.h</a:t>
            </a:r>
            <a:r>
              <a:rPr lang="en-US" altLang="en-US" dirty="0" smtClean="0"/>
              <a:t> list all CUDA structure definitions and constants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core/</a:t>
            </a:r>
            <a:r>
              <a:rPr lang="en-US" altLang="en-US" dirty="0" err="1" smtClean="0"/>
              <a:t>tools_cuda_api_meta.h</a:t>
            </a:r>
            <a:r>
              <a:rPr lang="en-US" altLang="en-US" dirty="0" smtClean="0"/>
              <a:t> lists CUDA API to callback id mapping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core/</a:t>
            </a:r>
            <a:r>
              <a:rPr lang="en-US" altLang="en-US" dirty="0" err="1" smtClean="0"/>
              <a:t>instr_types.h</a:t>
            </a:r>
            <a:r>
              <a:rPr lang="en-US" altLang="en-US" dirty="0" smtClean="0"/>
              <a:t> lists all </a:t>
            </a:r>
            <a:r>
              <a:rPr lang="en-US" altLang="en-US" dirty="0" smtClean="0"/>
              <a:t>instruction-related structures and constants</a:t>
            </a:r>
            <a:endParaRPr lang="en-US" altLang="en-US" dirty="0" smtClean="0"/>
          </a:p>
        </p:txBody>
      </p:sp>
      <p:pic>
        <p:nvPicPr>
          <p:cNvPr id="14341" name="Picture 5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8811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56C6285E-1285-429B-BAAE-9FE8648725F0}" type="slidenum">
              <a:rPr lang="en-US" altLang="en-US" sz="1400"/>
              <a:pPr/>
              <a:t>2</a:t>
            </a:fld>
            <a:endParaRPr lang="en-US" altLang="en-US" sz="1400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/>
          <a:lstStyle/>
          <a:p>
            <a:pPr eaLnBrk="1" hangingPunct="1"/>
            <a:r>
              <a:rPr lang="en-US" altLang="en-US" sz="4000" dirty="0" err="1" smtClean="0"/>
              <a:t>NVBit</a:t>
            </a:r>
            <a:endParaRPr lang="en-US" altLang="en-US" sz="4000" dirty="0" smtClean="0"/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609600"/>
            <a:ext cx="8458200" cy="6248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altLang="en-US" dirty="0" smtClean="0"/>
              <a:t>What is instrumentation?</a:t>
            </a:r>
          </a:p>
          <a:p>
            <a:pPr lvl="1">
              <a:defRPr/>
            </a:pPr>
            <a:r>
              <a:rPr lang="en-US" dirty="0" smtClean="0">
                <a:ea typeface="+mn-ea"/>
              </a:rPr>
              <a:t>A technique for inserting extra code into an application to observe/study/change its behavior</a:t>
            </a:r>
          </a:p>
          <a:p>
            <a:pPr lvl="1">
              <a:defRPr/>
            </a:pPr>
            <a:r>
              <a:rPr lang="en-US" altLang="en-US" dirty="0" smtClean="0">
                <a:ea typeface="+mn-ea"/>
              </a:rPr>
              <a:t>Primary purpose is program analysis and performance profiling</a:t>
            </a:r>
          </a:p>
          <a:p>
            <a:pPr lvl="1">
              <a:defRPr/>
            </a:pPr>
            <a:r>
              <a:rPr lang="en-US" altLang="en-US" dirty="0" smtClean="0">
                <a:ea typeface="+mn-ea"/>
              </a:rPr>
              <a:t>There are many other use cases such as architectural studies by intercepting function calls, or specific type of instructions, or all instructions</a:t>
            </a:r>
          </a:p>
          <a:p>
            <a:pPr lvl="2">
              <a:defRPr/>
            </a:pPr>
            <a:r>
              <a:rPr lang="en-US" altLang="en-US" dirty="0" smtClean="0">
                <a:ea typeface="+mn-ea"/>
              </a:rPr>
              <a:t>Warp divergence analysis, cache analysis, etc.</a:t>
            </a:r>
          </a:p>
          <a:p>
            <a:pPr lvl="2">
              <a:defRPr/>
            </a:pPr>
            <a:r>
              <a:rPr lang="en-US" altLang="en-US" dirty="0" smtClean="0">
                <a:ea typeface="+mn-ea"/>
              </a:rPr>
              <a:t>Any </a:t>
            </a:r>
            <a:r>
              <a:rPr lang="en-US" altLang="en-US" dirty="0" err="1" smtClean="0">
                <a:ea typeface="+mn-ea"/>
              </a:rPr>
              <a:t>microarchitecture</a:t>
            </a:r>
            <a:r>
              <a:rPr lang="en-US" altLang="en-US" dirty="0" smtClean="0">
                <a:ea typeface="+mn-ea"/>
              </a:rPr>
              <a:t> feature can be analyzed once the right set of instructions or API calls is captured</a:t>
            </a:r>
          </a:p>
        </p:txBody>
      </p:sp>
      <p:pic>
        <p:nvPicPr>
          <p:cNvPr id="3077" name="Picture 7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990D08BB-F978-48F1-AE22-E2ECB7E42DF8}" type="slidenum">
              <a:rPr lang="en-US" altLang="en-US" sz="1400"/>
              <a:pPr/>
              <a:t>3</a:t>
            </a:fld>
            <a:endParaRPr lang="en-US" altLang="en-US" sz="140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8382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How to do instrumentation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685800"/>
            <a:ext cx="8458200" cy="61722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Where to insert code</a:t>
            </a:r>
          </a:p>
          <a:p>
            <a:pPr lvl="1" eaLnBrk="1" hangingPunct="1"/>
            <a:r>
              <a:rPr lang="en-US" altLang="en-US" dirty="0" smtClean="0"/>
              <a:t>For cache study, insert new code for every load and store instruction</a:t>
            </a:r>
          </a:p>
          <a:p>
            <a:pPr lvl="1" eaLnBrk="1" hangingPunct="1"/>
            <a:r>
              <a:rPr lang="en-US" altLang="en-US" dirty="0" smtClean="0"/>
              <a:t>For warp divergence study, insert new code for every branch or memory instruction</a:t>
            </a:r>
          </a:p>
          <a:p>
            <a:pPr eaLnBrk="1" hangingPunct="1"/>
            <a:r>
              <a:rPr lang="en-US" altLang="en-US" dirty="0" smtClean="0"/>
              <a:t>What code to insert</a:t>
            </a:r>
          </a:p>
          <a:p>
            <a:pPr lvl="1" eaLnBrk="1" hangingPunct="1"/>
            <a:r>
              <a:rPr lang="en-US" altLang="en-US" dirty="0" smtClean="0"/>
              <a:t>For cache study, new code should model a cache or a cache hierarchy</a:t>
            </a:r>
          </a:p>
          <a:p>
            <a:pPr lvl="2" eaLnBrk="1" hangingPunct="1"/>
            <a:r>
              <a:rPr lang="en-US" altLang="en-US" dirty="0" smtClean="0"/>
              <a:t>Input to this code is the intercepted load/store</a:t>
            </a:r>
          </a:p>
          <a:p>
            <a:pPr lvl="1" eaLnBrk="1" hangingPunct="1"/>
            <a:r>
              <a:rPr lang="en-US" altLang="en-US" dirty="0" smtClean="0"/>
              <a:t>For warp divergence study, new code should capture degree of divergence in a warp</a:t>
            </a:r>
          </a:p>
          <a:p>
            <a:pPr lvl="2" eaLnBrk="1" hangingPunct="1"/>
            <a:r>
              <a:rPr lang="en-US" altLang="en-US" dirty="0" smtClean="0"/>
              <a:t>Input to this code is the intercepted branch/memory instruction</a:t>
            </a:r>
          </a:p>
        </p:txBody>
      </p:sp>
      <p:pic>
        <p:nvPicPr>
          <p:cNvPr id="4101" name="Picture 5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26F4D5AC-869E-4EF8-AB11-D3BC6DB10D1A}" type="slidenum">
              <a:rPr lang="en-US" altLang="en-US" sz="1400"/>
              <a:pPr/>
              <a:t>4</a:t>
            </a:fld>
            <a:endParaRPr lang="en-US" altLang="en-US" sz="1400"/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914400"/>
          </a:xfrm>
        </p:spPr>
        <p:txBody>
          <a:bodyPr/>
          <a:lstStyle/>
          <a:p>
            <a:pPr eaLnBrk="1" hangingPunct="1"/>
            <a:r>
              <a:rPr lang="en-US" altLang="en-US" smtClean="0"/>
              <a:t>How to do instrumentation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762000"/>
            <a:ext cx="8458200" cy="6096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How to insert new code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Source code instrumentation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mtClean="0"/>
              <a:t>Directly changes the source code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mtClean="0"/>
              <a:t>Drawbacks: need access to source code, cannot instrument external libraries, need recompilation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Static binary instrumentation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mtClean="0"/>
              <a:t>Directly changes the binary after it is compiled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mtClean="0"/>
              <a:t>Positive: does not need access to source code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mtClean="0"/>
              <a:t>Drawbacks: branch targets need careful manipulation, cannot instrument dynamically loaded libraries and objects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Dynamic binary instrumentation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mtClean="0"/>
              <a:t>Inject code in binary at run-time (a la JIT comp.)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mtClean="0"/>
              <a:t>Positives: source code not needed, can instrument anything that runs as part of the binary’s AS</a:t>
            </a:r>
          </a:p>
        </p:txBody>
      </p:sp>
      <p:pic>
        <p:nvPicPr>
          <p:cNvPr id="5125" name="Picture 5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3FEE00A8-E4E9-4E42-84F9-EFE0A0AC36AA}" type="slidenum">
              <a:rPr lang="en-US" altLang="en-US" sz="1400"/>
              <a:pPr/>
              <a:t>5</a:t>
            </a:fld>
            <a:endParaRPr lang="en-US" altLang="en-US" sz="1400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762000"/>
          </a:xfrm>
        </p:spPr>
        <p:txBody>
          <a:bodyPr/>
          <a:lstStyle/>
          <a:p>
            <a:pPr eaLnBrk="1" hangingPunct="1"/>
            <a:r>
              <a:rPr lang="en-US" altLang="en-US" dirty="0" err="1" smtClean="0"/>
              <a:t>NVBit</a:t>
            </a:r>
            <a:endParaRPr lang="en-US" altLang="en-US" dirty="0" smtClean="0"/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685800"/>
            <a:ext cx="8458200" cy="6172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Does dynamic binary instrumentation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Takes two inputs: the application binary and an instrumentation program written in C/C++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The instrumentation program describes where in the binary to insert new code and what code to insert (writing this program is the main task)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The instrumentation program is known as an </a:t>
            </a:r>
            <a:r>
              <a:rPr lang="en-US" altLang="en-US" dirty="0" err="1" smtClean="0"/>
              <a:t>nvbit</a:t>
            </a:r>
            <a:r>
              <a:rPr lang="en-US" altLang="en-US" dirty="0" smtClean="0"/>
              <a:t> tool and is compiled as a shared object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As the application runs, the </a:t>
            </a:r>
            <a:r>
              <a:rPr lang="en-US" altLang="en-US" dirty="0" err="1" smtClean="0"/>
              <a:t>nvbit</a:t>
            </a:r>
            <a:r>
              <a:rPr lang="en-US" altLang="en-US" dirty="0" smtClean="0"/>
              <a:t> tool is used to dynamically and incrementally instrument part of the binary that is about to execute</a:t>
            </a:r>
          </a:p>
          <a:p>
            <a:pPr lvl="3" eaLnBrk="1" hangingPunct="1">
              <a:lnSpc>
                <a:spcPct val="90000"/>
              </a:lnSpc>
            </a:pPr>
            <a:r>
              <a:rPr lang="en-US" altLang="en-US" dirty="0" smtClean="0"/>
              <a:t>A function is instrumented only once by maintaining state per instrumented function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/>
              <a:t>Concepts similar to just-in-time compilation are used to affect dynamic instrumentation</a:t>
            </a:r>
          </a:p>
          <a:p>
            <a:pPr lvl="3" eaLnBrk="1" hangingPunct="1">
              <a:lnSpc>
                <a:spcPct val="90000"/>
              </a:lnSpc>
            </a:pPr>
            <a:r>
              <a:rPr lang="en-US" altLang="en-US" dirty="0" smtClean="0"/>
              <a:t>Instrumented code is just-in-time compiled to generate the instrumented binary</a:t>
            </a:r>
          </a:p>
        </p:txBody>
      </p:sp>
      <p:pic>
        <p:nvPicPr>
          <p:cNvPr id="6149" name="Picture 5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877FF744-FF00-4D33-95FA-EF125C51CDEA}" type="slidenum">
              <a:rPr lang="en-US" altLang="en-US" sz="1400"/>
              <a:pPr/>
              <a:t>6</a:t>
            </a:fld>
            <a:endParaRPr lang="en-US" altLang="en-US" sz="1400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685800"/>
          </a:xfrm>
        </p:spPr>
        <p:txBody>
          <a:bodyPr/>
          <a:lstStyle/>
          <a:p>
            <a:pPr eaLnBrk="1" hangingPunct="1"/>
            <a:r>
              <a:rPr lang="en-US" altLang="en-US" dirty="0" err="1" smtClean="0"/>
              <a:t>NVBit</a:t>
            </a:r>
            <a:r>
              <a:rPr lang="en-US" altLang="en-US" dirty="0" smtClean="0"/>
              <a:t> tool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762000"/>
            <a:ext cx="8458200" cy="60960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Entry into </a:t>
            </a:r>
            <a:r>
              <a:rPr lang="en-US" altLang="en-US" dirty="0" err="1" smtClean="0"/>
              <a:t>nvbit</a:t>
            </a:r>
            <a:r>
              <a:rPr lang="en-US" altLang="en-US" dirty="0" smtClean="0"/>
              <a:t> tool can take place at several points of a binary</a:t>
            </a:r>
          </a:p>
          <a:p>
            <a:pPr lvl="1" eaLnBrk="1" hangingPunct="1"/>
            <a:r>
              <a:rPr lang="en-US" altLang="en-US" dirty="0" smtClean="0"/>
              <a:t>Referred to as callbacks</a:t>
            </a:r>
          </a:p>
          <a:p>
            <a:pPr lvl="1" eaLnBrk="1" hangingPunct="1"/>
            <a:r>
              <a:rPr lang="en-US" altLang="en-US" dirty="0" smtClean="0"/>
              <a:t>All callback functions execute on the CPU</a:t>
            </a:r>
          </a:p>
          <a:p>
            <a:pPr lvl="2" eaLnBrk="1" hangingPunct="1"/>
            <a:r>
              <a:rPr lang="en-US" altLang="en-US" dirty="0" smtClean="0"/>
              <a:t>These are traditional C functions</a:t>
            </a:r>
          </a:p>
          <a:p>
            <a:pPr lvl="1" eaLnBrk="1" hangingPunct="1"/>
            <a:r>
              <a:rPr lang="en-US" altLang="en-US" dirty="0" smtClean="0"/>
              <a:t>When the binary starts, </a:t>
            </a:r>
            <a:r>
              <a:rPr lang="en-US" altLang="en-US" dirty="0" err="1" smtClean="0"/>
              <a:t>nvbit_at_init</a:t>
            </a:r>
            <a:r>
              <a:rPr lang="en-US" altLang="en-US" dirty="0" smtClean="0"/>
              <a:t> () </a:t>
            </a:r>
            <a:r>
              <a:rPr lang="en-US" altLang="en-US" dirty="0" smtClean="0"/>
              <a:t>gets called</a:t>
            </a:r>
          </a:p>
          <a:p>
            <a:pPr lvl="2" eaLnBrk="1" hangingPunct="1"/>
            <a:r>
              <a:rPr lang="en-US" altLang="en-US" dirty="0" smtClean="0"/>
              <a:t>Use this to initialize any states and structures that the </a:t>
            </a:r>
            <a:r>
              <a:rPr lang="en-US" altLang="en-US" dirty="0" smtClean="0"/>
              <a:t>instrumentation procedure </a:t>
            </a:r>
            <a:r>
              <a:rPr lang="en-US" altLang="en-US" dirty="0" smtClean="0"/>
              <a:t>would need</a:t>
            </a:r>
          </a:p>
          <a:p>
            <a:pPr lvl="1" eaLnBrk="1" hangingPunct="1"/>
            <a:r>
              <a:rPr lang="en-US" altLang="en-US" dirty="0" smtClean="0"/>
              <a:t>When the binary is about to exit, </a:t>
            </a:r>
            <a:r>
              <a:rPr lang="en-US" altLang="en-US" dirty="0" err="1" smtClean="0"/>
              <a:t>nvbit_at_term</a:t>
            </a:r>
            <a:r>
              <a:rPr lang="en-US" altLang="en-US" dirty="0" smtClean="0"/>
              <a:t> () </a:t>
            </a:r>
            <a:r>
              <a:rPr lang="en-US" altLang="en-US" dirty="0" smtClean="0"/>
              <a:t>gets called</a:t>
            </a:r>
          </a:p>
          <a:p>
            <a:pPr lvl="2" eaLnBrk="1" hangingPunct="1"/>
            <a:r>
              <a:rPr lang="en-US" altLang="en-US" dirty="0" smtClean="0"/>
              <a:t>Use this to write out any collected stats or close files or clean up structures</a:t>
            </a:r>
          </a:p>
        </p:txBody>
      </p:sp>
      <p:pic>
        <p:nvPicPr>
          <p:cNvPr id="7173" name="Picture 5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877FF744-FF00-4D33-95FA-EF125C51CDEA}" type="slidenum">
              <a:rPr lang="en-US" altLang="en-US" sz="1400"/>
              <a:pPr/>
              <a:t>7</a:t>
            </a:fld>
            <a:endParaRPr lang="en-US" altLang="en-US" sz="1400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685800"/>
          </a:xfrm>
        </p:spPr>
        <p:txBody>
          <a:bodyPr/>
          <a:lstStyle/>
          <a:p>
            <a:pPr eaLnBrk="1" hangingPunct="1"/>
            <a:r>
              <a:rPr lang="en-US" altLang="en-US" dirty="0" err="1" smtClean="0"/>
              <a:t>NVBit</a:t>
            </a:r>
            <a:r>
              <a:rPr lang="en-US" altLang="en-US" dirty="0" smtClean="0"/>
              <a:t> tool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33400"/>
            <a:ext cx="8458200" cy="63246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Entry into </a:t>
            </a:r>
            <a:r>
              <a:rPr lang="en-US" altLang="en-US" dirty="0" err="1" smtClean="0"/>
              <a:t>nvbit</a:t>
            </a:r>
            <a:r>
              <a:rPr lang="en-US" altLang="en-US" dirty="0" smtClean="0"/>
              <a:t> tool can take place at several points of a binary</a:t>
            </a:r>
          </a:p>
          <a:p>
            <a:pPr lvl="1" eaLnBrk="1" hangingPunct="1"/>
            <a:r>
              <a:rPr lang="en-US" altLang="en-US" dirty="0" smtClean="0"/>
              <a:t>When a GPU context is created, </a:t>
            </a:r>
            <a:r>
              <a:rPr lang="en-US" altLang="en-US" dirty="0" err="1" smtClean="0"/>
              <a:t>nvbit_at_ctx_init</a:t>
            </a:r>
            <a:r>
              <a:rPr lang="en-US" altLang="en-US" dirty="0" smtClean="0"/>
              <a:t> (</a:t>
            </a:r>
            <a:r>
              <a:rPr lang="en-US" altLang="en-US" dirty="0" err="1" smtClean="0"/>
              <a:t>CUcontext</a:t>
            </a:r>
            <a:r>
              <a:rPr lang="en-US" altLang="en-US" dirty="0" smtClean="0"/>
              <a:t>) is called</a:t>
            </a:r>
          </a:p>
          <a:p>
            <a:pPr lvl="2" eaLnBrk="1" hangingPunct="1"/>
            <a:r>
              <a:rPr lang="en-US" altLang="en-US" dirty="0" smtClean="0"/>
              <a:t>Use it to collect information about </a:t>
            </a:r>
            <a:r>
              <a:rPr lang="en-US" altLang="en-US" dirty="0" err="1" smtClean="0"/>
              <a:t>CUcontext</a:t>
            </a:r>
            <a:r>
              <a:rPr lang="en-US" altLang="en-US" dirty="0" smtClean="0"/>
              <a:t> at start</a:t>
            </a:r>
          </a:p>
          <a:p>
            <a:pPr lvl="1" eaLnBrk="1" hangingPunct="1"/>
            <a:r>
              <a:rPr lang="en-US" altLang="en-US" dirty="0" smtClean="0"/>
              <a:t>When a GPU context terminates, </a:t>
            </a:r>
            <a:r>
              <a:rPr lang="en-US" altLang="en-US" dirty="0" err="1" smtClean="0"/>
              <a:t>nvbit_at_ctx_term</a:t>
            </a:r>
            <a:r>
              <a:rPr lang="en-US" altLang="en-US" dirty="0" smtClean="0"/>
              <a:t> (</a:t>
            </a:r>
            <a:r>
              <a:rPr lang="en-US" altLang="en-US" dirty="0" err="1" smtClean="0"/>
              <a:t>CUcontext</a:t>
            </a:r>
            <a:r>
              <a:rPr lang="en-US" altLang="en-US" dirty="0" smtClean="0"/>
              <a:t>) is called</a:t>
            </a:r>
          </a:p>
          <a:p>
            <a:pPr lvl="2" eaLnBrk="1" hangingPunct="1"/>
            <a:r>
              <a:rPr lang="en-US" altLang="en-US" dirty="0" smtClean="0"/>
              <a:t>Use it to collect information about </a:t>
            </a:r>
            <a:r>
              <a:rPr lang="en-US" altLang="en-US" dirty="0" err="1" smtClean="0"/>
              <a:t>CUcontext</a:t>
            </a:r>
            <a:r>
              <a:rPr lang="en-US" altLang="en-US" dirty="0" smtClean="0"/>
              <a:t> at end</a:t>
            </a:r>
          </a:p>
          <a:p>
            <a:pPr lvl="1" eaLnBrk="1" hangingPunct="1"/>
            <a:r>
              <a:rPr lang="en-US" altLang="en-US" dirty="0" smtClean="0"/>
              <a:t>Before the first kernel is launched, </a:t>
            </a:r>
            <a:r>
              <a:rPr lang="en-US" altLang="en-US" dirty="0" err="1" smtClean="0"/>
              <a:t>nvbit_tool_init</a:t>
            </a:r>
            <a:r>
              <a:rPr lang="en-US" altLang="en-US" dirty="0" smtClean="0"/>
              <a:t> (</a:t>
            </a:r>
            <a:r>
              <a:rPr lang="en-US" altLang="en-US" dirty="0" err="1" smtClean="0"/>
              <a:t>CUcontext</a:t>
            </a:r>
            <a:r>
              <a:rPr lang="en-US" altLang="en-US" dirty="0" smtClean="0"/>
              <a:t>) is called</a:t>
            </a:r>
          </a:p>
          <a:p>
            <a:pPr lvl="2" eaLnBrk="1" hangingPunct="1"/>
            <a:r>
              <a:rPr lang="en-US" altLang="en-US" dirty="0" smtClean="0"/>
              <a:t>Use it to initialize any </a:t>
            </a:r>
            <a:r>
              <a:rPr lang="en-US" altLang="en-US" dirty="0" err="1" smtClean="0"/>
              <a:t>CUcontext</a:t>
            </a:r>
            <a:r>
              <a:rPr lang="en-US" altLang="en-US" dirty="0" smtClean="0"/>
              <a:t>-dependent state needed for instrumentation</a:t>
            </a:r>
          </a:p>
          <a:p>
            <a:pPr lvl="1" eaLnBrk="1" hangingPunct="1"/>
            <a:endParaRPr lang="en-US" altLang="en-US" dirty="0" smtClean="0"/>
          </a:p>
        </p:txBody>
      </p:sp>
      <p:pic>
        <p:nvPicPr>
          <p:cNvPr id="7173" name="Picture 5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2336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877FF744-FF00-4D33-95FA-EF125C51CDEA}" type="slidenum">
              <a:rPr lang="en-US" altLang="en-US" sz="1400"/>
              <a:pPr/>
              <a:t>8</a:t>
            </a:fld>
            <a:endParaRPr lang="en-US" altLang="en-US" sz="1400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685800"/>
          </a:xfrm>
        </p:spPr>
        <p:txBody>
          <a:bodyPr/>
          <a:lstStyle/>
          <a:p>
            <a:pPr eaLnBrk="1" hangingPunct="1"/>
            <a:r>
              <a:rPr lang="en-US" altLang="en-US" dirty="0" err="1" smtClean="0"/>
              <a:t>NVBit</a:t>
            </a:r>
            <a:r>
              <a:rPr lang="en-US" altLang="en-US" dirty="0" smtClean="0"/>
              <a:t> tool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609600"/>
            <a:ext cx="8458200" cy="62484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Entry into </a:t>
            </a:r>
            <a:r>
              <a:rPr lang="en-US" altLang="en-US" dirty="0" err="1" smtClean="0"/>
              <a:t>nvbit</a:t>
            </a:r>
            <a:r>
              <a:rPr lang="en-US" altLang="en-US" dirty="0" smtClean="0"/>
              <a:t> tool can take place at several points of a binary</a:t>
            </a:r>
          </a:p>
          <a:p>
            <a:pPr lvl="1" eaLnBrk="1" hangingPunct="1"/>
            <a:r>
              <a:rPr lang="en-US" altLang="en-US" dirty="0" smtClean="0"/>
              <a:t>At the beginning and at the end of every CUDA driver API call, </a:t>
            </a:r>
            <a:r>
              <a:rPr lang="en-US" altLang="en-US" dirty="0" err="1" smtClean="0"/>
              <a:t>nvbit_at_cuda_event</a:t>
            </a:r>
            <a:r>
              <a:rPr lang="en-US" altLang="en-US" dirty="0"/>
              <a:t> </a:t>
            </a:r>
            <a:r>
              <a:rPr lang="en-US" altLang="en-US" dirty="0" smtClean="0"/>
              <a:t>(</a:t>
            </a:r>
            <a:r>
              <a:rPr lang="en-US" altLang="en-US" dirty="0" err="1" smtClean="0"/>
              <a:t>CUcontext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ctx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int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is_exit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nvbit_api_cuda_t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cbid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const</a:t>
            </a:r>
            <a:r>
              <a:rPr lang="en-US" altLang="en-US" dirty="0" smtClean="0"/>
              <a:t> char* name, void *</a:t>
            </a:r>
            <a:r>
              <a:rPr lang="en-US" altLang="en-US" dirty="0" err="1" smtClean="0"/>
              <a:t>params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CUresult</a:t>
            </a:r>
            <a:r>
              <a:rPr lang="en-US" altLang="en-US" dirty="0" smtClean="0"/>
              <a:t>* status) is invoked</a:t>
            </a:r>
          </a:p>
          <a:p>
            <a:pPr lvl="2" eaLnBrk="1" hangingPunct="1"/>
            <a:r>
              <a:rPr lang="en-US" altLang="en-US" dirty="0" err="1" smtClean="0"/>
              <a:t>is_exit</a:t>
            </a:r>
            <a:r>
              <a:rPr lang="en-US" altLang="en-US" dirty="0" smtClean="0"/>
              <a:t> is 0 if it is beginning and 1 if it is end of API</a:t>
            </a:r>
          </a:p>
          <a:p>
            <a:pPr lvl="2" eaLnBrk="1" hangingPunct="1"/>
            <a:r>
              <a:rPr lang="en-US" altLang="en-US" dirty="0" err="1" smtClean="0"/>
              <a:t>cbid</a:t>
            </a:r>
            <a:r>
              <a:rPr lang="en-US" altLang="en-US" dirty="0" smtClean="0"/>
              <a:t> is the unique identifier of driver API</a:t>
            </a:r>
          </a:p>
          <a:p>
            <a:pPr lvl="2" eaLnBrk="1" hangingPunct="1"/>
            <a:r>
              <a:rPr lang="en-US" altLang="en-US" dirty="0" smtClean="0"/>
              <a:t>name is the API name</a:t>
            </a:r>
          </a:p>
          <a:p>
            <a:pPr lvl="2" eaLnBrk="1" hangingPunct="1"/>
            <a:r>
              <a:rPr lang="en-US" altLang="en-US" dirty="0" err="1" smtClean="0"/>
              <a:t>params</a:t>
            </a:r>
            <a:r>
              <a:rPr lang="en-US" altLang="en-US" dirty="0" smtClean="0"/>
              <a:t> is a pointer to a structure containing API parameters</a:t>
            </a:r>
          </a:p>
          <a:p>
            <a:pPr lvl="2" eaLnBrk="1" hangingPunct="1"/>
            <a:r>
              <a:rPr lang="en-US" altLang="en-US" dirty="0" smtClean="0"/>
              <a:t>*status is the error code (if any) of the API call</a:t>
            </a:r>
          </a:p>
          <a:p>
            <a:pPr lvl="2" eaLnBrk="1" hangingPunct="1"/>
            <a:endParaRPr lang="en-US" altLang="en-US" dirty="0" smtClean="0"/>
          </a:p>
        </p:txBody>
      </p:sp>
      <p:pic>
        <p:nvPicPr>
          <p:cNvPr id="7173" name="Picture 5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359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877FF744-FF00-4D33-95FA-EF125C51CDEA}" type="slidenum">
              <a:rPr lang="en-US" altLang="en-US" sz="1400"/>
              <a:pPr/>
              <a:t>9</a:t>
            </a:fld>
            <a:endParaRPr lang="en-US" altLang="en-US" sz="1400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685800"/>
          </a:xfrm>
        </p:spPr>
        <p:txBody>
          <a:bodyPr/>
          <a:lstStyle/>
          <a:p>
            <a:pPr eaLnBrk="1" hangingPunct="1"/>
            <a:r>
              <a:rPr lang="en-US" altLang="en-US" dirty="0" err="1" smtClean="0"/>
              <a:t>NVBit</a:t>
            </a:r>
            <a:r>
              <a:rPr lang="en-US" altLang="en-US" dirty="0" smtClean="0"/>
              <a:t> tool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609600"/>
            <a:ext cx="8458200" cy="62484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Entry into </a:t>
            </a:r>
            <a:r>
              <a:rPr lang="en-US" altLang="en-US" dirty="0" err="1" smtClean="0"/>
              <a:t>nvbit</a:t>
            </a:r>
            <a:r>
              <a:rPr lang="en-US" altLang="en-US" dirty="0" smtClean="0"/>
              <a:t> tool can take place at several points of a binary</a:t>
            </a:r>
          </a:p>
          <a:p>
            <a:pPr lvl="1" eaLnBrk="1" hangingPunct="1"/>
            <a:r>
              <a:rPr lang="en-US" altLang="en-US" dirty="0" smtClean="0"/>
              <a:t>The </a:t>
            </a:r>
            <a:r>
              <a:rPr lang="en-US" altLang="en-US" i="1" dirty="0" smtClean="0"/>
              <a:t>instrumentation code </a:t>
            </a:r>
            <a:r>
              <a:rPr lang="en-US" altLang="en-US" dirty="0" smtClean="0"/>
              <a:t>is included in the </a:t>
            </a:r>
            <a:r>
              <a:rPr lang="en-US" altLang="en-US" dirty="0" err="1" smtClean="0"/>
              <a:t>nvbit_at_cuda_event</a:t>
            </a:r>
            <a:r>
              <a:rPr lang="en-US" altLang="en-US" dirty="0"/>
              <a:t> </a:t>
            </a:r>
            <a:r>
              <a:rPr lang="en-US" altLang="en-US" dirty="0" smtClean="0"/>
              <a:t>function</a:t>
            </a:r>
          </a:p>
          <a:p>
            <a:pPr lvl="2" eaLnBrk="1" hangingPunct="1"/>
            <a:r>
              <a:rPr lang="en-US" altLang="en-US" dirty="0" smtClean="0"/>
              <a:t>For example, CUDA APIs for launching a kernel can be identified from </a:t>
            </a:r>
            <a:r>
              <a:rPr lang="en-US" altLang="en-US" dirty="0" err="1" smtClean="0"/>
              <a:t>cbid</a:t>
            </a:r>
            <a:r>
              <a:rPr lang="en-US" altLang="en-US" dirty="0" smtClean="0"/>
              <a:t> and the kernel can be instrumented if not already instrumented</a:t>
            </a:r>
          </a:p>
          <a:p>
            <a:pPr lvl="2" eaLnBrk="1" hangingPunct="1"/>
            <a:r>
              <a:rPr lang="en-US" altLang="en-US" dirty="0" smtClean="0"/>
              <a:t>Inserts calls to the to be injected </a:t>
            </a:r>
            <a:r>
              <a:rPr lang="en-US" altLang="en-US" dirty="0" smtClean="0"/>
              <a:t>function (may call it </a:t>
            </a:r>
            <a:r>
              <a:rPr lang="en-US" altLang="en-US" i="1" dirty="0" smtClean="0"/>
              <a:t>analysis function</a:t>
            </a:r>
            <a:r>
              <a:rPr lang="en-US" altLang="en-US" dirty="0" smtClean="0"/>
              <a:t>)</a:t>
            </a:r>
            <a:r>
              <a:rPr lang="en-US" altLang="en-US" dirty="0" smtClean="0"/>
              <a:t> </a:t>
            </a:r>
            <a:r>
              <a:rPr lang="en-US" altLang="en-US" dirty="0" smtClean="0"/>
              <a:t>at appropriate locations and compiles the new binary that will be executed</a:t>
            </a:r>
          </a:p>
          <a:p>
            <a:pPr lvl="2" eaLnBrk="1" hangingPunct="1"/>
            <a:r>
              <a:rPr lang="en-US" altLang="en-US" dirty="0" smtClean="0"/>
              <a:t>Adds two sources of overhead to the overall execution time of </a:t>
            </a:r>
            <a:r>
              <a:rPr lang="en-US" altLang="en-US" dirty="0" smtClean="0"/>
              <a:t>a running </a:t>
            </a:r>
            <a:r>
              <a:rPr lang="en-US" altLang="en-US" dirty="0" smtClean="0"/>
              <a:t>application</a:t>
            </a:r>
            <a:r>
              <a:rPr lang="en-US" altLang="en-US" dirty="0" smtClean="0"/>
              <a:t>: extra time to compile the new binary and extra time to execute the </a:t>
            </a:r>
            <a:r>
              <a:rPr lang="en-US" altLang="en-US" dirty="0" smtClean="0"/>
              <a:t>instrumentation procedure and the analysis function</a:t>
            </a:r>
            <a:endParaRPr lang="en-US" altLang="en-US" dirty="0" smtClean="0"/>
          </a:p>
        </p:txBody>
      </p:sp>
      <p:pic>
        <p:nvPicPr>
          <p:cNvPr id="7173" name="Picture 5" descr="iitk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7905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Arial"/>
      </a:majorFont>
      <a:minorFont>
        <a:latin typeface="Comic Sans MS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3609</TotalTime>
  <Words>1432</Words>
  <Application>Microsoft Office PowerPoint</Application>
  <PresentationFormat>On-screen Show (4:3)</PresentationFormat>
  <Paragraphs>161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Comic Sans MS</vt:lpstr>
      <vt:lpstr>Times New Roman</vt:lpstr>
      <vt:lpstr>Default Design</vt:lpstr>
      <vt:lpstr>NVBit: Nvidia’s Binary Instrumentation Tool</vt:lpstr>
      <vt:lpstr>NVBit</vt:lpstr>
      <vt:lpstr>How to do instrumentation</vt:lpstr>
      <vt:lpstr>How to do instrumentation</vt:lpstr>
      <vt:lpstr>NVBit</vt:lpstr>
      <vt:lpstr>NVBit tool</vt:lpstr>
      <vt:lpstr>NVBit tool</vt:lpstr>
      <vt:lpstr>NVBit tool</vt:lpstr>
      <vt:lpstr>NVBit tool</vt:lpstr>
      <vt:lpstr>NVBit tool</vt:lpstr>
      <vt:lpstr>Injecting instrumentation code</vt:lpstr>
      <vt:lpstr>Injecting instrumentation code</vt:lpstr>
      <vt:lpstr>Injecting instrumentation code</vt:lpstr>
      <vt:lpstr>Injecting instrumentation code</vt:lpstr>
      <vt:lpstr>Injecting instrumentation code</vt:lpstr>
      <vt:lpstr>Inspection APIs</vt:lpstr>
      <vt:lpstr>Instrumentation granularity</vt:lpstr>
      <vt:lpstr>Instrumentation granularity</vt:lpstr>
      <vt:lpstr>Code reference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cse</dc:creator>
  <cp:lastModifiedBy>CSE</cp:lastModifiedBy>
  <cp:revision>217</cp:revision>
  <dcterms:created xsi:type="dcterms:W3CDTF">1601-01-01T00:00:00Z</dcterms:created>
  <dcterms:modified xsi:type="dcterms:W3CDTF">2026-08-14T16:37:51Z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2d5c7fe3-4ca4-4dc3-98f3-91f78d9b8921</vt:lpwstr>
  </property>
</Properties>
</file>