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41"/>
  </p:notesMasterIdLst>
  <p:handoutMasterIdLst>
    <p:handoutMasterId r:id="rId42"/>
  </p:handoutMasterIdLst>
  <p:sldIdLst>
    <p:sldId id="260" r:id="rId2"/>
    <p:sldId id="261" r:id="rId3"/>
    <p:sldId id="262" r:id="rId4"/>
    <p:sldId id="290" r:id="rId5"/>
    <p:sldId id="291" r:id="rId6"/>
    <p:sldId id="295" r:id="rId7"/>
    <p:sldId id="296" r:id="rId8"/>
    <p:sldId id="297" r:id="rId9"/>
    <p:sldId id="359" r:id="rId10"/>
    <p:sldId id="360" r:id="rId11"/>
    <p:sldId id="299" r:id="rId12"/>
    <p:sldId id="303" r:id="rId13"/>
    <p:sldId id="306" r:id="rId14"/>
    <p:sldId id="307" r:id="rId15"/>
    <p:sldId id="361" r:id="rId16"/>
    <p:sldId id="362" r:id="rId17"/>
    <p:sldId id="363" r:id="rId18"/>
    <p:sldId id="364" r:id="rId19"/>
    <p:sldId id="365" r:id="rId20"/>
    <p:sldId id="366" r:id="rId21"/>
    <p:sldId id="367" r:id="rId22"/>
    <p:sldId id="308" r:id="rId23"/>
    <p:sldId id="309" r:id="rId24"/>
    <p:sldId id="368" r:id="rId25"/>
    <p:sldId id="369" r:id="rId26"/>
    <p:sldId id="371" r:id="rId27"/>
    <p:sldId id="370" r:id="rId28"/>
    <p:sldId id="372" r:id="rId29"/>
    <p:sldId id="373" r:id="rId30"/>
    <p:sldId id="374" r:id="rId31"/>
    <p:sldId id="375" r:id="rId32"/>
    <p:sldId id="378" r:id="rId33"/>
    <p:sldId id="304" r:id="rId34"/>
    <p:sldId id="376" r:id="rId35"/>
    <p:sldId id="377" r:id="rId36"/>
    <p:sldId id="305" r:id="rId37"/>
    <p:sldId id="310" r:id="rId38"/>
    <p:sldId id="311" r:id="rId39"/>
    <p:sldId id="312" r:id="rId40"/>
  </p:sldIdLst>
  <p:sldSz cx="9144000" cy="6858000" type="screen4x3"/>
  <p:notesSz cx="6858000" cy="9144000"/>
  <p:defaultTextStyle>
    <a:defPPr>
      <a:defRPr lang="en-US"/>
    </a:defPPr>
    <a:lvl1pPr algn="l" rtl="0" fontAlgn="base">
      <a:spcBef>
        <a:spcPct val="0"/>
      </a:spcBef>
      <a:spcAft>
        <a:spcPct val="0"/>
      </a:spcAft>
      <a:defRPr sz="2800" kern="1200">
        <a:solidFill>
          <a:srgbClr val="000000"/>
        </a:solidFill>
        <a:latin typeface="Arial Unicode MS" pitchFamily="34" charset="-128"/>
        <a:ea typeface="Arial Unicode MS" pitchFamily="34" charset="-128"/>
        <a:cs typeface="+mn-cs"/>
      </a:defRPr>
    </a:lvl1pPr>
    <a:lvl2pPr marL="457200" algn="l" rtl="0" fontAlgn="base">
      <a:spcBef>
        <a:spcPct val="0"/>
      </a:spcBef>
      <a:spcAft>
        <a:spcPct val="0"/>
      </a:spcAft>
      <a:defRPr sz="2800" kern="1200">
        <a:solidFill>
          <a:srgbClr val="000000"/>
        </a:solidFill>
        <a:latin typeface="Arial Unicode MS" pitchFamily="34" charset="-128"/>
        <a:ea typeface="Arial Unicode MS" pitchFamily="34" charset="-128"/>
        <a:cs typeface="+mn-cs"/>
      </a:defRPr>
    </a:lvl2pPr>
    <a:lvl3pPr marL="914400" algn="l" rtl="0" fontAlgn="base">
      <a:spcBef>
        <a:spcPct val="0"/>
      </a:spcBef>
      <a:spcAft>
        <a:spcPct val="0"/>
      </a:spcAft>
      <a:defRPr sz="2800" kern="1200">
        <a:solidFill>
          <a:srgbClr val="000000"/>
        </a:solidFill>
        <a:latin typeface="Arial Unicode MS" pitchFamily="34" charset="-128"/>
        <a:ea typeface="Arial Unicode MS" pitchFamily="34" charset="-128"/>
        <a:cs typeface="+mn-cs"/>
      </a:defRPr>
    </a:lvl3pPr>
    <a:lvl4pPr marL="1371600" algn="l" rtl="0" fontAlgn="base">
      <a:spcBef>
        <a:spcPct val="0"/>
      </a:spcBef>
      <a:spcAft>
        <a:spcPct val="0"/>
      </a:spcAft>
      <a:defRPr sz="2800" kern="1200">
        <a:solidFill>
          <a:srgbClr val="000000"/>
        </a:solidFill>
        <a:latin typeface="Arial Unicode MS" pitchFamily="34" charset="-128"/>
        <a:ea typeface="Arial Unicode MS" pitchFamily="34" charset="-128"/>
        <a:cs typeface="+mn-cs"/>
      </a:defRPr>
    </a:lvl4pPr>
    <a:lvl5pPr marL="1828800" algn="l" rtl="0" fontAlgn="base">
      <a:spcBef>
        <a:spcPct val="0"/>
      </a:spcBef>
      <a:spcAft>
        <a:spcPct val="0"/>
      </a:spcAft>
      <a:defRPr sz="2800" kern="1200">
        <a:solidFill>
          <a:srgbClr val="000000"/>
        </a:solidFill>
        <a:latin typeface="Arial Unicode MS" pitchFamily="34" charset="-128"/>
        <a:ea typeface="Arial Unicode MS" pitchFamily="34" charset="-128"/>
        <a:cs typeface="+mn-cs"/>
      </a:defRPr>
    </a:lvl5pPr>
    <a:lvl6pPr marL="2286000" algn="l" defTabSz="914400" rtl="0" eaLnBrk="1" latinLnBrk="0" hangingPunct="1">
      <a:defRPr sz="2800" kern="1200">
        <a:solidFill>
          <a:srgbClr val="000000"/>
        </a:solidFill>
        <a:latin typeface="Arial Unicode MS" pitchFamily="34" charset="-128"/>
        <a:ea typeface="Arial Unicode MS" pitchFamily="34" charset="-128"/>
        <a:cs typeface="+mn-cs"/>
      </a:defRPr>
    </a:lvl6pPr>
    <a:lvl7pPr marL="2743200" algn="l" defTabSz="914400" rtl="0" eaLnBrk="1" latinLnBrk="0" hangingPunct="1">
      <a:defRPr sz="2800" kern="1200">
        <a:solidFill>
          <a:srgbClr val="000000"/>
        </a:solidFill>
        <a:latin typeface="Arial Unicode MS" pitchFamily="34" charset="-128"/>
        <a:ea typeface="Arial Unicode MS" pitchFamily="34" charset="-128"/>
        <a:cs typeface="+mn-cs"/>
      </a:defRPr>
    </a:lvl7pPr>
    <a:lvl8pPr marL="3200400" algn="l" defTabSz="914400" rtl="0" eaLnBrk="1" latinLnBrk="0" hangingPunct="1">
      <a:defRPr sz="2800" kern="1200">
        <a:solidFill>
          <a:srgbClr val="000000"/>
        </a:solidFill>
        <a:latin typeface="Arial Unicode MS" pitchFamily="34" charset="-128"/>
        <a:ea typeface="Arial Unicode MS" pitchFamily="34" charset="-128"/>
        <a:cs typeface="+mn-cs"/>
      </a:defRPr>
    </a:lvl8pPr>
    <a:lvl9pPr marL="3657600" algn="l" defTabSz="914400" rtl="0" eaLnBrk="1" latinLnBrk="0" hangingPunct="1">
      <a:defRPr sz="2800" kern="1200">
        <a:solidFill>
          <a:srgbClr val="000000"/>
        </a:solidFill>
        <a:latin typeface="Arial Unicode MS" pitchFamily="34" charset="-128"/>
        <a:ea typeface="Arial Unicode MS"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979" autoAdjust="0"/>
  </p:normalViewPr>
  <p:slideViewPr>
    <p:cSldViewPr>
      <p:cViewPr varScale="1">
        <p:scale>
          <a:sx n="65" d="100"/>
          <a:sy n="65" d="100"/>
        </p:scale>
        <p:origin x="1320"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latin typeface="Arial" charset="0"/>
                <a:cs typeface="Arial" charset="0"/>
              </a:defRPr>
            </a:lvl1pPr>
          </a:lstStyle>
          <a:p>
            <a:pPr>
              <a:defRPr/>
            </a:pPr>
            <a:endParaRPr lang="en-US"/>
          </a:p>
        </p:txBody>
      </p:sp>
      <p:sp>
        <p:nvSpPr>
          <p:cNvPr id="45059"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cs typeface="Arial" charset="0"/>
              </a:defRPr>
            </a:lvl1pPr>
          </a:lstStyle>
          <a:p>
            <a:pPr>
              <a:defRPr/>
            </a:pPr>
            <a:endParaRPr lang="en-US"/>
          </a:p>
        </p:txBody>
      </p:sp>
      <p:sp>
        <p:nvSpPr>
          <p:cNvPr id="45060"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latin typeface="Arial" charset="0"/>
                <a:cs typeface="Arial" charset="0"/>
              </a:defRPr>
            </a:lvl1pPr>
          </a:lstStyle>
          <a:p>
            <a:pPr>
              <a:defRPr/>
            </a:pPr>
            <a:r>
              <a:rPr lang="en-US" smtClean="0"/>
              <a:t>MAINAK  CS623</a:t>
            </a:r>
            <a:endParaRPr lang="en-US"/>
          </a:p>
        </p:txBody>
      </p:sp>
      <p:sp>
        <p:nvSpPr>
          <p:cNvPr id="45061"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panose="020B0604020202020204" pitchFamily="34" charset="0"/>
                <a:cs typeface="Arial" panose="020B0604020202020204" pitchFamily="34" charset="0"/>
              </a:defRPr>
            </a:lvl1pPr>
          </a:lstStyle>
          <a:p>
            <a:fld id="{BA60BEBF-2499-4F90-A8D6-B684573C370B}"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solidFill>
                  <a:schemeClr val="tx1"/>
                </a:solidFill>
                <a:latin typeface="Arial" charset="0"/>
                <a:cs typeface="Arial" charset="0"/>
              </a:defRPr>
            </a:lvl1pPr>
          </a:lstStyle>
          <a:p>
            <a:pPr>
              <a:defRPr/>
            </a:pPr>
            <a:endParaRPr lang="en-US"/>
          </a:p>
        </p:txBody>
      </p:sp>
      <p:sp>
        <p:nvSpPr>
          <p:cNvPr id="921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cs typeface="Arial" charset="0"/>
              </a:defRPr>
            </a:lvl1pPr>
          </a:lstStyle>
          <a:p>
            <a:pPr>
              <a:defRPr/>
            </a:pPr>
            <a:endParaRPr lang="en-US"/>
          </a:p>
        </p:txBody>
      </p:sp>
      <p:sp>
        <p:nvSpPr>
          <p:cNvPr id="440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22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solidFill>
                  <a:schemeClr val="tx1"/>
                </a:solidFill>
                <a:latin typeface="Arial" charset="0"/>
                <a:cs typeface="Arial" charset="0"/>
              </a:defRPr>
            </a:lvl1pPr>
          </a:lstStyle>
          <a:p>
            <a:pPr>
              <a:defRPr/>
            </a:pPr>
            <a:r>
              <a:rPr lang="en-US" smtClean="0"/>
              <a:t>MAINAK  CS623</a:t>
            </a:r>
            <a:endParaRPr lang="en-US"/>
          </a:p>
        </p:txBody>
      </p:sp>
      <p:sp>
        <p:nvSpPr>
          <p:cNvPr id="922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panose="020B0604020202020204" pitchFamily="34" charset="0"/>
                <a:cs typeface="Arial" panose="020B0604020202020204" pitchFamily="34" charset="0"/>
              </a:defRPr>
            </a:lvl1pPr>
          </a:lstStyle>
          <a:p>
            <a:fld id="{B49A1E36-8A00-4FA8-B00C-BF4F22CA37A3}"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r>
              <a:rPr lang="en-US" altLang="en-US" sz="1200" smtClean="0">
                <a:solidFill>
                  <a:schemeClr val="tx1"/>
                </a:solidFill>
                <a:latin typeface="Arial" panose="020B0604020202020204" pitchFamily="34" charset="0"/>
                <a:cs typeface="Arial" panose="020B0604020202020204" pitchFamily="34" charset="0"/>
              </a:rPr>
              <a:t>MAINAK  CS623</a:t>
            </a:r>
            <a:endParaRPr lang="en-US" altLang="en-US" sz="1200">
              <a:solidFill>
                <a:schemeClr val="tx1"/>
              </a:solidFill>
              <a:latin typeface="Arial" panose="020B0604020202020204" pitchFamily="34" charset="0"/>
              <a:cs typeface="Arial" panose="020B0604020202020204" pitchFamily="34" charset="0"/>
            </a:endParaRPr>
          </a:p>
        </p:txBody>
      </p:sp>
      <p:sp>
        <p:nvSpPr>
          <p:cNvPr id="4505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2B0F1CCA-0613-40B3-9C30-F5CEEEF56E35}" type="slidenum">
              <a:rPr lang="en-US" altLang="en-US" sz="1200">
                <a:solidFill>
                  <a:schemeClr val="tx1"/>
                </a:solidFill>
                <a:latin typeface="Arial" panose="020B0604020202020204" pitchFamily="34" charset="0"/>
              </a:rPr>
              <a:pPr eaLnBrk="1" hangingPunct="1"/>
              <a:t>1</a:t>
            </a:fld>
            <a:endParaRPr lang="en-US" altLang="en-US" sz="1200">
              <a:solidFill>
                <a:schemeClr val="tx1"/>
              </a:solidFill>
              <a:latin typeface="Arial" panose="020B0604020202020204" pitchFamily="34" charset="0"/>
            </a:endParaRPr>
          </a:p>
        </p:txBody>
      </p:sp>
      <p:sp>
        <p:nvSpPr>
          <p:cNvPr id="45060" name="Rectangle 2"/>
          <p:cNvSpPr>
            <a:spLocks noGrp="1" noRot="1" noChangeAspect="1" noChangeArrowheads="1" noTextEdit="1"/>
          </p:cNvSpPr>
          <p:nvPr>
            <p:ph type="sldImg"/>
          </p:nvPr>
        </p:nvSpPr>
        <p:spPr>
          <a:ln/>
        </p:spPr>
      </p:sp>
      <p:sp>
        <p:nvSpPr>
          <p:cNvPr id="4506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805863" cy="6858000"/>
            <a:chOff x="0" y="0"/>
            <a:chExt cx="5547" cy="4320"/>
          </a:xfrm>
        </p:grpSpPr>
        <p:grpSp>
          <p:nvGrpSpPr>
            <p:cNvPr id="5" name="Group 3"/>
            <p:cNvGrpSpPr>
              <a:grpSpLocks/>
            </p:cNvGrpSpPr>
            <p:nvPr userDrawn="1"/>
          </p:nvGrpSpPr>
          <p:grpSpPr bwMode="auto">
            <a:xfrm rot="-215207">
              <a:off x="3692" y="232"/>
              <a:ext cx="1856" cy="3627"/>
              <a:chOff x="3010" y="776"/>
              <a:chExt cx="1856" cy="3627"/>
            </a:xfrm>
          </p:grpSpPr>
          <p:sp>
            <p:nvSpPr>
              <p:cNvPr id="39" name="Freeform 4"/>
              <p:cNvSpPr>
                <a:spLocks/>
              </p:cNvSpPr>
              <p:nvPr userDrawn="1"/>
            </p:nvSpPr>
            <p:spPr bwMode="ltGray">
              <a:xfrm rot="12185230" flipV="1">
                <a:off x="3533" y="774"/>
                <a:ext cx="1333" cy="1485"/>
              </a:xfrm>
              <a:custGeom>
                <a:avLst/>
                <a:gdLst/>
                <a:ahLst/>
                <a:cxnLst>
                  <a:cxn ang="0">
                    <a:pos x="16" y="370"/>
                  </a:cxn>
                  <a:cxn ang="0">
                    <a:pos x="6" y="341"/>
                  </a:cxn>
                  <a:cxn ang="0">
                    <a:pos x="0" y="289"/>
                  </a:cxn>
                  <a:cxn ang="0">
                    <a:pos x="4" y="222"/>
                  </a:cxn>
                  <a:cxn ang="0">
                    <a:pos x="25" y="151"/>
                  </a:cxn>
                  <a:cxn ang="0">
                    <a:pos x="69" y="84"/>
                  </a:cxn>
                  <a:cxn ang="0">
                    <a:pos x="142" y="31"/>
                  </a:cxn>
                  <a:cxn ang="0">
                    <a:pos x="247" y="2"/>
                  </a:cxn>
                  <a:cxn ang="0">
                    <a:pos x="380" y="9"/>
                  </a:cxn>
                  <a:cxn ang="0">
                    <a:pos x="484" y="68"/>
                  </a:cxn>
                  <a:cxn ang="0">
                    <a:pos x="554" y="165"/>
                  </a:cxn>
                  <a:cxn ang="0">
                    <a:pos x="591" y="284"/>
                  </a:cxn>
                  <a:cxn ang="0">
                    <a:pos x="595" y="409"/>
                  </a:cxn>
                  <a:cxn ang="0">
                    <a:pos x="566" y="525"/>
                  </a:cxn>
                  <a:cxn ang="0">
                    <a:pos x="507" y="615"/>
                  </a:cxn>
                  <a:cxn ang="0">
                    <a:pos x="417" y="663"/>
                  </a:cxn>
                  <a:cxn ang="0">
                    <a:pos x="389" y="659"/>
                  </a:cxn>
                  <a:cxn ang="0">
                    <a:pos x="441" y="617"/>
                  </a:cxn>
                  <a:cxn ang="0">
                    <a:pos x="482" y="544"/>
                  </a:cxn>
                  <a:cxn ang="0">
                    <a:pos x="509" y="454"/>
                  </a:cxn>
                  <a:cxn ang="0">
                    <a:pos x="520" y="355"/>
                  </a:cxn>
                  <a:cxn ang="0">
                    <a:pos x="514" y="258"/>
                  </a:cxn>
                  <a:cxn ang="0">
                    <a:pos x="485" y="174"/>
                  </a:cxn>
                  <a:cxn ang="0">
                    <a:pos x="433" y="112"/>
                  </a:cxn>
                  <a:cxn ang="0">
                    <a:pos x="341" y="75"/>
                  </a:cxn>
                  <a:cxn ang="0">
                    <a:pos x="246" y="61"/>
                  </a:cxn>
                  <a:cxn ang="0">
                    <a:pos x="174" y="71"/>
                  </a:cxn>
                  <a:cxn ang="0">
                    <a:pos x="121" y="101"/>
                  </a:cxn>
                  <a:cxn ang="0">
                    <a:pos x="84" y="149"/>
                  </a:cxn>
                  <a:cxn ang="0">
                    <a:pos x="57" y="206"/>
                  </a:cxn>
                  <a:cxn ang="0">
                    <a:pos x="40" y="272"/>
                  </a:cxn>
                  <a:cxn ang="0">
                    <a:pos x="28" y="339"/>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2"/>
              </a:solidFill>
              <a:ln w="9525">
                <a:noFill/>
                <a:round/>
                <a:headEnd/>
                <a:tailEnd/>
              </a:ln>
            </p:spPr>
            <p:txBody>
              <a:bodyPr/>
              <a:lstStyle/>
              <a:p>
                <a:pPr>
                  <a:defRPr/>
                </a:pPr>
                <a:endParaRPr lang="en-US"/>
              </a:p>
            </p:txBody>
          </p:sp>
          <p:sp>
            <p:nvSpPr>
              <p:cNvPr id="40" name="Freeform 5"/>
              <p:cNvSpPr>
                <a:spLocks/>
              </p:cNvSpPr>
              <p:nvPr userDrawn="1"/>
            </p:nvSpPr>
            <p:spPr bwMode="ltGray">
              <a:xfrm rot="12185230" flipV="1">
                <a:off x="4028" y="1798"/>
                <a:ext cx="571" cy="531"/>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2"/>
              </a:solidFill>
              <a:ln w="9525">
                <a:noFill/>
                <a:round/>
                <a:headEnd/>
                <a:tailEnd/>
              </a:ln>
            </p:spPr>
            <p:txBody>
              <a:bodyPr/>
              <a:lstStyle/>
              <a:p>
                <a:pPr>
                  <a:defRPr/>
                </a:pPr>
                <a:endParaRPr lang="en-US"/>
              </a:p>
            </p:txBody>
          </p:sp>
          <p:sp>
            <p:nvSpPr>
              <p:cNvPr id="41" name="Freeform 6"/>
              <p:cNvSpPr>
                <a:spLocks/>
              </p:cNvSpPr>
              <p:nvPr userDrawn="1"/>
            </p:nvSpPr>
            <p:spPr bwMode="ltGray">
              <a:xfrm rot="12185230" flipV="1">
                <a:off x="3636" y="2163"/>
                <a:ext cx="277" cy="249"/>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2"/>
              </a:solidFill>
              <a:ln w="9525">
                <a:noFill/>
                <a:round/>
                <a:headEnd/>
                <a:tailEnd/>
              </a:ln>
            </p:spPr>
            <p:txBody>
              <a:bodyPr/>
              <a:lstStyle/>
              <a:p>
                <a:pPr>
                  <a:defRPr/>
                </a:pPr>
                <a:endParaRPr lang="en-US"/>
              </a:p>
            </p:txBody>
          </p:sp>
          <p:sp>
            <p:nvSpPr>
              <p:cNvPr id="42" name="Freeform 7"/>
              <p:cNvSpPr>
                <a:spLocks/>
              </p:cNvSpPr>
              <p:nvPr userDrawn="1"/>
            </p:nvSpPr>
            <p:spPr bwMode="ltGray">
              <a:xfrm rot="12185230" flipV="1">
                <a:off x="3977" y="973"/>
                <a:ext cx="245" cy="347"/>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2"/>
              </a:solidFill>
              <a:ln w="9525">
                <a:noFill/>
                <a:round/>
                <a:headEnd/>
                <a:tailEnd/>
              </a:ln>
            </p:spPr>
            <p:txBody>
              <a:bodyPr/>
              <a:lstStyle/>
              <a:p>
                <a:pPr>
                  <a:defRPr/>
                </a:pPr>
                <a:endParaRPr lang="en-US"/>
              </a:p>
            </p:txBody>
          </p:sp>
          <p:sp>
            <p:nvSpPr>
              <p:cNvPr id="43" name="Freeform 8"/>
              <p:cNvSpPr>
                <a:spLocks/>
              </p:cNvSpPr>
              <p:nvPr userDrawn="1"/>
            </p:nvSpPr>
            <p:spPr bwMode="ltGray">
              <a:xfrm rot="12185230" flipV="1">
                <a:off x="3841" y="2207"/>
                <a:ext cx="103" cy="209"/>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2"/>
              </a:solidFill>
              <a:ln w="9525">
                <a:noFill/>
                <a:round/>
                <a:headEnd/>
                <a:tailEnd/>
              </a:ln>
            </p:spPr>
            <p:txBody>
              <a:bodyPr/>
              <a:lstStyle/>
              <a:p>
                <a:pPr>
                  <a:defRPr/>
                </a:pPr>
                <a:endParaRPr lang="en-US"/>
              </a:p>
            </p:txBody>
          </p:sp>
          <p:sp>
            <p:nvSpPr>
              <p:cNvPr id="44" name="Freeform 9"/>
              <p:cNvSpPr>
                <a:spLocks/>
              </p:cNvSpPr>
              <p:nvPr userDrawn="1"/>
            </p:nvSpPr>
            <p:spPr bwMode="ltGray">
              <a:xfrm rot="12185230" flipV="1">
                <a:off x="3891" y="1324"/>
                <a:ext cx="120" cy="90"/>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2"/>
              </a:solidFill>
              <a:ln w="9525">
                <a:noFill/>
                <a:round/>
                <a:headEnd/>
                <a:tailEnd/>
              </a:ln>
            </p:spPr>
            <p:txBody>
              <a:bodyPr/>
              <a:lstStyle/>
              <a:p>
                <a:pPr>
                  <a:defRPr/>
                </a:pPr>
                <a:endParaRPr lang="en-US"/>
              </a:p>
            </p:txBody>
          </p:sp>
          <p:sp>
            <p:nvSpPr>
              <p:cNvPr id="45" name="Freeform 10"/>
              <p:cNvSpPr>
                <a:spLocks/>
              </p:cNvSpPr>
              <p:nvPr userDrawn="1"/>
            </p:nvSpPr>
            <p:spPr bwMode="ltGray">
              <a:xfrm rot="12185230" flipV="1">
                <a:off x="3008" y="2344"/>
                <a:ext cx="330" cy="2059"/>
              </a:xfrm>
              <a:custGeom>
                <a:avLst/>
                <a:gdLst/>
                <a:ahLst/>
                <a:cxnLst>
                  <a:cxn ang="0">
                    <a:pos x="0" y="0"/>
                  </a:cxn>
                  <a:cxn ang="0">
                    <a:pos x="6" y="6"/>
                  </a:cxn>
                  <a:cxn ang="0">
                    <a:pos x="16" y="14"/>
                  </a:cxn>
                  <a:cxn ang="0">
                    <a:pos x="28" y="24"/>
                  </a:cxn>
                  <a:cxn ang="0">
                    <a:pos x="41" y="37"/>
                  </a:cxn>
                  <a:cxn ang="0">
                    <a:pos x="58" y="53"/>
                  </a:cxn>
                  <a:cxn ang="0">
                    <a:pos x="73" y="70"/>
                  </a:cxn>
                  <a:cxn ang="0">
                    <a:pos x="88" y="90"/>
                  </a:cxn>
                  <a:cxn ang="0">
                    <a:pos x="100" y="113"/>
                  </a:cxn>
                  <a:cxn ang="0">
                    <a:pos x="112" y="137"/>
                  </a:cxn>
                  <a:cxn ang="0">
                    <a:pos x="120" y="165"/>
                  </a:cxn>
                  <a:cxn ang="0">
                    <a:pos x="124" y="196"/>
                  </a:cxn>
                  <a:cxn ang="0">
                    <a:pos x="126" y="228"/>
                  </a:cxn>
                  <a:cxn ang="0">
                    <a:pos x="120" y="264"/>
                  </a:cxn>
                  <a:cxn ang="0">
                    <a:pos x="109" y="302"/>
                  </a:cxn>
                  <a:cxn ang="0">
                    <a:pos x="92" y="342"/>
                  </a:cxn>
                  <a:cxn ang="0">
                    <a:pos x="67" y="386"/>
                  </a:cxn>
                  <a:cxn ang="0">
                    <a:pos x="39" y="436"/>
                  </a:cxn>
                  <a:cxn ang="0">
                    <a:pos x="21" y="482"/>
                  </a:cxn>
                  <a:cxn ang="0">
                    <a:pos x="10" y="525"/>
                  </a:cxn>
                  <a:cxn ang="0">
                    <a:pos x="6" y="566"/>
                  </a:cxn>
                  <a:cxn ang="0">
                    <a:pos x="6" y="605"/>
                  </a:cxn>
                  <a:cxn ang="0">
                    <a:pos x="8" y="641"/>
                  </a:cxn>
                  <a:cxn ang="0">
                    <a:pos x="12" y="673"/>
                  </a:cxn>
                  <a:cxn ang="0">
                    <a:pos x="14" y="704"/>
                  </a:cxn>
                  <a:cxn ang="0">
                    <a:pos x="41" y="688"/>
                  </a:cxn>
                  <a:cxn ang="0">
                    <a:pos x="39" y="680"/>
                  </a:cxn>
                  <a:cxn ang="0">
                    <a:pos x="36" y="657"/>
                  </a:cxn>
                  <a:cxn ang="0">
                    <a:pos x="33" y="622"/>
                  </a:cxn>
                  <a:cxn ang="0">
                    <a:pos x="35" y="575"/>
                  </a:cxn>
                  <a:cxn ang="0">
                    <a:pos x="41" y="519"/>
                  </a:cxn>
                  <a:cxn ang="0">
                    <a:pos x="58" y="455"/>
                  </a:cxn>
                  <a:cxn ang="0">
                    <a:pos x="86" y="386"/>
                  </a:cxn>
                  <a:cxn ang="0">
                    <a:pos x="129" y="313"/>
                  </a:cxn>
                  <a:cxn ang="0">
                    <a:pos x="143" y="279"/>
                  </a:cxn>
                  <a:cxn ang="0">
                    <a:pos x="149" y="235"/>
                  </a:cxn>
                  <a:cxn ang="0">
                    <a:pos x="144" y="184"/>
                  </a:cxn>
                  <a:cxn ang="0">
                    <a:pos x="131" y="134"/>
                  </a:cxn>
                  <a:cxn ang="0">
                    <a:pos x="109" y="85"/>
                  </a:cxn>
                  <a:cxn ang="0">
                    <a:pos x="81" y="44"/>
                  </a:cxn>
                  <a:cxn ang="0">
                    <a:pos x="44" y="14"/>
                  </a:cxn>
                  <a:cxn ang="0">
                    <a:pos x="0" y="0"/>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2"/>
              </a:solidFill>
              <a:ln w="9525">
                <a:noFill/>
                <a:round/>
                <a:headEnd/>
                <a:tailEnd/>
              </a:ln>
            </p:spPr>
            <p:txBody>
              <a:bodyPr/>
              <a:lstStyle/>
              <a:p>
                <a:pPr>
                  <a:defRPr/>
                </a:pPr>
                <a:endParaRPr lang="en-US"/>
              </a:p>
            </p:txBody>
          </p:sp>
        </p:grpSp>
        <p:sp>
          <p:nvSpPr>
            <p:cNvPr id="6" name="Freeform 11"/>
            <p:cNvSpPr>
              <a:spLocks/>
            </p:cNvSpPr>
            <p:nvPr userDrawn="1"/>
          </p:nvSpPr>
          <p:spPr bwMode="ltGray">
            <a:xfrm rot="373331" flipH="1">
              <a:off x="22" y="1957"/>
              <a:ext cx="323" cy="649"/>
            </a:xfrm>
            <a:custGeom>
              <a:avLst/>
              <a:gdLst/>
              <a:ahLst/>
              <a:cxnLst>
                <a:cxn ang="0">
                  <a:pos x="94" y="0"/>
                </a:cxn>
                <a:cxn ang="0">
                  <a:pos x="105" y="9"/>
                </a:cxn>
                <a:cxn ang="0">
                  <a:pos x="115" y="27"/>
                </a:cxn>
                <a:cxn ang="0">
                  <a:pos x="123" y="50"/>
                </a:cxn>
                <a:cxn ang="0">
                  <a:pos x="128" y="78"/>
                </a:cxn>
                <a:cxn ang="0">
                  <a:pos x="127" y="111"/>
                </a:cxn>
                <a:cxn ang="0">
                  <a:pos x="116" y="145"/>
                </a:cxn>
                <a:cxn ang="0">
                  <a:pos x="94" y="181"/>
                </a:cxn>
                <a:cxn ang="0">
                  <a:pos x="60" y="217"/>
                </a:cxn>
                <a:cxn ang="0">
                  <a:pos x="49" y="213"/>
                </a:cxn>
                <a:cxn ang="0">
                  <a:pos x="38" y="210"/>
                </a:cxn>
                <a:cxn ang="0">
                  <a:pos x="26" y="205"/>
                </a:cxn>
                <a:cxn ang="0">
                  <a:pos x="16" y="201"/>
                </a:cxn>
                <a:cxn ang="0">
                  <a:pos x="8" y="196"/>
                </a:cxn>
                <a:cxn ang="0">
                  <a:pos x="2" y="190"/>
                </a:cxn>
                <a:cxn ang="0">
                  <a:pos x="0" y="183"/>
                </a:cxn>
                <a:cxn ang="0">
                  <a:pos x="1" y="178"/>
                </a:cxn>
                <a:cxn ang="0">
                  <a:pos x="13" y="171"/>
                </a:cxn>
                <a:cxn ang="0">
                  <a:pos x="29" y="161"/>
                </a:cxn>
                <a:cxn ang="0">
                  <a:pos x="46" y="150"/>
                </a:cxn>
                <a:cxn ang="0">
                  <a:pos x="63" y="134"/>
                </a:cxn>
                <a:cxn ang="0">
                  <a:pos x="79" y="112"/>
                </a:cxn>
                <a:cxn ang="0">
                  <a:pos x="91" y="83"/>
                </a:cxn>
                <a:cxn ang="0">
                  <a:pos x="97" y="46"/>
                </a:cxn>
                <a:cxn ang="0">
                  <a:pos x="94" y="0"/>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folHlink"/>
            </a:solidFill>
            <a:ln w="9525">
              <a:noFill/>
              <a:round/>
              <a:headEnd/>
              <a:tailEnd/>
            </a:ln>
          </p:spPr>
          <p:txBody>
            <a:bodyPr/>
            <a:lstStyle/>
            <a:p>
              <a:pPr>
                <a:defRPr/>
              </a:pPr>
              <a:endParaRPr lang="en-US"/>
            </a:p>
          </p:txBody>
        </p:sp>
        <p:sp>
          <p:nvSpPr>
            <p:cNvPr id="7" name="Freeform 12"/>
            <p:cNvSpPr>
              <a:spLocks/>
            </p:cNvSpPr>
            <p:nvPr userDrawn="1"/>
          </p:nvSpPr>
          <p:spPr bwMode="ltGray">
            <a:xfrm>
              <a:off x="168" y="1260"/>
              <a:ext cx="1259" cy="1532"/>
            </a:xfrm>
            <a:custGeom>
              <a:avLst/>
              <a:gdLst/>
              <a:ahLst/>
              <a:cxnLst>
                <a:cxn ang="0">
                  <a:pos x="891" y="1532"/>
                </a:cxn>
                <a:cxn ang="0">
                  <a:pos x="954" y="1452"/>
                </a:cxn>
                <a:cxn ang="0">
                  <a:pos x="1032" y="1338"/>
                </a:cxn>
                <a:cxn ang="0">
                  <a:pos x="1115" y="1188"/>
                </a:cxn>
                <a:cxn ang="0">
                  <a:pos x="1194" y="1023"/>
                </a:cxn>
                <a:cxn ang="0">
                  <a:pos x="1244" y="841"/>
                </a:cxn>
                <a:cxn ang="0">
                  <a:pos x="1259" y="647"/>
                </a:cxn>
                <a:cxn ang="0">
                  <a:pos x="1230" y="463"/>
                </a:cxn>
                <a:cxn ang="0">
                  <a:pos x="1140" y="294"/>
                </a:cxn>
                <a:cxn ang="0">
                  <a:pos x="1043" y="190"/>
                </a:cxn>
                <a:cxn ang="0">
                  <a:pos x="961" y="109"/>
                </a:cxn>
                <a:cxn ang="0">
                  <a:pos x="894" y="65"/>
                </a:cxn>
                <a:cxn ang="0">
                  <a:pos x="786" y="18"/>
                </a:cxn>
                <a:cxn ang="0">
                  <a:pos x="642" y="0"/>
                </a:cxn>
                <a:cxn ang="0">
                  <a:pos x="440" y="23"/>
                </a:cxn>
                <a:cxn ang="0">
                  <a:pos x="366" y="44"/>
                </a:cxn>
                <a:cxn ang="0">
                  <a:pos x="292" y="58"/>
                </a:cxn>
                <a:cxn ang="0">
                  <a:pos x="229" y="79"/>
                </a:cxn>
                <a:cxn ang="0">
                  <a:pos x="178" y="103"/>
                </a:cxn>
                <a:cxn ang="0">
                  <a:pos x="127" y="127"/>
                </a:cxn>
                <a:cxn ang="0">
                  <a:pos x="82" y="158"/>
                </a:cxn>
                <a:cxn ang="0">
                  <a:pos x="41" y="197"/>
                </a:cxn>
                <a:cxn ang="0">
                  <a:pos x="0" y="243"/>
                </a:cxn>
                <a:cxn ang="0">
                  <a:pos x="76" y="215"/>
                </a:cxn>
                <a:cxn ang="0">
                  <a:pos x="144" y="194"/>
                </a:cxn>
                <a:cxn ang="0">
                  <a:pos x="212" y="179"/>
                </a:cxn>
                <a:cxn ang="0">
                  <a:pos x="280" y="164"/>
                </a:cxn>
                <a:cxn ang="0">
                  <a:pos x="336" y="149"/>
                </a:cxn>
                <a:cxn ang="0">
                  <a:pos x="397" y="149"/>
                </a:cxn>
                <a:cxn ang="0">
                  <a:pos x="458" y="141"/>
                </a:cxn>
                <a:cxn ang="0">
                  <a:pos x="511" y="146"/>
                </a:cxn>
                <a:cxn ang="0">
                  <a:pos x="565" y="152"/>
                </a:cxn>
                <a:cxn ang="0">
                  <a:pos x="618" y="166"/>
                </a:cxn>
                <a:cxn ang="0">
                  <a:pos x="669" y="186"/>
                </a:cxn>
                <a:cxn ang="0">
                  <a:pos x="715" y="205"/>
                </a:cxn>
                <a:cxn ang="0">
                  <a:pos x="760" y="239"/>
                </a:cxn>
                <a:cxn ang="0">
                  <a:pos x="811" y="267"/>
                </a:cxn>
                <a:cxn ang="0">
                  <a:pos x="855" y="307"/>
                </a:cxn>
                <a:cxn ang="0">
                  <a:pos x="899" y="348"/>
                </a:cxn>
                <a:cxn ang="0">
                  <a:pos x="971" y="464"/>
                </a:cxn>
                <a:cxn ang="0">
                  <a:pos x="1016" y="606"/>
                </a:cxn>
                <a:cxn ang="0">
                  <a:pos x="1027" y="774"/>
                </a:cxn>
                <a:cxn ang="0">
                  <a:pos x="1022" y="939"/>
                </a:cxn>
                <a:cxn ang="0">
                  <a:pos x="1002" y="1117"/>
                </a:cxn>
                <a:cxn ang="0">
                  <a:pos x="966" y="1279"/>
                </a:cxn>
                <a:cxn ang="0">
                  <a:pos x="933" y="1421"/>
                </a:cxn>
                <a:cxn ang="0">
                  <a:pos x="891" y="1532"/>
                </a:cxn>
              </a:cxnLst>
              <a:rect l="0" t="0" r="r" b="b"/>
              <a:pathLst>
                <a:path w="1259" h="1532">
                  <a:moveTo>
                    <a:pt x="891" y="1532"/>
                  </a:moveTo>
                  <a:lnTo>
                    <a:pt x="954" y="1452"/>
                  </a:lnTo>
                  <a:lnTo>
                    <a:pt x="1032" y="1338"/>
                  </a:lnTo>
                  <a:lnTo>
                    <a:pt x="1115" y="1188"/>
                  </a:lnTo>
                  <a:lnTo>
                    <a:pt x="1194" y="1023"/>
                  </a:lnTo>
                  <a:lnTo>
                    <a:pt x="1244" y="841"/>
                  </a:lnTo>
                  <a:lnTo>
                    <a:pt x="1259" y="647"/>
                  </a:lnTo>
                  <a:lnTo>
                    <a:pt x="1230" y="463"/>
                  </a:lnTo>
                  <a:lnTo>
                    <a:pt x="1140" y="294"/>
                  </a:lnTo>
                  <a:lnTo>
                    <a:pt x="1043" y="190"/>
                  </a:lnTo>
                  <a:lnTo>
                    <a:pt x="961" y="109"/>
                  </a:lnTo>
                  <a:lnTo>
                    <a:pt x="894" y="65"/>
                  </a:lnTo>
                  <a:lnTo>
                    <a:pt x="786" y="18"/>
                  </a:lnTo>
                  <a:lnTo>
                    <a:pt x="642" y="0"/>
                  </a:lnTo>
                  <a:lnTo>
                    <a:pt x="440" y="23"/>
                  </a:lnTo>
                  <a:lnTo>
                    <a:pt x="366" y="44"/>
                  </a:lnTo>
                  <a:lnTo>
                    <a:pt x="292" y="58"/>
                  </a:lnTo>
                  <a:lnTo>
                    <a:pt x="229" y="79"/>
                  </a:lnTo>
                  <a:lnTo>
                    <a:pt x="178" y="103"/>
                  </a:lnTo>
                  <a:lnTo>
                    <a:pt x="127" y="127"/>
                  </a:lnTo>
                  <a:lnTo>
                    <a:pt x="82" y="158"/>
                  </a:lnTo>
                  <a:lnTo>
                    <a:pt x="41" y="197"/>
                  </a:lnTo>
                  <a:lnTo>
                    <a:pt x="0" y="243"/>
                  </a:lnTo>
                  <a:lnTo>
                    <a:pt x="76" y="215"/>
                  </a:lnTo>
                  <a:lnTo>
                    <a:pt x="144" y="194"/>
                  </a:lnTo>
                  <a:lnTo>
                    <a:pt x="212" y="179"/>
                  </a:lnTo>
                  <a:lnTo>
                    <a:pt x="280" y="164"/>
                  </a:lnTo>
                  <a:lnTo>
                    <a:pt x="336" y="149"/>
                  </a:lnTo>
                  <a:lnTo>
                    <a:pt x="397" y="149"/>
                  </a:lnTo>
                  <a:lnTo>
                    <a:pt x="458" y="141"/>
                  </a:lnTo>
                  <a:lnTo>
                    <a:pt x="511" y="146"/>
                  </a:lnTo>
                  <a:lnTo>
                    <a:pt x="565" y="152"/>
                  </a:lnTo>
                  <a:lnTo>
                    <a:pt x="618" y="166"/>
                  </a:lnTo>
                  <a:lnTo>
                    <a:pt x="669" y="186"/>
                  </a:lnTo>
                  <a:lnTo>
                    <a:pt x="715" y="205"/>
                  </a:lnTo>
                  <a:lnTo>
                    <a:pt x="760" y="239"/>
                  </a:lnTo>
                  <a:lnTo>
                    <a:pt x="811" y="267"/>
                  </a:lnTo>
                  <a:lnTo>
                    <a:pt x="855" y="307"/>
                  </a:lnTo>
                  <a:lnTo>
                    <a:pt x="899" y="348"/>
                  </a:lnTo>
                  <a:lnTo>
                    <a:pt x="971" y="464"/>
                  </a:lnTo>
                  <a:lnTo>
                    <a:pt x="1016" y="606"/>
                  </a:lnTo>
                  <a:lnTo>
                    <a:pt x="1027" y="774"/>
                  </a:lnTo>
                  <a:lnTo>
                    <a:pt x="1022" y="939"/>
                  </a:lnTo>
                  <a:lnTo>
                    <a:pt x="1002" y="1117"/>
                  </a:lnTo>
                  <a:lnTo>
                    <a:pt x="966" y="1279"/>
                  </a:lnTo>
                  <a:lnTo>
                    <a:pt x="933" y="1421"/>
                  </a:lnTo>
                  <a:lnTo>
                    <a:pt x="891" y="1532"/>
                  </a:lnTo>
                  <a:close/>
                </a:path>
              </a:pathLst>
            </a:custGeom>
            <a:solidFill>
              <a:schemeClr val="folHlink"/>
            </a:solidFill>
            <a:ln w="9525">
              <a:noFill/>
              <a:round/>
              <a:headEnd/>
              <a:tailEnd/>
            </a:ln>
          </p:spPr>
          <p:txBody>
            <a:bodyPr/>
            <a:lstStyle/>
            <a:p>
              <a:pPr>
                <a:defRPr/>
              </a:pPr>
              <a:endParaRPr lang="en-US"/>
            </a:p>
          </p:txBody>
        </p:sp>
        <p:sp>
          <p:nvSpPr>
            <p:cNvPr id="8" name="Freeform 13"/>
            <p:cNvSpPr>
              <a:spLocks/>
            </p:cNvSpPr>
            <p:nvPr userDrawn="1"/>
          </p:nvSpPr>
          <p:spPr bwMode="ltGray">
            <a:xfrm>
              <a:off x="0" y="2610"/>
              <a:ext cx="801" cy="459"/>
            </a:xfrm>
            <a:custGeom>
              <a:avLst/>
              <a:gdLst/>
              <a:ahLst/>
              <a:cxnLst>
                <a:cxn ang="0">
                  <a:pos x="0" y="0"/>
                </a:cxn>
                <a:cxn ang="0">
                  <a:pos x="37" y="69"/>
                </a:cxn>
                <a:cxn ang="0">
                  <a:pos x="68" y="132"/>
                </a:cxn>
                <a:cxn ang="0">
                  <a:pos x="110" y="188"/>
                </a:cxn>
                <a:cxn ang="0">
                  <a:pos x="149" y="229"/>
                </a:cxn>
                <a:cxn ang="0">
                  <a:pos x="192" y="278"/>
                </a:cxn>
                <a:cxn ang="0">
                  <a:pos x="250" y="314"/>
                </a:cxn>
                <a:cxn ang="0">
                  <a:pos x="308" y="336"/>
                </a:cxn>
                <a:cxn ang="0">
                  <a:pos x="365" y="365"/>
                </a:cxn>
                <a:cxn ang="0">
                  <a:pos x="430" y="381"/>
                </a:cxn>
                <a:cxn ang="0">
                  <a:pos x="501" y="390"/>
                </a:cxn>
                <a:cxn ang="0">
                  <a:pos x="573" y="392"/>
                </a:cxn>
                <a:cxn ang="0">
                  <a:pos x="646" y="381"/>
                </a:cxn>
                <a:cxn ang="0">
                  <a:pos x="726" y="362"/>
                </a:cxn>
                <a:cxn ang="0">
                  <a:pos x="801" y="335"/>
                </a:cxn>
                <a:cxn ang="0">
                  <a:pos x="731" y="377"/>
                </a:cxn>
                <a:cxn ang="0">
                  <a:pos x="662" y="404"/>
                </a:cxn>
                <a:cxn ang="0">
                  <a:pos x="594" y="432"/>
                </a:cxn>
                <a:cxn ang="0">
                  <a:pos x="532" y="445"/>
                </a:cxn>
                <a:cxn ang="0">
                  <a:pos x="471" y="459"/>
                </a:cxn>
                <a:cxn ang="0">
                  <a:pos x="411" y="458"/>
                </a:cxn>
                <a:cxn ang="0">
                  <a:pos x="350" y="458"/>
                </a:cxn>
                <a:cxn ang="0">
                  <a:pos x="291" y="450"/>
                </a:cxn>
                <a:cxn ang="0">
                  <a:pos x="244" y="436"/>
                </a:cxn>
                <a:cxn ang="0">
                  <a:pos x="192" y="415"/>
                </a:cxn>
                <a:cxn ang="0">
                  <a:pos x="145" y="394"/>
                </a:cxn>
                <a:cxn ang="0">
                  <a:pos x="100" y="373"/>
                </a:cxn>
                <a:cxn ang="0">
                  <a:pos x="60" y="347"/>
                </a:cxn>
                <a:cxn ang="0">
                  <a:pos x="0" y="294"/>
                </a:cxn>
                <a:cxn ang="0">
                  <a:pos x="0" y="0"/>
                </a:cxn>
              </a:cxnLst>
              <a:rect l="0" t="0" r="r" b="b"/>
              <a:pathLst>
                <a:path w="801" h="459">
                  <a:moveTo>
                    <a:pt x="0" y="0"/>
                  </a:moveTo>
                  <a:lnTo>
                    <a:pt x="37" y="69"/>
                  </a:lnTo>
                  <a:lnTo>
                    <a:pt x="68" y="132"/>
                  </a:lnTo>
                  <a:lnTo>
                    <a:pt x="110" y="188"/>
                  </a:lnTo>
                  <a:lnTo>
                    <a:pt x="149" y="229"/>
                  </a:lnTo>
                  <a:lnTo>
                    <a:pt x="192" y="278"/>
                  </a:lnTo>
                  <a:lnTo>
                    <a:pt x="250" y="314"/>
                  </a:lnTo>
                  <a:lnTo>
                    <a:pt x="308" y="336"/>
                  </a:lnTo>
                  <a:lnTo>
                    <a:pt x="365" y="365"/>
                  </a:lnTo>
                  <a:lnTo>
                    <a:pt x="430" y="381"/>
                  </a:lnTo>
                  <a:lnTo>
                    <a:pt x="501" y="390"/>
                  </a:lnTo>
                  <a:lnTo>
                    <a:pt x="573" y="392"/>
                  </a:lnTo>
                  <a:lnTo>
                    <a:pt x="646" y="381"/>
                  </a:lnTo>
                  <a:lnTo>
                    <a:pt x="726" y="362"/>
                  </a:lnTo>
                  <a:lnTo>
                    <a:pt x="801" y="335"/>
                  </a:lnTo>
                  <a:lnTo>
                    <a:pt x="731" y="377"/>
                  </a:lnTo>
                  <a:lnTo>
                    <a:pt x="662" y="404"/>
                  </a:lnTo>
                  <a:lnTo>
                    <a:pt x="594" y="432"/>
                  </a:lnTo>
                  <a:lnTo>
                    <a:pt x="532" y="445"/>
                  </a:lnTo>
                  <a:lnTo>
                    <a:pt x="471" y="459"/>
                  </a:lnTo>
                  <a:lnTo>
                    <a:pt x="411" y="458"/>
                  </a:lnTo>
                  <a:lnTo>
                    <a:pt x="350" y="458"/>
                  </a:lnTo>
                  <a:lnTo>
                    <a:pt x="291" y="450"/>
                  </a:lnTo>
                  <a:lnTo>
                    <a:pt x="244" y="436"/>
                  </a:lnTo>
                  <a:lnTo>
                    <a:pt x="192" y="415"/>
                  </a:lnTo>
                  <a:lnTo>
                    <a:pt x="145" y="394"/>
                  </a:lnTo>
                  <a:lnTo>
                    <a:pt x="100" y="373"/>
                  </a:lnTo>
                  <a:lnTo>
                    <a:pt x="60" y="347"/>
                  </a:lnTo>
                  <a:lnTo>
                    <a:pt x="0" y="294"/>
                  </a:lnTo>
                  <a:lnTo>
                    <a:pt x="0" y="0"/>
                  </a:lnTo>
                  <a:close/>
                </a:path>
              </a:pathLst>
            </a:custGeom>
            <a:solidFill>
              <a:schemeClr val="folHlink"/>
            </a:solidFill>
            <a:ln w="9525">
              <a:noFill/>
              <a:round/>
              <a:headEnd/>
              <a:tailEnd/>
            </a:ln>
          </p:spPr>
          <p:txBody>
            <a:bodyPr/>
            <a:lstStyle/>
            <a:p>
              <a:pPr>
                <a:defRPr/>
              </a:pPr>
              <a:endParaRPr lang="en-US"/>
            </a:p>
          </p:txBody>
        </p:sp>
        <p:sp>
          <p:nvSpPr>
            <p:cNvPr id="9" name="Freeform 14"/>
            <p:cNvSpPr>
              <a:spLocks/>
            </p:cNvSpPr>
            <p:nvPr userDrawn="1"/>
          </p:nvSpPr>
          <p:spPr bwMode="ltGray">
            <a:xfrm rot="373331" flipH="1">
              <a:off x="898" y="2855"/>
              <a:ext cx="354" cy="464"/>
            </a:xfrm>
            <a:custGeom>
              <a:avLst/>
              <a:gdLst/>
              <a:ahLst/>
              <a:cxnLst>
                <a:cxn ang="0">
                  <a:pos x="75" y="0"/>
                </a:cxn>
                <a:cxn ang="0">
                  <a:pos x="0" y="25"/>
                </a:cxn>
                <a:cxn ang="0">
                  <a:pos x="3" y="26"/>
                </a:cxn>
                <a:cxn ang="0">
                  <a:pos x="14" y="29"/>
                </a:cxn>
                <a:cxn ang="0">
                  <a:pos x="29" y="36"/>
                </a:cxn>
                <a:cxn ang="0">
                  <a:pos x="46" y="47"/>
                </a:cxn>
                <a:cxn ang="0">
                  <a:pos x="66" y="62"/>
                </a:cxn>
                <a:cxn ang="0">
                  <a:pos x="84" y="80"/>
                </a:cxn>
                <a:cxn ang="0">
                  <a:pos x="102" y="103"/>
                </a:cxn>
                <a:cxn ang="0">
                  <a:pos x="116" y="132"/>
                </a:cxn>
                <a:cxn ang="0">
                  <a:pos x="117" y="120"/>
                </a:cxn>
                <a:cxn ang="0">
                  <a:pos x="115" y="107"/>
                </a:cxn>
                <a:cxn ang="0">
                  <a:pos x="108" y="90"/>
                </a:cxn>
                <a:cxn ang="0">
                  <a:pos x="99" y="74"/>
                </a:cxn>
                <a:cxn ang="0">
                  <a:pos x="89" y="58"/>
                </a:cxn>
                <a:cxn ang="0">
                  <a:pos x="78" y="45"/>
                </a:cxn>
                <a:cxn ang="0">
                  <a:pos x="67" y="36"/>
                </a:cxn>
                <a:cxn ang="0">
                  <a:pos x="58" y="32"/>
                </a:cxn>
                <a:cxn ang="0">
                  <a:pos x="69" y="29"/>
                </a:cxn>
                <a:cxn ang="0">
                  <a:pos x="79" y="28"/>
                </a:cxn>
                <a:cxn ang="0">
                  <a:pos x="89" y="26"/>
                </a:cxn>
                <a:cxn ang="0">
                  <a:pos x="98" y="25"/>
                </a:cxn>
                <a:cxn ang="0">
                  <a:pos x="105" y="24"/>
                </a:cxn>
                <a:cxn ang="0">
                  <a:pos x="109" y="22"/>
                </a:cxn>
                <a:cxn ang="0">
                  <a:pos x="113" y="21"/>
                </a:cxn>
                <a:cxn ang="0">
                  <a:pos x="114" y="21"/>
                </a:cxn>
                <a:cxn ang="0">
                  <a:pos x="75" y="0"/>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folHlink"/>
            </a:solidFill>
            <a:ln w="9525">
              <a:noFill/>
              <a:round/>
              <a:headEnd/>
              <a:tailEnd/>
            </a:ln>
          </p:spPr>
          <p:txBody>
            <a:bodyPr/>
            <a:lstStyle/>
            <a:p>
              <a:pPr>
                <a:defRPr/>
              </a:pPr>
              <a:endParaRPr lang="en-US"/>
            </a:p>
          </p:txBody>
        </p:sp>
        <p:sp>
          <p:nvSpPr>
            <p:cNvPr id="10" name="Freeform 15"/>
            <p:cNvSpPr>
              <a:spLocks/>
            </p:cNvSpPr>
            <p:nvPr userDrawn="1"/>
          </p:nvSpPr>
          <p:spPr bwMode="ltGray">
            <a:xfrm rot="373331" flipH="1">
              <a:off x="799" y="2979"/>
              <a:ext cx="87" cy="274"/>
            </a:xfrm>
            <a:custGeom>
              <a:avLst/>
              <a:gdLst/>
              <a:ahLst/>
              <a:cxnLst>
                <a:cxn ang="0">
                  <a:pos x="29" y="0"/>
                </a:cxn>
                <a:cxn ang="0">
                  <a:pos x="23" y="0"/>
                </a:cxn>
                <a:cxn ang="0">
                  <a:pos x="16" y="4"/>
                </a:cxn>
                <a:cxn ang="0">
                  <a:pos x="9" y="9"/>
                </a:cxn>
                <a:cxn ang="0">
                  <a:pos x="4" y="19"/>
                </a:cxn>
                <a:cxn ang="0">
                  <a:pos x="1" y="30"/>
                </a:cxn>
                <a:cxn ang="0">
                  <a:pos x="0" y="44"/>
                </a:cxn>
                <a:cxn ang="0">
                  <a:pos x="3" y="60"/>
                </a:cxn>
                <a:cxn ang="0">
                  <a:pos x="11" y="77"/>
                </a:cxn>
                <a:cxn ang="0">
                  <a:pos x="15" y="53"/>
                </a:cxn>
                <a:cxn ang="0">
                  <a:pos x="19" y="37"/>
                </a:cxn>
                <a:cxn ang="0">
                  <a:pos x="23" y="22"/>
                </a:cxn>
                <a:cxn ang="0">
                  <a:pos x="29" y="0"/>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folHlink"/>
            </a:solidFill>
            <a:ln w="9525">
              <a:noFill/>
              <a:round/>
              <a:headEnd/>
              <a:tailEnd/>
            </a:ln>
          </p:spPr>
          <p:txBody>
            <a:bodyPr/>
            <a:lstStyle/>
            <a:p>
              <a:pPr>
                <a:defRPr/>
              </a:pPr>
              <a:endParaRPr lang="en-US"/>
            </a:p>
          </p:txBody>
        </p:sp>
        <p:sp>
          <p:nvSpPr>
            <p:cNvPr id="11" name="Freeform 16"/>
            <p:cNvSpPr>
              <a:spLocks/>
            </p:cNvSpPr>
            <p:nvPr userDrawn="1"/>
          </p:nvSpPr>
          <p:spPr bwMode="ltGray">
            <a:xfrm>
              <a:off x="1190" y="3273"/>
              <a:ext cx="1108" cy="1047"/>
            </a:xfrm>
            <a:custGeom>
              <a:avLst/>
              <a:gdLst/>
              <a:ahLst/>
              <a:cxnLst>
                <a:cxn ang="0">
                  <a:pos x="784" y="1047"/>
                </a:cxn>
                <a:cxn ang="0">
                  <a:pos x="692" y="1011"/>
                </a:cxn>
                <a:cxn ang="0">
                  <a:pos x="607" y="945"/>
                </a:cxn>
                <a:cxn ang="0">
                  <a:pos x="517" y="861"/>
                </a:cxn>
                <a:cxn ang="0">
                  <a:pos x="432" y="776"/>
                </a:cxn>
                <a:cxn ang="0">
                  <a:pos x="350" y="677"/>
                </a:cxn>
                <a:cxn ang="0">
                  <a:pos x="266" y="563"/>
                </a:cxn>
                <a:cxn ang="0">
                  <a:pos x="188" y="447"/>
                </a:cxn>
                <a:cxn ang="0">
                  <a:pos x="122" y="325"/>
                </a:cxn>
                <a:cxn ang="0">
                  <a:pos x="65" y="211"/>
                </a:cxn>
                <a:cxn ang="0">
                  <a:pos x="21" y="101"/>
                </a:cxn>
                <a:cxn ang="0">
                  <a:pos x="0" y="0"/>
                </a:cxn>
                <a:cxn ang="0">
                  <a:pos x="109" y="217"/>
                </a:cxn>
                <a:cxn ang="0">
                  <a:pos x="209" y="378"/>
                </a:cxn>
                <a:cxn ang="0">
                  <a:pos x="294" y="500"/>
                </a:cxn>
                <a:cxn ang="0">
                  <a:pos x="373" y="590"/>
                </a:cxn>
                <a:cxn ang="0">
                  <a:pos x="441" y="661"/>
                </a:cxn>
                <a:cxn ang="0">
                  <a:pos x="506" y="713"/>
                </a:cxn>
                <a:cxn ang="0">
                  <a:pos x="564" y="754"/>
                </a:cxn>
                <a:cxn ang="0">
                  <a:pos x="620" y="801"/>
                </a:cxn>
                <a:cxn ang="0">
                  <a:pos x="754" y="899"/>
                </a:cxn>
                <a:cxn ang="0">
                  <a:pos x="925" y="977"/>
                </a:cxn>
                <a:cxn ang="0">
                  <a:pos x="1108" y="1047"/>
                </a:cxn>
                <a:cxn ang="0">
                  <a:pos x="784" y="1047"/>
                </a:cxn>
              </a:cxnLst>
              <a:rect l="0" t="0" r="r" b="b"/>
              <a:pathLst>
                <a:path w="1108" h="1047">
                  <a:moveTo>
                    <a:pt x="784" y="1047"/>
                  </a:moveTo>
                  <a:lnTo>
                    <a:pt x="692" y="1011"/>
                  </a:lnTo>
                  <a:lnTo>
                    <a:pt x="607" y="945"/>
                  </a:lnTo>
                  <a:lnTo>
                    <a:pt x="517" y="861"/>
                  </a:lnTo>
                  <a:lnTo>
                    <a:pt x="432" y="776"/>
                  </a:lnTo>
                  <a:lnTo>
                    <a:pt x="350" y="677"/>
                  </a:lnTo>
                  <a:lnTo>
                    <a:pt x="266" y="563"/>
                  </a:lnTo>
                  <a:lnTo>
                    <a:pt x="188" y="447"/>
                  </a:lnTo>
                  <a:lnTo>
                    <a:pt x="122" y="325"/>
                  </a:lnTo>
                  <a:lnTo>
                    <a:pt x="65" y="211"/>
                  </a:lnTo>
                  <a:lnTo>
                    <a:pt x="21" y="101"/>
                  </a:lnTo>
                  <a:lnTo>
                    <a:pt x="0" y="0"/>
                  </a:lnTo>
                  <a:lnTo>
                    <a:pt x="109" y="217"/>
                  </a:lnTo>
                  <a:lnTo>
                    <a:pt x="209" y="378"/>
                  </a:lnTo>
                  <a:lnTo>
                    <a:pt x="294" y="500"/>
                  </a:lnTo>
                  <a:lnTo>
                    <a:pt x="373" y="590"/>
                  </a:lnTo>
                  <a:lnTo>
                    <a:pt x="441" y="661"/>
                  </a:lnTo>
                  <a:lnTo>
                    <a:pt x="506" y="713"/>
                  </a:lnTo>
                  <a:lnTo>
                    <a:pt x="564" y="754"/>
                  </a:lnTo>
                  <a:lnTo>
                    <a:pt x="620" y="801"/>
                  </a:lnTo>
                  <a:lnTo>
                    <a:pt x="754" y="899"/>
                  </a:lnTo>
                  <a:lnTo>
                    <a:pt x="925" y="977"/>
                  </a:lnTo>
                  <a:lnTo>
                    <a:pt x="1108" y="1047"/>
                  </a:lnTo>
                  <a:lnTo>
                    <a:pt x="784" y="1047"/>
                  </a:lnTo>
                  <a:close/>
                </a:path>
              </a:pathLst>
            </a:custGeom>
            <a:solidFill>
              <a:schemeClr val="folHlink"/>
            </a:solidFill>
            <a:ln w="9525">
              <a:noFill/>
              <a:round/>
              <a:headEnd/>
              <a:tailEnd/>
            </a:ln>
          </p:spPr>
          <p:txBody>
            <a:bodyPr/>
            <a:lstStyle/>
            <a:p>
              <a:pPr>
                <a:defRPr/>
              </a:pPr>
              <a:endParaRPr lang="en-US"/>
            </a:p>
          </p:txBody>
        </p:sp>
        <p:grpSp>
          <p:nvGrpSpPr>
            <p:cNvPr id="12" name="Group 17"/>
            <p:cNvGrpSpPr>
              <a:grpSpLocks/>
            </p:cNvGrpSpPr>
            <p:nvPr userDrawn="1"/>
          </p:nvGrpSpPr>
          <p:grpSpPr bwMode="auto">
            <a:xfrm rot="3220060">
              <a:off x="2636" y="751"/>
              <a:ext cx="569" cy="636"/>
              <a:chOff x="1727" y="866"/>
              <a:chExt cx="129" cy="157"/>
            </a:xfrm>
          </p:grpSpPr>
          <p:sp>
            <p:nvSpPr>
              <p:cNvPr id="36" name="Freeform 18"/>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en-US"/>
              </a:p>
            </p:txBody>
          </p:sp>
          <p:sp>
            <p:nvSpPr>
              <p:cNvPr id="37" name="Freeform 19"/>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en-US"/>
              </a:p>
            </p:txBody>
          </p:sp>
          <p:sp>
            <p:nvSpPr>
              <p:cNvPr id="38" name="Freeform 20"/>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en-US"/>
              </a:p>
            </p:txBody>
          </p:sp>
        </p:grpSp>
        <p:grpSp>
          <p:nvGrpSpPr>
            <p:cNvPr id="13" name="Group 21"/>
            <p:cNvGrpSpPr>
              <a:grpSpLocks/>
            </p:cNvGrpSpPr>
            <p:nvPr userDrawn="1"/>
          </p:nvGrpSpPr>
          <p:grpSpPr bwMode="auto">
            <a:xfrm rot="-6691250">
              <a:off x="3641" y="125"/>
              <a:ext cx="356" cy="608"/>
              <a:chOff x="1729" y="866"/>
              <a:chExt cx="129" cy="157"/>
            </a:xfrm>
          </p:grpSpPr>
          <p:sp>
            <p:nvSpPr>
              <p:cNvPr id="33" name="Freeform 22"/>
              <p:cNvSpPr>
                <a:spLocks/>
              </p:cNvSpPr>
              <p:nvPr userDrawn="1"/>
            </p:nvSpPr>
            <p:spPr bwMode="ltGray">
              <a:xfrm>
                <a:off x="1731"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en-US"/>
              </a:p>
            </p:txBody>
          </p:sp>
          <p:sp>
            <p:nvSpPr>
              <p:cNvPr id="34" name="Freeform 23"/>
              <p:cNvSpPr>
                <a:spLocks/>
              </p:cNvSpPr>
              <p:nvPr userDrawn="1"/>
            </p:nvSpPr>
            <p:spPr bwMode="ltGray">
              <a:xfrm>
                <a:off x="1790"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en-US"/>
              </a:p>
            </p:txBody>
          </p:sp>
          <p:sp>
            <p:nvSpPr>
              <p:cNvPr id="35" name="Freeform 24"/>
              <p:cNvSpPr>
                <a:spLocks/>
              </p:cNvSpPr>
              <p:nvPr userDrawn="1"/>
            </p:nvSpPr>
            <p:spPr bwMode="ltGray">
              <a:xfrm>
                <a:off x="1773"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en-US"/>
              </a:p>
            </p:txBody>
          </p:sp>
        </p:grpSp>
        <p:grpSp>
          <p:nvGrpSpPr>
            <p:cNvPr id="14" name="Group 25"/>
            <p:cNvGrpSpPr>
              <a:grpSpLocks/>
            </p:cNvGrpSpPr>
            <p:nvPr userDrawn="1"/>
          </p:nvGrpSpPr>
          <p:grpSpPr bwMode="auto">
            <a:xfrm rot="8524840">
              <a:off x="677" y="3307"/>
              <a:ext cx="500" cy="500"/>
              <a:chOff x="1727" y="868"/>
              <a:chExt cx="129" cy="156"/>
            </a:xfrm>
          </p:grpSpPr>
          <p:sp>
            <p:nvSpPr>
              <p:cNvPr id="30" name="Freeform 26"/>
              <p:cNvSpPr>
                <a:spLocks/>
              </p:cNvSpPr>
              <p:nvPr userDrawn="1"/>
            </p:nvSpPr>
            <p:spPr bwMode="ltGray">
              <a:xfrm>
                <a:off x="1727" y="870"/>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en-US"/>
              </a:p>
            </p:txBody>
          </p:sp>
          <p:sp>
            <p:nvSpPr>
              <p:cNvPr id="31" name="Freeform 27"/>
              <p:cNvSpPr>
                <a:spLocks/>
              </p:cNvSpPr>
              <p:nvPr userDrawn="1"/>
            </p:nvSpPr>
            <p:spPr bwMode="ltGray">
              <a:xfrm>
                <a:off x="1786" y="897"/>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en-US"/>
              </a:p>
            </p:txBody>
          </p:sp>
          <p:sp>
            <p:nvSpPr>
              <p:cNvPr id="32" name="Freeform 28"/>
              <p:cNvSpPr>
                <a:spLocks/>
              </p:cNvSpPr>
              <p:nvPr userDrawn="1"/>
            </p:nvSpPr>
            <p:spPr bwMode="ltGray">
              <a:xfrm>
                <a:off x="1772" y="1000"/>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en-US"/>
              </a:p>
            </p:txBody>
          </p:sp>
        </p:grpSp>
        <p:grpSp>
          <p:nvGrpSpPr>
            <p:cNvPr id="15" name="Group 29"/>
            <p:cNvGrpSpPr>
              <a:grpSpLocks/>
            </p:cNvGrpSpPr>
            <p:nvPr userDrawn="1"/>
          </p:nvGrpSpPr>
          <p:grpSpPr bwMode="auto">
            <a:xfrm rot="4106450" flipH="1">
              <a:off x="404" y="268"/>
              <a:ext cx="708" cy="891"/>
              <a:chOff x="1727" y="866"/>
              <a:chExt cx="129" cy="157"/>
            </a:xfrm>
          </p:grpSpPr>
          <p:sp>
            <p:nvSpPr>
              <p:cNvPr id="27" name="Freeform 30"/>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en-US"/>
              </a:p>
            </p:txBody>
          </p:sp>
          <p:sp>
            <p:nvSpPr>
              <p:cNvPr id="28" name="Freeform 31"/>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en-US"/>
              </a:p>
            </p:txBody>
          </p:sp>
          <p:sp>
            <p:nvSpPr>
              <p:cNvPr id="29" name="Freeform 32"/>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en-US"/>
              </a:p>
            </p:txBody>
          </p:sp>
        </p:grpSp>
        <p:grpSp>
          <p:nvGrpSpPr>
            <p:cNvPr id="16" name="Group 33"/>
            <p:cNvGrpSpPr>
              <a:grpSpLocks/>
            </p:cNvGrpSpPr>
            <p:nvPr userDrawn="1"/>
          </p:nvGrpSpPr>
          <p:grpSpPr bwMode="auto">
            <a:xfrm rot="10015322" flipH="1">
              <a:off x="4618" y="2392"/>
              <a:ext cx="708" cy="891"/>
              <a:chOff x="1727" y="866"/>
              <a:chExt cx="129" cy="157"/>
            </a:xfrm>
          </p:grpSpPr>
          <p:sp>
            <p:nvSpPr>
              <p:cNvPr id="24" name="Freeform 34"/>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en-US"/>
              </a:p>
            </p:txBody>
          </p:sp>
          <p:sp>
            <p:nvSpPr>
              <p:cNvPr id="25" name="Freeform 35"/>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en-US"/>
              </a:p>
            </p:txBody>
          </p:sp>
          <p:sp>
            <p:nvSpPr>
              <p:cNvPr id="26" name="Freeform 36"/>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en-US"/>
              </a:p>
            </p:txBody>
          </p:sp>
        </p:grpSp>
        <p:sp>
          <p:nvSpPr>
            <p:cNvPr id="17" name="Freeform 37"/>
            <p:cNvSpPr>
              <a:spLocks/>
            </p:cNvSpPr>
            <p:nvPr userDrawn="1"/>
          </p:nvSpPr>
          <p:spPr bwMode="ltGray">
            <a:xfrm>
              <a:off x="1217" y="2"/>
              <a:ext cx="862" cy="886"/>
            </a:xfrm>
            <a:custGeom>
              <a:avLst/>
              <a:gdLst/>
              <a:ahLst/>
              <a:cxnLst>
                <a:cxn ang="0">
                  <a:pos x="0" y="0"/>
                </a:cxn>
                <a:cxn ang="0">
                  <a:pos x="6" y="107"/>
                </a:cxn>
                <a:cxn ang="0">
                  <a:pos x="37" y="262"/>
                </a:cxn>
                <a:cxn ang="0">
                  <a:pos x="83" y="410"/>
                </a:cxn>
                <a:cxn ang="0">
                  <a:pos x="149" y="546"/>
                </a:cxn>
                <a:cxn ang="0">
                  <a:pos x="237" y="666"/>
                </a:cxn>
                <a:cxn ang="0">
                  <a:pos x="338" y="764"/>
                </a:cxn>
                <a:cxn ang="0">
                  <a:pos x="450" y="838"/>
                </a:cxn>
                <a:cxn ang="0">
                  <a:pos x="579" y="879"/>
                </a:cxn>
                <a:cxn ang="0">
                  <a:pos x="714" y="886"/>
                </a:cxn>
                <a:cxn ang="0">
                  <a:pos x="862" y="851"/>
                </a:cxn>
                <a:cxn ang="0">
                  <a:pos x="784" y="856"/>
                </a:cxn>
                <a:cxn ang="0">
                  <a:pos x="700" y="835"/>
                </a:cxn>
                <a:cxn ang="0">
                  <a:pos x="621" y="794"/>
                </a:cxn>
                <a:cxn ang="0">
                  <a:pos x="542" y="728"/>
                </a:cxn>
                <a:cxn ang="0">
                  <a:pos x="466" y="649"/>
                </a:cxn>
                <a:cxn ang="0">
                  <a:pos x="397" y="557"/>
                </a:cxn>
                <a:cxn ang="0">
                  <a:pos x="334" y="454"/>
                </a:cxn>
                <a:cxn ang="0">
                  <a:pos x="279" y="339"/>
                </a:cxn>
                <a:cxn ang="0">
                  <a:pos x="238" y="225"/>
                </a:cxn>
                <a:cxn ang="0">
                  <a:pos x="205" y="105"/>
                </a:cxn>
                <a:cxn ang="0">
                  <a:pos x="184" y="3"/>
                </a:cxn>
              </a:cxnLst>
              <a:rect l="0" t="0" r="r" b="b"/>
              <a:pathLst>
                <a:path w="862" h="886">
                  <a:moveTo>
                    <a:pt x="0" y="0"/>
                  </a:moveTo>
                  <a:lnTo>
                    <a:pt x="6" y="107"/>
                  </a:lnTo>
                  <a:lnTo>
                    <a:pt x="37" y="262"/>
                  </a:lnTo>
                  <a:lnTo>
                    <a:pt x="83" y="410"/>
                  </a:lnTo>
                  <a:lnTo>
                    <a:pt x="149" y="546"/>
                  </a:lnTo>
                  <a:lnTo>
                    <a:pt x="237" y="666"/>
                  </a:lnTo>
                  <a:lnTo>
                    <a:pt x="338" y="764"/>
                  </a:lnTo>
                  <a:lnTo>
                    <a:pt x="450" y="838"/>
                  </a:lnTo>
                  <a:lnTo>
                    <a:pt x="579" y="879"/>
                  </a:lnTo>
                  <a:lnTo>
                    <a:pt x="714" y="886"/>
                  </a:lnTo>
                  <a:lnTo>
                    <a:pt x="862" y="851"/>
                  </a:lnTo>
                  <a:lnTo>
                    <a:pt x="784" y="856"/>
                  </a:lnTo>
                  <a:lnTo>
                    <a:pt x="700" y="835"/>
                  </a:lnTo>
                  <a:lnTo>
                    <a:pt x="621" y="794"/>
                  </a:lnTo>
                  <a:lnTo>
                    <a:pt x="542" y="728"/>
                  </a:lnTo>
                  <a:lnTo>
                    <a:pt x="466" y="649"/>
                  </a:lnTo>
                  <a:lnTo>
                    <a:pt x="397" y="557"/>
                  </a:lnTo>
                  <a:lnTo>
                    <a:pt x="334" y="454"/>
                  </a:lnTo>
                  <a:lnTo>
                    <a:pt x="279" y="339"/>
                  </a:lnTo>
                  <a:lnTo>
                    <a:pt x="238" y="225"/>
                  </a:lnTo>
                  <a:lnTo>
                    <a:pt x="205" y="105"/>
                  </a:lnTo>
                  <a:lnTo>
                    <a:pt x="184" y="3"/>
                  </a:lnTo>
                </a:path>
              </a:pathLst>
            </a:custGeom>
            <a:solidFill>
              <a:schemeClr val="accent1"/>
            </a:solidFill>
            <a:ln w="9525">
              <a:noFill/>
              <a:round/>
              <a:headEnd/>
              <a:tailEnd/>
            </a:ln>
          </p:spPr>
          <p:txBody>
            <a:bodyPr/>
            <a:lstStyle/>
            <a:p>
              <a:pPr>
                <a:defRPr/>
              </a:pPr>
              <a:endParaRPr lang="en-US"/>
            </a:p>
          </p:txBody>
        </p:sp>
        <p:sp>
          <p:nvSpPr>
            <p:cNvPr id="18" name="Freeform 38"/>
            <p:cNvSpPr>
              <a:spLocks/>
            </p:cNvSpPr>
            <p:nvPr userDrawn="1"/>
          </p:nvSpPr>
          <p:spPr bwMode="ltGray">
            <a:xfrm rot="9832527" flipV="1">
              <a:off x="2158" y="102"/>
              <a:ext cx="681" cy="593"/>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pPr>
                <a:defRPr/>
              </a:pPr>
              <a:endParaRPr lang="en-US"/>
            </a:p>
          </p:txBody>
        </p:sp>
        <p:sp>
          <p:nvSpPr>
            <p:cNvPr id="19" name="Freeform 39"/>
            <p:cNvSpPr>
              <a:spLocks/>
            </p:cNvSpPr>
            <p:nvPr userDrawn="1"/>
          </p:nvSpPr>
          <p:spPr bwMode="ltGray">
            <a:xfrm rot="9832527" flipV="1">
              <a:off x="1997" y="858"/>
              <a:ext cx="330" cy="278"/>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pPr>
                <a:defRPr/>
              </a:pPr>
              <a:endParaRPr lang="en-US"/>
            </a:p>
          </p:txBody>
        </p:sp>
        <p:sp>
          <p:nvSpPr>
            <p:cNvPr id="20" name="Freeform 40"/>
            <p:cNvSpPr>
              <a:spLocks/>
            </p:cNvSpPr>
            <p:nvPr userDrawn="1"/>
          </p:nvSpPr>
          <p:spPr bwMode="ltGray">
            <a:xfrm rot="9832527" flipV="1">
              <a:off x="2224" y="808"/>
              <a:ext cx="123" cy="233"/>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pPr>
                <a:defRPr/>
              </a:pPr>
              <a:endParaRPr lang="en-US"/>
            </a:p>
          </p:txBody>
        </p:sp>
        <p:sp>
          <p:nvSpPr>
            <p:cNvPr id="21" name="Freeform 41"/>
            <p:cNvSpPr>
              <a:spLocks/>
            </p:cNvSpPr>
            <p:nvPr userDrawn="1"/>
          </p:nvSpPr>
          <p:spPr bwMode="ltGray">
            <a:xfrm>
              <a:off x="1603" y="0"/>
              <a:ext cx="124" cy="121"/>
            </a:xfrm>
            <a:custGeom>
              <a:avLst/>
              <a:gdLst/>
              <a:ahLst/>
              <a:cxnLst>
                <a:cxn ang="0">
                  <a:pos x="124" y="0"/>
                </a:cxn>
                <a:cxn ang="0">
                  <a:pos x="113" y="9"/>
                </a:cxn>
                <a:cxn ang="0">
                  <a:pos x="99" y="25"/>
                </a:cxn>
                <a:cxn ang="0">
                  <a:pos x="81" y="41"/>
                </a:cxn>
                <a:cxn ang="0">
                  <a:pos x="63" y="54"/>
                </a:cxn>
                <a:cxn ang="0">
                  <a:pos x="41" y="66"/>
                </a:cxn>
                <a:cxn ang="0">
                  <a:pos x="22" y="74"/>
                </a:cxn>
                <a:cxn ang="0">
                  <a:pos x="0" y="75"/>
                </a:cxn>
                <a:cxn ang="0">
                  <a:pos x="10" y="96"/>
                </a:cxn>
                <a:cxn ang="0">
                  <a:pos x="23" y="113"/>
                </a:cxn>
                <a:cxn ang="0">
                  <a:pos x="41" y="121"/>
                </a:cxn>
                <a:cxn ang="0">
                  <a:pos x="60" y="121"/>
                </a:cxn>
                <a:cxn ang="0">
                  <a:pos x="83" y="111"/>
                </a:cxn>
                <a:cxn ang="0">
                  <a:pos x="101" y="88"/>
                </a:cxn>
                <a:cxn ang="0">
                  <a:pos x="116" y="53"/>
                </a:cxn>
                <a:cxn ang="0">
                  <a:pos x="124" y="0"/>
                </a:cxn>
              </a:cxnLst>
              <a:rect l="0" t="0" r="r" b="b"/>
              <a:pathLst>
                <a:path w="124" h="121">
                  <a:moveTo>
                    <a:pt x="124" y="0"/>
                  </a:moveTo>
                  <a:lnTo>
                    <a:pt x="113" y="9"/>
                  </a:lnTo>
                  <a:lnTo>
                    <a:pt x="99" y="25"/>
                  </a:lnTo>
                  <a:lnTo>
                    <a:pt x="81" y="41"/>
                  </a:lnTo>
                  <a:lnTo>
                    <a:pt x="63" y="54"/>
                  </a:lnTo>
                  <a:lnTo>
                    <a:pt x="41" y="66"/>
                  </a:lnTo>
                  <a:lnTo>
                    <a:pt x="22" y="74"/>
                  </a:lnTo>
                  <a:lnTo>
                    <a:pt x="0" y="75"/>
                  </a:lnTo>
                  <a:lnTo>
                    <a:pt x="10" y="96"/>
                  </a:lnTo>
                  <a:lnTo>
                    <a:pt x="23" y="113"/>
                  </a:lnTo>
                  <a:lnTo>
                    <a:pt x="41" y="121"/>
                  </a:lnTo>
                  <a:lnTo>
                    <a:pt x="60" y="121"/>
                  </a:lnTo>
                  <a:lnTo>
                    <a:pt x="83" y="111"/>
                  </a:lnTo>
                  <a:lnTo>
                    <a:pt x="101" y="88"/>
                  </a:lnTo>
                  <a:lnTo>
                    <a:pt x="116" y="53"/>
                  </a:lnTo>
                  <a:lnTo>
                    <a:pt x="124" y="0"/>
                  </a:lnTo>
                  <a:close/>
                </a:path>
              </a:pathLst>
            </a:custGeom>
            <a:solidFill>
              <a:schemeClr val="accent1"/>
            </a:solidFill>
            <a:ln w="9525">
              <a:noFill/>
              <a:round/>
              <a:headEnd/>
              <a:tailEnd/>
            </a:ln>
          </p:spPr>
          <p:txBody>
            <a:bodyPr/>
            <a:lstStyle/>
            <a:p>
              <a:pPr>
                <a:defRPr/>
              </a:pPr>
              <a:endParaRPr lang="en-US"/>
            </a:p>
          </p:txBody>
        </p:sp>
        <p:sp>
          <p:nvSpPr>
            <p:cNvPr id="22" name="Freeform 42"/>
            <p:cNvSpPr>
              <a:spLocks/>
            </p:cNvSpPr>
            <p:nvPr userDrawn="1"/>
          </p:nvSpPr>
          <p:spPr bwMode="ltGray">
            <a:xfrm rot="9832527" flipV="1">
              <a:off x="2173" y="1238"/>
              <a:ext cx="393" cy="2300"/>
            </a:xfrm>
            <a:custGeom>
              <a:avLst/>
              <a:gdLst/>
              <a:ahLst/>
              <a:cxnLst>
                <a:cxn ang="0">
                  <a:pos x="0" y="0"/>
                </a:cxn>
                <a:cxn ang="0">
                  <a:pos x="6" y="6"/>
                </a:cxn>
                <a:cxn ang="0">
                  <a:pos x="16" y="14"/>
                </a:cxn>
                <a:cxn ang="0">
                  <a:pos x="28" y="24"/>
                </a:cxn>
                <a:cxn ang="0">
                  <a:pos x="41" y="37"/>
                </a:cxn>
                <a:cxn ang="0">
                  <a:pos x="58" y="53"/>
                </a:cxn>
                <a:cxn ang="0">
                  <a:pos x="73" y="70"/>
                </a:cxn>
                <a:cxn ang="0">
                  <a:pos x="88" y="90"/>
                </a:cxn>
                <a:cxn ang="0">
                  <a:pos x="100" y="113"/>
                </a:cxn>
                <a:cxn ang="0">
                  <a:pos x="112" y="137"/>
                </a:cxn>
                <a:cxn ang="0">
                  <a:pos x="120" y="165"/>
                </a:cxn>
                <a:cxn ang="0">
                  <a:pos x="124" y="196"/>
                </a:cxn>
                <a:cxn ang="0">
                  <a:pos x="126" y="228"/>
                </a:cxn>
                <a:cxn ang="0">
                  <a:pos x="120" y="264"/>
                </a:cxn>
                <a:cxn ang="0">
                  <a:pos x="109" y="302"/>
                </a:cxn>
                <a:cxn ang="0">
                  <a:pos x="92" y="342"/>
                </a:cxn>
                <a:cxn ang="0">
                  <a:pos x="67" y="386"/>
                </a:cxn>
                <a:cxn ang="0">
                  <a:pos x="39" y="436"/>
                </a:cxn>
                <a:cxn ang="0">
                  <a:pos x="21" y="482"/>
                </a:cxn>
                <a:cxn ang="0">
                  <a:pos x="10" y="525"/>
                </a:cxn>
                <a:cxn ang="0">
                  <a:pos x="6" y="566"/>
                </a:cxn>
                <a:cxn ang="0">
                  <a:pos x="6" y="605"/>
                </a:cxn>
                <a:cxn ang="0">
                  <a:pos x="8" y="641"/>
                </a:cxn>
                <a:cxn ang="0">
                  <a:pos x="12" y="673"/>
                </a:cxn>
                <a:cxn ang="0">
                  <a:pos x="14" y="704"/>
                </a:cxn>
                <a:cxn ang="0">
                  <a:pos x="41" y="688"/>
                </a:cxn>
                <a:cxn ang="0">
                  <a:pos x="39" y="680"/>
                </a:cxn>
                <a:cxn ang="0">
                  <a:pos x="36" y="657"/>
                </a:cxn>
                <a:cxn ang="0">
                  <a:pos x="33" y="622"/>
                </a:cxn>
                <a:cxn ang="0">
                  <a:pos x="35" y="575"/>
                </a:cxn>
                <a:cxn ang="0">
                  <a:pos x="41" y="519"/>
                </a:cxn>
                <a:cxn ang="0">
                  <a:pos x="58" y="455"/>
                </a:cxn>
                <a:cxn ang="0">
                  <a:pos x="86" y="386"/>
                </a:cxn>
                <a:cxn ang="0">
                  <a:pos x="129" y="313"/>
                </a:cxn>
                <a:cxn ang="0">
                  <a:pos x="143" y="279"/>
                </a:cxn>
                <a:cxn ang="0">
                  <a:pos x="149" y="235"/>
                </a:cxn>
                <a:cxn ang="0">
                  <a:pos x="144" y="184"/>
                </a:cxn>
                <a:cxn ang="0">
                  <a:pos x="131" y="134"/>
                </a:cxn>
                <a:cxn ang="0">
                  <a:pos x="109" y="85"/>
                </a:cxn>
                <a:cxn ang="0">
                  <a:pos x="81" y="44"/>
                </a:cxn>
                <a:cxn ang="0">
                  <a:pos x="44" y="14"/>
                </a:cxn>
                <a:cxn ang="0">
                  <a:pos x="0" y="0"/>
                </a:cxn>
              </a:cxnLst>
              <a:rect l="0" t="0" r="r" b="b"/>
              <a:pathLst>
                <a:path w="149" h="704">
                  <a:moveTo>
                    <a:pt x="0" y="0"/>
                  </a:moveTo>
                  <a:lnTo>
                    <a:pt x="6" y="6"/>
                  </a:lnTo>
                  <a:lnTo>
                    <a:pt x="16" y="14"/>
                  </a:lnTo>
                  <a:lnTo>
                    <a:pt x="28" y="24"/>
                  </a:lnTo>
                  <a:lnTo>
                    <a:pt x="41" y="37"/>
                  </a:lnTo>
                  <a:lnTo>
                    <a:pt x="58" y="53"/>
                  </a:lnTo>
                  <a:lnTo>
                    <a:pt x="73" y="70"/>
                  </a:lnTo>
                  <a:lnTo>
                    <a:pt x="88" y="90"/>
                  </a:lnTo>
                  <a:lnTo>
                    <a:pt x="100" y="113"/>
                  </a:lnTo>
                  <a:lnTo>
                    <a:pt x="112" y="137"/>
                  </a:lnTo>
                  <a:lnTo>
                    <a:pt x="120" y="165"/>
                  </a:lnTo>
                  <a:lnTo>
                    <a:pt x="124" y="196"/>
                  </a:lnTo>
                  <a:lnTo>
                    <a:pt x="126" y="228"/>
                  </a:lnTo>
                  <a:lnTo>
                    <a:pt x="120" y="264"/>
                  </a:lnTo>
                  <a:lnTo>
                    <a:pt x="109" y="302"/>
                  </a:lnTo>
                  <a:lnTo>
                    <a:pt x="92" y="342"/>
                  </a:lnTo>
                  <a:lnTo>
                    <a:pt x="67" y="386"/>
                  </a:lnTo>
                  <a:lnTo>
                    <a:pt x="39" y="436"/>
                  </a:lnTo>
                  <a:lnTo>
                    <a:pt x="21" y="482"/>
                  </a:lnTo>
                  <a:lnTo>
                    <a:pt x="10" y="525"/>
                  </a:lnTo>
                  <a:lnTo>
                    <a:pt x="6" y="566"/>
                  </a:lnTo>
                  <a:lnTo>
                    <a:pt x="6" y="605"/>
                  </a:lnTo>
                  <a:lnTo>
                    <a:pt x="8" y="641"/>
                  </a:lnTo>
                  <a:lnTo>
                    <a:pt x="12" y="673"/>
                  </a:lnTo>
                  <a:lnTo>
                    <a:pt x="14" y="704"/>
                  </a:lnTo>
                  <a:lnTo>
                    <a:pt x="41" y="688"/>
                  </a:lnTo>
                  <a:lnTo>
                    <a:pt x="39" y="680"/>
                  </a:lnTo>
                  <a:lnTo>
                    <a:pt x="36" y="657"/>
                  </a:lnTo>
                  <a:lnTo>
                    <a:pt x="33" y="622"/>
                  </a:lnTo>
                  <a:lnTo>
                    <a:pt x="35" y="575"/>
                  </a:lnTo>
                  <a:lnTo>
                    <a:pt x="41" y="519"/>
                  </a:lnTo>
                  <a:lnTo>
                    <a:pt x="58" y="455"/>
                  </a:lnTo>
                  <a:lnTo>
                    <a:pt x="86" y="386"/>
                  </a:lnTo>
                  <a:lnTo>
                    <a:pt x="129" y="313"/>
                  </a:lnTo>
                  <a:lnTo>
                    <a:pt x="143" y="279"/>
                  </a:lnTo>
                  <a:lnTo>
                    <a:pt x="149" y="235"/>
                  </a:lnTo>
                  <a:lnTo>
                    <a:pt x="144" y="184"/>
                  </a:lnTo>
                  <a:lnTo>
                    <a:pt x="131" y="134"/>
                  </a:lnTo>
                  <a:lnTo>
                    <a:pt x="109" y="85"/>
                  </a:lnTo>
                  <a:lnTo>
                    <a:pt x="81" y="44"/>
                  </a:lnTo>
                  <a:lnTo>
                    <a:pt x="44" y="14"/>
                  </a:lnTo>
                  <a:lnTo>
                    <a:pt x="0" y="0"/>
                  </a:lnTo>
                  <a:close/>
                </a:path>
              </a:pathLst>
            </a:custGeom>
            <a:solidFill>
              <a:schemeClr val="accent1"/>
            </a:solidFill>
            <a:ln w="9525">
              <a:noFill/>
              <a:round/>
              <a:headEnd/>
              <a:tailEnd/>
            </a:ln>
          </p:spPr>
          <p:txBody>
            <a:bodyPr/>
            <a:lstStyle/>
            <a:p>
              <a:pPr>
                <a:defRPr/>
              </a:pPr>
              <a:endParaRPr lang="en-US"/>
            </a:p>
          </p:txBody>
        </p:sp>
        <p:sp>
          <p:nvSpPr>
            <p:cNvPr id="23" name="Freeform 43"/>
            <p:cNvSpPr>
              <a:spLocks/>
            </p:cNvSpPr>
            <p:nvPr userDrawn="1"/>
          </p:nvSpPr>
          <p:spPr bwMode="ltGray">
            <a:xfrm>
              <a:off x="0" y="1848"/>
              <a:ext cx="36" cy="132"/>
            </a:xfrm>
            <a:custGeom>
              <a:avLst/>
              <a:gdLst/>
              <a:ahLst/>
              <a:cxnLst>
                <a:cxn ang="0">
                  <a:pos x="0" y="0"/>
                </a:cxn>
                <a:cxn ang="0">
                  <a:pos x="36" y="12"/>
                </a:cxn>
                <a:cxn ang="0">
                  <a:pos x="0" y="132"/>
                </a:cxn>
                <a:cxn ang="0">
                  <a:pos x="0" y="0"/>
                </a:cxn>
              </a:cxnLst>
              <a:rect l="0" t="0" r="r" b="b"/>
              <a:pathLst>
                <a:path w="36" h="132">
                  <a:moveTo>
                    <a:pt x="0" y="0"/>
                  </a:moveTo>
                  <a:lnTo>
                    <a:pt x="36" y="12"/>
                  </a:lnTo>
                  <a:lnTo>
                    <a:pt x="0" y="132"/>
                  </a:lnTo>
                  <a:lnTo>
                    <a:pt x="0" y="0"/>
                  </a:lnTo>
                  <a:close/>
                </a:path>
              </a:pathLst>
            </a:custGeom>
            <a:solidFill>
              <a:schemeClr val="folHlink"/>
            </a:solidFill>
            <a:ln w="9525">
              <a:noFill/>
              <a:round/>
              <a:headEnd/>
              <a:tailEnd/>
            </a:ln>
            <a:effectLst/>
          </p:spPr>
          <p:txBody>
            <a:bodyPr/>
            <a:lstStyle/>
            <a:p>
              <a:pPr>
                <a:defRPr/>
              </a:pPr>
              <a:endParaRPr lang="en-US"/>
            </a:p>
          </p:txBody>
        </p:sp>
      </p:grpSp>
      <p:sp>
        <p:nvSpPr>
          <p:cNvPr id="5167" name="Rectangle 47"/>
          <p:cNvSpPr>
            <a:spLocks noGrp="1" noChangeArrowheads="1"/>
          </p:cNvSpPr>
          <p:nvPr>
            <p:ph type="ctrTitle"/>
          </p:nvPr>
        </p:nvSpPr>
        <p:spPr>
          <a:xfrm>
            <a:off x="533400" y="596900"/>
            <a:ext cx="8115300" cy="3581400"/>
          </a:xfrm>
        </p:spPr>
        <p:txBody>
          <a:bodyPr anchor="ctr"/>
          <a:lstStyle>
            <a:lvl1pPr>
              <a:defRPr sz="6000">
                <a:solidFill>
                  <a:srgbClr val="0070C0"/>
                </a:solidFill>
              </a:defRPr>
            </a:lvl1pPr>
          </a:lstStyle>
          <a:p>
            <a:r>
              <a:rPr lang="en-US" dirty="0"/>
              <a:t>Click to edit Master title style</a:t>
            </a:r>
          </a:p>
        </p:txBody>
      </p:sp>
      <p:sp>
        <p:nvSpPr>
          <p:cNvPr id="5168" name="Rectangle 48"/>
          <p:cNvSpPr>
            <a:spLocks noGrp="1" noChangeArrowheads="1"/>
          </p:cNvSpPr>
          <p:nvPr>
            <p:ph type="subTitle" idx="1"/>
          </p:nvPr>
        </p:nvSpPr>
        <p:spPr>
          <a:xfrm>
            <a:off x="2489200" y="4279900"/>
            <a:ext cx="6146800" cy="1485900"/>
          </a:xfrm>
        </p:spPr>
        <p:txBody>
          <a:bodyPr/>
          <a:lstStyle>
            <a:lvl1pPr marL="0" indent="0" algn="ctr">
              <a:buFontTx/>
              <a:buNone/>
              <a:defRPr b="1">
                <a:effectLst>
                  <a:outerShdw blurRad="38100" dist="38100" dir="2700000" algn="tl">
                    <a:srgbClr val="C0C0C0"/>
                  </a:outerShdw>
                </a:effectLst>
              </a:defRPr>
            </a:lvl1pPr>
          </a:lstStyle>
          <a:p>
            <a:r>
              <a:rPr lang="en-US"/>
              <a:t>Click to edit Master subtitle style</a:t>
            </a:r>
          </a:p>
        </p:txBody>
      </p:sp>
      <p:sp>
        <p:nvSpPr>
          <p:cNvPr id="46" name="Rectangle 44"/>
          <p:cNvSpPr>
            <a:spLocks noGrp="1" noChangeArrowheads="1"/>
          </p:cNvSpPr>
          <p:nvPr>
            <p:ph type="dt" sz="half" idx="10"/>
          </p:nvPr>
        </p:nvSpPr>
        <p:spPr>
          <a:xfrm>
            <a:off x="457200" y="6248400"/>
            <a:ext cx="2133600" cy="457200"/>
          </a:xfrm>
        </p:spPr>
        <p:txBody>
          <a:bodyPr/>
          <a:lstStyle>
            <a:lvl1pPr>
              <a:defRPr/>
            </a:lvl1pPr>
          </a:lstStyle>
          <a:p>
            <a:pPr>
              <a:defRPr/>
            </a:pPr>
            <a:endParaRPr lang="en-US"/>
          </a:p>
        </p:txBody>
      </p:sp>
      <p:sp>
        <p:nvSpPr>
          <p:cNvPr id="47" name="Rectangle 45"/>
          <p:cNvSpPr>
            <a:spLocks noGrp="1" noChangeArrowheads="1"/>
          </p:cNvSpPr>
          <p:nvPr>
            <p:ph type="ftr" sz="quarter" idx="11"/>
          </p:nvPr>
        </p:nvSpPr>
        <p:spPr/>
        <p:txBody>
          <a:bodyPr/>
          <a:lstStyle>
            <a:lvl1pPr>
              <a:defRPr/>
            </a:lvl1pPr>
          </a:lstStyle>
          <a:p>
            <a:pPr>
              <a:defRPr/>
            </a:pPr>
            <a:r>
              <a:rPr lang="en-US" smtClean="0"/>
              <a:t>MAINAK  CS623</a:t>
            </a:r>
            <a:endParaRPr lang="en-US"/>
          </a:p>
        </p:txBody>
      </p:sp>
      <p:sp>
        <p:nvSpPr>
          <p:cNvPr id="48" name="Rectangle 46"/>
          <p:cNvSpPr>
            <a:spLocks noGrp="1" noChangeArrowheads="1"/>
          </p:cNvSpPr>
          <p:nvPr>
            <p:ph type="sldNum" sz="quarter" idx="12"/>
          </p:nvPr>
        </p:nvSpPr>
        <p:spPr/>
        <p:txBody>
          <a:bodyPr/>
          <a:lstStyle>
            <a:lvl1pPr>
              <a:defRPr/>
            </a:lvl1pPr>
          </a:lstStyle>
          <a:p>
            <a:fld id="{0243DD30-7D5C-4F3F-B641-B61B489F9502}" type="slidenum">
              <a:rPr lang="en-US" altLang="en-US"/>
              <a:pPr/>
              <a:t>‹#›</a:t>
            </a:fld>
            <a:endParaRPr lang="en-US" altLang="en-US"/>
          </a:p>
        </p:txBody>
      </p:sp>
    </p:spTree>
    <p:extLst>
      <p:ext uri="{BB962C8B-B14F-4D97-AF65-F5344CB8AC3E}">
        <p14:creationId xmlns:p14="http://schemas.microsoft.com/office/powerpoint/2010/main" val="506770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7"/>
          <p:cNvSpPr>
            <a:spLocks noGrp="1" noChangeArrowheads="1"/>
          </p:cNvSpPr>
          <p:nvPr>
            <p:ph type="dt" sz="half" idx="10"/>
          </p:nvPr>
        </p:nvSpPr>
        <p:spPr/>
        <p:txBody>
          <a:bodyPr/>
          <a:lstStyle>
            <a:lvl1pPr>
              <a:defRPr/>
            </a:lvl1pPr>
          </a:lstStyle>
          <a:p>
            <a:pPr>
              <a:defRPr/>
            </a:pPr>
            <a:endParaRPr lang="en-US"/>
          </a:p>
        </p:txBody>
      </p:sp>
      <p:sp>
        <p:nvSpPr>
          <p:cNvPr id="5" name="Rectangle 48"/>
          <p:cNvSpPr>
            <a:spLocks noGrp="1" noChangeArrowheads="1"/>
          </p:cNvSpPr>
          <p:nvPr>
            <p:ph type="ftr" sz="quarter" idx="11"/>
          </p:nvPr>
        </p:nvSpPr>
        <p:spPr/>
        <p:txBody>
          <a:bodyPr/>
          <a:lstStyle>
            <a:lvl1pPr>
              <a:defRPr/>
            </a:lvl1pPr>
          </a:lstStyle>
          <a:p>
            <a:pPr>
              <a:defRPr/>
            </a:pPr>
            <a:r>
              <a:rPr lang="en-US" smtClean="0"/>
              <a:t>MAINAK  CS623</a:t>
            </a:r>
            <a:endParaRPr lang="en-US"/>
          </a:p>
        </p:txBody>
      </p:sp>
      <p:sp>
        <p:nvSpPr>
          <p:cNvPr id="6" name="Rectangle 49"/>
          <p:cNvSpPr>
            <a:spLocks noGrp="1" noChangeArrowheads="1"/>
          </p:cNvSpPr>
          <p:nvPr>
            <p:ph type="sldNum" sz="quarter" idx="12"/>
          </p:nvPr>
        </p:nvSpPr>
        <p:spPr/>
        <p:txBody>
          <a:bodyPr/>
          <a:lstStyle>
            <a:lvl1pPr>
              <a:defRPr/>
            </a:lvl1pPr>
          </a:lstStyle>
          <a:p>
            <a:fld id="{31F3DF93-64D8-418B-9596-80D8E5E1CB77}" type="slidenum">
              <a:rPr lang="en-US" altLang="en-US"/>
              <a:pPr/>
              <a:t>‹#›</a:t>
            </a:fld>
            <a:endParaRPr lang="en-US" altLang="en-US"/>
          </a:p>
        </p:txBody>
      </p:sp>
    </p:spTree>
    <p:extLst>
      <p:ext uri="{BB962C8B-B14F-4D97-AF65-F5344CB8AC3E}">
        <p14:creationId xmlns:p14="http://schemas.microsoft.com/office/powerpoint/2010/main" val="4250136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6225" y="103188"/>
            <a:ext cx="2060575" cy="59531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42913" y="103188"/>
            <a:ext cx="6030912" cy="5953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7"/>
          <p:cNvSpPr>
            <a:spLocks noGrp="1" noChangeArrowheads="1"/>
          </p:cNvSpPr>
          <p:nvPr>
            <p:ph type="dt" sz="half" idx="10"/>
          </p:nvPr>
        </p:nvSpPr>
        <p:spPr/>
        <p:txBody>
          <a:bodyPr/>
          <a:lstStyle>
            <a:lvl1pPr>
              <a:defRPr/>
            </a:lvl1pPr>
          </a:lstStyle>
          <a:p>
            <a:pPr>
              <a:defRPr/>
            </a:pPr>
            <a:endParaRPr lang="en-US"/>
          </a:p>
        </p:txBody>
      </p:sp>
      <p:sp>
        <p:nvSpPr>
          <p:cNvPr id="5" name="Rectangle 48"/>
          <p:cNvSpPr>
            <a:spLocks noGrp="1" noChangeArrowheads="1"/>
          </p:cNvSpPr>
          <p:nvPr>
            <p:ph type="ftr" sz="quarter" idx="11"/>
          </p:nvPr>
        </p:nvSpPr>
        <p:spPr/>
        <p:txBody>
          <a:bodyPr/>
          <a:lstStyle>
            <a:lvl1pPr>
              <a:defRPr/>
            </a:lvl1pPr>
          </a:lstStyle>
          <a:p>
            <a:pPr>
              <a:defRPr/>
            </a:pPr>
            <a:r>
              <a:rPr lang="en-US" smtClean="0"/>
              <a:t>MAINAK  CS623</a:t>
            </a:r>
            <a:endParaRPr lang="en-US"/>
          </a:p>
        </p:txBody>
      </p:sp>
      <p:sp>
        <p:nvSpPr>
          <p:cNvPr id="6" name="Rectangle 49"/>
          <p:cNvSpPr>
            <a:spLocks noGrp="1" noChangeArrowheads="1"/>
          </p:cNvSpPr>
          <p:nvPr>
            <p:ph type="sldNum" sz="quarter" idx="12"/>
          </p:nvPr>
        </p:nvSpPr>
        <p:spPr/>
        <p:txBody>
          <a:bodyPr/>
          <a:lstStyle>
            <a:lvl1pPr>
              <a:defRPr/>
            </a:lvl1pPr>
          </a:lstStyle>
          <a:p>
            <a:fld id="{B4AB3FA1-7BA2-4366-A90E-B8B6184541FF}" type="slidenum">
              <a:rPr lang="en-US" altLang="en-US"/>
              <a:pPr/>
              <a:t>‹#›</a:t>
            </a:fld>
            <a:endParaRPr lang="en-US" altLang="en-US"/>
          </a:p>
        </p:txBody>
      </p:sp>
    </p:spTree>
    <p:extLst>
      <p:ext uri="{BB962C8B-B14F-4D97-AF65-F5344CB8AC3E}">
        <p14:creationId xmlns:p14="http://schemas.microsoft.com/office/powerpoint/2010/main" val="3281562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defRPr>
            </a:lvl1pPr>
          </a:lstStyle>
          <a:p>
            <a:r>
              <a:rPr lang="en-US" dirty="0"/>
              <a:t>Click to edit Master title style</a:t>
            </a:r>
          </a:p>
        </p:txBody>
      </p:sp>
      <p:sp>
        <p:nvSpPr>
          <p:cNvPr id="3" name="Content Placeholder 2"/>
          <p:cNvSpPr>
            <a:spLocks noGrp="1"/>
          </p:cNvSpPr>
          <p:nvPr>
            <p:ph idx="1"/>
          </p:nvPr>
        </p:nvSpPr>
        <p:spPr/>
        <p:txBody>
          <a:bodyPr/>
          <a:lstStyle>
            <a:lvl2pPr>
              <a:defRPr sz="2200"/>
            </a:lvl2pPr>
            <a:lvl3pPr>
              <a:defRPr sz="2100"/>
            </a:lvl3pPr>
            <a:lvl5pPr>
              <a:defRPr sz="1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7"/>
          <p:cNvSpPr>
            <a:spLocks noGrp="1" noChangeArrowheads="1"/>
          </p:cNvSpPr>
          <p:nvPr>
            <p:ph type="dt" sz="half" idx="10"/>
          </p:nvPr>
        </p:nvSpPr>
        <p:spPr/>
        <p:txBody>
          <a:bodyPr/>
          <a:lstStyle>
            <a:lvl1pPr>
              <a:defRPr/>
            </a:lvl1pPr>
          </a:lstStyle>
          <a:p>
            <a:pPr>
              <a:defRPr/>
            </a:pPr>
            <a:endParaRPr lang="en-US"/>
          </a:p>
        </p:txBody>
      </p:sp>
      <p:sp>
        <p:nvSpPr>
          <p:cNvPr id="5" name="Rectangle 48"/>
          <p:cNvSpPr>
            <a:spLocks noGrp="1" noChangeArrowheads="1"/>
          </p:cNvSpPr>
          <p:nvPr>
            <p:ph type="ftr" sz="quarter" idx="11"/>
          </p:nvPr>
        </p:nvSpPr>
        <p:spPr/>
        <p:txBody>
          <a:bodyPr/>
          <a:lstStyle>
            <a:lvl1pPr>
              <a:defRPr/>
            </a:lvl1pPr>
          </a:lstStyle>
          <a:p>
            <a:pPr>
              <a:defRPr/>
            </a:pPr>
            <a:r>
              <a:rPr lang="en-US" smtClean="0"/>
              <a:t>MAINAK  CS623</a:t>
            </a:r>
            <a:endParaRPr lang="en-US"/>
          </a:p>
        </p:txBody>
      </p:sp>
      <p:sp>
        <p:nvSpPr>
          <p:cNvPr id="6" name="Rectangle 49"/>
          <p:cNvSpPr>
            <a:spLocks noGrp="1" noChangeArrowheads="1"/>
          </p:cNvSpPr>
          <p:nvPr>
            <p:ph type="sldNum" sz="quarter" idx="12"/>
          </p:nvPr>
        </p:nvSpPr>
        <p:spPr/>
        <p:txBody>
          <a:bodyPr/>
          <a:lstStyle>
            <a:lvl1pPr>
              <a:defRPr/>
            </a:lvl1pPr>
          </a:lstStyle>
          <a:p>
            <a:fld id="{40EB23A4-0A1A-489A-80DD-438A1C6ECC24}" type="slidenum">
              <a:rPr lang="en-US" altLang="en-US"/>
              <a:pPr/>
              <a:t>‹#›</a:t>
            </a:fld>
            <a:endParaRPr lang="en-US" altLang="en-US"/>
          </a:p>
        </p:txBody>
      </p:sp>
    </p:spTree>
    <p:extLst>
      <p:ext uri="{BB962C8B-B14F-4D97-AF65-F5344CB8AC3E}">
        <p14:creationId xmlns:p14="http://schemas.microsoft.com/office/powerpoint/2010/main" val="3908540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7"/>
          <p:cNvSpPr>
            <a:spLocks noGrp="1" noChangeArrowheads="1"/>
          </p:cNvSpPr>
          <p:nvPr>
            <p:ph type="dt" sz="half" idx="10"/>
          </p:nvPr>
        </p:nvSpPr>
        <p:spPr/>
        <p:txBody>
          <a:bodyPr/>
          <a:lstStyle>
            <a:lvl1pPr>
              <a:defRPr/>
            </a:lvl1pPr>
          </a:lstStyle>
          <a:p>
            <a:pPr>
              <a:defRPr/>
            </a:pPr>
            <a:endParaRPr lang="en-US"/>
          </a:p>
        </p:txBody>
      </p:sp>
      <p:sp>
        <p:nvSpPr>
          <p:cNvPr id="5" name="Rectangle 48"/>
          <p:cNvSpPr>
            <a:spLocks noGrp="1" noChangeArrowheads="1"/>
          </p:cNvSpPr>
          <p:nvPr>
            <p:ph type="ftr" sz="quarter" idx="11"/>
          </p:nvPr>
        </p:nvSpPr>
        <p:spPr/>
        <p:txBody>
          <a:bodyPr/>
          <a:lstStyle>
            <a:lvl1pPr>
              <a:defRPr/>
            </a:lvl1pPr>
          </a:lstStyle>
          <a:p>
            <a:pPr>
              <a:defRPr/>
            </a:pPr>
            <a:r>
              <a:rPr lang="en-US" smtClean="0"/>
              <a:t>MAINAK  CS623</a:t>
            </a:r>
            <a:endParaRPr lang="en-US"/>
          </a:p>
        </p:txBody>
      </p:sp>
      <p:sp>
        <p:nvSpPr>
          <p:cNvPr id="6" name="Rectangle 49"/>
          <p:cNvSpPr>
            <a:spLocks noGrp="1" noChangeArrowheads="1"/>
          </p:cNvSpPr>
          <p:nvPr>
            <p:ph type="sldNum" sz="quarter" idx="12"/>
          </p:nvPr>
        </p:nvSpPr>
        <p:spPr/>
        <p:txBody>
          <a:bodyPr/>
          <a:lstStyle>
            <a:lvl1pPr>
              <a:defRPr/>
            </a:lvl1pPr>
          </a:lstStyle>
          <a:p>
            <a:fld id="{854A1E15-655E-42CB-930F-B536E5FDCC33}" type="slidenum">
              <a:rPr lang="en-US" altLang="en-US"/>
              <a:pPr/>
              <a:t>‹#›</a:t>
            </a:fld>
            <a:endParaRPr lang="en-US" altLang="en-US"/>
          </a:p>
        </p:txBody>
      </p:sp>
    </p:spTree>
    <p:extLst>
      <p:ext uri="{BB962C8B-B14F-4D97-AF65-F5344CB8AC3E}">
        <p14:creationId xmlns:p14="http://schemas.microsoft.com/office/powerpoint/2010/main" val="4233633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56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7"/>
          <p:cNvSpPr>
            <a:spLocks noGrp="1" noChangeArrowheads="1"/>
          </p:cNvSpPr>
          <p:nvPr>
            <p:ph type="dt" sz="half" idx="10"/>
          </p:nvPr>
        </p:nvSpPr>
        <p:spPr/>
        <p:txBody>
          <a:bodyPr/>
          <a:lstStyle>
            <a:lvl1pPr>
              <a:defRPr/>
            </a:lvl1pPr>
          </a:lstStyle>
          <a:p>
            <a:pPr>
              <a:defRPr/>
            </a:pPr>
            <a:endParaRPr lang="en-US"/>
          </a:p>
        </p:txBody>
      </p:sp>
      <p:sp>
        <p:nvSpPr>
          <p:cNvPr id="6" name="Rectangle 48"/>
          <p:cNvSpPr>
            <a:spLocks noGrp="1" noChangeArrowheads="1"/>
          </p:cNvSpPr>
          <p:nvPr>
            <p:ph type="ftr" sz="quarter" idx="11"/>
          </p:nvPr>
        </p:nvSpPr>
        <p:spPr/>
        <p:txBody>
          <a:bodyPr/>
          <a:lstStyle>
            <a:lvl1pPr>
              <a:defRPr/>
            </a:lvl1pPr>
          </a:lstStyle>
          <a:p>
            <a:pPr>
              <a:defRPr/>
            </a:pPr>
            <a:r>
              <a:rPr lang="en-US" smtClean="0"/>
              <a:t>MAINAK  CS623</a:t>
            </a:r>
            <a:endParaRPr lang="en-US"/>
          </a:p>
        </p:txBody>
      </p:sp>
      <p:sp>
        <p:nvSpPr>
          <p:cNvPr id="7" name="Rectangle 49"/>
          <p:cNvSpPr>
            <a:spLocks noGrp="1" noChangeArrowheads="1"/>
          </p:cNvSpPr>
          <p:nvPr>
            <p:ph type="sldNum" sz="quarter" idx="12"/>
          </p:nvPr>
        </p:nvSpPr>
        <p:spPr/>
        <p:txBody>
          <a:bodyPr/>
          <a:lstStyle>
            <a:lvl1pPr>
              <a:defRPr/>
            </a:lvl1pPr>
          </a:lstStyle>
          <a:p>
            <a:fld id="{4073425B-FC44-4F85-9AF8-7DDAAA181A31}" type="slidenum">
              <a:rPr lang="en-US" altLang="en-US"/>
              <a:pPr/>
              <a:t>‹#›</a:t>
            </a:fld>
            <a:endParaRPr lang="en-US" altLang="en-US"/>
          </a:p>
        </p:txBody>
      </p:sp>
    </p:spTree>
    <p:extLst>
      <p:ext uri="{BB962C8B-B14F-4D97-AF65-F5344CB8AC3E}">
        <p14:creationId xmlns:p14="http://schemas.microsoft.com/office/powerpoint/2010/main" val="1217320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7"/>
          <p:cNvSpPr>
            <a:spLocks noGrp="1" noChangeArrowheads="1"/>
          </p:cNvSpPr>
          <p:nvPr>
            <p:ph type="dt" sz="half" idx="10"/>
          </p:nvPr>
        </p:nvSpPr>
        <p:spPr/>
        <p:txBody>
          <a:bodyPr/>
          <a:lstStyle>
            <a:lvl1pPr>
              <a:defRPr/>
            </a:lvl1pPr>
          </a:lstStyle>
          <a:p>
            <a:pPr>
              <a:defRPr/>
            </a:pPr>
            <a:endParaRPr lang="en-US"/>
          </a:p>
        </p:txBody>
      </p:sp>
      <p:sp>
        <p:nvSpPr>
          <p:cNvPr id="8" name="Rectangle 48"/>
          <p:cNvSpPr>
            <a:spLocks noGrp="1" noChangeArrowheads="1"/>
          </p:cNvSpPr>
          <p:nvPr>
            <p:ph type="ftr" sz="quarter" idx="11"/>
          </p:nvPr>
        </p:nvSpPr>
        <p:spPr/>
        <p:txBody>
          <a:bodyPr/>
          <a:lstStyle>
            <a:lvl1pPr>
              <a:defRPr/>
            </a:lvl1pPr>
          </a:lstStyle>
          <a:p>
            <a:pPr>
              <a:defRPr/>
            </a:pPr>
            <a:r>
              <a:rPr lang="en-US" smtClean="0"/>
              <a:t>MAINAK  CS623</a:t>
            </a:r>
            <a:endParaRPr lang="en-US"/>
          </a:p>
        </p:txBody>
      </p:sp>
      <p:sp>
        <p:nvSpPr>
          <p:cNvPr id="9" name="Rectangle 49"/>
          <p:cNvSpPr>
            <a:spLocks noGrp="1" noChangeArrowheads="1"/>
          </p:cNvSpPr>
          <p:nvPr>
            <p:ph type="sldNum" sz="quarter" idx="12"/>
          </p:nvPr>
        </p:nvSpPr>
        <p:spPr/>
        <p:txBody>
          <a:bodyPr/>
          <a:lstStyle>
            <a:lvl1pPr>
              <a:defRPr/>
            </a:lvl1pPr>
          </a:lstStyle>
          <a:p>
            <a:fld id="{8A6712B5-A876-45A8-9B11-5917396B6415}" type="slidenum">
              <a:rPr lang="en-US" altLang="en-US"/>
              <a:pPr/>
              <a:t>‹#›</a:t>
            </a:fld>
            <a:endParaRPr lang="en-US" altLang="en-US"/>
          </a:p>
        </p:txBody>
      </p:sp>
    </p:spTree>
    <p:extLst>
      <p:ext uri="{BB962C8B-B14F-4D97-AF65-F5344CB8AC3E}">
        <p14:creationId xmlns:p14="http://schemas.microsoft.com/office/powerpoint/2010/main" val="3824097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7"/>
          <p:cNvSpPr>
            <a:spLocks noGrp="1" noChangeArrowheads="1"/>
          </p:cNvSpPr>
          <p:nvPr>
            <p:ph type="dt" sz="half" idx="10"/>
          </p:nvPr>
        </p:nvSpPr>
        <p:spPr/>
        <p:txBody>
          <a:bodyPr/>
          <a:lstStyle>
            <a:lvl1pPr>
              <a:defRPr/>
            </a:lvl1pPr>
          </a:lstStyle>
          <a:p>
            <a:pPr>
              <a:defRPr/>
            </a:pPr>
            <a:endParaRPr lang="en-US"/>
          </a:p>
        </p:txBody>
      </p:sp>
      <p:sp>
        <p:nvSpPr>
          <p:cNvPr id="4" name="Rectangle 48"/>
          <p:cNvSpPr>
            <a:spLocks noGrp="1" noChangeArrowheads="1"/>
          </p:cNvSpPr>
          <p:nvPr>
            <p:ph type="ftr" sz="quarter" idx="11"/>
          </p:nvPr>
        </p:nvSpPr>
        <p:spPr/>
        <p:txBody>
          <a:bodyPr/>
          <a:lstStyle>
            <a:lvl1pPr>
              <a:defRPr/>
            </a:lvl1pPr>
          </a:lstStyle>
          <a:p>
            <a:pPr>
              <a:defRPr/>
            </a:pPr>
            <a:r>
              <a:rPr lang="en-US" smtClean="0"/>
              <a:t>MAINAK  CS623</a:t>
            </a:r>
            <a:endParaRPr lang="en-US"/>
          </a:p>
        </p:txBody>
      </p:sp>
      <p:sp>
        <p:nvSpPr>
          <p:cNvPr id="5" name="Rectangle 49"/>
          <p:cNvSpPr>
            <a:spLocks noGrp="1" noChangeArrowheads="1"/>
          </p:cNvSpPr>
          <p:nvPr>
            <p:ph type="sldNum" sz="quarter" idx="12"/>
          </p:nvPr>
        </p:nvSpPr>
        <p:spPr/>
        <p:txBody>
          <a:bodyPr/>
          <a:lstStyle>
            <a:lvl1pPr>
              <a:defRPr/>
            </a:lvl1pPr>
          </a:lstStyle>
          <a:p>
            <a:fld id="{01004570-5B84-495F-8ED6-E0EE8FCD6AE3}" type="slidenum">
              <a:rPr lang="en-US" altLang="en-US"/>
              <a:pPr/>
              <a:t>‹#›</a:t>
            </a:fld>
            <a:endParaRPr lang="en-US" altLang="en-US"/>
          </a:p>
        </p:txBody>
      </p:sp>
    </p:spTree>
    <p:extLst>
      <p:ext uri="{BB962C8B-B14F-4D97-AF65-F5344CB8AC3E}">
        <p14:creationId xmlns:p14="http://schemas.microsoft.com/office/powerpoint/2010/main" val="3982772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7"/>
          <p:cNvSpPr>
            <a:spLocks noGrp="1" noChangeArrowheads="1"/>
          </p:cNvSpPr>
          <p:nvPr>
            <p:ph type="dt" sz="half" idx="10"/>
          </p:nvPr>
        </p:nvSpPr>
        <p:spPr/>
        <p:txBody>
          <a:bodyPr/>
          <a:lstStyle>
            <a:lvl1pPr>
              <a:defRPr/>
            </a:lvl1pPr>
          </a:lstStyle>
          <a:p>
            <a:pPr>
              <a:defRPr/>
            </a:pPr>
            <a:endParaRPr lang="en-US"/>
          </a:p>
        </p:txBody>
      </p:sp>
      <p:sp>
        <p:nvSpPr>
          <p:cNvPr id="3" name="Rectangle 48"/>
          <p:cNvSpPr>
            <a:spLocks noGrp="1" noChangeArrowheads="1"/>
          </p:cNvSpPr>
          <p:nvPr>
            <p:ph type="ftr" sz="quarter" idx="11"/>
          </p:nvPr>
        </p:nvSpPr>
        <p:spPr/>
        <p:txBody>
          <a:bodyPr/>
          <a:lstStyle>
            <a:lvl1pPr>
              <a:defRPr/>
            </a:lvl1pPr>
          </a:lstStyle>
          <a:p>
            <a:pPr>
              <a:defRPr/>
            </a:pPr>
            <a:r>
              <a:rPr lang="en-US" smtClean="0"/>
              <a:t>MAINAK  CS623</a:t>
            </a:r>
            <a:endParaRPr lang="en-US"/>
          </a:p>
        </p:txBody>
      </p:sp>
      <p:sp>
        <p:nvSpPr>
          <p:cNvPr id="4" name="Rectangle 49"/>
          <p:cNvSpPr>
            <a:spLocks noGrp="1" noChangeArrowheads="1"/>
          </p:cNvSpPr>
          <p:nvPr>
            <p:ph type="sldNum" sz="quarter" idx="12"/>
          </p:nvPr>
        </p:nvSpPr>
        <p:spPr/>
        <p:txBody>
          <a:bodyPr/>
          <a:lstStyle>
            <a:lvl1pPr>
              <a:defRPr/>
            </a:lvl1pPr>
          </a:lstStyle>
          <a:p>
            <a:fld id="{5547753B-7005-4389-8A88-954AD65DB78B}" type="slidenum">
              <a:rPr lang="en-US" altLang="en-US"/>
              <a:pPr/>
              <a:t>‹#›</a:t>
            </a:fld>
            <a:endParaRPr lang="en-US" altLang="en-US"/>
          </a:p>
        </p:txBody>
      </p:sp>
    </p:spTree>
    <p:extLst>
      <p:ext uri="{BB962C8B-B14F-4D97-AF65-F5344CB8AC3E}">
        <p14:creationId xmlns:p14="http://schemas.microsoft.com/office/powerpoint/2010/main" val="426904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7"/>
          <p:cNvSpPr>
            <a:spLocks noGrp="1" noChangeArrowheads="1"/>
          </p:cNvSpPr>
          <p:nvPr>
            <p:ph type="dt" sz="half" idx="10"/>
          </p:nvPr>
        </p:nvSpPr>
        <p:spPr/>
        <p:txBody>
          <a:bodyPr/>
          <a:lstStyle>
            <a:lvl1pPr>
              <a:defRPr/>
            </a:lvl1pPr>
          </a:lstStyle>
          <a:p>
            <a:pPr>
              <a:defRPr/>
            </a:pPr>
            <a:endParaRPr lang="en-US"/>
          </a:p>
        </p:txBody>
      </p:sp>
      <p:sp>
        <p:nvSpPr>
          <p:cNvPr id="6" name="Rectangle 48"/>
          <p:cNvSpPr>
            <a:spLocks noGrp="1" noChangeArrowheads="1"/>
          </p:cNvSpPr>
          <p:nvPr>
            <p:ph type="ftr" sz="quarter" idx="11"/>
          </p:nvPr>
        </p:nvSpPr>
        <p:spPr/>
        <p:txBody>
          <a:bodyPr/>
          <a:lstStyle>
            <a:lvl1pPr>
              <a:defRPr/>
            </a:lvl1pPr>
          </a:lstStyle>
          <a:p>
            <a:pPr>
              <a:defRPr/>
            </a:pPr>
            <a:r>
              <a:rPr lang="en-US" smtClean="0"/>
              <a:t>MAINAK  CS623</a:t>
            </a:r>
            <a:endParaRPr lang="en-US"/>
          </a:p>
        </p:txBody>
      </p:sp>
      <p:sp>
        <p:nvSpPr>
          <p:cNvPr id="7" name="Rectangle 49"/>
          <p:cNvSpPr>
            <a:spLocks noGrp="1" noChangeArrowheads="1"/>
          </p:cNvSpPr>
          <p:nvPr>
            <p:ph type="sldNum" sz="quarter" idx="12"/>
          </p:nvPr>
        </p:nvSpPr>
        <p:spPr/>
        <p:txBody>
          <a:bodyPr/>
          <a:lstStyle>
            <a:lvl1pPr>
              <a:defRPr/>
            </a:lvl1pPr>
          </a:lstStyle>
          <a:p>
            <a:fld id="{BBB9BC75-F5C8-44DB-BDF0-3357E2433D1D}" type="slidenum">
              <a:rPr lang="en-US" altLang="en-US"/>
              <a:pPr/>
              <a:t>‹#›</a:t>
            </a:fld>
            <a:endParaRPr lang="en-US" altLang="en-US"/>
          </a:p>
        </p:txBody>
      </p:sp>
    </p:spTree>
    <p:extLst>
      <p:ext uri="{BB962C8B-B14F-4D97-AF65-F5344CB8AC3E}">
        <p14:creationId xmlns:p14="http://schemas.microsoft.com/office/powerpoint/2010/main" val="34587045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7"/>
          <p:cNvSpPr>
            <a:spLocks noGrp="1" noChangeArrowheads="1"/>
          </p:cNvSpPr>
          <p:nvPr>
            <p:ph type="dt" sz="half" idx="10"/>
          </p:nvPr>
        </p:nvSpPr>
        <p:spPr/>
        <p:txBody>
          <a:bodyPr/>
          <a:lstStyle>
            <a:lvl1pPr>
              <a:defRPr/>
            </a:lvl1pPr>
          </a:lstStyle>
          <a:p>
            <a:pPr>
              <a:defRPr/>
            </a:pPr>
            <a:endParaRPr lang="en-US"/>
          </a:p>
        </p:txBody>
      </p:sp>
      <p:sp>
        <p:nvSpPr>
          <p:cNvPr id="6" name="Rectangle 48"/>
          <p:cNvSpPr>
            <a:spLocks noGrp="1" noChangeArrowheads="1"/>
          </p:cNvSpPr>
          <p:nvPr>
            <p:ph type="ftr" sz="quarter" idx="11"/>
          </p:nvPr>
        </p:nvSpPr>
        <p:spPr/>
        <p:txBody>
          <a:bodyPr/>
          <a:lstStyle>
            <a:lvl1pPr>
              <a:defRPr/>
            </a:lvl1pPr>
          </a:lstStyle>
          <a:p>
            <a:pPr>
              <a:defRPr/>
            </a:pPr>
            <a:r>
              <a:rPr lang="en-US" smtClean="0"/>
              <a:t>MAINAK  CS623</a:t>
            </a:r>
            <a:endParaRPr lang="en-US"/>
          </a:p>
        </p:txBody>
      </p:sp>
      <p:sp>
        <p:nvSpPr>
          <p:cNvPr id="7" name="Rectangle 49"/>
          <p:cNvSpPr>
            <a:spLocks noGrp="1" noChangeArrowheads="1"/>
          </p:cNvSpPr>
          <p:nvPr>
            <p:ph type="sldNum" sz="quarter" idx="12"/>
          </p:nvPr>
        </p:nvSpPr>
        <p:spPr/>
        <p:txBody>
          <a:bodyPr/>
          <a:lstStyle>
            <a:lvl1pPr>
              <a:defRPr/>
            </a:lvl1pPr>
          </a:lstStyle>
          <a:p>
            <a:fld id="{62E1E261-2E2F-46E0-BBA9-F08E37DAC44C}" type="slidenum">
              <a:rPr lang="en-US" altLang="en-US"/>
              <a:pPr/>
              <a:t>‹#›</a:t>
            </a:fld>
            <a:endParaRPr lang="en-US" altLang="en-US"/>
          </a:p>
        </p:txBody>
      </p:sp>
    </p:spTree>
    <p:extLst>
      <p:ext uri="{BB962C8B-B14F-4D97-AF65-F5344CB8AC3E}">
        <p14:creationId xmlns:p14="http://schemas.microsoft.com/office/powerpoint/2010/main" val="34178164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7938" y="0"/>
            <a:ext cx="2833688" cy="6856413"/>
            <a:chOff x="-5" y="0"/>
            <a:chExt cx="1785" cy="4319"/>
          </a:xfrm>
        </p:grpSpPr>
        <p:sp>
          <p:nvSpPr>
            <p:cNvPr id="4099" name="Freeform 3"/>
            <p:cNvSpPr>
              <a:spLocks/>
            </p:cNvSpPr>
            <p:nvPr/>
          </p:nvSpPr>
          <p:spPr bwMode="ltGray">
            <a:xfrm>
              <a:off x="-5" y="3262"/>
              <a:ext cx="472" cy="802"/>
            </a:xfrm>
            <a:custGeom>
              <a:avLst/>
              <a:gdLst/>
              <a:ahLst/>
              <a:cxnLst>
                <a:cxn ang="0">
                  <a:pos x="5" y="32"/>
                </a:cxn>
                <a:cxn ang="0">
                  <a:pos x="189" y="26"/>
                </a:cxn>
                <a:cxn ang="0">
                  <a:pos x="309" y="66"/>
                </a:cxn>
                <a:cxn ang="0">
                  <a:pos x="357" y="98"/>
                </a:cxn>
                <a:cxn ang="0">
                  <a:pos x="413" y="162"/>
                </a:cxn>
                <a:cxn ang="0">
                  <a:pos x="437" y="250"/>
                </a:cxn>
                <a:cxn ang="0">
                  <a:pos x="397" y="530"/>
                </a:cxn>
                <a:cxn ang="0">
                  <a:pos x="341" y="634"/>
                </a:cxn>
                <a:cxn ang="0">
                  <a:pos x="173" y="714"/>
                </a:cxn>
                <a:cxn ang="0">
                  <a:pos x="77" y="730"/>
                </a:cxn>
                <a:cxn ang="0">
                  <a:pos x="69" y="802"/>
                </a:cxn>
                <a:cxn ang="0">
                  <a:pos x="7" y="788"/>
                </a:cxn>
                <a:cxn ang="0">
                  <a:pos x="5" y="751"/>
                </a:cxn>
                <a:cxn ang="0">
                  <a:pos x="37" y="722"/>
                </a:cxn>
                <a:cxn ang="0">
                  <a:pos x="5" y="670"/>
                </a:cxn>
                <a:cxn ang="0">
                  <a:pos x="5" y="32"/>
                </a:cxn>
              </a:cxnLst>
              <a:rect l="0" t="0" r="r" b="b"/>
              <a:pathLst>
                <a:path w="472" h="802">
                  <a:moveTo>
                    <a:pt x="5" y="32"/>
                  </a:moveTo>
                  <a:cubicBezTo>
                    <a:pt x="101" y="0"/>
                    <a:pt x="20" y="17"/>
                    <a:pt x="189" y="26"/>
                  </a:cubicBezTo>
                  <a:cubicBezTo>
                    <a:pt x="221" y="37"/>
                    <a:pt x="280" y="47"/>
                    <a:pt x="309" y="66"/>
                  </a:cubicBezTo>
                  <a:cubicBezTo>
                    <a:pt x="325" y="77"/>
                    <a:pt x="357" y="98"/>
                    <a:pt x="357" y="98"/>
                  </a:cubicBezTo>
                  <a:cubicBezTo>
                    <a:pt x="394" y="154"/>
                    <a:pt x="373" y="135"/>
                    <a:pt x="413" y="162"/>
                  </a:cubicBezTo>
                  <a:cubicBezTo>
                    <a:pt x="433" y="223"/>
                    <a:pt x="426" y="193"/>
                    <a:pt x="437" y="250"/>
                  </a:cubicBezTo>
                  <a:cubicBezTo>
                    <a:pt x="433" y="370"/>
                    <a:pt x="472" y="455"/>
                    <a:pt x="397" y="530"/>
                  </a:cubicBezTo>
                  <a:cubicBezTo>
                    <a:pt x="385" y="567"/>
                    <a:pt x="368" y="607"/>
                    <a:pt x="341" y="634"/>
                  </a:cubicBezTo>
                  <a:cubicBezTo>
                    <a:pt x="319" y="701"/>
                    <a:pt x="233" y="707"/>
                    <a:pt x="173" y="714"/>
                  </a:cubicBezTo>
                  <a:cubicBezTo>
                    <a:pt x="142" y="724"/>
                    <a:pt x="100" y="707"/>
                    <a:pt x="77" y="730"/>
                  </a:cubicBezTo>
                  <a:cubicBezTo>
                    <a:pt x="60" y="747"/>
                    <a:pt x="72" y="778"/>
                    <a:pt x="69" y="802"/>
                  </a:cubicBezTo>
                  <a:cubicBezTo>
                    <a:pt x="53" y="799"/>
                    <a:pt x="23" y="792"/>
                    <a:pt x="7" y="788"/>
                  </a:cubicBezTo>
                  <a:cubicBezTo>
                    <a:pt x="5" y="788"/>
                    <a:pt x="0" y="762"/>
                    <a:pt x="5" y="751"/>
                  </a:cubicBezTo>
                  <a:cubicBezTo>
                    <a:pt x="10" y="740"/>
                    <a:pt x="37" y="735"/>
                    <a:pt x="37" y="722"/>
                  </a:cubicBezTo>
                  <a:cubicBezTo>
                    <a:pt x="26" y="682"/>
                    <a:pt x="22" y="685"/>
                    <a:pt x="5" y="670"/>
                  </a:cubicBezTo>
                  <a:cubicBezTo>
                    <a:pt x="5" y="541"/>
                    <a:pt x="5" y="233"/>
                    <a:pt x="5" y="32"/>
                  </a:cubicBezTo>
                  <a:close/>
                </a:path>
              </a:pathLst>
            </a:custGeom>
            <a:solidFill>
              <a:schemeClr val="folHlink">
                <a:alpha val="50000"/>
              </a:schemeClr>
            </a:solidFill>
            <a:ln w="9525">
              <a:noFill/>
              <a:round/>
              <a:headEnd/>
              <a:tailEnd/>
            </a:ln>
            <a:effectLst/>
          </p:spPr>
          <p:txBody>
            <a:bodyPr/>
            <a:lstStyle/>
            <a:p>
              <a:pPr>
                <a:defRPr/>
              </a:pPr>
              <a:endParaRPr lang="en-US"/>
            </a:p>
          </p:txBody>
        </p:sp>
        <p:grpSp>
          <p:nvGrpSpPr>
            <p:cNvPr id="1034" name="Group 4"/>
            <p:cNvGrpSpPr>
              <a:grpSpLocks/>
            </p:cNvGrpSpPr>
            <p:nvPr/>
          </p:nvGrpSpPr>
          <p:grpSpPr bwMode="auto">
            <a:xfrm rot="14964908" flipH="1">
              <a:off x="104" y="2441"/>
              <a:ext cx="452" cy="444"/>
              <a:chOff x="1727" y="866"/>
              <a:chExt cx="129" cy="157"/>
            </a:xfrm>
          </p:grpSpPr>
          <p:sp>
            <p:nvSpPr>
              <p:cNvPr id="4101" name="Freeform 5"/>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en-US"/>
              </a:p>
            </p:txBody>
          </p:sp>
          <p:sp>
            <p:nvSpPr>
              <p:cNvPr id="4102" name="Freeform 6"/>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en-US"/>
              </a:p>
            </p:txBody>
          </p:sp>
          <p:sp>
            <p:nvSpPr>
              <p:cNvPr id="4103" name="Freeform 7"/>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en-US"/>
              </a:p>
            </p:txBody>
          </p:sp>
        </p:grpSp>
        <p:sp>
          <p:nvSpPr>
            <p:cNvPr id="4104" name="Freeform 8"/>
            <p:cNvSpPr>
              <a:spLocks/>
            </p:cNvSpPr>
            <p:nvPr/>
          </p:nvSpPr>
          <p:spPr bwMode="ltGray">
            <a:xfrm>
              <a:off x="90" y="1736"/>
              <a:ext cx="710" cy="768"/>
            </a:xfrm>
            <a:custGeom>
              <a:avLst/>
              <a:gdLst/>
              <a:ahLst/>
              <a:cxnLst>
                <a:cxn ang="0">
                  <a:pos x="14" y="416"/>
                </a:cxn>
                <a:cxn ang="0">
                  <a:pos x="14" y="272"/>
                </a:cxn>
                <a:cxn ang="0">
                  <a:pos x="102" y="144"/>
                </a:cxn>
                <a:cxn ang="0">
                  <a:pos x="150" y="96"/>
                </a:cxn>
                <a:cxn ang="0">
                  <a:pos x="198" y="64"/>
                </a:cxn>
                <a:cxn ang="0">
                  <a:pos x="350" y="0"/>
                </a:cxn>
                <a:cxn ang="0">
                  <a:pos x="534" y="8"/>
                </a:cxn>
                <a:cxn ang="0">
                  <a:pos x="662" y="96"/>
                </a:cxn>
                <a:cxn ang="0">
                  <a:pos x="710" y="200"/>
                </a:cxn>
                <a:cxn ang="0">
                  <a:pos x="702" y="400"/>
                </a:cxn>
                <a:cxn ang="0">
                  <a:pos x="678" y="448"/>
                </a:cxn>
                <a:cxn ang="0">
                  <a:pos x="550" y="632"/>
                </a:cxn>
                <a:cxn ang="0">
                  <a:pos x="518" y="656"/>
                </a:cxn>
                <a:cxn ang="0">
                  <a:pos x="470" y="664"/>
                </a:cxn>
                <a:cxn ang="0">
                  <a:pos x="518" y="680"/>
                </a:cxn>
                <a:cxn ang="0">
                  <a:pos x="566" y="696"/>
                </a:cxn>
                <a:cxn ang="0">
                  <a:pos x="574" y="720"/>
                </a:cxn>
                <a:cxn ang="0">
                  <a:pos x="526" y="736"/>
                </a:cxn>
                <a:cxn ang="0">
                  <a:pos x="502" y="752"/>
                </a:cxn>
                <a:cxn ang="0">
                  <a:pos x="454" y="768"/>
                </a:cxn>
                <a:cxn ang="0">
                  <a:pos x="438" y="712"/>
                </a:cxn>
                <a:cxn ang="0">
                  <a:pos x="246" y="688"/>
                </a:cxn>
                <a:cxn ang="0">
                  <a:pos x="134" y="648"/>
                </a:cxn>
                <a:cxn ang="0">
                  <a:pos x="110" y="624"/>
                </a:cxn>
                <a:cxn ang="0">
                  <a:pos x="78" y="576"/>
                </a:cxn>
                <a:cxn ang="0">
                  <a:pos x="54" y="464"/>
                </a:cxn>
                <a:cxn ang="0">
                  <a:pos x="30" y="408"/>
                </a:cxn>
                <a:cxn ang="0">
                  <a:pos x="22" y="384"/>
                </a:cxn>
                <a:cxn ang="0">
                  <a:pos x="14" y="416"/>
                </a:cxn>
              </a:cxnLst>
              <a:rect l="0" t="0" r="r" b="b"/>
              <a:pathLst>
                <a:path w="710" h="768">
                  <a:moveTo>
                    <a:pt x="14" y="416"/>
                  </a:moveTo>
                  <a:cubicBezTo>
                    <a:pt x="6" y="353"/>
                    <a:pt x="0" y="339"/>
                    <a:pt x="14" y="272"/>
                  </a:cubicBezTo>
                  <a:cubicBezTo>
                    <a:pt x="24" y="227"/>
                    <a:pt x="72" y="178"/>
                    <a:pt x="102" y="144"/>
                  </a:cubicBezTo>
                  <a:cubicBezTo>
                    <a:pt x="117" y="127"/>
                    <a:pt x="134" y="112"/>
                    <a:pt x="150" y="96"/>
                  </a:cubicBezTo>
                  <a:cubicBezTo>
                    <a:pt x="164" y="82"/>
                    <a:pt x="198" y="64"/>
                    <a:pt x="198" y="64"/>
                  </a:cubicBezTo>
                  <a:cubicBezTo>
                    <a:pt x="231" y="14"/>
                    <a:pt x="294" y="7"/>
                    <a:pt x="350" y="0"/>
                  </a:cubicBezTo>
                  <a:cubicBezTo>
                    <a:pt x="411" y="3"/>
                    <a:pt x="473" y="1"/>
                    <a:pt x="534" y="8"/>
                  </a:cubicBezTo>
                  <a:cubicBezTo>
                    <a:pt x="582" y="13"/>
                    <a:pt x="624" y="71"/>
                    <a:pt x="662" y="96"/>
                  </a:cubicBezTo>
                  <a:cubicBezTo>
                    <a:pt x="691" y="140"/>
                    <a:pt x="698" y="151"/>
                    <a:pt x="710" y="200"/>
                  </a:cubicBezTo>
                  <a:cubicBezTo>
                    <a:pt x="707" y="267"/>
                    <a:pt x="707" y="333"/>
                    <a:pt x="702" y="400"/>
                  </a:cubicBezTo>
                  <a:cubicBezTo>
                    <a:pt x="700" y="423"/>
                    <a:pt x="688" y="428"/>
                    <a:pt x="678" y="448"/>
                  </a:cubicBezTo>
                  <a:cubicBezTo>
                    <a:pt x="646" y="512"/>
                    <a:pt x="626" y="607"/>
                    <a:pt x="550" y="632"/>
                  </a:cubicBezTo>
                  <a:cubicBezTo>
                    <a:pt x="539" y="640"/>
                    <a:pt x="530" y="651"/>
                    <a:pt x="518" y="656"/>
                  </a:cubicBezTo>
                  <a:cubicBezTo>
                    <a:pt x="503" y="662"/>
                    <a:pt x="470" y="648"/>
                    <a:pt x="470" y="664"/>
                  </a:cubicBezTo>
                  <a:cubicBezTo>
                    <a:pt x="470" y="681"/>
                    <a:pt x="502" y="675"/>
                    <a:pt x="518" y="680"/>
                  </a:cubicBezTo>
                  <a:cubicBezTo>
                    <a:pt x="534" y="685"/>
                    <a:pt x="566" y="696"/>
                    <a:pt x="566" y="696"/>
                  </a:cubicBezTo>
                  <a:cubicBezTo>
                    <a:pt x="569" y="704"/>
                    <a:pt x="580" y="714"/>
                    <a:pt x="574" y="720"/>
                  </a:cubicBezTo>
                  <a:cubicBezTo>
                    <a:pt x="562" y="732"/>
                    <a:pt x="542" y="731"/>
                    <a:pt x="526" y="736"/>
                  </a:cubicBezTo>
                  <a:cubicBezTo>
                    <a:pt x="517" y="739"/>
                    <a:pt x="511" y="748"/>
                    <a:pt x="502" y="752"/>
                  </a:cubicBezTo>
                  <a:cubicBezTo>
                    <a:pt x="487" y="759"/>
                    <a:pt x="454" y="768"/>
                    <a:pt x="454" y="768"/>
                  </a:cubicBezTo>
                  <a:cubicBezTo>
                    <a:pt x="448" y="750"/>
                    <a:pt x="453" y="725"/>
                    <a:pt x="438" y="712"/>
                  </a:cubicBezTo>
                  <a:cubicBezTo>
                    <a:pt x="407" y="685"/>
                    <a:pt x="256" y="689"/>
                    <a:pt x="246" y="688"/>
                  </a:cubicBezTo>
                  <a:cubicBezTo>
                    <a:pt x="207" y="680"/>
                    <a:pt x="166" y="674"/>
                    <a:pt x="134" y="648"/>
                  </a:cubicBezTo>
                  <a:cubicBezTo>
                    <a:pt x="125" y="641"/>
                    <a:pt x="117" y="633"/>
                    <a:pt x="110" y="624"/>
                  </a:cubicBezTo>
                  <a:cubicBezTo>
                    <a:pt x="98" y="609"/>
                    <a:pt x="78" y="576"/>
                    <a:pt x="78" y="576"/>
                  </a:cubicBezTo>
                  <a:cubicBezTo>
                    <a:pt x="66" y="506"/>
                    <a:pt x="74" y="544"/>
                    <a:pt x="54" y="464"/>
                  </a:cubicBezTo>
                  <a:cubicBezTo>
                    <a:pt x="37" y="397"/>
                    <a:pt x="58" y="463"/>
                    <a:pt x="30" y="408"/>
                  </a:cubicBezTo>
                  <a:cubicBezTo>
                    <a:pt x="26" y="400"/>
                    <a:pt x="30" y="380"/>
                    <a:pt x="22" y="384"/>
                  </a:cubicBezTo>
                  <a:cubicBezTo>
                    <a:pt x="12" y="389"/>
                    <a:pt x="17" y="405"/>
                    <a:pt x="14" y="416"/>
                  </a:cubicBezTo>
                  <a:close/>
                </a:path>
              </a:pathLst>
            </a:custGeom>
            <a:solidFill>
              <a:schemeClr val="accent2">
                <a:alpha val="50000"/>
              </a:schemeClr>
            </a:solidFill>
            <a:ln w="9525">
              <a:noFill/>
              <a:round/>
              <a:headEnd/>
              <a:tailEnd/>
            </a:ln>
            <a:effectLst/>
          </p:spPr>
          <p:txBody>
            <a:bodyPr/>
            <a:lstStyle/>
            <a:p>
              <a:pPr>
                <a:defRPr/>
              </a:pPr>
              <a:endParaRPr lang="en-US"/>
            </a:p>
          </p:txBody>
        </p:sp>
        <p:grpSp>
          <p:nvGrpSpPr>
            <p:cNvPr id="1036" name="Group 9"/>
            <p:cNvGrpSpPr>
              <a:grpSpLocks/>
            </p:cNvGrpSpPr>
            <p:nvPr/>
          </p:nvGrpSpPr>
          <p:grpSpPr bwMode="auto">
            <a:xfrm rot="416244">
              <a:off x="9" y="1746"/>
              <a:ext cx="1771" cy="1741"/>
              <a:chOff x="41" y="2787"/>
              <a:chExt cx="902" cy="833"/>
            </a:xfrm>
          </p:grpSpPr>
          <p:sp>
            <p:nvSpPr>
              <p:cNvPr id="4106" name="Freeform 10"/>
              <p:cNvSpPr>
                <a:spLocks/>
              </p:cNvSpPr>
              <p:nvPr userDrawn="1"/>
            </p:nvSpPr>
            <p:spPr bwMode="ltGray">
              <a:xfrm rot="373331" flipH="1">
                <a:off x="125" y="2787"/>
                <a:ext cx="313" cy="303"/>
              </a:xfrm>
              <a:custGeom>
                <a:avLst/>
                <a:gdLst/>
                <a:ahLst/>
                <a:cxnLst>
                  <a:cxn ang="0">
                    <a:pos x="46" y="210"/>
                  </a:cxn>
                  <a:cxn ang="0">
                    <a:pos x="37" y="198"/>
                  </a:cxn>
                  <a:cxn ang="0">
                    <a:pos x="26" y="181"/>
                  </a:cxn>
                  <a:cxn ang="0">
                    <a:pos x="15" y="159"/>
                  </a:cxn>
                  <a:cxn ang="0">
                    <a:pos x="5" y="135"/>
                  </a:cxn>
                  <a:cxn ang="0">
                    <a:pos x="0" y="109"/>
                  </a:cxn>
                  <a:cxn ang="0">
                    <a:pos x="1" y="82"/>
                  </a:cxn>
                  <a:cxn ang="0">
                    <a:pos x="9" y="57"/>
                  </a:cxn>
                  <a:cxn ang="0">
                    <a:pos x="27" y="35"/>
                  </a:cxn>
                  <a:cxn ang="0">
                    <a:pos x="45" y="22"/>
                  </a:cxn>
                  <a:cxn ang="0">
                    <a:pos x="60" y="12"/>
                  </a:cxn>
                  <a:cxn ang="0">
                    <a:pos x="72" y="7"/>
                  </a:cxn>
                  <a:cxn ang="0">
                    <a:pos x="81" y="5"/>
                  </a:cxn>
                  <a:cxn ang="0">
                    <a:pos x="88" y="5"/>
                  </a:cxn>
                  <a:cxn ang="0">
                    <a:pos x="104" y="0"/>
                  </a:cxn>
                  <a:cxn ang="0">
                    <a:pos x="148" y="8"/>
                  </a:cxn>
                  <a:cxn ang="0">
                    <a:pos x="160" y="12"/>
                  </a:cxn>
                  <a:cxn ang="0">
                    <a:pos x="172" y="15"/>
                  </a:cxn>
                  <a:cxn ang="0">
                    <a:pos x="182" y="19"/>
                  </a:cxn>
                  <a:cxn ang="0">
                    <a:pos x="190" y="23"/>
                  </a:cxn>
                  <a:cxn ang="0">
                    <a:pos x="198" y="27"/>
                  </a:cxn>
                  <a:cxn ang="0">
                    <a:pos x="205" y="32"/>
                  </a:cxn>
                  <a:cxn ang="0">
                    <a:pos x="211" y="38"/>
                  </a:cxn>
                  <a:cxn ang="0">
                    <a:pos x="217" y="45"/>
                  </a:cxn>
                  <a:cxn ang="0">
                    <a:pos x="205" y="40"/>
                  </a:cxn>
                  <a:cxn ang="0">
                    <a:pos x="194" y="36"/>
                  </a:cxn>
                  <a:cxn ang="0">
                    <a:pos x="183" y="33"/>
                  </a:cxn>
                  <a:cxn ang="0">
                    <a:pos x="172" y="30"/>
                  </a:cxn>
                  <a:cxn ang="0">
                    <a:pos x="163" y="27"/>
                  </a:cxn>
                  <a:cxn ang="0">
                    <a:pos x="153" y="26"/>
                  </a:cxn>
                  <a:cxn ang="0">
                    <a:pos x="143" y="24"/>
                  </a:cxn>
                  <a:cxn ang="0">
                    <a:pos x="134" y="24"/>
                  </a:cxn>
                  <a:cxn ang="0">
                    <a:pos x="125" y="24"/>
                  </a:cxn>
                  <a:cxn ang="0">
                    <a:pos x="116" y="25"/>
                  </a:cxn>
                  <a:cxn ang="0">
                    <a:pos x="107" y="27"/>
                  </a:cxn>
                  <a:cxn ang="0">
                    <a:pos x="99" y="29"/>
                  </a:cxn>
                  <a:cxn ang="0">
                    <a:pos x="91" y="33"/>
                  </a:cxn>
                  <a:cxn ang="0">
                    <a:pos x="82" y="36"/>
                  </a:cxn>
                  <a:cxn ang="0">
                    <a:pos x="74" y="41"/>
                  </a:cxn>
                  <a:cxn ang="0">
                    <a:pos x="66" y="46"/>
                  </a:cxn>
                  <a:cxn ang="0">
                    <a:pos x="52" y="61"/>
                  </a:cxn>
                  <a:cxn ang="0">
                    <a:pos x="42" y="80"/>
                  </a:cxn>
                  <a:cxn ang="0">
                    <a:pos x="37" y="103"/>
                  </a:cxn>
                  <a:cxn ang="0">
                    <a:pos x="35" y="126"/>
                  </a:cxn>
                  <a:cxn ang="0">
                    <a:pos x="35" y="151"/>
                  </a:cxn>
                  <a:cxn ang="0">
                    <a:pos x="38" y="174"/>
                  </a:cxn>
                  <a:cxn ang="0">
                    <a:pos x="41" y="194"/>
                  </a:cxn>
                  <a:cxn ang="0">
                    <a:pos x="46" y="210"/>
                  </a:cxn>
                </a:cxnLst>
                <a:rect l="0" t="0" r="r" b="b"/>
                <a:pathLst>
                  <a:path w="217" h="210">
                    <a:moveTo>
                      <a:pt x="46" y="210"/>
                    </a:moveTo>
                    <a:lnTo>
                      <a:pt x="37" y="198"/>
                    </a:lnTo>
                    <a:lnTo>
                      <a:pt x="26" y="181"/>
                    </a:lnTo>
                    <a:lnTo>
                      <a:pt x="15" y="159"/>
                    </a:lnTo>
                    <a:lnTo>
                      <a:pt x="5" y="135"/>
                    </a:lnTo>
                    <a:lnTo>
                      <a:pt x="0" y="109"/>
                    </a:lnTo>
                    <a:lnTo>
                      <a:pt x="1" y="82"/>
                    </a:lnTo>
                    <a:lnTo>
                      <a:pt x="9" y="57"/>
                    </a:lnTo>
                    <a:lnTo>
                      <a:pt x="27" y="35"/>
                    </a:lnTo>
                    <a:lnTo>
                      <a:pt x="45" y="22"/>
                    </a:lnTo>
                    <a:lnTo>
                      <a:pt x="60" y="12"/>
                    </a:lnTo>
                    <a:lnTo>
                      <a:pt x="72" y="7"/>
                    </a:lnTo>
                    <a:lnTo>
                      <a:pt x="81" y="5"/>
                    </a:lnTo>
                    <a:lnTo>
                      <a:pt x="88" y="5"/>
                    </a:lnTo>
                    <a:lnTo>
                      <a:pt x="104" y="0"/>
                    </a:lnTo>
                    <a:lnTo>
                      <a:pt x="148" y="8"/>
                    </a:lnTo>
                    <a:lnTo>
                      <a:pt x="160" y="12"/>
                    </a:lnTo>
                    <a:lnTo>
                      <a:pt x="172" y="15"/>
                    </a:lnTo>
                    <a:lnTo>
                      <a:pt x="182" y="19"/>
                    </a:lnTo>
                    <a:lnTo>
                      <a:pt x="190" y="23"/>
                    </a:lnTo>
                    <a:lnTo>
                      <a:pt x="198" y="27"/>
                    </a:lnTo>
                    <a:lnTo>
                      <a:pt x="205" y="32"/>
                    </a:lnTo>
                    <a:lnTo>
                      <a:pt x="211" y="38"/>
                    </a:lnTo>
                    <a:lnTo>
                      <a:pt x="217" y="45"/>
                    </a:lnTo>
                    <a:lnTo>
                      <a:pt x="205" y="40"/>
                    </a:lnTo>
                    <a:lnTo>
                      <a:pt x="194" y="36"/>
                    </a:lnTo>
                    <a:lnTo>
                      <a:pt x="183" y="33"/>
                    </a:lnTo>
                    <a:lnTo>
                      <a:pt x="172" y="30"/>
                    </a:lnTo>
                    <a:lnTo>
                      <a:pt x="163" y="27"/>
                    </a:lnTo>
                    <a:lnTo>
                      <a:pt x="153" y="26"/>
                    </a:lnTo>
                    <a:lnTo>
                      <a:pt x="143" y="24"/>
                    </a:lnTo>
                    <a:lnTo>
                      <a:pt x="134" y="24"/>
                    </a:lnTo>
                    <a:lnTo>
                      <a:pt x="125" y="24"/>
                    </a:lnTo>
                    <a:lnTo>
                      <a:pt x="116" y="25"/>
                    </a:lnTo>
                    <a:lnTo>
                      <a:pt x="107" y="27"/>
                    </a:lnTo>
                    <a:lnTo>
                      <a:pt x="99" y="29"/>
                    </a:lnTo>
                    <a:lnTo>
                      <a:pt x="91" y="33"/>
                    </a:lnTo>
                    <a:lnTo>
                      <a:pt x="82" y="36"/>
                    </a:lnTo>
                    <a:lnTo>
                      <a:pt x="74" y="41"/>
                    </a:lnTo>
                    <a:lnTo>
                      <a:pt x="66" y="46"/>
                    </a:lnTo>
                    <a:lnTo>
                      <a:pt x="52" y="61"/>
                    </a:lnTo>
                    <a:lnTo>
                      <a:pt x="42" y="80"/>
                    </a:lnTo>
                    <a:lnTo>
                      <a:pt x="37" y="103"/>
                    </a:lnTo>
                    <a:lnTo>
                      <a:pt x="35" y="126"/>
                    </a:lnTo>
                    <a:lnTo>
                      <a:pt x="35" y="151"/>
                    </a:lnTo>
                    <a:lnTo>
                      <a:pt x="38" y="174"/>
                    </a:lnTo>
                    <a:lnTo>
                      <a:pt x="41" y="194"/>
                    </a:lnTo>
                    <a:lnTo>
                      <a:pt x="46" y="210"/>
                    </a:lnTo>
                    <a:close/>
                  </a:path>
                </a:pathLst>
              </a:custGeom>
              <a:solidFill>
                <a:schemeClr val="accent2"/>
              </a:solidFill>
              <a:ln w="9525">
                <a:noFill/>
                <a:round/>
                <a:headEnd/>
                <a:tailEnd/>
              </a:ln>
            </p:spPr>
            <p:txBody>
              <a:bodyPr/>
              <a:lstStyle/>
              <a:p>
                <a:pPr>
                  <a:defRPr/>
                </a:pPr>
                <a:endParaRPr lang="en-US"/>
              </a:p>
            </p:txBody>
          </p:sp>
          <p:sp>
            <p:nvSpPr>
              <p:cNvPr id="4107" name="Freeform 11"/>
              <p:cNvSpPr>
                <a:spLocks/>
              </p:cNvSpPr>
              <p:nvPr userDrawn="1"/>
            </p:nvSpPr>
            <p:spPr bwMode="ltGray">
              <a:xfrm rot="373331" flipH="1">
                <a:off x="41" y="2843"/>
                <a:ext cx="262" cy="308"/>
              </a:xfrm>
              <a:custGeom>
                <a:avLst/>
                <a:gdLst/>
                <a:ahLst/>
                <a:cxnLst>
                  <a:cxn ang="0">
                    <a:pos x="109" y="0"/>
                  </a:cxn>
                  <a:cxn ang="0">
                    <a:pos x="112" y="2"/>
                  </a:cxn>
                  <a:cxn ang="0">
                    <a:pos x="118" y="8"/>
                  </a:cxn>
                  <a:cxn ang="0">
                    <a:pos x="127" y="18"/>
                  </a:cxn>
                  <a:cxn ang="0">
                    <a:pos x="137" y="33"/>
                  </a:cxn>
                  <a:cxn ang="0">
                    <a:pos x="145" y="52"/>
                  </a:cxn>
                  <a:cxn ang="0">
                    <a:pos x="150" y="76"/>
                  </a:cxn>
                  <a:cxn ang="0">
                    <a:pos x="150" y="105"/>
                  </a:cxn>
                  <a:cxn ang="0">
                    <a:pos x="144" y="139"/>
                  </a:cxn>
                  <a:cxn ang="0">
                    <a:pos x="140" y="149"/>
                  </a:cxn>
                  <a:cxn ang="0">
                    <a:pos x="136" y="157"/>
                  </a:cxn>
                  <a:cxn ang="0">
                    <a:pos x="131" y="165"/>
                  </a:cxn>
                  <a:cxn ang="0">
                    <a:pos x="125" y="173"/>
                  </a:cxn>
                  <a:cxn ang="0">
                    <a:pos x="117" y="180"/>
                  </a:cxn>
                  <a:cxn ang="0">
                    <a:pos x="110" y="185"/>
                  </a:cxn>
                  <a:cxn ang="0">
                    <a:pos x="102" y="191"/>
                  </a:cxn>
                  <a:cxn ang="0">
                    <a:pos x="92" y="195"/>
                  </a:cxn>
                  <a:cxn ang="0">
                    <a:pos x="82" y="197"/>
                  </a:cxn>
                  <a:cxn ang="0">
                    <a:pos x="72" y="200"/>
                  </a:cxn>
                  <a:cxn ang="0">
                    <a:pos x="61" y="201"/>
                  </a:cxn>
                  <a:cxn ang="0">
                    <a:pos x="49" y="201"/>
                  </a:cxn>
                  <a:cxn ang="0">
                    <a:pos x="37" y="200"/>
                  </a:cxn>
                  <a:cxn ang="0">
                    <a:pos x="25" y="197"/>
                  </a:cxn>
                  <a:cxn ang="0">
                    <a:pos x="12" y="193"/>
                  </a:cxn>
                  <a:cxn ang="0">
                    <a:pos x="0" y="188"/>
                  </a:cxn>
                  <a:cxn ang="0">
                    <a:pos x="11" y="195"/>
                  </a:cxn>
                  <a:cxn ang="0">
                    <a:pos x="22" y="200"/>
                  </a:cxn>
                  <a:cxn ang="0">
                    <a:pos x="33" y="205"/>
                  </a:cxn>
                  <a:cxn ang="0">
                    <a:pos x="43" y="208"/>
                  </a:cxn>
                  <a:cxn ang="0">
                    <a:pos x="53" y="211"/>
                  </a:cxn>
                  <a:cxn ang="0">
                    <a:pos x="63" y="212"/>
                  </a:cxn>
                  <a:cxn ang="0">
                    <a:pos x="73" y="213"/>
                  </a:cxn>
                  <a:cxn ang="0">
                    <a:pos x="83" y="213"/>
                  </a:cxn>
                  <a:cxn ang="0">
                    <a:pos x="91" y="212"/>
                  </a:cxn>
                  <a:cxn ang="0">
                    <a:pos x="100" y="210"/>
                  </a:cxn>
                  <a:cxn ang="0">
                    <a:pos x="108" y="208"/>
                  </a:cxn>
                  <a:cxn ang="0">
                    <a:pos x="116" y="206"/>
                  </a:cxn>
                  <a:cxn ang="0">
                    <a:pos x="123" y="203"/>
                  </a:cxn>
                  <a:cxn ang="0">
                    <a:pos x="130" y="199"/>
                  </a:cxn>
                  <a:cxn ang="0">
                    <a:pos x="136" y="195"/>
                  </a:cxn>
                  <a:cxn ang="0">
                    <a:pos x="142" y="191"/>
                  </a:cxn>
                  <a:cxn ang="0">
                    <a:pos x="158" y="176"/>
                  </a:cxn>
                  <a:cxn ang="0">
                    <a:pos x="169" y="161"/>
                  </a:cxn>
                  <a:cxn ang="0">
                    <a:pos x="176" y="144"/>
                  </a:cxn>
                  <a:cxn ang="0">
                    <a:pos x="179" y="128"/>
                  </a:cxn>
                  <a:cxn ang="0">
                    <a:pos x="181" y="111"/>
                  </a:cxn>
                  <a:cxn ang="0">
                    <a:pos x="181" y="95"/>
                  </a:cxn>
                  <a:cxn ang="0">
                    <a:pos x="182" y="79"/>
                  </a:cxn>
                  <a:cxn ang="0">
                    <a:pos x="173" y="46"/>
                  </a:cxn>
                  <a:cxn ang="0">
                    <a:pos x="156" y="21"/>
                  </a:cxn>
                  <a:cxn ang="0">
                    <a:pos x="151" y="18"/>
                  </a:cxn>
                  <a:cxn ang="0">
                    <a:pos x="147" y="15"/>
                  </a:cxn>
                  <a:cxn ang="0">
                    <a:pos x="142" y="13"/>
                  </a:cxn>
                  <a:cxn ang="0">
                    <a:pos x="138" y="11"/>
                  </a:cxn>
                  <a:cxn ang="0">
                    <a:pos x="132" y="9"/>
                  </a:cxn>
                  <a:cxn ang="0">
                    <a:pos x="126" y="6"/>
                  </a:cxn>
                  <a:cxn ang="0">
                    <a:pos x="119" y="3"/>
                  </a:cxn>
                  <a:cxn ang="0">
                    <a:pos x="109" y="0"/>
                  </a:cxn>
                </a:cxnLst>
                <a:rect l="0" t="0" r="r" b="b"/>
                <a:pathLst>
                  <a:path w="182" h="213">
                    <a:moveTo>
                      <a:pt x="109" y="0"/>
                    </a:moveTo>
                    <a:lnTo>
                      <a:pt x="112" y="2"/>
                    </a:lnTo>
                    <a:lnTo>
                      <a:pt x="118" y="8"/>
                    </a:lnTo>
                    <a:lnTo>
                      <a:pt x="127" y="18"/>
                    </a:lnTo>
                    <a:lnTo>
                      <a:pt x="137" y="33"/>
                    </a:lnTo>
                    <a:lnTo>
                      <a:pt x="145" y="52"/>
                    </a:lnTo>
                    <a:lnTo>
                      <a:pt x="150" y="76"/>
                    </a:lnTo>
                    <a:lnTo>
                      <a:pt x="150" y="105"/>
                    </a:lnTo>
                    <a:lnTo>
                      <a:pt x="144" y="139"/>
                    </a:lnTo>
                    <a:lnTo>
                      <a:pt x="140" y="149"/>
                    </a:lnTo>
                    <a:lnTo>
                      <a:pt x="136" y="157"/>
                    </a:lnTo>
                    <a:lnTo>
                      <a:pt x="131" y="165"/>
                    </a:lnTo>
                    <a:lnTo>
                      <a:pt x="125" y="173"/>
                    </a:lnTo>
                    <a:lnTo>
                      <a:pt x="117" y="180"/>
                    </a:lnTo>
                    <a:lnTo>
                      <a:pt x="110" y="185"/>
                    </a:lnTo>
                    <a:lnTo>
                      <a:pt x="102" y="191"/>
                    </a:lnTo>
                    <a:lnTo>
                      <a:pt x="92" y="195"/>
                    </a:lnTo>
                    <a:lnTo>
                      <a:pt x="82" y="197"/>
                    </a:lnTo>
                    <a:lnTo>
                      <a:pt x="72" y="200"/>
                    </a:lnTo>
                    <a:lnTo>
                      <a:pt x="61" y="201"/>
                    </a:lnTo>
                    <a:lnTo>
                      <a:pt x="49" y="201"/>
                    </a:lnTo>
                    <a:lnTo>
                      <a:pt x="37" y="200"/>
                    </a:lnTo>
                    <a:lnTo>
                      <a:pt x="25" y="197"/>
                    </a:lnTo>
                    <a:lnTo>
                      <a:pt x="12" y="193"/>
                    </a:lnTo>
                    <a:lnTo>
                      <a:pt x="0" y="188"/>
                    </a:lnTo>
                    <a:lnTo>
                      <a:pt x="11" y="195"/>
                    </a:lnTo>
                    <a:lnTo>
                      <a:pt x="22" y="200"/>
                    </a:lnTo>
                    <a:lnTo>
                      <a:pt x="33" y="205"/>
                    </a:lnTo>
                    <a:lnTo>
                      <a:pt x="43" y="208"/>
                    </a:lnTo>
                    <a:lnTo>
                      <a:pt x="53" y="211"/>
                    </a:lnTo>
                    <a:lnTo>
                      <a:pt x="63" y="212"/>
                    </a:lnTo>
                    <a:lnTo>
                      <a:pt x="73" y="213"/>
                    </a:lnTo>
                    <a:lnTo>
                      <a:pt x="83" y="213"/>
                    </a:lnTo>
                    <a:lnTo>
                      <a:pt x="91" y="212"/>
                    </a:lnTo>
                    <a:lnTo>
                      <a:pt x="100" y="210"/>
                    </a:lnTo>
                    <a:lnTo>
                      <a:pt x="108" y="208"/>
                    </a:lnTo>
                    <a:lnTo>
                      <a:pt x="116" y="206"/>
                    </a:lnTo>
                    <a:lnTo>
                      <a:pt x="123" y="203"/>
                    </a:lnTo>
                    <a:lnTo>
                      <a:pt x="130" y="199"/>
                    </a:lnTo>
                    <a:lnTo>
                      <a:pt x="136" y="195"/>
                    </a:lnTo>
                    <a:lnTo>
                      <a:pt x="142" y="191"/>
                    </a:lnTo>
                    <a:lnTo>
                      <a:pt x="158" y="176"/>
                    </a:lnTo>
                    <a:lnTo>
                      <a:pt x="169" y="161"/>
                    </a:lnTo>
                    <a:lnTo>
                      <a:pt x="176" y="144"/>
                    </a:lnTo>
                    <a:lnTo>
                      <a:pt x="179" y="128"/>
                    </a:lnTo>
                    <a:lnTo>
                      <a:pt x="181" y="111"/>
                    </a:lnTo>
                    <a:lnTo>
                      <a:pt x="181" y="95"/>
                    </a:lnTo>
                    <a:lnTo>
                      <a:pt x="182" y="79"/>
                    </a:lnTo>
                    <a:lnTo>
                      <a:pt x="173" y="46"/>
                    </a:lnTo>
                    <a:lnTo>
                      <a:pt x="156" y="21"/>
                    </a:lnTo>
                    <a:lnTo>
                      <a:pt x="151" y="18"/>
                    </a:lnTo>
                    <a:lnTo>
                      <a:pt x="147" y="15"/>
                    </a:lnTo>
                    <a:lnTo>
                      <a:pt x="142" y="13"/>
                    </a:lnTo>
                    <a:lnTo>
                      <a:pt x="138" y="11"/>
                    </a:lnTo>
                    <a:lnTo>
                      <a:pt x="132" y="9"/>
                    </a:lnTo>
                    <a:lnTo>
                      <a:pt x="126" y="6"/>
                    </a:lnTo>
                    <a:lnTo>
                      <a:pt x="119" y="3"/>
                    </a:lnTo>
                    <a:lnTo>
                      <a:pt x="109" y="0"/>
                    </a:lnTo>
                    <a:close/>
                  </a:path>
                </a:pathLst>
              </a:custGeom>
              <a:solidFill>
                <a:schemeClr val="accent2"/>
              </a:solidFill>
              <a:ln w="9525">
                <a:noFill/>
                <a:round/>
                <a:headEnd/>
                <a:tailEnd/>
              </a:ln>
            </p:spPr>
            <p:txBody>
              <a:bodyPr/>
              <a:lstStyle/>
              <a:p>
                <a:pPr>
                  <a:defRPr/>
                </a:pPr>
                <a:endParaRPr lang="en-US"/>
              </a:p>
            </p:txBody>
          </p:sp>
          <p:sp>
            <p:nvSpPr>
              <p:cNvPr id="4108" name="Freeform 12"/>
              <p:cNvSpPr>
                <a:spLocks/>
              </p:cNvSpPr>
              <p:nvPr userDrawn="1"/>
            </p:nvSpPr>
            <p:spPr bwMode="ltGray">
              <a:xfrm rot="373331" flipH="1">
                <a:off x="121" y="2907"/>
                <a:ext cx="93" cy="156"/>
              </a:xfrm>
              <a:custGeom>
                <a:avLst/>
                <a:gdLst/>
                <a:ahLst/>
                <a:cxnLst>
                  <a:cxn ang="0">
                    <a:pos x="94" y="0"/>
                  </a:cxn>
                  <a:cxn ang="0">
                    <a:pos x="105" y="9"/>
                  </a:cxn>
                  <a:cxn ang="0">
                    <a:pos x="115" y="27"/>
                  </a:cxn>
                  <a:cxn ang="0">
                    <a:pos x="123" y="50"/>
                  </a:cxn>
                  <a:cxn ang="0">
                    <a:pos x="128" y="78"/>
                  </a:cxn>
                  <a:cxn ang="0">
                    <a:pos x="127" y="111"/>
                  </a:cxn>
                  <a:cxn ang="0">
                    <a:pos x="116" y="145"/>
                  </a:cxn>
                  <a:cxn ang="0">
                    <a:pos x="94" y="181"/>
                  </a:cxn>
                  <a:cxn ang="0">
                    <a:pos x="60" y="217"/>
                  </a:cxn>
                  <a:cxn ang="0">
                    <a:pos x="49" y="213"/>
                  </a:cxn>
                  <a:cxn ang="0">
                    <a:pos x="38" y="210"/>
                  </a:cxn>
                  <a:cxn ang="0">
                    <a:pos x="26" y="205"/>
                  </a:cxn>
                  <a:cxn ang="0">
                    <a:pos x="16" y="201"/>
                  </a:cxn>
                  <a:cxn ang="0">
                    <a:pos x="8" y="196"/>
                  </a:cxn>
                  <a:cxn ang="0">
                    <a:pos x="2" y="190"/>
                  </a:cxn>
                  <a:cxn ang="0">
                    <a:pos x="0" y="183"/>
                  </a:cxn>
                  <a:cxn ang="0">
                    <a:pos x="1" y="178"/>
                  </a:cxn>
                  <a:cxn ang="0">
                    <a:pos x="13" y="171"/>
                  </a:cxn>
                  <a:cxn ang="0">
                    <a:pos x="29" y="161"/>
                  </a:cxn>
                  <a:cxn ang="0">
                    <a:pos x="46" y="150"/>
                  </a:cxn>
                  <a:cxn ang="0">
                    <a:pos x="63" y="134"/>
                  </a:cxn>
                  <a:cxn ang="0">
                    <a:pos x="79" y="112"/>
                  </a:cxn>
                  <a:cxn ang="0">
                    <a:pos x="91" y="83"/>
                  </a:cxn>
                  <a:cxn ang="0">
                    <a:pos x="97" y="46"/>
                  </a:cxn>
                  <a:cxn ang="0">
                    <a:pos x="94" y="0"/>
                  </a:cxn>
                </a:cxnLst>
                <a:rect l="0" t="0" r="r" b="b"/>
                <a:pathLst>
                  <a:path w="128" h="217">
                    <a:moveTo>
                      <a:pt x="94" y="0"/>
                    </a:moveTo>
                    <a:lnTo>
                      <a:pt x="105" y="9"/>
                    </a:lnTo>
                    <a:lnTo>
                      <a:pt x="115" y="27"/>
                    </a:lnTo>
                    <a:lnTo>
                      <a:pt x="123" y="50"/>
                    </a:lnTo>
                    <a:lnTo>
                      <a:pt x="128" y="78"/>
                    </a:lnTo>
                    <a:lnTo>
                      <a:pt x="127" y="111"/>
                    </a:lnTo>
                    <a:lnTo>
                      <a:pt x="116" y="145"/>
                    </a:lnTo>
                    <a:lnTo>
                      <a:pt x="94" y="181"/>
                    </a:lnTo>
                    <a:lnTo>
                      <a:pt x="60" y="217"/>
                    </a:lnTo>
                    <a:lnTo>
                      <a:pt x="49" y="213"/>
                    </a:lnTo>
                    <a:lnTo>
                      <a:pt x="38" y="210"/>
                    </a:lnTo>
                    <a:lnTo>
                      <a:pt x="26" y="205"/>
                    </a:lnTo>
                    <a:lnTo>
                      <a:pt x="16" y="201"/>
                    </a:lnTo>
                    <a:lnTo>
                      <a:pt x="8" y="196"/>
                    </a:lnTo>
                    <a:lnTo>
                      <a:pt x="2" y="190"/>
                    </a:lnTo>
                    <a:lnTo>
                      <a:pt x="0" y="183"/>
                    </a:lnTo>
                    <a:lnTo>
                      <a:pt x="1" y="178"/>
                    </a:lnTo>
                    <a:lnTo>
                      <a:pt x="13" y="171"/>
                    </a:lnTo>
                    <a:lnTo>
                      <a:pt x="29" y="161"/>
                    </a:lnTo>
                    <a:lnTo>
                      <a:pt x="46" y="150"/>
                    </a:lnTo>
                    <a:lnTo>
                      <a:pt x="63" y="134"/>
                    </a:lnTo>
                    <a:lnTo>
                      <a:pt x="79" y="112"/>
                    </a:lnTo>
                    <a:lnTo>
                      <a:pt x="91" y="83"/>
                    </a:lnTo>
                    <a:lnTo>
                      <a:pt x="97" y="46"/>
                    </a:lnTo>
                    <a:lnTo>
                      <a:pt x="94" y="0"/>
                    </a:lnTo>
                    <a:close/>
                  </a:path>
                </a:pathLst>
              </a:custGeom>
              <a:solidFill>
                <a:schemeClr val="accent2"/>
              </a:solidFill>
              <a:ln w="9525">
                <a:noFill/>
                <a:round/>
                <a:headEnd/>
                <a:tailEnd/>
              </a:ln>
            </p:spPr>
            <p:txBody>
              <a:bodyPr/>
              <a:lstStyle/>
              <a:p>
                <a:pPr>
                  <a:defRPr/>
                </a:pPr>
                <a:endParaRPr lang="en-US"/>
              </a:p>
            </p:txBody>
          </p:sp>
          <p:sp>
            <p:nvSpPr>
              <p:cNvPr id="4109" name="Freeform 13"/>
              <p:cNvSpPr>
                <a:spLocks/>
              </p:cNvSpPr>
              <p:nvPr userDrawn="1"/>
            </p:nvSpPr>
            <p:spPr bwMode="ltGray">
              <a:xfrm rot="373331" flipH="1">
                <a:off x="313" y="3110"/>
                <a:ext cx="85" cy="93"/>
              </a:xfrm>
              <a:custGeom>
                <a:avLst/>
                <a:gdLst/>
                <a:ahLst/>
                <a:cxnLst>
                  <a:cxn ang="0">
                    <a:pos x="75" y="0"/>
                  </a:cxn>
                  <a:cxn ang="0">
                    <a:pos x="0" y="25"/>
                  </a:cxn>
                  <a:cxn ang="0">
                    <a:pos x="3" y="26"/>
                  </a:cxn>
                  <a:cxn ang="0">
                    <a:pos x="14" y="29"/>
                  </a:cxn>
                  <a:cxn ang="0">
                    <a:pos x="29" y="36"/>
                  </a:cxn>
                  <a:cxn ang="0">
                    <a:pos x="46" y="47"/>
                  </a:cxn>
                  <a:cxn ang="0">
                    <a:pos x="66" y="62"/>
                  </a:cxn>
                  <a:cxn ang="0">
                    <a:pos x="84" y="80"/>
                  </a:cxn>
                  <a:cxn ang="0">
                    <a:pos x="102" y="103"/>
                  </a:cxn>
                  <a:cxn ang="0">
                    <a:pos x="116" y="132"/>
                  </a:cxn>
                  <a:cxn ang="0">
                    <a:pos x="117" y="120"/>
                  </a:cxn>
                  <a:cxn ang="0">
                    <a:pos x="115" y="107"/>
                  </a:cxn>
                  <a:cxn ang="0">
                    <a:pos x="108" y="90"/>
                  </a:cxn>
                  <a:cxn ang="0">
                    <a:pos x="99" y="74"/>
                  </a:cxn>
                  <a:cxn ang="0">
                    <a:pos x="89" y="58"/>
                  </a:cxn>
                  <a:cxn ang="0">
                    <a:pos x="78" y="45"/>
                  </a:cxn>
                  <a:cxn ang="0">
                    <a:pos x="67" y="36"/>
                  </a:cxn>
                  <a:cxn ang="0">
                    <a:pos x="58" y="32"/>
                  </a:cxn>
                  <a:cxn ang="0">
                    <a:pos x="69" y="29"/>
                  </a:cxn>
                  <a:cxn ang="0">
                    <a:pos x="79" y="28"/>
                  </a:cxn>
                  <a:cxn ang="0">
                    <a:pos x="89" y="26"/>
                  </a:cxn>
                  <a:cxn ang="0">
                    <a:pos x="98" y="25"/>
                  </a:cxn>
                  <a:cxn ang="0">
                    <a:pos x="105" y="24"/>
                  </a:cxn>
                  <a:cxn ang="0">
                    <a:pos x="109" y="22"/>
                  </a:cxn>
                  <a:cxn ang="0">
                    <a:pos x="113" y="21"/>
                  </a:cxn>
                  <a:cxn ang="0">
                    <a:pos x="114" y="21"/>
                  </a:cxn>
                  <a:cxn ang="0">
                    <a:pos x="75" y="0"/>
                  </a:cxn>
                </a:cxnLst>
                <a:rect l="0" t="0" r="r" b="b"/>
                <a:pathLst>
                  <a:path w="117" h="132">
                    <a:moveTo>
                      <a:pt x="75" y="0"/>
                    </a:moveTo>
                    <a:lnTo>
                      <a:pt x="0" y="25"/>
                    </a:lnTo>
                    <a:lnTo>
                      <a:pt x="3" y="26"/>
                    </a:lnTo>
                    <a:lnTo>
                      <a:pt x="14" y="29"/>
                    </a:lnTo>
                    <a:lnTo>
                      <a:pt x="29" y="36"/>
                    </a:lnTo>
                    <a:lnTo>
                      <a:pt x="46" y="47"/>
                    </a:lnTo>
                    <a:lnTo>
                      <a:pt x="66" y="62"/>
                    </a:lnTo>
                    <a:lnTo>
                      <a:pt x="84" y="80"/>
                    </a:lnTo>
                    <a:lnTo>
                      <a:pt x="102" y="103"/>
                    </a:lnTo>
                    <a:lnTo>
                      <a:pt x="116" y="132"/>
                    </a:lnTo>
                    <a:lnTo>
                      <a:pt x="117" y="120"/>
                    </a:lnTo>
                    <a:lnTo>
                      <a:pt x="115" y="107"/>
                    </a:lnTo>
                    <a:lnTo>
                      <a:pt x="108" y="90"/>
                    </a:lnTo>
                    <a:lnTo>
                      <a:pt x="99" y="74"/>
                    </a:lnTo>
                    <a:lnTo>
                      <a:pt x="89" y="58"/>
                    </a:lnTo>
                    <a:lnTo>
                      <a:pt x="78" y="45"/>
                    </a:lnTo>
                    <a:lnTo>
                      <a:pt x="67" y="36"/>
                    </a:lnTo>
                    <a:lnTo>
                      <a:pt x="58" y="32"/>
                    </a:lnTo>
                    <a:lnTo>
                      <a:pt x="69" y="29"/>
                    </a:lnTo>
                    <a:lnTo>
                      <a:pt x="79" y="28"/>
                    </a:lnTo>
                    <a:lnTo>
                      <a:pt x="89" y="26"/>
                    </a:lnTo>
                    <a:lnTo>
                      <a:pt x="98" y="25"/>
                    </a:lnTo>
                    <a:lnTo>
                      <a:pt x="105" y="24"/>
                    </a:lnTo>
                    <a:lnTo>
                      <a:pt x="109" y="22"/>
                    </a:lnTo>
                    <a:lnTo>
                      <a:pt x="113" y="21"/>
                    </a:lnTo>
                    <a:lnTo>
                      <a:pt x="114" y="21"/>
                    </a:lnTo>
                    <a:lnTo>
                      <a:pt x="75" y="0"/>
                    </a:lnTo>
                    <a:close/>
                  </a:path>
                </a:pathLst>
              </a:custGeom>
              <a:solidFill>
                <a:schemeClr val="accent2"/>
              </a:solidFill>
              <a:ln w="9525">
                <a:noFill/>
                <a:round/>
                <a:headEnd/>
                <a:tailEnd/>
              </a:ln>
            </p:spPr>
            <p:txBody>
              <a:bodyPr/>
              <a:lstStyle/>
              <a:p>
                <a:pPr>
                  <a:defRPr/>
                </a:pPr>
                <a:endParaRPr lang="en-US"/>
              </a:p>
            </p:txBody>
          </p:sp>
          <p:sp>
            <p:nvSpPr>
              <p:cNvPr id="4110" name="Freeform 14"/>
              <p:cNvSpPr>
                <a:spLocks/>
              </p:cNvSpPr>
              <p:nvPr userDrawn="1"/>
            </p:nvSpPr>
            <p:spPr bwMode="ltGray">
              <a:xfrm rot="373331" flipH="1">
                <a:off x="289" y="3133"/>
                <a:ext cx="21" cy="55"/>
              </a:xfrm>
              <a:custGeom>
                <a:avLst/>
                <a:gdLst/>
                <a:ahLst/>
                <a:cxnLst>
                  <a:cxn ang="0">
                    <a:pos x="29" y="0"/>
                  </a:cxn>
                  <a:cxn ang="0">
                    <a:pos x="23" y="0"/>
                  </a:cxn>
                  <a:cxn ang="0">
                    <a:pos x="16" y="4"/>
                  </a:cxn>
                  <a:cxn ang="0">
                    <a:pos x="9" y="9"/>
                  </a:cxn>
                  <a:cxn ang="0">
                    <a:pos x="4" y="19"/>
                  </a:cxn>
                  <a:cxn ang="0">
                    <a:pos x="1" y="30"/>
                  </a:cxn>
                  <a:cxn ang="0">
                    <a:pos x="0" y="44"/>
                  </a:cxn>
                  <a:cxn ang="0">
                    <a:pos x="3" y="60"/>
                  </a:cxn>
                  <a:cxn ang="0">
                    <a:pos x="11" y="77"/>
                  </a:cxn>
                  <a:cxn ang="0">
                    <a:pos x="15" y="53"/>
                  </a:cxn>
                  <a:cxn ang="0">
                    <a:pos x="19" y="37"/>
                  </a:cxn>
                  <a:cxn ang="0">
                    <a:pos x="23" y="22"/>
                  </a:cxn>
                  <a:cxn ang="0">
                    <a:pos x="29" y="0"/>
                  </a:cxn>
                </a:cxnLst>
                <a:rect l="0" t="0" r="r" b="b"/>
                <a:pathLst>
                  <a:path w="29" h="77">
                    <a:moveTo>
                      <a:pt x="29" y="0"/>
                    </a:moveTo>
                    <a:lnTo>
                      <a:pt x="23" y="0"/>
                    </a:lnTo>
                    <a:lnTo>
                      <a:pt x="16" y="4"/>
                    </a:lnTo>
                    <a:lnTo>
                      <a:pt x="9" y="9"/>
                    </a:lnTo>
                    <a:lnTo>
                      <a:pt x="4" y="19"/>
                    </a:lnTo>
                    <a:lnTo>
                      <a:pt x="1" y="30"/>
                    </a:lnTo>
                    <a:lnTo>
                      <a:pt x="0" y="44"/>
                    </a:lnTo>
                    <a:lnTo>
                      <a:pt x="3" y="60"/>
                    </a:lnTo>
                    <a:lnTo>
                      <a:pt x="11" y="77"/>
                    </a:lnTo>
                    <a:lnTo>
                      <a:pt x="15" y="53"/>
                    </a:lnTo>
                    <a:lnTo>
                      <a:pt x="19" y="37"/>
                    </a:lnTo>
                    <a:lnTo>
                      <a:pt x="23" y="22"/>
                    </a:lnTo>
                    <a:lnTo>
                      <a:pt x="29" y="0"/>
                    </a:lnTo>
                    <a:close/>
                  </a:path>
                </a:pathLst>
              </a:custGeom>
              <a:solidFill>
                <a:schemeClr val="accent2"/>
              </a:solidFill>
              <a:ln w="9525">
                <a:noFill/>
                <a:round/>
                <a:headEnd/>
                <a:tailEnd/>
              </a:ln>
            </p:spPr>
            <p:txBody>
              <a:bodyPr/>
              <a:lstStyle/>
              <a:p>
                <a:pPr>
                  <a:defRPr/>
                </a:pPr>
                <a:endParaRPr lang="en-US"/>
              </a:p>
            </p:txBody>
          </p:sp>
          <p:grpSp>
            <p:nvGrpSpPr>
              <p:cNvPr id="1068" name="Group 15"/>
              <p:cNvGrpSpPr>
                <a:grpSpLocks/>
              </p:cNvGrpSpPr>
              <p:nvPr userDrawn="1"/>
            </p:nvGrpSpPr>
            <p:grpSpPr bwMode="auto">
              <a:xfrm rot="10886446" flipH="1">
                <a:off x="335" y="3251"/>
                <a:ext cx="608" cy="369"/>
                <a:chOff x="-366" y="1704"/>
                <a:chExt cx="608" cy="369"/>
              </a:xfrm>
            </p:grpSpPr>
            <p:sp>
              <p:nvSpPr>
                <p:cNvPr id="4112" name="Freeform 16"/>
                <p:cNvSpPr>
                  <a:spLocks/>
                </p:cNvSpPr>
                <p:nvPr userDrawn="1"/>
              </p:nvSpPr>
              <p:spPr bwMode="ltGray">
                <a:xfrm rot="4200091">
                  <a:off x="-243" y="1807"/>
                  <a:ext cx="143" cy="390"/>
                </a:xfrm>
                <a:custGeom>
                  <a:avLst/>
                  <a:gdLst/>
                  <a:ahLst/>
                  <a:cxnLst>
                    <a:cxn ang="0">
                      <a:pos x="12" y="44"/>
                    </a:cxn>
                    <a:cxn ang="0">
                      <a:pos x="6" y="72"/>
                    </a:cxn>
                    <a:cxn ang="0">
                      <a:pos x="3" y="99"/>
                    </a:cxn>
                    <a:cxn ang="0">
                      <a:pos x="0" y="125"/>
                    </a:cxn>
                    <a:cxn ang="0">
                      <a:pos x="0" y="151"/>
                    </a:cxn>
                    <a:cxn ang="0">
                      <a:pos x="3" y="180"/>
                    </a:cxn>
                    <a:cxn ang="0">
                      <a:pos x="7" y="211"/>
                    </a:cxn>
                    <a:cxn ang="0">
                      <a:pos x="16" y="247"/>
                    </a:cxn>
                    <a:cxn ang="0">
                      <a:pos x="29" y="287"/>
                    </a:cxn>
                    <a:cxn ang="0">
                      <a:pos x="43" y="325"/>
                    </a:cxn>
                    <a:cxn ang="0">
                      <a:pos x="61" y="364"/>
                    </a:cxn>
                    <a:cxn ang="0">
                      <a:pos x="83" y="406"/>
                    </a:cxn>
                    <a:cxn ang="0">
                      <a:pos x="106" y="446"/>
                    </a:cxn>
                    <a:cxn ang="0">
                      <a:pos x="132" y="483"/>
                    </a:cxn>
                    <a:cxn ang="0">
                      <a:pos x="157" y="516"/>
                    </a:cxn>
                    <a:cxn ang="0">
                      <a:pos x="182" y="544"/>
                    </a:cxn>
                    <a:cxn ang="0">
                      <a:pos x="207" y="564"/>
                    </a:cxn>
                    <a:cxn ang="0">
                      <a:pos x="160" y="501"/>
                    </a:cxn>
                    <a:cxn ang="0">
                      <a:pos x="127" y="448"/>
                    </a:cxn>
                    <a:cxn ang="0">
                      <a:pos x="103" y="405"/>
                    </a:cxn>
                    <a:cxn ang="0">
                      <a:pos x="87" y="368"/>
                    </a:cxn>
                    <a:cxn ang="0">
                      <a:pos x="75" y="337"/>
                    </a:cxn>
                    <a:cxn ang="0">
                      <a:pos x="68" y="309"/>
                    </a:cxn>
                    <a:cxn ang="0">
                      <a:pos x="63" y="285"/>
                    </a:cxn>
                    <a:cxn ang="0">
                      <a:pos x="56" y="261"/>
                    </a:cxn>
                    <a:cxn ang="0">
                      <a:pos x="44" y="205"/>
                    </a:cxn>
                    <a:cxn ang="0">
                      <a:pos x="41" y="140"/>
                    </a:cxn>
                    <a:cxn ang="0">
                      <a:pos x="43" y="68"/>
                    </a:cxn>
                    <a:cxn ang="0">
                      <a:pos x="50" y="0"/>
                    </a:cxn>
                    <a:cxn ang="0">
                      <a:pos x="12" y="44"/>
                    </a:cxn>
                  </a:cxnLst>
                  <a:rect l="0" t="0" r="r" b="b"/>
                  <a:pathLst>
                    <a:path w="207" h="564">
                      <a:moveTo>
                        <a:pt x="12" y="44"/>
                      </a:moveTo>
                      <a:lnTo>
                        <a:pt x="6" y="72"/>
                      </a:lnTo>
                      <a:lnTo>
                        <a:pt x="3" y="99"/>
                      </a:lnTo>
                      <a:lnTo>
                        <a:pt x="0" y="125"/>
                      </a:lnTo>
                      <a:lnTo>
                        <a:pt x="0" y="151"/>
                      </a:lnTo>
                      <a:lnTo>
                        <a:pt x="3" y="180"/>
                      </a:lnTo>
                      <a:lnTo>
                        <a:pt x="7" y="211"/>
                      </a:lnTo>
                      <a:lnTo>
                        <a:pt x="16" y="247"/>
                      </a:lnTo>
                      <a:lnTo>
                        <a:pt x="29" y="287"/>
                      </a:lnTo>
                      <a:lnTo>
                        <a:pt x="43" y="325"/>
                      </a:lnTo>
                      <a:lnTo>
                        <a:pt x="61" y="364"/>
                      </a:lnTo>
                      <a:lnTo>
                        <a:pt x="83" y="406"/>
                      </a:lnTo>
                      <a:lnTo>
                        <a:pt x="106" y="446"/>
                      </a:lnTo>
                      <a:lnTo>
                        <a:pt x="132" y="483"/>
                      </a:lnTo>
                      <a:lnTo>
                        <a:pt x="157" y="516"/>
                      </a:lnTo>
                      <a:lnTo>
                        <a:pt x="182" y="544"/>
                      </a:lnTo>
                      <a:lnTo>
                        <a:pt x="207" y="564"/>
                      </a:lnTo>
                      <a:lnTo>
                        <a:pt x="160" y="501"/>
                      </a:lnTo>
                      <a:lnTo>
                        <a:pt x="127" y="448"/>
                      </a:lnTo>
                      <a:lnTo>
                        <a:pt x="103" y="405"/>
                      </a:lnTo>
                      <a:lnTo>
                        <a:pt x="87" y="368"/>
                      </a:lnTo>
                      <a:lnTo>
                        <a:pt x="75" y="337"/>
                      </a:lnTo>
                      <a:lnTo>
                        <a:pt x="68" y="309"/>
                      </a:lnTo>
                      <a:lnTo>
                        <a:pt x="63" y="285"/>
                      </a:lnTo>
                      <a:lnTo>
                        <a:pt x="56" y="261"/>
                      </a:lnTo>
                      <a:lnTo>
                        <a:pt x="44" y="205"/>
                      </a:lnTo>
                      <a:lnTo>
                        <a:pt x="41" y="140"/>
                      </a:lnTo>
                      <a:lnTo>
                        <a:pt x="43" y="68"/>
                      </a:lnTo>
                      <a:lnTo>
                        <a:pt x="50" y="0"/>
                      </a:lnTo>
                      <a:lnTo>
                        <a:pt x="12" y="44"/>
                      </a:lnTo>
                      <a:close/>
                    </a:path>
                  </a:pathLst>
                </a:custGeom>
                <a:solidFill>
                  <a:schemeClr val="accent2"/>
                </a:solidFill>
                <a:ln w="9525">
                  <a:noFill/>
                  <a:round/>
                  <a:headEnd/>
                  <a:tailEnd/>
                </a:ln>
              </p:spPr>
              <p:txBody>
                <a:bodyPr/>
                <a:lstStyle/>
                <a:p>
                  <a:pPr>
                    <a:defRPr/>
                  </a:pPr>
                  <a:endParaRPr lang="en-US"/>
                </a:p>
              </p:txBody>
            </p:sp>
            <p:sp>
              <p:nvSpPr>
                <p:cNvPr id="4113" name="Freeform 17"/>
                <p:cNvSpPr>
                  <a:spLocks/>
                </p:cNvSpPr>
                <p:nvPr userDrawn="1"/>
              </p:nvSpPr>
              <p:spPr bwMode="ltGray">
                <a:xfrm rot="4200091">
                  <a:off x="124" y="1761"/>
                  <a:ext cx="33" cy="160"/>
                </a:xfrm>
                <a:custGeom>
                  <a:avLst/>
                  <a:gdLst/>
                  <a:ahLst/>
                  <a:cxnLst>
                    <a:cxn ang="0">
                      <a:pos x="0" y="19"/>
                    </a:cxn>
                    <a:cxn ang="0">
                      <a:pos x="14" y="55"/>
                    </a:cxn>
                    <a:cxn ang="0">
                      <a:pos x="22" y="101"/>
                    </a:cxn>
                    <a:cxn ang="0">
                      <a:pos x="24" y="159"/>
                    </a:cxn>
                    <a:cxn ang="0">
                      <a:pos x="19" y="232"/>
                    </a:cxn>
                    <a:cxn ang="0">
                      <a:pos x="45" y="217"/>
                    </a:cxn>
                    <a:cxn ang="0">
                      <a:pos x="47" y="178"/>
                    </a:cxn>
                    <a:cxn ang="0">
                      <a:pos x="47" y="140"/>
                    </a:cxn>
                    <a:cxn ang="0">
                      <a:pos x="45" y="103"/>
                    </a:cxn>
                    <a:cxn ang="0">
                      <a:pos x="41" y="71"/>
                    </a:cxn>
                    <a:cxn ang="0">
                      <a:pos x="36" y="52"/>
                    </a:cxn>
                    <a:cxn ang="0">
                      <a:pos x="29" y="34"/>
                    </a:cxn>
                    <a:cxn ang="0">
                      <a:pos x="22" y="17"/>
                    </a:cxn>
                    <a:cxn ang="0">
                      <a:pos x="13" y="0"/>
                    </a:cxn>
                    <a:cxn ang="0">
                      <a:pos x="0" y="19"/>
                    </a:cxn>
                  </a:cxnLst>
                  <a:rect l="0" t="0" r="r" b="b"/>
                  <a:pathLst>
                    <a:path w="47" h="232">
                      <a:moveTo>
                        <a:pt x="0" y="19"/>
                      </a:moveTo>
                      <a:lnTo>
                        <a:pt x="14" y="55"/>
                      </a:lnTo>
                      <a:lnTo>
                        <a:pt x="22" y="101"/>
                      </a:lnTo>
                      <a:lnTo>
                        <a:pt x="24" y="159"/>
                      </a:lnTo>
                      <a:lnTo>
                        <a:pt x="19" y="232"/>
                      </a:lnTo>
                      <a:lnTo>
                        <a:pt x="45" y="217"/>
                      </a:lnTo>
                      <a:lnTo>
                        <a:pt x="47" y="178"/>
                      </a:lnTo>
                      <a:lnTo>
                        <a:pt x="47" y="140"/>
                      </a:lnTo>
                      <a:lnTo>
                        <a:pt x="45" y="103"/>
                      </a:lnTo>
                      <a:lnTo>
                        <a:pt x="41" y="71"/>
                      </a:lnTo>
                      <a:lnTo>
                        <a:pt x="36" y="52"/>
                      </a:lnTo>
                      <a:lnTo>
                        <a:pt x="29" y="34"/>
                      </a:lnTo>
                      <a:lnTo>
                        <a:pt x="22" y="17"/>
                      </a:lnTo>
                      <a:lnTo>
                        <a:pt x="13" y="0"/>
                      </a:lnTo>
                      <a:lnTo>
                        <a:pt x="0" y="19"/>
                      </a:lnTo>
                      <a:close/>
                    </a:path>
                  </a:pathLst>
                </a:custGeom>
                <a:solidFill>
                  <a:schemeClr val="accent2"/>
                </a:solidFill>
                <a:ln w="9525">
                  <a:noFill/>
                  <a:round/>
                  <a:headEnd/>
                  <a:tailEnd/>
                </a:ln>
              </p:spPr>
              <p:txBody>
                <a:bodyPr/>
                <a:lstStyle/>
                <a:p>
                  <a:pPr>
                    <a:defRPr/>
                  </a:pPr>
                  <a:endParaRPr lang="en-US"/>
                </a:p>
              </p:txBody>
            </p:sp>
            <p:sp>
              <p:nvSpPr>
                <p:cNvPr id="4114" name="Freeform 18"/>
                <p:cNvSpPr>
                  <a:spLocks/>
                </p:cNvSpPr>
                <p:nvPr userDrawn="1"/>
              </p:nvSpPr>
              <p:spPr bwMode="ltGray">
                <a:xfrm rot="4200091">
                  <a:off x="193" y="1722"/>
                  <a:ext cx="60" cy="27"/>
                </a:xfrm>
                <a:custGeom>
                  <a:avLst/>
                  <a:gdLst/>
                  <a:ahLst/>
                  <a:cxnLst>
                    <a:cxn ang="0">
                      <a:pos x="87" y="22"/>
                    </a:cxn>
                    <a:cxn ang="0">
                      <a:pos x="77" y="17"/>
                    </a:cxn>
                    <a:cxn ang="0">
                      <a:pos x="68" y="12"/>
                    </a:cxn>
                    <a:cxn ang="0">
                      <a:pos x="58" y="7"/>
                    </a:cxn>
                    <a:cxn ang="0">
                      <a:pos x="47" y="5"/>
                    </a:cxn>
                    <a:cxn ang="0">
                      <a:pos x="37" y="3"/>
                    </a:cxn>
                    <a:cxn ang="0">
                      <a:pos x="26" y="2"/>
                    </a:cxn>
                    <a:cxn ang="0">
                      <a:pos x="13" y="0"/>
                    </a:cxn>
                    <a:cxn ang="0">
                      <a:pos x="0" y="2"/>
                    </a:cxn>
                    <a:cxn ang="0">
                      <a:pos x="6" y="6"/>
                    </a:cxn>
                    <a:cxn ang="0">
                      <a:pos x="14" y="10"/>
                    </a:cxn>
                    <a:cxn ang="0">
                      <a:pos x="22" y="14"/>
                    </a:cxn>
                    <a:cxn ang="0">
                      <a:pos x="33" y="18"/>
                    </a:cxn>
                    <a:cxn ang="0">
                      <a:pos x="42" y="22"/>
                    </a:cxn>
                    <a:cxn ang="0">
                      <a:pos x="52" y="27"/>
                    </a:cxn>
                    <a:cxn ang="0">
                      <a:pos x="64" y="33"/>
                    </a:cxn>
                    <a:cxn ang="0">
                      <a:pos x="74" y="40"/>
                    </a:cxn>
                    <a:cxn ang="0">
                      <a:pos x="87" y="22"/>
                    </a:cxn>
                  </a:cxnLst>
                  <a:rect l="0" t="0" r="r" b="b"/>
                  <a:pathLst>
                    <a:path w="87" h="40">
                      <a:moveTo>
                        <a:pt x="87" y="22"/>
                      </a:moveTo>
                      <a:lnTo>
                        <a:pt x="77" y="17"/>
                      </a:lnTo>
                      <a:lnTo>
                        <a:pt x="68" y="12"/>
                      </a:lnTo>
                      <a:lnTo>
                        <a:pt x="58" y="7"/>
                      </a:lnTo>
                      <a:lnTo>
                        <a:pt x="47" y="5"/>
                      </a:lnTo>
                      <a:lnTo>
                        <a:pt x="37" y="3"/>
                      </a:lnTo>
                      <a:lnTo>
                        <a:pt x="26" y="2"/>
                      </a:lnTo>
                      <a:lnTo>
                        <a:pt x="13" y="0"/>
                      </a:lnTo>
                      <a:lnTo>
                        <a:pt x="0" y="2"/>
                      </a:lnTo>
                      <a:lnTo>
                        <a:pt x="6" y="6"/>
                      </a:lnTo>
                      <a:lnTo>
                        <a:pt x="14" y="10"/>
                      </a:lnTo>
                      <a:lnTo>
                        <a:pt x="22" y="14"/>
                      </a:lnTo>
                      <a:lnTo>
                        <a:pt x="33" y="18"/>
                      </a:lnTo>
                      <a:lnTo>
                        <a:pt x="42" y="22"/>
                      </a:lnTo>
                      <a:lnTo>
                        <a:pt x="52" y="27"/>
                      </a:lnTo>
                      <a:lnTo>
                        <a:pt x="64" y="33"/>
                      </a:lnTo>
                      <a:lnTo>
                        <a:pt x="74" y="40"/>
                      </a:lnTo>
                      <a:lnTo>
                        <a:pt x="87" y="22"/>
                      </a:lnTo>
                      <a:close/>
                    </a:path>
                  </a:pathLst>
                </a:custGeom>
                <a:solidFill>
                  <a:schemeClr val="accent2"/>
                </a:solidFill>
                <a:ln w="9525">
                  <a:noFill/>
                  <a:round/>
                  <a:headEnd/>
                  <a:tailEnd/>
                </a:ln>
              </p:spPr>
              <p:txBody>
                <a:bodyPr/>
                <a:lstStyle/>
                <a:p>
                  <a:pPr>
                    <a:defRPr/>
                  </a:pPr>
                  <a:endParaRPr lang="en-US"/>
                </a:p>
              </p:txBody>
            </p:sp>
          </p:grpSp>
        </p:grpSp>
        <p:grpSp>
          <p:nvGrpSpPr>
            <p:cNvPr id="1037" name="Group 19"/>
            <p:cNvGrpSpPr>
              <a:grpSpLocks/>
            </p:cNvGrpSpPr>
            <p:nvPr/>
          </p:nvGrpSpPr>
          <p:grpSpPr bwMode="auto">
            <a:xfrm rot="6248562">
              <a:off x="343" y="3854"/>
              <a:ext cx="392" cy="424"/>
              <a:chOff x="1727" y="866"/>
              <a:chExt cx="129" cy="157"/>
            </a:xfrm>
          </p:grpSpPr>
          <p:sp>
            <p:nvSpPr>
              <p:cNvPr id="4116" name="Freeform 20"/>
              <p:cNvSpPr>
                <a:spLocks/>
              </p:cNvSpPr>
              <p:nvPr userDrawn="1"/>
            </p:nvSpPr>
            <p:spPr bwMode="ltGray">
              <a:xfrm>
                <a:off x="1727" y="868"/>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en-US"/>
              </a:p>
            </p:txBody>
          </p:sp>
          <p:sp>
            <p:nvSpPr>
              <p:cNvPr id="4117" name="Freeform 21"/>
              <p:cNvSpPr>
                <a:spLocks/>
              </p:cNvSpPr>
              <p:nvPr userDrawn="1"/>
            </p:nvSpPr>
            <p:spPr bwMode="ltGray">
              <a:xfrm>
                <a:off x="1786" y="896"/>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en-US"/>
              </a:p>
            </p:txBody>
          </p:sp>
          <p:sp>
            <p:nvSpPr>
              <p:cNvPr id="4118" name="Freeform 22"/>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en-US"/>
              </a:p>
            </p:txBody>
          </p:sp>
        </p:grpSp>
        <p:grpSp>
          <p:nvGrpSpPr>
            <p:cNvPr id="1038" name="Group 23"/>
            <p:cNvGrpSpPr>
              <a:grpSpLocks/>
            </p:cNvGrpSpPr>
            <p:nvPr/>
          </p:nvGrpSpPr>
          <p:grpSpPr bwMode="auto">
            <a:xfrm rot="5003157">
              <a:off x="249" y="1102"/>
              <a:ext cx="412" cy="500"/>
              <a:chOff x="1727" y="866"/>
              <a:chExt cx="129" cy="157"/>
            </a:xfrm>
          </p:grpSpPr>
          <p:sp>
            <p:nvSpPr>
              <p:cNvPr id="4120" name="Freeform 24"/>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en-US"/>
              </a:p>
            </p:txBody>
          </p:sp>
          <p:sp>
            <p:nvSpPr>
              <p:cNvPr id="4121" name="Freeform 25"/>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en-US"/>
              </a:p>
            </p:txBody>
          </p:sp>
          <p:sp>
            <p:nvSpPr>
              <p:cNvPr id="4122" name="Freeform 26"/>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en-US"/>
              </a:p>
            </p:txBody>
          </p:sp>
        </p:grpSp>
        <p:grpSp>
          <p:nvGrpSpPr>
            <p:cNvPr id="1039" name="Group 27"/>
            <p:cNvGrpSpPr>
              <a:grpSpLocks/>
            </p:cNvGrpSpPr>
            <p:nvPr/>
          </p:nvGrpSpPr>
          <p:grpSpPr bwMode="auto">
            <a:xfrm>
              <a:off x="815" y="0"/>
              <a:ext cx="345" cy="367"/>
              <a:chOff x="1727" y="866"/>
              <a:chExt cx="129" cy="157"/>
            </a:xfrm>
          </p:grpSpPr>
          <p:sp>
            <p:nvSpPr>
              <p:cNvPr id="4124" name="Freeform 28"/>
              <p:cNvSpPr>
                <a:spLocks/>
              </p:cNvSpPr>
              <p:nvPr userDrawn="1"/>
            </p:nvSpPr>
            <p:spPr bwMode="ltGray">
              <a:xfrm>
                <a:off x="1727" y="866"/>
                <a:ext cx="41" cy="59"/>
              </a:xfrm>
              <a:custGeom>
                <a:avLst/>
                <a:gdLst/>
                <a:ahLst/>
                <a:cxnLst>
                  <a:cxn ang="0">
                    <a:pos x="83" y="28"/>
                  </a:cxn>
                  <a:cxn ang="0">
                    <a:pos x="27" y="0"/>
                  </a:cxn>
                  <a:cxn ang="0">
                    <a:pos x="0" y="117"/>
                  </a:cxn>
                  <a:cxn ang="0">
                    <a:pos x="83" y="28"/>
                  </a:cxn>
                </a:cxnLst>
                <a:rect l="0" t="0" r="r" b="b"/>
                <a:pathLst>
                  <a:path w="83" h="117">
                    <a:moveTo>
                      <a:pt x="83" y="28"/>
                    </a:moveTo>
                    <a:lnTo>
                      <a:pt x="27" y="0"/>
                    </a:lnTo>
                    <a:lnTo>
                      <a:pt x="0" y="117"/>
                    </a:lnTo>
                    <a:lnTo>
                      <a:pt x="83" y="28"/>
                    </a:lnTo>
                    <a:close/>
                  </a:path>
                </a:pathLst>
              </a:custGeom>
              <a:solidFill>
                <a:schemeClr val="bg2"/>
              </a:solidFill>
              <a:ln w="9525">
                <a:noFill/>
                <a:round/>
                <a:headEnd/>
                <a:tailEnd/>
              </a:ln>
            </p:spPr>
            <p:txBody>
              <a:bodyPr/>
              <a:lstStyle/>
              <a:p>
                <a:pPr>
                  <a:defRPr/>
                </a:pPr>
                <a:endParaRPr lang="en-US"/>
              </a:p>
            </p:txBody>
          </p:sp>
          <p:sp>
            <p:nvSpPr>
              <p:cNvPr id="4125" name="Freeform 29"/>
              <p:cNvSpPr>
                <a:spLocks/>
              </p:cNvSpPr>
              <p:nvPr userDrawn="1"/>
            </p:nvSpPr>
            <p:spPr bwMode="ltGray">
              <a:xfrm>
                <a:off x="1786" y="894"/>
                <a:ext cx="70" cy="49"/>
              </a:xfrm>
              <a:custGeom>
                <a:avLst/>
                <a:gdLst/>
                <a:ahLst/>
                <a:cxnLst>
                  <a:cxn ang="0">
                    <a:pos x="0" y="98"/>
                  </a:cxn>
                  <a:cxn ang="0">
                    <a:pos x="118" y="0"/>
                  </a:cxn>
                  <a:cxn ang="0">
                    <a:pos x="140" y="49"/>
                  </a:cxn>
                  <a:cxn ang="0">
                    <a:pos x="0" y="98"/>
                  </a:cxn>
                </a:cxnLst>
                <a:rect l="0" t="0" r="r" b="b"/>
                <a:pathLst>
                  <a:path w="140" h="98">
                    <a:moveTo>
                      <a:pt x="0" y="98"/>
                    </a:moveTo>
                    <a:lnTo>
                      <a:pt x="118" y="0"/>
                    </a:lnTo>
                    <a:lnTo>
                      <a:pt x="140" y="49"/>
                    </a:lnTo>
                    <a:lnTo>
                      <a:pt x="0" y="98"/>
                    </a:lnTo>
                    <a:close/>
                  </a:path>
                </a:pathLst>
              </a:custGeom>
              <a:solidFill>
                <a:schemeClr val="bg2"/>
              </a:solidFill>
              <a:ln w="9525">
                <a:noFill/>
                <a:round/>
                <a:headEnd/>
                <a:tailEnd/>
              </a:ln>
            </p:spPr>
            <p:txBody>
              <a:bodyPr/>
              <a:lstStyle/>
              <a:p>
                <a:pPr>
                  <a:defRPr/>
                </a:pPr>
                <a:endParaRPr lang="en-US"/>
              </a:p>
            </p:txBody>
          </p:sp>
          <p:sp>
            <p:nvSpPr>
              <p:cNvPr id="4126" name="Freeform 30"/>
              <p:cNvSpPr>
                <a:spLocks/>
              </p:cNvSpPr>
              <p:nvPr userDrawn="1"/>
            </p:nvSpPr>
            <p:spPr bwMode="ltGray">
              <a:xfrm>
                <a:off x="1772" y="998"/>
                <a:ext cx="73" cy="25"/>
              </a:xfrm>
              <a:custGeom>
                <a:avLst/>
                <a:gdLst/>
                <a:ahLst/>
                <a:cxnLst>
                  <a:cxn ang="0">
                    <a:pos x="0" y="7"/>
                  </a:cxn>
                  <a:cxn ang="0">
                    <a:pos x="145" y="0"/>
                  </a:cxn>
                  <a:cxn ang="0">
                    <a:pos x="131" y="49"/>
                  </a:cxn>
                  <a:cxn ang="0">
                    <a:pos x="0" y="7"/>
                  </a:cxn>
                </a:cxnLst>
                <a:rect l="0" t="0" r="r" b="b"/>
                <a:pathLst>
                  <a:path w="145" h="49">
                    <a:moveTo>
                      <a:pt x="0" y="7"/>
                    </a:moveTo>
                    <a:lnTo>
                      <a:pt x="145" y="0"/>
                    </a:lnTo>
                    <a:lnTo>
                      <a:pt x="131" y="49"/>
                    </a:lnTo>
                    <a:lnTo>
                      <a:pt x="0" y="7"/>
                    </a:lnTo>
                    <a:close/>
                  </a:path>
                </a:pathLst>
              </a:custGeom>
              <a:solidFill>
                <a:schemeClr val="bg2"/>
              </a:solidFill>
              <a:ln w="9525">
                <a:noFill/>
                <a:round/>
                <a:headEnd/>
                <a:tailEnd/>
              </a:ln>
            </p:spPr>
            <p:txBody>
              <a:bodyPr/>
              <a:lstStyle/>
              <a:p>
                <a:pPr>
                  <a:defRPr/>
                </a:pPr>
                <a:endParaRPr lang="en-US"/>
              </a:p>
            </p:txBody>
          </p:sp>
        </p:grpSp>
        <p:sp>
          <p:nvSpPr>
            <p:cNvPr id="4127" name="Freeform 31"/>
            <p:cNvSpPr>
              <a:spLocks/>
            </p:cNvSpPr>
            <p:nvPr/>
          </p:nvSpPr>
          <p:spPr bwMode="ltGray">
            <a:xfrm>
              <a:off x="87" y="94"/>
              <a:ext cx="699" cy="756"/>
            </a:xfrm>
            <a:custGeom>
              <a:avLst/>
              <a:gdLst/>
              <a:ahLst/>
              <a:cxnLst>
                <a:cxn ang="0">
                  <a:pos x="1" y="392"/>
                </a:cxn>
                <a:cxn ang="0">
                  <a:pos x="3" y="252"/>
                </a:cxn>
                <a:cxn ang="0">
                  <a:pos x="21" y="210"/>
                </a:cxn>
                <a:cxn ang="0">
                  <a:pos x="29" y="182"/>
                </a:cxn>
                <a:cxn ang="0">
                  <a:pos x="39" y="154"/>
                </a:cxn>
                <a:cxn ang="0">
                  <a:pos x="51" y="138"/>
                </a:cxn>
                <a:cxn ang="0">
                  <a:pos x="111" y="74"/>
                </a:cxn>
                <a:cxn ang="0">
                  <a:pos x="169" y="30"/>
                </a:cxn>
                <a:cxn ang="0">
                  <a:pos x="225" y="10"/>
                </a:cxn>
                <a:cxn ang="0">
                  <a:pos x="249" y="4"/>
                </a:cxn>
                <a:cxn ang="0">
                  <a:pos x="265" y="0"/>
                </a:cxn>
                <a:cxn ang="0">
                  <a:pos x="357" y="2"/>
                </a:cxn>
                <a:cxn ang="0">
                  <a:pos x="385" y="6"/>
                </a:cxn>
                <a:cxn ang="0">
                  <a:pos x="489" y="40"/>
                </a:cxn>
                <a:cxn ang="0">
                  <a:pos x="619" y="128"/>
                </a:cxn>
                <a:cxn ang="0">
                  <a:pos x="653" y="178"/>
                </a:cxn>
                <a:cxn ang="0">
                  <a:pos x="693" y="322"/>
                </a:cxn>
                <a:cxn ang="0">
                  <a:pos x="687" y="434"/>
                </a:cxn>
                <a:cxn ang="0">
                  <a:pos x="665" y="538"/>
                </a:cxn>
                <a:cxn ang="0">
                  <a:pos x="639" y="564"/>
                </a:cxn>
                <a:cxn ang="0">
                  <a:pos x="631" y="580"/>
                </a:cxn>
                <a:cxn ang="0">
                  <a:pos x="607" y="588"/>
                </a:cxn>
                <a:cxn ang="0">
                  <a:pos x="473" y="664"/>
                </a:cxn>
                <a:cxn ang="0">
                  <a:pos x="449" y="678"/>
                </a:cxn>
                <a:cxn ang="0">
                  <a:pos x="405" y="684"/>
                </a:cxn>
                <a:cxn ang="0">
                  <a:pos x="375" y="690"/>
                </a:cxn>
                <a:cxn ang="0">
                  <a:pos x="267" y="684"/>
                </a:cxn>
                <a:cxn ang="0">
                  <a:pos x="259" y="722"/>
                </a:cxn>
                <a:cxn ang="0">
                  <a:pos x="241" y="756"/>
                </a:cxn>
                <a:cxn ang="0">
                  <a:pos x="185" y="728"/>
                </a:cxn>
                <a:cxn ang="0">
                  <a:pos x="163" y="720"/>
                </a:cxn>
                <a:cxn ang="0">
                  <a:pos x="151" y="716"/>
                </a:cxn>
                <a:cxn ang="0">
                  <a:pos x="195" y="674"/>
                </a:cxn>
                <a:cxn ang="0">
                  <a:pos x="211" y="644"/>
                </a:cxn>
                <a:cxn ang="0">
                  <a:pos x="209" y="626"/>
                </a:cxn>
                <a:cxn ang="0">
                  <a:pos x="195" y="620"/>
                </a:cxn>
                <a:cxn ang="0">
                  <a:pos x="165" y="596"/>
                </a:cxn>
                <a:cxn ang="0">
                  <a:pos x="99" y="534"/>
                </a:cxn>
                <a:cxn ang="0">
                  <a:pos x="61" y="506"/>
                </a:cxn>
                <a:cxn ang="0">
                  <a:pos x="23" y="470"/>
                </a:cxn>
                <a:cxn ang="0">
                  <a:pos x="7" y="434"/>
                </a:cxn>
                <a:cxn ang="0">
                  <a:pos x="5" y="396"/>
                </a:cxn>
                <a:cxn ang="0">
                  <a:pos x="1" y="392"/>
                </a:cxn>
              </a:cxnLst>
              <a:rect l="0" t="0" r="r" b="b"/>
              <a:pathLst>
                <a:path w="699" h="756">
                  <a:moveTo>
                    <a:pt x="1" y="392"/>
                  </a:moveTo>
                  <a:cubicBezTo>
                    <a:pt x="2" y="345"/>
                    <a:pt x="2" y="299"/>
                    <a:pt x="3" y="252"/>
                  </a:cubicBezTo>
                  <a:cubicBezTo>
                    <a:pt x="3" y="238"/>
                    <a:pt x="16" y="224"/>
                    <a:pt x="21" y="210"/>
                  </a:cubicBezTo>
                  <a:cubicBezTo>
                    <a:pt x="24" y="202"/>
                    <a:pt x="29" y="182"/>
                    <a:pt x="29" y="182"/>
                  </a:cubicBezTo>
                  <a:cubicBezTo>
                    <a:pt x="32" y="173"/>
                    <a:pt x="34" y="163"/>
                    <a:pt x="39" y="154"/>
                  </a:cubicBezTo>
                  <a:cubicBezTo>
                    <a:pt x="42" y="148"/>
                    <a:pt x="51" y="138"/>
                    <a:pt x="51" y="138"/>
                  </a:cubicBezTo>
                  <a:cubicBezTo>
                    <a:pt x="58" y="116"/>
                    <a:pt x="88" y="82"/>
                    <a:pt x="111" y="74"/>
                  </a:cubicBezTo>
                  <a:cubicBezTo>
                    <a:pt x="128" y="61"/>
                    <a:pt x="149" y="37"/>
                    <a:pt x="169" y="30"/>
                  </a:cubicBezTo>
                  <a:cubicBezTo>
                    <a:pt x="182" y="17"/>
                    <a:pt x="207" y="15"/>
                    <a:pt x="225" y="10"/>
                  </a:cubicBezTo>
                  <a:cubicBezTo>
                    <a:pt x="233" y="8"/>
                    <a:pt x="241" y="6"/>
                    <a:pt x="249" y="4"/>
                  </a:cubicBezTo>
                  <a:cubicBezTo>
                    <a:pt x="254" y="3"/>
                    <a:pt x="265" y="0"/>
                    <a:pt x="265" y="0"/>
                  </a:cubicBezTo>
                  <a:cubicBezTo>
                    <a:pt x="296" y="1"/>
                    <a:pt x="326" y="0"/>
                    <a:pt x="357" y="2"/>
                  </a:cubicBezTo>
                  <a:cubicBezTo>
                    <a:pt x="366" y="2"/>
                    <a:pt x="385" y="6"/>
                    <a:pt x="385" y="6"/>
                  </a:cubicBezTo>
                  <a:cubicBezTo>
                    <a:pt x="417" y="17"/>
                    <a:pt x="463" y="14"/>
                    <a:pt x="489" y="40"/>
                  </a:cubicBezTo>
                  <a:cubicBezTo>
                    <a:pt x="528" y="60"/>
                    <a:pt x="592" y="105"/>
                    <a:pt x="619" y="128"/>
                  </a:cubicBezTo>
                  <a:cubicBezTo>
                    <a:pt x="635" y="134"/>
                    <a:pt x="643" y="164"/>
                    <a:pt x="653" y="178"/>
                  </a:cubicBezTo>
                  <a:cubicBezTo>
                    <a:pt x="667" y="234"/>
                    <a:pt x="687" y="265"/>
                    <a:pt x="693" y="322"/>
                  </a:cubicBezTo>
                  <a:cubicBezTo>
                    <a:pt x="699" y="365"/>
                    <a:pt x="692" y="398"/>
                    <a:pt x="687" y="434"/>
                  </a:cubicBezTo>
                  <a:cubicBezTo>
                    <a:pt x="686" y="469"/>
                    <a:pt x="691" y="510"/>
                    <a:pt x="665" y="538"/>
                  </a:cubicBezTo>
                  <a:cubicBezTo>
                    <a:pt x="657" y="547"/>
                    <a:pt x="644" y="553"/>
                    <a:pt x="639" y="564"/>
                  </a:cubicBezTo>
                  <a:cubicBezTo>
                    <a:pt x="636" y="569"/>
                    <a:pt x="636" y="576"/>
                    <a:pt x="631" y="580"/>
                  </a:cubicBezTo>
                  <a:cubicBezTo>
                    <a:pt x="624" y="585"/>
                    <a:pt x="607" y="588"/>
                    <a:pt x="607" y="588"/>
                  </a:cubicBezTo>
                  <a:cubicBezTo>
                    <a:pt x="581" y="602"/>
                    <a:pt x="499" y="649"/>
                    <a:pt x="473" y="664"/>
                  </a:cubicBezTo>
                  <a:cubicBezTo>
                    <a:pt x="465" y="666"/>
                    <a:pt x="449" y="678"/>
                    <a:pt x="449" y="678"/>
                  </a:cubicBezTo>
                  <a:cubicBezTo>
                    <a:pt x="438" y="685"/>
                    <a:pt x="417" y="679"/>
                    <a:pt x="405" y="684"/>
                  </a:cubicBezTo>
                  <a:cubicBezTo>
                    <a:pt x="396" y="687"/>
                    <a:pt x="385" y="688"/>
                    <a:pt x="375" y="690"/>
                  </a:cubicBezTo>
                  <a:cubicBezTo>
                    <a:pt x="328" y="689"/>
                    <a:pt x="307" y="687"/>
                    <a:pt x="267" y="684"/>
                  </a:cubicBezTo>
                  <a:cubicBezTo>
                    <a:pt x="249" y="690"/>
                    <a:pt x="264" y="683"/>
                    <a:pt x="259" y="722"/>
                  </a:cubicBezTo>
                  <a:cubicBezTo>
                    <a:pt x="258" y="733"/>
                    <a:pt x="250" y="750"/>
                    <a:pt x="241" y="756"/>
                  </a:cubicBezTo>
                  <a:cubicBezTo>
                    <a:pt x="218" y="752"/>
                    <a:pt x="207" y="735"/>
                    <a:pt x="185" y="728"/>
                  </a:cubicBezTo>
                  <a:cubicBezTo>
                    <a:pt x="176" y="725"/>
                    <a:pt x="171" y="724"/>
                    <a:pt x="163" y="720"/>
                  </a:cubicBezTo>
                  <a:cubicBezTo>
                    <a:pt x="159" y="718"/>
                    <a:pt x="151" y="716"/>
                    <a:pt x="151" y="716"/>
                  </a:cubicBezTo>
                  <a:cubicBezTo>
                    <a:pt x="157" y="695"/>
                    <a:pt x="180" y="689"/>
                    <a:pt x="195" y="674"/>
                  </a:cubicBezTo>
                  <a:cubicBezTo>
                    <a:pt x="198" y="665"/>
                    <a:pt x="205" y="652"/>
                    <a:pt x="211" y="644"/>
                  </a:cubicBezTo>
                  <a:cubicBezTo>
                    <a:pt x="210" y="638"/>
                    <a:pt x="212" y="631"/>
                    <a:pt x="209" y="626"/>
                  </a:cubicBezTo>
                  <a:cubicBezTo>
                    <a:pt x="207" y="621"/>
                    <a:pt x="199" y="623"/>
                    <a:pt x="195" y="620"/>
                  </a:cubicBezTo>
                  <a:cubicBezTo>
                    <a:pt x="185" y="612"/>
                    <a:pt x="173" y="606"/>
                    <a:pt x="165" y="596"/>
                  </a:cubicBezTo>
                  <a:cubicBezTo>
                    <a:pt x="146" y="573"/>
                    <a:pt x="123" y="552"/>
                    <a:pt x="99" y="534"/>
                  </a:cubicBezTo>
                  <a:cubicBezTo>
                    <a:pt x="87" y="525"/>
                    <a:pt x="72" y="517"/>
                    <a:pt x="61" y="506"/>
                  </a:cubicBezTo>
                  <a:cubicBezTo>
                    <a:pt x="49" y="494"/>
                    <a:pt x="37" y="480"/>
                    <a:pt x="23" y="470"/>
                  </a:cubicBezTo>
                  <a:cubicBezTo>
                    <a:pt x="13" y="456"/>
                    <a:pt x="10" y="451"/>
                    <a:pt x="7" y="434"/>
                  </a:cubicBezTo>
                  <a:cubicBezTo>
                    <a:pt x="6" y="421"/>
                    <a:pt x="7" y="408"/>
                    <a:pt x="5" y="396"/>
                  </a:cubicBezTo>
                  <a:cubicBezTo>
                    <a:pt x="5" y="394"/>
                    <a:pt x="0" y="391"/>
                    <a:pt x="1" y="392"/>
                  </a:cubicBezTo>
                  <a:close/>
                </a:path>
              </a:pathLst>
            </a:custGeom>
            <a:solidFill>
              <a:schemeClr val="accent1">
                <a:alpha val="50000"/>
              </a:schemeClr>
            </a:solidFill>
            <a:ln w="9525">
              <a:noFill/>
              <a:round/>
              <a:headEnd/>
              <a:tailEnd/>
            </a:ln>
            <a:effectLst/>
          </p:spPr>
          <p:txBody>
            <a:bodyPr/>
            <a:lstStyle/>
            <a:p>
              <a:pPr>
                <a:defRPr/>
              </a:pPr>
              <a:endParaRPr lang="en-US"/>
            </a:p>
          </p:txBody>
        </p:sp>
        <p:sp>
          <p:nvSpPr>
            <p:cNvPr id="4128" name="Freeform 32"/>
            <p:cNvSpPr>
              <a:spLocks/>
            </p:cNvSpPr>
            <p:nvPr/>
          </p:nvSpPr>
          <p:spPr bwMode="ltGray">
            <a:xfrm rot="828663">
              <a:off x="242" y="3404"/>
              <a:ext cx="132" cy="167"/>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folHlink"/>
            </a:solidFill>
            <a:ln w="9525">
              <a:noFill/>
              <a:round/>
              <a:headEnd/>
              <a:tailEnd/>
            </a:ln>
          </p:spPr>
          <p:txBody>
            <a:bodyPr/>
            <a:lstStyle/>
            <a:p>
              <a:pPr>
                <a:defRPr/>
              </a:pPr>
              <a:endParaRPr lang="en-US"/>
            </a:p>
          </p:txBody>
        </p:sp>
        <p:sp>
          <p:nvSpPr>
            <p:cNvPr id="4129" name="Freeform 33"/>
            <p:cNvSpPr>
              <a:spLocks/>
            </p:cNvSpPr>
            <p:nvPr/>
          </p:nvSpPr>
          <p:spPr bwMode="ltGray">
            <a:xfrm rot="828663">
              <a:off x="266" y="3592"/>
              <a:ext cx="66" cy="43"/>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folHlink"/>
            </a:solidFill>
            <a:ln w="9525">
              <a:noFill/>
              <a:round/>
              <a:headEnd/>
              <a:tailEnd/>
            </a:ln>
          </p:spPr>
          <p:txBody>
            <a:bodyPr/>
            <a:lstStyle/>
            <a:p>
              <a:pPr>
                <a:defRPr/>
              </a:pPr>
              <a:endParaRPr lang="en-US"/>
            </a:p>
          </p:txBody>
        </p:sp>
        <p:sp>
          <p:nvSpPr>
            <p:cNvPr id="4130" name="Freeform 34"/>
            <p:cNvSpPr>
              <a:spLocks/>
            </p:cNvSpPr>
            <p:nvPr/>
          </p:nvSpPr>
          <p:spPr bwMode="ltGray">
            <a:xfrm>
              <a:off x="11" y="4110"/>
              <a:ext cx="118" cy="209"/>
            </a:xfrm>
            <a:custGeom>
              <a:avLst/>
              <a:gdLst/>
              <a:ahLst/>
              <a:cxnLst>
                <a:cxn ang="0">
                  <a:pos x="0" y="0"/>
                </a:cxn>
                <a:cxn ang="0">
                  <a:pos x="6" y="8"/>
                </a:cxn>
                <a:cxn ang="0">
                  <a:pos x="15" y="19"/>
                </a:cxn>
                <a:cxn ang="0">
                  <a:pos x="26" y="33"/>
                </a:cxn>
                <a:cxn ang="0">
                  <a:pos x="38" y="51"/>
                </a:cxn>
                <a:cxn ang="0">
                  <a:pos x="54" y="72"/>
                </a:cxn>
                <a:cxn ang="0">
                  <a:pos x="67" y="94"/>
                </a:cxn>
                <a:cxn ang="0">
                  <a:pos x="79" y="119"/>
                </a:cxn>
                <a:cxn ang="0">
                  <a:pos x="87" y="146"/>
                </a:cxn>
                <a:cxn ang="0">
                  <a:pos x="94" y="175"/>
                </a:cxn>
                <a:cxn ang="0">
                  <a:pos x="91" y="209"/>
                </a:cxn>
                <a:cxn ang="0">
                  <a:pos x="118" y="209"/>
                </a:cxn>
                <a:cxn ang="0">
                  <a:pos x="117" y="177"/>
                </a:cxn>
                <a:cxn ang="0">
                  <a:pos x="104" y="119"/>
                </a:cxn>
                <a:cxn ang="0">
                  <a:pos x="82" y="69"/>
                </a:cxn>
                <a:cxn ang="0">
                  <a:pos x="47" y="27"/>
                </a:cxn>
                <a:cxn ang="0">
                  <a:pos x="0" y="0"/>
                </a:cxn>
              </a:cxnLst>
              <a:rect l="0" t="0" r="r" b="b"/>
              <a:pathLst>
                <a:path w="118" h="209">
                  <a:moveTo>
                    <a:pt x="0" y="0"/>
                  </a:moveTo>
                  <a:lnTo>
                    <a:pt x="6" y="8"/>
                  </a:lnTo>
                  <a:lnTo>
                    <a:pt x="15" y="19"/>
                  </a:lnTo>
                  <a:lnTo>
                    <a:pt x="26" y="33"/>
                  </a:lnTo>
                  <a:lnTo>
                    <a:pt x="38" y="51"/>
                  </a:lnTo>
                  <a:lnTo>
                    <a:pt x="54" y="72"/>
                  </a:lnTo>
                  <a:lnTo>
                    <a:pt x="67" y="94"/>
                  </a:lnTo>
                  <a:lnTo>
                    <a:pt x="79" y="119"/>
                  </a:lnTo>
                  <a:lnTo>
                    <a:pt x="87" y="146"/>
                  </a:lnTo>
                  <a:lnTo>
                    <a:pt x="94" y="175"/>
                  </a:lnTo>
                  <a:lnTo>
                    <a:pt x="91" y="209"/>
                  </a:lnTo>
                  <a:lnTo>
                    <a:pt x="118" y="209"/>
                  </a:lnTo>
                  <a:lnTo>
                    <a:pt x="117" y="177"/>
                  </a:lnTo>
                  <a:lnTo>
                    <a:pt x="104" y="119"/>
                  </a:lnTo>
                  <a:lnTo>
                    <a:pt x="82" y="69"/>
                  </a:lnTo>
                  <a:lnTo>
                    <a:pt x="47" y="27"/>
                  </a:lnTo>
                  <a:lnTo>
                    <a:pt x="0" y="0"/>
                  </a:lnTo>
                  <a:close/>
                </a:path>
              </a:pathLst>
            </a:custGeom>
            <a:solidFill>
              <a:schemeClr val="folHlink"/>
            </a:solidFill>
            <a:ln w="9525">
              <a:noFill/>
              <a:round/>
              <a:headEnd/>
              <a:tailEnd/>
            </a:ln>
          </p:spPr>
          <p:txBody>
            <a:bodyPr/>
            <a:lstStyle/>
            <a:p>
              <a:pPr>
                <a:defRPr/>
              </a:pPr>
              <a:endParaRPr lang="en-US"/>
            </a:p>
          </p:txBody>
        </p:sp>
        <p:sp>
          <p:nvSpPr>
            <p:cNvPr id="4131" name="Freeform 35"/>
            <p:cNvSpPr>
              <a:spLocks/>
            </p:cNvSpPr>
            <p:nvPr/>
          </p:nvSpPr>
          <p:spPr bwMode="ltGray">
            <a:xfrm>
              <a:off x="0" y="3968"/>
              <a:ext cx="130" cy="128"/>
            </a:xfrm>
            <a:custGeom>
              <a:avLst/>
              <a:gdLst/>
              <a:ahLst/>
              <a:cxnLst>
                <a:cxn ang="0">
                  <a:pos x="103" y="0"/>
                </a:cxn>
                <a:cxn ang="0">
                  <a:pos x="130" y="128"/>
                </a:cxn>
                <a:cxn ang="0">
                  <a:pos x="125" y="126"/>
                </a:cxn>
                <a:cxn ang="0">
                  <a:pos x="111" y="121"/>
                </a:cxn>
                <a:cxn ang="0">
                  <a:pos x="92" y="111"/>
                </a:cxn>
                <a:cxn ang="0">
                  <a:pos x="68" y="103"/>
                </a:cxn>
                <a:cxn ang="0">
                  <a:pos x="41" y="94"/>
                </a:cxn>
                <a:cxn ang="0">
                  <a:pos x="19" y="90"/>
                </a:cxn>
                <a:cxn ang="0">
                  <a:pos x="0" y="93"/>
                </a:cxn>
                <a:cxn ang="0">
                  <a:pos x="0" y="72"/>
                </a:cxn>
                <a:cxn ang="0">
                  <a:pos x="12" y="70"/>
                </a:cxn>
                <a:cxn ang="0">
                  <a:pos x="24" y="66"/>
                </a:cxn>
                <a:cxn ang="0">
                  <a:pos x="38" y="66"/>
                </a:cxn>
                <a:cxn ang="0">
                  <a:pos x="51" y="67"/>
                </a:cxn>
                <a:cxn ang="0">
                  <a:pos x="65" y="70"/>
                </a:cxn>
                <a:cxn ang="0">
                  <a:pos x="78" y="78"/>
                </a:cxn>
                <a:cxn ang="0">
                  <a:pos x="81" y="74"/>
                </a:cxn>
                <a:cxn ang="0">
                  <a:pos x="81" y="58"/>
                </a:cxn>
                <a:cxn ang="0">
                  <a:pos x="82" y="37"/>
                </a:cxn>
                <a:cxn ang="0">
                  <a:pos x="82" y="29"/>
                </a:cxn>
                <a:cxn ang="0">
                  <a:pos x="80" y="29"/>
                </a:cxn>
                <a:cxn ang="0">
                  <a:pos x="77" y="27"/>
                </a:cxn>
                <a:cxn ang="0">
                  <a:pos x="76" y="22"/>
                </a:cxn>
                <a:cxn ang="0">
                  <a:pos x="75" y="19"/>
                </a:cxn>
                <a:cxn ang="0">
                  <a:pos x="76" y="15"/>
                </a:cxn>
                <a:cxn ang="0">
                  <a:pos x="79" y="10"/>
                </a:cxn>
                <a:cxn ang="0">
                  <a:pos x="89" y="6"/>
                </a:cxn>
                <a:cxn ang="0">
                  <a:pos x="103" y="0"/>
                </a:cxn>
              </a:cxnLst>
              <a:rect l="0" t="0" r="r" b="b"/>
              <a:pathLst>
                <a:path w="130" h="128">
                  <a:moveTo>
                    <a:pt x="103" y="0"/>
                  </a:moveTo>
                  <a:lnTo>
                    <a:pt x="130" y="128"/>
                  </a:lnTo>
                  <a:lnTo>
                    <a:pt x="125" y="126"/>
                  </a:lnTo>
                  <a:lnTo>
                    <a:pt x="111" y="121"/>
                  </a:lnTo>
                  <a:lnTo>
                    <a:pt x="92" y="111"/>
                  </a:lnTo>
                  <a:lnTo>
                    <a:pt x="68" y="103"/>
                  </a:lnTo>
                  <a:lnTo>
                    <a:pt x="41" y="94"/>
                  </a:lnTo>
                  <a:lnTo>
                    <a:pt x="19" y="90"/>
                  </a:lnTo>
                  <a:lnTo>
                    <a:pt x="0" y="93"/>
                  </a:lnTo>
                  <a:lnTo>
                    <a:pt x="0" y="72"/>
                  </a:lnTo>
                  <a:lnTo>
                    <a:pt x="12" y="70"/>
                  </a:lnTo>
                  <a:lnTo>
                    <a:pt x="24" y="66"/>
                  </a:lnTo>
                  <a:lnTo>
                    <a:pt x="38" y="66"/>
                  </a:lnTo>
                  <a:lnTo>
                    <a:pt x="51" y="67"/>
                  </a:lnTo>
                  <a:lnTo>
                    <a:pt x="65" y="70"/>
                  </a:lnTo>
                  <a:lnTo>
                    <a:pt x="78" y="78"/>
                  </a:lnTo>
                  <a:lnTo>
                    <a:pt x="81" y="74"/>
                  </a:lnTo>
                  <a:lnTo>
                    <a:pt x="81" y="58"/>
                  </a:lnTo>
                  <a:lnTo>
                    <a:pt x="82" y="37"/>
                  </a:lnTo>
                  <a:lnTo>
                    <a:pt x="82" y="29"/>
                  </a:lnTo>
                  <a:lnTo>
                    <a:pt x="80" y="29"/>
                  </a:lnTo>
                  <a:lnTo>
                    <a:pt x="77" y="27"/>
                  </a:lnTo>
                  <a:lnTo>
                    <a:pt x="76" y="22"/>
                  </a:lnTo>
                  <a:lnTo>
                    <a:pt x="75" y="19"/>
                  </a:lnTo>
                  <a:lnTo>
                    <a:pt x="76" y="15"/>
                  </a:lnTo>
                  <a:lnTo>
                    <a:pt x="79" y="10"/>
                  </a:lnTo>
                  <a:lnTo>
                    <a:pt x="89" y="6"/>
                  </a:lnTo>
                  <a:lnTo>
                    <a:pt x="103" y="0"/>
                  </a:lnTo>
                  <a:close/>
                </a:path>
              </a:pathLst>
            </a:custGeom>
            <a:solidFill>
              <a:schemeClr val="folHlink"/>
            </a:solidFill>
            <a:ln w="9525">
              <a:noFill/>
              <a:round/>
              <a:headEnd/>
              <a:tailEnd/>
            </a:ln>
          </p:spPr>
          <p:txBody>
            <a:bodyPr/>
            <a:lstStyle/>
            <a:p>
              <a:pPr>
                <a:defRPr/>
              </a:pPr>
              <a:endParaRPr lang="en-US"/>
            </a:p>
          </p:txBody>
        </p:sp>
        <p:sp>
          <p:nvSpPr>
            <p:cNvPr id="4132" name="Freeform 36"/>
            <p:cNvSpPr>
              <a:spLocks/>
            </p:cNvSpPr>
            <p:nvPr/>
          </p:nvSpPr>
          <p:spPr bwMode="ltGray">
            <a:xfrm>
              <a:off x="0" y="3949"/>
              <a:ext cx="47" cy="86"/>
            </a:xfrm>
            <a:custGeom>
              <a:avLst/>
              <a:gdLst/>
              <a:ahLst/>
              <a:cxnLst>
                <a:cxn ang="0">
                  <a:pos x="37" y="0"/>
                </a:cxn>
                <a:cxn ang="0">
                  <a:pos x="15" y="37"/>
                </a:cxn>
                <a:cxn ang="0">
                  <a:pos x="0" y="59"/>
                </a:cxn>
                <a:cxn ang="0">
                  <a:pos x="0" y="86"/>
                </a:cxn>
                <a:cxn ang="0">
                  <a:pos x="8" y="82"/>
                </a:cxn>
                <a:cxn ang="0">
                  <a:pos x="20" y="73"/>
                </a:cxn>
                <a:cxn ang="0">
                  <a:pos x="33" y="63"/>
                </a:cxn>
                <a:cxn ang="0">
                  <a:pos x="42" y="51"/>
                </a:cxn>
                <a:cxn ang="0">
                  <a:pos x="47" y="36"/>
                </a:cxn>
                <a:cxn ang="0">
                  <a:pos x="46" y="19"/>
                </a:cxn>
                <a:cxn ang="0">
                  <a:pos x="37" y="0"/>
                </a:cxn>
              </a:cxnLst>
              <a:rect l="0" t="0" r="r" b="b"/>
              <a:pathLst>
                <a:path w="47" h="86">
                  <a:moveTo>
                    <a:pt x="37" y="0"/>
                  </a:moveTo>
                  <a:lnTo>
                    <a:pt x="15" y="37"/>
                  </a:lnTo>
                  <a:lnTo>
                    <a:pt x="0" y="59"/>
                  </a:lnTo>
                  <a:lnTo>
                    <a:pt x="0" y="86"/>
                  </a:lnTo>
                  <a:lnTo>
                    <a:pt x="8" y="82"/>
                  </a:lnTo>
                  <a:lnTo>
                    <a:pt x="20" y="73"/>
                  </a:lnTo>
                  <a:lnTo>
                    <a:pt x="33" y="63"/>
                  </a:lnTo>
                  <a:lnTo>
                    <a:pt x="42" y="51"/>
                  </a:lnTo>
                  <a:lnTo>
                    <a:pt x="47" y="36"/>
                  </a:lnTo>
                  <a:lnTo>
                    <a:pt x="46" y="19"/>
                  </a:lnTo>
                  <a:lnTo>
                    <a:pt x="37" y="0"/>
                  </a:lnTo>
                  <a:close/>
                </a:path>
              </a:pathLst>
            </a:custGeom>
            <a:solidFill>
              <a:schemeClr val="folHlink"/>
            </a:solidFill>
            <a:ln w="9525">
              <a:noFill/>
              <a:round/>
              <a:headEnd/>
              <a:tailEnd/>
            </a:ln>
          </p:spPr>
          <p:txBody>
            <a:bodyPr/>
            <a:lstStyle/>
            <a:p>
              <a:pPr>
                <a:defRPr/>
              </a:pPr>
              <a:endParaRPr lang="en-US"/>
            </a:p>
          </p:txBody>
        </p:sp>
        <p:sp>
          <p:nvSpPr>
            <p:cNvPr id="4133" name="Freeform 37"/>
            <p:cNvSpPr>
              <a:spLocks/>
            </p:cNvSpPr>
            <p:nvPr/>
          </p:nvSpPr>
          <p:spPr bwMode="ltGray">
            <a:xfrm>
              <a:off x="0" y="3239"/>
              <a:ext cx="497" cy="740"/>
            </a:xfrm>
            <a:custGeom>
              <a:avLst/>
              <a:gdLst/>
              <a:ahLst/>
              <a:cxnLst>
                <a:cxn ang="0">
                  <a:pos x="0" y="13"/>
                </a:cxn>
                <a:cxn ang="0">
                  <a:pos x="41" y="4"/>
                </a:cxn>
                <a:cxn ang="0">
                  <a:pos x="101" y="0"/>
                </a:cxn>
                <a:cxn ang="0">
                  <a:pos x="170" y="4"/>
                </a:cxn>
                <a:cxn ang="0">
                  <a:pos x="248" y="21"/>
                </a:cxn>
                <a:cxn ang="0">
                  <a:pos x="323" y="50"/>
                </a:cxn>
                <a:cxn ang="0">
                  <a:pos x="382" y="90"/>
                </a:cxn>
                <a:cxn ang="0">
                  <a:pos x="428" y="141"/>
                </a:cxn>
                <a:cxn ang="0">
                  <a:pos x="463" y="199"/>
                </a:cxn>
                <a:cxn ang="0">
                  <a:pos x="485" y="262"/>
                </a:cxn>
                <a:cxn ang="0">
                  <a:pos x="496" y="327"/>
                </a:cxn>
                <a:cxn ang="0">
                  <a:pos x="497" y="396"/>
                </a:cxn>
                <a:cxn ang="0">
                  <a:pos x="487" y="462"/>
                </a:cxn>
                <a:cxn ang="0">
                  <a:pos x="470" y="527"/>
                </a:cxn>
                <a:cxn ang="0">
                  <a:pos x="443" y="586"/>
                </a:cxn>
                <a:cxn ang="0">
                  <a:pos x="406" y="639"/>
                </a:cxn>
                <a:cxn ang="0">
                  <a:pos x="364" y="683"/>
                </a:cxn>
                <a:cxn ang="0">
                  <a:pos x="315" y="715"/>
                </a:cxn>
                <a:cxn ang="0">
                  <a:pos x="259" y="736"/>
                </a:cxn>
                <a:cxn ang="0">
                  <a:pos x="198" y="740"/>
                </a:cxn>
                <a:cxn ang="0">
                  <a:pos x="131" y="727"/>
                </a:cxn>
                <a:cxn ang="0">
                  <a:pos x="167" y="728"/>
                </a:cxn>
                <a:cxn ang="0">
                  <a:pos x="204" y="718"/>
                </a:cxn>
                <a:cxn ang="0">
                  <a:pos x="238" y="700"/>
                </a:cxn>
                <a:cxn ang="0">
                  <a:pos x="272" y="670"/>
                </a:cxn>
                <a:cxn ang="0">
                  <a:pos x="304" y="635"/>
                </a:cxn>
                <a:cxn ang="0">
                  <a:pos x="333" y="594"/>
                </a:cxn>
                <a:cxn ang="0">
                  <a:pos x="358" y="549"/>
                </a:cxn>
                <a:cxn ang="0">
                  <a:pos x="381" y="500"/>
                </a:cxn>
                <a:cxn ang="0">
                  <a:pos x="396" y="449"/>
                </a:cxn>
                <a:cxn ang="0">
                  <a:pos x="408" y="397"/>
                </a:cxn>
                <a:cxn ang="0">
                  <a:pos x="414" y="346"/>
                </a:cxn>
                <a:cxn ang="0">
                  <a:pos x="412" y="296"/>
                </a:cxn>
                <a:cxn ang="0">
                  <a:pos x="402" y="251"/>
                </a:cxn>
                <a:cxn ang="0">
                  <a:pos x="384" y="208"/>
                </a:cxn>
                <a:cxn ang="0">
                  <a:pos x="357" y="172"/>
                </a:cxn>
                <a:cxn ang="0">
                  <a:pos x="320" y="142"/>
                </a:cxn>
                <a:cxn ang="0">
                  <a:pos x="260" y="107"/>
                </a:cxn>
                <a:cxn ang="0">
                  <a:pos x="203" y="82"/>
                </a:cxn>
                <a:cxn ang="0">
                  <a:pos x="154" y="65"/>
                </a:cxn>
                <a:cxn ang="0">
                  <a:pos x="108" y="56"/>
                </a:cxn>
                <a:cxn ang="0">
                  <a:pos x="68" y="55"/>
                </a:cxn>
                <a:cxn ang="0">
                  <a:pos x="32" y="61"/>
                </a:cxn>
                <a:cxn ang="0">
                  <a:pos x="0" y="70"/>
                </a:cxn>
                <a:cxn ang="0">
                  <a:pos x="0" y="13"/>
                </a:cxn>
              </a:cxnLst>
              <a:rect l="0" t="0" r="r" b="b"/>
              <a:pathLst>
                <a:path w="497" h="740">
                  <a:moveTo>
                    <a:pt x="0" y="13"/>
                  </a:moveTo>
                  <a:lnTo>
                    <a:pt x="41" y="4"/>
                  </a:lnTo>
                  <a:lnTo>
                    <a:pt x="101" y="0"/>
                  </a:lnTo>
                  <a:lnTo>
                    <a:pt x="170" y="4"/>
                  </a:lnTo>
                  <a:lnTo>
                    <a:pt x="248" y="21"/>
                  </a:lnTo>
                  <a:lnTo>
                    <a:pt x="323" y="50"/>
                  </a:lnTo>
                  <a:lnTo>
                    <a:pt x="382" y="90"/>
                  </a:lnTo>
                  <a:lnTo>
                    <a:pt x="428" y="141"/>
                  </a:lnTo>
                  <a:lnTo>
                    <a:pt x="463" y="199"/>
                  </a:lnTo>
                  <a:lnTo>
                    <a:pt x="485" y="262"/>
                  </a:lnTo>
                  <a:lnTo>
                    <a:pt x="496" y="327"/>
                  </a:lnTo>
                  <a:lnTo>
                    <a:pt x="497" y="396"/>
                  </a:lnTo>
                  <a:lnTo>
                    <a:pt x="487" y="462"/>
                  </a:lnTo>
                  <a:lnTo>
                    <a:pt x="470" y="527"/>
                  </a:lnTo>
                  <a:lnTo>
                    <a:pt x="443" y="586"/>
                  </a:lnTo>
                  <a:lnTo>
                    <a:pt x="406" y="639"/>
                  </a:lnTo>
                  <a:lnTo>
                    <a:pt x="364" y="683"/>
                  </a:lnTo>
                  <a:lnTo>
                    <a:pt x="315" y="715"/>
                  </a:lnTo>
                  <a:lnTo>
                    <a:pt x="259" y="736"/>
                  </a:lnTo>
                  <a:lnTo>
                    <a:pt x="198" y="740"/>
                  </a:lnTo>
                  <a:lnTo>
                    <a:pt x="131" y="727"/>
                  </a:lnTo>
                  <a:lnTo>
                    <a:pt x="167" y="728"/>
                  </a:lnTo>
                  <a:lnTo>
                    <a:pt x="204" y="718"/>
                  </a:lnTo>
                  <a:lnTo>
                    <a:pt x="238" y="700"/>
                  </a:lnTo>
                  <a:lnTo>
                    <a:pt x="272" y="670"/>
                  </a:lnTo>
                  <a:lnTo>
                    <a:pt x="304" y="635"/>
                  </a:lnTo>
                  <a:lnTo>
                    <a:pt x="333" y="594"/>
                  </a:lnTo>
                  <a:lnTo>
                    <a:pt x="358" y="549"/>
                  </a:lnTo>
                  <a:lnTo>
                    <a:pt x="381" y="500"/>
                  </a:lnTo>
                  <a:lnTo>
                    <a:pt x="396" y="449"/>
                  </a:lnTo>
                  <a:lnTo>
                    <a:pt x="408" y="397"/>
                  </a:lnTo>
                  <a:lnTo>
                    <a:pt x="414" y="346"/>
                  </a:lnTo>
                  <a:lnTo>
                    <a:pt x="412" y="296"/>
                  </a:lnTo>
                  <a:lnTo>
                    <a:pt x="402" y="251"/>
                  </a:lnTo>
                  <a:lnTo>
                    <a:pt x="384" y="208"/>
                  </a:lnTo>
                  <a:lnTo>
                    <a:pt x="357" y="172"/>
                  </a:lnTo>
                  <a:lnTo>
                    <a:pt x="320" y="142"/>
                  </a:lnTo>
                  <a:lnTo>
                    <a:pt x="260" y="107"/>
                  </a:lnTo>
                  <a:lnTo>
                    <a:pt x="203" y="82"/>
                  </a:lnTo>
                  <a:lnTo>
                    <a:pt x="154" y="65"/>
                  </a:lnTo>
                  <a:lnTo>
                    <a:pt x="108" y="56"/>
                  </a:lnTo>
                  <a:lnTo>
                    <a:pt x="68" y="55"/>
                  </a:lnTo>
                  <a:lnTo>
                    <a:pt x="32" y="61"/>
                  </a:lnTo>
                  <a:lnTo>
                    <a:pt x="0" y="70"/>
                  </a:lnTo>
                  <a:lnTo>
                    <a:pt x="0" y="13"/>
                  </a:lnTo>
                  <a:close/>
                </a:path>
              </a:pathLst>
            </a:custGeom>
            <a:solidFill>
              <a:schemeClr val="folHlink"/>
            </a:solidFill>
            <a:ln w="9525">
              <a:noFill/>
              <a:round/>
              <a:headEnd/>
              <a:tailEnd/>
            </a:ln>
          </p:spPr>
          <p:txBody>
            <a:bodyPr/>
            <a:lstStyle/>
            <a:p>
              <a:pPr>
                <a:defRPr/>
              </a:pPr>
              <a:endParaRPr lang="en-US"/>
            </a:p>
          </p:txBody>
        </p:sp>
        <p:sp>
          <p:nvSpPr>
            <p:cNvPr id="4134" name="Freeform 38"/>
            <p:cNvSpPr>
              <a:spLocks/>
            </p:cNvSpPr>
            <p:nvPr/>
          </p:nvSpPr>
          <p:spPr bwMode="ltGray">
            <a:xfrm rot="1584153">
              <a:off x="20" y="410"/>
              <a:ext cx="344" cy="245"/>
            </a:xfrm>
            <a:custGeom>
              <a:avLst/>
              <a:gdLst/>
              <a:ahLst/>
              <a:cxnLst>
                <a:cxn ang="0">
                  <a:pos x="0" y="0"/>
                </a:cxn>
                <a:cxn ang="0">
                  <a:pos x="0" y="25"/>
                </a:cxn>
                <a:cxn ang="0">
                  <a:pos x="3" y="50"/>
                </a:cxn>
                <a:cxn ang="0">
                  <a:pos x="6" y="75"/>
                </a:cxn>
                <a:cxn ang="0">
                  <a:pos x="11" y="98"/>
                </a:cxn>
                <a:cxn ang="0">
                  <a:pos x="18" y="119"/>
                </a:cxn>
                <a:cxn ang="0">
                  <a:pos x="27" y="141"/>
                </a:cxn>
                <a:cxn ang="0">
                  <a:pos x="38" y="161"/>
                </a:cxn>
                <a:cxn ang="0">
                  <a:pos x="51" y="178"/>
                </a:cxn>
                <a:cxn ang="0">
                  <a:pos x="67" y="194"/>
                </a:cxn>
                <a:cxn ang="0">
                  <a:pos x="86" y="208"/>
                </a:cxn>
                <a:cxn ang="0">
                  <a:pos x="106" y="219"/>
                </a:cxn>
                <a:cxn ang="0">
                  <a:pos x="131" y="228"/>
                </a:cxn>
                <a:cxn ang="0">
                  <a:pos x="158" y="234"/>
                </a:cxn>
                <a:cxn ang="0">
                  <a:pos x="188" y="237"/>
                </a:cxn>
                <a:cxn ang="0">
                  <a:pos x="220" y="236"/>
                </a:cxn>
                <a:cxn ang="0">
                  <a:pos x="257" y="232"/>
                </a:cxn>
                <a:cxn ang="0">
                  <a:pos x="224" y="227"/>
                </a:cxn>
                <a:cxn ang="0">
                  <a:pos x="195" y="220"/>
                </a:cxn>
                <a:cxn ang="0">
                  <a:pos x="170" y="212"/>
                </a:cxn>
                <a:cxn ang="0">
                  <a:pos x="148" y="204"/>
                </a:cxn>
                <a:cxn ang="0">
                  <a:pos x="128" y="193"/>
                </a:cxn>
                <a:cxn ang="0">
                  <a:pos x="112" y="182"/>
                </a:cxn>
                <a:cxn ang="0">
                  <a:pos x="97" y="169"/>
                </a:cxn>
                <a:cxn ang="0">
                  <a:pos x="84" y="155"/>
                </a:cxn>
                <a:cxn ang="0">
                  <a:pos x="72" y="141"/>
                </a:cxn>
                <a:cxn ang="0">
                  <a:pos x="61" y="125"/>
                </a:cxn>
                <a:cxn ang="0">
                  <a:pos x="52" y="107"/>
                </a:cxn>
                <a:cxn ang="0">
                  <a:pos x="43" y="88"/>
                </a:cxn>
                <a:cxn ang="0">
                  <a:pos x="33" y="69"/>
                </a:cxn>
                <a:cxn ang="0">
                  <a:pos x="23" y="47"/>
                </a:cxn>
                <a:cxn ang="0">
                  <a:pos x="12" y="24"/>
                </a:cxn>
                <a:cxn ang="0">
                  <a:pos x="0" y="0"/>
                </a:cxn>
              </a:cxnLst>
              <a:rect l="0" t="0" r="r" b="b"/>
              <a:pathLst>
                <a:path w="257" h="237">
                  <a:moveTo>
                    <a:pt x="0" y="0"/>
                  </a:moveTo>
                  <a:lnTo>
                    <a:pt x="0" y="25"/>
                  </a:lnTo>
                  <a:lnTo>
                    <a:pt x="3" y="50"/>
                  </a:lnTo>
                  <a:lnTo>
                    <a:pt x="6" y="75"/>
                  </a:lnTo>
                  <a:lnTo>
                    <a:pt x="11" y="98"/>
                  </a:lnTo>
                  <a:lnTo>
                    <a:pt x="18" y="119"/>
                  </a:lnTo>
                  <a:lnTo>
                    <a:pt x="27" y="141"/>
                  </a:lnTo>
                  <a:lnTo>
                    <a:pt x="38" y="161"/>
                  </a:lnTo>
                  <a:lnTo>
                    <a:pt x="51" y="178"/>
                  </a:lnTo>
                  <a:lnTo>
                    <a:pt x="67" y="194"/>
                  </a:lnTo>
                  <a:lnTo>
                    <a:pt x="86" y="208"/>
                  </a:lnTo>
                  <a:lnTo>
                    <a:pt x="106" y="219"/>
                  </a:lnTo>
                  <a:lnTo>
                    <a:pt x="131" y="228"/>
                  </a:lnTo>
                  <a:lnTo>
                    <a:pt x="158" y="234"/>
                  </a:lnTo>
                  <a:lnTo>
                    <a:pt x="188" y="237"/>
                  </a:lnTo>
                  <a:lnTo>
                    <a:pt x="220" y="236"/>
                  </a:lnTo>
                  <a:lnTo>
                    <a:pt x="257" y="232"/>
                  </a:lnTo>
                  <a:lnTo>
                    <a:pt x="224" y="227"/>
                  </a:lnTo>
                  <a:lnTo>
                    <a:pt x="195" y="220"/>
                  </a:lnTo>
                  <a:lnTo>
                    <a:pt x="170" y="212"/>
                  </a:lnTo>
                  <a:lnTo>
                    <a:pt x="148" y="204"/>
                  </a:lnTo>
                  <a:lnTo>
                    <a:pt x="128" y="193"/>
                  </a:lnTo>
                  <a:lnTo>
                    <a:pt x="112" y="182"/>
                  </a:lnTo>
                  <a:lnTo>
                    <a:pt x="97" y="169"/>
                  </a:lnTo>
                  <a:lnTo>
                    <a:pt x="84" y="155"/>
                  </a:lnTo>
                  <a:lnTo>
                    <a:pt x="72" y="141"/>
                  </a:lnTo>
                  <a:lnTo>
                    <a:pt x="61" y="125"/>
                  </a:lnTo>
                  <a:lnTo>
                    <a:pt x="52" y="107"/>
                  </a:lnTo>
                  <a:lnTo>
                    <a:pt x="43" y="88"/>
                  </a:lnTo>
                  <a:lnTo>
                    <a:pt x="33" y="69"/>
                  </a:lnTo>
                  <a:lnTo>
                    <a:pt x="23" y="47"/>
                  </a:lnTo>
                  <a:lnTo>
                    <a:pt x="12" y="24"/>
                  </a:lnTo>
                  <a:lnTo>
                    <a:pt x="0" y="0"/>
                  </a:lnTo>
                  <a:close/>
                </a:path>
              </a:pathLst>
            </a:custGeom>
            <a:solidFill>
              <a:schemeClr val="accent1"/>
            </a:solidFill>
            <a:ln w="9525">
              <a:noFill/>
              <a:round/>
              <a:headEnd/>
              <a:tailEnd/>
            </a:ln>
          </p:spPr>
          <p:txBody>
            <a:bodyPr/>
            <a:lstStyle/>
            <a:p>
              <a:pPr>
                <a:defRPr/>
              </a:pPr>
              <a:endParaRPr lang="en-US"/>
            </a:p>
          </p:txBody>
        </p:sp>
        <p:sp>
          <p:nvSpPr>
            <p:cNvPr id="4135" name="Freeform 39"/>
            <p:cNvSpPr>
              <a:spLocks/>
            </p:cNvSpPr>
            <p:nvPr/>
          </p:nvSpPr>
          <p:spPr bwMode="ltGray">
            <a:xfrm rot="1584153">
              <a:off x="242" y="756"/>
              <a:ext cx="167" cy="115"/>
            </a:xfrm>
            <a:custGeom>
              <a:avLst/>
              <a:gdLst/>
              <a:ahLst/>
              <a:cxnLst>
                <a:cxn ang="0">
                  <a:pos x="77" y="0"/>
                </a:cxn>
                <a:cxn ang="0">
                  <a:pos x="124" y="108"/>
                </a:cxn>
                <a:cxn ang="0">
                  <a:pos x="120" y="107"/>
                </a:cxn>
                <a:cxn ang="0">
                  <a:pos x="107" y="105"/>
                </a:cxn>
                <a:cxn ang="0">
                  <a:pos x="89" y="101"/>
                </a:cxn>
                <a:cxn ang="0">
                  <a:pos x="68" y="99"/>
                </a:cxn>
                <a:cxn ang="0">
                  <a:pos x="45" y="97"/>
                </a:cxn>
                <a:cxn ang="0">
                  <a:pos x="25" y="98"/>
                </a:cxn>
                <a:cxn ang="0">
                  <a:pos x="9" y="102"/>
                </a:cxn>
                <a:cxn ang="0">
                  <a:pos x="0" y="110"/>
                </a:cxn>
                <a:cxn ang="0">
                  <a:pos x="4" y="98"/>
                </a:cxn>
                <a:cxn ang="0">
                  <a:pos x="8" y="89"/>
                </a:cxn>
                <a:cxn ang="0">
                  <a:pos x="16" y="82"/>
                </a:cxn>
                <a:cxn ang="0">
                  <a:pos x="25" y="76"/>
                </a:cxn>
                <a:cxn ang="0">
                  <a:pos x="36" y="72"/>
                </a:cxn>
                <a:cxn ang="0">
                  <a:pos x="47" y="71"/>
                </a:cxn>
                <a:cxn ang="0">
                  <a:pos x="59" y="71"/>
                </a:cxn>
                <a:cxn ang="0">
                  <a:pos x="72" y="74"/>
                </a:cxn>
                <a:cxn ang="0">
                  <a:pos x="73" y="71"/>
                </a:cxn>
                <a:cxn ang="0">
                  <a:pos x="70" y="56"/>
                </a:cxn>
                <a:cxn ang="0">
                  <a:pos x="67" y="38"/>
                </a:cxn>
                <a:cxn ang="0">
                  <a:pos x="65" y="30"/>
                </a:cxn>
                <a:cxn ang="0">
                  <a:pos x="63" y="30"/>
                </a:cxn>
                <a:cxn ang="0">
                  <a:pos x="61" y="29"/>
                </a:cxn>
                <a:cxn ang="0">
                  <a:pos x="59" y="26"/>
                </a:cxn>
                <a:cxn ang="0">
                  <a:pos x="57" y="23"/>
                </a:cxn>
                <a:cxn ang="0">
                  <a:pos x="57" y="19"/>
                </a:cxn>
                <a:cxn ang="0">
                  <a:pos x="59" y="14"/>
                </a:cxn>
                <a:cxn ang="0">
                  <a:pos x="66" y="8"/>
                </a:cxn>
                <a:cxn ang="0">
                  <a:pos x="77" y="0"/>
                </a:cxn>
              </a:cxnLst>
              <a:rect l="0" t="0" r="r" b="b"/>
              <a:pathLst>
                <a:path w="124" h="110">
                  <a:moveTo>
                    <a:pt x="77" y="0"/>
                  </a:moveTo>
                  <a:lnTo>
                    <a:pt x="124" y="108"/>
                  </a:lnTo>
                  <a:lnTo>
                    <a:pt x="120" y="107"/>
                  </a:lnTo>
                  <a:lnTo>
                    <a:pt x="107" y="105"/>
                  </a:lnTo>
                  <a:lnTo>
                    <a:pt x="89" y="101"/>
                  </a:lnTo>
                  <a:lnTo>
                    <a:pt x="68" y="99"/>
                  </a:lnTo>
                  <a:lnTo>
                    <a:pt x="45" y="97"/>
                  </a:lnTo>
                  <a:lnTo>
                    <a:pt x="25" y="98"/>
                  </a:lnTo>
                  <a:lnTo>
                    <a:pt x="9" y="102"/>
                  </a:lnTo>
                  <a:lnTo>
                    <a:pt x="0" y="110"/>
                  </a:lnTo>
                  <a:lnTo>
                    <a:pt x="4" y="98"/>
                  </a:lnTo>
                  <a:lnTo>
                    <a:pt x="8" y="89"/>
                  </a:lnTo>
                  <a:lnTo>
                    <a:pt x="16" y="82"/>
                  </a:lnTo>
                  <a:lnTo>
                    <a:pt x="25" y="76"/>
                  </a:lnTo>
                  <a:lnTo>
                    <a:pt x="36" y="72"/>
                  </a:lnTo>
                  <a:lnTo>
                    <a:pt x="47" y="71"/>
                  </a:lnTo>
                  <a:lnTo>
                    <a:pt x="59" y="71"/>
                  </a:lnTo>
                  <a:lnTo>
                    <a:pt x="72" y="74"/>
                  </a:lnTo>
                  <a:lnTo>
                    <a:pt x="73" y="71"/>
                  </a:lnTo>
                  <a:lnTo>
                    <a:pt x="70" y="56"/>
                  </a:lnTo>
                  <a:lnTo>
                    <a:pt x="67" y="38"/>
                  </a:lnTo>
                  <a:lnTo>
                    <a:pt x="65" y="30"/>
                  </a:lnTo>
                  <a:lnTo>
                    <a:pt x="63" y="30"/>
                  </a:lnTo>
                  <a:lnTo>
                    <a:pt x="61" y="29"/>
                  </a:lnTo>
                  <a:lnTo>
                    <a:pt x="59" y="26"/>
                  </a:lnTo>
                  <a:lnTo>
                    <a:pt x="57" y="23"/>
                  </a:lnTo>
                  <a:lnTo>
                    <a:pt x="57" y="19"/>
                  </a:lnTo>
                  <a:lnTo>
                    <a:pt x="59" y="14"/>
                  </a:lnTo>
                  <a:lnTo>
                    <a:pt x="66" y="8"/>
                  </a:lnTo>
                  <a:lnTo>
                    <a:pt x="77" y="0"/>
                  </a:lnTo>
                  <a:close/>
                </a:path>
              </a:pathLst>
            </a:custGeom>
            <a:solidFill>
              <a:schemeClr val="accent1"/>
            </a:solidFill>
            <a:ln w="9525">
              <a:noFill/>
              <a:round/>
              <a:headEnd/>
              <a:tailEnd/>
            </a:ln>
          </p:spPr>
          <p:txBody>
            <a:bodyPr/>
            <a:lstStyle/>
            <a:p>
              <a:pPr>
                <a:defRPr/>
              </a:pPr>
              <a:endParaRPr lang="en-US"/>
            </a:p>
          </p:txBody>
        </p:sp>
        <p:sp>
          <p:nvSpPr>
            <p:cNvPr id="4136" name="Freeform 40"/>
            <p:cNvSpPr>
              <a:spLocks/>
            </p:cNvSpPr>
            <p:nvPr/>
          </p:nvSpPr>
          <p:spPr bwMode="ltGray">
            <a:xfrm rot="1584153">
              <a:off x="574" y="286"/>
              <a:ext cx="147" cy="160"/>
            </a:xfrm>
            <a:custGeom>
              <a:avLst/>
              <a:gdLst/>
              <a:ahLst/>
              <a:cxnLst>
                <a:cxn ang="0">
                  <a:pos x="0" y="0"/>
                </a:cxn>
                <a:cxn ang="0">
                  <a:pos x="5" y="1"/>
                </a:cxn>
                <a:cxn ang="0">
                  <a:pos x="18" y="5"/>
                </a:cxn>
                <a:cxn ang="0">
                  <a:pos x="37" y="12"/>
                </a:cxn>
                <a:cxn ang="0">
                  <a:pos x="58" y="24"/>
                </a:cxn>
                <a:cxn ang="0">
                  <a:pos x="78" y="44"/>
                </a:cxn>
                <a:cxn ang="0">
                  <a:pos x="96" y="71"/>
                </a:cxn>
                <a:cxn ang="0">
                  <a:pos x="107" y="108"/>
                </a:cxn>
                <a:cxn ang="0">
                  <a:pos x="109" y="156"/>
                </a:cxn>
                <a:cxn ang="0">
                  <a:pos x="105" y="156"/>
                </a:cxn>
                <a:cxn ang="0">
                  <a:pos x="99" y="156"/>
                </a:cxn>
                <a:cxn ang="0">
                  <a:pos x="93" y="156"/>
                </a:cxn>
                <a:cxn ang="0">
                  <a:pos x="87" y="154"/>
                </a:cxn>
                <a:cxn ang="0">
                  <a:pos x="81" y="153"/>
                </a:cxn>
                <a:cxn ang="0">
                  <a:pos x="74" y="150"/>
                </a:cxn>
                <a:cxn ang="0">
                  <a:pos x="66" y="145"/>
                </a:cxn>
                <a:cxn ang="0">
                  <a:pos x="58" y="139"/>
                </a:cxn>
                <a:cxn ang="0">
                  <a:pos x="53" y="126"/>
                </a:cxn>
                <a:cxn ang="0">
                  <a:pos x="53" y="111"/>
                </a:cxn>
                <a:cxn ang="0">
                  <a:pos x="56" y="96"/>
                </a:cxn>
                <a:cxn ang="0">
                  <a:pos x="59" y="80"/>
                </a:cxn>
                <a:cxn ang="0">
                  <a:pos x="56" y="62"/>
                </a:cxn>
                <a:cxn ang="0">
                  <a:pos x="48" y="43"/>
                </a:cxn>
                <a:cxn ang="0">
                  <a:pos x="31" y="23"/>
                </a:cxn>
                <a:cxn ang="0">
                  <a:pos x="0" y="0"/>
                </a:cxn>
              </a:cxnLst>
              <a:rect l="0" t="0" r="r" b="b"/>
              <a:pathLst>
                <a:path w="109" h="156">
                  <a:moveTo>
                    <a:pt x="0" y="0"/>
                  </a:moveTo>
                  <a:lnTo>
                    <a:pt x="5" y="1"/>
                  </a:lnTo>
                  <a:lnTo>
                    <a:pt x="18" y="5"/>
                  </a:lnTo>
                  <a:lnTo>
                    <a:pt x="37" y="12"/>
                  </a:lnTo>
                  <a:lnTo>
                    <a:pt x="58" y="24"/>
                  </a:lnTo>
                  <a:lnTo>
                    <a:pt x="78" y="44"/>
                  </a:lnTo>
                  <a:lnTo>
                    <a:pt x="96" y="71"/>
                  </a:lnTo>
                  <a:lnTo>
                    <a:pt x="107" y="108"/>
                  </a:lnTo>
                  <a:lnTo>
                    <a:pt x="109" y="156"/>
                  </a:lnTo>
                  <a:lnTo>
                    <a:pt x="105" y="156"/>
                  </a:lnTo>
                  <a:lnTo>
                    <a:pt x="99" y="156"/>
                  </a:lnTo>
                  <a:lnTo>
                    <a:pt x="93" y="156"/>
                  </a:lnTo>
                  <a:lnTo>
                    <a:pt x="87" y="154"/>
                  </a:lnTo>
                  <a:lnTo>
                    <a:pt x="81" y="153"/>
                  </a:lnTo>
                  <a:lnTo>
                    <a:pt x="74" y="150"/>
                  </a:lnTo>
                  <a:lnTo>
                    <a:pt x="66" y="145"/>
                  </a:lnTo>
                  <a:lnTo>
                    <a:pt x="58" y="139"/>
                  </a:lnTo>
                  <a:lnTo>
                    <a:pt x="53" y="126"/>
                  </a:lnTo>
                  <a:lnTo>
                    <a:pt x="53" y="111"/>
                  </a:lnTo>
                  <a:lnTo>
                    <a:pt x="56" y="96"/>
                  </a:lnTo>
                  <a:lnTo>
                    <a:pt x="59" y="80"/>
                  </a:lnTo>
                  <a:lnTo>
                    <a:pt x="56" y="62"/>
                  </a:lnTo>
                  <a:lnTo>
                    <a:pt x="48" y="43"/>
                  </a:lnTo>
                  <a:lnTo>
                    <a:pt x="31" y="23"/>
                  </a:lnTo>
                  <a:lnTo>
                    <a:pt x="0" y="0"/>
                  </a:lnTo>
                  <a:close/>
                </a:path>
              </a:pathLst>
            </a:custGeom>
            <a:solidFill>
              <a:schemeClr val="accent1"/>
            </a:solidFill>
            <a:ln w="9525">
              <a:noFill/>
              <a:round/>
              <a:headEnd/>
              <a:tailEnd/>
            </a:ln>
          </p:spPr>
          <p:txBody>
            <a:bodyPr/>
            <a:lstStyle/>
            <a:p>
              <a:pPr>
                <a:defRPr/>
              </a:pPr>
              <a:endParaRPr lang="en-US"/>
            </a:p>
          </p:txBody>
        </p:sp>
        <p:sp>
          <p:nvSpPr>
            <p:cNvPr id="4137" name="Freeform 41"/>
            <p:cNvSpPr>
              <a:spLocks/>
            </p:cNvSpPr>
            <p:nvPr/>
          </p:nvSpPr>
          <p:spPr bwMode="ltGray">
            <a:xfrm rot="1584153">
              <a:off x="236" y="721"/>
              <a:ext cx="62" cy="97"/>
            </a:xfrm>
            <a:custGeom>
              <a:avLst/>
              <a:gdLst/>
              <a:ahLst/>
              <a:cxnLst>
                <a:cxn ang="0">
                  <a:pos x="31" y="0"/>
                </a:cxn>
                <a:cxn ang="0">
                  <a:pos x="20" y="38"/>
                </a:cxn>
                <a:cxn ang="0">
                  <a:pos x="15" y="62"/>
                </a:cxn>
                <a:cxn ang="0">
                  <a:pos x="11" y="79"/>
                </a:cxn>
                <a:cxn ang="0">
                  <a:pos x="0" y="94"/>
                </a:cxn>
                <a:cxn ang="0">
                  <a:pos x="12" y="88"/>
                </a:cxn>
                <a:cxn ang="0">
                  <a:pos x="23" y="80"/>
                </a:cxn>
                <a:cxn ang="0">
                  <a:pos x="32" y="69"/>
                </a:cxn>
                <a:cxn ang="0">
                  <a:pos x="40" y="57"/>
                </a:cxn>
                <a:cxn ang="0">
                  <a:pos x="45" y="44"/>
                </a:cxn>
                <a:cxn ang="0">
                  <a:pos x="46" y="30"/>
                </a:cxn>
                <a:cxn ang="0">
                  <a:pos x="42" y="15"/>
                </a:cxn>
                <a:cxn ang="0">
                  <a:pos x="31" y="0"/>
                </a:cxn>
              </a:cxnLst>
              <a:rect l="0" t="0" r="r" b="b"/>
              <a:pathLst>
                <a:path w="46" h="94">
                  <a:moveTo>
                    <a:pt x="31" y="0"/>
                  </a:moveTo>
                  <a:lnTo>
                    <a:pt x="20" y="38"/>
                  </a:lnTo>
                  <a:lnTo>
                    <a:pt x="15" y="62"/>
                  </a:lnTo>
                  <a:lnTo>
                    <a:pt x="11" y="79"/>
                  </a:lnTo>
                  <a:lnTo>
                    <a:pt x="0" y="94"/>
                  </a:lnTo>
                  <a:lnTo>
                    <a:pt x="12" y="88"/>
                  </a:lnTo>
                  <a:lnTo>
                    <a:pt x="23" y="80"/>
                  </a:lnTo>
                  <a:lnTo>
                    <a:pt x="32" y="69"/>
                  </a:lnTo>
                  <a:lnTo>
                    <a:pt x="40" y="57"/>
                  </a:lnTo>
                  <a:lnTo>
                    <a:pt x="45" y="44"/>
                  </a:lnTo>
                  <a:lnTo>
                    <a:pt x="46" y="30"/>
                  </a:lnTo>
                  <a:lnTo>
                    <a:pt x="42" y="15"/>
                  </a:lnTo>
                  <a:lnTo>
                    <a:pt x="31" y="0"/>
                  </a:lnTo>
                  <a:close/>
                </a:path>
              </a:pathLst>
            </a:custGeom>
            <a:solidFill>
              <a:schemeClr val="accent1"/>
            </a:solidFill>
            <a:ln w="9525">
              <a:noFill/>
              <a:round/>
              <a:headEnd/>
              <a:tailEnd/>
            </a:ln>
          </p:spPr>
          <p:txBody>
            <a:bodyPr/>
            <a:lstStyle/>
            <a:p>
              <a:pPr>
                <a:defRPr/>
              </a:pPr>
              <a:endParaRPr lang="en-US"/>
            </a:p>
          </p:txBody>
        </p:sp>
        <p:sp>
          <p:nvSpPr>
            <p:cNvPr id="4138" name="Freeform 42"/>
            <p:cNvSpPr>
              <a:spLocks/>
            </p:cNvSpPr>
            <p:nvPr/>
          </p:nvSpPr>
          <p:spPr bwMode="ltGray">
            <a:xfrm rot="1584153">
              <a:off x="585" y="466"/>
              <a:ext cx="72" cy="41"/>
            </a:xfrm>
            <a:custGeom>
              <a:avLst/>
              <a:gdLst/>
              <a:ahLst/>
              <a:cxnLst>
                <a:cxn ang="0">
                  <a:pos x="0" y="0"/>
                </a:cxn>
                <a:cxn ang="0">
                  <a:pos x="1" y="1"/>
                </a:cxn>
                <a:cxn ang="0">
                  <a:pos x="6" y="3"/>
                </a:cxn>
                <a:cxn ang="0">
                  <a:pos x="13" y="8"/>
                </a:cxn>
                <a:cxn ang="0">
                  <a:pos x="21" y="12"/>
                </a:cxn>
                <a:cxn ang="0">
                  <a:pos x="29" y="15"/>
                </a:cxn>
                <a:cxn ang="0">
                  <a:pos x="38" y="17"/>
                </a:cxn>
                <a:cxn ang="0">
                  <a:pos x="46" y="18"/>
                </a:cxn>
                <a:cxn ang="0">
                  <a:pos x="54" y="16"/>
                </a:cxn>
                <a:cxn ang="0">
                  <a:pos x="53" y="25"/>
                </a:cxn>
                <a:cxn ang="0">
                  <a:pos x="50" y="33"/>
                </a:cxn>
                <a:cxn ang="0">
                  <a:pos x="44" y="38"/>
                </a:cxn>
                <a:cxn ang="0">
                  <a:pos x="37" y="40"/>
                </a:cxn>
                <a:cxn ang="0">
                  <a:pos x="28" y="39"/>
                </a:cxn>
                <a:cxn ang="0">
                  <a:pos x="19" y="32"/>
                </a:cxn>
                <a:cxn ang="0">
                  <a:pos x="10" y="20"/>
                </a:cxn>
                <a:cxn ang="0">
                  <a:pos x="0" y="0"/>
                </a:cxn>
              </a:cxnLst>
              <a:rect l="0" t="0" r="r" b="b"/>
              <a:pathLst>
                <a:path w="54" h="40">
                  <a:moveTo>
                    <a:pt x="0" y="0"/>
                  </a:moveTo>
                  <a:lnTo>
                    <a:pt x="1" y="1"/>
                  </a:lnTo>
                  <a:lnTo>
                    <a:pt x="6" y="3"/>
                  </a:lnTo>
                  <a:lnTo>
                    <a:pt x="13" y="8"/>
                  </a:lnTo>
                  <a:lnTo>
                    <a:pt x="21" y="12"/>
                  </a:lnTo>
                  <a:lnTo>
                    <a:pt x="29" y="15"/>
                  </a:lnTo>
                  <a:lnTo>
                    <a:pt x="38" y="17"/>
                  </a:lnTo>
                  <a:lnTo>
                    <a:pt x="46" y="18"/>
                  </a:lnTo>
                  <a:lnTo>
                    <a:pt x="54" y="16"/>
                  </a:lnTo>
                  <a:lnTo>
                    <a:pt x="53" y="25"/>
                  </a:lnTo>
                  <a:lnTo>
                    <a:pt x="50" y="33"/>
                  </a:lnTo>
                  <a:lnTo>
                    <a:pt x="44" y="38"/>
                  </a:lnTo>
                  <a:lnTo>
                    <a:pt x="37" y="40"/>
                  </a:lnTo>
                  <a:lnTo>
                    <a:pt x="28" y="39"/>
                  </a:lnTo>
                  <a:lnTo>
                    <a:pt x="19" y="32"/>
                  </a:lnTo>
                  <a:lnTo>
                    <a:pt x="10" y="20"/>
                  </a:lnTo>
                  <a:lnTo>
                    <a:pt x="0" y="0"/>
                  </a:lnTo>
                  <a:close/>
                </a:path>
              </a:pathLst>
            </a:custGeom>
            <a:solidFill>
              <a:schemeClr val="accent1"/>
            </a:solidFill>
            <a:ln w="9525">
              <a:noFill/>
              <a:round/>
              <a:headEnd/>
              <a:tailEnd/>
            </a:ln>
          </p:spPr>
          <p:txBody>
            <a:bodyPr/>
            <a:lstStyle/>
            <a:p>
              <a:pPr>
                <a:defRPr/>
              </a:pPr>
              <a:endParaRPr lang="en-US"/>
            </a:p>
          </p:txBody>
        </p:sp>
        <p:sp>
          <p:nvSpPr>
            <p:cNvPr id="4139" name="Freeform 43"/>
            <p:cNvSpPr>
              <a:spLocks/>
            </p:cNvSpPr>
            <p:nvPr/>
          </p:nvSpPr>
          <p:spPr bwMode="ltGray">
            <a:xfrm>
              <a:off x="0" y="886"/>
              <a:ext cx="360" cy="650"/>
            </a:xfrm>
            <a:custGeom>
              <a:avLst/>
              <a:gdLst/>
              <a:ahLst/>
              <a:cxnLst>
                <a:cxn ang="0">
                  <a:pos x="264" y="0"/>
                </a:cxn>
                <a:cxn ang="0">
                  <a:pos x="269" y="9"/>
                </a:cxn>
                <a:cxn ang="0">
                  <a:pos x="277" y="22"/>
                </a:cxn>
                <a:cxn ang="0">
                  <a:pos x="286" y="39"/>
                </a:cxn>
                <a:cxn ang="0">
                  <a:pos x="297" y="58"/>
                </a:cxn>
                <a:cxn ang="0">
                  <a:pos x="309" y="83"/>
                </a:cxn>
                <a:cxn ang="0">
                  <a:pos x="319" y="108"/>
                </a:cxn>
                <a:cxn ang="0">
                  <a:pos x="329" y="136"/>
                </a:cxn>
                <a:cxn ang="0">
                  <a:pos x="333" y="163"/>
                </a:cxn>
                <a:cxn ang="0">
                  <a:pos x="336" y="193"/>
                </a:cxn>
                <a:cxn ang="0">
                  <a:pos x="332" y="223"/>
                </a:cxn>
                <a:cxn ang="0">
                  <a:pos x="323" y="255"/>
                </a:cxn>
                <a:cxn ang="0">
                  <a:pos x="310" y="285"/>
                </a:cxn>
                <a:cxn ang="0">
                  <a:pos x="287" y="315"/>
                </a:cxn>
                <a:cxn ang="0">
                  <a:pos x="257" y="343"/>
                </a:cxn>
                <a:cxn ang="0">
                  <a:pos x="218" y="370"/>
                </a:cxn>
                <a:cxn ang="0">
                  <a:pos x="167" y="396"/>
                </a:cxn>
                <a:cxn ang="0">
                  <a:pos x="111" y="425"/>
                </a:cxn>
                <a:cxn ang="0">
                  <a:pos x="69" y="457"/>
                </a:cxn>
                <a:cxn ang="0">
                  <a:pos x="35" y="490"/>
                </a:cxn>
                <a:cxn ang="0">
                  <a:pos x="12" y="526"/>
                </a:cxn>
                <a:cxn ang="0">
                  <a:pos x="0" y="553"/>
                </a:cxn>
                <a:cxn ang="0">
                  <a:pos x="0" y="650"/>
                </a:cxn>
                <a:cxn ang="0">
                  <a:pos x="6" y="628"/>
                </a:cxn>
                <a:cxn ang="0">
                  <a:pos x="19" y="594"/>
                </a:cxn>
                <a:cxn ang="0">
                  <a:pos x="43" y="551"/>
                </a:cxn>
                <a:cxn ang="0">
                  <a:pos x="76" y="503"/>
                </a:cxn>
                <a:cxn ang="0">
                  <a:pos x="125" y="454"/>
                </a:cxn>
                <a:cxn ang="0">
                  <a:pos x="190" y="408"/>
                </a:cxn>
                <a:cxn ang="0">
                  <a:pos x="275" y="365"/>
                </a:cxn>
                <a:cxn ang="0">
                  <a:pos x="308" y="342"/>
                </a:cxn>
                <a:cxn ang="0">
                  <a:pos x="335" y="305"/>
                </a:cxn>
                <a:cxn ang="0">
                  <a:pos x="352" y="255"/>
                </a:cxn>
                <a:cxn ang="0">
                  <a:pos x="360" y="201"/>
                </a:cxn>
                <a:cxn ang="0">
                  <a:pos x="356" y="144"/>
                </a:cxn>
                <a:cxn ang="0">
                  <a:pos x="341" y="88"/>
                </a:cxn>
                <a:cxn ang="0">
                  <a:pos x="311" y="39"/>
                </a:cxn>
                <a:cxn ang="0">
                  <a:pos x="264" y="0"/>
                </a:cxn>
              </a:cxnLst>
              <a:rect l="0" t="0" r="r" b="b"/>
              <a:pathLst>
                <a:path w="360" h="650">
                  <a:moveTo>
                    <a:pt x="264" y="0"/>
                  </a:moveTo>
                  <a:lnTo>
                    <a:pt x="269" y="9"/>
                  </a:lnTo>
                  <a:lnTo>
                    <a:pt x="277" y="22"/>
                  </a:lnTo>
                  <a:lnTo>
                    <a:pt x="286" y="39"/>
                  </a:lnTo>
                  <a:lnTo>
                    <a:pt x="297" y="58"/>
                  </a:lnTo>
                  <a:lnTo>
                    <a:pt x="309" y="83"/>
                  </a:lnTo>
                  <a:lnTo>
                    <a:pt x="319" y="108"/>
                  </a:lnTo>
                  <a:lnTo>
                    <a:pt x="329" y="136"/>
                  </a:lnTo>
                  <a:lnTo>
                    <a:pt x="333" y="163"/>
                  </a:lnTo>
                  <a:lnTo>
                    <a:pt x="336" y="193"/>
                  </a:lnTo>
                  <a:lnTo>
                    <a:pt x="332" y="223"/>
                  </a:lnTo>
                  <a:lnTo>
                    <a:pt x="323" y="255"/>
                  </a:lnTo>
                  <a:lnTo>
                    <a:pt x="310" y="285"/>
                  </a:lnTo>
                  <a:lnTo>
                    <a:pt x="287" y="315"/>
                  </a:lnTo>
                  <a:lnTo>
                    <a:pt x="257" y="343"/>
                  </a:lnTo>
                  <a:lnTo>
                    <a:pt x="218" y="370"/>
                  </a:lnTo>
                  <a:lnTo>
                    <a:pt x="167" y="396"/>
                  </a:lnTo>
                  <a:lnTo>
                    <a:pt x="111" y="425"/>
                  </a:lnTo>
                  <a:lnTo>
                    <a:pt x="69" y="457"/>
                  </a:lnTo>
                  <a:lnTo>
                    <a:pt x="35" y="490"/>
                  </a:lnTo>
                  <a:lnTo>
                    <a:pt x="12" y="526"/>
                  </a:lnTo>
                  <a:lnTo>
                    <a:pt x="0" y="553"/>
                  </a:lnTo>
                  <a:lnTo>
                    <a:pt x="0" y="650"/>
                  </a:lnTo>
                  <a:lnTo>
                    <a:pt x="6" y="628"/>
                  </a:lnTo>
                  <a:lnTo>
                    <a:pt x="19" y="594"/>
                  </a:lnTo>
                  <a:lnTo>
                    <a:pt x="43" y="551"/>
                  </a:lnTo>
                  <a:lnTo>
                    <a:pt x="76" y="503"/>
                  </a:lnTo>
                  <a:lnTo>
                    <a:pt x="125" y="454"/>
                  </a:lnTo>
                  <a:lnTo>
                    <a:pt x="190" y="408"/>
                  </a:lnTo>
                  <a:lnTo>
                    <a:pt x="275" y="365"/>
                  </a:lnTo>
                  <a:lnTo>
                    <a:pt x="308" y="342"/>
                  </a:lnTo>
                  <a:lnTo>
                    <a:pt x="335" y="305"/>
                  </a:lnTo>
                  <a:lnTo>
                    <a:pt x="352" y="255"/>
                  </a:lnTo>
                  <a:lnTo>
                    <a:pt x="360" y="201"/>
                  </a:lnTo>
                  <a:lnTo>
                    <a:pt x="356" y="144"/>
                  </a:lnTo>
                  <a:lnTo>
                    <a:pt x="341" y="88"/>
                  </a:lnTo>
                  <a:lnTo>
                    <a:pt x="311" y="39"/>
                  </a:lnTo>
                  <a:lnTo>
                    <a:pt x="264" y="0"/>
                  </a:lnTo>
                  <a:close/>
                </a:path>
              </a:pathLst>
            </a:custGeom>
            <a:solidFill>
              <a:schemeClr val="accent1"/>
            </a:solidFill>
            <a:ln w="9525">
              <a:noFill/>
              <a:round/>
              <a:headEnd/>
              <a:tailEnd/>
            </a:ln>
          </p:spPr>
          <p:txBody>
            <a:bodyPr/>
            <a:lstStyle/>
            <a:p>
              <a:pPr>
                <a:defRPr/>
              </a:pPr>
              <a:endParaRPr lang="en-US"/>
            </a:p>
          </p:txBody>
        </p:sp>
        <p:sp>
          <p:nvSpPr>
            <p:cNvPr id="4140" name="Freeform 44"/>
            <p:cNvSpPr>
              <a:spLocks/>
            </p:cNvSpPr>
            <p:nvPr/>
          </p:nvSpPr>
          <p:spPr bwMode="ltGray">
            <a:xfrm rot="1584153">
              <a:off x="56" y="84"/>
              <a:ext cx="804" cy="686"/>
            </a:xfrm>
            <a:custGeom>
              <a:avLst/>
              <a:gdLst/>
              <a:ahLst/>
              <a:cxnLst>
                <a:cxn ang="0">
                  <a:pos x="16" y="370"/>
                </a:cxn>
                <a:cxn ang="0">
                  <a:pos x="6" y="341"/>
                </a:cxn>
                <a:cxn ang="0">
                  <a:pos x="0" y="289"/>
                </a:cxn>
                <a:cxn ang="0">
                  <a:pos x="4" y="222"/>
                </a:cxn>
                <a:cxn ang="0">
                  <a:pos x="25" y="151"/>
                </a:cxn>
                <a:cxn ang="0">
                  <a:pos x="69" y="84"/>
                </a:cxn>
                <a:cxn ang="0">
                  <a:pos x="142" y="31"/>
                </a:cxn>
                <a:cxn ang="0">
                  <a:pos x="247" y="2"/>
                </a:cxn>
                <a:cxn ang="0">
                  <a:pos x="380" y="9"/>
                </a:cxn>
                <a:cxn ang="0">
                  <a:pos x="484" y="68"/>
                </a:cxn>
                <a:cxn ang="0">
                  <a:pos x="554" y="165"/>
                </a:cxn>
                <a:cxn ang="0">
                  <a:pos x="591" y="284"/>
                </a:cxn>
                <a:cxn ang="0">
                  <a:pos x="595" y="409"/>
                </a:cxn>
                <a:cxn ang="0">
                  <a:pos x="566" y="525"/>
                </a:cxn>
                <a:cxn ang="0">
                  <a:pos x="507" y="615"/>
                </a:cxn>
                <a:cxn ang="0">
                  <a:pos x="417" y="663"/>
                </a:cxn>
                <a:cxn ang="0">
                  <a:pos x="389" y="659"/>
                </a:cxn>
                <a:cxn ang="0">
                  <a:pos x="441" y="617"/>
                </a:cxn>
                <a:cxn ang="0">
                  <a:pos x="482" y="544"/>
                </a:cxn>
                <a:cxn ang="0">
                  <a:pos x="509" y="454"/>
                </a:cxn>
                <a:cxn ang="0">
                  <a:pos x="520" y="355"/>
                </a:cxn>
                <a:cxn ang="0">
                  <a:pos x="514" y="258"/>
                </a:cxn>
                <a:cxn ang="0">
                  <a:pos x="485" y="174"/>
                </a:cxn>
                <a:cxn ang="0">
                  <a:pos x="433" y="112"/>
                </a:cxn>
                <a:cxn ang="0">
                  <a:pos x="341" y="75"/>
                </a:cxn>
                <a:cxn ang="0">
                  <a:pos x="246" y="61"/>
                </a:cxn>
                <a:cxn ang="0">
                  <a:pos x="174" y="71"/>
                </a:cxn>
                <a:cxn ang="0">
                  <a:pos x="121" y="101"/>
                </a:cxn>
                <a:cxn ang="0">
                  <a:pos x="84" y="149"/>
                </a:cxn>
                <a:cxn ang="0">
                  <a:pos x="57" y="206"/>
                </a:cxn>
                <a:cxn ang="0">
                  <a:pos x="40" y="272"/>
                </a:cxn>
                <a:cxn ang="0">
                  <a:pos x="28" y="339"/>
                </a:cxn>
              </a:cxnLst>
              <a:rect l="0" t="0" r="r" b="b"/>
              <a:pathLst>
                <a:path w="596" h="666">
                  <a:moveTo>
                    <a:pt x="22" y="372"/>
                  </a:moveTo>
                  <a:lnTo>
                    <a:pt x="16" y="370"/>
                  </a:lnTo>
                  <a:lnTo>
                    <a:pt x="10" y="360"/>
                  </a:lnTo>
                  <a:lnTo>
                    <a:pt x="6" y="341"/>
                  </a:lnTo>
                  <a:lnTo>
                    <a:pt x="1" y="318"/>
                  </a:lnTo>
                  <a:lnTo>
                    <a:pt x="0" y="289"/>
                  </a:lnTo>
                  <a:lnTo>
                    <a:pt x="0" y="257"/>
                  </a:lnTo>
                  <a:lnTo>
                    <a:pt x="4" y="222"/>
                  </a:lnTo>
                  <a:lnTo>
                    <a:pt x="13" y="187"/>
                  </a:lnTo>
                  <a:lnTo>
                    <a:pt x="25" y="151"/>
                  </a:lnTo>
                  <a:lnTo>
                    <a:pt x="45" y="116"/>
                  </a:lnTo>
                  <a:lnTo>
                    <a:pt x="69" y="84"/>
                  </a:lnTo>
                  <a:lnTo>
                    <a:pt x="101" y="55"/>
                  </a:lnTo>
                  <a:lnTo>
                    <a:pt x="142" y="31"/>
                  </a:lnTo>
                  <a:lnTo>
                    <a:pt x="190" y="13"/>
                  </a:lnTo>
                  <a:lnTo>
                    <a:pt x="247" y="2"/>
                  </a:lnTo>
                  <a:lnTo>
                    <a:pt x="314" y="0"/>
                  </a:lnTo>
                  <a:lnTo>
                    <a:pt x="380" y="9"/>
                  </a:lnTo>
                  <a:lnTo>
                    <a:pt x="436" y="33"/>
                  </a:lnTo>
                  <a:lnTo>
                    <a:pt x="484" y="68"/>
                  </a:lnTo>
                  <a:lnTo>
                    <a:pt x="524" y="113"/>
                  </a:lnTo>
                  <a:lnTo>
                    <a:pt x="554" y="165"/>
                  </a:lnTo>
                  <a:lnTo>
                    <a:pt x="577" y="222"/>
                  </a:lnTo>
                  <a:lnTo>
                    <a:pt x="591" y="284"/>
                  </a:lnTo>
                  <a:lnTo>
                    <a:pt x="596" y="347"/>
                  </a:lnTo>
                  <a:lnTo>
                    <a:pt x="595" y="409"/>
                  </a:lnTo>
                  <a:lnTo>
                    <a:pt x="585" y="469"/>
                  </a:lnTo>
                  <a:lnTo>
                    <a:pt x="566" y="525"/>
                  </a:lnTo>
                  <a:lnTo>
                    <a:pt x="540" y="574"/>
                  </a:lnTo>
                  <a:lnTo>
                    <a:pt x="507" y="615"/>
                  </a:lnTo>
                  <a:lnTo>
                    <a:pt x="465" y="645"/>
                  </a:lnTo>
                  <a:lnTo>
                    <a:pt x="417" y="663"/>
                  </a:lnTo>
                  <a:lnTo>
                    <a:pt x="360" y="666"/>
                  </a:lnTo>
                  <a:lnTo>
                    <a:pt x="389" y="659"/>
                  </a:lnTo>
                  <a:lnTo>
                    <a:pt x="417" y="642"/>
                  </a:lnTo>
                  <a:lnTo>
                    <a:pt x="441" y="617"/>
                  </a:lnTo>
                  <a:lnTo>
                    <a:pt x="463" y="583"/>
                  </a:lnTo>
                  <a:lnTo>
                    <a:pt x="482" y="544"/>
                  </a:lnTo>
                  <a:lnTo>
                    <a:pt x="497" y="501"/>
                  </a:lnTo>
                  <a:lnTo>
                    <a:pt x="509" y="454"/>
                  </a:lnTo>
                  <a:lnTo>
                    <a:pt x="517" y="404"/>
                  </a:lnTo>
                  <a:lnTo>
                    <a:pt x="520" y="355"/>
                  </a:lnTo>
                  <a:lnTo>
                    <a:pt x="519" y="305"/>
                  </a:lnTo>
                  <a:lnTo>
                    <a:pt x="514" y="258"/>
                  </a:lnTo>
                  <a:lnTo>
                    <a:pt x="502" y="213"/>
                  </a:lnTo>
                  <a:lnTo>
                    <a:pt x="485" y="174"/>
                  </a:lnTo>
                  <a:lnTo>
                    <a:pt x="462" y="139"/>
                  </a:lnTo>
                  <a:lnTo>
                    <a:pt x="433" y="112"/>
                  </a:lnTo>
                  <a:lnTo>
                    <a:pt x="397" y="93"/>
                  </a:lnTo>
                  <a:lnTo>
                    <a:pt x="341" y="75"/>
                  </a:lnTo>
                  <a:lnTo>
                    <a:pt x="290" y="65"/>
                  </a:lnTo>
                  <a:lnTo>
                    <a:pt x="246" y="61"/>
                  </a:lnTo>
                  <a:lnTo>
                    <a:pt x="207" y="63"/>
                  </a:lnTo>
                  <a:lnTo>
                    <a:pt x="174" y="71"/>
                  </a:lnTo>
                  <a:lnTo>
                    <a:pt x="146" y="84"/>
                  </a:lnTo>
                  <a:lnTo>
                    <a:pt x="121" y="101"/>
                  </a:lnTo>
                  <a:lnTo>
                    <a:pt x="101" y="123"/>
                  </a:lnTo>
                  <a:lnTo>
                    <a:pt x="84" y="149"/>
                  </a:lnTo>
                  <a:lnTo>
                    <a:pt x="69" y="176"/>
                  </a:lnTo>
                  <a:lnTo>
                    <a:pt x="57" y="206"/>
                  </a:lnTo>
                  <a:lnTo>
                    <a:pt x="48" y="239"/>
                  </a:lnTo>
                  <a:lnTo>
                    <a:pt x="40" y="272"/>
                  </a:lnTo>
                  <a:lnTo>
                    <a:pt x="33" y="305"/>
                  </a:lnTo>
                  <a:lnTo>
                    <a:pt x="28" y="339"/>
                  </a:lnTo>
                  <a:lnTo>
                    <a:pt x="22" y="372"/>
                  </a:lnTo>
                  <a:close/>
                </a:path>
              </a:pathLst>
            </a:custGeom>
            <a:solidFill>
              <a:schemeClr val="accent1"/>
            </a:solidFill>
            <a:ln w="9525">
              <a:noFill/>
              <a:round/>
              <a:headEnd/>
              <a:tailEnd/>
            </a:ln>
          </p:spPr>
          <p:txBody>
            <a:bodyPr/>
            <a:lstStyle/>
            <a:p>
              <a:pPr>
                <a:defRPr/>
              </a:pPr>
              <a:endParaRPr lang="en-US"/>
            </a:p>
          </p:txBody>
        </p:sp>
      </p:grpSp>
      <p:sp>
        <p:nvSpPr>
          <p:cNvPr id="4141" name="Rectangle 45"/>
          <p:cNvSpPr>
            <a:spLocks noGrp="1" noChangeArrowheads="1"/>
          </p:cNvSpPr>
          <p:nvPr>
            <p:ph type="title"/>
          </p:nvPr>
        </p:nvSpPr>
        <p:spPr bwMode="auto">
          <a:xfrm>
            <a:off x="442913" y="103188"/>
            <a:ext cx="8243887" cy="131445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8" name="Rectangle 46"/>
          <p:cNvSpPr>
            <a:spLocks noGrp="1" noChangeArrowheads="1"/>
          </p:cNvSpPr>
          <p:nvPr>
            <p:ph type="body" idx="1"/>
          </p:nvPr>
        </p:nvSpPr>
        <p:spPr bwMode="auto">
          <a:xfrm>
            <a:off x="457200" y="1600200"/>
            <a:ext cx="8229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143" name="Rectangle 47"/>
          <p:cNvSpPr>
            <a:spLocks noGrp="1" noChangeArrowheads="1"/>
          </p:cNvSpPr>
          <p:nvPr>
            <p:ph type="dt" sz="half" idx="2"/>
          </p:nvPr>
        </p:nvSpPr>
        <p:spPr bwMode="auto">
          <a:xfrm>
            <a:off x="457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solidFill>
                  <a:schemeClr val="tx1"/>
                </a:solidFill>
                <a:latin typeface="+mj-lt"/>
                <a:cs typeface="+mj-cs"/>
              </a:defRPr>
            </a:lvl1pPr>
          </a:lstStyle>
          <a:p>
            <a:pPr>
              <a:defRPr/>
            </a:pPr>
            <a:endParaRPr lang="en-US"/>
          </a:p>
        </p:txBody>
      </p:sp>
      <p:sp>
        <p:nvSpPr>
          <p:cNvPr id="4144" name="Rectangle 48"/>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solidFill>
                  <a:schemeClr val="tx1"/>
                </a:solidFill>
                <a:latin typeface="+mj-lt"/>
                <a:cs typeface="+mj-cs"/>
              </a:defRPr>
            </a:lvl1pPr>
          </a:lstStyle>
          <a:p>
            <a:pPr>
              <a:defRPr/>
            </a:pPr>
            <a:r>
              <a:rPr lang="en-US" smtClean="0"/>
              <a:t>MAINAK  CS623</a:t>
            </a:r>
            <a:endParaRPr lang="en-US"/>
          </a:p>
        </p:txBody>
      </p:sp>
      <p:sp>
        <p:nvSpPr>
          <p:cNvPr id="4145" name="Rectangle 49"/>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solidFill>
                  <a:schemeClr val="tx1"/>
                </a:solidFill>
                <a:latin typeface="Verdana" panose="020B0604030504040204" pitchFamily="34" charset="0"/>
                <a:cs typeface="Arial" panose="020B0604020202020204" pitchFamily="34" charset="0"/>
              </a:defRPr>
            </a:lvl1pPr>
          </a:lstStyle>
          <a:p>
            <a:fld id="{0EA3C279-375D-4C76-8C6A-7D957294B697}" type="slidenum">
              <a:rPr lang="en-US" altLang="en-US"/>
              <a:pPr/>
              <a:t>‹#›</a:t>
            </a:fld>
            <a:endParaRPr lang="en-US" altLang="en-US"/>
          </a:p>
        </p:txBody>
      </p:sp>
      <p:pic>
        <p:nvPicPr>
          <p:cNvPr id="1032" name="Picture 50" descr="IIT Kanpur log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5667375"/>
            <a:ext cx="11811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ctr" rtl="0" eaLnBrk="0" fontAlgn="base" hangingPunct="0">
        <a:lnSpc>
          <a:spcPct val="90000"/>
        </a:lnSpc>
        <a:spcBef>
          <a:spcPct val="0"/>
        </a:spcBef>
        <a:spcAft>
          <a:spcPct val="0"/>
        </a:spcAft>
        <a:defRPr sz="5400" b="1">
          <a:solidFill>
            <a:srgbClr val="FF0000"/>
          </a:solidFill>
          <a:effectLst>
            <a:outerShdw blurRad="38100" dist="38100" dir="2700000" algn="tl">
              <a:srgbClr val="C0C0C0"/>
            </a:outerShdw>
          </a:effectLst>
          <a:latin typeface="+mj-lt"/>
          <a:ea typeface="+mj-ea"/>
          <a:cs typeface="+mj-cs"/>
        </a:defRPr>
      </a:lvl1pPr>
      <a:lvl2pPr algn="ctr" rtl="0" eaLnBrk="0" fontAlgn="base" hangingPunct="0">
        <a:lnSpc>
          <a:spcPct val="90000"/>
        </a:lnSpc>
        <a:spcBef>
          <a:spcPct val="0"/>
        </a:spcBef>
        <a:spcAft>
          <a:spcPct val="0"/>
        </a:spcAft>
        <a:defRPr sz="5400" b="1">
          <a:solidFill>
            <a:srgbClr val="FF0000"/>
          </a:solidFill>
          <a:effectLst>
            <a:outerShdw blurRad="38100" dist="38100" dir="2700000" algn="tl">
              <a:srgbClr val="C0C0C0"/>
            </a:outerShdw>
          </a:effectLst>
          <a:latin typeface="Verdana" pitchFamily="34" charset="0"/>
          <a:cs typeface="Arial" charset="0"/>
        </a:defRPr>
      </a:lvl2pPr>
      <a:lvl3pPr algn="ctr" rtl="0" eaLnBrk="0" fontAlgn="base" hangingPunct="0">
        <a:lnSpc>
          <a:spcPct val="90000"/>
        </a:lnSpc>
        <a:spcBef>
          <a:spcPct val="0"/>
        </a:spcBef>
        <a:spcAft>
          <a:spcPct val="0"/>
        </a:spcAft>
        <a:defRPr sz="5400" b="1">
          <a:solidFill>
            <a:srgbClr val="FF0000"/>
          </a:solidFill>
          <a:effectLst>
            <a:outerShdw blurRad="38100" dist="38100" dir="2700000" algn="tl">
              <a:srgbClr val="C0C0C0"/>
            </a:outerShdw>
          </a:effectLst>
          <a:latin typeface="Verdana" pitchFamily="34" charset="0"/>
          <a:cs typeface="Arial" charset="0"/>
        </a:defRPr>
      </a:lvl3pPr>
      <a:lvl4pPr algn="ctr" rtl="0" eaLnBrk="0" fontAlgn="base" hangingPunct="0">
        <a:lnSpc>
          <a:spcPct val="90000"/>
        </a:lnSpc>
        <a:spcBef>
          <a:spcPct val="0"/>
        </a:spcBef>
        <a:spcAft>
          <a:spcPct val="0"/>
        </a:spcAft>
        <a:defRPr sz="5400" b="1">
          <a:solidFill>
            <a:srgbClr val="FF0000"/>
          </a:solidFill>
          <a:effectLst>
            <a:outerShdw blurRad="38100" dist="38100" dir="2700000" algn="tl">
              <a:srgbClr val="C0C0C0"/>
            </a:outerShdw>
          </a:effectLst>
          <a:latin typeface="Verdana" pitchFamily="34" charset="0"/>
          <a:cs typeface="Arial" charset="0"/>
        </a:defRPr>
      </a:lvl4pPr>
      <a:lvl5pPr algn="ctr" rtl="0" eaLnBrk="0" fontAlgn="base" hangingPunct="0">
        <a:lnSpc>
          <a:spcPct val="90000"/>
        </a:lnSpc>
        <a:spcBef>
          <a:spcPct val="0"/>
        </a:spcBef>
        <a:spcAft>
          <a:spcPct val="0"/>
        </a:spcAft>
        <a:defRPr sz="5400" b="1">
          <a:solidFill>
            <a:srgbClr val="FF0000"/>
          </a:solidFill>
          <a:effectLst>
            <a:outerShdw blurRad="38100" dist="38100" dir="2700000" algn="tl">
              <a:srgbClr val="C0C0C0"/>
            </a:outerShdw>
          </a:effectLst>
          <a:latin typeface="Verdana" pitchFamily="34" charset="0"/>
          <a:cs typeface="Arial" charset="0"/>
        </a:defRPr>
      </a:lvl5pPr>
      <a:lvl6pPr marL="457200" algn="ctr" rtl="0" fontAlgn="base">
        <a:lnSpc>
          <a:spcPct val="90000"/>
        </a:lnSpc>
        <a:spcBef>
          <a:spcPct val="0"/>
        </a:spcBef>
        <a:spcAft>
          <a:spcPct val="0"/>
        </a:spcAft>
        <a:defRPr sz="5400" b="1">
          <a:solidFill>
            <a:srgbClr val="FF0000"/>
          </a:solidFill>
          <a:effectLst>
            <a:outerShdw blurRad="38100" dist="38100" dir="2700000" algn="tl">
              <a:srgbClr val="C0C0C0"/>
            </a:outerShdw>
          </a:effectLst>
          <a:latin typeface="Verdana" pitchFamily="34" charset="0"/>
          <a:cs typeface="Arial" charset="0"/>
        </a:defRPr>
      </a:lvl6pPr>
      <a:lvl7pPr marL="914400" algn="ctr" rtl="0" fontAlgn="base">
        <a:lnSpc>
          <a:spcPct val="90000"/>
        </a:lnSpc>
        <a:spcBef>
          <a:spcPct val="0"/>
        </a:spcBef>
        <a:spcAft>
          <a:spcPct val="0"/>
        </a:spcAft>
        <a:defRPr sz="5400" b="1">
          <a:solidFill>
            <a:srgbClr val="FF0000"/>
          </a:solidFill>
          <a:effectLst>
            <a:outerShdw blurRad="38100" dist="38100" dir="2700000" algn="tl">
              <a:srgbClr val="C0C0C0"/>
            </a:outerShdw>
          </a:effectLst>
          <a:latin typeface="Verdana" pitchFamily="34" charset="0"/>
          <a:cs typeface="Arial" charset="0"/>
        </a:defRPr>
      </a:lvl7pPr>
      <a:lvl8pPr marL="1371600" algn="ctr" rtl="0" fontAlgn="base">
        <a:lnSpc>
          <a:spcPct val="90000"/>
        </a:lnSpc>
        <a:spcBef>
          <a:spcPct val="0"/>
        </a:spcBef>
        <a:spcAft>
          <a:spcPct val="0"/>
        </a:spcAft>
        <a:defRPr sz="5400" b="1">
          <a:solidFill>
            <a:srgbClr val="FF0000"/>
          </a:solidFill>
          <a:effectLst>
            <a:outerShdw blurRad="38100" dist="38100" dir="2700000" algn="tl">
              <a:srgbClr val="C0C0C0"/>
            </a:outerShdw>
          </a:effectLst>
          <a:latin typeface="Verdana" pitchFamily="34" charset="0"/>
          <a:cs typeface="Arial" charset="0"/>
        </a:defRPr>
      </a:lvl8pPr>
      <a:lvl9pPr marL="1828800" algn="ctr" rtl="0" fontAlgn="base">
        <a:lnSpc>
          <a:spcPct val="90000"/>
        </a:lnSpc>
        <a:spcBef>
          <a:spcPct val="0"/>
        </a:spcBef>
        <a:spcAft>
          <a:spcPct val="0"/>
        </a:spcAft>
        <a:defRPr sz="5400" b="1">
          <a:solidFill>
            <a:srgbClr val="FF0000"/>
          </a:solidFill>
          <a:effectLst>
            <a:outerShdw blurRad="38100" dist="38100" dir="2700000" algn="tl">
              <a:srgbClr val="C0C0C0"/>
            </a:outerShdw>
          </a:effectLst>
          <a:latin typeface="Verdana" pitchFamily="34" charset="0"/>
          <a:cs typeface="Arial" charset="0"/>
        </a:defRPr>
      </a:lvl9pPr>
    </p:titleStyle>
    <p:bodyStyle>
      <a:lvl1pPr marL="342900" indent="-342900" algn="l" rtl="0" eaLnBrk="0" fontAlgn="base" hangingPunct="0">
        <a:spcBef>
          <a:spcPct val="20000"/>
        </a:spcBef>
        <a:spcAft>
          <a:spcPct val="0"/>
        </a:spcAft>
        <a:buChar char="•"/>
        <a:defRPr sz="2800">
          <a:solidFill>
            <a:srgbClr val="000000"/>
          </a:solidFill>
          <a:latin typeface="+mn-lt"/>
          <a:ea typeface="+mn-ea"/>
          <a:cs typeface="+mn-cs"/>
        </a:defRPr>
      </a:lvl1pPr>
      <a:lvl2pPr marL="742950" indent="-285750" algn="l" rtl="0" eaLnBrk="0" fontAlgn="base" hangingPunct="0">
        <a:spcBef>
          <a:spcPct val="20000"/>
        </a:spcBef>
        <a:spcAft>
          <a:spcPct val="0"/>
        </a:spcAft>
        <a:buChar char="–"/>
        <a:defRPr sz="2400">
          <a:solidFill>
            <a:srgbClr val="000000"/>
          </a:solidFill>
          <a:latin typeface="+mn-lt"/>
          <a:ea typeface="+mn-ea"/>
          <a:cs typeface="+mn-cs"/>
        </a:defRPr>
      </a:lvl2pPr>
      <a:lvl3pPr marL="1143000" indent="-228600" algn="l" rtl="0" eaLnBrk="0" fontAlgn="base" hangingPunct="0">
        <a:spcBef>
          <a:spcPct val="20000"/>
        </a:spcBef>
        <a:spcAft>
          <a:spcPct val="0"/>
        </a:spcAft>
        <a:buChar char="•"/>
        <a:defRPr sz="2400">
          <a:solidFill>
            <a:srgbClr val="000000"/>
          </a:solidFill>
          <a:latin typeface="+mn-lt"/>
          <a:ea typeface="+mn-ea"/>
          <a:cs typeface="+mn-cs"/>
        </a:defRPr>
      </a:lvl3pPr>
      <a:lvl4pPr marL="1600200" indent="-228600" algn="l" rtl="0" eaLnBrk="0" fontAlgn="base" hangingPunct="0">
        <a:spcBef>
          <a:spcPct val="20000"/>
        </a:spcBef>
        <a:spcAft>
          <a:spcPct val="0"/>
        </a:spcAft>
        <a:buChar char="–"/>
        <a:defRPr sz="2000">
          <a:solidFill>
            <a:srgbClr val="000000"/>
          </a:solidFill>
          <a:latin typeface="+mn-lt"/>
          <a:ea typeface="+mn-ea"/>
          <a:cs typeface="+mn-cs"/>
        </a:defRPr>
      </a:lvl4pPr>
      <a:lvl5pPr marL="2057400" indent="-228600" algn="l" rtl="0" eaLnBrk="0" fontAlgn="base" hangingPunct="0">
        <a:spcBef>
          <a:spcPct val="20000"/>
        </a:spcBef>
        <a:spcAft>
          <a:spcPct val="0"/>
        </a:spcAft>
        <a:buChar char="»"/>
        <a:defRPr sz="2000">
          <a:solidFill>
            <a:srgbClr val="000000"/>
          </a:solidFill>
          <a:latin typeface="+mn-lt"/>
          <a:ea typeface="+mn-ea"/>
          <a:cs typeface="+mn-cs"/>
        </a:defRPr>
      </a:lvl5pPr>
      <a:lvl6pPr marL="2514600" indent="-228600" algn="l" rtl="0" fontAlgn="base">
        <a:spcBef>
          <a:spcPct val="20000"/>
        </a:spcBef>
        <a:spcAft>
          <a:spcPct val="0"/>
        </a:spcAft>
        <a:buChar char="»"/>
        <a:defRPr sz="2000">
          <a:solidFill>
            <a:srgbClr val="000000"/>
          </a:solidFill>
          <a:latin typeface="+mn-lt"/>
          <a:ea typeface="+mn-ea"/>
          <a:cs typeface="+mn-cs"/>
        </a:defRPr>
      </a:lvl6pPr>
      <a:lvl7pPr marL="2971800" indent="-228600" algn="l" rtl="0" fontAlgn="base">
        <a:spcBef>
          <a:spcPct val="20000"/>
        </a:spcBef>
        <a:spcAft>
          <a:spcPct val="0"/>
        </a:spcAft>
        <a:buChar char="»"/>
        <a:defRPr sz="2000">
          <a:solidFill>
            <a:srgbClr val="000000"/>
          </a:solidFill>
          <a:latin typeface="+mn-lt"/>
          <a:ea typeface="+mn-ea"/>
          <a:cs typeface="+mn-cs"/>
        </a:defRPr>
      </a:lvl7pPr>
      <a:lvl8pPr marL="3429000" indent="-228600" algn="l" rtl="0" fontAlgn="base">
        <a:spcBef>
          <a:spcPct val="20000"/>
        </a:spcBef>
        <a:spcAft>
          <a:spcPct val="0"/>
        </a:spcAft>
        <a:buChar char="»"/>
        <a:defRPr sz="2000">
          <a:solidFill>
            <a:srgbClr val="000000"/>
          </a:solidFill>
          <a:latin typeface="+mn-lt"/>
          <a:ea typeface="+mn-ea"/>
          <a:cs typeface="+mn-cs"/>
        </a:defRPr>
      </a:lvl8pPr>
      <a:lvl9pPr marL="3886200" indent="-228600" algn="l" rtl="0" fontAlgn="base">
        <a:spcBef>
          <a:spcPct val="20000"/>
        </a:spcBef>
        <a:spcAft>
          <a:spcPct val="0"/>
        </a:spcAft>
        <a:buChar char="»"/>
        <a:defRPr sz="2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4"/>
          <p:cNvSpPr>
            <a:spLocks noGrp="1"/>
          </p:cNvSpPr>
          <p:nvPr>
            <p:ph type="ftr" sz="quarter" idx="11"/>
          </p:nvPr>
        </p:nvSpPr>
        <p:spPr/>
        <p:txBody>
          <a:bodyPr/>
          <a:lstStyle/>
          <a:p>
            <a:pPr>
              <a:defRPr/>
            </a:pPr>
            <a:r>
              <a:rPr lang="en-US" smtClean="0"/>
              <a:t>MAINAK  CS623</a:t>
            </a:r>
            <a:endParaRPr lang="en-US"/>
          </a:p>
        </p:txBody>
      </p:sp>
      <p:sp>
        <p:nvSpPr>
          <p:cNvPr id="4"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487C149-6591-4F78-BD27-EFD49F47F850}" type="slidenum">
              <a:rPr lang="en-US" altLang="en-US" sz="1400">
                <a:solidFill>
                  <a:schemeClr val="tx1"/>
                </a:solidFill>
                <a:latin typeface="Verdana" panose="020B0604030504040204" pitchFamily="34" charset="0"/>
              </a:rPr>
              <a:pPr eaLnBrk="1" hangingPunct="1"/>
              <a:t>1</a:t>
            </a:fld>
            <a:endParaRPr lang="en-US" altLang="en-US" sz="1400">
              <a:solidFill>
                <a:schemeClr val="tx1"/>
              </a:solidFill>
              <a:latin typeface="Verdana" panose="020B0604030504040204" pitchFamily="34" charset="0"/>
            </a:endParaRPr>
          </a:p>
        </p:txBody>
      </p:sp>
      <p:sp>
        <p:nvSpPr>
          <p:cNvPr id="14338" name="Rectangle 2"/>
          <p:cNvSpPr>
            <a:spLocks noGrp="1" noChangeArrowheads="1"/>
          </p:cNvSpPr>
          <p:nvPr>
            <p:ph type="title"/>
          </p:nvPr>
        </p:nvSpPr>
        <p:spPr>
          <a:xfrm>
            <a:off x="442913" y="103188"/>
            <a:ext cx="8243887" cy="6754812"/>
          </a:xfrm>
        </p:spPr>
        <p:txBody>
          <a:bodyPr anchor="ctr"/>
          <a:lstStyle/>
          <a:p>
            <a:pPr eaLnBrk="1" hangingPunct="1">
              <a:defRPr/>
            </a:pPr>
            <a:r>
              <a:rPr lang="en-US" sz="6000" dirty="0"/>
              <a:t>GPU </a:t>
            </a:r>
            <a:r>
              <a:rPr lang="en-US" sz="6000" dirty="0" smtClean="0"/>
              <a:t>Microarchitecture</a:t>
            </a:r>
            <a:r>
              <a:rPr lang="en-US" sz="6000" dirty="0"/>
              <a:t/>
            </a:r>
            <a:br>
              <a:rPr lang="en-US" sz="6000" dirty="0"/>
            </a:br>
            <a:r>
              <a:rPr lang="en-US" sz="6000" dirty="0"/>
              <a:t/>
            </a:r>
            <a:br>
              <a:rPr lang="en-US" sz="6000" dirty="0"/>
            </a:br>
            <a:endParaRPr lang="en-US" sz="2400" dirty="0">
              <a:solidFill>
                <a:srgbClr val="0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10</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Architecture overview</a:t>
            </a:r>
            <a:endParaRPr lang="en-US" dirty="0"/>
          </a:p>
        </p:txBody>
      </p:sp>
      <p:sp>
        <p:nvSpPr>
          <p:cNvPr id="15365" name="Rectangle 3"/>
          <p:cNvSpPr>
            <a:spLocks noGrp="1" noChangeArrowheads="1"/>
          </p:cNvSpPr>
          <p:nvPr>
            <p:ph type="body" idx="1"/>
          </p:nvPr>
        </p:nvSpPr>
        <p:spPr>
          <a:xfrm>
            <a:off x="457200" y="685800"/>
            <a:ext cx="8686800" cy="6172200"/>
          </a:xfrm>
        </p:spPr>
        <p:txBody>
          <a:bodyPr/>
          <a:lstStyle/>
          <a:p>
            <a:pPr eaLnBrk="1" hangingPunct="1"/>
            <a:r>
              <a:rPr lang="en-US" altLang="en-US" dirty="0" smtClean="0"/>
              <a:t>Each streaming multiprocessor of GB202 has</a:t>
            </a:r>
          </a:p>
          <a:p>
            <a:pPr lvl="1" eaLnBrk="1" hangingPunct="1"/>
            <a:r>
              <a:rPr lang="en-US" altLang="en-US" dirty="0" smtClean="0"/>
              <a:t>128 CUDA cores partitioned into four clusters</a:t>
            </a:r>
          </a:p>
          <a:p>
            <a:pPr lvl="1" eaLnBrk="1" hangingPunct="1"/>
            <a:r>
              <a:rPr lang="en-US" altLang="en-US" dirty="0" smtClean="0"/>
              <a:t>Each cluster has</a:t>
            </a:r>
          </a:p>
          <a:p>
            <a:pPr lvl="2" eaLnBrk="1" hangingPunct="1"/>
            <a:r>
              <a:rPr lang="en-US" altLang="en-US" dirty="0" smtClean="0"/>
              <a:t>One L0 instruction cache producing one instruction per cycle</a:t>
            </a:r>
          </a:p>
          <a:p>
            <a:pPr lvl="2" eaLnBrk="1" hangingPunct="1"/>
            <a:r>
              <a:rPr lang="en-US" altLang="en-US" dirty="0" smtClean="0"/>
              <a:t>One warp scheduler and dispatcher that dispatches one warp instruction per cycle</a:t>
            </a:r>
          </a:p>
          <a:p>
            <a:pPr lvl="2" eaLnBrk="1" hangingPunct="1"/>
            <a:r>
              <a:rPr lang="en-US" altLang="en-US" dirty="0" smtClean="0"/>
              <a:t>16384 32-bit registers</a:t>
            </a:r>
          </a:p>
          <a:p>
            <a:pPr lvl="2" eaLnBrk="1" hangingPunct="1"/>
            <a:r>
              <a:rPr lang="en-US" altLang="en-US" dirty="0" smtClean="0"/>
              <a:t>One tensor core</a:t>
            </a:r>
          </a:p>
          <a:p>
            <a:pPr lvl="2" eaLnBrk="1" hangingPunct="1"/>
            <a:r>
              <a:rPr lang="en-US" altLang="en-US" dirty="0" smtClean="0"/>
              <a:t>One special function unit for computing transcendental functions</a:t>
            </a:r>
          </a:p>
          <a:p>
            <a:pPr lvl="2" eaLnBrk="1" hangingPunct="1"/>
            <a:r>
              <a:rPr lang="en-US" altLang="en-US" dirty="0" smtClean="0"/>
              <a:t>Four load/store address generators</a:t>
            </a:r>
          </a:p>
          <a:p>
            <a:pPr lvl="1" eaLnBrk="1" hangingPunct="1"/>
            <a:r>
              <a:rPr lang="en-US" altLang="en-US" dirty="0" smtClean="0"/>
              <a:t>128 KB L1 data cache + shared memory with configurable partitions (shared memory is software managed)</a:t>
            </a:r>
          </a:p>
          <a:p>
            <a:pPr lvl="1" eaLnBrk="1" hangingPunct="1"/>
            <a:r>
              <a:rPr lang="en-US" altLang="en-US" dirty="0" smtClean="0"/>
              <a:t>Four texture units</a:t>
            </a:r>
          </a:p>
          <a:p>
            <a:pPr lvl="1" eaLnBrk="1" hangingPunct="1"/>
            <a:r>
              <a:rPr lang="en-US" altLang="en-US" dirty="0" smtClean="0"/>
              <a:t>One ray tracing core</a:t>
            </a:r>
          </a:p>
        </p:txBody>
      </p:sp>
    </p:spTree>
    <p:extLst>
      <p:ext uri="{BB962C8B-B14F-4D97-AF65-F5344CB8AC3E}">
        <p14:creationId xmlns:p14="http://schemas.microsoft.com/office/powerpoint/2010/main" val="4256707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a:xfrm>
            <a:off x="3124200" y="6400800"/>
            <a:ext cx="2895600" cy="457200"/>
          </a:xfrm>
        </p:spPr>
        <p:txBody>
          <a:bodyPr/>
          <a:lstStyle/>
          <a:p>
            <a:pPr>
              <a:defRPr/>
            </a:pPr>
            <a:r>
              <a:rPr lang="en-US" dirty="0" smtClean="0"/>
              <a:t>MAINAK  CS623</a:t>
            </a:r>
            <a:endParaRPr lang="en-US" dirty="0"/>
          </a:p>
        </p:txBody>
      </p:sp>
      <p:sp>
        <p:nvSpPr>
          <p:cNvPr id="5" name="Slide Number Placeholder 5"/>
          <p:cNvSpPr>
            <a:spLocks noGrp="1"/>
          </p:cNvSpPr>
          <p:nvPr>
            <p:ph type="sldNum" sz="quarter" idx="12"/>
          </p:nvPr>
        </p:nvSpPr>
        <p:spPr>
          <a:xfrm>
            <a:off x="6553200" y="6548438"/>
            <a:ext cx="2133600" cy="457200"/>
          </a:xfrm>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11</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Architecture overview</a:t>
            </a:r>
            <a:endParaRPr lang="en-US" dirty="0"/>
          </a:p>
        </p:txBody>
      </p:sp>
      <p:sp>
        <p:nvSpPr>
          <p:cNvPr id="15365" name="Rectangle 3"/>
          <p:cNvSpPr>
            <a:spLocks noGrp="1" noChangeArrowheads="1"/>
          </p:cNvSpPr>
          <p:nvPr>
            <p:ph type="body" idx="1"/>
          </p:nvPr>
        </p:nvSpPr>
        <p:spPr>
          <a:xfrm>
            <a:off x="457200" y="762000"/>
            <a:ext cx="8686800" cy="6096000"/>
          </a:xfrm>
        </p:spPr>
        <p:txBody>
          <a:bodyPr/>
          <a:lstStyle/>
          <a:p>
            <a:pPr eaLnBrk="1" hangingPunct="1"/>
            <a:r>
              <a:rPr lang="en-US" altLang="en-US" dirty="0" smtClean="0"/>
              <a:t>A </a:t>
            </a:r>
            <a:r>
              <a:rPr lang="en-US" altLang="en-US" dirty="0"/>
              <a:t>GPU device interfaces with the host CPU through the </a:t>
            </a:r>
            <a:r>
              <a:rPr lang="en-US" altLang="en-US" dirty="0" err="1"/>
              <a:t>PCIe</a:t>
            </a:r>
            <a:r>
              <a:rPr lang="en-US" altLang="en-US" dirty="0"/>
              <a:t> </a:t>
            </a:r>
            <a:r>
              <a:rPr lang="en-US" altLang="en-US" dirty="0" smtClean="0"/>
              <a:t>interface and other GPUs through </a:t>
            </a:r>
            <a:r>
              <a:rPr lang="en-US" altLang="en-US" dirty="0" err="1" smtClean="0"/>
              <a:t>NVLink</a:t>
            </a:r>
            <a:r>
              <a:rPr lang="en-US" altLang="en-US" dirty="0" smtClean="0"/>
              <a:t> interface</a:t>
            </a:r>
            <a:endParaRPr lang="en-US" altLang="en-US" dirty="0"/>
          </a:p>
        </p:txBody>
      </p:sp>
      <p:sp>
        <p:nvSpPr>
          <p:cNvPr id="2" name="Rectangle 1"/>
          <p:cNvSpPr/>
          <p:nvPr/>
        </p:nvSpPr>
        <p:spPr bwMode="auto">
          <a:xfrm>
            <a:off x="457200" y="4800600"/>
            <a:ext cx="1143000" cy="1219200"/>
          </a:xfrm>
          <a:prstGeom prst="rect">
            <a:avLst/>
          </a:prstGeom>
          <a:solidFill>
            <a:schemeClr val="accent4">
              <a:lumMod val="20000"/>
              <a:lumOff val="80000"/>
            </a:schemeClr>
          </a:solid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IN" sz="2800" b="0" i="0" u="none" strike="noStrike" cap="none" normalizeH="0" baseline="0" dirty="0" err="1">
                <a:ln>
                  <a:noFill/>
                </a:ln>
                <a:solidFill>
                  <a:srgbClr val="000000"/>
                </a:solidFill>
                <a:effectLst/>
                <a:latin typeface="Arial Unicode MS" pitchFamily="34" charset="-128"/>
                <a:ea typeface="Arial Unicode MS" pitchFamily="34" charset="-128"/>
                <a:cs typeface="Arial Unicode MS" pitchFamily="34" charset="-128"/>
              </a:rPr>
              <a:t>DDRx</a:t>
            </a:r>
            <a:r>
              <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rPr>
              <a:t> DRAM</a:t>
            </a:r>
          </a:p>
        </p:txBody>
      </p:sp>
      <p:sp>
        <p:nvSpPr>
          <p:cNvPr id="3" name="Rectangle 2"/>
          <p:cNvSpPr/>
          <p:nvPr/>
        </p:nvSpPr>
        <p:spPr bwMode="auto">
          <a:xfrm>
            <a:off x="2209800" y="4953000"/>
            <a:ext cx="914400" cy="914400"/>
          </a:xfrm>
          <a:prstGeom prst="rect">
            <a:avLst/>
          </a:prstGeom>
          <a:solidFill>
            <a:srgbClr val="FFC000"/>
          </a:solid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rPr>
              <a:t>CPU</a:t>
            </a:r>
          </a:p>
        </p:txBody>
      </p:sp>
      <p:sp>
        <p:nvSpPr>
          <p:cNvPr id="6" name="Rectangle 5"/>
          <p:cNvSpPr/>
          <p:nvPr/>
        </p:nvSpPr>
        <p:spPr bwMode="auto">
          <a:xfrm>
            <a:off x="4419600" y="4419600"/>
            <a:ext cx="2438400" cy="1981200"/>
          </a:xfrm>
          <a:prstGeom prst="rect">
            <a:avLst/>
          </a:prstGeom>
          <a:solidFill>
            <a:schemeClr val="accent1"/>
          </a:solid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endParaRPr>
          </a:p>
          <a:p>
            <a:pPr marL="0" marR="0" indent="0" algn="ctr" defTabSz="914400" rtl="0" eaLnBrk="1" fontAlgn="base" latinLnBrk="0" hangingPunct="1">
              <a:lnSpc>
                <a:spcPct val="100000"/>
              </a:lnSpc>
              <a:spcBef>
                <a:spcPct val="0"/>
              </a:spcBef>
              <a:spcAft>
                <a:spcPct val="0"/>
              </a:spcAft>
              <a:buClrTx/>
              <a:buSzTx/>
              <a:buFontTx/>
              <a:buNone/>
              <a:tabLst/>
            </a:pPr>
            <a:endParaRPr lang="en-IN" dirty="0">
              <a:cs typeface="Arial Unicode MS" pitchFamily="34"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rPr>
              <a:t>GPU</a:t>
            </a:r>
          </a:p>
        </p:txBody>
      </p:sp>
      <p:sp>
        <p:nvSpPr>
          <p:cNvPr id="7" name="Rectangle 6"/>
          <p:cNvSpPr/>
          <p:nvPr/>
        </p:nvSpPr>
        <p:spPr bwMode="auto">
          <a:xfrm>
            <a:off x="4569542" y="4544961"/>
            <a:ext cx="914400" cy="712839"/>
          </a:xfrm>
          <a:prstGeom prst="rect">
            <a:avLst/>
          </a:prstGeom>
          <a:solidFill>
            <a:schemeClr val="bg1">
              <a:lumMod val="85000"/>
            </a:schemeClr>
          </a:solid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rPr>
              <a:t>SM</a:t>
            </a:r>
          </a:p>
        </p:txBody>
      </p:sp>
      <p:sp>
        <p:nvSpPr>
          <p:cNvPr id="10" name="Rectangle 9"/>
          <p:cNvSpPr/>
          <p:nvPr/>
        </p:nvSpPr>
        <p:spPr bwMode="auto">
          <a:xfrm>
            <a:off x="5778910" y="4544961"/>
            <a:ext cx="914400" cy="712839"/>
          </a:xfrm>
          <a:prstGeom prst="rect">
            <a:avLst/>
          </a:prstGeom>
          <a:solidFill>
            <a:schemeClr val="bg1">
              <a:lumMod val="85000"/>
            </a:schemeClr>
          </a:solid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rPr>
              <a:t>SM</a:t>
            </a:r>
          </a:p>
        </p:txBody>
      </p:sp>
      <p:sp>
        <p:nvSpPr>
          <p:cNvPr id="8" name="Rectangle 7"/>
          <p:cNvSpPr/>
          <p:nvPr/>
        </p:nvSpPr>
        <p:spPr bwMode="auto">
          <a:xfrm>
            <a:off x="7639664" y="4419600"/>
            <a:ext cx="1275735" cy="1981200"/>
          </a:xfrm>
          <a:prstGeom prst="rect">
            <a:avLst/>
          </a:prstGeom>
          <a:solidFill>
            <a:schemeClr val="tx1">
              <a:lumMod val="40000"/>
              <a:lumOff val="60000"/>
            </a:schemeClr>
          </a:solid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IN" sz="2800" b="0" i="0" u="none" strike="noStrike" cap="none" normalizeH="0" baseline="0" dirty="0" err="1">
                <a:ln>
                  <a:noFill/>
                </a:ln>
                <a:solidFill>
                  <a:srgbClr val="000000"/>
                </a:solidFill>
                <a:effectLst/>
                <a:latin typeface="Arial Unicode MS" pitchFamily="34" charset="-128"/>
                <a:ea typeface="Arial Unicode MS" pitchFamily="34" charset="-128"/>
                <a:cs typeface="Arial Unicode MS" pitchFamily="34" charset="-128"/>
              </a:rPr>
              <a:t>GDDRx</a:t>
            </a:r>
            <a:r>
              <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rPr>
              <a:t> DRAM</a:t>
            </a:r>
          </a:p>
        </p:txBody>
      </p:sp>
      <p:sp>
        <p:nvSpPr>
          <p:cNvPr id="9" name="Rectangle 8"/>
          <p:cNvSpPr/>
          <p:nvPr/>
        </p:nvSpPr>
        <p:spPr bwMode="auto">
          <a:xfrm>
            <a:off x="4569542" y="5707626"/>
            <a:ext cx="2123768" cy="540774"/>
          </a:xfrm>
          <a:prstGeom prst="rect">
            <a:avLst/>
          </a:prstGeom>
          <a:solidFill>
            <a:srgbClr val="FFFF00"/>
          </a:solid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rPr>
              <a:t>L2 cache</a:t>
            </a:r>
          </a:p>
        </p:txBody>
      </p:sp>
      <p:cxnSp>
        <p:nvCxnSpPr>
          <p:cNvPr id="13" name="Straight Arrow Connector 12"/>
          <p:cNvCxnSpPr/>
          <p:nvPr/>
        </p:nvCxnSpPr>
        <p:spPr bwMode="auto">
          <a:xfrm>
            <a:off x="6693310" y="6014884"/>
            <a:ext cx="980767" cy="0"/>
          </a:xfrm>
          <a:prstGeom prst="straightConnector1">
            <a:avLst/>
          </a:prstGeom>
          <a:solidFill>
            <a:schemeClr val="accent1"/>
          </a:solidFill>
          <a:ln w="34925" cap="flat" cmpd="sng" algn="ctr">
            <a:solidFill>
              <a:srgbClr val="7030A0"/>
            </a:solidFill>
            <a:prstDash val="solid"/>
            <a:round/>
            <a:headEnd type="triangle"/>
            <a:tailEnd type="triangle"/>
          </a:ln>
          <a:effectLst/>
        </p:spPr>
      </p:cxnSp>
      <p:cxnSp>
        <p:nvCxnSpPr>
          <p:cNvPr id="15" name="Straight Arrow Connector 14"/>
          <p:cNvCxnSpPr>
            <a:stCxn id="7" idx="2"/>
          </p:cNvCxnSpPr>
          <p:nvPr/>
        </p:nvCxnSpPr>
        <p:spPr bwMode="auto">
          <a:xfrm>
            <a:off x="5026742" y="5257800"/>
            <a:ext cx="0" cy="449826"/>
          </a:xfrm>
          <a:prstGeom prst="straightConnector1">
            <a:avLst/>
          </a:prstGeom>
          <a:solidFill>
            <a:schemeClr val="accent1"/>
          </a:solidFill>
          <a:ln w="38100" cap="flat" cmpd="sng" algn="ctr">
            <a:solidFill>
              <a:schemeClr val="tx1"/>
            </a:solidFill>
            <a:prstDash val="solid"/>
            <a:round/>
            <a:headEnd type="triangle"/>
            <a:tailEnd type="triangle"/>
          </a:ln>
          <a:effectLst/>
        </p:spPr>
      </p:cxnSp>
      <p:cxnSp>
        <p:nvCxnSpPr>
          <p:cNvPr id="17" name="Straight Arrow Connector 16"/>
          <p:cNvCxnSpPr/>
          <p:nvPr/>
        </p:nvCxnSpPr>
        <p:spPr bwMode="auto">
          <a:xfrm>
            <a:off x="6248400" y="5257800"/>
            <a:ext cx="0" cy="449826"/>
          </a:xfrm>
          <a:prstGeom prst="straightConnector1">
            <a:avLst/>
          </a:prstGeom>
          <a:solidFill>
            <a:schemeClr val="accent1"/>
          </a:solidFill>
          <a:ln w="38100" cap="flat" cmpd="sng" algn="ctr">
            <a:solidFill>
              <a:schemeClr val="tx1"/>
            </a:solidFill>
            <a:prstDash val="solid"/>
            <a:round/>
            <a:headEnd type="triangle"/>
            <a:tailEnd type="triangle"/>
          </a:ln>
          <a:effectLst/>
        </p:spPr>
      </p:cxnSp>
      <p:cxnSp>
        <p:nvCxnSpPr>
          <p:cNvPr id="19" name="Straight Arrow Connector 18"/>
          <p:cNvCxnSpPr>
            <a:stCxn id="6" idx="1"/>
          </p:cNvCxnSpPr>
          <p:nvPr/>
        </p:nvCxnSpPr>
        <p:spPr bwMode="auto">
          <a:xfrm flipH="1">
            <a:off x="3124200" y="5410200"/>
            <a:ext cx="1295400" cy="0"/>
          </a:xfrm>
          <a:prstGeom prst="straightConnector1">
            <a:avLst/>
          </a:prstGeom>
          <a:solidFill>
            <a:schemeClr val="accent1"/>
          </a:solidFill>
          <a:ln w="38100" cap="flat" cmpd="sng" algn="ctr">
            <a:solidFill>
              <a:srgbClr val="C00000"/>
            </a:solidFill>
            <a:prstDash val="solid"/>
            <a:round/>
            <a:headEnd type="triangle"/>
            <a:tailEnd type="triangle"/>
          </a:ln>
          <a:effectLst/>
        </p:spPr>
      </p:cxnSp>
      <p:cxnSp>
        <p:nvCxnSpPr>
          <p:cNvPr id="21" name="Straight Arrow Connector 20"/>
          <p:cNvCxnSpPr>
            <a:stCxn id="3" idx="1"/>
          </p:cNvCxnSpPr>
          <p:nvPr/>
        </p:nvCxnSpPr>
        <p:spPr bwMode="auto">
          <a:xfrm flipH="1">
            <a:off x="1600200" y="5410200"/>
            <a:ext cx="609600" cy="4916"/>
          </a:xfrm>
          <a:prstGeom prst="straightConnector1">
            <a:avLst/>
          </a:prstGeom>
          <a:solidFill>
            <a:schemeClr val="accent1"/>
          </a:solidFill>
          <a:ln w="38100" cap="flat" cmpd="sng" algn="ctr">
            <a:solidFill>
              <a:srgbClr val="000000"/>
            </a:solidFill>
            <a:prstDash val="solid"/>
            <a:round/>
            <a:headEnd type="triangle"/>
            <a:tailEnd type="triangle"/>
          </a:ln>
          <a:effectLst/>
        </p:spPr>
      </p:cxnSp>
      <p:sp>
        <p:nvSpPr>
          <p:cNvPr id="25" name="TextBox 24"/>
          <p:cNvSpPr txBox="1"/>
          <p:nvPr/>
        </p:nvSpPr>
        <p:spPr>
          <a:xfrm>
            <a:off x="3278571" y="4876800"/>
            <a:ext cx="912429" cy="523220"/>
          </a:xfrm>
          <a:prstGeom prst="rect">
            <a:avLst/>
          </a:prstGeom>
          <a:noFill/>
        </p:spPr>
        <p:txBody>
          <a:bodyPr wrap="none" rtlCol="0">
            <a:spAutoFit/>
          </a:bodyPr>
          <a:lstStyle/>
          <a:p>
            <a:r>
              <a:rPr lang="en-IN" dirty="0" err="1"/>
              <a:t>PCIe</a:t>
            </a:r>
            <a:endParaRPr lang="en-IN" dirty="0"/>
          </a:p>
        </p:txBody>
      </p:sp>
      <p:sp>
        <p:nvSpPr>
          <p:cNvPr id="20" name="Rectangle 19"/>
          <p:cNvSpPr/>
          <p:nvPr/>
        </p:nvSpPr>
        <p:spPr bwMode="auto">
          <a:xfrm>
            <a:off x="4419600" y="1752600"/>
            <a:ext cx="2438400" cy="1981200"/>
          </a:xfrm>
          <a:prstGeom prst="rect">
            <a:avLst/>
          </a:prstGeom>
          <a:solidFill>
            <a:schemeClr val="accent1"/>
          </a:solid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endParaRPr>
          </a:p>
          <a:p>
            <a:pPr marL="0" marR="0" indent="0" algn="ctr" defTabSz="914400" rtl="0" eaLnBrk="1" fontAlgn="base" latinLnBrk="0" hangingPunct="1">
              <a:lnSpc>
                <a:spcPct val="100000"/>
              </a:lnSpc>
              <a:spcBef>
                <a:spcPct val="0"/>
              </a:spcBef>
              <a:spcAft>
                <a:spcPct val="0"/>
              </a:spcAft>
              <a:buClrTx/>
              <a:buSzTx/>
              <a:buFontTx/>
              <a:buNone/>
              <a:tabLst/>
            </a:pPr>
            <a:endParaRPr lang="en-IN" dirty="0">
              <a:cs typeface="Arial Unicode MS" pitchFamily="34"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rPr>
              <a:t>GPU</a:t>
            </a:r>
          </a:p>
        </p:txBody>
      </p:sp>
      <p:sp>
        <p:nvSpPr>
          <p:cNvPr id="22" name="Rectangle 21"/>
          <p:cNvSpPr/>
          <p:nvPr/>
        </p:nvSpPr>
        <p:spPr bwMode="auto">
          <a:xfrm>
            <a:off x="4569542" y="1877961"/>
            <a:ext cx="914400" cy="712839"/>
          </a:xfrm>
          <a:prstGeom prst="rect">
            <a:avLst/>
          </a:prstGeom>
          <a:solidFill>
            <a:schemeClr val="bg1">
              <a:lumMod val="85000"/>
            </a:schemeClr>
          </a:solid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rPr>
              <a:t>SM</a:t>
            </a:r>
          </a:p>
        </p:txBody>
      </p:sp>
      <p:sp>
        <p:nvSpPr>
          <p:cNvPr id="23" name="Rectangle 22"/>
          <p:cNvSpPr/>
          <p:nvPr/>
        </p:nvSpPr>
        <p:spPr bwMode="auto">
          <a:xfrm>
            <a:off x="5778910" y="1877961"/>
            <a:ext cx="914400" cy="712839"/>
          </a:xfrm>
          <a:prstGeom prst="rect">
            <a:avLst/>
          </a:prstGeom>
          <a:solidFill>
            <a:schemeClr val="bg1">
              <a:lumMod val="85000"/>
            </a:schemeClr>
          </a:solid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rPr>
              <a:t>SM</a:t>
            </a:r>
          </a:p>
        </p:txBody>
      </p:sp>
      <p:sp>
        <p:nvSpPr>
          <p:cNvPr id="24" name="Rectangle 23"/>
          <p:cNvSpPr/>
          <p:nvPr/>
        </p:nvSpPr>
        <p:spPr bwMode="auto">
          <a:xfrm>
            <a:off x="7639664" y="1752600"/>
            <a:ext cx="1275735" cy="1981200"/>
          </a:xfrm>
          <a:prstGeom prst="rect">
            <a:avLst/>
          </a:prstGeom>
          <a:solidFill>
            <a:schemeClr val="tx1">
              <a:lumMod val="40000"/>
              <a:lumOff val="60000"/>
            </a:schemeClr>
          </a:solid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IN" sz="2800" b="0" i="0" u="none" strike="noStrike" cap="none" normalizeH="0" baseline="0" dirty="0" err="1">
                <a:ln>
                  <a:noFill/>
                </a:ln>
                <a:solidFill>
                  <a:srgbClr val="000000"/>
                </a:solidFill>
                <a:effectLst/>
                <a:latin typeface="Arial Unicode MS" pitchFamily="34" charset="-128"/>
                <a:ea typeface="Arial Unicode MS" pitchFamily="34" charset="-128"/>
                <a:cs typeface="Arial Unicode MS" pitchFamily="34" charset="-128"/>
              </a:rPr>
              <a:t>GDDRx</a:t>
            </a:r>
            <a:r>
              <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rPr>
              <a:t> DRAM</a:t>
            </a:r>
          </a:p>
        </p:txBody>
      </p:sp>
      <p:sp>
        <p:nvSpPr>
          <p:cNvPr id="26" name="Rectangle 25"/>
          <p:cNvSpPr/>
          <p:nvPr/>
        </p:nvSpPr>
        <p:spPr bwMode="auto">
          <a:xfrm>
            <a:off x="4569542" y="3040626"/>
            <a:ext cx="2123768" cy="540774"/>
          </a:xfrm>
          <a:prstGeom prst="rect">
            <a:avLst/>
          </a:prstGeom>
          <a:solidFill>
            <a:srgbClr val="FFFF00"/>
          </a:solid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rPr>
              <a:t>L2 cache</a:t>
            </a:r>
          </a:p>
        </p:txBody>
      </p:sp>
      <p:cxnSp>
        <p:nvCxnSpPr>
          <p:cNvPr id="27" name="Straight Arrow Connector 26"/>
          <p:cNvCxnSpPr/>
          <p:nvPr/>
        </p:nvCxnSpPr>
        <p:spPr bwMode="auto">
          <a:xfrm>
            <a:off x="6693310" y="3347884"/>
            <a:ext cx="980767" cy="0"/>
          </a:xfrm>
          <a:prstGeom prst="straightConnector1">
            <a:avLst/>
          </a:prstGeom>
          <a:solidFill>
            <a:schemeClr val="accent1"/>
          </a:solidFill>
          <a:ln w="34925" cap="flat" cmpd="sng" algn="ctr">
            <a:solidFill>
              <a:srgbClr val="7030A0"/>
            </a:solidFill>
            <a:prstDash val="solid"/>
            <a:round/>
            <a:headEnd type="triangle"/>
            <a:tailEnd type="triangle"/>
          </a:ln>
          <a:effectLst/>
        </p:spPr>
      </p:cxnSp>
      <p:cxnSp>
        <p:nvCxnSpPr>
          <p:cNvPr id="28" name="Straight Arrow Connector 27"/>
          <p:cNvCxnSpPr>
            <a:stCxn id="22" idx="2"/>
          </p:cNvCxnSpPr>
          <p:nvPr/>
        </p:nvCxnSpPr>
        <p:spPr bwMode="auto">
          <a:xfrm>
            <a:off x="5026742" y="2590800"/>
            <a:ext cx="0" cy="449826"/>
          </a:xfrm>
          <a:prstGeom prst="straightConnector1">
            <a:avLst/>
          </a:prstGeom>
          <a:solidFill>
            <a:schemeClr val="accent1"/>
          </a:solidFill>
          <a:ln w="38100" cap="flat" cmpd="sng" algn="ctr">
            <a:solidFill>
              <a:schemeClr val="tx1"/>
            </a:solidFill>
            <a:prstDash val="solid"/>
            <a:round/>
            <a:headEnd type="triangle"/>
            <a:tailEnd type="triangle"/>
          </a:ln>
          <a:effectLst/>
        </p:spPr>
      </p:cxnSp>
      <p:cxnSp>
        <p:nvCxnSpPr>
          <p:cNvPr id="29" name="Straight Arrow Connector 28"/>
          <p:cNvCxnSpPr/>
          <p:nvPr/>
        </p:nvCxnSpPr>
        <p:spPr bwMode="auto">
          <a:xfrm>
            <a:off x="6248400" y="2590800"/>
            <a:ext cx="0" cy="449826"/>
          </a:xfrm>
          <a:prstGeom prst="straightConnector1">
            <a:avLst/>
          </a:prstGeom>
          <a:solidFill>
            <a:schemeClr val="accent1"/>
          </a:solidFill>
          <a:ln w="38100" cap="flat" cmpd="sng" algn="ctr">
            <a:solidFill>
              <a:schemeClr val="tx1"/>
            </a:solidFill>
            <a:prstDash val="solid"/>
            <a:round/>
            <a:headEnd type="triangle"/>
            <a:tailEnd type="triangle"/>
          </a:ln>
          <a:effectLst/>
        </p:spPr>
      </p:cxnSp>
      <p:sp>
        <p:nvSpPr>
          <p:cNvPr id="11" name="Up-Down Arrow 10"/>
          <p:cNvSpPr/>
          <p:nvPr/>
        </p:nvSpPr>
        <p:spPr bwMode="auto">
          <a:xfrm>
            <a:off x="5355927" y="3733800"/>
            <a:ext cx="484632" cy="685800"/>
          </a:xfrm>
          <a:prstGeom prst="upDownArrow">
            <a:avLst/>
          </a:prstGeom>
          <a:solidFill>
            <a:srgbClr val="7030A0"/>
          </a:solid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smtClean="0">
              <a:ln>
                <a:noFill/>
              </a:ln>
              <a:solidFill>
                <a:srgbClr val="000000"/>
              </a:solidFill>
              <a:effectLst/>
              <a:latin typeface="Arial Unicode MS" pitchFamily="34" charset="-128"/>
              <a:ea typeface="Arial Unicode MS" pitchFamily="34" charset="-128"/>
              <a:cs typeface="Arial Unicode MS" pitchFamily="34" charset="-128"/>
            </a:endParaRPr>
          </a:p>
        </p:txBody>
      </p:sp>
      <p:sp>
        <p:nvSpPr>
          <p:cNvPr id="30" name="TextBox 29"/>
          <p:cNvSpPr txBox="1"/>
          <p:nvPr/>
        </p:nvSpPr>
        <p:spPr>
          <a:xfrm>
            <a:off x="5867400" y="3810000"/>
            <a:ext cx="1257075" cy="523220"/>
          </a:xfrm>
          <a:prstGeom prst="rect">
            <a:avLst/>
          </a:prstGeom>
          <a:noFill/>
        </p:spPr>
        <p:txBody>
          <a:bodyPr wrap="none" rtlCol="0">
            <a:spAutoFit/>
          </a:bodyPr>
          <a:lstStyle/>
          <a:p>
            <a:r>
              <a:rPr lang="en-IN" dirty="0" err="1" smtClean="0"/>
              <a:t>NVLink</a:t>
            </a:r>
            <a:endParaRPr lang="en-IN" dirty="0"/>
          </a:p>
        </p:txBody>
      </p:sp>
      <p:sp>
        <p:nvSpPr>
          <p:cNvPr id="31" name="Rectangle 30"/>
          <p:cNvSpPr/>
          <p:nvPr/>
        </p:nvSpPr>
        <p:spPr bwMode="auto">
          <a:xfrm>
            <a:off x="76200" y="2286000"/>
            <a:ext cx="2438400" cy="1981200"/>
          </a:xfrm>
          <a:prstGeom prst="rect">
            <a:avLst/>
          </a:prstGeom>
          <a:solidFill>
            <a:schemeClr val="accent1"/>
          </a:solid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endParaRPr>
          </a:p>
          <a:p>
            <a:pPr marL="0" marR="0" indent="0" algn="ctr" defTabSz="914400" rtl="0" eaLnBrk="1" fontAlgn="base" latinLnBrk="0" hangingPunct="1">
              <a:lnSpc>
                <a:spcPct val="100000"/>
              </a:lnSpc>
              <a:spcBef>
                <a:spcPct val="0"/>
              </a:spcBef>
              <a:spcAft>
                <a:spcPct val="0"/>
              </a:spcAft>
              <a:buClrTx/>
              <a:buSzTx/>
              <a:buFontTx/>
              <a:buNone/>
              <a:tabLst/>
            </a:pPr>
            <a:endParaRPr lang="en-IN" dirty="0">
              <a:cs typeface="Arial Unicode MS" pitchFamily="34"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rPr>
              <a:t>GPU</a:t>
            </a:r>
          </a:p>
        </p:txBody>
      </p:sp>
      <p:sp>
        <p:nvSpPr>
          <p:cNvPr id="32" name="Rectangle 31"/>
          <p:cNvSpPr/>
          <p:nvPr/>
        </p:nvSpPr>
        <p:spPr bwMode="auto">
          <a:xfrm>
            <a:off x="226142" y="2411361"/>
            <a:ext cx="914400" cy="712839"/>
          </a:xfrm>
          <a:prstGeom prst="rect">
            <a:avLst/>
          </a:prstGeom>
          <a:solidFill>
            <a:schemeClr val="bg1">
              <a:lumMod val="85000"/>
            </a:schemeClr>
          </a:solid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rPr>
              <a:t>SM</a:t>
            </a:r>
          </a:p>
        </p:txBody>
      </p:sp>
      <p:sp>
        <p:nvSpPr>
          <p:cNvPr id="33" name="Rectangle 32"/>
          <p:cNvSpPr/>
          <p:nvPr/>
        </p:nvSpPr>
        <p:spPr bwMode="auto">
          <a:xfrm>
            <a:off x="1435510" y="2411361"/>
            <a:ext cx="914400" cy="712839"/>
          </a:xfrm>
          <a:prstGeom prst="rect">
            <a:avLst/>
          </a:prstGeom>
          <a:solidFill>
            <a:schemeClr val="bg1">
              <a:lumMod val="85000"/>
            </a:schemeClr>
          </a:solid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rPr>
              <a:t>SM</a:t>
            </a:r>
          </a:p>
        </p:txBody>
      </p:sp>
      <p:sp>
        <p:nvSpPr>
          <p:cNvPr id="34" name="Rectangle 33"/>
          <p:cNvSpPr/>
          <p:nvPr/>
        </p:nvSpPr>
        <p:spPr bwMode="auto">
          <a:xfrm>
            <a:off x="2991464" y="2286000"/>
            <a:ext cx="1275735" cy="1981200"/>
          </a:xfrm>
          <a:prstGeom prst="rect">
            <a:avLst/>
          </a:prstGeom>
          <a:solidFill>
            <a:schemeClr val="tx1">
              <a:lumMod val="40000"/>
              <a:lumOff val="60000"/>
            </a:schemeClr>
          </a:solid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IN" sz="2800" b="0" i="0" u="none" strike="noStrike" cap="none" normalizeH="0" baseline="0" dirty="0" err="1">
                <a:ln>
                  <a:noFill/>
                </a:ln>
                <a:solidFill>
                  <a:srgbClr val="000000"/>
                </a:solidFill>
                <a:effectLst/>
                <a:latin typeface="Arial Unicode MS" pitchFamily="34" charset="-128"/>
                <a:ea typeface="Arial Unicode MS" pitchFamily="34" charset="-128"/>
                <a:cs typeface="Arial Unicode MS" pitchFamily="34" charset="-128"/>
              </a:rPr>
              <a:t>GDDRx</a:t>
            </a:r>
            <a:r>
              <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rPr>
              <a:t> DRAM</a:t>
            </a:r>
          </a:p>
        </p:txBody>
      </p:sp>
      <p:sp>
        <p:nvSpPr>
          <p:cNvPr id="35" name="Rectangle 34"/>
          <p:cNvSpPr/>
          <p:nvPr/>
        </p:nvSpPr>
        <p:spPr bwMode="auto">
          <a:xfrm>
            <a:off x="226142" y="3574026"/>
            <a:ext cx="2123768" cy="540774"/>
          </a:xfrm>
          <a:prstGeom prst="rect">
            <a:avLst/>
          </a:prstGeom>
          <a:solidFill>
            <a:srgbClr val="FFFF00"/>
          </a:solidFill>
          <a:ln w="38100" cap="flat" cmpd="sng" algn="ctr">
            <a:solidFill>
              <a:srgbClr val="00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IN" sz="2800" b="0" i="0" u="none" strike="noStrike" cap="none" normalizeH="0" baseline="0" dirty="0">
                <a:ln>
                  <a:noFill/>
                </a:ln>
                <a:solidFill>
                  <a:srgbClr val="000000"/>
                </a:solidFill>
                <a:effectLst/>
                <a:latin typeface="Arial Unicode MS" pitchFamily="34" charset="-128"/>
                <a:ea typeface="Arial Unicode MS" pitchFamily="34" charset="-128"/>
                <a:cs typeface="Arial Unicode MS" pitchFamily="34" charset="-128"/>
              </a:rPr>
              <a:t>L2 cache</a:t>
            </a:r>
          </a:p>
        </p:txBody>
      </p:sp>
      <p:cxnSp>
        <p:nvCxnSpPr>
          <p:cNvPr id="36" name="Straight Arrow Connector 35"/>
          <p:cNvCxnSpPr/>
          <p:nvPr/>
        </p:nvCxnSpPr>
        <p:spPr bwMode="auto">
          <a:xfrm flipV="1">
            <a:off x="2362200" y="3881284"/>
            <a:ext cx="663677" cy="4916"/>
          </a:xfrm>
          <a:prstGeom prst="straightConnector1">
            <a:avLst/>
          </a:prstGeom>
          <a:solidFill>
            <a:schemeClr val="accent1"/>
          </a:solidFill>
          <a:ln w="34925" cap="flat" cmpd="sng" algn="ctr">
            <a:solidFill>
              <a:srgbClr val="7030A0"/>
            </a:solidFill>
            <a:prstDash val="solid"/>
            <a:round/>
            <a:headEnd type="triangle"/>
            <a:tailEnd type="triangle"/>
          </a:ln>
          <a:effectLst/>
        </p:spPr>
      </p:cxnSp>
      <p:cxnSp>
        <p:nvCxnSpPr>
          <p:cNvPr id="37" name="Straight Arrow Connector 36"/>
          <p:cNvCxnSpPr>
            <a:stCxn id="32" idx="2"/>
          </p:cNvCxnSpPr>
          <p:nvPr/>
        </p:nvCxnSpPr>
        <p:spPr bwMode="auto">
          <a:xfrm>
            <a:off x="683342" y="3124200"/>
            <a:ext cx="0" cy="449826"/>
          </a:xfrm>
          <a:prstGeom prst="straightConnector1">
            <a:avLst/>
          </a:prstGeom>
          <a:solidFill>
            <a:schemeClr val="accent1"/>
          </a:solidFill>
          <a:ln w="38100" cap="flat" cmpd="sng" algn="ctr">
            <a:solidFill>
              <a:schemeClr val="tx1"/>
            </a:solidFill>
            <a:prstDash val="solid"/>
            <a:round/>
            <a:headEnd type="triangle"/>
            <a:tailEnd type="triangle"/>
          </a:ln>
          <a:effectLst/>
        </p:spPr>
      </p:cxnSp>
      <p:cxnSp>
        <p:nvCxnSpPr>
          <p:cNvPr id="38" name="Straight Arrow Connector 37"/>
          <p:cNvCxnSpPr/>
          <p:nvPr/>
        </p:nvCxnSpPr>
        <p:spPr bwMode="auto">
          <a:xfrm>
            <a:off x="1905000" y="3124200"/>
            <a:ext cx="0" cy="449826"/>
          </a:xfrm>
          <a:prstGeom prst="straightConnector1">
            <a:avLst/>
          </a:prstGeom>
          <a:solidFill>
            <a:schemeClr val="accent1"/>
          </a:solidFill>
          <a:ln w="38100" cap="flat" cmpd="sng" algn="ctr">
            <a:solidFill>
              <a:schemeClr val="tx1"/>
            </a:solidFill>
            <a:prstDash val="solid"/>
            <a:round/>
            <a:headEnd type="triangle"/>
            <a:tailEnd type="triangle"/>
          </a:ln>
          <a:effectLst/>
        </p:spPr>
      </p:cxnSp>
      <p:cxnSp>
        <p:nvCxnSpPr>
          <p:cNvPr id="14" name="Straight Arrow Connector 13"/>
          <p:cNvCxnSpPr>
            <a:stCxn id="31" idx="2"/>
            <a:endCxn id="3" idx="0"/>
          </p:cNvCxnSpPr>
          <p:nvPr/>
        </p:nvCxnSpPr>
        <p:spPr bwMode="auto">
          <a:xfrm>
            <a:off x="1295400" y="4267200"/>
            <a:ext cx="1371600" cy="685800"/>
          </a:xfrm>
          <a:prstGeom prst="straightConnector1">
            <a:avLst/>
          </a:prstGeom>
          <a:solidFill>
            <a:schemeClr val="accent1"/>
          </a:solidFill>
          <a:ln w="38100" cap="flat" cmpd="sng" algn="ctr">
            <a:solidFill>
              <a:srgbClr val="C00000"/>
            </a:solidFill>
            <a:prstDash val="solid"/>
            <a:round/>
            <a:headEnd type="triangle"/>
            <a:tailEnd type="triangle"/>
          </a:ln>
          <a:effectLst/>
        </p:spPr>
      </p:cxnSp>
      <p:sp>
        <p:nvSpPr>
          <p:cNvPr id="41" name="TextBox 40"/>
          <p:cNvSpPr txBox="1"/>
          <p:nvPr/>
        </p:nvSpPr>
        <p:spPr>
          <a:xfrm>
            <a:off x="2211771" y="4267200"/>
            <a:ext cx="912429" cy="523220"/>
          </a:xfrm>
          <a:prstGeom prst="rect">
            <a:avLst/>
          </a:prstGeom>
          <a:noFill/>
        </p:spPr>
        <p:txBody>
          <a:bodyPr wrap="none" rtlCol="0">
            <a:spAutoFit/>
          </a:bodyPr>
          <a:lstStyle/>
          <a:p>
            <a:r>
              <a:rPr lang="en-IN" dirty="0" err="1"/>
              <a:t>PCIe</a:t>
            </a:r>
            <a:endParaRPr lang="en-IN" dirty="0"/>
          </a:p>
        </p:txBody>
      </p:sp>
    </p:spTree>
    <p:extLst>
      <p:ext uri="{BB962C8B-B14F-4D97-AF65-F5344CB8AC3E}">
        <p14:creationId xmlns:p14="http://schemas.microsoft.com/office/powerpoint/2010/main" val="2211098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12</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a:t>CUDA thread hierarchy</a:t>
            </a:r>
          </a:p>
        </p:txBody>
      </p:sp>
      <p:sp>
        <p:nvSpPr>
          <p:cNvPr id="15365" name="Rectangle 3"/>
          <p:cNvSpPr>
            <a:spLocks noGrp="1" noChangeArrowheads="1"/>
          </p:cNvSpPr>
          <p:nvPr>
            <p:ph type="body" idx="1"/>
          </p:nvPr>
        </p:nvSpPr>
        <p:spPr>
          <a:xfrm>
            <a:off x="457200" y="609600"/>
            <a:ext cx="8686800" cy="6248400"/>
          </a:xfrm>
        </p:spPr>
        <p:txBody>
          <a:bodyPr/>
          <a:lstStyle/>
          <a:p>
            <a:pPr eaLnBrk="1" hangingPunct="1"/>
            <a:r>
              <a:rPr lang="en-US" altLang="en-US" dirty="0"/>
              <a:t>The CUDA threads are arranged </a:t>
            </a:r>
            <a:r>
              <a:rPr lang="en-US" altLang="en-US" dirty="0" smtClean="0"/>
              <a:t>hierarchically</a:t>
            </a:r>
          </a:p>
          <a:p>
            <a:pPr lvl="1" eaLnBrk="1" hangingPunct="1"/>
            <a:r>
              <a:rPr lang="en-US" altLang="en-US" dirty="0" smtClean="0"/>
              <a:t>Purely logical view with no physical correspondence</a:t>
            </a:r>
            <a:endParaRPr lang="en-US" altLang="en-US" dirty="0"/>
          </a:p>
          <a:p>
            <a:pPr lvl="1" eaLnBrk="1" hangingPunct="1"/>
            <a:r>
              <a:rPr lang="en-US" altLang="en-US" dirty="0"/>
              <a:t>Threads are partitioned into blocks of threads</a:t>
            </a:r>
          </a:p>
          <a:p>
            <a:pPr lvl="1" eaLnBrk="1" hangingPunct="1"/>
            <a:r>
              <a:rPr lang="en-US" altLang="en-US" dirty="0"/>
              <a:t>The collection of thread blocks is referred to as a grid</a:t>
            </a:r>
          </a:p>
          <a:p>
            <a:pPr lvl="1" eaLnBrk="1" hangingPunct="1"/>
            <a:r>
              <a:rPr lang="en-US" altLang="en-US" dirty="0"/>
              <a:t>A grid is a three-dimensional collection of thread blocks</a:t>
            </a:r>
          </a:p>
          <a:p>
            <a:pPr lvl="1" eaLnBrk="1" hangingPunct="1"/>
            <a:r>
              <a:rPr lang="en-US" altLang="en-US" dirty="0"/>
              <a:t>Each thread block is a three-dimensional collection of threads</a:t>
            </a:r>
          </a:p>
          <a:p>
            <a:pPr lvl="1" eaLnBrk="1" hangingPunct="1"/>
            <a:r>
              <a:rPr lang="en-US" altLang="en-US" dirty="0"/>
              <a:t>The three-dimensional arrangement of thread blocks and threads in a block </a:t>
            </a:r>
            <a:r>
              <a:rPr lang="en-US" altLang="en-US" dirty="0" smtClean="0"/>
              <a:t>has </a:t>
            </a:r>
            <a:r>
              <a:rPr lang="en-US" altLang="en-US" dirty="0"/>
              <a:t>no relationship with how threads are mapped on CUDA cores</a:t>
            </a:r>
          </a:p>
          <a:p>
            <a:pPr lvl="1" eaLnBrk="1" hangingPunct="1"/>
            <a:r>
              <a:rPr lang="en-US" altLang="en-US" dirty="0"/>
              <a:t>All threads in a thread block are scheduled on the same SM</a:t>
            </a:r>
          </a:p>
          <a:p>
            <a:pPr lvl="1" eaLnBrk="1" hangingPunct="1"/>
            <a:r>
              <a:rPr lang="en-US" altLang="en-US" dirty="0"/>
              <a:t>There is no context switch of thread blocks</a:t>
            </a:r>
          </a:p>
          <a:p>
            <a:pPr lvl="2" eaLnBrk="1" hangingPunct="1"/>
            <a:r>
              <a:rPr lang="en-US" altLang="en-US" dirty="0"/>
              <a:t>If all SMs are exhausted, a new thread block can be scheduled only after some thread block completes</a:t>
            </a:r>
          </a:p>
          <a:p>
            <a:pPr lvl="2" eaLnBrk="1" hangingPunct="1"/>
            <a:r>
              <a:rPr lang="en-US" altLang="en-US" dirty="0" smtClean="0"/>
              <a:t>Grid-wide global </a:t>
            </a:r>
            <a:r>
              <a:rPr lang="en-US" altLang="en-US" dirty="0"/>
              <a:t>barriers may deadlock</a:t>
            </a:r>
          </a:p>
        </p:txBody>
      </p:sp>
    </p:spTree>
    <p:extLst>
      <p:ext uri="{BB962C8B-B14F-4D97-AF65-F5344CB8AC3E}">
        <p14:creationId xmlns:p14="http://schemas.microsoft.com/office/powerpoint/2010/main" val="11359594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13</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a:t>CUDA thread hierarchy</a:t>
            </a:r>
          </a:p>
        </p:txBody>
      </p:sp>
      <p:sp>
        <p:nvSpPr>
          <p:cNvPr id="15365" name="Rectangle 3"/>
          <p:cNvSpPr>
            <a:spLocks noGrp="1" noChangeArrowheads="1"/>
          </p:cNvSpPr>
          <p:nvPr>
            <p:ph type="body" idx="1"/>
          </p:nvPr>
        </p:nvSpPr>
        <p:spPr>
          <a:xfrm>
            <a:off x="457200" y="838200"/>
            <a:ext cx="8686800" cy="6019800"/>
          </a:xfrm>
        </p:spPr>
        <p:txBody>
          <a:bodyPr/>
          <a:lstStyle/>
          <a:p>
            <a:pPr eaLnBrk="1" hangingPunct="1"/>
            <a:r>
              <a:rPr lang="en-US" altLang="en-US" dirty="0"/>
              <a:t>The CUDA threads are arranged hierarchically</a:t>
            </a:r>
          </a:p>
          <a:p>
            <a:pPr lvl="1" eaLnBrk="1" hangingPunct="1"/>
            <a:r>
              <a:rPr lang="en-US" altLang="en-US" dirty="0"/>
              <a:t>Threads in a block are further grouped into physical entities called warps each containing 32 threads matching the number of CUDA cores in one of the four partitions of an SM</a:t>
            </a:r>
          </a:p>
          <a:p>
            <a:pPr lvl="1" eaLnBrk="1" hangingPunct="1"/>
            <a:r>
              <a:rPr lang="en-US" altLang="en-US" dirty="0"/>
              <a:t>A warp is a scheduling unit i.e., a ready warp from a thread block is picked up by the scheduler (each SM partition has a scheduler) and issues it to the CUDA cores of the partition</a:t>
            </a:r>
          </a:p>
          <a:p>
            <a:pPr lvl="1" eaLnBrk="1" hangingPunct="1"/>
            <a:r>
              <a:rPr lang="en-US" altLang="en-US" dirty="0"/>
              <a:t>The threads in a warp execute in lock-step </a:t>
            </a:r>
            <a:r>
              <a:rPr lang="en-US" altLang="en-US" dirty="0" smtClean="0"/>
              <a:t>i.e</a:t>
            </a:r>
            <a:r>
              <a:rPr lang="en-US" altLang="en-US" dirty="0"/>
              <a:t>., all threads execute the same instruction but operate on different data points</a:t>
            </a:r>
          </a:p>
          <a:p>
            <a:pPr lvl="2" eaLnBrk="1" hangingPunct="1"/>
            <a:r>
              <a:rPr lang="en-US" altLang="en-US" dirty="0"/>
              <a:t>Creates problem with branches because the </a:t>
            </a:r>
            <a:r>
              <a:rPr lang="en-US" altLang="en-US" dirty="0" smtClean="0"/>
              <a:t>“if block” </a:t>
            </a:r>
            <a:r>
              <a:rPr lang="en-US" altLang="en-US" dirty="0"/>
              <a:t>and the </a:t>
            </a:r>
            <a:r>
              <a:rPr lang="en-US" altLang="en-US" dirty="0" smtClean="0"/>
              <a:t>“else block” </a:t>
            </a:r>
            <a:r>
              <a:rPr lang="en-US" altLang="en-US" dirty="0"/>
              <a:t>may get executed by different </a:t>
            </a:r>
            <a:r>
              <a:rPr lang="en-US" altLang="en-US" dirty="0" smtClean="0"/>
              <a:t>subsets of threads</a:t>
            </a:r>
            <a:endParaRPr lang="en-US" altLang="en-US" dirty="0"/>
          </a:p>
          <a:p>
            <a:pPr lvl="2" eaLnBrk="1" hangingPunct="1"/>
            <a:r>
              <a:rPr lang="en-US" altLang="en-US" dirty="0"/>
              <a:t>Referred to as intra-warp control divergence</a:t>
            </a:r>
          </a:p>
        </p:txBody>
      </p:sp>
    </p:spTree>
    <p:extLst>
      <p:ext uri="{BB962C8B-B14F-4D97-AF65-F5344CB8AC3E}">
        <p14:creationId xmlns:p14="http://schemas.microsoft.com/office/powerpoint/2010/main" val="371134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14</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Control divergence</a:t>
            </a:r>
            <a:endParaRPr lang="en-US" dirty="0"/>
          </a:p>
        </p:txBody>
      </p:sp>
      <p:sp>
        <p:nvSpPr>
          <p:cNvPr id="15365" name="Rectangle 3"/>
          <p:cNvSpPr>
            <a:spLocks noGrp="1" noChangeArrowheads="1"/>
          </p:cNvSpPr>
          <p:nvPr>
            <p:ph type="body" idx="1"/>
          </p:nvPr>
        </p:nvSpPr>
        <p:spPr>
          <a:xfrm>
            <a:off x="457200" y="838200"/>
            <a:ext cx="8686800" cy="6019800"/>
          </a:xfrm>
        </p:spPr>
        <p:txBody>
          <a:bodyPr/>
          <a:lstStyle/>
          <a:p>
            <a:pPr eaLnBrk="1" hangingPunct="1"/>
            <a:r>
              <a:rPr lang="en-US" altLang="en-US" dirty="0"/>
              <a:t>Intra-warp control divergence</a:t>
            </a:r>
          </a:p>
          <a:p>
            <a:pPr marL="457200" lvl="1" indent="0" eaLnBrk="1" hangingPunct="1">
              <a:buNone/>
            </a:pPr>
            <a:r>
              <a:rPr lang="en-US" altLang="en-US" dirty="0"/>
              <a:t>if (x[</a:t>
            </a:r>
            <a:r>
              <a:rPr lang="en-US" altLang="en-US" dirty="0" err="1"/>
              <a:t>i</a:t>
            </a:r>
            <a:r>
              <a:rPr lang="en-US" altLang="en-US" dirty="0"/>
              <a:t>] &gt;= 0) x[</a:t>
            </a:r>
            <a:r>
              <a:rPr lang="en-US" altLang="en-US" dirty="0" err="1"/>
              <a:t>i</a:t>
            </a:r>
            <a:r>
              <a:rPr lang="en-US" altLang="en-US" dirty="0"/>
              <a:t>]++;</a:t>
            </a:r>
          </a:p>
          <a:p>
            <a:pPr marL="457200" lvl="1" indent="0" eaLnBrk="1" hangingPunct="1">
              <a:buNone/>
            </a:pPr>
            <a:r>
              <a:rPr lang="en-US" altLang="en-US" dirty="0"/>
              <a:t>else x[</a:t>
            </a:r>
            <a:r>
              <a:rPr lang="en-US" altLang="en-US" dirty="0" err="1"/>
              <a:t>i</a:t>
            </a:r>
            <a:r>
              <a:rPr lang="en-US" altLang="en-US" dirty="0"/>
              <a:t>]--;</a:t>
            </a:r>
          </a:p>
          <a:p>
            <a:pPr lvl="1" eaLnBrk="1" hangingPunct="1"/>
            <a:r>
              <a:rPr lang="en-US" altLang="en-US" dirty="0"/>
              <a:t>Suppose x[</a:t>
            </a:r>
            <a:r>
              <a:rPr lang="en-US" altLang="en-US" dirty="0" err="1"/>
              <a:t>i</a:t>
            </a:r>
            <a:r>
              <a:rPr lang="en-US" altLang="en-US" dirty="0"/>
              <a:t>] is operated on by thread </a:t>
            </a:r>
            <a:r>
              <a:rPr lang="en-US" altLang="en-US" dirty="0" err="1"/>
              <a:t>i</a:t>
            </a:r>
            <a:endParaRPr lang="en-US" altLang="en-US" dirty="0"/>
          </a:p>
          <a:p>
            <a:pPr lvl="1" eaLnBrk="1" hangingPunct="1"/>
            <a:r>
              <a:rPr lang="en-US" altLang="en-US" dirty="0"/>
              <a:t>Lock-step execution is no longer possible</a:t>
            </a:r>
          </a:p>
          <a:p>
            <a:pPr lvl="1" eaLnBrk="1" hangingPunct="1"/>
            <a:r>
              <a:rPr lang="en-US" altLang="en-US" dirty="0"/>
              <a:t>The threads for which x[</a:t>
            </a:r>
            <a:r>
              <a:rPr lang="en-US" altLang="en-US" dirty="0" err="1"/>
              <a:t>i</a:t>
            </a:r>
            <a:r>
              <a:rPr lang="en-US" altLang="en-US" dirty="0"/>
              <a:t>] is non-negative will execute first while the remaining threads in the warp will sit idle</a:t>
            </a:r>
          </a:p>
          <a:p>
            <a:pPr lvl="1" eaLnBrk="1" hangingPunct="1"/>
            <a:r>
              <a:rPr lang="en-US" altLang="en-US" dirty="0"/>
              <a:t>Next the other subset of threads will execute while the first subset will sit idle</a:t>
            </a:r>
          </a:p>
          <a:p>
            <a:pPr lvl="1" eaLnBrk="1" hangingPunct="1"/>
            <a:r>
              <a:rPr lang="en-US" altLang="en-US" dirty="0"/>
              <a:t>The diverging branches are essentially serialized within a warp</a:t>
            </a:r>
          </a:p>
          <a:p>
            <a:pPr lvl="2" eaLnBrk="1" hangingPunct="1"/>
            <a:r>
              <a:rPr lang="en-US" altLang="en-US" dirty="0"/>
              <a:t>Leads to loss in </a:t>
            </a:r>
            <a:r>
              <a:rPr lang="en-US" altLang="en-US" dirty="0" smtClean="0"/>
              <a:t>speedup</a:t>
            </a:r>
            <a:endParaRPr lang="en-US" altLang="en-US" dirty="0"/>
          </a:p>
          <a:p>
            <a:pPr lvl="1" eaLnBrk="1" hangingPunct="1"/>
            <a:r>
              <a:rPr lang="en-US" altLang="en-US" dirty="0" smtClean="0"/>
              <a:t>First subset must wait for the second subset to </a:t>
            </a:r>
            <a:r>
              <a:rPr lang="en-US" altLang="en-US" dirty="0" err="1" smtClean="0"/>
              <a:t>reconverge</a:t>
            </a:r>
            <a:r>
              <a:rPr lang="en-US" altLang="en-US" dirty="0" smtClean="0"/>
              <a:t> before resuming lock-step execution: recipe for deadlock</a:t>
            </a:r>
          </a:p>
        </p:txBody>
      </p:sp>
    </p:spTree>
    <p:extLst>
      <p:ext uri="{BB962C8B-B14F-4D97-AF65-F5344CB8AC3E}">
        <p14:creationId xmlns:p14="http://schemas.microsoft.com/office/powerpoint/2010/main" val="2143471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15</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Control divergence</a:t>
            </a:r>
            <a:endParaRPr lang="en-US" dirty="0"/>
          </a:p>
        </p:txBody>
      </p:sp>
      <p:sp>
        <p:nvSpPr>
          <p:cNvPr id="15365" name="Rectangle 3"/>
          <p:cNvSpPr>
            <a:spLocks noGrp="1" noChangeArrowheads="1"/>
          </p:cNvSpPr>
          <p:nvPr>
            <p:ph type="body" idx="1"/>
          </p:nvPr>
        </p:nvSpPr>
        <p:spPr>
          <a:xfrm>
            <a:off x="457200" y="838200"/>
            <a:ext cx="8686800" cy="6019800"/>
          </a:xfrm>
        </p:spPr>
        <p:txBody>
          <a:bodyPr/>
          <a:lstStyle/>
          <a:p>
            <a:pPr eaLnBrk="1" hangingPunct="1"/>
            <a:r>
              <a:rPr lang="en-US" altLang="en-US" dirty="0" smtClean="0"/>
              <a:t>Example of intra-warp </a:t>
            </a:r>
            <a:r>
              <a:rPr lang="en-US" altLang="en-US" dirty="0"/>
              <a:t>control </a:t>
            </a:r>
            <a:r>
              <a:rPr lang="en-US" altLang="en-US" dirty="0" smtClean="0"/>
              <a:t>divergence (assume four threads in a warp)</a:t>
            </a:r>
            <a:endParaRPr lang="en-US" altLang="en-US" dirty="0"/>
          </a:p>
          <a:p>
            <a:pPr marL="457200" lvl="1" indent="0" eaLnBrk="1" hangingPunct="1">
              <a:buNone/>
            </a:pPr>
            <a:r>
              <a:rPr lang="en-US" altLang="en-US" dirty="0" smtClean="0"/>
              <a:t>A;</a:t>
            </a:r>
          </a:p>
          <a:p>
            <a:pPr marL="457200" lvl="1" indent="0" eaLnBrk="1" hangingPunct="1">
              <a:buNone/>
            </a:pPr>
            <a:r>
              <a:rPr lang="en-US" altLang="en-US" dirty="0" smtClean="0"/>
              <a:t>if (</a:t>
            </a:r>
            <a:r>
              <a:rPr lang="en-US" altLang="en-US" dirty="0" err="1" smtClean="0"/>
              <a:t>thread_id</a:t>
            </a:r>
            <a:r>
              <a:rPr lang="en-US" altLang="en-US" dirty="0" smtClean="0"/>
              <a:t> &lt; 2) { B; C; }</a:t>
            </a:r>
          </a:p>
          <a:p>
            <a:pPr marL="457200" lvl="1" indent="0" eaLnBrk="1" hangingPunct="1">
              <a:buNone/>
            </a:pPr>
            <a:r>
              <a:rPr lang="en-US" altLang="en-US" dirty="0" smtClean="0"/>
              <a:t>else { D; E; }</a:t>
            </a:r>
          </a:p>
          <a:p>
            <a:pPr marL="457200" lvl="1" indent="0" eaLnBrk="1" hangingPunct="1">
              <a:buNone/>
            </a:pPr>
            <a:r>
              <a:rPr lang="en-US" altLang="en-US" dirty="0" smtClean="0"/>
              <a:t>F;</a:t>
            </a:r>
            <a:endParaRPr lang="en-US" altLang="en-US" dirty="0"/>
          </a:p>
        </p:txBody>
      </p:sp>
      <p:cxnSp>
        <p:nvCxnSpPr>
          <p:cNvPr id="3" name="Straight Arrow Connector 2"/>
          <p:cNvCxnSpPr/>
          <p:nvPr/>
        </p:nvCxnSpPr>
        <p:spPr bwMode="auto">
          <a:xfrm>
            <a:off x="1371600" y="4038600"/>
            <a:ext cx="914400" cy="0"/>
          </a:xfrm>
          <a:prstGeom prst="straightConnector1">
            <a:avLst/>
          </a:prstGeom>
          <a:solidFill>
            <a:schemeClr val="accent1"/>
          </a:solidFill>
          <a:ln w="50800" cap="flat" cmpd="sng" algn="ctr">
            <a:solidFill>
              <a:srgbClr val="C00000"/>
            </a:solidFill>
            <a:prstDash val="solid"/>
            <a:round/>
            <a:headEnd type="none" w="med" len="med"/>
            <a:tailEnd type="triangle"/>
          </a:ln>
          <a:effectLst/>
        </p:spPr>
      </p:cxnSp>
      <p:cxnSp>
        <p:nvCxnSpPr>
          <p:cNvPr id="8" name="Straight Arrow Connector 7"/>
          <p:cNvCxnSpPr/>
          <p:nvPr/>
        </p:nvCxnSpPr>
        <p:spPr bwMode="auto">
          <a:xfrm>
            <a:off x="1371600" y="4495800"/>
            <a:ext cx="914400" cy="0"/>
          </a:xfrm>
          <a:prstGeom prst="straightConnector1">
            <a:avLst/>
          </a:prstGeom>
          <a:solidFill>
            <a:schemeClr val="accent1"/>
          </a:solidFill>
          <a:ln w="50800" cap="flat" cmpd="sng" algn="ctr">
            <a:solidFill>
              <a:srgbClr val="C00000"/>
            </a:solidFill>
            <a:prstDash val="solid"/>
            <a:round/>
            <a:headEnd type="none" w="med" len="med"/>
            <a:tailEnd type="triangle"/>
          </a:ln>
          <a:effectLst/>
        </p:spPr>
      </p:cxnSp>
      <p:cxnSp>
        <p:nvCxnSpPr>
          <p:cNvPr id="9" name="Straight Arrow Connector 8"/>
          <p:cNvCxnSpPr/>
          <p:nvPr/>
        </p:nvCxnSpPr>
        <p:spPr bwMode="auto">
          <a:xfrm>
            <a:off x="1371600" y="4953000"/>
            <a:ext cx="914400" cy="0"/>
          </a:xfrm>
          <a:prstGeom prst="straightConnector1">
            <a:avLst/>
          </a:prstGeom>
          <a:solidFill>
            <a:schemeClr val="accent1"/>
          </a:solidFill>
          <a:ln w="50800" cap="flat" cmpd="sng" algn="ctr">
            <a:solidFill>
              <a:srgbClr val="C00000"/>
            </a:solidFill>
            <a:prstDash val="solid"/>
            <a:round/>
            <a:headEnd type="none" w="med" len="med"/>
            <a:tailEnd type="triangle"/>
          </a:ln>
          <a:effectLst/>
        </p:spPr>
      </p:cxnSp>
      <p:cxnSp>
        <p:nvCxnSpPr>
          <p:cNvPr id="10" name="Straight Arrow Connector 9"/>
          <p:cNvCxnSpPr/>
          <p:nvPr/>
        </p:nvCxnSpPr>
        <p:spPr bwMode="auto">
          <a:xfrm>
            <a:off x="1371600" y="5410200"/>
            <a:ext cx="914400" cy="0"/>
          </a:xfrm>
          <a:prstGeom prst="straightConnector1">
            <a:avLst/>
          </a:prstGeom>
          <a:solidFill>
            <a:schemeClr val="accent1"/>
          </a:solidFill>
          <a:ln w="50800" cap="flat" cmpd="sng" algn="ctr">
            <a:solidFill>
              <a:srgbClr val="C00000"/>
            </a:solidFill>
            <a:prstDash val="solid"/>
            <a:round/>
            <a:headEnd type="none" w="med" len="med"/>
            <a:tailEnd type="triangle"/>
          </a:ln>
          <a:effectLst/>
        </p:spPr>
      </p:cxnSp>
      <p:cxnSp>
        <p:nvCxnSpPr>
          <p:cNvPr id="11" name="Straight Arrow Connector 10"/>
          <p:cNvCxnSpPr/>
          <p:nvPr/>
        </p:nvCxnSpPr>
        <p:spPr bwMode="auto">
          <a:xfrm>
            <a:off x="2286000" y="4038600"/>
            <a:ext cx="914400" cy="0"/>
          </a:xfrm>
          <a:prstGeom prst="straightConnector1">
            <a:avLst/>
          </a:prstGeom>
          <a:solidFill>
            <a:schemeClr val="accent1"/>
          </a:solidFill>
          <a:ln w="50800" cap="flat" cmpd="sng" algn="ctr">
            <a:solidFill>
              <a:srgbClr val="0070C0"/>
            </a:solidFill>
            <a:prstDash val="solid"/>
            <a:round/>
            <a:headEnd type="none" w="med" len="med"/>
            <a:tailEnd type="triangle"/>
          </a:ln>
          <a:effectLst/>
        </p:spPr>
      </p:cxnSp>
      <p:cxnSp>
        <p:nvCxnSpPr>
          <p:cNvPr id="12" name="Straight Arrow Connector 11"/>
          <p:cNvCxnSpPr/>
          <p:nvPr/>
        </p:nvCxnSpPr>
        <p:spPr bwMode="auto">
          <a:xfrm>
            <a:off x="2286000" y="4495800"/>
            <a:ext cx="914400" cy="0"/>
          </a:xfrm>
          <a:prstGeom prst="straightConnector1">
            <a:avLst/>
          </a:prstGeom>
          <a:solidFill>
            <a:schemeClr val="accent1"/>
          </a:solidFill>
          <a:ln w="50800" cap="flat" cmpd="sng" algn="ctr">
            <a:solidFill>
              <a:srgbClr val="0070C0"/>
            </a:solidFill>
            <a:prstDash val="solid"/>
            <a:round/>
            <a:headEnd type="none" w="med" len="med"/>
            <a:tailEnd type="triangle"/>
          </a:ln>
          <a:effectLst/>
        </p:spPr>
      </p:cxnSp>
      <p:cxnSp>
        <p:nvCxnSpPr>
          <p:cNvPr id="13" name="Straight Arrow Connector 12"/>
          <p:cNvCxnSpPr/>
          <p:nvPr/>
        </p:nvCxnSpPr>
        <p:spPr bwMode="auto">
          <a:xfrm>
            <a:off x="3200400" y="4038600"/>
            <a:ext cx="914400" cy="0"/>
          </a:xfrm>
          <a:prstGeom prst="straightConnector1">
            <a:avLst/>
          </a:prstGeom>
          <a:solidFill>
            <a:schemeClr val="accent1"/>
          </a:solidFill>
          <a:ln w="50800" cap="flat" cmpd="sng" algn="ctr">
            <a:solidFill>
              <a:srgbClr val="00B050"/>
            </a:solidFill>
            <a:prstDash val="solid"/>
            <a:round/>
            <a:headEnd type="none" w="med" len="med"/>
            <a:tailEnd type="triangle"/>
          </a:ln>
          <a:effectLst/>
        </p:spPr>
      </p:cxnSp>
      <p:cxnSp>
        <p:nvCxnSpPr>
          <p:cNvPr id="14" name="Straight Arrow Connector 13"/>
          <p:cNvCxnSpPr/>
          <p:nvPr/>
        </p:nvCxnSpPr>
        <p:spPr bwMode="auto">
          <a:xfrm>
            <a:off x="3200400" y="4495800"/>
            <a:ext cx="914400" cy="0"/>
          </a:xfrm>
          <a:prstGeom prst="straightConnector1">
            <a:avLst/>
          </a:prstGeom>
          <a:solidFill>
            <a:schemeClr val="accent1"/>
          </a:solidFill>
          <a:ln w="50800" cap="flat" cmpd="sng" algn="ctr">
            <a:solidFill>
              <a:srgbClr val="00B050"/>
            </a:solidFill>
            <a:prstDash val="solid"/>
            <a:round/>
            <a:headEnd type="none" w="med" len="med"/>
            <a:tailEnd type="triangle"/>
          </a:ln>
          <a:effectLst/>
        </p:spPr>
      </p:cxnSp>
      <p:cxnSp>
        <p:nvCxnSpPr>
          <p:cNvPr id="15" name="Straight Arrow Connector 14"/>
          <p:cNvCxnSpPr/>
          <p:nvPr/>
        </p:nvCxnSpPr>
        <p:spPr bwMode="auto">
          <a:xfrm>
            <a:off x="4191000" y="4953000"/>
            <a:ext cx="914400" cy="0"/>
          </a:xfrm>
          <a:prstGeom prst="straightConnector1">
            <a:avLst/>
          </a:prstGeom>
          <a:solidFill>
            <a:schemeClr val="accent1"/>
          </a:solidFill>
          <a:ln w="50800" cap="flat" cmpd="sng" algn="ctr">
            <a:solidFill>
              <a:schemeClr val="accent6">
                <a:lumMod val="25000"/>
              </a:schemeClr>
            </a:solidFill>
            <a:prstDash val="solid"/>
            <a:round/>
            <a:headEnd type="none" w="med" len="med"/>
            <a:tailEnd type="triangle"/>
          </a:ln>
          <a:effectLst/>
        </p:spPr>
      </p:cxnSp>
      <p:cxnSp>
        <p:nvCxnSpPr>
          <p:cNvPr id="16" name="Straight Arrow Connector 15"/>
          <p:cNvCxnSpPr/>
          <p:nvPr/>
        </p:nvCxnSpPr>
        <p:spPr bwMode="auto">
          <a:xfrm>
            <a:off x="4191000" y="5410200"/>
            <a:ext cx="914400" cy="0"/>
          </a:xfrm>
          <a:prstGeom prst="straightConnector1">
            <a:avLst/>
          </a:prstGeom>
          <a:solidFill>
            <a:schemeClr val="accent1"/>
          </a:solidFill>
          <a:ln w="50800" cap="flat" cmpd="sng" algn="ctr">
            <a:solidFill>
              <a:schemeClr val="accent6">
                <a:lumMod val="25000"/>
              </a:schemeClr>
            </a:solidFill>
            <a:prstDash val="solid"/>
            <a:round/>
            <a:headEnd type="none" w="med" len="med"/>
            <a:tailEnd type="triangle"/>
          </a:ln>
          <a:effectLst/>
        </p:spPr>
      </p:cxnSp>
      <p:cxnSp>
        <p:nvCxnSpPr>
          <p:cNvPr id="17" name="Straight Arrow Connector 16"/>
          <p:cNvCxnSpPr/>
          <p:nvPr/>
        </p:nvCxnSpPr>
        <p:spPr bwMode="auto">
          <a:xfrm>
            <a:off x="5105400" y="4953000"/>
            <a:ext cx="914400" cy="0"/>
          </a:xfrm>
          <a:prstGeom prst="straightConnector1">
            <a:avLst/>
          </a:prstGeom>
          <a:solidFill>
            <a:schemeClr val="accent1"/>
          </a:solidFill>
          <a:ln w="50800" cap="flat" cmpd="sng" algn="ctr">
            <a:solidFill>
              <a:srgbClr val="7030A0"/>
            </a:solidFill>
            <a:prstDash val="solid"/>
            <a:round/>
            <a:headEnd type="none" w="med" len="med"/>
            <a:tailEnd type="triangle"/>
          </a:ln>
          <a:effectLst/>
        </p:spPr>
      </p:cxnSp>
      <p:cxnSp>
        <p:nvCxnSpPr>
          <p:cNvPr id="18" name="Straight Arrow Connector 17"/>
          <p:cNvCxnSpPr/>
          <p:nvPr/>
        </p:nvCxnSpPr>
        <p:spPr bwMode="auto">
          <a:xfrm>
            <a:off x="5105400" y="5410200"/>
            <a:ext cx="914400" cy="0"/>
          </a:xfrm>
          <a:prstGeom prst="straightConnector1">
            <a:avLst/>
          </a:prstGeom>
          <a:solidFill>
            <a:schemeClr val="accent1"/>
          </a:solidFill>
          <a:ln w="50800" cap="flat" cmpd="sng" algn="ctr">
            <a:solidFill>
              <a:srgbClr val="7030A0"/>
            </a:solidFill>
            <a:prstDash val="solid"/>
            <a:round/>
            <a:headEnd type="none" w="med" len="med"/>
            <a:tailEnd type="triangle"/>
          </a:ln>
          <a:effectLst/>
        </p:spPr>
      </p:cxnSp>
      <p:cxnSp>
        <p:nvCxnSpPr>
          <p:cNvPr id="19" name="Straight Arrow Connector 18"/>
          <p:cNvCxnSpPr/>
          <p:nvPr/>
        </p:nvCxnSpPr>
        <p:spPr bwMode="auto">
          <a:xfrm>
            <a:off x="6019800" y="4038600"/>
            <a:ext cx="914400" cy="0"/>
          </a:xfrm>
          <a:prstGeom prst="straightConnector1">
            <a:avLst/>
          </a:prstGeom>
          <a:solidFill>
            <a:schemeClr val="accent1"/>
          </a:solidFill>
          <a:ln w="50800" cap="flat" cmpd="sng" algn="ctr">
            <a:solidFill>
              <a:srgbClr val="FFC000"/>
            </a:solidFill>
            <a:prstDash val="solid"/>
            <a:round/>
            <a:headEnd type="none" w="med" len="med"/>
            <a:tailEnd type="triangle"/>
          </a:ln>
          <a:effectLst/>
        </p:spPr>
      </p:cxnSp>
      <p:cxnSp>
        <p:nvCxnSpPr>
          <p:cNvPr id="20" name="Straight Arrow Connector 19"/>
          <p:cNvCxnSpPr/>
          <p:nvPr/>
        </p:nvCxnSpPr>
        <p:spPr bwMode="auto">
          <a:xfrm>
            <a:off x="6019800" y="4495800"/>
            <a:ext cx="914400" cy="0"/>
          </a:xfrm>
          <a:prstGeom prst="straightConnector1">
            <a:avLst/>
          </a:prstGeom>
          <a:solidFill>
            <a:schemeClr val="accent1"/>
          </a:solidFill>
          <a:ln w="50800" cap="flat" cmpd="sng" algn="ctr">
            <a:solidFill>
              <a:srgbClr val="FFC000"/>
            </a:solidFill>
            <a:prstDash val="solid"/>
            <a:round/>
            <a:headEnd type="none" w="med" len="med"/>
            <a:tailEnd type="triangle"/>
          </a:ln>
          <a:effectLst/>
        </p:spPr>
      </p:cxnSp>
      <p:cxnSp>
        <p:nvCxnSpPr>
          <p:cNvPr id="21" name="Straight Arrow Connector 20"/>
          <p:cNvCxnSpPr/>
          <p:nvPr/>
        </p:nvCxnSpPr>
        <p:spPr bwMode="auto">
          <a:xfrm>
            <a:off x="6019800" y="4953000"/>
            <a:ext cx="914400" cy="0"/>
          </a:xfrm>
          <a:prstGeom prst="straightConnector1">
            <a:avLst/>
          </a:prstGeom>
          <a:solidFill>
            <a:schemeClr val="accent1"/>
          </a:solidFill>
          <a:ln w="50800" cap="flat" cmpd="sng" algn="ctr">
            <a:solidFill>
              <a:srgbClr val="FFC000"/>
            </a:solidFill>
            <a:prstDash val="solid"/>
            <a:round/>
            <a:headEnd type="none" w="med" len="med"/>
            <a:tailEnd type="triangle"/>
          </a:ln>
          <a:effectLst/>
        </p:spPr>
      </p:cxnSp>
      <p:cxnSp>
        <p:nvCxnSpPr>
          <p:cNvPr id="22" name="Straight Arrow Connector 21"/>
          <p:cNvCxnSpPr/>
          <p:nvPr/>
        </p:nvCxnSpPr>
        <p:spPr bwMode="auto">
          <a:xfrm>
            <a:off x="6019800" y="5410200"/>
            <a:ext cx="914400" cy="0"/>
          </a:xfrm>
          <a:prstGeom prst="straightConnector1">
            <a:avLst/>
          </a:prstGeom>
          <a:solidFill>
            <a:schemeClr val="accent1"/>
          </a:solidFill>
          <a:ln w="50800" cap="flat" cmpd="sng" algn="ctr">
            <a:solidFill>
              <a:srgbClr val="FFC000"/>
            </a:solidFill>
            <a:prstDash val="solid"/>
            <a:round/>
            <a:headEnd type="none" w="med" len="med"/>
            <a:tailEnd type="triangle"/>
          </a:ln>
          <a:effectLst/>
        </p:spPr>
      </p:cxnSp>
      <p:cxnSp>
        <p:nvCxnSpPr>
          <p:cNvPr id="23" name="Straight Arrow Connector 22"/>
          <p:cNvCxnSpPr/>
          <p:nvPr/>
        </p:nvCxnSpPr>
        <p:spPr bwMode="auto">
          <a:xfrm>
            <a:off x="990600" y="5943600"/>
            <a:ext cx="7162800" cy="0"/>
          </a:xfrm>
          <a:prstGeom prst="straightConnector1">
            <a:avLst/>
          </a:prstGeom>
          <a:solidFill>
            <a:schemeClr val="accent1"/>
          </a:solidFill>
          <a:ln w="50800" cap="flat" cmpd="sng" algn="ctr">
            <a:solidFill>
              <a:srgbClr val="000000"/>
            </a:solidFill>
            <a:prstDash val="solid"/>
            <a:round/>
            <a:headEnd type="none" w="med" len="med"/>
            <a:tailEnd type="triangle"/>
          </a:ln>
          <a:effectLst/>
        </p:spPr>
      </p:cxnSp>
      <p:sp>
        <p:nvSpPr>
          <p:cNvPr id="7" name="TextBox 6"/>
          <p:cNvSpPr txBox="1"/>
          <p:nvPr/>
        </p:nvSpPr>
        <p:spPr>
          <a:xfrm>
            <a:off x="872001" y="3763296"/>
            <a:ext cx="575799" cy="523220"/>
          </a:xfrm>
          <a:prstGeom prst="rect">
            <a:avLst/>
          </a:prstGeom>
          <a:noFill/>
        </p:spPr>
        <p:txBody>
          <a:bodyPr wrap="none" rtlCol="0">
            <a:spAutoFit/>
          </a:bodyPr>
          <a:lstStyle/>
          <a:p>
            <a:r>
              <a:rPr lang="en-US" dirty="0" smtClean="0"/>
              <a:t>T0</a:t>
            </a:r>
            <a:endParaRPr lang="en-US" dirty="0"/>
          </a:p>
        </p:txBody>
      </p:sp>
      <p:sp>
        <p:nvSpPr>
          <p:cNvPr id="26" name="TextBox 25"/>
          <p:cNvSpPr txBox="1"/>
          <p:nvPr/>
        </p:nvSpPr>
        <p:spPr>
          <a:xfrm>
            <a:off x="872001" y="4227872"/>
            <a:ext cx="575799" cy="523220"/>
          </a:xfrm>
          <a:prstGeom prst="rect">
            <a:avLst/>
          </a:prstGeom>
          <a:noFill/>
        </p:spPr>
        <p:txBody>
          <a:bodyPr wrap="none" rtlCol="0">
            <a:spAutoFit/>
          </a:bodyPr>
          <a:lstStyle/>
          <a:p>
            <a:r>
              <a:rPr lang="en-US" dirty="0" smtClean="0"/>
              <a:t>T1</a:t>
            </a:r>
            <a:endParaRPr lang="en-US" dirty="0"/>
          </a:p>
        </p:txBody>
      </p:sp>
      <p:sp>
        <p:nvSpPr>
          <p:cNvPr id="27" name="TextBox 26"/>
          <p:cNvSpPr txBox="1"/>
          <p:nvPr/>
        </p:nvSpPr>
        <p:spPr>
          <a:xfrm>
            <a:off x="872001" y="4695252"/>
            <a:ext cx="575799" cy="523220"/>
          </a:xfrm>
          <a:prstGeom prst="rect">
            <a:avLst/>
          </a:prstGeom>
          <a:noFill/>
        </p:spPr>
        <p:txBody>
          <a:bodyPr wrap="none" rtlCol="0">
            <a:spAutoFit/>
          </a:bodyPr>
          <a:lstStyle/>
          <a:p>
            <a:r>
              <a:rPr lang="en-US" dirty="0" smtClean="0"/>
              <a:t>T2</a:t>
            </a:r>
            <a:endParaRPr lang="en-US" dirty="0"/>
          </a:p>
        </p:txBody>
      </p:sp>
      <p:sp>
        <p:nvSpPr>
          <p:cNvPr id="28" name="TextBox 27"/>
          <p:cNvSpPr txBox="1"/>
          <p:nvPr/>
        </p:nvSpPr>
        <p:spPr>
          <a:xfrm>
            <a:off x="872001" y="5164392"/>
            <a:ext cx="575799" cy="523220"/>
          </a:xfrm>
          <a:prstGeom prst="rect">
            <a:avLst/>
          </a:prstGeom>
          <a:noFill/>
        </p:spPr>
        <p:txBody>
          <a:bodyPr wrap="none" rtlCol="0">
            <a:spAutoFit/>
          </a:bodyPr>
          <a:lstStyle/>
          <a:p>
            <a:r>
              <a:rPr lang="en-US" dirty="0" smtClean="0"/>
              <a:t>T3</a:t>
            </a:r>
            <a:endParaRPr lang="en-US" dirty="0"/>
          </a:p>
        </p:txBody>
      </p:sp>
      <p:sp>
        <p:nvSpPr>
          <p:cNvPr id="29" name="TextBox 28"/>
          <p:cNvSpPr txBox="1"/>
          <p:nvPr/>
        </p:nvSpPr>
        <p:spPr>
          <a:xfrm>
            <a:off x="8077200" y="5638800"/>
            <a:ext cx="830677" cy="523220"/>
          </a:xfrm>
          <a:prstGeom prst="rect">
            <a:avLst/>
          </a:prstGeom>
          <a:noFill/>
        </p:spPr>
        <p:txBody>
          <a:bodyPr wrap="none" rtlCol="0">
            <a:spAutoFit/>
          </a:bodyPr>
          <a:lstStyle/>
          <a:p>
            <a:r>
              <a:rPr lang="en-US" dirty="0" smtClean="0"/>
              <a:t>time</a:t>
            </a:r>
            <a:endParaRPr lang="en-US" dirty="0"/>
          </a:p>
        </p:txBody>
      </p:sp>
      <p:sp>
        <p:nvSpPr>
          <p:cNvPr id="30" name="TextBox 29"/>
          <p:cNvSpPr txBox="1"/>
          <p:nvPr/>
        </p:nvSpPr>
        <p:spPr>
          <a:xfrm>
            <a:off x="1447800" y="3515380"/>
            <a:ext cx="412292" cy="523220"/>
          </a:xfrm>
          <a:prstGeom prst="rect">
            <a:avLst/>
          </a:prstGeom>
          <a:noFill/>
        </p:spPr>
        <p:txBody>
          <a:bodyPr wrap="none" rtlCol="0">
            <a:spAutoFit/>
          </a:bodyPr>
          <a:lstStyle/>
          <a:p>
            <a:r>
              <a:rPr lang="en-US" dirty="0"/>
              <a:t>A</a:t>
            </a:r>
          </a:p>
        </p:txBody>
      </p:sp>
      <p:sp>
        <p:nvSpPr>
          <p:cNvPr id="31" name="TextBox 30"/>
          <p:cNvSpPr txBox="1"/>
          <p:nvPr/>
        </p:nvSpPr>
        <p:spPr>
          <a:xfrm>
            <a:off x="2362200" y="3505200"/>
            <a:ext cx="413896" cy="523220"/>
          </a:xfrm>
          <a:prstGeom prst="rect">
            <a:avLst/>
          </a:prstGeom>
          <a:noFill/>
        </p:spPr>
        <p:txBody>
          <a:bodyPr wrap="none" rtlCol="0">
            <a:spAutoFit/>
          </a:bodyPr>
          <a:lstStyle/>
          <a:p>
            <a:r>
              <a:rPr lang="en-US" dirty="0"/>
              <a:t>B</a:t>
            </a:r>
          </a:p>
        </p:txBody>
      </p:sp>
      <p:sp>
        <p:nvSpPr>
          <p:cNvPr id="32" name="TextBox 31"/>
          <p:cNvSpPr txBox="1"/>
          <p:nvPr/>
        </p:nvSpPr>
        <p:spPr>
          <a:xfrm>
            <a:off x="3234201" y="3515380"/>
            <a:ext cx="423514" cy="523220"/>
          </a:xfrm>
          <a:prstGeom prst="rect">
            <a:avLst/>
          </a:prstGeom>
          <a:noFill/>
        </p:spPr>
        <p:txBody>
          <a:bodyPr wrap="none" rtlCol="0">
            <a:spAutoFit/>
          </a:bodyPr>
          <a:lstStyle/>
          <a:p>
            <a:r>
              <a:rPr lang="en-US" dirty="0"/>
              <a:t>C</a:t>
            </a:r>
          </a:p>
        </p:txBody>
      </p:sp>
      <p:sp>
        <p:nvSpPr>
          <p:cNvPr id="33" name="TextBox 32"/>
          <p:cNvSpPr txBox="1"/>
          <p:nvPr/>
        </p:nvSpPr>
        <p:spPr>
          <a:xfrm>
            <a:off x="4377201" y="3505200"/>
            <a:ext cx="417102" cy="523220"/>
          </a:xfrm>
          <a:prstGeom prst="rect">
            <a:avLst/>
          </a:prstGeom>
          <a:noFill/>
        </p:spPr>
        <p:txBody>
          <a:bodyPr wrap="none" rtlCol="0">
            <a:spAutoFit/>
          </a:bodyPr>
          <a:lstStyle/>
          <a:p>
            <a:r>
              <a:rPr lang="en-US" dirty="0"/>
              <a:t>D</a:t>
            </a:r>
          </a:p>
        </p:txBody>
      </p:sp>
      <p:sp>
        <p:nvSpPr>
          <p:cNvPr id="34" name="TextBox 33"/>
          <p:cNvSpPr txBox="1"/>
          <p:nvPr/>
        </p:nvSpPr>
        <p:spPr>
          <a:xfrm>
            <a:off x="5139201" y="3505200"/>
            <a:ext cx="388248" cy="523220"/>
          </a:xfrm>
          <a:prstGeom prst="rect">
            <a:avLst/>
          </a:prstGeom>
          <a:noFill/>
        </p:spPr>
        <p:txBody>
          <a:bodyPr wrap="none" rtlCol="0">
            <a:spAutoFit/>
          </a:bodyPr>
          <a:lstStyle/>
          <a:p>
            <a:r>
              <a:rPr lang="en-US" dirty="0"/>
              <a:t>E</a:t>
            </a:r>
          </a:p>
        </p:txBody>
      </p:sp>
      <p:sp>
        <p:nvSpPr>
          <p:cNvPr id="35" name="TextBox 34"/>
          <p:cNvSpPr txBox="1"/>
          <p:nvPr/>
        </p:nvSpPr>
        <p:spPr>
          <a:xfrm>
            <a:off x="6247564" y="3515380"/>
            <a:ext cx="381836" cy="523220"/>
          </a:xfrm>
          <a:prstGeom prst="rect">
            <a:avLst/>
          </a:prstGeom>
          <a:noFill/>
        </p:spPr>
        <p:txBody>
          <a:bodyPr wrap="none" rtlCol="0">
            <a:spAutoFit/>
          </a:bodyPr>
          <a:lstStyle/>
          <a:p>
            <a:r>
              <a:rPr lang="en-US" dirty="0"/>
              <a:t>F</a:t>
            </a:r>
          </a:p>
        </p:txBody>
      </p:sp>
    </p:spTree>
    <p:extLst>
      <p:ext uri="{BB962C8B-B14F-4D97-AF65-F5344CB8AC3E}">
        <p14:creationId xmlns:p14="http://schemas.microsoft.com/office/powerpoint/2010/main" val="2555073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16</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Control divergence</a:t>
            </a:r>
            <a:endParaRPr lang="en-US" dirty="0"/>
          </a:p>
        </p:txBody>
      </p:sp>
      <p:sp>
        <p:nvSpPr>
          <p:cNvPr id="15365" name="Rectangle 3"/>
          <p:cNvSpPr>
            <a:spLocks noGrp="1" noChangeArrowheads="1"/>
          </p:cNvSpPr>
          <p:nvPr>
            <p:ph type="body" idx="1"/>
          </p:nvPr>
        </p:nvSpPr>
        <p:spPr>
          <a:xfrm>
            <a:off x="457200" y="762000"/>
            <a:ext cx="8686800" cy="6096000"/>
          </a:xfrm>
        </p:spPr>
        <p:txBody>
          <a:bodyPr/>
          <a:lstStyle/>
          <a:p>
            <a:pPr eaLnBrk="1" hangingPunct="1"/>
            <a:r>
              <a:rPr lang="en-US" altLang="en-US" dirty="0" smtClean="0"/>
              <a:t>Example of intra-warp control </a:t>
            </a:r>
            <a:r>
              <a:rPr lang="en-US" altLang="en-US" dirty="0" err="1" smtClean="0"/>
              <a:t>diveregence</a:t>
            </a:r>
            <a:endParaRPr lang="en-US" altLang="en-US" dirty="0" smtClean="0"/>
          </a:p>
          <a:p>
            <a:pPr lvl="1" eaLnBrk="1" hangingPunct="1"/>
            <a:r>
              <a:rPr lang="en-US" altLang="en-US" dirty="0" smtClean="0"/>
              <a:t>Lock </a:t>
            </a:r>
            <a:r>
              <a:rPr lang="en-US" altLang="en-US" dirty="0"/>
              <a:t>using </a:t>
            </a:r>
            <a:r>
              <a:rPr lang="en-US" altLang="en-US" dirty="0" err="1" smtClean="0"/>
              <a:t>atomicCAS</a:t>
            </a:r>
            <a:r>
              <a:rPr lang="en-US" altLang="en-US" dirty="0" smtClean="0"/>
              <a:t> (</a:t>
            </a:r>
            <a:r>
              <a:rPr lang="en-US" altLang="en-US" dirty="0" err="1"/>
              <a:t>int</a:t>
            </a:r>
            <a:r>
              <a:rPr lang="en-US" altLang="en-US" dirty="0"/>
              <a:t> *</a:t>
            </a:r>
            <a:r>
              <a:rPr lang="en-US" altLang="en-US" dirty="0" err="1"/>
              <a:t>addr</a:t>
            </a:r>
            <a:r>
              <a:rPr lang="en-US" altLang="en-US" dirty="0"/>
              <a:t>, </a:t>
            </a:r>
            <a:r>
              <a:rPr lang="en-US" altLang="en-US" dirty="0" err="1"/>
              <a:t>expectedVal</a:t>
            </a:r>
            <a:r>
              <a:rPr lang="en-US" altLang="en-US" dirty="0"/>
              <a:t>, </a:t>
            </a:r>
            <a:r>
              <a:rPr lang="en-US" altLang="en-US" dirty="0" err="1"/>
              <a:t>newVal</a:t>
            </a:r>
            <a:r>
              <a:rPr lang="en-US" altLang="en-US" dirty="0" smtClean="0"/>
              <a:t>)</a:t>
            </a:r>
            <a:endParaRPr lang="en-US" altLang="en-US" dirty="0"/>
          </a:p>
          <a:p>
            <a:pPr lvl="1" eaLnBrk="1" hangingPunct="1"/>
            <a:r>
              <a:rPr lang="en-US" altLang="en-US" dirty="0"/>
              <a:t>Atomic compare and set: atomically compares the value at </a:t>
            </a:r>
            <a:r>
              <a:rPr lang="en-US" altLang="en-US" dirty="0" err="1"/>
              <a:t>addr</a:t>
            </a:r>
            <a:r>
              <a:rPr lang="en-US" altLang="en-US" dirty="0"/>
              <a:t> with </a:t>
            </a:r>
            <a:r>
              <a:rPr lang="en-US" altLang="en-US" dirty="0" err="1"/>
              <a:t>expectedVal</a:t>
            </a:r>
            <a:r>
              <a:rPr lang="en-US" altLang="en-US" dirty="0"/>
              <a:t> and if the comparison passes, sets the value at </a:t>
            </a:r>
            <a:r>
              <a:rPr lang="en-US" altLang="en-US" dirty="0" err="1"/>
              <a:t>addr</a:t>
            </a:r>
            <a:r>
              <a:rPr lang="en-US" altLang="en-US" dirty="0"/>
              <a:t> to </a:t>
            </a:r>
            <a:r>
              <a:rPr lang="en-US" altLang="en-US" dirty="0" err="1"/>
              <a:t>newVal</a:t>
            </a:r>
            <a:r>
              <a:rPr lang="en-US" altLang="en-US" dirty="0"/>
              <a:t>; returns </a:t>
            </a:r>
            <a:r>
              <a:rPr lang="en-US" altLang="en-US" dirty="0" err="1"/>
              <a:t>oldVal</a:t>
            </a:r>
            <a:r>
              <a:rPr lang="en-US" altLang="en-US" dirty="0"/>
              <a:t> at </a:t>
            </a:r>
            <a:r>
              <a:rPr lang="en-US" altLang="en-US" dirty="0" err="1" smtClean="0"/>
              <a:t>addr</a:t>
            </a:r>
            <a:endParaRPr lang="en-US" altLang="en-US" dirty="0" smtClean="0"/>
          </a:p>
          <a:p>
            <a:pPr marL="457200" lvl="1" indent="0" eaLnBrk="1" hangingPunct="1">
              <a:buNone/>
            </a:pPr>
            <a:endParaRPr lang="en-US" altLang="en-US" dirty="0" smtClean="0"/>
          </a:p>
          <a:p>
            <a:pPr marL="457200" lvl="1" indent="0" eaLnBrk="1" hangingPunct="1">
              <a:buNone/>
            </a:pPr>
            <a:r>
              <a:rPr lang="en-US" altLang="en-US" dirty="0" smtClean="0"/>
              <a:t>while </a:t>
            </a:r>
            <a:r>
              <a:rPr lang="en-US" altLang="en-US" dirty="0"/>
              <a:t>(</a:t>
            </a:r>
            <a:r>
              <a:rPr lang="en-US" altLang="en-US" dirty="0" err="1"/>
              <a:t>atomicCAS</a:t>
            </a:r>
            <a:r>
              <a:rPr lang="en-US" altLang="en-US" dirty="0"/>
              <a:t> </a:t>
            </a:r>
            <a:r>
              <a:rPr lang="en-US" altLang="en-US" dirty="0" smtClean="0"/>
              <a:t>(&amp;lock, </a:t>
            </a:r>
            <a:r>
              <a:rPr lang="en-US" altLang="en-US" dirty="0"/>
              <a:t>0, 1</a:t>
            </a:r>
            <a:r>
              <a:rPr lang="en-US" altLang="en-US" dirty="0" smtClean="0"/>
              <a:t>));</a:t>
            </a:r>
            <a:endParaRPr lang="en-US" altLang="en-US" dirty="0"/>
          </a:p>
          <a:p>
            <a:pPr marL="457200" lvl="1" indent="0" eaLnBrk="1" hangingPunct="1">
              <a:buNone/>
            </a:pPr>
            <a:r>
              <a:rPr lang="en-US" altLang="en-US" dirty="0" smtClean="0"/>
              <a:t>x++;  // Critical section code</a:t>
            </a:r>
            <a:endParaRPr lang="en-US" altLang="en-US" dirty="0"/>
          </a:p>
          <a:p>
            <a:pPr marL="457200" lvl="1" indent="0" eaLnBrk="1" hangingPunct="1">
              <a:buNone/>
            </a:pPr>
            <a:r>
              <a:rPr lang="en-US" altLang="en-US" dirty="0" smtClean="0"/>
              <a:t>lock</a:t>
            </a:r>
            <a:r>
              <a:rPr lang="en-US" altLang="en-US" dirty="0"/>
              <a:t> </a:t>
            </a:r>
            <a:r>
              <a:rPr lang="en-US" altLang="en-US" dirty="0" smtClean="0"/>
              <a:t>= 0;</a:t>
            </a:r>
            <a:endParaRPr lang="en-US" altLang="en-US" dirty="0"/>
          </a:p>
          <a:p>
            <a:pPr lvl="1" eaLnBrk="1" hangingPunct="1"/>
            <a:endParaRPr lang="en-US" altLang="en-US" dirty="0" smtClean="0"/>
          </a:p>
          <a:p>
            <a:pPr lvl="1" eaLnBrk="1" hangingPunct="1"/>
            <a:r>
              <a:rPr lang="en-US" altLang="en-US" dirty="0" smtClean="0"/>
              <a:t>Requirement to </a:t>
            </a:r>
            <a:r>
              <a:rPr lang="en-US" altLang="en-US" dirty="0" err="1" smtClean="0"/>
              <a:t>reconverge</a:t>
            </a:r>
            <a:r>
              <a:rPr lang="en-US" altLang="en-US" dirty="0" smtClean="0"/>
              <a:t> after the while loop before proceeding to critical section makes this implementation deadlock</a:t>
            </a:r>
            <a:endParaRPr lang="en-US" altLang="en-US" dirty="0"/>
          </a:p>
          <a:p>
            <a:pPr marL="457200" lvl="1" indent="0" eaLnBrk="1" hangingPunct="1">
              <a:buNone/>
            </a:pPr>
            <a:endParaRPr lang="en-US" altLang="en-US" dirty="0"/>
          </a:p>
          <a:p>
            <a:pPr eaLnBrk="1" hangingPunct="1">
              <a:buFont typeface="Arial" panose="020B0604020202020204" pitchFamily="34" charset="0"/>
              <a:buChar char="•"/>
            </a:pPr>
            <a:endParaRPr lang="en-US" altLang="en-US" dirty="0"/>
          </a:p>
        </p:txBody>
      </p:sp>
      <p:sp>
        <p:nvSpPr>
          <p:cNvPr id="2" name="Footer Placeholder 1"/>
          <p:cNvSpPr>
            <a:spLocks noGrp="1"/>
          </p:cNvSpPr>
          <p:nvPr>
            <p:ph type="ftr" sz="quarter" idx="11"/>
          </p:nvPr>
        </p:nvSpPr>
        <p:spPr/>
        <p:txBody>
          <a:bodyPr/>
          <a:lstStyle/>
          <a:p>
            <a:pPr>
              <a:defRPr/>
            </a:pPr>
            <a:r>
              <a:rPr lang="en-US" smtClean="0"/>
              <a:t>MAINAK  CS623</a:t>
            </a:r>
            <a:endParaRPr lang="en-US"/>
          </a:p>
        </p:txBody>
      </p:sp>
    </p:spTree>
    <p:extLst>
      <p:ext uri="{BB962C8B-B14F-4D97-AF65-F5344CB8AC3E}">
        <p14:creationId xmlns:p14="http://schemas.microsoft.com/office/powerpoint/2010/main" val="2926053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17</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Control divergence</a:t>
            </a:r>
            <a:endParaRPr lang="en-US" dirty="0"/>
          </a:p>
        </p:txBody>
      </p:sp>
      <p:sp>
        <p:nvSpPr>
          <p:cNvPr id="15365" name="Rectangle 3"/>
          <p:cNvSpPr>
            <a:spLocks noGrp="1" noChangeArrowheads="1"/>
          </p:cNvSpPr>
          <p:nvPr>
            <p:ph type="body" idx="1"/>
          </p:nvPr>
        </p:nvSpPr>
        <p:spPr>
          <a:xfrm>
            <a:off x="457200" y="838200"/>
            <a:ext cx="8686800" cy="6019800"/>
          </a:xfrm>
        </p:spPr>
        <p:txBody>
          <a:bodyPr/>
          <a:lstStyle/>
          <a:p>
            <a:pPr eaLnBrk="1" hangingPunct="1"/>
            <a:r>
              <a:rPr lang="en-US" altLang="en-US" dirty="0"/>
              <a:t>Following is a deadlock-free </a:t>
            </a:r>
            <a:r>
              <a:rPr lang="en-US" altLang="en-US" dirty="0" smtClean="0"/>
              <a:t>implementation</a:t>
            </a:r>
            <a:endParaRPr lang="en-US" altLang="en-US" dirty="0"/>
          </a:p>
          <a:p>
            <a:pPr marL="457200" lvl="1" indent="0" eaLnBrk="1" hangingPunct="1">
              <a:buNone/>
            </a:pPr>
            <a:r>
              <a:rPr lang="en-US" altLang="en-US" dirty="0"/>
              <a:t>   </a:t>
            </a:r>
            <a:r>
              <a:rPr lang="en-US" altLang="en-US" dirty="0" err="1"/>
              <a:t>int</a:t>
            </a:r>
            <a:r>
              <a:rPr lang="en-US" altLang="en-US" dirty="0"/>
              <a:t> done = 0;</a:t>
            </a:r>
          </a:p>
          <a:p>
            <a:pPr marL="457200" lvl="1" indent="0" eaLnBrk="1" hangingPunct="1">
              <a:buNone/>
            </a:pPr>
            <a:r>
              <a:rPr lang="en-US" altLang="en-US" dirty="0"/>
              <a:t>   while (!done) { // Threads already done diverge and skip</a:t>
            </a:r>
          </a:p>
          <a:p>
            <a:pPr marL="457200" lvl="1" indent="0" eaLnBrk="1" hangingPunct="1">
              <a:buNone/>
            </a:pPr>
            <a:r>
              <a:rPr lang="en-US" altLang="en-US" dirty="0"/>
              <a:t>      if (!</a:t>
            </a:r>
            <a:r>
              <a:rPr lang="en-US" altLang="en-US" dirty="0" err="1"/>
              <a:t>atomicCAS</a:t>
            </a:r>
            <a:r>
              <a:rPr lang="en-US" altLang="en-US" dirty="0"/>
              <a:t>(&amp;lock, 0, 1)) { // Lock holder diverges</a:t>
            </a:r>
          </a:p>
          <a:p>
            <a:pPr marL="457200" lvl="1" indent="0" eaLnBrk="1" hangingPunct="1">
              <a:buNone/>
            </a:pPr>
            <a:r>
              <a:rPr lang="en-US" altLang="en-US" dirty="0"/>
              <a:t>         </a:t>
            </a:r>
            <a:r>
              <a:rPr lang="en-US" altLang="en-US" dirty="0" smtClean="0"/>
              <a:t>x++; // Critical section code</a:t>
            </a:r>
            <a:endParaRPr lang="en-US" altLang="en-US" dirty="0"/>
          </a:p>
          <a:p>
            <a:pPr marL="457200" lvl="1" indent="0" eaLnBrk="1" hangingPunct="1">
              <a:buNone/>
            </a:pPr>
            <a:r>
              <a:rPr lang="en-US" altLang="en-US" dirty="0"/>
              <a:t>         lock = 0;</a:t>
            </a:r>
          </a:p>
          <a:p>
            <a:pPr marL="457200" lvl="1" indent="0" eaLnBrk="1" hangingPunct="1">
              <a:buNone/>
            </a:pPr>
            <a:r>
              <a:rPr lang="en-US" altLang="en-US" dirty="0"/>
              <a:t>         done = 1;</a:t>
            </a:r>
          </a:p>
          <a:p>
            <a:pPr marL="457200" lvl="1" indent="0" eaLnBrk="1" hangingPunct="1">
              <a:buNone/>
            </a:pPr>
            <a:r>
              <a:rPr lang="en-US" altLang="en-US" dirty="0"/>
              <a:t>      }</a:t>
            </a:r>
          </a:p>
          <a:p>
            <a:pPr marL="457200" lvl="1" indent="0" eaLnBrk="1" hangingPunct="1">
              <a:buNone/>
            </a:pPr>
            <a:r>
              <a:rPr lang="en-US" altLang="en-US" dirty="0"/>
              <a:t>      // All threads </a:t>
            </a:r>
            <a:r>
              <a:rPr lang="en-US" altLang="en-US" dirty="0" err="1"/>
              <a:t>reconverge</a:t>
            </a:r>
            <a:r>
              <a:rPr lang="en-US" altLang="en-US" dirty="0"/>
              <a:t> and proceed to next iteration</a:t>
            </a:r>
          </a:p>
          <a:p>
            <a:pPr marL="457200" lvl="1" indent="0" eaLnBrk="1" hangingPunct="1">
              <a:buNone/>
            </a:pPr>
            <a:r>
              <a:rPr lang="en-US" altLang="en-US" dirty="0"/>
              <a:t>   </a:t>
            </a:r>
            <a:r>
              <a:rPr lang="en-US" altLang="en-US" dirty="0" smtClean="0"/>
              <a:t>}</a:t>
            </a:r>
            <a:endParaRPr lang="en-US" altLang="en-US" dirty="0"/>
          </a:p>
          <a:p>
            <a:pPr lvl="1" eaLnBrk="1" hangingPunct="1"/>
            <a:endParaRPr lang="en-US" altLang="en-US" dirty="0"/>
          </a:p>
        </p:txBody>
      </p:sp>
      <p:sp>
        <p:nvSpPr>
          <p:cNvPr id="2" name="Footer Placeholder 1"/>
          <p:cNvSpPr>
            <a:spLocks noGrp="1"/>
          </p:cNvSpPr>
          <p:nvPr>
            <p:ph type="ftr" sz="quarter" idx="11"/>
          </p:nvPr>
        </p:nvSpPr>
        <p:spPr/>
        <p:txBody>
          <a:bodyPr/>
          <a:lstStyle/>
          <a:p>
            <a:pPr>
              <a:defRPr/>
            </a:pPr>
            <a:r>
              <a:rPr lang="en-US" smtClean="0"/>
              <a:t>MAINAK  CS623</a:t>
            </a:r>
            <a:endParaRPr lang="en-US"/>
          </a:p>
        </p:txBody>
      </p:sp>
    </p:spTree>
    <p:extLst>
      <p:ext uri="{BB962C8B-B14F-4D97-AF65-F5344CB8AC3E}">
        <p14:creationId xmlns:p14="http://schemas.microsoft.com/office/powerpoint/2010/main" val="13971525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18</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Control divergence</a:t>
            </a:r>
            <a:endParaRPr lang="en-US" dirty="0"/>
          </a:p>
        </p:txBody>
      </p:sp>
      <p:sp>
        <p:nvSpPr>
          <p:cNvPr id="15365" name="Rectangle 3"/>
          <p:cNvSpPr>
            <a:spLocks noGrp="1" noChangeArrowheads="1"/>
          </p:cNvSpPr>
          <p:nvPr>
            <p:ph type="body" idx="1"/>
          </p:nvPr>
        </p:nvSpPr>
        <p:spPr>
          <a:xfrm>
            <a:off x="457200" y="990600"/>
            <a:ext cx="8686800" cy="5867400"/>
          </a:xfrm>
        </p:spPr>
        <p:txBody>
          <a:bodyPr/>
          <a:lstStyle/>
          <a:p>
            <a:pPr eaLnBrk="1" hangingPunct="1"/>
            <a:r>
              <a:rPr lang="en-US" altLang="en-US" dirty="0" smtClean="0"/>
              <a:t>Per warp active mask, program counter (PC), </a:t>
            </a:r>
            <a:r>
              <a:rPr lang="en-US" altLang="en-US" dirty="0" err="1" smtClean="0"/>
              <a:t>reconvergence</a:t>
            </a:r>
            <a:r>
              <a:rPr lang="en-US" altLang="en-US" dirty="0" smtClean="0"/>
              <a:t> PC</a:t>
            </a:r>
          </a:p>
          <a:p>
            <a:pPr eaLnBrk="1" hangingPunct="1"/>
            <a:r>
              <a:rPr lang="en-US" altLang="en-US" dirty="0" smtClean="0"/>
              <a:t>On encountering a branch, the active masks and start PCs of the two paths and the </a:t>
            </a:r>
            <a:r>
              <a:rPr lang="en-US" altLang="en-US" dirty="0" err="1" smtClean="0"/>
              <a:t>reconvergence</a:t>
            </a:r>
            <a:r>
              <a:rPr lang="en-US" altLang="en-US" dirty="0" smtClean="0"/>
              <a:t> PC are pushed onto a “SIMT divergence stack”</a:t>
            </a:r>
          </a:p>
          <a:p>
            <a:pPr eaLnBrk="1" hangingPunct="1"/>
            <a:endParaRPr lang="en-US" altLang="en-US" dirty="0"/>
          </a:p>
          <a:p>
            <a:pPr eaLnBrk="1" hangingPunct="1"/>
            <a:endParaRPr lang="en-US" altLang="en-US" dirty="0" smtClean="0"/>
          </a:p>
          <a:p>
            <a:pPr eaLnBrk="1" hangingPunct="1"/>
            <a:endParaRPr lang="en-US" altLang="en-US" dirty="0"/>
          </a:p>
          <a:p>
            <a:pPr eaLnBrk="1" hangingPunct="1"/>
            <a:endParaRPr lang="en-US" altLang="en-US" dirty="0" smtClean="0"/>
          </a:p>
          <a:p>
            <a:pPr eaLnBrk="1" hangingPunct="1"/>
            <a:endParaRPr lang="en-US" altLang="en-US" dirty="0"/>
          </a:p>
          <a:p>
            <a:pPr eaLnBrk="1" hangingPunct="1"/>
            <a:r>
              <a:rPr lang="en-US" altLang="en-US" dirty="0"/>
              <a:t>Implementation up to Pascal </a:t>
            </a:r>
            <a:r>
              <a:rPr lang="en-US" altLang="en-US" dirty="0" smtClean="0"/>
              <a:t>architecture</a:t>
            </a:r>
            <a:endParaRPr lang="en-US" altLang="en-US" dirty="0"/>
          </a:p>
        </p:txBody>
      </p:sp>
      <p:sp>
        <p:nvSpPr>
          <p:cNvPr id="2" name="Footer Placeholder 1"/>
          <p:cNvSpPr>
            <a:spLocks noGrp="1"/>
          </p:cNvSpPr>
          <p:nvPr>
            <p:ph type="ftr" sz="quarter" idx="11"/>
          </p:nvPr>
        </p:nvSpPr>
        <p:spPr/>
        <p:txBody>
          <a:bodyPr/>
          <a:lstStyle/>
          <a:p>
            <a:pPr>
              <a:defRPr/>
            </a:pPr>
            <a:r>
              <a:rPr lang="en-US" smtClean="0"/>
              <a:t>MAINAK  CS623</a:t>
            </a:r>
            <a:endParaRPr lang="en-US"/>
          </a:p>
        </p:txBody>
      </p:sp>
      <p:cxnSp>
        <p:nvCxnSpPr>
          <p:cNvPr id="6" name="Straight Arrow Connector 5"/>
          <p:cNvCxnSpPr/>
          <p:nvPr/>
        </p:nvCxnSpPr>
        <p:spPr bwMode="auto">
          <a:xfrm>
            <a:off x="1371600" y="4038600"/>
            <a:ext cx="914400" cy="0"/>
          </a:xfrm>
          <a:prstGeom prst="straightConnector1">
            <a:avLst/>
          </a:prstGeom>
          <a:solidFill>
            <a:schemeClr val="accent1"/>
          </a:solidFill>
          <a:ln w="50800" cap="flat" cmpd="sng" algn="ctr">
            <a:solidFill>
              <a:srgbClr val="C00000"/>
            </a:solidFill>
            <a:prstDash val="solid"/>
            <a:round/>
            <a:headEnd type="none" w="med" len="med"/>
            <a:tailEnd type="triangle"/>
          </a:ln>
          <a:effectLst/>
        </p:spPr>
      </p:cxnSp>
      <p:cxnSp>
        <p:nvCxnSpPr>
          <p:cNvPr id="7" name="Straight Arrow Connector 6"/>
          <p:cNvCxnSpPr/>
          <p:nvPr/>
        </p:nvCxnSpPr>
        <p:spPr bwMode="auto">
          <a:xfrm>
            <a:off x="1371600" y="4495800"/>
            <a:ext cx="914400" cy="0"/>
          </a:xfrm>
          <a:prstGeom prst="straightConnector1">
            <a:avLst/>
          </a:prstGeom>
          <a:solidFill>
            <a:schemeClr val="accent1"/>
          </a:solidFill>
          <a:ln w="50800" cap="flat" cmpd="sng" algn="ctr">
            <a:solidFill>
              <a:srgbClr val="C00000"/>
            </a:solidFill>
            <a:prstDash val="solid"/>
            <a:round/>
            <a:headEnd type="none" w="med" len="med"/>
            <a:tailEnd type="triangle"/>
          </a:ln>
          <a:effectLst/>
        </p:spPr>
      </p:cxnSp>
      <p:cxnSp>
        <p:nvCxnSpPr>
          <p:cNvPr id="8" name="Straight Arrow Connector 7"/>
          <p:cNvCxnSpPr/>
          <p:nvPr/>
        </p:nvCxnSpPr>
        <p:spPr bwMode="auto">
          <a:xfrm>
            <a:off x="1371600" y="4953000"/>
            <a:ext cx="914400" cy="0"/>
          </a:xfrm>
          <a:prstGeom prst="straightConnector1">
            <a:avLst/>
          </a:prstGeom>
          <a:solidFill>
            <a:schemeClr val="accent1"/>
          </a:solidFill>
          <a:ln w="50800" cap="flat" cmpd="sng" algn="ctr">
            <a:solidFill>
              <a:srgbClr val="C00000"/>
            </a:solidFill>
            <a:prstDash val="solid"/>
            <a:round/>
            <a:headEnd type="none" w="med" len="med"/>
            <a:tailEnd type="triangle"/>
          </a:ln>
          <a:effectLst/>
        </p:spPr>
      </p:cxnSp>
      <p:cxnSp>
        <p:nvCxnSpPr>
          <p:cNvPr id="9" name="Straight Arrow Connector 8"/>
          <p:cNvCxnSpPr/>
          <p:nvPr/>
        </p:nvCxnSpPr>
        <p:spPr bwMode="auto">
          <a:xfrm>
            <a:off x="1371600" y="5410200"/>
            <a:ext cx="914400" cy="0"/>
          </a:xfrm>
          <a:prstGeom prst="straightConnector1">
            <a:avLst/>
          </a:prstGeom>
          <a:solidFill>
            <a:schemeClr val="accent1"/>
          </a:solidFill>
          <a:ln w="50800" cap="flat" cmpd="sng" algn="ctr">
            <a:solidFill>
              <a:srgbClr val="C00000"/>
            </a:solidFill>
            <a:prstDash val="solid"/>
            <a:round/>
            <a:headEnd type="none" w="med" len="med"/>
            <a:tailEnd type="triangle"/>
          </a:ln>
          <a:effectLst/>
        </p:spPr>
      </p:cxnSp>
      <p:cxnSp>
        <p:nvCxnSpPr>
          <p:cNvPr id="10" name="Straight Arrow Connector 9"/>
          <p:cNvCxnSpPr/>
          <p:nvPr/>
        </p:nvCxnSpPr>
        <p:spPr bwMode="auto">
          <a:xfrm>
            <a:off x="2286000" y="4038600"/>
            <a:ext cx="914400" cy="0"/>
          </a:xfrm>
          <a:prstGeom prst="straightConnector1">
            <a:avLst/>
          </a:prstGeom>
          <a:solidFill>
            <a:schemeClr val="accent1"/>
          </a:solidFill>
          <a:ln w="50800" cap="flat" cmpd="sng" algn="ctr">
            <a:solidFill>
              <a:srgbClr val="0070C0"/>
            </a:solidFill>
            <a:prstDash val="solid"/>
            <a:round/>
            <a:headEnd type="none" w="med" len="med"/>
            <a:tailEnd type="triangle"/>
          </a:ln>
          <a:effectLst/>
        </p:spPr>
      </p:cxnSp>
      <p:cxnSp>
        <p:nvCxnSpPr>
          <p:cNvPr id="11" name="Straight Arrow Connector 10"/>
          <p:cNvCxnSpPr/>
          <p:nvPr/>
        </p:nvCxnSpPr>
        <p:spPr bwMode="auto">
          <a:xfrm>
            <a:off x="2286000" y="4495800"/>
            <a:ext cx="914400" cy="0"/>
          </a:xfrm>
          <a:prstGeom prst="straightConnector1">
            <a:avLst/>
          </a:prstGeom>
          <a:solidFill>
            <a:schemeClr val="accent1"/>
          </a:solidFill>
          <a:ln w="50800" cap="flat" cmpd="sng" algn="ctr">
            <a:solidFill>
              <a:srgbClr val="0070C0"/>
            </a:solidFill>
            <a:prstDash val="solid"/>
            <a:round/>
            <a:headEnd type="none" w="med" len="med"/>
            <a:tailEnd type="triangle"/>
          </a:ln>
          <a:effectLst/>
        </p:spPr>
      </p:cxnSp>
      <p:cxnSp>
        <p:nvCxnSpPr>
          <p:cNvPr id="12" name="Straight Arrow Connector 11"/>
          <p:cNvCxnSpPr/>
          <p:nvPr/>
        </p:nvCxnSpPr>
        <p:spPr bwMode="auto">
          <a:xfrm>
            <a:off x="3200400" y="4038600"/>
            <a:ext cx="914400" cy="0"/>
          </a:xfrm>
          <a:prstGeom prst="straightConnector1">
            <a:avLst/>
          </a:prstGeom>
          <a:solidFill>
            <a:schemeClr val="accent1"/>
          </a:solidFill>
          <a:ln w="50800" cap="flat" cmpd="sng" algn="ctr">
            <a:solidFill>
              <a:srgbClr val="00B050"/>
            </a:solidFill>
            <a:prstDash val="solid"/>
            <a:round/>
            <a:headEnd type="none" w="med" len="med"/>
            <a:tailEnd type="triangle"/>
          </a:ln>
          <a:effectLst/>
        </p:spPr>
      </p:cxnSp>
      <p:cxnSp>
        <p:nvCxnSpPr>
          <p:cNvPr id="13" name="Straight Arrow Connector 12"/>
          <p:cNvCxnSpPr/>
          <p:nvPr/>
        </p:nvCxnSpPr>
        <p:spPr bwMode="auto">
          <a:xfrm>
            <a:off x="3200400" y="4495800"/>
            <a:ext cx="914400" cy="0"/>
          </a:xfrm>
          <a:prstGeom prst="straightConnector1">
            <a:avLst/>
          </a:prstGeom>
          <a:solidFill>
            <a:schemeClr val="accent1"/>
          </a:solidFill>
          <a:ln w="50800" cap="flat" cmpd="sng" algn="ctr">
            <a:solidFill>
              <a:srgbClr val="00B050"/>
            </a:solidFill>
            <a:prstDash val="solid"/>
            <a:round/>
            <a:headEnd type="none" w="med" len="med"/>
            <a:tailEnd type="triangle"/>
          </a:ln>
          <a:effectLst/>
        </p:spPr>
      </p:cxnSp>
      <p:cxnSp>
        <p:nvCxnSpPr>
          <p:cNvPr id="14" name="Straight Arrow Connector 13"/>
          <p:cNvCxnSpPr/>
          <p:nvPr/>
        </p:nvCxnSpPr>
        <p:spPr bwMode="auto">
          <a:xfrm>
            <a:off x="4191000" y="4953000"/>
            <a:ext cx="914400" cy="0"/>
          </a:xfrm>
          <a:prstGeom prst="straightConnector1">
            <a:avLst/>
          </a:prstGeom>
          <a:solidFill>
            <a:schemeClr val="accent1"/>
          </a:solidFill>
          <a:ln w="50800" cap="flat" cmpd="sng" algn="ctr">
            <a:solidFill>
              <a:schemeClr val="accent6">
                <a:lumMod val="25000"/>
              </a:schemeClr>
            </a:solidFill>
            <a:prstDash val="solid"/>
            <a:round/>
            <a:headEnd type="none" w="med" len="med"/>
            <a:tailEnd type="triangle"/>
          </a:ln>
          <a:effectLst/>
        </p:spPr>
      </p:cxnSp>
      <p:cxnSp>
        <p:nvCxnSpPr>
          <p:cNvPr id="15" name="Straight Arrow Connector 14"/>
          <p:cNvCxnSpPr/>
          <p:nvPr/>
        </p:nvCxnSpPr>
        <p:spPr bwMode="auto">
          <a:xfrm>
            <a:off x="4191000" y="5410200"/>
            <a:ext cx="914400" cy="0"/>
          </a:xfrm>
          <a:prstGeom prst="straightConnector1">
            <a:avLst/>
          </a:prstGeom>
          <a:solidFill>
            <a:schemeClr val="accent1"/>
          </a:solidFill>
          <a:ln w="50800" cap="flat" cmpd="sng" algn="ctr">
            <a:solidFill>
              <a:schemeClr val="accent6">
                <a:lumMod val="25000"/>
              </a:schemeClr>
            </a:solidFill>
            <a:prstDash val="solid"/>
            <a:round/>
            <a:headEnd type="none" w="med" len="med"/>
            <a:tailEnd type="triangle"/>
          </a:ln>
          <a:effectLst/>
        </p:spPr>
      </p:cxnSp>
      <p:cxnSp>
        <p:nvCxnSpPr>
          <p:cNvPr id="16" name="Straight Arrow Connector 15"/>
          <p:cNvCxnSpPr/>
          <p:nvPr/>
        </p:nvCxnSpPr>
        <p:spPr bwMode="auto">
          <a:xfrm>
            <a:off x="5105400" y="4953000"/>
            <a:ext cx="914400" cy="0"/>
          </a:xfrm>
          <a:prstGeom prst="straightConnector1">
            <a:avLst/>
          </a:prstGeom>
          <a:solidFill>
            <a:schemeClr val="accent1"/>
          </a:solidFill>
          <a:ln w="50800" cap="flat" cmpd="sng" algn="ctr">
            <a:solidFill>
              <a:srgbClr val="7030A0"/>
            </a:solidFill>
            <a:prstDash val="solid"/>
            <a:round/>
            <a:headEnd type="none" w="med" len="med"/>
            <a:tailEnd type="triangle"/>
          </a:ln>
          <a:effectLst/>
        </p:spPr>
      </p:cxnSp>
      <p:cxnSp>
        <p:nvCxnSpPr>
          <p:cNvPr id="17" name="Straight Arrow Connector 16"/>
          <p:cNvCxnSpPr/>
          <p:nvPr/>
        </p:nvCxnSpPr>
        <p:spPr bwMode="auto">
          <a:xfrm>
            <a:off x="5105400" y="5410200"/>
            <a:ext cx="914400" cy="0"/>
          </a:xfrm>
          <a:prstGeom prst="straightConnector1">
            <a:avLst/>
          </a:prstGeom>
          <a:solidFill>
            <a:schemeClr val="accent1"/>
          </a:solidFill>
          <a:ln w="50800" cap="flat" cmpd="sng" algn="ctr">
            <a:solidFill>
              <a:srgbClr val="7030A0"/>
            </a:solidFill>
            <a:prstDash val="solid"/>
            <a:round/>
            <a:headEnd type="none" w="med" len="med"/>
            <a:tailEnd type="triangle"/>
          </a:ln>
          <a:effectLst/>
        </p:spPr>
      </p:cxnSp>
      <p:cxnSp>
        <p:nvCxnSpPr>
          <p:cNvPr id="18" name="Straight Arrow Connector 17"/>
          <p:cNvCxnSpPr/>
          <p:nvPr/>
        </p:nvCxnSpPr>
        <p:spPr bwMode="auto">
          <a:xfrm>
            <a:off x="6019800" y="4038600"/>
            <a:ext cx="914400" cy="0"/>
          </a:xfrm>
          <a:prstGeom prst="straightConnector1">
            <a:avLst/>
          </a:prstGeom>
          <a:solidFill>
            <a:schemeClr val="accent1"/>
          </a:solidFill>
          <a:ln w="50800" cap="flat" cmpd="sng" algn="ctr">
            <a:solidFill>
              <a:srgbClr val="FFC000"/>
            </a:solidFill>
            <a:prstDash val="solid"/>
            <a:round/>
            <a:headEnd type="none" w="med" len="med"/>
            <a:tailEnd type="triangle"/>
          </a:ln>
          <a:effectLst/>
        </p:spPr>
      </p:cxnSp>
      <p:cxnSp>
        <p:nvCxnSpPr>
          <p:cNvPr id="19" name="Straight Arrow Connector 18"/>
          <p:cNvCxnSpPr/>
          <p:nvPr/>
        </p:nvCxnSpPr>
        <p:spPr bwMode="auto">
          <a:xfrm>
            <a:off x="6019800" y="4495800"/>
            <a:ext cx="914400" cy="0"/>
          </a:xfrm>
          <a:prstGeom prst="straightConnector1">
            <a:avLst/>
          </a:prstGeom>
          <a:solidFill>
            <a:schemeClr val="accent1"/>
          </a:solidFill>
          <a:ln w="50800" cap="flat" cmpd="sng" algn="ctr">
            <a:solidFill>
              <a:srgbClr val="FFC000"/>
            </a:solidFill>
            <a:prstDash val="solid"/>
            <a:round/>
            <a:headEnd type="none" w="med" len="med"/>
            <a:tailEnd type="triangle"/>
          </a:ln>
          <a:effectLst/>
        </p:spPr>
      </p:cxnSp>
      <p:cxnSp>
        <p:nvCxnSpPr>
          <p:cNvPr id="20" name="Straight Arrow Connector 19"/>
          <p:cNvCxnSpPr/>
          <p:nvPr/>
        </p:nvCxnSpPr>
        <p:spPr bwMode="auto">
          <a:xfrm>
            <a:off x="6019800" y="4953000"/>
            <a:ext cx="914400" cy="0"/>
          </a:xfrm>
          <a:prstGeom prst="straightConnector1">
            <a:avLst/>
          </a:prstGeom>
          <a:solidFill>
            <a:schemeClr val="accent1"/>
          </a:solidFill>
          <a:ln w="50800" cap="flat" cmpd="sng" algn="ctr">
            <a:solidFill>
              <a:srgbClr val="FFC000"/>
            </a:solidFill>
            <a:prstDash val="solid"/>
            <a:round/>
            <a:headEnd type="none" w="med" len="med"/>
            <a:tailEnd type="triangle"/>
          </a:ln>
          <a:effectLst/>
        </p:spPr>
      </p:cxnSp>
      <p:cxnSp>
        <p:nvCxnSpPr>
          <p:cNvPr id="21" name="Straight Arrow Connector 20"/>
          <p:cNvCxnSpPr/>
          <p:nvPr/>
        </p:nvCxnSpPr>
        <p:spPr bwMode="auto">
          <a:xfrm>
            <a:off x="6019800" y="5410200"/>
            <a:ext cx="914400" cy="0"/>
          </a:xfrm>
          <a:prstGeom prst="straightConnector1">
            <a:avLst/>
          </a:prstGeom>
          <a:solidFill>
            <a:schemeClr val="accent1"/>
          </a:solidFill>
          <a:ln w="50800" cap="flat" cmpd="sng" algn="ctr">
            <a:solidFill>
              <a:srgbClr val="FFC000"/>
            </a:solidFill>
            <a:prstDash val="solid"/>
            <a:round/>
            <a:headEnd type="none" w="med" len="med"/>
            <a:tailEnd type="triangle"/>
          </a:ln>
          <a:effectLst/>
        </p:spPr>
      </p:cxnSp>
      <p:sp>
        <p:nvSpPr>
          <p:cNvPr id="22" name="TextBox 21"/>
          <p:cNvSpPr txBox="1"/>
          <p:nvPr/>
        </p:nvSpPr>
        <p:spPr>
          <a:xfrm>
            <a:off x="872001" y="3763296"/>
            <a:ext cx="575799" cy="523220"/>
          </a:xfrm>
          <a:prstGeom prst="rect">
            <a:avLst/>
          </a:prstGeom>
          <a:noFill/>
        </p:spPr>
        <p:txBody>
          <a:bodyPr wrap="none" rtlCol="0">
            <a:spAutoFit/>
          </a:bodyPr>
          <a:lstStyle/>
          <a:p>
            <a:r>
              <a:rPr lang="en-US" dirty="0" smtClean="0"/>
              <a:t>T0</a:t>
            </a:r>
            <a:endParaRPr lang="en-US" dirty="0"/>
          </a:p>
        </p:txBody>
      </p:sp>
      <p:sp>
        <p:nvSpPr>
          <p:cNvPr id="23" name="TextBox 22"/>
          <p:cNvSpPr txBox="1"/>
          <p:nvPr/>
        </p:nvSpPr>
        <p:spPr>
          <a:xfrm>
            <a:off x="872001" y="4227872"/>
            <a:ext cx="575799" cy="523220"/>
          </a:xfrm>
          <a:prstGeom prst="rect">
            <a:avLst/>
          </a:prstGeom>
          <a:noFill/>
        </p:spPr>
        <p:txBody>
          <a:bodyPr wrap="none" rtlCol="0">
            <a:spAutoFit/>
          </a:bodyPr>
          <a:lstStyle/>
          <a:p>
            <a:r>
              <a:rPr lang="en-US" dirty="0" smtClean="0"/>
              <a:t>T1</a:t>
            </a:r>
            <a:endParaRPr lang="en-US" dirty="0"/>
          </a:p>
        </p:txBody>
      </p:sp>
      <p:sp>
        <p:nvSpPr>
          <p:cNvPr id="24" name="TextBox 23"/>
          <p:cNvSpPr txBox="1"/>
          <p:nvPr/>
        </p:nvSpPr>
        <p:spPr>
          <a:xfrm>
            <a:off x="872001" y="4695252"/>
            <a:ext cx="575799" cy="523220"/>
          </a:xfrm>
          <a:prstGeom prst="rect">
            <a:avLst/>
          </a:prstGeom>
          <a:noFill/>
        </p:spPr>
        <p:txBody>
          <a:bodyPr wrap="none" rtlCol="0">
            <a:spAutoFit/>
          </a:bodyPr>
          <a:lstStyle/>
          <a:p>
            <a:r>
              <a:rPr lang="en-US" dirty="0" smtClean="0"/>
              <a:t>T2</a:t>
            </a:r>
            <a:endParaRPr lang="en-US" dirty="0"/>
          </a:p>
        </p:txBody>
      </p:sp>
      <p:sp>
        <p:nvSpPr>
          <p:cNvPr id="25" name="TextBox 24"/>
          <p:cNvSpPr txBox="1"/>
          <p:nvPr/>
        </p:nvSpPr>
        <p:spPr>
          <a:xfrm>
            <a:off x="872001" y="5164392"/>
            <a:ext cx="575799" cy="523220"/>
          </a:xfrm>
          <a:prstGeom prst="rect">
            <a:avLst/>
          </a:prstGeom>
          <a:noFill/>
        </p:spPr>
        <p:txBody>
          <a:bodyPr wrap="none" rtlCol="0">
            <a:spAutoFit/>
          </a:bodyPr>
          <a:lstStyle/>
          <a:p>
            <a:r>
              <a:rPr lang="en-US" dirty="0" smtClean="0"/>
              <a:t>T3</a:t>
            </a:r>
            <a:endParaRPr lang="en-US" dirty="0"/>
          </a:p>
        </p:txBody>
      </p:sp>
      <p:sp>
        <p:nvSpPr>
          <p:cNvPr id="26" name="TextBox 25"/>
          <p:cNvSpPr txBox="1"/>
          <p:nvPr/>
        </p:nvSpPr>
        <p:spPr>
          <a:xfrm>
            <a:off x="1447800" y="3515380"/>
            <a:ext cx="412292" cy="523220"/>
          </a:xfrm>
          <a:prstGeom prst="rect">
            <a:avLst/>
          </a:prstGeom>
          <a:noFill/>
        </p:spPr>
        <p:txBody>
          <a:bodyPr wrap="none" rtlCol="0">
            <a:spAutoFit/>
          </a:bodyPr>
          <a:lstStyle/>
          <a:p>
            <a:r>
              <a:rPr lang="en-US" dirty="0"/>
              <a:t>A</a:t>
            </a:r>
          </a:p>
        </p:txBody>
      </p:sp>
      <p:sp>
        <p:nvSpPr>
          <p:cNvPr id="27" name="TextBox 26"/>
          <p:cNvSpPr txBox="1"/>
          <p:nvPr/>
        </p:nvSpPr>
        <p:spPr>
          <a:xfrm>
            <a:off x="2362200" y="3505200"/>
            <a:ext cx="413896" cy="523220"/>
          </a:xfrm>
          <a:prstGeom prst="rect">
            <a:avLst/>
          </a:prstGeom>
          <a:noFill/>
        </p:spPr>
        <p:txBody>
          <a:bodyPr wrap="none" rtlCol="0">
            <a:spAutoFit/>
          </a:bodyPr>
          <a:lstStyle/>
          <a:p>
            <a:r>
              <a:rPr lang="en-US" dirty="0"/>
              <a:t>B</a:t>
            </a:r>
          </a:p>
        </p:txBody>
      </p:sp>
      <p:sp>
        <p:nvSpPr>
          <p:cNvPr id="28" name="TextBox 27"/>
          <p:cNvSpPr txBox="1"/>
          <p:nvPr/>
        </p:nvSpPr>
        <p:spPr>
          <a:xfrm>
            <a:off x="3234201" y="3515380"/>
            <a:ext cx="423514" cy="523220"/>
          </a:xfrm>
          <a:prstGeom prst="rect">
            <a:avLst/>
          </a:prstGeom>
          <a:noFill/>
        </p:spPr>
        <p:txBody>
          <a:bodyPr wrap="none" rtlCol="0">
            <a:spAutoFit/>
          </a:bodyPr>
          <a:lstStyle/>
          <a:p>
            <a:r>
              <a:rPr lang="en-US" dirty="0"/>
              <a:t>C</a:t>
            </a:r>
          </a:p>
        </p:txBody>
      </p:sp>
      <p:sp>
        <p:nvSpPr>
          <p:cNvPr id="29" name="TextBox 28"/>
          <p:cNvSpPr txBox="1"/>
          <p:nvPr/>
        </p:nvSpPr>
        <p:spPr>
          <a:xfrm>
            <a:off x="4377201" y="3505200"/>
            <a:ext cx="417102" cy="523220"/>
          </a:xfrm>
          <a:prstGeom prst="rect">
            <a:avLst/>
          </a:prstGeom>
          <a:noFill/>
        </p:spPr>
        <p:txBody>
          <a:bodyPr wrap="none" rtlCol="0">
            <a:spAutoFit/>
          </a:bodyPr>
          <a:lstStyle/>
          <a:p>
            <a:r>
              <a:rPr lang="en-US" dirty="0"/>
              <a:t>D</a:t>
            </a:r>
          </a:p>
        </p:txBody>
      </p:sp>
      <p:sp>
        <p:nvSpPr>
          <p:cNvPr id="30" name="TextBox 29"/>
          <p:cNvSpPr txBox="1"/>
          <p:nvPr/>
        </p:nvSpPr>
        <p:spPr>
          <a:xfrm>
            <a:off x="5139201" y="3505200"/>
            <a:ext cx="388248" cy="523220"/>
          </a:xfrm>
          <a:prstGeom prst="rect">
            <a:avLst/>
          </a:prstGeom>
          <a:noFill/>
        </p:spPr>
        <p:txBody>
          <a:bodyPr wrap="none" rtlCol="0">
            <a:spAutoFit/>
          </a:bodyPr>
          <a:lstStyle/>
          <a:p>
            <a:r>
              <a:rPr lang="en-US" dirty="0"/>
              <a:t>E</a:t>
            </a:r>
          </a:p>
        </p:txBody>
      </p:sp>
      <p:sp>
        <p:nvSpPr>
          <p:cNvPr id="31" name="TextBox 30"/>
          <p:cNvSpPr txBox="1"/>
          <p:nvPr/>
        </p:nvSpPr>
        <p:spPr>
          <a:xfrm>
            <a:off x="6247564" y="3515380"/>
            <a:ext cx="381836" cy="523220"/>
          </a:xfrm>
          <a:prstGeom prst="rect">
            <a:avLst/>
          </a:prstGeom>
          <a:noFill/>
        </p:spPr>
        <p:txBody>
          <a:bodyPr wrap="none" rtlCol="0">
            <a:spAutoFit/>
          </a:bodyPr>
          <a:lstStyle/>
          <a:p>
            <a:r>
              <a:rPr lang="en-US" dirty="0"/>
              <a:t>F</a:t>
            </a:r>
          </a:p>
        </p:txBody>
      </p:sp>
      <p:sp>
        <p:nvSpPr>
          <p:cNvPr id="3" name="Rectangle 2"/>
          <p:cNvSpPr/>
          <p:nvPr/>
        </p:nvSpPr>
        <p:spPr bwMode="auto">
          <a:xfrm>
            <a:off x="7010400" y="4267200"/>
            <a:ext cx="2057400" cy="447020"/>
          </a:xfrm>
          <a:prstGeom prst="rect">
            <a:avLst/>
          </a:prstGeom>
          <a:solidFill>
            <a:schemeClr val="accent1">
              <a:lumMod val="90000"/>
            </a:schemeClr>
          </a:solidFill>
          <a:ln w="508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rgbClr val="000000"/>
                </a:solidFill>
                <a:effectLst/>
                <a:latin typeface="Arial Unicode MS" pitchFamily="34" charset="-128"/>
                <a:ea typeface="Arial Unicode MS" pitchFamily="34" charset="-128"/>
                <a:cs typeface="Arial Unicode MS" pitchFamily="34" charset="-128"/>
              </a:rPr>
              <a:t>F,</a:t>
            </a:r>
            <a:r>
              <a:rPr kumimoji="0" lang="en-US" sz="2800" b="0" i="0" u="none" strike="noStrike" cap="none" normalizeH="0" dirty="0" smtClean="0">
                <a:ln>
                  <a:noFill/>
                </a:ln>
                <a:solidFill>
                  <a:srgbClr val="000000"/>
                </a:solidFill>
                <a:effectLst/>
                <a:latin typeface="Arial Unicode MS" pitchFamily="34" charset="-128"/>
                <a:ea typeface="Arial Unicode MS" pitchFamily="34" charset="-128"/>
                <a:cs typeface="Arial Unicode MS" pitchFamily="34" charset="-128"/>
              </a:rPr>
              <a:t> 1111, 1, 0</a:t>
            </a:r>
            <a:endParaRPr kumimoji="0" lang="en-US" sz="2800" b="0" i="0" u="none" strike="noStrike" cap="none" normalizeH="0" baseline="0" dirty="0" smtClean="0">
              <a:ln>
                <a:noFill/>
              </a:ln>
              <a:solidFill>
                <a:srgbClr val="000000"/>
              </a:solidFill>
              <a:effectLst/>
              <a:latin typeface="Arial Unicode MS" pitchFamily="34" charset="-128"/>
              <a:ea typeface="Arial Unicode MS" pitchFamily="34" charset="-128"/>
              <a:cs typeface="Arial Unicode MS" pitchFamily="34" charset="-128"/>
            </a:endParaRPr>
          </a:p>
        </p:txBody>
      </p:sp>
      <p:sp>
        <p:nvSpPr>
          <p:cNvPr id="34" name="Rectangle 33"/>
          <p:cNvSpPr/>
          <p:nvPr/>
        </p:nvSpPr>
        <p:spPr bwMode="auto">
          <a:xfrm>
            <a:off x="7010400" y="3810000"/>
            <a:ext cx="2057400" cy="447020"/>
          </a:xfrm>
          <a:prstGeom prst="rect">
            <a:avLst/>
          </a:prstGeom>
          <a:solidFill>
            <a:schemeClr val="accent1">
              <a:lumMod val="90000"/>
            </a:schemeClr>
          </a:solidFill>
          <a:ln w="508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lang="en-US" dirty="0" smtClean="0">
                <a:cs typeface="Arial Unicode MS" pitchFamily="34" charset="-128"/>
              </a:rPr>
              <a:t>D</a:t>
            </a:r>
            <a:r>
              <a:rPr lang="en-US" dirty="0">
                <a:cs typeface="Arial Unicode MS" pitchFamily="34" charset="-128"/>
              </a:rPr>
              <a:t>,</a:t>
            </a:r>
            <a:r>
              <a:rPr kumimoji="0" lang="en-US" sz="2800" b="0" i="0" u="none" strike="noStrike" cap="none" normalizeH="0" dirty="0" smtClean="0">
                <a:ln>
                  <a:noFill/>
                </a:ln>
                <a:solidFill>
                  <a:srgbClr val="000000"/>
                </a:solidFill>
                <a:effectLst/>
                <a:latin typeface="Arial Unicode MS" pitchFamily="34" charset="-128"/>
                <a:ea typeface="Arial Unicode MS" pitchFamily="34" charset="-128"/>
                <a:cs typeface="Arial Unicode MS" pitchFamily="34" charset="-128"/>
              </a:rPr>
              <a:t> 1100, 0, F</a:t>
            </a:r>
            <a:endParaRPr kumimoji="0" lang="en-US" sz="2800" b="0" i="0" u="none" strike="noStrike" cap="none" normalizeH="0" baseline="0" dirty="0" smtClean="0">
              <a:ln>
                <a:noFill/>
              </a:ln>
              <a:solidFill>
                <a:srgbClr val="000000"/>
              </a:solidFill>
              <a:effectLst/>
              <a:latin typeface="Arial Unicode MS" pitchFamily="34" charset="-128"/>
              <a:ea typeface="Arial Unicode MS" pitchFamily="34" charset="-128"/>
              <a:cs typeface="Arial Unicode MS" pitchFamily="34" charset="-128"/>
            </a:endParaRPr>
          </a:p>
        </p:txBody>
      </p:sp>
      <p:sp>
        <p:nvSpPr>
          <p:cNvPr id="36" name="Rectangle 35"/>
          <p:cNvSpPr/>
          <p:nvPr/>
        </p:nvSpPr>
        <p:spPr bwMode="auto">
          <a:xfrm>
            <a:off x="7010400" y="3362980"/>
            <a:ext cx="2057400" cy="447020"/>
          </a:xfrm>
          <a:prstGeom prst="rect">
            <a:avLst/>
          </a:prstGeom>
          <a:solidFill>
            <a:schemeClr val="accent1">
              <a:lumMod val="90000"/>
            </a:schemeClr>
          </a:solidFill>
          <a:ln w="50800"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lang="en-US" dirty="0" smtClean="0">
                <a:cs typeface="Arial Unicode MS" pitchFamily="34" charset="-128"/>
              </a:rPr>
              <a:t>B</a:t>
            </a:r>
            <a:r>
              <a:rPr lang="en-US" dirty="0">
                <a:cs typeface="Arial Unicode MS" pitchFamily="34" charset="-128"/>
              </a:rPr>
              <a:t>,</a:t>
            </a:r>
            <a:r>
              <a:rPr kumimoji="0" lang="en-US" sz="2800" b="0" i="0" u="none" strike="noStrike" cap="none" normalizeH="0" dirty="0" smtClean="0">
                <a:ln>
                  <a:noFill/>
                </a:ln>
                <a:solidFill>
                  <a:srgbClr val="000000"/>
                </a:solidFill>
                <a:effectLst/>
                <a:latin typeface="Arial Unicode MS" pitchFamily="34" charset="-128"/>
                <a:ea typeface="Arial Unicode MS" pitchFamily="34" charset="-128"/>
                <a:cs typeface="Arial Unicode MS" pitchFamily="34" charset="-128"/>
              </a:rPr>
              <a:t> 0011, 0, F</a:t>
            </a:r>
            <a:endParaRPr kumimoji="0" lang="en-US" sz="2800" b="0" i="0" u="none" strike="noStrike" cap="none" normalizeH="0" baseline="0" dirty="0" smtClean="0">
              <a:ln>
                <a:noFill/>
              </a:ln>
              <a:solidFill>
                <a:srgbClr val="000000"/>
              </a:solidFill>
              <a:effectLst/>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398300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19</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Control divergence</a:t>
            </a:r>
            <a:endParaRPr lang="en-US" dirty="0"/>
          </a:p>
        </p:txBody>
      </p:sp>
      <p:sp>
        <p:nvSpPr>
          <p:cNvPr id="15365" name="Rectangle 3"/>
          <p:cNvSpPr>
            <a:spLocks noGrp="1" noChangeArrowheads="1"/>
          </p:cNvSpPr>
          <p:nvPr>
            <p:ph type="body" idx="1"/>
          </p:nvPr>
        </p:nvSpPr>
        <p:spPr>
          <a:xfrm>
            <a:off x="457200" y="838200"/>
            <a:ext cx="8686800" cy="6019800"/>
          </a:xfrm>
        </p:spPr>
        <p:txBody>
          <a:bodyPr/>
          <a:lstStyle/>
          <a:p>
            <a:pPr eaLnBrk="1" hangingPunct="1"/>
            <a:r>
              <a:rPr lang="en-US" altLang="en-US" dirty="0" smtClean="0"/>
              <a:t>From Volta architecture onward, per thread program counter and stack are maintained</a:t>
            </a:r>
          </a:p>
          <a:p>
            <a:pPr lvl="1" eaLnBrk="1" hangingPunct="1"/>
            <a:r>
              <a:rPr lang="en-US" altLang="en-US" dirty="0" smtClean="0"/>
              <a:t>32x state</a:t>
            </a:r>
          </a:p>
          <a:p>
            <a:pPr lvl="1" eaLnBrk="1" hangingPunct="1"/>
            <a:r>
              <a:rPr lang="en-US" altLang="en-US" dirty="0" smtClean="0"/>
              <a:t>Any group of threads </a:t>
            </a:r>
            <a:r>
              <a:rPr lang="en-US" altLang="en-US" i="1" dirty="0" smtClean="0"/>
              <a:t>with the same PC </a:t>
            </a:r>
            <a:r>
              <a:rPr lang="en-US" altLang="en-US" dirty="0" smtClean="0"/>
              <a:t>can be scheduled together in </a:t>
            </a:r>
            <a:r>
              <a:rPr lang="en-US" altLang="en-US" smtClean="0"/>
              <a:t>a cycle</a:t>
            </a:r>
            <a:endParaRPr lang="en-US" altLang="en-US" dirty="0" smtClean="0"/>
          </a:p>
          <a:p>
            <a:pPr lvl="1" eaLnBrk="1" hangingPunct="1"/>
            <a:r>
              <a:rPr lang="en-US" altLang="en-US" dirty="0" smtClean="0"/>
              <a:t>Independent thread scheduling</a:t>
            </a:r>
          </a:p>
          <a:p>
            <a:pPr lvl="1" eaLnBrk="1" hangingPunct="1"/>
            <a:r>
              <a:rPr lang="en-US" altLang="en-US" dirty="0" smtClean="0"/>
              <a:t>Lock-step execution of threads in a warp is no longer guaranteed</a:t>
            </a:r>
          </a:p>
          <a:p>
            <a:pPr lvl="1" eaLnBrk="1" hangingPunct="1"/>
            <a:r>
              <a:rPr lang="en-US" altLang="en-US" dirty="0" smtClean="0"/>
              <a:t>Intra-warp synchronization instruction must be used to force </a:t>
            </a:r>
            <a:r>
              <a:rPr lang="en-US" altLang="en-US" dirty="0" err="1" smtClean="0"/>
              <a:t>reconvergence</a:t>
            </a:r>
            <a:r>
              <a:rPr lang="en-US" altLang="en-US" dirty="0" smtClean="0"/>
              <a:t> of threads within a warp</a:t>
            </a:r>
          </a:p>
          <a:p>
            <a:pPr lvl="1" eaLnBrk="1" hangingPunct="1"/>
            <a:r>
              <a:rPr lang="en-US" altLang="en-US" dirty="0" smtClean="0"/>
              <a:t>Paths from SIMT divergence stack independently participate in scheduling</a:t>
            </a:r>
          </a:p>
          <a:p>
            <a:pPr lvl="2" eaLnBrk="1" hangingPunct="1"/>
            <a:r>
              <a:rPr lang="en-US" altLang="en-US" dirty="0" smtClean="0"/>
              <a:t>These sub-warps become independent scheduling entities</a:t>
            </a:r>
            <a:endParaRPr lang="en-US" altLang="en-US" dirty="0"/>
          </a:p>
        </p:txBody>
      </p:sp>
      <p:sp>
        <p:nvSpPr>
          <p:cNvPr id="2" name="Footer Placeholder 1"/>
          <p:cNvSpPr>
            <a:spLocks noGrp="1"/>
          </p:cNvSpPr>
          <p:nvPr>
            <p:ph type="ftr" sz="quarter" idx="11"/>
          </p:nvPr>
        </p:nvSpPr>
        <p:spPr/>
        <p:txBody>
          <a:bodyPr/>
          <a:lstStyle/>
          <a:p>
            <a:pPr>
              <a:defRPr/>
            </a:pPr>
            <a:r>
              <a:rPr lang="en-US" smtClean="0"/>
              <a:t>MAINAK  CS623</a:t>
            </a:r>
            <a:endParaRPr lang="en-US"/>
          </a:p>
        </p:txBody>
      </p:sp>
    </p:spTree>
    <p:extLst>
      <p:ext uri="{BB962C8B-B14F-4D97-AF65-F5344CB8AC3E}">
        <p14:creationId xmlns:p14="http://schemas.microsoft.com/office/powerpoint/2010/main" val="1324396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2AA17FD6-542A-47F6-A5DC-B020CE1D2B9C}" type="slidenum">
              <a:rPr lang="en-US" altLang="en-US" sz="1400">
                <a:solidFill>
                  <a:schemeClr val="tx1"/>
                </a:solidFill>
                <a:latin typeface="Verdana" panose="020B0604030504040204" pitchFamily="34" charset="0"/>
              </a:rPr>
              <a:pPr eaLnBrk="1" hangingPunct="1"/>
              <a:t>2</a:t>
            </a:fld>
            <a:endParaRPr lang="en-US" altLang="en-US" sz="1400">
              <a:solidFill>
                <a:schemeClr val="tx1"/>
              </a:solidFill>
              <a:latin typeface="Verdana" panose="020B0604030504040204" pitchFamily="34" charset="0"/>
            </a:endParaRPr>
          </a:p>
        </p:txBody>
      </p:sp>
      <p:sp>
        <p:nvSpPr>
          <p:cNvPr id="15362" name="Rectangle 2"/>
          <p:cNvSpPr>
            <a:spLocks noGrp="1" noChangeArrowheads="1"/>
          </p:cNvSpPr>
          <p:nvPr>
            <p:ph type="title"/>
          </p:nvPr>
        </p:nvSpPr>
        <p:spPr>
          <a:xfrm>
            <a:off x="0" y="76200"/>
            <a:ext cx="9144000" cy="762000"/>
          </a:xfrm>
        </p:spPr>
        <p:txBody>
          <a:bodyPr/>
          <a:lstStyle/>
          <a:p>
            <a:pPr eaLnBrk="1" hangingPunct="1">
              <a:defRPr/>
            </a:pPr>
            <a:r>
              <a:rPr lang="en-US" dirty="0"/>
              <a:t>Agenda</a:t>
            </a:r>
          </a:p>
        </p:txBody>
      </p:sp>
      <p:sp>
        <p:nvSpPr>
          <p:cNvPr id="14341" name="Rectangle 3"/>
          <p:cNvSpPr>
            <a:spLocks noGrp="1" noChangeArrowheads="1"/>
          </p:cNvSpPr>
          <p:nvPr>
            <p:ph type="body" idx="1"/>
          </p:nvPr>
        </p:nvSpPr>
        <p:spPr>
          <a:xfrm>
            <a:off x="457200" y="838200"/>
            <a:ext cx="8686800" cy="6019800"/>
          </a:xfrm>
        </p:spPr>
        <p:txBody>
          <a:bodyPr/>
          <a:lstStyle/>
          <a:p>
            <a:pPr eaLnBrk="1" hangingPunct="1"/>
            <a:r>
              <a:rPr lang="en-US" altLang="en-US" dirty="0"/>
              <a:t>Introduction</a:t>
            </a:r>
          </a:p>
          <a:p>
            <a:pPr eaLnBrk="1" hangingPunct="1"/>
            <a:r>
              <a:rPr lang="en-US" altLang="en-US" dirty="0" smtClean="0"/>
              <a:t>Architecture overview</a:t>
            </a:r>
            <a:endParaRPr lang="en-US" altLang="en-US" dirty="0"/>
          </a:p>
          <a:p>
            <a:pPr eaLnBrk="1" hangingPunct="1"/>
            <a:r>
              <a:rPr lang="en-US" altLang="en-US" dirty="0"/>
              <a:t>CUDA thread hierarchy</a:t>
            </a:r>
          </a:p>
          <a:p>
            <a:pPr eaLnBrk="1" hangingPunct="1"/>
            <a:r>
              <a:rPr lang="en-US" altLang="en-US" dirty="0" smtClean="0"/>
              <a:t>Control divergence</a:t>
            </a:r>
            <a:endParaRPr lang="en-US" altLang="en-US" dirty="0"/>
          </a:p>
          <a:p>
            <a:pPr eaLnBrk="1" hangingPunct="1"/>
            <a:r>
              <a:rPr lang="en-US" altLang="en-US" dirty="0" smtClean="0"/>
              <a:t>Warp scheduling</a:t>
            </a:r>
            <a:endParaRPr lang="en-US" altLang="en-US" dirty="0"/>
          </a:p>
          <a:p>
            <a:pPr eaLnBrk="1" hangingPunct="1"/>
            <a:r>
              <a:rPr lang="en-US" altLang="en-US" dirty="0" smtClean="0"/>
              <a:t>Memory hierarchy</a:t>
            </a:r>
          </a:p>
          <a:p>
            <a:pPr eaLnBrk="1" hangingPunct="1"/>
            <a:r>
              <a:rPr lang="en-US" altLang="en-US" dirty="0" smtClean="0"/>
              <a:t>Synchronization</a:t>
            </a:r>
          </a:p>
          <a:p>
            <a:pPr eaLnBrk="1" hangingPunct="1"/>
            <a:r>
              <a:rPr lang="en-US" altLang="en-US" dirty="0" smtClean="0"/>
              <a:t>Structure of a GPU program</a:t>
            </a:r>
          </a:p>
          <a:p>
            <a:pPr eaLnBrk="1" hangingPunct="1"/>
            <a:r>
              <a:rPr lang="en-US" altLang="en-US" dirty="0" smtClean="0"/>
              <a:t>Compute capability</a:t>
            </a:r>
          </a:p>
          <a:p>
            <a:pPr eaLnBrk="1" hangingPunct="1"/>
            <a:endParaRPr lang="en-US"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20</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Control divergence</a:t>
            </a:r>
            <a:endParaRPr lang="en-US" dirty="0"/>
          </a:p>
        </p:txBody>
      </p:sp>
      <p:sp>
        <p:nvSpPr>
          <p:cNvPr id="15365" name="Rectangle 3"/>
          <p:cNvSpPr>
            <a:spLocks noGrp="1" noChangeArrowheads="1"/>
          </p:cNvSpPr>
          <p:nvPr>
            <p:ph type="body" idx="1"/>
          </p:nvPr>
        </p:nvSpPr>
        <p:spPr>
          <a:xfrm>
            <a:off x="457200" y="838200"/>
            <a:ext cx="8686800" cy="6019800"/>
          </a:xfrm>
        </p:spPr>
        <p:txBody>
          <a:bodyPr/>
          <a:lstStyle/>
          <a:p>
            <a:pPr eaLnBrk="1" hangingPunct="1"/>
            <a:r>
              <a:rPr lang="en-US" altLang="en-US" dirty="0" smtClean="0"/>
              <a:t>Example of independent thread scheduling</a:t>
            </a:r>
            <a:endParaRPr lang="en-US" altLang="en-US" dirty="0"/>
          </a:p>
        </p:txBody>
      </p:sp>
      <p:sp>
        <p:nvSpPr>
          <p:cNvPr id="2" name="Footer Placeholder 1"/>
          <p:cNvSpPr>
            <a:spLocks noGrp="1"/>
          </p:cNvSpPr>
          <p:nvPr>
            <p:ph type="ftr" sz="quarter" idx="11"/>
          </p:nvPr>
        </p:nvSpPr>
        <p:spPr/>
        <p:txBody>
          <a:bodyPr/>
          <a:lstStyle/>
          <a:p>
            <a:pPr>
              <a:defRPr/>
            </a:pPr>
            <a:r>
              <a:rPr lang="en-US" smtClean="0"/>
              <a:t>MAINAK  CS623</a:t>
            </a:r>
            <a:endParaRPr lang="en-US"/>
          </a:p>
        </p:txBody>
      </p:sp>
      <p:sp>
        <p:nvSpPr>
          <p:cNvPr id="3" name="Rectangle 2"/>
          <p:cNvSpPr/>
          <p:nvPr/>
        </p:nvSpPr>
        <p:spPr>
          <a:xfrm>
            <a:off x="304800" y="1371600"/>
            <a:ext cx="4572000" cy="1815882"/>
          </a:xfrm>
          <a:prstGeom prst="rect">
            <a:avLst/>
          </a:prstGeom>
        </p:spPr>
        <p:txBody>
          <a:bodyPr>
            <a:spAutoFit/>
          </a:bodyPr>
          <a:lstStyle/>
          <a:p>
            <a:pPr lvl="1"/>
            <a:r>
              <a:rPr lang="en-US" altLang="en-US" dirty="0"/>
              <a:t>A;</a:t>
            </a:r>
          </a:p>
          <a:p>
            <a:pPr lvl="1"/>
            <a:r>
              <a:rPr lang="en-US" altLang="en-US" dirty="0"/>
              <a:t>if (</a:t>
            </a:r>
            <a:r>
              <a:rPr lang="en-US" altLang="en-US" dirty="0" err="1"/>
              <a:t>thread_id</a:t>
            </a:r>
            <a:r>
              <a:rPr lang="en-US" altLang="en-US" dirty="0"/>
              <a:t> &lt; 2) { B; C; }</a:t>
            </a:r>
          </a:p>
          <a:p>
            <a:pPr lvl="1"/>
            <a:r>
              <a:rPr lang="en-US" altLang="en-US" dirty="0"/>
              <a:t>else { D; E; }</a:t>
            </a:r>
          </a:p>
          <a:p>
            <a:pPr lvl="1"/>
            <a:r>
              <a:rPr lang="en-US" altLang="en-US" dirty="0"/>
              <a:t>F</a:t>
            </a:r>
            <a:r>
              <a:rPr lang="en-US" altLang="en-US" dirty="0" smtClean="0"/>
              <a:t>;  __</a:t>
            </a:r>
            <a:r>
              <a:rPr lang="en-US" altLang="en-US" dirty="0" err="1" smtClean="0"/>
              <a:t>syncwarp</a:t>
            </a:r>
            <a:r>
              <a:rPr lang="en-US" altLang="en-US" dirty="0" smtClean="0"/>
              <a:t>();  G;</a:t>
            </a:r>
            <a:endParaRPr lang="en-US" altLang="en-US" dirty="0"/>
          </a:p>
        </p:txBody>
      </p:sp>
      <p:cxnSp>
        <p:nvCxnSpPr>
          <p:cNvPr id="7" name="Straight Arrow Connector 6"/>
          <p:cNvCxnSpPr/>
          <p:nvPr/>
        </p:nvCxnSpPr>
        <p:spPr bwMode="auto">
          <a:xfrm>
            <a:off x="1371600" y="4038600"/>
            <a:ext cx="914400" cy="0"/>
          </a:xfrm>
          <a:prstGeom prst="straightConnector1">
            <a:avLst/>
          </a:prstGeom>
          <a:solidFill>
            <a:schemeClr val="accent1"/>
          </a:solidFill>
          <a:ln w="50800" cap="flat" cmpd="sng" algn="ctr">
            <a:solidFill>
              <a:srgbClr val="C00000"/>
            </a:solidFill>
            <a:prstDash val="solid"/>
            <a:round/>
            <a:headEnd type="none" w="med" len="med"/>
            <a:tailEnd type="triangle"/>
          </a:ln>
          <a:effectLst/>
        </p:spPr>
      </p:cxnSp>
      <p:cxnSp>
        <p:nvCxnSpPr>
          <p:cNvPr id="8" name="Straight Arrow Connector 7"/>
          <p:cNvCxnSpPr/>
          <p:nvPr/>
        </p:nvCxnSpPr>
        <p:spPr bwMode="auto">
          <a:xfrm>
            <a:off x="1371600" y="4495800"/>
            <a:ext cx="914400" cy="0"/>
          </a:xfrm>
          <a:prstGeom prst="straightConnector1">
            <a:avLst/>
          </a:prstGeom>
          <a:solidFill>
            <a:schemeClr val="accent1"/>
          </a:solidFill>
          <a:ln w="50800" cap="flat" cmpd="sng" algn="ctr">
            <a:solidFill>
              <a:srgbClr val="C00000"/>
            </a:solidFill>
            <a:prstDash val="solid"/>
            <a:round/>
            <a:headEnd type="none" w="med" len="med"/>
            <a:tailEnd type="triangle"/>
          </a:ln>
          <a:effectLst/>
        </p:spPr>
      </p:cxnSp>
      <p:cxnSp>
        <p:nvCxnSpPr>
          <p:cNvPr id="9" name="Straight Arrow Connector 8"/>
          <p:cNvCxnSpPr/>
          <p:nvPr/>
        </p:nvCxnSpPr>
        <p:spPr bwMode="auto">
          <a:xfrm>
            <a:off x="1371600" y="4953000"/>
            <a:ext cx="914400" cy="0"/>
          </a:xfrm>
          <a:prstGeom prst="straightConnector1">
            <a:avLst/>
          </a:prstGeom>
          <a:solidFill>
            <a:schemeClr val="accent1"/>
          </a:solidFill>
          <a:ln w="50800" cap="flat" cmpd="sng" algn="ctr">
            <a:solidFill>
              <a:srgbClr val="C00000"/>
            </a:solidFill>
            <a:prstDash val="solid"/>
            <a:round/>
            <a:headEnd type="none" w="med" len="med"/>
            <a:tailEnd type="triangle"/>
          </a:ln>
          <a:effectLst/>
        </p:spPr>
      </p:cxnSp>
      <p:cxnSp>
        <p:nvCxnSpPr>
          <p:cNvPr id="10" name="Straight Arrow Connector 9"/>
          <p:cNvCxnSpPr/>
          <p:nvPr/>
        </p:nvCxnSpPr>
        <p:spPr bwMode="auto">
          <a:xfrm>
            <a:off x="1371600" y="5410200"/>
            <a:ext cx="914400" cy="0"/>
          </a:xfrm>
          <a:prstGeom prst="straightConnector1">
            <a:avLst/>
          </a:prstGeom>
          <a:solidFill>
            <a:schemeClr val="accent1"/>
          </a:solidFill>
          <a:ln w="50800" cap="flat" cmpd="sng" algn="ctr">
            <a:solidFill>
              <a:srgbClr val="C00000"/>
            </a:solidFill>
            <a:prstDash val="solid"/>
            <a:round/>
            <a:headEnd type="none" w="med" len="med"/>
            <a:tailEnd type="triangle"/>
          </a:ln>
          <a:effectLst/>
        </p:spPr>
      </p:cxnSp>
      <p:cxnSp>
        <p:nvCxnSpPr>
          <p:cNvPr id="11" name="Straight Arrow Connector 10"/>
          <p:cNvCxnSpPr/>
          <p:nvPr/>
        </p:nvCxnSpPr>
        <p:spPr bwMode="auto">
          <a:xfrm>
            <a:off x="2286000" y="4038600"/>
            <a:ext cx="914400" cy="0"/>
          </a:xfrm>
          <a:prstGeom prst="straightConnector1">
            <a:avLst/>
          </a:prstGeom>
          <a:solidFill>
            <a:schemeClr val="accent1"/>
          </a:solidFill>
          <a:ln w="50800" cap="flat" cmpd="sng" algn="ctr">
            <a:solidFill>
              <a:srgbClr val="0070C0"/>
            </a:solidFill>
            <a:prstDash val="solid"/>
            <a:round/>
            <a:headEnd type="none" w="med" len="med"/>
            <a:tailEnd type="triangle"/>
          </a:ln>
          <a:effectLst/>
        </p:spPr>
      </p:cxnSp>
      <p:cxnSp>
        <p:nvCxnSpPr>
          <p:cNvPr id="12" name="Straight Arrow Connector 11"/>
          <p:cNvCxnSpPr/>
          <p:nvPr/>
        </p:nvCxnSpPr>
        <p:spPr bwMode="auto">
          <a:xfrm>
            <a:off x="2286000" y="4495800"/>
            <a:ext cx="914400" cy="0"/>
          </a:xfrm>
          <a:prstGeom prst="straightConnector1">
            <a:avLst/>
          </a:prstGeom>
          <a:solidFill>
            <a:schemeClr val="accent1"/>
          </a:solidFill>
          <a:ln w="50800" cap="flat" cmpd="sng" algn="ctr">
            <a:solidFill>
              <a:srgbClr val="0070C0"/>
            </a:solidFill>
            <a:prstDash val="solid"/>
            <a:round/>
            <a:headEnd type="none" w="med" len="med"/>
            <a:tailEnd type="triangle"/>
          </a:ln>
          <a:effectLst/>
        </p:spPr>
      </p:cxnSp>
      <p:cxnSp>
        <p:nvCxnSpPr>
          <p:cNvPr id="13" name="Straight Arrow Connector 12"/>
          <p:cNvCxnSpPr/>
          <p:nvPr/>
        </p:nvCxnSpPr>
        <p:spPr bwMode="auto">
          <a:xfrm>
            <a:off x="4114800" y="4038600"/>
            <a:ext cx="914400" cy="0"/>
          </a:xfrm>
          <a:prstGeom prst="straightConnector1">
            <a:avLst/>
          </a:prstGeom>
          <a:solidFill>
            <a:schemeClr val="accent1"/>
          </a:solidFill>
          <a:ln w="50800" cap="flat" cmpd="sng" algn="ctr">
            <a:solidFill>
              <a:srgbClr val="00B050"/>
            </a:solidFill>
            <a:prstDash val="solid"/>
            <a:round/>
            <a:headEnd type="none" w="med" len="med"/>
            <a:tailEnd type="triangle"/>
          </a:ln>
          <a:effectLst/>
        </p:spPr>
      </p:cxnSp>
      <p:cxnSp>
        <p:nvCxnSpPr>
          <p:cNvPr id="14" name="Straight Arrow Connector 13"/>
          <p:cNvCxnSpPr/>
          <p:nvPr/>
        </p:nvCxnSpPr>
        <p:spPr bwMode="auto">
          <a:xfrm>
            <a:off x="4114800" y="4495800"/>
            <a:ext cx="914400" cy="0"/>
          </a:xfrm>
          <a:prstGeom prst="straightConnector1">
            <a:avLst/>
          </a:prstGeom>
          <a:solidFill>
            <a:schemeClr val="accent1"/>
          </a:solidFill>
          <a:ln w="50800" cap="flat" cmpd="sng" algn="ctr">
            <a:solidFill>
              <a:srgbClr val="00B050"/>
            </a:solidFill>
            <a:prstDash val="solid"/>
            <a:round/>
            <a:headEnd type="none" w="med" len="med"/>
            <a:tailEnd type="triangle"/>
          </a:ln>
          <a:effectLst/>
        </p:spPr>
      </p:cxnSp>
      <p:cxnSp>
        <p:nvCxnSpPr>
          <p:cNvPr id="15" name="Straight Arrow Connector 14"/>
          <p:cNvCxnSpPr/>
          <p:nvPr/>
        </p:nvCxnSpPr>
        <p:spPr bwMode="auto">
          <a:xfrm>
            <a:off x="3200400" y="4953000"/>
            <a:ext cx="914400" cy="0"/>
          </a:xfrm>
          <a:prstGeom prst="straightConnector1">
            <a:avLst/>
          </a:prstGeom>
          <a:solidFill>
            <a:schemeClr val="accent1"/>
          </a:solidFill>
          <a:ln w="50800" cap="flat" cmpd="sng" algn="ctr">
            <a:solidFill>
              <a:schemeClr val="accent6">
                <a:lumMod val="25000"/>
              </a:schemeClr>
            </a:solidFill>
            <a:prstDash val="solid"/>
            <a:round/>
            <a:headEnd type="none" w="med" len="med"/>
            <a:tailEnd type="triangle"/>
          </a:ln>
          <a:effectLst/>
        </p:spPr>
      </p:cxnSp>
      <p:cxnSp>
        <p:nvCxnSpPr>
          <p:cNvPr id="16" name="Straight Arrow Connector 15"/>
          <p:cNvCxnSpPr/>
          <p:nvPr/>
        </p:nvCxnSpPr>
        <p:spPr bwMode="auto">
          <a:xfrm>
            <a:off x="3200400" y="5410200"/>
            <a:ext cx="914400" cy="0"/>
          </a:xfrm>
          <a:prstGeom prst="straightConnector1">
            <a:avLst/>
          </a:prstGeom>
          <a:solidFill>
            <a:schemeClr val="accent1"/>
          </a:solidFill>
          <a:ln w="50800" cap="flat" cmpd="sng" algn="ctr">
            <a:solidFill>
              <a:schemeClr val="accent6">
                <a:lumMod val="25000"/>
              </a:schemeClr>
            </a:solidFill>
            <a:prstDash val="solid"/>
            <a:round/>
            <a:headEnd type="none" w="med" len="med"/>
            <a:tailEnd type="triangle"/>
          </a:ln>
          <a:effectLst/>
        </p:spPr>
      </p:cxnSp>
      <p:cxnSp>
        <p:nvCxnSpPr>
          <p:cNvPr id="17" name="Straight Arrow Connector 16"/>
          <p:cNvCxnSpPr/>
          <p:nvPr/>
        </p:nvCxnSpPr>
        <p:spPr bwMode="auto">
          <a:xfrm>
            <a:off x="5105400" y="4953000"/>
            <a:ext cx="914400" cy="0"/>
          </a:xfrm>
          <a:prstGeom prst="straightConnector1">
            <a:avLst/>
          </a:prstGeom>
          <a:solidFill>
            <a:schemeClr val="accent1"/>
          </a:solidFill>
          <a:ln w="50800" cap="flat" cmpd="sng" algn="ctr">
            <a:solidFill>
              <a:srgbClr val="7030A0"/>
            </a:solidFill>
            <a:prstDash val="solid"/>
            <a:round/>
            <a:headEnd type="none" w="med" len="med"/>
            <a:tailEnd type="triangle"/>
          </a:ln>
          <a:effectLst/>
        </p:spPr>
      </p:cxnSp>
      <p:cxnSp>
        <p:nvCxnSpPr>
          <p:cNvPr id="18" name="Straight Arrow Connector 17"/>
          <p:cNvCxnSpPr/>
          <p:nvPr/>
        </p:nvCxnSpPr>
        <p:spPr bwMode="auto">
          <a:xfrm>
            <a:off x="5105400" y="5410200"/>
            <a:ext cx="914400" cy="0"/>
          </a:xfrm>
          <a:prstGeom prst="straightConnector1">
            <a:avLst/>
          </a:prstGeom>
          <a:solidFill>
            <a:schemeClr val="accent1"/>
          </a:solidFill>
          <a:ln w="50800" cap="flat" cmpd="sng" algn="ctr">
            <a:solidFill>
              <a:srgbClr val="7030A0"/>
            </a:solidFill>
            <a:prstDash val="solid"/>
            <a:round/>
            <a:headEnd type="none" w="med" len="med"/>
            <a:tailEnd type="triangle"/>
          </a:ln>
          <a:effectLst/>
        </p:spPr>
      </p:cxnSp>
      <p:cxnSp>
        <p:nvCxnSpPr>
          <p:cNvPr id="19" name="Straight Arrow Connector 18"/>
          <p:cNvCxnSpPr/>
          <p:nvPr/>
        </p:nvCxnSpPr>
        <p:spPr bwMode="auto">
          <a:xfrm>
            <a:off x="6019800" y="4038600"/>
            <a:ext cx="914400" cy="0"/>
          </a:xfrm>
          <a:prstGeom prst="straightConnector1">
            <a:avLst/>
          </a:prstGeom>
          <a:solidFill>
            <a:schemeClr val="accent1"/>
          </a:solidFill>
          <a:ln w="50800" cap="flat" cmpd="sng" algn="ctr">
            <a:solidFill>
              <a:srgbClr val="FFC000"/>
            </a:solidFill>
            <a:prstDash val="solid"/>
            <a:round/>
            <a:headEnd type="none" w="med" len="med"/>
            <a:tailEnd type="triangle"/>
          </a:ln>
          <a:effectLst/>
        </p:spPr>
      </p:cxnSp>
      <p:cxnSp>
        <p:nvCxnSpPr>
          <p:cNvPr id="20" name="Straight Arrow Connector 19"/>
          <p:cNvCxnSpPr/>
          <p:nvPr/>
        </p:nvCxnSpPr>
        <p:spPr bwMode="auto">
          <a:xfrm>
            <a:off x="6019800" y="4495800"/>
            <a:ext cx="914400" cy="0"/>
          </a:xfrm>
          <a:prstGeom prst="straightConnector1">
            <a:avLst/>
          </a:prstGeom>
          <a:solidFill>
            <a:schemeClr val="accent1"/>
          </a:solidFill>
          <a:ln w="50800" cap="flat" cmpd="sng" algn="ctr">
            <a:solidFill>
              <a:srgbClr val="FFC000"/>
            </a:solidFill>
            <a:prstDash val="solid"/>
            <a:round/>
            <a:headEnd type="none" w="med" len="med"/>
            <a:tailEnd type="triangle"/>
          </a:ln>
          <a:effectLst/>
        </p:spPr>
      </p:cxnSp>
      <p:cxnSp>
        <p:nvCxnSpPr>
          <p:cNvPr id="21" name="Straight Arrow Connector 20"/>
          <p:cNvCxnSpPr/>
          <p:nvPr/>
        </p:nvCxnSpPr>
        <p:spPr bwMode="auto">
          <a:xfrm>
            <a:off x="6934200" y="4953000"/>
            <a:ext cx="914400" cy="0"/>
          </a:xfrm>
          <a:prstGeom prst="straightConnector1">
            <a:avLst/>
          </a:prstGeom>
          <a:solidFill>
            <a:schemeClr val="accent1"/>
          </a:solidFill>
          <a:ln w="50800" cap="flat" cmpd="sng" algn="ctr">
            <a:solidFill>
              <a:srgbClr val="FFC000"/>
            </a:solidFill>
            <a:prstDash val="solid"/>
            <a:round/>
            <a:headEnd type="none" w="med" len="med"/>
            <a:tailEnd type="triangle"/>
          </a:ln>
          <a:effectLst/>
        </p:spPr>
      </p:cxnSp>
      <p:cxnSp>
        <p:nvCxnSpPr>
          <p:cNvPr id="22" name="Straight Arrow Connector 21"/>
          <p:cNvCxnSpPr/>
          <p:nvPr/>
        </p:nvCxnSpPr>
        <p:spPr bwMode="auto">
          <a:xfrm>
            <a:off x="6934200" y="5410200"/>
            <a:ext cx="914400" cy="0"/>
          </a:xfrm>
          <a:prstGeom prst="straightConnector1">
            <a:avLst/>
          </a:prstGeom>
          <a:solidFill>
            <a:schemeClr val="accent1"/>
          </a:solidFill>
          <a:ln w="50800" cap="flat" cmpd="sng" algn="ctr">
            <a:solidFill>
              <a:srgbClr val="FFC000"/>
            </a:solidFill>
            <a:prstDash val="solid"/>
            <a:round/>
            <a:headEnd type="none" w="med" len="med"/>
            <a:tailEnd type="triangle"/>
          </a:ln>
          <a:effectLst/>
        </p:spPr>
      </p:cxnSp>
      <p:cxnSp>
        <p:nvCxnSpPr>
          <p:cNvPr id="23" name="Straight Arrow Connector 22"/>
          <p:cNvCxnSpPr/>
          <p:nvPr/>
        </p:nvCxnSpPr>
        <p:spPr bwMode="auto">
          <a:xfrm>
            <a:off x="990600" y="5943600"/>
            <a:ext cx="7162800" cy="0"/>
          </a:xfrm>
          <a:prstGeom prst="straightConnector1">
            <a:avLst/>
          </a:prstGeom>
          <a:solidFill>
            <a:schemeClr val="accent1"/>
          </a:solidFill>
          <a:ln w="50800" cap="flat" cmpd="sng" algn="ctr">
            <a:solidFill>
              <a:srgbClr val="000000"/>
            </a:solidFill>
            <a:prstDash val="solid"/>
            <a:round/>
            <a:headEnd type="none" w="med" len="med"/>
            <a:tailEnd type="triangle"/>
          </a:ln>
          <a:effectLst/>
        </p:spPr>
      </p:cxnSp>
      <p:sp>
        <p:nvSpPr>
          <p:cNvPr id="24" name="TextBox 23"/>
          <p:cNvSpPr txBox="1"/>
          <p:nvPr/>
        </p:nvSpPr>
        <p:spPr>
          <a:xfrm>
            <a:off x="872001" y="3763296"/>
            <a:ext cx="575799" cy="523220"/>
          </a:xfrm>
          <a:prstGeom prst="rect">
            <a:avLst/>
          </a:prstGeom>
          <a:noFill/>
        </p:spPr>
        <p:txBody>
          <a:bodyPr wrap="none" rtlCol="0">
            <a:spAutoFit/>
          </a:bodyPr>
          <a:lstStyle/>
          <a:p>
            <a:r>
              <a:rPr lang="en-US" dirty="0" smtClean="0"/>
              <a:t>T0</a:t>
            </a:r>
            <a:endParaRPr lang="en-US" dirty="0"/>
          </a:p>
        </p:txBody>
      </p:sp>
      <p:sp>
        <p:nvSpPr>
          <p:cNvPr id="25" name="TextBox 24"/>
          <p:cNvSpPr txBox="1"/>
          <p:nvPr/>
        </p:nvSpPr>
        <p:spPr>
          <a:xfrm>
            <a:off x="872001" y="4227872"/>
            <a:ext cx="575799" cy="523220"/>
          </a:xfrm>
          <a:prstGeom prst="rect">
            <a:avLst/>
          </a:prstGeom>
          <a:noFill/>
        </p:spPr>
        <p:txBody>
          <a:bodyPr wrap="none" rtlCol="0">
            <a:spAutoFit/>
          </a:bodyPr>
          <a:lstStyle/>
          <a:p>
            <a:r>
              <a:rPr lang="en-US" dirty="0" smtClean="0"/>
              <a:t>T1</a:t>
            </a:r>
            <a:endParaRPr lang="en-US" dirty="0"/>
          </a:p>
        </p:txBody>
      </p:sp>
      <p:sp>
        <p:nvSpPr>
          <p:cNvPr id="26" name="TextBox 25"/>
          <p:cNvSpPr txBox="1"/>
          <p:nvPr/>
        </p:nvSpPr>
        <p:spPr>
          <a:xfrm>
            <a:off x="872001" y="4695252"/>
            <a:ext cx="575799" cy="523220"/>
          </a:xfrm>
          <a:prstGeom prst="rect">
            <a:avLst/>
          </a:prstGeom>
          <a:noFill/>
        </p:spPr>
        <p:txBody>
          <a:bodyPr wrap="none" rtlCol="0">
            <a:spAutoFit/>
          </a:bodyPr>
          <a:lstStyle/>
          <a:p>
            <a:r>
              <a:rPr lang="en-US" dirty="0" smtClean="0"/>
              <a:t>T2</a:t>
            </a:r>
            <a:endParaRPr lang="en-US" dirty="0"/>
          </a:p>
        </p:txBody>
      </p:sp>
      <p:sp>
        <p:nvSpPr>
          <p:cNvPr id="27" name="TextBox 26"/>
          <p:cNvSpPr txBox="1"/>
          <p:nvPr/>
        </p:nvSpPr>
        <p:spPr>
          <a:xfrm>
            <a:off x="872001" y="5164392"/>
            <a:ext cx="575799" cy="523220"/>
          </a:xfrm>
          <a:prstGeom prst="rect">
            <a:avLst/>
          </a:prstGeom>
          <a:noFill/>
        </p:spPr>
        <p:txBody>
          <a:bodyPr wrap="none" rtlCol="0">
            <a:spAutoFit/>
          </a:bodyPr>
          <a:lstStyle/>
          <a:p>
            <a:r>
              <a:rPr lang="en-US" dirty="0" smtClean="0"/>
              <a:t>T3</a:t>
            </a:r>
            <a:endParaRPr lang="en-US" dirty="0"/>
          </a:p>
        </p:txBody>
      </p:sp>
      <p:sp>
        <p:nvSpPr>
          <p:cNvPr id="28" name="TextBox 27"/>
          <p:cNvSpPr txBox="1"/>
          <p:nvPr/>
        </p:nvSpPr>
        <p:spPr>
          <a:xfrm>
            <a:off x="8077200" y="5638800"/>
            <a:ext cx="830677" cy="523220"/>
          </a:xfrm>
          <a:prstGeom prst="rect">
            <a:avLst/>
          </a:prstGeom>
          <a:noFill/>
        </p:spPr>
        <p:txBody>
          <a:bodyPr wrap="none" rtlCol="0">
            <a:spAutoFit/>
          </a:bodyPr>
          <a:lstStyle/>
          <a:p>
            <a:r>
              <a:rPr lang="en-US" dirty="0" smtClean="0"/>
              <a:t>time</a:t>
            </a:r>
            <a:endParaRPr lang="en-US" dirty="0"/>
          </a:p>
        </p:txBody>
      </p:sp>
      <p:sp>
        <p:nvSpPr>
          <p:cNvPr id="29" name="TextBox 28"/>
          <p:cNvSpPr txBox="1"/>
          <p:nvPr/>
        </p:nvSpPr>
        <p:spPr>
          <a:xfrm>
            <a:off x="1447800" y="3515380"/>
            <a:ext cx="412292" cy="523220"/>
          </a:xfrm>
          <a:prstGeom prst="rect">
            <a:avLst/>
          </a:prstGeom>
          <a:noFill/>
        </p:spPr>
        <p:txBody>
          <a:bodyPr wrap="none" rtlCol="0">
            <a:spAutoFit/>
          </a:bodyPr>
          <a:lstStyle/>
          <a:p>
            <a:r>
              <a:rPr lang="en-US" dirty="0"/>
              <a:t>A</a:t>
            </a:r>
          </a:p>
        </p:txBody>
      </p:sp>
      <p:sp>
        <p:nvSpPr>
          <p:cNvPr id="30" name="TextBox 29"/>
          <p:cNvSpPr txBox="1"/>
          <p:nvPr/>
        </p:nvSpPr>
        <p:spPr>
          <a:xfrm>
            <a:off x="2362200" y="3505200"/>
            <a:ext cx="413896" cy="523220"/>
          </a:xfrm>
          <a:prstGeom prst="rect">
            <a:avLst/>
          </a:prstGeom>
          <a:noFill/>
        </p:spPr>
        <p:txBody>
          <a:bodyPr wrap="none" rtlCol="0">
            <a:spAutoFit/>
          </a:bodyPr>
          <a:lstStyle/>
          <a:p>
            <a:r>
              <a:rPr lang="en-US" dirty="0"/>
              <a:t>B</a:t>
            </a:r>
          </a:p>
        </p:txBody>
      </p:sp>
      <p:sp>
        <p:nvSpPr>
          <p:cNvPr id="31" name="TextBox 30"/>
          <p:cNvSpPr txBox="1"/>
          <p:nvPr/>
        </p:nvSpPr>
        <p:spPr>
          <a:xfrm>
            <a:off x="4300886" y="3505200"/>
            <a:ext cx="423514" cy="523220"/>
          </a:xfrm>
          <a:prstGeom prst="rect">
            <a:avLst/>
          </a:prstGeom>
          <a:noFill/>
        </p:spPr>
        <p:txBody>
          <a:bodyPr wrap="none" rtlCol="0">
            <a:spAutoFit/>
          </a:bodyPr>
          <a:lstStyle/>
          <a:p>
            <a:r>
              <a:rPr lang="en-US" dirty="0"/>
              <a:t>C</a:t>
            </a:r>
          </a:p>
        </p:txBody>
      </p:sp>
      <p:sp>
        <p:nvSpPr>
          <p:cNvPr id="32" name="TextBox 31"/>
          <p:cNvSpPr txBox="1"/>
          <p:nvPr/>
        </p:nvSpPr>
        <p:spPr>
          <a:xfrm>
            <a:off x="3352800" y="3505200"/>
            <a:ext cx="417102" cy="523220"/>
          </a:xfrm>
          <a:prstGeom prst="rect">
            <a:avLst/>
          </a:prstGeom>
          <a:noFill/>
        </p:spPr>
        <p:txBody>
          <a:bodyPr wrap="none" rtlCol="0">
            <a:spAutoFit/>
          </a:bodyPr>
          <a:lstStyle/>
          <a:p>
            <a:r>
              <a:rPr lang="en-US" dirty="0"/>
              <a:t>D</a:t>
            </a:r>
          </a:p>
        </p:txBody>
      </p:sp>
      <p:sp>
        <p:nvSpPr>
          <p:cNvPr id="33" name="TextBox 32"/>
          <p:cNvSpPr txBox="1"/>
          <p:nvPr/>
        </p:nvSpPr>
        <p:spPr>
          <a:xfrm>
            <a:off x="5139201" y="3505200"/>
            <a:ext cx="388248" cy="523220"/>
          </a:xfrm>
          <a:prstGeom prst="rect">
            <a:avLst/>
          </a:prstGeom>
          <a:noFill/>
        </p:spPr>
        <p:txBody>
          <a:bodyPr wrap="none" rtlCol="0">
            <a:spAutoFit/>
          </a:bodyPr>
          <a:lstStyle/>
          <a:p>
            <a:r>
              <a:rPr lang="en-US" dirty="0"/>
              <a:t>E</a:t>
            </a:r>
          </a:p>
        </p:txBody>
      </p:sp>
      <p:sp>
        <p:nvSpPr>
          <p:cNvPr id="34" name="TextBox 33"/>
          <p:cNvSpPr txBox="1"/>
          <p:nvPr/>
        </p:nvSpPr>
        <p:spPr>
          <a:xfrm>
            <a:off x="6247564" y="3515380"/>
            <a:ext cx="381836" cy="523220"/>
          </a:xfrm>
          <a:prstGeom prst="rect">
            <a:avLst/>
          </a:prstGeom>
          <a:noFill/>
        </p:spPr>
        <p:txBody>
          <a:bodyPr wrap="none" rtlCol="0">
            <a:spAutoFit/>
          </a:bodyPr>
          <a:lstStyle/>
          <a:p>
            <a:r>
              <a:rPr lang="en-US" dirty="0"/>
              <a:t>F</a:t>
            </a:r>
          </a:p>
        </p:txBody>
      </p:sp>
      <p:cxnSp>
        <p:nvCxnSpPr>
          <p:cNvPr id="35" name="Straight Arrow Connector 34"/>
          <p:cNvCxnSpPr/>
          <p:nvPr/>
        </p:nvCxnSpPr>
        <p:spPr bwMode="auto">
          <a:xfrm>
            <a:off x="7848600" y="5410200"/>
            <a:ext cx="914400" cy="0"/>
          </a:xfrm>
          <a:prstGeom prst="straightConnector1">
            <a:avLst/>
          </a:prstGeom>
          <a:solidFill>
            <a:schemeClr val="accent1"/>
          </a:solidFill>
          <a:ln w="50800" cap="flat" cmpd="sng" algn="ctr">
            <a:solidFill>
              <a:schemeClr val="bg2">
                <a:lumMod val="25000"/>
              </a:schemeClr>
            </a:solidFill>
            <a:prstDash val="solid"/>
            <a:round/>
            <a:headEnd type="none" w="med" len="med"/>
            <a:tailEnd type="triangle"/>
          </a:ln>
          <a:effectLst/>
        </p:spPr>
      </p:cxnSp>
      <p:cxnSp>
        <p:nvCxnSpPr>
          <p:cNvPr id="36" name="Straight Arrow Connector 35"/>
          <p:cNvCxnSpPr/>
          <p:nvPr/>
        </p:nvCxnSpPr>
        <p:spPr bwMode="auto">
          <a:xfrm>
            <a:off x="7848600" y="4953000"/>
            <a:ext cx="914400" cy="0"/>
          </a:xfrm>
          <a:prstGeom prst="straightConnector1">
            <a:avLst/>
          </a:prstGeom>
          <a:solidFill>
            <a:schemeClr val="accent1"/>
          </a:solidFill>
          <a:ln w="50800" cap="flat" cmpd="sng" algn="ctr">
            <a:solidFill>
              <a:schemeClr val="bg2">
                <a:lumMod val="25000"/>
              </a:schemeClr>
            </a:solidFill>
            <a:prstDash val="solid"/>
            <a:round/>
            <a:headEnd type="none" w="med" len="med"/>
            <a:tailEnd type="triangle"/>
          </a:ln>
          <a:effectLst/>
        </p:spPr>
      </p:cxnSp>
      <p:cxnSp>
        <p:nvCxnSpPr>
          <p:cNvPr id="37" name="Straight Arrow Connector 36"/>
          <p:cNvCxnSpPr/>
          <p:nvPr/>
        </p:nvCxnSpPr>
        <p:spPr bwMode="auto">
          <a:xfrm>
            <a:off x="7848600" y="4495800"/>
            <a:ext cx="914400" cy="0"/>
          </a:xfrm>
          <a:prstGeom prst="straightConnector1">
            <a:avLst/>
          </a:prstGeom>
          <a:solidFill>
            <a:schemeClr val="accent1"/>
          </a:solidFill>
          <a:ln w="50800" cap="flat" cmpd="sng" algn="ctr">
            <a:solidFill>
              <a:schemeClr val="bg2">
                <a:lumMod val="25000"/>
              </a:schemeClr>
            </a:solidFill>
            <a:prstDash val="solid"/>
            <a:round/>
            <a:headEnd type="none" w="med" len="med"/>
            <a:tailEnd type="triangle"/>
          </a:ln>
          <a:effectLst/>
        </p:spPr>
      </p:cxnSp>
      <p:cxnSp>
        <p:nvCxnSpPr>
          <p:cNvPr id="38" name="Straight Arrow Connector 37"/>
          <p:cNvCxnSpPr/>
          <p:nvPr/>
        </p:nvCxnSpPr>
        <p:spPr bwMode="auto">
          <a:xfrm>
            <a:off x="7848600" y="4038600"/>
            <a:ext cx="914400" cy="0"/>
          </a:xfrm>
          <a:prstGeom prst="straightConnector1">
            <a:avLst/>
          </a:prstGeom>
          <a:solidFill>
            <a:schemeClr val="accent1"/>
          </a:solidFill>
          <a:ln w="50800" cap="flat" cmpd="sng" algn="ctr">
            <a:solidFill>
              <a:schemeClr val="bg2">
                <a:lumMod val="25000"/>
              </a:schemeClr>
            </a:solidFill>
            <a:prstDash val="solid"/>
            <a:round/>
            <a:headEnd type="none" w="med" len="med"/>
            <a:tailEnd type="triangle"/>
          </a:ln>
          <a:effectLst/>
        </p:spPr>
      </p:cxnSp>
      <p:sp>
        <p:nvSpPr>
          <p:cNvPr id="39" name="TextBox 38"/>
          <p:cNvSpPr txBox="1"/>
          <p:nvPr/>
        </p:nvSpPr>
        <p:spPr>
          <a:xfrm>
            <a:off x="8077200" y="3505200"/>
            <a:ext cx="428322" cy="523220"/>
          </a:xfrm>
          <a:prstGeom prst="rect">
            <a:avLst/>
          </a:prstGeom>
          <a:noFill/>
        </p:spPr>
        <p:txBody>
          <a:bodyPr wrap="none" rtlCol="0">
            <a:spAutoFit/>
          </a:bodyPr>
          <a:lstStyle/>
          <a:p>
            <a:r>
              <a:rPr lang="en-US" dirty="0" smtClean="0"/>
              <a:t>G</a:t>
            </a:r>
            <a:endParaRPr lang="en-US" dirty="0"/>
          </a:p>
        </p:txBody>
      </p:sp>
    </p:spTree>
    <p:extLst>
      <p:ext uri="{BB962C8B-B14F-4D97-AF65-F5344CB8AC3E}">
        <p14:creationId xmlns:p14="http://schemas.microsoft.com/office/powerpoint/2010/main" val="3393801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21</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Control divergence</a:t>
            </a:r>
            <a:endParaRPr lang="en-US" dirty="0"/>
          </a:p>
        </p:txBody>
      </p:sp>
      <p:sp>
        <p:nvSpPr>
          <p:cNvPr id="15365" name="Rectangle 3"/>
          <p:cNvSpPr>
            <a:spLocks noGrp="1" noChangeArrowheads="1"/>
          </p:cNvSpPr>
          <p:nvPr>
            <p:ph type="body" idx="1"/>
          </p:nvPr>
        </p:nvSpPr>
        <p:spPr>
          <a:xfrm>
            <a:off x="457200" y="838200"/>
            <a:ext cx="8686800" cy="6019800"/>
          </a:xfrm>
        </p:spPr>
        <p:txBody>
          <a:bodyPr/>
          <a:lstStyle/>
          <a:p>
            <a:pPr eaLnBrk="1" hangingPunct="1"/>
            <a:r>
              <a:rPr lang="en-US" altLang="en-US" dirty="0" smtClean="0"/>
              <a:t>Example of independent thread scheduling</a:t>
            </a:r>
          </a:p>
          <a:p>
            <a:pPr lvl="1" eaLnBrk="1" hangingPunct="1"/>
            <a:r>
              <a:rPr lang="en-US" altLang="en-US" dirty="0" smtClean="0"/>
              <a:t>Lock </a:t>
            </a:r>
            <a:r>
              <a:rPr lang="en-US" altLang="en-US" dirty="0"/>
              <a:t>using </a:t>
            </a:r>
            <a:r>
              <a:rPr lang="en-US" altLang="en-US" dirty="0" err="1" smtClean="0"/>
              <a:t>atomicCAS</a:t>
            </a:r>
            <a:r>
              <a:rPr lang="en-US" altLang="en-US" dirty="0" smtClean="0"/>
              <a:t> (</a:t>
            </a:r>
            <a:r>
              <a:rPr lang="en-US" altLang="en-US" dirty="0" err="1"/>
              <a:t>int</a:t>
            </a:r>
            <a:r>
              <a:rPr lang="en-US" altLang="en-US" dirty="0"/>
              <a:t> *</a:t>
            </a:r>
            <a:r>
              <a:rPr lang="en-US" altLang="en-US" dirty="0" err="1"/>
              <a:t>addr</a:t>
            </a:r>
            <a:r>
              <a:rPr lang="en-US" altLang="en-US" dirty="0"/>
              <a:t>, </a:t>
            </a:r>
            <a:r>
              <a:rPr lang="en-US" altLang="en-US" dirty="0" err="1"/>
              <a:t>expectedVal</a:t>
            </a:r>
            <a:r>
              <a:rPr lang="en-US" altLang="en-US" dirty="0"/>
              <a:t>, </a:t>
            </a:r>
            <a:r>
              <a:rPr lang="en-US" altLang="en-US" dirty="0" err="1"/>
              <a:t>newVal</a:t>
            </a:r>
            <a:r>
              <a:rPr lang="en-US" altLang="en-US" dirty="0" smtClean="0"/>
              <a:t>)</a:t>
            </a:r>
            <a:endParaRPr lang="en-US" altLang="en-US" dirty="0"/>
          </a:p>
          <a:p>
            <a:pPr lvl="1" eaLnBrk="1" hangingPunct="1"/>
            <a:r>
              <a:rPr lang="en-US" altLang="en-US" dirty="0"/>
              <a:t>Atomic compare and set: atomically compares the value at </a:t>
            </a:r>
            <a:r>
              <a:rPr lang="en-US" altLang="en-US" dirty="0" err="1"/>
              <a:t>addr</a:t>
            </a:r>
            <a:r>
              <a:rPr lang="en-US" altLang="en-US" dirty="0"/>
              <a:t> with </a:t>
            </a:r>
            <a:r>
              <a:rPr lang="en-US" altLang="en-US" dirty="0" err="1"/>
              <a:t>expectedVal</a:t>
            </a:r>
            <a:r>
              <a:rPr lang="en-US" altLang="en-US" dirty="0"/>
              <a:t> and if the comparison passes, sets the value at </a:t>
            </a:r>
            <a:r>
              <a:rPr lang="en-US" altLang="en-US" dirty="0" err="1"/>
              <a:t>addr</a:t>
            </a:r>
            <a:r>
              <a:rPr lang="en-US" altLang="en-US" dirty="0"/>
              <a:t> to </a:t>
            </a:r>
            <a:r>
              <a:rPr lang="en-US" altLang="en-US" dirty="0" err="1"/>
              <a:t>newVal</a:t>
            </a:r>
            <a:r>
              <a:rPr lang="en-US" altLang="en-US" dirty="0"/>
              <a:t>; returns </a:t>
            </a:r>
            <a:r>
              <a:rPr lang="en-US" altLang="en-US" dirty="0" err="1"/>
              <a:t>oldVal</a:t>
            </a:r>
            <a:r>
              <a:rPr lang="en-US" altLang="en-US" dirty="0"/>
              <a:t> at </a:t>
            </a:r>
            <a:r>
              <a:rPr lang="en-US" altLang="en-US" dirty="0" err="1" smtClean="0"/>
              <a:t>addr</a:t>
            </a:r>
            <a:endParaRPr lang="en-US" altLang="en-US" dirty="0" smtClean="0"/>
          </a:p>
          <a:p>
            <a:pPr marL="457200" lvl="1" indent="0" eaLnBrk="1" hangingPunct="1">
              <a:buNone/>
            </a:pPr>
            <a:endParaRPr lang="en-US" altLang="en-US" dirty="0" smtClean="0"/>
          </a:p>
          <a:p>
            <a:pPr marL="457200" lvl="1" indent="0" eaLnBrk="1" hangingPunct="1">
              <a:buNone/>
            </a:pPr>
            <a:r>
              <a:rPr lang="en-US" altLang="en-US" dirty="0" smtClean="0"/>
              <a:t>while </a:t>
            </a:r>
            <a:r>
              <a:rPr lang="en-US" altLang="en-US" dirty="0"/>
              <a:t>(</a:t>
            </a:r>
            <a:r>
              <a:rPr lang="en-US" altLang="en-US" dirty="0" err="1"/>
              <a:t>atomicCAS</a:t>
            </a:r>
            <a:r>
              <a:rPr lang="en-US" altLang="en-US" dirty="0"/>
              <a:t> </a:t>
            </a:r>
            <a:r>
              <a:rPr lang="en-US" altLang="en-US" dirty="0" smtClean="0"/>
              <a:t>(&amp;lock, </a:t>
            </a:r>
            <a:r>
              <a:rPr lang="en-US" altLang="en-US" dirty="0"/>
              <a:t>0, 1</a:t>
            </a:r>
            <a:r>
              <a:rPr lang="en-US" altLang="en-US" dirty="0" smtClean="0"/>
              <a:t>));</a:t>
            </a:r>
            <a:endParaRPr lang="en-US" altLang="en-US" dirty="0"/>
          </a:p>
          <a:p>
            <a:pPr marL="457200" lvl="1" indent="0" eaLnBrk="1" hangingPunct="1">
              <a:buNone/>
            </a:pPr>
            <a:r>
              <a:rPr lang="en-US" altLang="en-US" dirty="0" smtClean="0"/>
              <a:t>x++;  // Critical section code</a:t>
            </a:r>
            <a:endParaRPr lang="en-US" altLang="en-US" dirty="0"/>
          </a:p>
          <a:p>
            <a:pPr marL="457200" lvl="1" indent="0" eaLnBrk="1" hangingPunct="1">
              <a:buNone/>
            </a:pPr>
            <a:r>
              <a:rPr lang="en-US" altLang="en-US" dirty="0" smtClean="0"/>
              <a:t>lock</a:t>
            </a:r>
            <a:r>
              <a:rPr lang="en-US" altLang="en-US" dirty="0"/>
              <a:t> </a:t>
            </a:r>
            <a:r>
              <a:rPr lang="en-US" altLang="en-US" dirty="0" smtClean="0"/>
              <a:t>= 0;</a:t>
            </a:r>
            <a:endParaRPr lang="en-US" altLang="en-US" dirty="0"/>
          </a:p>
          <a:p>
            <a:pPr lvl="1" eaLnBrk="1" hangingPunct="1"/>
            <a:endParaRPr lang="en-US" altLang="en-US" dirty="0" smtClean="0"/>
          </a:p>
          <a:p>
            <a:pPr lvl="1" eaLnBrk="1" hangingPunct="1"/>
            <a:r>
              <a:rPr lang="en-US" altLang="en-US" dirty="0" smtClean="0"/>
              <a:t>Lock holder can execute the critical section and release the lock, while the remaining threads in a warp loop on </a:t>
            </a:r>
            <a:r>
              <a:rPr lang="en-US" altLang="en-US" dirty="0" err="1" smtClean="0"/>
              <a:t>atomicCAS</a:t>
            </a:r>
            <a:endParaRPr lang="en-US" altLang="en-US" dirty="0" smtClean="0"/>
          </a:p>
          <a:p>
            <a:pPr lvl="1" eaLnBrk="1" hangingPunct="1"/>
            <a:r>
              <a:rPr lang="en-US" altLang="en-US" dirty="0" smtClean="0"/>
              <a:t>Independent thread scheduling makes it deadlock-free</a:t>
            </a:r>
            <a:endParaRPr lang="en-US" altLang="en-US" dirty="0"/>
          </a:p>
          <a:p>
            <a:pPr marL="457200" lvl="1" indent="0" eaLnBrk="1" hangingPunct="1">
              <a:buNone/>
            </a:pPr>
            <a:endParaRPr lang="en-US" altLang="en-US" dirty="0"/>
          </a:p>
          <a:p>
            <a:pPr eaLnBrk="1" hangingPunct="1">
              <a:buFont typeface="Arial" panose="020B0604020202020204" pitchFamily="34" charset="0"/>
              <a:buChar char="•"/>
            </a:pPr>
            <a:endParaRPr lang="en-US" altLang="en-US" dirty="0"/>
          </a:p>
        </p:txBody>
      </p:sp>
      <p:sp>
        <p:nvSpPr>
          <p:cNvPr id="2" name="Footer Placeholder 1"/>
          <p:cNvSpPr>
            <a:spLocks noGrp="1"/>
          </p:cNvSpPr>
          <p:nvPr>
            <p:ph type="ftr" sz="quarter" idx="11"/>
          </p:nvPr>
        </p:nvSpPr>
        <p:spPr/>
        <p:txBody>
          <a:bodyPr/>
          <a:lstStyle/>
          <a:p>
            <a:pPr>
              <a:defRPr/>
            </a:pPr>
            <a:r>
              <a:rPr lang="en-US" smtClean="0"/>
              <a:t>MAINAK  CS623</a:t>
            </a:r>
            <a:endParaRPr lang="en-US"/>
          </a:p>
        </p:txBody>
      </p:sp>
    </p:spTree>
    <p:extLst>
      <p:ext uri="{BB962C8B-B14F-4D97-AF65-F5344CB8AC3E}">
        <p14:creationId xmlns:p14="http://schemas.microsoft.com/office/powerpoint/2010/main" val="33974584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22</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Warp scheduling</a:t>
            </a:r>
            <a:endParaRPr lang="en-US" dirty="0"/>
          </a:p>
        </p:txBody>
      </p:sp>
      <p:sp>
        <p:nvSpPr>
          <p:cNvPr id="15365" name="Rectangle 3"/>
          <p:cNvSpPr>
            <a:spLocks noGrp="1" noChangeArrowheads="1"/>
          </p:cNvSpPr>
          <p:nvPr>
            <p:ph type="body" idx="1"/>
          </p:nvPr>
        </p:nvSpPr>
        <p:spPr>
          <a:xfrm>
            <a:off x="457200" y="762000"/>
            <a:ext cx="8686800" cy="6096000"/>
          </a:xfrm>
        </p:spPr>
        <p:txBody>
          <a:bodyPr/>
          <a:lstStyle/>
          <a:p>
            <a:pPr eaLnBrk="1" hangingPunct="1"/>
            <a:r>
              <a:rPr lang="en-US" altLang="en-US" dirty="0"/>
              <a:t>Warp scheduling</a:t>
            </a:r>
          </a:p>
          <a:p>
            <a:pPr lvl="1" eaLnBrk="1" hangingPunct="1"/>
            <a:r>
              <a:rPr lang="en-US" altLang="en-US" dirty="0"/>
              <a:t>The threads in a warp may suffer from long delays due to memory access or some long-latency floating-point operation</a:t>
            </a:r>
          </a:p>
          <a:p>
            <a:pPr lvl="1" eaLnBrk="1" hangingPunct="1"/>
            <a:r>
              <a:rPr lang="en-US" altLang="en-US" dirty="0"/>
              <a:t>Delay due to memory access is particularly large</a:t>
            </a:r>
          </a:p>
          <a:p>
            <a:pPr lvl="1" eaLnBrk="1" hangingPunct="1"/>
            <a:r>
              <a:rPr lang="en-US" altLang="en-US" dirty="0"/>
              <a:t>If the threads in a warp access contiguous addresses all falling on a cache block, these accesses are coalesced and a single L2 cache access is made in the case of an L1 cache miss</a:t>
            </a:r>
          </a:p>
          <a:p>
            <a:pPr lvl="2" eaLnBrk="1" hangingPunct="1"/>
            <a:r>
              <a:rPr lang="en-US" altLang="en-US" dirty="0"/>
              <a:t>The L1 cache block size is usually 128 bytes matching this good case</a:t>
            </a:r>
          </a:p>
          <a:p>
            <a:pPr lvl="1" eaLnBrk="1" hangingPunct="1"/>
            <a:r>
              <a:rPr lang="en-US" altLang="en-US" dirty="0"/>
              <a:t>If the threads in a warp have irregular accesses, coalescing may not work at its peak efficiency generating 32 L2 cache accesses in the worst case</a:t>
            </a:r>
          </a:p>
          <a:p>
            <a:pPr lvl="2" eaLnBrk="1" hangingPunct="1"/>
            <a:r>
              <a:rPr lang="en-US" altLang="en-US" dirty="0"/>
              <a:t>These accesses may take different amounts of time</a:t>
            </a:r>
          </a:p>
        </p:txBody>
      </p:sp>
    </p:spTree>
    <p:extLst>
      <p:ext uri="{BB962C8B-B14F-4D97-AF65-F5344CB8AC3E}">
        <p14:creationId xmlns:p14="http://schemas.microsoft.com/office/powerpoint/2010/main" val="10357635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23</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Warp scheduling</a:t>
            </a:r>
            <a:endParaRPr lang="en-US" dirty="0"/>
          </a:p>
        </p:txBody>
      </p:sp>
      <p:sp>
        <p:nvSpPr>
          <p:cNvPr id="15365" name="Rectangle 3"/>
          <p:cNvSpPr>
            <a:spLocks noGrp="1" noChangeArrowheads="1"/>
          </p:cNvSpPr>
          <p:nvPr>
            <p:ph type="body" idx="1"/>
          </p:nvPr>
        </p:nvSpPr>
        <p:spPr>
          <a:xfrm>
            <a:off x="457200" y="838200"/>
            <a:ext cx="8686800" cy="6019800"/>
          </a:xfrm>
        </p:spPr>
        <p:txBody>
          <a:bodyPr/>
          <a:lstStyle/>
          <a:p>
            <a:pPr eaLnBrk="1" hangingPunct="1"/>
            <a:r>
              <a:rPr lang="en-US" altLang="en-US" dirty="0"/>
              <a:t>Warp scheduling</a:t>
            </a:r>
          </a:p>
          <a:p>
            <a:pPr lvl="1" eaLnBrk="1" hangingPunct="1"/>
            <a:r>
              <a:rPr lang="en-US" altLang="en-US" dirty="0"/>
              <a:t>If any thread in a warp is waiting for a memory operation to complete, the warp is de-scheduled and a new ready warp is scheduled in its place</a:t>
            </a:r>
          </a:p>
          <a:p>
            <a:pPr lvl="2" eaLnBrk="1" hangingPunct="1"/>
            <a:r>
              <a:rPr lang="en-US" altLang="en-US" dirty="0"/>
              <a:t>There is no register saving or restoring during context switch; hence scheduling overhead is low</a:t>
            </a:r>
          </a:p>
          <a:p>
            <a:pPr lvl="1" eaLnBrk="1" hangingPunct="1"/>
            <a:r>
              <a:rPr lang="en-US" altLang="en-US" dirty="0"/>
              <a:t>If different threads in a warp take different amounts of time to complete their memory accesses, it leads to what is referred to as memory divergence</a:t>
            </a:r>
          </a:p>
          <a:p>
            <a:pPr lvl="2" eaLnBrk="1" hangingPunct="1"/>
            <a:r>
              <a:rPr lang="en-US" altLang="en-US" dirty="0"/>
              <a:t>The longest delay dictates when the warp will be ready for scheduling</a:t>
            </a:r>
          </a:p>
          <a:p>
            <a:pPr lvl="1" eaLnBrk="1" hangingPunct="1"/>
            <a:r>
              <a:rPr lang="en-US" altLang="en-US" dirty="0"/>
              <a:t>A</a:t>
            </a:r>
            <a:r>
              <a:rPr lang="en-US" altLang="en-US" dirty="0" smtClean="0"/>
              <a:t>n </a:t>
            </a:r>
            <a:r>
              <a:rPr lang="en-US" altLang="en-US" dirty="0"/>
              <a:t>SM can </a:t>
            </a:r>
            <a:r>
              <a:rPr lang="en-US" altLang="en-US" dirty="0" smtClean="0"/>
              <a:t>schedule </a:t>
            </a:r>
            <a:r>
              <a:rPr lang="en-US" altLang="en-US" dirty="0"/>
              <a:t>warps from multiple different thread </a:t>
            </a:r>
            <a:r>
              <a:rPr lang="en-US" altLang="en-US" dirty="0" smtClean="0"/>
              <a:t>blocks simultaneously to maximize utilization of the CUDA cores</a:t>
            </a:r>
          </a:p>
          <a:p>
            <a:pPr lvl="2" eaLnBrk="1" hangingPunct="1"/>
            <a:r>
              <a:rPr lang="en-US" altLang="en-US" dirty="0" smtClean="0"/>
              <a:t>Full warp scheduling can be preferred over sub-warps (unfair)</a:t>
            </a:r>
            <a:endParaRPr lang="en-US" altLang="en-US" dirty="0"/>
          </a:p>
        </p:txBody>
      </p:sp>
    </p:spTree>
    <p:extLst>
      <p:ext uri="{BB962C8B-B14F-4D97-AF65-F5344CB8AC3E}">
        <p14:creationId xmlns:p14="http://schemas.microsoft.com/office/powerpoint/2010/main" val="592110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24</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Warp scheduling</a:t>
            </a:r>
            <a:endParaRPr lang="en-US" dirty="0"/>
          </a:p>
        </p:txBody>
      </p:sp>
      <p:sp>
        <p:nvSpPr>
          <p:cNvPr id="15365" name="Rectangle 3"/>
          <p:cNvSpPr>
            <a:spLocks noGrp="1" noChangeArrowheads="1"/>
          </p:cNvSpPr>
          <p:nvPr>
            <p:ph type="body" idx="1"/>
          </p:nvPr>
        </p:nvSpPr>
        <p:spPr>
          <a:xfrm>
            <a:off x="457200" y="838200"/>
            <a:ext cx="8686800" cy="6019800"/>
          </a:xfrm>
        </p:spPr>
        <p:txBody>
          <a:bodyPr/>
          <a:lstStyle/>
          <a:p>
            <a:pPr eaLnBrk="1" hangingPunct="1"/>
            <a:r>
              <a:rPr lang="en-US" altLang="en-US" dirty="0" smtClean="0"/>
              <a:t>Which warps should be scheduled in a given cycle?</a:t>
            </a:r>
          </a:p>
          <a:p>
            <a:pPr lvl="1" eaLnBrk="1" hangingPunct="1"/>
            <a:r>
              <a:rPr lang="en-US" altLang="en-US" dirty="0" smtClean="0"/>
              <a:t>Decided by a warp scheduling algorithm</a:t>
            </a:r>
          </a:p>
          <a:p>
            <a:pPr lvl="1" eaLnBrk="1" hangingPunct="1"/>
            <a:r>
              <a:rPr lang="en-US" altLang="en-US" dirty="0" smtClean="0"/>
              <a:t>Only active (or ready) warps (or sub-warps) are eligible to be scheduled</a:t>
            </a:r>
          </a:p>
          <a:p>
            <a:pPr lvl="2" eaLnBrk="1" hangingPunct="1"/>
            <a:r>
              <a:rPr lang="en-US" altLang="en-US" dirty="0" smtClean="0"/>
              <a:t>Definition of ready: not stalled due to branch, memory access, computation, or structural hazard</a:t>
            </a:r>
          </a:p>
          <a:p>
            <a:pPr eaLnBrk="1" hangingPunct="1"/>
            <a:r>
              <a:rPr lang="en-US" altLang="en-US" dirty="0" smtClean="0"/>
              <a:t>Loose round-robin (LRR) scheduling [Rogers et al., 2012]</a:t>
            </a:r>
            <a:endParaRPr lang="en-US" altLang="en-US" dirty="0"/>
          </a:p>
          <a:p>
            <a:pPr lvl="1" eaLnBrk="1" hangingPunct="1"/>
            <a:r>
              <a:rPr lang="en-US" altLang="en-US" dirty="0" smtClean="0"/>
              <a:t>Schedule the next eligible round-robin warp in this cycle</a:t>
            </a:r>
          </a:p>
          <a:p>
            <a:pPr lvl="1" eaLnBrk="1" hangingPunct="1"/>
            <a:r>
              <a:rPr lang="en-US" altLang="en-US" dirty="0" smtClean="0"/>
              <a:t>All eligible warps make equal progress</a:t>
            </a:r>
          </a:p>
          <a:p>
            <a:pPr lvl="1" eaLnBrk="1" hangingPunct="1"/>
            <a:r>
              <a:rPr lang="en-US" altLang="en-US" dirty="0" smtClean="0"/>
              <a:t>Warps enjoy spatial locality if that is how the program data is partitioned</a:t>
            </a:r>
          </a:p>
          <a:p>
            <a:pPr lvl="1" eaLnBrk="1" hangingPunct="1"/>
            <a:r>
              <a:rPr lang="en-US" altLang="en-US" dirty="0" smtClean="0"/>
              <a:t>All warps may stall on long-latency operations together exhibiting periodic high-utilization and no-utilization phases</a:t>
            </a:r>
          </a:p>
        </p:txBody>
      </p:sp>
    </p:spTree>
    <p:extLst>
      <p:ext uri="{BB962C8B-B14F-4D97-AF65-F5344CB8AC3E}">
        <p14:creationId xmlns:p14="http://schemas.microsoft.com/office/powerpoint/2010/main" val="11761694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25</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Warp scheduling</a:t>
            </a:r>
            <a:endParaRPr lang="en-US" dirty="0"/>
          </a:p>
        </p:txBody>
      </p:sp>
      <p:sp>
        <p:nvSpPr>
          <p:cNvPr id="15365" name="Rectangle 3"/>
          <p:cNvSpPr>
            <a:spLocks noGrp="1" noChangeArrowheads="1"/>
          </p:cNvSpPr>
          <p:nvPr>
            <p:ph type="body" idx="1"/>
          </p:nvPr>
        </p:nvSpPr>
        <p:spPr>
          <a:xfrm>
            <a:off x="457200" y="838200"/>
            <a:ext cx="8686800" cy="6019800"/>
          </a:xfrm>
        </p:spPr>
        <p:txBody>
          <a:bodyPr/>
          <a:lstStyle/>
          <a:p>
            <a:pPr eaLnBrk="1" hangingPunct="1"/>
            <a:r>
              <a:rPr lang="en-US" altLang="en-US" dirty="0" smtClean="0"/>
              <a:t>Loose round-robin scheduling</a:t>
            </a:r>
          </a:p>
          <a:p>
            <a:pPr lvl="1" eaLnBrk="1" hangingPunct="1"/>
            <a:r>
              <a:rPr lang="en-US" altLang="en-US" dirty="0" smtClean="0"/>
              <a:t>Consider an array A that is double the size of the L1 data cache (aggregate across all SMs)</a:t>
            </a:r>
          </a:p>
          <a:p>
            <a:pPr lvl="1" eaLnBrk="1" hangingPunct="1"/>
            <a:r>
              <a:rPr lang="en-US" altLang="en-US" dirty="0" smtClean="0"/>
              <a:t>The following code snippet shows the advantages and disadvantages of round-robin scheduling</a:t>
            </a:r>
          </a:p>
          <a:p>
            <a:pPr marL="457200" lvl="1" indent="0" eaLnBrk="1" hangingPunct="1">
              <a:buNone/>
            </a:pPr>
            <a:r>
              <a:rPr lang="en-US" altLang="en-US" dirty="0" smtClean="0"/>
              <a:t>for (</a:t>
            </a:r>
            <a:r>
              <a:rPr lang="en-US" altLang="en-US" dirty="0" err="1" smtClean="0"/>
              <a:t>i</a:t>
            </a:r>
            <a:r>
              <a:rPr lang="en-US" altLang="en-US" dirty="0" smtClean="0"/>
              <a:t>=0; </a:t>
            </a:r>
            <a:r>
              <a:rPr lang="en-US" altLang="en-US" dirty="0" err="1" smtClean="0"/>
              <a:t>i</a:t>
            </a:r>
            <a:r>
              <a:rPr lang="en-US" altLang="en-US" dirty="0" smtClean="0"/>
              <a:t>&lt;N; </a:t>
            </a:r>
            <a:r>
              <a:rPr lang="en-US" altLang="en-US" dirty="0" err="1" smtClean="0"/>
              <a:t>i</a:t>
            </a:r>
            <a:r>
              <a:rPr lang="en-US" altLang="en-US" dirty="0" smtClean="0"/>
              <a:t>++) A[</a:t>
            </a:r>
            <a:r>
              <a:rPr lang="en-US" altLang="en-US" dirty="0" err="1" smtClean="0"/>
              <a:t>i</a:t>
            </a:r>
            <a:r>
              <a:rPr lang="en-US" altLang="en-US" dirty="0" smtClean="0"/>
              <a:t>] = f(</a:t>
            </a:r>
            <a:r>
              <a:rPr lang="en-US" altLang="en-US" dirty="0" err="1" smtClean="0"/>
              <a:t>i</a:t>
            </a:r>
            <a:r>
              <a:rPr lang="en-US" altLang="en-US" dirty="0" smtClean="0"/>
              <a:t>);   // Initialize</a:t>
            </a:r>
          </a:p>
          <a:p>
            <a:pPr marL="457200" lvl="1" indent="0" eaLnBrk="1" hangingPunct="1">
              <a:buNone/>
            </a:pPr>
            <a:r>
              <a:rPr lang="en-US" altLang="en-US" dirty="0" smtClean="0"/>
              <a:t>for (</a:t>
            </a:r>
            <a:r>
              <a:rPr lang="en-US" altLang="en-US" dirty="0" err="1" smtClean="0"/>
              <a:t>i</a:t>
            </a:r>
            <a:r>
              <a:rPr lang="en-US" altLang="en-US" dirty="0" smtClean="0"/>
              <a:t>=N-1; </a:t>
            </a:r>
            <a:r>
              <a:rPr lang="en-US" altLang="en-US" dirty="0" err="1" smtClean="0"/>
              <a:t>i</a:t>
            </a:r>
            <a:r>
              <a:rPr lang="en-US" altLang="en-US" dirty="0" smtClean="0"/>
              <a:t>&gt;=0; </a:t>
            </a:r>
            <a:r>
              <a:rPr lang="en-US" altLang="en-US" dirty="0" err="1" smtClean="0"/>
              <a:t>i</a:t>
            </a:r>
            <a:r>
              <a:rPr lang="en-US" altLang="en-US" dirty="0" smtClean="0"/>
              <a:t>--) A[</a:t>
            </a:r>
            <a:r>
              <a:rPr lang="en-US" altLang="en-US" dirty="0" err="1" smtClean="0"/>
              <a:t>i</a:t>
            </a:r>
            <a:r>
              <a:rPr lang="en-US" altLang="en-US" dirty="0" smtClean="0"/>
              <a:t>] = g(A[</a:t>
            </a:r>
            <a:r>
              <a:rPr lang="en-US" altLang="en-US" dirty="0" err="1" smtClean="0"/>
              <a:t>i</a:t>
            </a:r>
            <a:r>
              <a:rPr lang="en-US" altLang="en-US" dirty="0" smtClean="0"/>
              <a:t>]);  // Compute</a:t>
            </a:r>
          </a:p>
          <a:p>
            <a:pPr lvl="1" eaLnBrk="1" hangingPunct="1"/>
            <a:r>
              <a:rPr lang="en-US" altLang="en-US" dirty="0" smtClean="0"/>
              <a:t>If g is just one instruction, all intra-warp locality is exploited</a:t>
            </a:r>
          </a:p>
          <a:p>
            <a:pPr lvl="1" eaLnBrk="1" hangingPunct="1"/>
            <a:r>
              <a:rPr lang="en-US" altLang="en-US" dirty="0" smtClean="0"/>
              <a:t>If g has more instructions, there is a danger of L1 cache thrashing if the number of ready warps is very large</a:t>
            </a:r>
          </a:p>
        </p:txBody>
      </p:sp>
    </p:spTree>
    <p:extLst>
      <p:ext uri="{BB962C8B-B14F-4D97-AF65-F5344CB8AC3E}">
        <p14:creationId xmlns:p14="http://schemas.microsoft.com/office/powerpoint/2010/main" val="8119869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26</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Warp scheduling</a:t>
            </a:r>
            <a:endParaRPr lang="en-US" dirty="0"/>
          </a:p>
        </p:txBody>
      </p:sp>
      <p:sp>
        <p:nvSpPr>
          <p:cNvPr id="15365" name="Rectangle 3"/>
          <p:cNvSpPr>
            <a:spLocks noGrp="1" noChangeArrowheads="1"/>
          </p:cNvSpPr>
          <p:nvPr>
            <p:ph type="body" idx="1"/>
          </p:nvPr>
        </p:nvSpPr>
        <p:spPr>
          <a:xfrm>
            <a:off x="457200" y="838200"/>
            <a:ext cx="8686800" cy="6019800"/>
          </a:xfrm>
        </p:spPr>
        <p:txBody>
          <a:bodyPr/>
          <a:lstStyle/>
          <a:p>
            <a:pPr eaLnBrk="1" hangingPunct="1"/>
            <a:r>
              <a:rPr lang="en-US" altLang="en-US" dirty="0" smtClean="0"/>
              <a:t>Two-level round-robin scheduling [</a:t>
            </a:r>
            <a:r>
              <a:rPr lang="en-US" altLang="en-US" dirty="0" err="1" smtClean="0"/>
              <a:t>Narasiman</a:t>
            </a:r>
            <a:r>
              <a:rPr lang="en-US" altLang="en-US" dirty="0" smtClean="0"/>
              <a:t> et al., 2011]</a:t>
            </a:r>
          </a:p>
          <a:p>
            <a:pPr lvl="1" eaLnBrk="1" hangingPunct="1"/>
            <a:r>
              <a:rPr lang="en-US" altLang="en-US" dirty="0" smtClean="0"/>
              <a:t>Form warp groups consisting of consecutive warps preserving inter-warp DRAM locality</a:t>
            </a:r>
          </a:p>
          <a:p>
            <a:pPr lvl="1" eaLnBrk="1" hangingPunct="1"/>
            <a:r>
              <a:rPr lang="en-US" altLang="en-US" dirty="0" smtClean="0"/>
              <a:t>Keep scheduling the warps from a warp group in round-robin fashion until all warps in the group stall at which point the next round-robin warp group is scheduled</a:t>
            </a:r>
          </a:p>
          <a:p>
            <a:pPr lvl="1" eaLnBrk="1" hangingPunct="1"/>
            <a:r>
              <a:rPr lang="en-US" altLang="en-US" dirty="0" smtClean="0"/>
              <a:t>Attempts to stagger the stalls across the warp groups minimizing the no-utilization time spans</a:t>
            </a:r>
            <a:endParaRPr lang="en-US" altLang="en-US" dirty="0"/>
          </a:p>
        </p:txBody>
      </p:sp>
    </p:spTree>
    <p:extLst>
      <p:ext uri="{BB962C8B-B14F-4D97-AF65-F5344CB8AC3E}">
        <p14:creationId xmlns:p14="http://schemas.microsoft.com/office/powerpoint/2010/main" val="4698210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27</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Warp scheduling</a:t>
            </a:r>
            <a:endParaRPr lang="en-US" dirty="0"/>
          </a:p>
        </p:txBody>
      </p:sp>
      <p:sp>
        <p:nvSpPr>
          <p:cNvPr id="15365" name="Rectangle 3"/>
          <p:cNvSpPr>
            <a:spLocks noGrp="1" noChangeArrowheads="1"/>
          </p:cNvSpPr>
          <p:nvPr>
            <p:ph type="body" idx="1"/>
          </p:nvPr>
        </p:nvSpPr>
        <p:spPr>
          <a:xfrm>
            <a:off x="457200" y="838200"/>
            <a:ext cx="8686800" cy="6019800"/>
          </a:xfrm>
        </p:spPr>
        <p:txBody>
          <a:bodyPr/>
          <a:lstStyle/>
          <a:p>
            <a:pPr eaLnBrk="1" hangingPunct="1"/>
            <a:r>
              <a:rPr lang="en-US" altLang="en-US" dirty="0" smtClean="0"/>
              <a:t>Greedy then oldest (GTO) [Rogers et al., 2012]</a:t>
            </a:r>
          </a:p>
          <a:p>
            <a:pPr lvl="1" eaLnBrk="1" hangingPunct="1"/>
            <a:r>
              <a:rPr lang="en-US" altLang="en-US" dirty="0" smtClean="0"/>
              <a:t>Keep the oldest warp scheduled until it stalls at which point the oldest warp among the ready ones is scheduled</a:t>
            </a:r>
          </a:p>
          <a:p>
            <a:pPr lvl="1" eaLnBrk="1" hangingPunct="1"/>
            <a:r>
              <a:rPr lang="en-US" altLang="en-US" dirty="0" smtClean="0"/>
              <a:t>Age of a warp is measured from its creation time</a:t>
            </a:r>
          </a:p>
          <a:p>
            <a:pPr lvl="2" eaLnBrk="1" hangingPunct="1"/>
            <a:r>
              <a:rPr lang="en-US" altLang="en-US" dirty="0" smtClean="0"/>
              <a:t>Oldest warp is the one with the smallest creation time</a:t>
            </a:r>
          </a:p>
          <a:p>
            <a:pPr lvl="2" eaLnBrk="1" hangingPunct="1"/>
            <a:r>
              <a:rPr lang="en-US" altLang="en-US" dirty="0" smtClean="0"/>
              <a:t>Ties are broken in favor of the smallest warp id</a:t>
            </a:r>
          </a:p>
          <a:p>
            <a:pPr lvl="1" eaLnBrk="1" hangingPunct="1"/>
            <a:r>
              <a:rPr lang="en-US" altLang="en-US" dirty="0" smtClean="0"/>
              <a:t>GTO improves intra-warp L1 cache locality by not bringing in too much of data simultaneously</a:t>
            </a:r>
          </a:p>
          <a:p>
            <a:pPr lvl="1" eaLnBrk="1" hangingPunct="1"/>
            <a:r>
              <a:rPr lang="en-US" altLang="en-US" dirty="0" smtClean="0"/>
              <a:t>A case for scheduler-controlled cache thrashing</a:t>
            </a:r>
          </a:p>
          <a:p>
            <a:pPr eaLnBrk="1" hangingPunct="1"/>
            <a:r>
              <a:rPr lang="en-US" altLang="en-US" dirty="0" smtClean="0"/>
              <a:t>Two-level GTO [Rogers et al., 2012]</a:t>
            </a:r>
          </a:p>
          <a:p>
            <a:pPr lvl="1" eaLnBrk="1" hangingPunct="1"/>
            <a:r>
              <a:rPr lang="en-US" altLang="en-US" dirty="0" smtClean="0"/>
              <a:t>GTO within a warp group and across warp groups</a:t>
            </a:r>
          </a:p>
          <a:p>
            <a:pPr lvl="1" eaLnBrk="1" hangingPunct="1"/>
            <a:r>
              <a:rPr lang="en-US" altLang="en-US" dirty="0" smtClean="0"/>
              <a:t>The oldest warp group is the one that has the oldest warp</a:t>
            </a:r>
            <a:endParaRPr lang="en-US" altLang="en-US" dirty="0"/>
          </a:p>
        </p:txBody>
      </p:sp>
    </p:spTree>
    <p:extLst>
      <p:ext uri="{BB962C8B-B14F-4D97-AF65-F5344CB8AC3E}">
        <p14:creationId xmlns:p14="http://schemas.microsoft.com/office/powerpoint/2010/main" val="1597259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28</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Warp scheduling</a:t>
            </a:r>
            <a:endParaRPr lang="en-US" dirty="0"/>
          </a:p>
        </p:txBody>
      </p:sp>
      <p:sp>
        <p:nvSpPr>
          <p:cNvPr id="15365" name="Rectangle 3"/>
          <p:cNvSpPr>
            <a:spLocks noGrp="1" noChangeArrowheads="1"/>
          </p:cNvSpPr>
          <p:nvPr>
            <p:ph type="body" idx="1"/>
          </p:nvPr>
        </p:nvSpPr>
        <p:spPr>
          <a:xfrm>
            <a:off x="457200" y="762000"/>
            <a:ext cx="8686800" cy="6096000"/>
          </a:xfrm>
        </p:spPr>
        <p:txBody>
          <a:bodyPr/>
          <a:lstStyle/>
          <a:p>
            <a:pPr eaLnBrk="1" hangingPunct="1"/>
            <a:r>
              <a:rPr lang="en-US" altLang="en-US" dirty="0" smtClean="0"/>
              <a:t>Cache-conscious warp scheduling (CCWS) [Rogers et al., 2012]</a:t>
            </a:r>
          </a:p>
          <a:p>
            <a:pPr lvl="1" eaLnBrk="1" hangingPunct="1"/>
            <a:r>
              <a:rPr lang="en-US" altLang="en-US" dirty="0" smtClean="0"/>
              <a:t>What is the optimal number of warps to be considered for scheduling during a time window in a streaming multiprocessor?</a:t>
            </a:r>
          </a:p>
          <a:p>
            <a:pPr lvl="1" eaLnBrk="1" hangingPunct="1"/>
            <a:r>
              <a:rPr lang="en-US" altLang="en-US" dirty="0" smtClean="0"/>
              <a:t>Idea is to keep scheduling the warps that could have enjoyed L1 cache hits if other interfering warps were not scheduled</a:t>
            </a:r>
          </a:p>
          <a:p>
            <a:pPr lvl="1" eaLnBrk="1" hangingPunct="1"/>
            <a:r>
              <a:rPr lang="en-US" altLang="en-US" dirty="0" smtClean="0"/>
              <a:t>Each warp is assigned a base score x at the beginning, the score is incremented by y whenever the hardware detects a lost L1 cache hit, and the score is decremented by 1 each cycle otherwise as long as the score is more than x</a:t>
            </a:r>
          </a:p>
          <a:p>
            <a:pPr lvl="1" eaLnBrk="1" hangingPunct="1"/>
            <a:r>
              <a:rPr lang="en-US" altLang="en-US" dirty="0" smtClean="0"/>
              <a:t>Warps are sorted in descending order of score and the maximum number of warps are selected from top such that the sum of their scores does not exceed a threshold T</a:t>
            </a:r>
            <a:endParaRPr lang="en-US" altLang="en-US" dirty="0"/>
          </a:p>
        </p:txBody>
      </p:sp>
    </p:spTree>
    <p:extLst>
      <p:ext uri="{BB962C8B-B14F-4D97-AF65-F5344CB8AC3E}">
        <p14:creationId xmlns:p14="http://schemas.microsoft.com/office/powerpoint/2010/main" val="13603978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29</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Warp scheduling</a:t>
            </a:r>
            <a:endParaRPr lang="en-US" dirty="0"/>
          </a:p>
        </p:txBody>
      </p:sp>
      <p:sp>
        <p:nvSpPr>
          <p:cNvPr id="15365" name="Rectangle 3"/>
          <p:cNvSpPr>
            <a:spLocks noGrp="1" noChangeArrowheads="1"/>
          </p:cNvSpPr>
          <p:nvPr>
            <p:ph type="body" idx="1"/>
          </p:nvPr>
        </p:nvSpPr>
        <p:spPr>
          <a:xfrm>
            <a:off x="457200" y="685800"/>
            <a:ext cx="8686800" cy="6172200"/>
          </a:xfrm>
        </p:spPr>
        <p:txBody>
          <a:bodyPr/>
          <a:lstStyle/>
          <a:p>
            <a:pPr eaLnBrk="1" hangingPunct="1"/>
            <a:r>
              <a:rPr lang="en-US" altLang="en-US" dirty="0" smtClean="0"/>
              <a:t>Cache-conscious warp scheduling (CCWS) [Rogers et al., 2012]</a:t>
            </a:r>
          </a:p>
          <a:p>
            <a:pPr lvl="1" eaLnBrk="1" hangingPunct="1"/>
            <a:r>
              <a:rPr lang="en-US" altLang="en-US" dirty="0" smtClean="0"/>
              <a:t>A warp that is not selected for scheduling is </a:t>
            </a:r>
            <a:r>
              <a:rPr lang="en-US" altLang="en-US" dirty="0" err="1" smtClean="0"/>
              <a:t>descheduled</a:t>
            </a:r>
            <a:r>
              <a:rPr lang="en-US" altLang="en-US" dirty="0" smtClean="0"/>
              <a:t> at its next load instruction </a:t>
            </a:r>
          </a:p>
          <a:p>
            <a:pPr lvl="1" eaLnBrk="1" hangingPunct="1"/>
            <a:r>
              <a:rPr lang="en-US" altLang="en-US" dirty="0" smtClean="0"/>
              <a:t>How does a warp detect a lost L1 cache hit due to inter-warp interference?</a:t>
            </a:r>
          </a:p>
          <a:p>
            <a:pPr lvl="1" eaLnBrk="1" hangingPunct="1"/>
            <a:r>
              <a:rPr lang="en-US" altLang="en-US" dirty="0" smtClean="0"/>
              <a:t>When a block is inserted by a warp into the L1 cache, the warp id is recorded in the extended tag of the block</a:t>
            </a:r>
          </a:p>
          <a:p>
            <a:pPr lvl="1" eaLnBrk="1" hangingPunct="1"/>
            <a:r>
              <a:rPr lang="en-US" altLang="en-US" dirty="0" smtClean="0"/>
              <a:t>When a block is evicted from the L1 cache, its tag is copied into the filling warp’s victim tag array</a:t>
            </a:r>
          </a:p>
          <a:p>
            <a:pPr lvl="2" eaLnBrk="1" hangingPunct="1"/>
            <a:r>
              <a:rPr lang="en-US" altLang="en-US" dirty="0" smtClean="0"/>
              <a:t>A per-warp extra storage</a:t>
            </a:r>
          </a:p>
          <a:p>
            <a:pPr lvl="1" eaLnBrk="1" hangingPunct="1"/>
            <a:r>
              <a:rPr lang="en-US" altLang="en-US" dirty="0" smtClean="0"/>
              <a:t>When a warp suffers an L1 cache miss, it looks up its victim tag array and if the tag is found there, one lost hit is detected and the tag is invalidated from the victim tag array </a:t>
            </a:r>
            <a:endParaRPr lang="en-US" altLang="en-US" dirty="0"/>
          </a:p>
        </p:txBody>
      </p:sp>
    </p:spTree>
    <p:extLst>
      <p:ext uri="{BB962C8B-B14F-4D97-AF65-F5344CB8AC3E}">
        <p14:creationId xmlns:p14="http://schemas.microsoft.com/office/powerpoint/2010/main" val="1902468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3</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a:t>Introduction</a:t>
            </a:r>
          </a:p>
        </p:txBody>
      </p:sp>
      <p:sp>
        <p:nvSpPr>
          <p:cNvPr id="15365" name="Rectangle 3"/>
          <p:cNvSpPr>
            <a:spLocks noGrp="1" noChangeArrowheads="1"/>
          </p:cNvSpPr>
          <p:nvPr>
            <p:ph type="body" idx="1"/>
          </p:nvPr>
        </p:nvSpPr>
        <p:spPr>
          <a:xfrm>
            <a:off x="457200" y="914400"/>
            <a:ext cx="8686800" cy="5943600"/>
          </a:xfrm>
        </p:spPr>
        <p:txBody>
          <a:bodyPr/>
          <a:lstStyle/>
          <a:p>
            <a:pPr eaLnBrk="1" hangingPunct="1"/>
            <a:r>
              <a:rPr lang="en-US" altLang="en-US" dirty="0"/>
              <a:t>Graphics processing units (GPUs) are historically designed for photorealistic scene rendering</a:t>
            </a:r>
          </a:p>
          <a:p>
            <a:pPr lvl="1" eaLnBrk="1" hangingPunct="1"/>
            <a:r>
              <a:rPr lang="en-US" altLang="en-US" dirty="0"/>
              <a:t>Takes the scene geometry as input and produces color for each pixel in the scene frame</a:t>
            </a:r>
          </a:p>
          <a:p>
            <a:pPr lvl="1" eaLnBrk="1" hangingPunct="1"/>
            <a:r>
              <a:rPr lang="en-US" altLang="en-US" dirty="0"/>
              <a:t>Lot of parallelism as individual pixel can be operated on in parallel with very little synchronization</a:t>
            </a:r>
          </a:p>
          <a:p>
            <a:pPr lvl="1" eaLnBrk="1" hangingPunct="1"/>
            <a:r>
              <a:rPr lang="en-US" altLang="en-US" dirty="0"/>
              <a:t>To take advantage of this inherent massive parallelism, GPUs have evolved to have a large array of simple processing units</a:t>
            </a:r>
          </a:p>
          <a:p>
            <a:pPr lvl="1" eaLnBrk="1" hangingPunct="1"/>
            <a:r>
              <a:rPr lang="en-US" altLang="en-US" dirty="0"/>
              <a:t>Exploiting this massive parallel architecture for accelerating general-purpose computing is referred to as general-purpose computing on GPU or GPGPU for short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30</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Warp scheduling</a:t>
            </a:r>
            <a:endParaRPr lang="en-US" dirty="0"/>
          </a:p>
        </p:txBody>
      </p:sp>
      <p:sp>
        <p:nvSpPr>
          <p:cNvPr id="15365" name="Rectangle 3"/>
          <p:cNvSpPr>
            <a:spLocks noGrp="1" noChangeArrowheads="1"/>
          </p:cNvSpPr>
          <p:nvPr>
            <p:ph type="body" idx="1"/>
          </p:nvPr>
        </p:nvSpPr>
        <p:spPr>
          <a:xfrm>
            <a:off x="457200" y="762000"/>
            <a:ext cx="8686800" cy="6096000"/>
          </a:xfrm>
        </p:spPr>
        <p:txBody>
          <a:bodyPr/>
          <a:lstStyle/>
          <a:p>
            <a:pPr eaLnBrk="1" hangingPunct="1"/>
            <a:r>
              <a:rPr lang="en-US" altLang="en-US" dirty="0" smtClean="0"/>
              <a:t>Divergence-aware warp scheduling (DAWS) [Rogers et al., 2013]</a:t>
            </a:r>
          </a:p>
          <a:p>
            <a:pPr lvl="1" eaLnBrk="1" hangingPunct="1"/>
            <a:r>
              <a:rPr lang="en-US" altLang="en-US" dirty="0" smtClean="0"/>
              <a:t>A warp with threads accessing different cache blocks in the same instruction is often referred to as a warp having memory divergence</a:t>
            </a:r>
          </a:p>
          <a:p>
            <a:pPr lvl="2" eaLnBrk="1" hangingPunct="1"/>
            <a:r>
              <a:rPr lang="en-US" altLang="en-US" dirty="0" smtClean="0"/>
              <a:t>A memory divergent warp has a very high L1 cache footprint</a:t>
            </a:r>
            <a:r>
              <a:rPr lang="en-US" altLang="en-US" dirty="0"/>
              <a:t> </a:t>
            </a:r>
            <a:r>
              <a:rPr lang="en-US" altLang="en-US" dirty="0" smtClean="0"/>
              <a:t>per instruction, but may have a lot of reuse across instructions</a:t>
            </a:r>
          </a:p>
          <a:p>
            <a:pPr lvl="1" eaLnBrk="1" hangingPunct="1"/>
            <a:r>
              <a:rPr lang="en-US" altLang="en-US" dirty="0" smtClean="0"/>
              <a:t>A warp with control divergence gets its total footprint divided over time</a:t>
            </a:r>
          </a:p>
          <a:p>
            <a:pPr lvl="2" eaLnBrk="1" hangingPunct="1"/>
            <a:r>
              <a:rPr lang="en-US" altLang="en-US" dirty="0" smtClean="0"/>
              <a:t>A scheduler that is aware of this would allow other warps to be scheduled along with a sub-warp of a control divergent warp</a:t>
            </a:r>
          </a:p>
        </p:txBody>
      </p:sp>
    </p:spTree>
    <p:extLst>
      <p:ext uri="{BB962C8B-B14F-4D97-AF65-F5344CB8AC3E}">
        <p14:creationId xmlns:p14="http://schemas.microsoft.com/office/powerpoint/2010/main" val="2345889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31</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Warp scheduling</a:t>
            </a:r>
            <a:endParaRPr lang="en-US" dirty="0"/>
          </a:p>
        </p:txBody>
      </p:sp>
      <p:sp>
        <p:nvSpPr>
          <p:cNvPr id="15365" name="Rectangle 3"/>
          <p:cNvSpPr>
            <a:spLocks noGrp="1" noChangeArrowheads="1"/>
          </p:cNvSpPr>
          <p:nvPr>
            <p:ph type="body" idx="1"/>
          </p:nvPr>
        </p:nvSpPr>
        <p:spPr>
          <a:xfrm>
            <a:off x="457200" y="685800"/>
            <a:ext cx="8686800" cy="6172200"/>
          </a:xfrm>
        </p:spPr>
        <p:txBody>
          <a:bodyPr/>
          <a:lstStyle/>
          <a:p>
            <a:pPr eaLnBrk="1" hangingPunct="1"/>
            <a:r>
              <a:rPr lang="en-US" altLang="en-US" dirty="0" smtClean="0"/>
              <a:t>Divergence-aware warp scheduling (DAWS) [Rogers et al., 2013]</a:t>
            </a:r>
          </a:p>
          <a:p>
            <a:pPr lvl="1" eaLnBrk="1" hangingPunct="1"/>
            <a:r>
              <a:rPr lang="en-US" altLang="en-US" dirty="0" smtClean="0"/>
              <a:t>CCWS favors warps that have suffered from L1 cache interference</a:t>
            </a:r>
          </a:p>
          <a:p>
            <a:pPr lvl="2" eaLnBrk="1" hangingPunct="1"/>
            <a:r>
              <a:rPr lang="en-US" altLang="en-US" dirty="0" smtClean="0"/>
              <a:t>Does not act until interference is detected</a:t>
            </a:r>
          </a:p>
          <a:p>
            <a:pPr lvl="1" eaLnBrk="1" hangingPunct="1"/>
            <a:r>
              <a:rPr lang="en-US" altLang="en-US" dirty="0" smtClean="0"/>
              <a:t>CCWS assigns the same base score to all warps</a:t>
            </a:r>
          </a:p>
          <a:p>
            <a:pPr lvl="2" eaLnBrk="1" hangingPunct="1"/>
            <a:r>
              <a:rPr lang="en-US" altLang="en-US" dirty="0" smtClean="0"/>
              <a:t>Effectively assumes that all warps have equal volume of reuses</a:t>
            </a:r>
          </a:p>
          <a:p>
            <a:pPr lvl="1" eaLnBrk="1" hangingPunct="1"/>
            <a:r>
              <a:rPr lang="en-US" altLang="en-US" dirty="0" smtClean="0"/>
              <a:t>DAWS estimates footprint and divergence of a warp by either profiling or estimating dynamically through L1 cache and victim tag array hit counts</a:t>
            </a:r>
          </a:p>
          <a:p>
            <a:pPr lvl="2" eaLnBrk="1" hangingPunct="1"/>
            <a:r>
              <a:rPr lang="en-US" altLang="en-US" dirty="0" smtClean="0"/>
              <a:t>Target loops are marked by compiler</a:t>
            </a:r>
          </a:p>
          <a:p>
            <a:pPr lvl="2" eaLnBrk="1" hangingPunct="1"/>
            <a:r>
              <a:rPr lang="en-US" altLang="en-US" dirty="0" smtClean="0"/>
              <a:t>Uses one sample warp to do this estimation in the target loops</a:t>
            </a:r>
          </a:p>
          <a:p>
            <a:pPr lvl="1" eaLnBrk="1" hangingPunct="1"/>
            <a:r>
              <a:rPr lang="en-US" altLang="en-US" dirty="0" smtClean="0"/>
              <a:t>DAWS schedules only those warps whose aggregate footprint can be accommodated in the L1 data cache</a:t>
            </a:r>
          </a:p>
        </p:txBody>
      </p:sp>
    </p:spTree>
    <p:extLst>
      <p:ext uri="{BB962C8B-B14F-4D97-AF65-F5344CB8AC3E}">
        <p14:creationId xmlns:p14="http://schemas.microsoft.com/office/powerpoint/2010/main" val="30524907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32</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Warp scheduling</a:t>
            </a:r>
            <a:endParaRPr lang="en-US" dirty="0"/>
          </a:p>
        </p:txBody>
      </p:sp>
      <p:sp>
        <p:nvSpPr>
          <p:cNvPr id="15365" name="Rectangle 3"/>
          <p:cNvSpPr>
            <a:spLocks noGrp="1" noChangeArrowheads="1"/>
          </p:cNvSpPr>
          <p:nvPr>
            <p:ph type="body" idx="1"/>
          </p:nvPr>
        </p:nvSpPr>
        <p:spPr>
          <a:xfrm>
            <a:off x="457200" y="838200"/>
            <a:ext cx="8686800" cy="6019800"/>
          </a:xfrm>
        </p:spPr>
        <p:txBody>
          <a:bodyPr/>
          <a:lstStyle/>
          <a:p>
            <a:pPr eaLnBrk="1" hangingPunct="1"/>
            <a:r>
              <a:rPr lang="en-US" altLang="en-US" dirty="0" smtClean="0"/>
              <a:t>Take-away regarding warp scheduler design</a:t>
            </a:r>
          </a:p>
          <a:p>
            <a:pPr lvl="1" eaLnBrk="1" hangingPunct="1"/>
            <a:r>
              <a:rPr lang="en-US" altLang="en-US" dirty="0" smtClean="0"/>
              <a:t>Large number of proposals based on L1 data cache locality</a:t>
            </a:r>
          </a:p>
          <a:p>
            <a:pPr lvl="1" eaLnBrk="1" hangingPunct="1"/>
            <a:r>
              <a:rPr lang="en-US" altLang="en-US" dirty="0" smtClean="0"/>
              <a:t>Few others combine L1 data cache locality with warp criticality</a:t>
            </a:r>
          </a:p>
          <a:p>
            <a:pPr lvl="1" eaLnBrk="1" hangingPunct="1"/>
            <a:r>
              <a:rPr lang="en-US" altLang="en-US" dirty="0" smtClean="0"/>
              <a:t>Some proposals bring out synergy between L1 data cache replacement policies and warp scheduling</a:t>
            </a:r>
            <a:endParaRPr lang="en-US" altLang="en-US" dirty="0"/>
          </a:p>
          <a:p>
            <a:pPr eaLnBrk="1" hangingPunct="1"/>
            <a:r>
              <a:rPr lang="en-US" altLang="en-US" dirty="0" smtClean="0"/>
              <a:t>In the context of Blackwell</a:t>
            </a:r>
          </a:p>
          <a:p>
            <a:pPr lvl="1" eaLnBrk="1" hangingPunct="1"/>
            <a:r>
              <a:rPr lang="en-US" altLang="en-US" dirty="0" smtClean="0"/>
              <a:t>Each SM has four independent warp schedulers</a:t>
            </a:r>
          </a:p>
          <a:p>
            <a:pPr lvl="1" eaLnBrk="1" hangingPunct="1"/>
            <a:r>
              <a:rPr lang="en-US" altLang="en-US" dirty="0" smtClean="0"/>
              <a:t>All scheduled warps share 128 KB L1 data cache</a:t>
            </a:r>
          </a:p>
          <a:p>
            <a:pPr lvl="1" eaLnBrk="1" hangingPunct="1"/>
            <a:r>
              <a:rPr lang="en-US" altLang="en-US" dirty="0" smtClean="0"/>
              <a:t>Without coordination among the four schedulers, it is easy to thrash the L1 data cache</a:t>
            </a:r>
          </a:p>
          <a:p>
            <a:pPr lvl="1" eaLnBrk="1" hangingPunct="1"/>
            <a:r>
              <a:rPr lang="en-US" altLang="en-US" dirty="0" smtClean="0"/>
              <a:t>Problem of </a:t>
            </a:r>
            <a:r>
              <a:rPr lang="en-US" altLang="en-US" dirty="0"/>
              <a:t>o</a:t>
            </a:r>
            <a:r>
              <a:rPr lang="en-US" altLang="en-US" dirty="0" smtClean="0"/>
              <a:t>ptimal warp scheduler design that </a:t>
            </a:r>
            <a:r>
              <a:rPr lang="en-US" altLang="en-US" smtClean="0"/>
              <a:t>jointly maximizes </a:t>
            </a:r>
            <a:r>
              <a:rPr lang="en-US" altLang="en-US" dirty="0" smtClean="0"/>
              <a:t>the utilization of CUDA cores and L1 data cache space is still wide open</a:t>
            </a:r>
          </a:p>
        </p:txBody>
      </p:sp>
    </p:spTree>
    <p:extLst>
      <p:ext uri="{BB962C8B-B14F-4D97-AF65-F5344CB8AC3E}">
        <p14:creationId xmlns:p14="http://schemas.microsoft.com/office/powerpoint/2010/main" val="8298166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33</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79388"/>
            <a:ext cx="9144000" cy="735012"/>
          </a:xfrm>
        </p:spPr>
        <p:txBody>
          <a:bodyPr/>
          <a:lstStyle/>
          <a:p>
            <a:pPr eaLnBrk="1" hangingPunct="1">
              <a:defRPr/>
            </a:pPr>
            <a:r>
              <a:rPr lang="en-US" dirty="0" smtClean="0"/>
              <a:t>Memory </a:t>
            </a:r>
            <a:r>
              <a:rPr lang="en-US" dirty="0"/>
              <a:t>hierarchy</a:t>
            </a:r>
          </a:p>
        </p:txBody>
      </p:sp>
      <p:sp>
        <p:nvSpPr>
          <p:cNvPr id="15365" name="Rectangle 3"/>
          <p:cNvSpPr>
            <a:spLocks noGrp="1" noChangeArrowheads="1"/>
          </p:cNvSpPr>
          <p:nvPr>
            <p:ph type="body" idx="1"/>
          </p:nvPr>
        </p:nvSpPr>
        <p:spPr>
          <a:xfrm>
            <a:off x="457200" y="735012"/>
            <a:ext cx="8686800" cy="6122988"/>
          </a:xfrm>
        </p:spPr>
        <p:txBody>
          <a:bodyPr/>
          <a:lstStyle/>
          <a:p>
            <a:pPr eaLnBrk="1" hangingPunct="1"/>
            <a:r>
              <a:rPr lang="en-US" altLang="en-US" dirty="0"/>
              <a:t>Threads within a thread block can share data through the L1 data cache and/or the software-managed shared </a:t>
            </a:r>
            <a:r>
              <a:rPr lang="en-US" altLang="en-US" dirty="0" smtClean="0"/>
              <a:t>memory</a:t>
            </a:r>
          </a:p>
          <a:p>
            <a:pPr lvl="1" eaLnBrk="1" hangingPunct="1"/>
            <a:r>
              <a:rPr lang="en-US" altLang="en-US" dirty="0" smtClean="0"/>
              <a:t>128 KB can be partitioned into L1 data cache and shared memory</a:t>
            </a:r>
          </a:p>
          <a:p>
            <a:pPr lvl="1" eaLnBrk="1" hangingPunct="1"/>
            <a:r>
              <a:rPr lang="en-US" altLang="en-US" dirty="0" smtClean="0"/>
              <a:t>Whatever is not used as shared memory can be used as L1 data cache</a:t>
            </a:r>
            <a:endParaRPr lang="en-US" altLang="en-US" dirty="0"/>
          </a:p>
          <a:p>
            <a:pPr eaLnBrk="1" hangingPunct="1"/>
            <a:r>
              <a:rPr lang="en-US" altLang="en-US" dirty="0"/>
              <a:t>Sharing data across thread blocks can happen through “global memory” only</a:t>
            </a:r>
          </a:p>
          <a:p>
            <a:pPr lvl="1" eaLnBrk="1" hangingPunct="1"/>
            <a:r>
              <a:rPr lang="en-US" altLang="en-US" dirty="0"/>
              <a:t>“Global memory” variables are allocated in L2 cache</a:t>
            </a:r>
          </a:p>
          <a:p>
            <a:pPr lvl="1" eaLnBrk="1" hangingPunct="1"/>
            <a:r>
              <a:rPr lang="en-US" altLang="en-US" dirty="0"/>
              <a:t>Such sharing is slow</a:t>
            </a:r>
          </a:p>
          <a:p>
            <a:pPr lvl="1" eaLnBrk="1" hangingPunct="1"/>
            <a:r>
              <a:rPr lang="en-US" altLang="en-US" dirty="0"/>
              <a:t>Implies that synchronization across thread blocks is also </a:t>
            </a:r>
            <a:r>
              <a:rPr lang="en-US" altLang="en-US" dirty="0" smtClean="0"/>
              <a:t>slow (implemented using atomic instructions)</a:t>
            </a:r>
          </a:p>
          <a:p>
            <a:pPr lvl="1" eaLnBrk="1" hangingPunct="1"/>
            <a:r>
              <a:rPr lang="en-US" altLang="en-US" dirty="0" smtClean="0"/>
              <a:t>Best performance when thread blocks don’t share any data</a:t>
            </a:r>
            <a:endParaRPr lang="en-US" altLang="en-US" dirty="0"/>
          </a:p>
        </p:txBody>
      </p:sp>
    </p:spTree>
    <p:extLst>
      <p:ext uri="{BB962C8B-B14F-4D97-AF65-F5344CB8AC3E}">
        <p14:creationId xmlns:p14="http://schemas.microsoft.com/office/powerpoint/2010/main" val="19874917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34</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79388"/>
            <a:ext cx="9144000" cy="735012"/>
          </a:xfrm>
        </p:spPr>
        <p:txBody>
          <a:bodyPr/>
          <a:lstStyle/>
          <a:p>
            <a:pPr eaLnBrk="1" hangingPunct="1">
              <a:defRPr/>
            </a:pPr>
            <a:r>
              <a:rPr lang="en-US" dirty="0" smtClean="0"/>
              <a:t>Accessing CPU data</a:t>
            </a:r>
            <a:endParaRPr lang="en-US" dirty="0"/>
          </a:p>
        </p:txBody>
      </p:sp>
      <p:sp>
        <p:nvSpPr>
          <p:cNvPr id="15365" name="Rectangle 3"/>
          <p:cNvSpPr>
            <a:spLocks noGrp="1" noChangeArrowheads="1"/>
          </p:cNvSpPr>
          <p:nvPr>
            <p:ph type="body" idx="1"/>
          </p:nvPr>
        </p:nvSpPr>
        <p:spPr>
          <a:xfrm>
            <a:off x="457200" y="762000"/>
            <a:ext cx="8686800" cy="6096000"/>
          </a:xfrm>
        </p:spPr>
        <p:txBody>
          <a:bodyPr/>
          <a:lstStyle/>
          <a:p>
            <a:pPr eaLnBrk="1" hangingPunct="1"/>
            <a:r>
              <a:rPr lang="en-US" altLang="en-US" dirty="0" smtClean="0"/>
              <a:t>Primarily two ways</a:t>
            </a:r>
          </a:p>
          <a:p>
            <a:pPr lvl="1" eaLnBrk="1" hangingPunct="1"/>
            <a:r>
              <a:rPr lang="en-US" altLang="en-US" dirty="0" smtClean="0"/>
              <a:t>Explicit copy from CPU memory to GPU memory</a:t>
            </a:r>
          </a:p>
          <a:p>
            <a:pPr lvl="2" eaLnBrk="1" hangingPunct="1"/>
            <a:r>
              <a:rPr lang="en-US" altLang="en-US" dirty="0" smtClean="0"/>
              <a:t>Allocate space in GPU memory and then invoke DMA to copy the data</a:t>
            </a:r>
          </a:p>
          <a:p>
            <a:pPr lvl="1" eaLnBrk="1" hangingPunct="1"/>
            <a:r>
              <a:rPr lang="en-US" altLang="en-US" dirty="0" smtClean="0"/>
              <a:t>No explicit copy</a:t>
            </a:r>
          </a:p>
          <a:p>
            <a:pPr lvl="2" eaLnBrk="1" hangingPunct="1"/>
            <a:r>
              <a:rPr lang="en-US" altLang="en-US" dirty="0" smtClean="0"/>
              <a:t>Method-1: keep data pinned on CPU and access from GPU</a:t>
            </a:r>
          </a:p>
          <a:p>
            <a:pPr lvl="3" eaLnBrk="1" hangingPunct="1"/>
            <a:r>
              <a:rPr lang="en-US" altLang="en-US" dirty="0" smtClean="0"/>
              <a:t>Slow due to thread stalls </a:t>
            </a:r>
            <a:r>
              <a:rPr lang="en-US" altLang="en-US" dirty="0"/>
              <a:t>a</a:t>
            </a:r>
            <a:r>
              <a:rPr lang="en-US" altLang="en-US" dirty="0" smtClean="0"/>
              <a:t>rising from data fetch</a:t>
            </a:r>
          </a:p>
          <a:p>
            <a:pPr lvl="2" eaLnBrk="1" hangingPunct="1"/>
            <a:r>
              <a:rPr lang="en-US" altLang="en-US" dirty="0" smtClean="0"/>
              <a:t>Method-2: use unified virtual addressing (UVA) to enable transparent migration of pages between CPU and GPU</a:t>
            </a:r>
          </a:p>
          <a:p>
            <a:pPr lvl="3" eaLnBrk="1" hangingPunct="1"/>
            <a:r>
              <a:rPr lang="en-US" altLang="en-US" dirty="0" smtClean="0"/>
              <a:t>First-touch allocation followed by migration depending on access pattern</a:t>
            </a:r>
          </a:p>
          <a:p>
            <a:pPr lvl="3" eaLnBrk="1" hangingPunct="1"/>
            <a:r>
              <a:rPr lang="en-US" altLang="en-US" dirty="0"/>
              <a:t>For pre-Pascal GPUs, the migration happens at the time of kernel launch</a:t>
            </a:r>
          </a:p>
          <a:p>
            <a:pPr lvl="3" eaLnBrk="1" hangingPunct="1"/>
            <a:r>
              <a:rPr lang="en-US" altLang="en-US" dirty="0"/>
              <a:t>From Pascal onward, GPU execution can generate page faults and at the time of page fault, page is </a:t>
            </a:r>
            <a:r>
              <a:rPr lang="en-US" altLang="en-US" dirty="0" smtClean="0"/>
              <a:t>migrated</a:t>
            </a:r>
          </a:p>
          <a:p>
            <a:pPr lvl="3" eaLnBrk="1" hangingPunct="1"/>
            <a:r>
              <a:rPr lang="en-US" altLang="en-US" dirty="0" smtClean="0"/>
              <a:t>Migration cost can be partially hidden by hardware prefetching</a:t>
            </a:r>
            <a:endParaRPr lang="en-US" altLang="en-US" dirty="0"/>
          </a:p>
          <a:p>
            <a:pPr lvl="3" eaLnBrk="1" hangingPunct="1"/>
            <a:endParaRPr lang="en-US" altLang="en-US" dirty="0" smtClean="0"/>
          </a:p>
          <a:p>
            <a:pPr lvl="3" eaLnBrk="1" hangingPunct="1"/>
            <a:endParaRPr lang="en-US" altLang="en-US" dirty="0"/>
          </a:p>
        </p:txBody>
      </p:sp>
    </p:spTree>
    <p:extLst>
      <p:ext uri="{BB962C8B-B14F-4D97-AF65-F5344CB8AC3E}">
        <p14:creationId xmlns:p14="http://schemas.microsoft.com/office/powerpoint/2010/main" val="25163389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35</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79388"/>
            <a:ext cx="9144000" cy="735012"/>
          </a:xfrm>
        </p:spPr>
        <p:txBody>
          <a:bodyPr/>
          <a:lstStyle/>
          <a:p>
            <a:pPr eaLnBrk="1" hangingPunct="1">
              <a:defRPr/>
            </a:pPr>
            <a:r>
              <a:rPr lang="en-US" dirty="0" smtClean="0"/>
              <a:t>Synchronization</a:t>
            </a:r>
            <a:endParaRPr lang="en-US" dirty="0"/>
          </a:p>
        </p:txBody>
      </p:sp>
      <p:sp>
        <p:nvSpPr>
          <p:cNvPr id="15365" name="Rectangle 3"/>
          <p:cNvSpPr>
            <a:spLocks noGrp="1" noChangeArrowheads="1"/>
          </p:cNvSpPr>
          <p:nvPr>
            <p:ph type="body" idx="1"/>
          </p:nvPr>
        </p:nvSpPr>
        <p:spPr>
          <a:xfrm>
            <a:off x="457200" y="1143000"/>
            <a:ext cx="8686800" cy="5715000"/>
          </a:xfrm>
        </p:spPr>
        <p:txBody>
          <a:bodyPr/>
          <a:lstStyle/>
          <a:p>
            <a:pPr eaLnBrk="1" hangingPunct="1"/>
            <a:r>
              <a:rPr lang="en-US" altLang="en-US" dirty="0" smtClean="0"/>
              <a:t>A large array of atomic instructions to synthesize lock-free as well as lock-based mutual exclusion</a:t>
            </a:r>
          </a:p>
          <a:p>
            <a:pPr lvl="1" eaLnBrk="1" hangingPunct="1"/>
            <a:r>
              <a:rPr lang="en-US" altLang="en-US" dirty="0" err="1" smtClean="0"/>
              <a:t>atomicAnd</a:t>
            </a:r>
            <a:r>
              <a:rPr lang="en-US" altLang="en-US" dirty="0" smtClean="0"/>
              <a:t>, </a:t>
            </a:r>
            <a:r>
              <a:rPr lang="en-US" altLang="en-US" dirty="0" err="1" smtClean="0"/>
              <a:t>atomicOr</a:t>
            </a:r>
            <a:r>
              <a:rPr lang="en-US" altLang="en-US" dirty="0" smtClean="0"/>
              <a:t>, </a:t>
            </a:r>
            <a:r>
              <a:rPr lang="en-US" altLang="en-US" dirty="0" err="1" smtClean="0"/>
              <a:t>atomicXor</a:t>
            </a:r>
            <a:r>
              <a:rPr lang="en-US" altLang="en-US" dirty="0" smtClean="0"/>
              <a:t>, </a:t>
            </a:r>
            <a:r>
              <a:rPr lang="en-US" altLang="en-US" dirty="0" err="1" smtClean="0"/>
              <a:t>atomicAdd</a:t>
            </a:r>
            <a:r>
              <a:rPr lang="en-US" altLang="en-US" dirty="0" smtClean="0"/>
              <a:t>, </a:t>
            </a:r>
            <a:r>
              <a:rPr lang="en-US" altLang="en-US" dirty="0" err="1" smtClean="0"/>
              <a:t>atomicSub</a:t>
            </a:r>
            <a:r>
              <a:rPr lang="en-US" altLang="en-US" dirty="0" smtClean="0"/>
              <a:t>, </a:t>
            </a:r>
            <a:r>
              <a:rPr lang="en-US" altLang="en-US" dirty="0" err="1" smtClean="0"/>
              <a:t>atomicExch</a:t>
            </a:r>
            <a:r>
              <a:rPr lang="en-US" altLang="en-US" dirty="0" smtClean="0"/>
              <a:t>, </a:t>
            </a:r>
            <a:r>
              <a:rPr lang="en-US" altLang="en-US" dirty="0" err="1" smtClean="0"/>
              <a:t>atomicMin</a:t>
            </a:r>
            <a:r>
              <a:rPr lang="en-US" altLang="en-US" dirty="0" smtClean="0"/>
              <a:t>, </a:t>
            </a:r>
            <a:r>
              <a:rPr lang="en-US" altLang="en-US" dirty="0" err="1" smtClean="0"/>
              <a:t>atomicMax</a:t>
            </a:r>
            <a:r>
              <a:rPr lang="en-US" altLang="en-US" dirty="0" smtClean="0"/>
              <a:t>, </a:t>
            </a:r>
            <a:r>
              <a:rPr lang="en-US" altLang="en-US" dirty="0" err="1" smtClean="0"/>
              <a:t>atomicInc</a:t>
            </a:r>
            <a:r>
              <a:rPr lang="en-US" altLang="en-US" dirty="0" smtClean="0"/>
              <a:t>, </a:t>
            </a:r>
            <a:r>
              <a:rPr lang="en-US" altLang="en-US" dirty="0" err="1" smtClean="0"/>
              <a:t>atomicDec</a:t>
            </a:r>
            <a:r>
              <a:rPr lang="en-US" altLang="en-US" dirty="0" smtClean="0"/>
              <a:t>, </a:t>
            </a:r>
            <a:r>
              <a:rPr lang="en-US" altLang="en-US" dirty="0" err="1" smtClean="0"/>
              <a:t>atomicCAS</a:t>
            </a:r>
            <a:endParaRPr lang="en-US" altLang="en-US" dirty="0" smtClean="0"/>
          </a:p>
          <a:p>
            <a:pPr lvl="1" eaLnBrk="1" hangingPunct="1"/>
            <a:r>
              <a:rPr lang="en-US" altLang="en-US" dirty="0" smtClean="0"/>
              <a:t>Each atomic instruction comes with a scope flavor</a:t>
            </a:r>
          </a:p>
          <a:p>
            <a:pPr lvl="2" eaLnBrk="1" hangingPunct="1"/>
            <a:r>
              <a:rPr lang="en-US" altLang="en-US" dirty="0" smtClean="0"/>
              <a:t>Visibility within thread block, within entire GPU, within entire system</a:t>
            </a:r>
          </a:p>
          <a:p>
            <a:pPr eaLnBrk="1" hangingPunct="1"/>
            <a:r>
              <a:rPr lang="en-US" altLang="en-US" dirty="0" smtClean="0"/>
              <a:t>Capability to mark load/store instructions (including atomics) as acquire or release</a:t>
            </a:r>
          </a:p>
          <a:p>
            <a:pPr eaLnBrk="1" hangingPunct="1"/>
            <a:r>
              <a:rPr lang="en-US" altLang="en-US" dirty="0" smtClean="0"/>
              <a:t>Warp-wide and thread block-wide hardwired barrier instructions (no grid-wide barrier)</a:t>
            </a:r>
          </a:p>
          <a:p>
            <a:pPr eaLnBrk="1" hangingPunct="1"/>
            <a:r>
              <a:rPr lang="en-US" altLang="en-US" dirty="0" smtClean="0"/>
              <a:t>Scope-flavored order enforcing fence instructions</a:t>
            </a:r>
          </a:p>
          <a:p>
            <a:pPr lvl="3" eaLnBrk="1" hangingPunct="1"/>
            <a:endParaRPr lang="en-US" altLang="en-US" dirty="0"/>
          </a:p>
        </p:txBody>
      </p:sp>
    </p:spTree>
    <p:extLst>
      <p:ext uri="{BB962C8B-B14F-4D97-AF65-F5344CB8AC3E}">
        <p14:creationId xmlns:p14="http://schemas.microsoft.com/office/powerpoint/2010/main" val="27649410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36</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a:t>A typical GPU program</a:t>
            </a:r>
          </a:p>
        </p:txBody>
      </p:sp>
      <p:sp>
        <p:nvSpPr>
          <p:cNvPr id="15365" name="Rectangle 3"/>
          <p:cNvSpPr>
            <a:spLocks noGrp="1" noChangeArrowheads="1"/>
          </p:cNvSpPr>
          <p:nvPr>
            <p:ph type="body" idx="1"/>
          </p:nvPr>
        </p:nvSpPr>
        <p:spPr>
          <a:xfrm>
            <a:off x="457200" y="838200"/>
            <a:ext cx="8686800" cy="6019800"/>
          </a:xfrm>
        </p:spPr>
        <p:txBody>
          <a:bodyPr/>
          <a:lstStyle/>
          <a:p>
            <a:pPr eaLnBrk="1" hangingPunct="1"/>
            <a:r>
              <a:rPr lang="en-US" altLang="en-US" dirty="0"/>
              <a:t>The GPU threads are launched by the CPU (referred to as the host)</a:t>
            </a:r>
          </a:p>
          <a:p>
            <a:pPr lvl="1" eaLnBrk="1" hangingPunct="1"/>
            <a:r>
              <a:rPr lang="en-US" altLang="en-US" dirty="0"/>
              <a:t>The task executed by the GPU is referred to as a kernel</a:t>
            </a:r>
          </a:p>
          <a:p>
            <a:pPr lvl="1" eaLnBrk="1" hangingPunct="1"/>
            <a:r>
              <a:rPr lang="en-US" altLang="en-US" dirty="0"/>
              <a:t>CPU specifies the thread grid structure when launching the kernel</a:t>
            </a:r>
          </a:p>
          <a:p>
            <a:pPr lvl="1" eaLnBrk="1" hangingPunct="1"/>
            <a:r>
              <a:rPr lang="en-US" altLang="en-US" dirty="0"/>
              <a:t>Two ways for the kernel to access input data and return results to CPU</a:t>
            </a:r>
          </a:p>
          <a:p>
            <a:pPr lvl="2" eaLnBrk="1" hangingPunct="1"/>
            <a:r>
              <a:rPr lang="en-US" altLang="en-US" dirty="0"/>
              <a:t>Explicit copy between CPU memory and GPU memory</a:t>
            </a:r>
          </a:p>
          <a:p>
            <a:pPr lvl="2" eaLnBrk="1" hangingPunct="1"/>
            <a:r>
              <a:rPr lang="en-US" altLang="en-US" dirty="0"/>
              <a:t>Use of shared virtual memory between CPU and GPU</a:t>
            </a:r>
          </a:p>
          <a:p>
            <a:pPr lvl="3" eaLnBrk="1" hangingPunct="1"/>
            <a:r>
              <a:rPr lang="en-US" altLang="en-US" dirty="0"/>
              <a:t>Referred to as unified virtual addressing (UVA) in CUDA</a:t>
            </a:r>
          </a:p>
          <a:p>
            <a:pPr lvl="1" eaLnBrk="1" hangingPunct="1"/>
            <a:r>
              <a:rPr lang="en-US" altLang="en-US" dirty="0"/>
              <a:t>The kernel specifies the work of a thread in a manner very similar to how POSIX thread functions are written</a:t>
            </a:r>
          </a:p>
          <a:p>
            <a:pPr lvl="2" eaLnBrk="1" hangingPunct="1"/>
            <a:r>
              <a:rPr lang="en-US" altLang="en-US" dirty="0"/>
              <a:t>Need a way to identify individual threads in a grid </a:t>
            </a:r>
            <a:r>
              <a:rPr lang="en-US" altLang="en-US"/>
              <a:t>of threads</a:t>
            </a:r>
            <a:endParaRPr lang="en-US" altLang="en-US" dirty="0"/>
          </a:p>
        </p:txBody>
      </p:sp>
    </p:spTree>
    <p:extLst>
      <p:ext uri="{BB962C8B-B14F-4D97-AF65-F5344CB8AC3E}">
        <p14:creationId xmlns:p14="http://schemas.microsoft.com/office/powerpoint/2010/main" val="15059940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37</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a:t>Compute capability</a:t>
            </a:r>
          </a:p>
        </p:txBody>
      </p:sp>
      <p:sp>
        <p:nvSpPr>
          <p:cNvPr id="15365" name="Rectangle 3"/>
          <p:cNvSpPr>
            <a:spLocks noGrp="1" noChangeArrowheads="1"/>
          </p:cNvSpPr>
          <p:nvPr>
            <p:ph type="body" idx="1"/>
          </p:nvPr>
        </p:nvSpPr>
        <p:spPr>
          <a:xfrm>
            <a:off x="457200" y="685800"/>
            <a:ext cx="8686800" cy="6172200"/>
          </a:xfrm>
        </p:spPr>
        <p:txBody>
          <a:bodyPr/>
          <a:lstStyle/>
          <a:p>
            <a:pPr eaLnBrk="1" hangingPunct="1"/>
            <a:r>
              <a:rPr lang="en-US" altLang="en-US" dirty="0"/>
              <a:t>The features supported by a GPU depends on its compute capability</a:t>
            </a:r>
          </a:p>
          <a:p>
            <a:pPr lvl="1" eaLnBrk="1" hangingPunct="1"/>
            <a:r>
              <a:rPr lang="en-US" altLang="en-US" dirty="0"/>
              <a:t>Compute capability of a GPU is represented as X.Y where X is a major revision number and Y is a minor revision number</a:t>
            </a:r>
          </a:p>
          <a:p>
            <a:pPr lvl="1" eaLnBrk="1" hangingPunct="1"/>
            <a:r>
              <a:rPr lang="en-US" altLang="en-US" dirty="0"/>
              <a:t>The major revision number is also known as the SM version</a:t>
            </a:r>
          </a:p>
          <a:p>
            <a:pPr lvl="1" eaLnBrk="1" hangingPunct="1"/>
            <a:r>
              <a:rPr lang="en-US" altLang="en-US" dirty="0"/>
              <a:t>Tesla GPU: major revision 1</a:t>
            </a:r>
          </a:p>
          <a:p>
            <a:pPr lvl="1" eaLnBrk="1" hangingPunct="1"/>
            <a:r>
              <a:rPr lang="en-US" altLang="en-US" dirty="0"/>
              <a:t>Fermi GPU: major revision 2</a:t>
            </a:r>
          </a:p>
          <a:p>
            <a:pPr lvl="1" eaLnBrk="1" hangingPunct="1"/>
            <a:r>
              <a:rPr lang="en-US" altLang="en-US" dirty="0"/>
              <a:t>Kepler GPU: major revision 3</a:t>
            </a:r>
          </a:p>
          <a:p>
            <a:pPr lvl="1" eaLnBrk="1" hangingPunct="1"/>
            <a:r>
              <a:rPr lang="en-US" altLang="en-US" dirty="0"/>
              <a:t>Maxwell GPU: major revision 5</a:t>
            </a:r>
          </a:p>
          <a:p>
            <a:pPr lvl="1" eaLnBrk="1" hangingPunct="1"/>
            <a:r>
              <a:rPr lang="en-US" altLang="en-US" dirty="0"/>
              <a:t>Pascal GPU: major revision 6</a:t>
            </a:r>
          </a:p>
          <a:p>
            <a:pPr lvl="1" eaLnBrk="1" hangingPunct="1"/>
            <a:r>
              <a:rPr lang="en-US" altLang="en-US" dirty="0"/>
              <a:t>Volta GPU: major revision 7</a:t>
            </a:r>
          </a:p>
          <a:p>
            <a:pPr lvl="1" eaLnBrk="1" hangingPunct="1"/>
            <a:r>
              <a:rPr lang="en-US" altLang="en-US" dirty="0"/>
              <a:t>Turing GPU: compute capability 7.5</a:t>
            </a:r>
          </a:p>
          <a:p>
            <a:pPr lvl="1" eaLnBrk="1" hangingPunct="1"/>
            <a:r>
              <a:rPr lang="en-US" altLang="en-US" dirty="0"/>
              <a:t>Ampere GPU: major revision 8</a:t>
            </a:r>
          </a:p>
        </p:txBody>
      </p:sp>
    </p:spTree>
    <p:extLst>
      <p:ext uri="{BB962C8B-B14F-4D97-AF65-F5344CB8AC3E}">
        <p14:creationId xmlns:p14="http://schemas.microsoft.com/office/powerpoint/2010/main" val="41200310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38</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a:t>Compute capability</a:t>
            </a:r>
          </a:p>
        </p:txBody>
      </p:sp>
      <p:sp>
        <p:nvSpPr>
          <p:cNvPr id="15365" name="Rectangle 3"/>
          <p:cNvSpPr>
            <a:spLocks noGrp="1" noChangeArrowheads="1"/>
          </p:cNvSpPr>
          <p:nvPr>
            <p:ph type="body" idx="1"/>
          </p:nvPr>
        </p:nvSpPr>
        <p:spPr>
          <a:xfrm>
            <a:off x="457200" y="838200"/>
            <a:ext cx="8686800" cy="6019800"/>
          </a:xfrm>
        </p:spPr>
        <p:txBody>
          <a:bodyPr/>
          <a:lstStyle/>
          <a:p>
            <a:pPr eaLnBrk="1" hangingPunct="1"/>
            <a:r>
              <a:rPr lang="en-US" altLang="en-US" dirty="0"/>
              <a:t>The features supported by a GPU depends on its compute capability</a:t>
            </a:r>
          </a:p>
          <a:p>
            <a:pPr lvl="1" eaLnBrk="1" hangingPunct="1"/>
            <a:r>
              <a:rPr lang="en-US" altLang="en-US" dirty="0"/>
              <a:t>Compute capability can be found from the output of </a:t>
            </a:r>
            <a:r>
              <a:rPr lang="en-US" altLang="en-US" dirty="0" err="1"/>
              <a:t>deviceQuery</a:t>
            </a:r>
            <a:endParaRPr lang="en-US" altLang="en-US" dirty="0"/>
          </a:p>
          <a:p>
            <a:pPr lvl="1" eaLnBrk="1" hangingPunct="1"/>
            <a:r>
              <a:rPr lang="en-US" altLang="en-US" dirty="0"/>
              <a:t>Certain features are available for all compute capabilities while some others are selectively available</a:t>
            </a:r>
          </a:p>
          <a:p>
            <a:pPr lvl="1" eaLnBrk="1" hangingPunct="1"/>
            <a:r>
              <a:rPr lang="en-US" altLang="en-US" dirty="0"/>
              <a:t>Thread hierarchy features available to all compute capabilities</a:t>
            </a:r>
          </a:p>
          <a:p>
            <a:pPr lvl="2" eaLnBrk="1" hangingPunct="1"/>
            <a:r>
              <a:rPr lang="en-US" altLang="en-US" dirty="0"/>
              <a:t>Maximum grid dimensions: x=2</a:t>
            </a:r>
            <a:r>
              <a:rPr lang="en-US" altLang="en-US" baseline="30000" dirty="0"/>
              <a:t>31</a:t>
            </a:r>
            <a:r>
              <a:rPr lang="en-US" altLang="en-US" dirty="0"/>
              <a:t>-1, y=65535, z=65535</a:t>
            </a:r>
          </a:p>
          <a:p>
            <a:pPr lvl="2" eaLnBrk="1" hangingPunct="1"/>
            <a:r>
              <a:rPr lang="en-US" altLang="en-US" dirty="0"/>
              <a:t>Maximum thread block dimensions: x=1024, y=1024, z=64</a:t>
            </a:r>
          </a:p>
          <a:p>
            <a:pPr lvl="2" eaLnBrk="1" hangingPunct="1"/>
            <a:r>
              <a:rPr lang="en-US" altLang="en-US" dirty="0"/>
              <a:t>Maximum number of threads per </a:t>
            </a:r>
            <a:r>
              <a:rPr lang="en-US" altLang="en-US" dirty="0" smtClean="0"/>
              <a:t>block in one dimension: </a:t>
            </a:r>
            <a:r>
              <a:rPr lang="en-US" altLang="en-US" dirty="0"/>
              <a:t>1024</a:t>
            </a:r>
          </a:p>
          <a:p>
            <a:pPr lvl="2" eaLnBrk="1" hangingPunct="1"/>
            <a:r>
              <a:rPr lang="en-US" altLang="en-US" dirty="0"/>
              <a:t>Warp size: 32 threads</a:t>
            </a:r>
          </a:p>
        </p:txBody>
      </p:sp>
    </p:spTree>
    <p:extLst>
      <p:ext uri="{BB962C8B-B14F-4D97-AF65-F5344CB8AC3E}">
        <p14:creationId xmlns:p14="http://schemas.microsoft.com/office/powerpoint/2010/main" val="40147885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39</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a:t>Compute capability</a:t>
            </a:r>
          </a:p>
        </p:txBody>
      </p:sp>
      <p:sp>
        <p:nvSpPr>
          <p:cNvPr id="15365" name="Rectangle 3"/>
          <p:cNvSpPr>
            <a:spLocks noGrp="1" noChangeArrowheads="1"/>
          </p:cNvSpPr>
          <p:nvPr>
            <p:ph type="body" idx="1"/>
          </p:nvPr>
        </p:nvSpPr>
        <p:spPr>
          <a:xfrm>
            <a:off x="457200" y="609600"/>
            <a:ext cx="8686800" cy="6248400"/>
          </a:xfrm>
        </p:spPr>
        <p:txBody>
          <a:bodyPr/>
          <a:lstStyle/>
          <a:p>
            <a:pPr eaLnBrk="1" hangingPunct="1"/>
            <a:r>
              <a:rPr lang="en-US" altLang="en-US" dirty="0"/>
              <a:t>The features supported by a GPU depends on its compute capability</a:t>
            </a:r>
          </a:p>
          <a:p>
            <a:pPr lvl="1" eaLnBrk="1" hangingPunct="1"/>
            <a:r>
              <a:rPr lang="en-US" altLang="en-US" dirty="0"/>
              <a:t>Thread hierarchy features that vary across compute capabilities</a:t>
            </a:r>
          </a:p>
          <a:p>
            <a:pPr lvl="2" eaLnBrk="1" hangingPunct="1"/>
            <a:r>
              <a:rPr lang="en-US" altLang="en-US" dirty="0"/>
              <a:t>Maximum number of simultaneous thread blocks per SM</a:t>
            </a:r>
          </a:p>
          <a:p>
            <a:pPr lvl="3" eaLnBrk="1" hangingPunct="1"/>
            <a:r>
              <a:rPr lang="en-US" altLang="en-US" dirty="0"/>
              <a:t>16 for compute capabilities 3.5, 3.7 (up to Kepler)</a:t>
            </a:r>
          </a:p>
          <a:p>
            <a:pPr lvl="3" eaLnBrk="1" hangingPunct="1"/>
            <a:r>
              <a:rPr lang="en-US" altLang="en-US" dirty="0"/>
              <a:t>32 from 5.0 to 7.2 (Maxwell, Pascal, Volta)</a:t>
            </a:r>
          </a:p>
          <a:p>
            <a:pPr lvl="3" eaLnBrk="1" hangingPunct="1"/>
            <a:r>
              <a:rPr lang="en-US" altLang="en-US" dirty="0"/>
              <a:t>16 for 7.5 (Turing)</a:t>
            </a:r>
          </a:p>
          <a:p>
            <a:pPr lvl="3" eaLnBrk="1" hangingPunct="1"/>
            <a:r>
              <a:rPr lang="en-US" altLang="en-US" dirty="0"/>
              <a:t>32 for 8.0 (early Ampere)</a:t>
            </a:r>
          </a:p>
          <a:p>
            <a:pPr lvl="3" eaLnBrk="1" hangingPunct="1"/>
            <a:r>
              <a:rPr lang="en-US" altLang="en-US" dirty="0"/>
              <a:t>16 for 8.6, 8.7 (more recent Ampere)</a:t>
            </a:r>
          </a:p>
          <a:p>
            <a:pPr lvl="2" eaLnBrk="1" hangingPunct="1"/>
            <a:r>
              <a:rPr lang="en-US" altLang="en-US" dirty="0"/>
              <a:t>Maximum number of resident warps per SM at any time</a:t>
            </a:r>
          </a:p>
          <a:p>
            <a:pPr lvl="3" eaLnBrk="1" hangingPunct="1"/>
            <a:r>
              <a:rPr lang="en-US" altLang="en-US" dirty="0"/>
              <a:t>64 for compute capabilities up to 7.2</a:t>
            </a:r>
          </a:p>
          <a:p>
            <a:pPr lvl="3" eaLnBrk="1" hangingPunct="1"/>
            <a:r>
              <a:rPr lang="en-US" altLang="en-US" dirty="0"/>
              <a:t>32 for 7.5</a:t>
            </a:r>
          </a:p>
          <a:p>
            <a:pPr lvl="3" eaLnBrk="1" hangingPunct="1"/>
            <a:r>
              <a:rPr lang="en-US" altLang="en-US" dirty="0"/>
              <a:t>64 for 8.0</a:t>
            </a:r>
          </a:p>
          <a:p>
            <a:pPr lvl="3" eaLnBrk="1" hangingPunct="1"/>
            <a:r>
              <a:rPr lang="en-US" altLang="en-US" dirty="0"/>
              <a:t>48 for 8.6, 8.7</a:t>
            </a:r>
          </a:p>
          <a:p>
            <a:pPr lvl="3" eaLnBrk="1" hangingPunct="1"/>
            <a:r>
              <a:rPr lang="en-US" altLang="en-US" dirty="0"/>
              <a:t>Can compute the maximum number of threads per SM</a:t>
            </a:r>
          </a:p>
        </p:txBody>
      </p:sp>
    </p:spTree>
    <p:extLst>
      <p:ext uri="{BB962C8B-B14F-4D97-AF65-F5344CB8AC3E}">
        <p14:creationId xmlns:p14="http://schemas.microsoft.com/office/powerpoint/2010/main" val="2772269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4</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a:t>Introduction</a:t>
            </a:r>
          </a:p>
        </p:txBody>
      </p:sp>
      <p:sp>
        <p:nvSpPr>
          <p:cNvPr id="15365" name="Rectangle 3"/>
          <p:cNvSpPr>
            <a:spLocks noGrp="1" noChangeArrowheads="1"/>
          </p:cNvSpPr>
          <p:nvPr>
            <p:ph type="body" idx="1"/>
          </p:nvPr>
        </p:nvSpPr>
        <p:spPr>
          <a:xfrm>
            <a:off x="457200" y="685800"/>
            <a:ext cx="8686800" cy="6172200"/>
          </a:xfrm>
        </p:spPr>
        <p:txBody>
          <a:bodyPr/>
          <a:lstStyle/>
          <a:p>
            <a:pPr eaLnBrk="1" hangingPunct="1"/>
            <a:r>
              <a:rPr lang="en-US" altLang="en-US" dirty="0"/>
              <a:t>General-purpose computing on GPUs</a:t>
            </a:r>
          </a:p>
          <a:p>
            <a:pPr lvl="1" eaLnBrk="1" hangingPunct="1"/>
            <a:r>
              <a:rPr lang="en-US" altLang="en-US" dirty="0"/>
              <a:t>Early attempts at GPGPU required mapping input data to an equivalent input geometry and mapping output data to pixel colors in the frame buffer</a:t>
            </a:r>
          </a:p>
          <a:p>
            <a:pPr lvl="2" eaLnBrk="1" hangingPunct="1"/>
            <a:r>
              <a:rPr lang="en-US" altLang="en-US" dirty="0"/>
              <a:t>Required good knowledge of graphics APIs such as OpenGL or DirectX and a good understanding of the scene rendering pipeline in the GPU</a:t>
            </a:r>
          </a:p>
          <a:p>
            <a:pPr lvl="1" eaLnBrk="1" hangingPunct="1"/>
            <a:r>
              <a:rPr lang="en-US" altLang="en-US" dirty="0"/>
              <a:t>Recognizing the large potential for performance improvement, more programmer-friendly APIs were developed for programming a GPU</a:t>
            </a:r>
          </a:p>
          <a:p>
            <a:pPr lvl="2" eaLnBrk="1" hangingPunct="1"/>
            <a:r>
              <a:rPr lang="en-US" altLang="en-US" dirty="0"/>
              <a:t>Initial APIs were specific to GPUs</a:t>
            </a:r>
          </a:p>
          <a:p>
            <a:pPr lvl="2" eaLnBrk="1" hangingPunct="1"/>
            <a:r>
              <a:rPr lang="en-US" altLang="en-US" dirty="0"/>
              <a:t>More portable universal APIs came into being later</a:t>
            </a:r>
          </a:p>
          <a:p>
            <a:pPr lvl="1" eaLnBrk="1" hangingPunct="1"/>
            <a:r>
              <a:rPr lang="en-US" altLang="en-US" dirty="0"/>
              <a:t>Today GPGPU is almost like writing C/C++ programs with a few API calls to assign parallel tasks and data to the GPUs</a:t>
            </a:r>
          </a:p>
        </p:txBody>
      </p:sp>
    </p:spTree>
    <p:extLst>
      <p:ext uri="{BB962C8B-B14F-4D97-AF65-F5344CB8AC3E}">
        <p14:creationId xmlns:p14="http://schemas.microsoft.com/office/powerpoint/2010/main" val="697506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5</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79388"/>
            <a:ext cx="9144000" cy="735012"/>
          </a:xfrm>
        </p:spPr>
        <p:txBody>
          <a:bodyPr/>
          <a:lstStyle/>
          <a:p>
            <a:pPr eaLnBrk="1" hangingPunct="1">
              <a:defRPr/>
            </a:pPr>
            <a:r>
              <a:rPr lang="en-US" dirty="0" smtClean="0"/>
              <a:t>Architecture overview</a:t>
            </a:r>
            <a:endParaRPr lang="en-US" dirty="0"/>
          </a:p>
        </p:txBody>
      </p:sp>
      <p:sp>
        <p:nvSpPr>
          <p:cNvPr id="6" name="TextBox 5"/>
          <p:cNvSpPr txBox="1"/>
          <p:nvPr/>
        </p:nvSpPr>
        <p:spPr>
          <a:xfrm>
            <a:off x="228600" y="5791200"/>
            <a:ext cx="8826455" cy="461665"/>
          </a:xfrm>
          <a:prstGeom prst="rect">
            <a:avLst/>
          </a:prstGeom>
          <a:noFill/>
        </p:spPr>
        <p:txBody>
          <a:bodyPr wrap="none" rtlCol="0">
            <a:spAutoFit/>
          </a:bodyPr>
          <a:lstStyle/>
          <a:p>
            <a:r>
              <a:rPr lang="en-IN" sz="2400" dirty="0" smtClean="0"/>
              <a:t>GB202 </a:t>
            </a:r>
            <a:r>
              <a:rPr lang="en-IN" sz="2400" dirty="0"/>
              <a:t>architecture (taken from </a:t>
            </a:r>
            <a:r>
              <a:rPr lang="en-IN" sz="2400" dirty="0" smtClean="0"/>
              <a:t>Blackwell </a:t>
            </a:r>
            <a:r>
              <a:rPr lang="en-IN" sz="2400" dirty="0"/>
              <a:t>architecture whitepaper)</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9200"/>
            <a:ext cx="9144000" cy="4114800"/>
          </a:xfrm>
          <a:prstGeom prst="rect">
            <a:avLst/>
          </a:prstGeom>
        </p:spPr>
      </p:pic>
    </p:spTree>
    <p:extLst>
      <p:ext uri="{BB962C8B-B14F-4D97-AF65-F5344CB8AC3E}">
        <p14:creationId xmlns:p14="http://schemas.microsoft.com/office/powerpoint/2010/main" val="1864248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6</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Architecture overview</a:t>
            </a:r>
            <a:endParaRPr lang="en-US" dirty="0"/>
          </a:p>
        </p:txBody>
      </p:sp>
      <p:sp>
        <p:nvSpPr>
          <p:cNvPr id="6" name="TextBox 5"/>
          <p:cNvSpPr txBox="1"/>
          <p:nvPr/>
        </p:nvSpPr>
        <p:spPr>
          <a:xfrm>
            <a:off x="228600" y="5791200"/>
            <a:ext cx="8826455" cy="461665"/>
          </a:xfrm>
          <a:prstGeom prst="rect">
            <a:avLst/>
          </a:prstGeom>
          <a:noFill/>
        </p:spPr>
        <p:txBody>
          <a:bodyPr wrap="none" rtlCol="0">
            <a:spAutoFit/>
          </a:bodyPr>
          <a:lstStyle/>
          <a:p>
            <a:r>
              <a:rPr lang="en-IN" sz="2400" dirty="0" smtClean="0"/>
              <a:t>GB202 </a:t>
            </a:r>
            <a:r>
              <a:rPr lang="en-IN" sz="2400" dirty="0"/>
              <a:t>architecture (taken </a:t>
            </a:r>
            <a:r>
              <a:rPr lang="en-IN" sz="2400" dirty="0" smtClean="0"/>
              <a:t>from Blackwell </a:t>
            </a:r>
            <a:r>
              <a:rPr lang="en-IN" sz="2400" dirty="0"/>
              <a:t>architecture whitepaper)</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9200"/>
            <a:ext cx="9144000" cy="4191000"/>
          </a:xfrm>
          <a:prstGeom prst="rect">
            <a:avLst/>
          </a:prstGeom>
        </p:spPr>
      </p:pic>
    </p:spTree>
    <p:extLst>
      <p:ext uri="{BB962C8B-B14F-4D97-AF65-F5344CB8AC3E}">
        <p14:creationId xmlns:p14="http://schemas.microsoft.com/office/powerpoint/2010/main" val="3219027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7</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Architecture overview</a:t>
            </a:r>
            <a:endParaRPr lang="en-US" dirty="0"/>
          </a:p>
        </p:txBody>
      </p:sp>
      <p:sp>
        <p:nvSpPr>
          <p:cNvPr id="6" name="TextBox 5"/>
          <p:cNvSpPr txBox="1"/>
          <p:nvPr/>
        </p:nvSpPr>
        <p:spPr>
          <a:xfrm>
            <a:off x="228600" y="5791200"/>
            <a:ext cx="8826455" cy="461665"/>
          </a:xfrm>
          <a:prstGeom prst="rect">
            <a:avLst/>
          </a:prstGeom>
          <a:noFill/>
        </p:spPr>
        <p:txBody>
          <a:bodyPr wrap="none" rtlCol="0">
            <a:spAutoFit/>
          </a:bodyPr>
          <a:lstStyle/>
          <a:p>
            <a:r>
              <a:rPr lang="en-IN" sz="2400" dirty="0" smtClean="0"/>
              <a:t>GB202 </a:t>
            </a:r>
            <a:r>
              <a:rPr lang="en-IN" sz="2400" dirty="0"/>
              <a:t>architecture (taken from </a:t>
            </a:r>
            <a:r>
              <a:rPr lang="en-IN" sz="2400" dirty="0" smtClean="0"/>
              <a:t>Blackwell </a:t>
            </a:r>
            <a:r>
              <a:rPr lang="en-IN" sz="2400" dirty="0"/>
              <a:t>architecture whitepaper)</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200" y="838200"/>
            <a:ext cx="3321107" cy="4953000"/>
          </a:xfrm>
          <a:prstGeom prst="rect">
            <a:avLst/>
          </a:prstGeom>
        </p:spPr>
      </p:pic>
    </p:spTree>
    <p:extLst>
      <p:ext uri="{BB962C8B-B14F-4D97-AF65-F5344CB8AC3E}">
        <p14:creationId xmlns:p14="http://schemas.microsoft.com/office/powerpoint/2010/main" val="2716395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8</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103188"/>
            <a:ext cx="9144000" cy="735012"/>
          </a:xfrm>
        </p:spPr>
        <p:txBody>
          <a:bodyPr/>
          <a:lstStyle/>
          <a:p>
            <a:pPr eaLnBrk="1" hangingPunct="1">
              <a:defRPr/>
            </a:pPr>
            <a:r>
              <a:rPr lang="en-US" dirty="0" smtClean="0"/>
              <a:t>Architecture overview</a:t>
            </a:r>
            <a:endParaRPr lang="en-US" dirty="0"/>
          </a:p>
        </p:txBody>
      </p:sp>
      <p:sp>
        <p:nvSpPr>
          <p:cNvPr id="6" name="TextBox 5"/>
          <p:cNvSpPr txBox="1"/>
          <p:nvPr/>
        </p:nvSpPr>
        <p:spPr>
          <a:xfrm>
            <a:off x="228600" y="5791200"/>
            <a:ext cx="8826455" cy="461665"/>
          </a:xfrm>
          <a:prstGeom prst="rect">
            <a:avLst/>
          </a:prstGeom>
          <a:noFill/>
        </p:spPr>
        <p:txBody>
          <a:bodyPr wrap="none" rtlCol="0">
            <a:spAutoFit/>
          </a:bodyPr>
          <a:lstStyle/>
          <a:p>
            <a:r>
              <a:rPr lang="en-IN" sz="2400" dirty="0" smtClean="0"/>
              <a:t>GB202 </a:t>
            </a:r>
            <a:r>
              <a:rPr lang="en-IN" sz="2400" dirty="0"/>
              <a:t>architecture (taken </a:t>
            </a:r>
            <a:r>
              <a:rPr lang="en-IN" sz="2400"/>
              <a:t>from </a:t>
            </a:r>
            <a:r>
              <a:rPr lang="en-IN" sz="2400" smtClean="0"/>
              <a:t>Blackwell </a:t>
            </a:r>
            <a:r>
              <a:rPr lang="en-IN" sz="2400" dirty="0"/>
              <a:t>architecture whitepaper)</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838199"/>
            <a:ext cx="7772400" cy="4962227"/>
          </a:xfrm>
          <a:prstGeom prst="rect">
            <a:avLst/>
          </a:prstGeom>
        </p:spPr>
      </p:pic>
    </p:spTree>
    <p:extLst>
      <p:ext uri="{BB962C8B-B14F-4D97-AF65-F5344CB8AC3E}">
        <p14:creationId xmlns:p14="http://schemas.microsoft.com/office/powerpoint/2010/main" val="1215469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smtClean="0"/>
              <a:t>MAINAK  CS623</a:t>
            </a:r>
            <a:endParaRPr lang="en-US"/>
          </a:p>
        </p:txBody>
      </p:sp>
      <p:sp>
        <p:nvSpPr>
          <p:cNvPr id="5" name="Slide Number Placeholder 5"/>
          <p:cNvSpPr>
            <a:spLocks noGrp="1"/>
          </p:cNvSpPr>
          <p:nvPr>
            <p:ph type="sldNum" sz="quarter" idx="12"/>
          </p:nvPr>
        </p:nvSpPr>
        <p:spPr/>
        <p:txBody>
          <a:bodyPr/>
          <a:lstStyle>
            <a:lvl1pPr eaLnBrk="0" hangingPunct="0">
              <a:defRPr sz="2800">
                <a:solidFill>
                  <a:srgbClr val="000000"/>
                </a:solidFill>
                <a:latin typeface="Arial Unicode MS" pitchFamily="34" charset="-128"/>
                <a:ea typeface="Arial Unicode MS" pitchFamily="34" charset="-128"/>
              </a:defRPr>
            </a:lvl1pPr>
            <a:lvl2pPr marL="742950" indent="-285750" eaLnBrk="0" hangingPunct="0">
              <a:defRPr sz="2800">
                <a:solidFill>
                  <a:srgbClr val="000000"/>
                </a:solidFill>
                <a:latin typeface="Arial Unicode MS" pitchFamily="34" charset="-128"/>
                <a:ea typeface="Arial Unicode MS" pitchFamily="34" charset="-128"/>
              </a:defRPr>
            </a:lvl2pPr>
            <a:lvl3pPr marL="1143000" indent="-228600" eaLnBrk="0" hangingPunct="0">
              <a:defRPr sz="2800">
                <a:solidFill>
                  <a:srgbClr val="000000"/>
                </a:solidFill>
                <a:latin typeface="Arial Unicode MS" pitchFamily="34" charset="-128"/>
                <a:ea typeface="Arial Unicode MS" pitchFamily="34" charset="-128"/>
              </a:defRPr>
            </a:lvl3pPr>
            <a:lvl4pPr marL="1600200" indent="-228600" eaLnBrk="0" hangingPunct="0">
              <a:defRPr sz="2800">
                <a:solidFill>
                  <a:srgbClr val="000000"/>
                </a:solidFill>
                <a:latin typeface="Arial Unicode MS" pitchFamily="34" charset="-128"/>
                <a:ea typeface="Arial Unicode MS" pitchFamily="34" charset="-128"/>
              </a:defRPr>
            </a:lvl4pPr>
            <a:lvl5pPr marL="2057400" indent="-228600" eaLnBrk="0" hangingPunct="0">
              <a:defRPr sz="2800">
                <a:solidFill>
                  <a:srgbClr val="000000"/>
                </a:solidFill>
                <a:latin typeface="Arial Unicode MS" pitchFamily="34" charset="-128"/>
                <a:ea typeface="Arial Unicode MS" pitchFamily="34" charset="-128"/>
              </a:defRPr>
            </a:lvl5pPr>
            <a:lvl6pPr marL="25146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6pPr>
            <a:lvl7pPr marL="29718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7pPr>
            <a:lvl8pPr marL="34290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8pPr>
            <a:lvl9pPr marL="3886200" indent="-228600" eaLnBrk="0" fontAlgn="base" hangingPunct="0">
              <a:spcBef>
                <a:spcPct val="0"/>
              </a:spcBef>
              <a:spcAft>
                <a:spcPct val="0"/>
              </a:spcAft>
              <a:defRPr sz="2800">
                <a:solidFill>
                  <a:srgbClr val="000000"/>
                </a:solidFill>
                <a:latin typeface="Arial Unicode MS" pitchFamily="34" charset="-128"/>
                <a:ea typeface="Arial Unicode MS" pitchFamily="34" charset="-128"/>
              </a:defRPr>
            </a:lvl9pPr>
          </a:lstStyle>
          <a:p>
            <a:pPr eaLnBrk="1" hangingPunct="1"/>
            <a:fld id="{0EC5AC05-CF48-466D-B74D-2D01C086EBF0}" type="slidenum">
              <a:rPr lang="en-US" altLang="en-US" sz="1400">
                <a:solidFill>
                  <a:schemeClr val="tx1"/>
                </a:solidFill>
                <a:latin typeface="Verdana" panose="020B0604030504040204" pitchFamily="34" charset="0"/>
              </a:rPr>
              <a:pPr eaLnBrk="1" hangingPunct="1"/>
              <a:t>9</a:t>
            </a:fld>
            <a:endParaRPr lang="en-US" altLang="en-US" sz="1400">
              <a:solidFill>
                <a:schemeClr val="tx1"/>
              </a:solidFill>
              <a:latin typeface="Verdana" panose="020B0604030504040204" pitchFamily="34" charset="0"/>
            </a:endParaRPr>
          </a:p>
        </p:txBody>
      </p:sp>
      <p:sp>
        <p:nvSpPr>
          <p:cNvPr id="16386" name="Rectangle 2"/>
          <p:cNvSpPr>
            <a:spLocks noGrp="1" noChangeArrowheads="1"/>
          </p:cNvSpPr>
          <p:nvPr>
            <p:ph type="title"/>
          </p:nvPr>
        </p:nvSpPr>
        <p:spPr>
          <a:xfrm>
            <a:off x="0" y="0"/>
            <a:ext cx="9144000" cy="735012"/>
          </a:xfrm>
        </p:spPr>
        <p:txBody>
          <a:bodyPr/>
          <a:lstStyle/>
          <a:p>
            <a:pPr eaLnBrk="1" hangingPunct="1">
              <a:defRPr/>
            </a:pPr>
            <a:r>
              <a:rPr lang="en-US" dirty="0" smtClean="0"/>
              <a:t>Architecture overview</a:t>
            </a:r>
            <a:endParaRPr lang="en-US" dirty="0"/>
          </a:p>
        </p:txBody>
      </p:sp>
      <p:sp>
        <p:nvSpPr>
          <p:cNvPr id="15365" name="Rectangle 3"/>
          <p:cNvSpPr>
            <a:spLocks noGrp="1" noChangeArrowheads="1"/>
          </p:cNvSpPr>
          <p:nvPr>
            <p:ph type="body" idx="1"/>
          </p:nvPr>
        </p:nvSpPr>
        <p:spPr>
          <a:xfrm>
            <a:off x="457200" y="533400"/>
            <a:ext cx="8686800" cy="6324600"/>
          </a:xfrm>
        </p:spPr>
        <p:txBody>
          <a:bodyPr/>
          <a:lstStyle/>
          <a:p>
            <a:pPr eaLnBrk="1" hangingPunct="1"/>
            <a:r>
              <a:rPr lang="en-US" altLang="en-US" dirty="0"/>
              <a:t>The </a:t>
            </a:r>
            <a:r>
              <a:rPr lang="en-US" altLang="en-US" dirty="0" smtClean="0"/>
              <a:t>complete GB202 microarchitecture has</a:t>
            </a:r>
          </a:p>
          <a:p>
            <a:pPr lvl="1" eaLnBrk="1" hangingPunct="1"/>
            <a:r>
              <a:rPr lang="en-US" altLang="en-US" dirty="0" smtClean="0"/>
              <a:t>12 graphics processing clusters (GPCs) clocked at 2.4 GHz</a:t>
            </a:r>
          </a:p>
          <a:p>
            <a:pPr lvl="1" eaLnBrk="1" hangingPunct="1"/>
            <a:r>
              <a:rPr lang="en-US" altLang="en-US" dirty="0" smtClean="0"/>
              <a:t>8 texture processing clusters (TPCs) per GPC</a:t>
            </a:r>
          </a:p>
          <a:p>
            <a:pPr lvl="1" eaLnBrk="1" hangingPunct="1"/>
            <a:r>
              <a:rPr lang="en-US" altLang="en-US" dirty="0" smtClean="0"/>
              <a:t>2 streaming multiprocessors (SMs) per TPC</a:t>
            </a:r>
          </a:p>
          <a:p>
            <a:pPr lvl="1" eaLnBrk="1" hangingPunct="1"/>
            <a:r>
              <a:rPr lang="en-US" altLang="en-US" dirty="0" smtClean="0"/>
              <a:t>16 single-channel memory controllers each having a 32-wide GDDR7 </a:t>
            </a:r>
            <a:r>
              <a:rPr lang="en-US" altLang="en-US" smtClean="0"/>
              <a:t>DRAM channel</a:t>
            </a:r>
            <a:endParaRPr lang="en-US" altLang="en-US" dirty="0" smtClean="0"/>
          </a:p>
          <a:p>
            <a:pPr lvl="2" eaLnBrk="1" hangingPunct="1"/>
            <a:r>
              <a:rPr lang="en-US" altLang="en-US" dirty="0" smtClean="0"/>
              <a:t>Each wire can transfer effectively 8 bits every half cycle using a 3-level pulse amplitude modulation encoding scheme</a:t>
            </a:r>
          </a:p>
          <a:p>
            <a:pPr lvl="2" eaLnBrk="1" hangingPunct="1"/>
            <a:r>
              <a:rPr lang="en-US" altLang="en-US" dirty="0" smtClean="0"/>
              <a:t>The channels operating at 1.75 GHz clock frequency have aggregate bandwidth of 1.75 </a:t>
            </a:r>
            <a:r>
              <a:rPr lang="en-US" altLang="en-US" dirty="0" err="1" smtClean="0"/>
              <a:t>Gcycle</a:t>
            </a:r>
            <a:r>
              <a:rPr lang="en-US" altLang="en-US" dirty="0" smtClean="0"/>
              <a:t>/s x 16 bits/cycle/wire x 32 wires/channel x 16 channels or 1.792 TB/s</a:t>
            </a:r>
          </a:p>
          <a:p>
            <a:pPr lvl="2" eaLnBrk="1" hangingPunct="1"/>
            <a:r>
              <a:rPr lang="en-US" altLang="en-US" dirty="0" smtClean="0"/>
              <a:t>Compare this to the bandwidth of a 16-way banked L3 cache operating at 2 GHz and pumping out a 64-byte block from each bank every cycle:  2 </a:t>
            </a:r>
            <a:r>
              <a:rPr lang="en-US" altLang="en-US" dirty="0" err="1" smtClean="0"/>
              <a:t>Gcycle</a:t>
            </a:r>
            <a:r>
              <a:rPr lang="en-US" altLang="en-US" dirty="0" smtClean="0"/>
              <a:t>/s x 64 B/cycle/bank x 16 banks or 2 TB/s</a:t>
            </a:r>
          </a:p>
          <a:p>
            <a:pPr lvl="1" eaLnBrk="1" hangingPunct="1"/>
            <a:r>
              <a:rPr lang="en-US" altLang="en-US" dirty="0" smtClean="0"/>
              <a:t>128 MB L2 cache shared by all GPCs</a:t>
            </a:r>
            <a:endParaRPr lang="en-US" altLang="en-US" dirty="0"/>
          </a:p>
        </p:txBody>
      </p:sp>
    </p:spTree>
    <p:extLst>
      <p:ext uri="{BB962C8B-B14F-4D97-AF65-F5344CB8AC3E}">
        <p14:creationId xmlns:p14="http://schemas.microsoft.com/office/powerpoint/2010/main" val="2049325617"/>
      </p:ext>
    </p:extLst>
  </p:cSld>
  <p:clrMapOvr>
    <a:masterClrMapping/>
  </p:clrMapOvr>
</p:sld>
</file>

<file path=ppt/theme/theme1.xml><?xml version="1.0" encoding="utf-8"?>
<a:theme xmlns:a="http://schemas.openxmlformats.org/drawingml/2006/main" name="Balloons">
  <a:themeElements>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fontScheme name="Balloons">
      <a:majorFont>
        <a:latin typeface="Verdana"/>
        <a:ea typeface=""/>
        <a:cs typeface="Arial"/>
      </a:majorFont>
      <a:minorFont>
        <a:latin typeface="Arial Unicode MS"/>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rgbClr val="000000"/>
            </a:solidFill>
            <a:effectLst/>
            <a:latin typeface="Arial Unicode MS" pitchFamily="34" charset="-128"/>
            <a:ea typeface="Arial Unicode MS" pitchFamily="34" charset="-128"/>
            <a:cs typeface="Arial Unicode MS"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rgbClr val="000000"/>
            </a:solidFill>
            <a:effectLst/>
            <a:latin typeface="Arial Unicode MS" pitchFamily="34" charset="-128"/>
            <a:ea typeface="Arial Unicode MS" pitchFamily="34" charset="-128"/>
            <a:cs typeface="Arial Unicode MS" pitchFamily="34" charset="-128"/>
          </a:defRPr>
        </a:defPPr>
      </a:lstStyle>
    </a:lnDef>
  </a:objectDefaults>
  <a:extraClrSchemeLst>
    <a:extraClrScheme>
      <a:clrScheme name="Balloons 1">
        <a:dk1>
          <a:srgbClr val="9900CC"/>
        </a:dk1>
        <a:lt1>
          <a:srgbClr val="FFFFCC"/>
        </a:lt1>
        <a:dk2>
          <a:srgbClr val="000000"/>
        </a:dk2>
        <a:lt2>
          <a:srgbClr val="FFFFFF"/>
        </a:lt2>
        <a:accent1>
          <a:srgbClr val="666699"/>
        </a:accent1>
        <a:accent2>
          <a:srgbClr val="660066"/>
        </a:accent2>
        <a:accent3>
          <a:srgbClr val="AAAAAA"/>
        </a:accent3>
        <a:accent4>
          <a:srgbClr val="DADAAE"/>
        </a:accent4>
        <a:accent5>
          <a:srgbClr val="B8B8CA"/>
        </a:accent5>
        <a:accent6>
          <a:srgbClr val="5C005C"/>
        </a:accent6>
        <a:hlink>
          <a:srgbClr val="CC0000"/>
        </a:hlink>
        <a:folHlink>
          <a:srgbClr val="A50021"/>
        </a:folHlink>
      </a:clrScheme>
      <a:clrMap bg1="dk2" tx1="lt1" bg2="dk1" tx2="lt2" accent1="accent1" accent2="accent2" accent3="accent3" accent4="accent4" accent5="accent5" accent6="accent6" hlink="hlink" folHlink="folHlink"/>
    </a:extraClrScheme>
    <a:extraClrScheme>
      <a:clrScheme name="Balloons 2">
        <a:dk1>
          <a:srgbClr val="990033"/>
        </a:dk1>
        <a:lt1>
          <a:srgbClr val="FFFFFF"/>
        </a:lt1>
        <a:dk2>
          <a:srgbClr val="000000"/>
        </a:dk2>
        <a:lt2>
          <a:srgbClr val="FFFFFF"/>
        </a:lt2>
        <a:accent1>
          <a:srgbClr val="FF3300"/>
        </a:accent1>
        <a:accent2>
          <a:srgbClr val="FF9900"/>
        </a:accent2>
        <a:accent3>
          <a:srgbClr val="AAAAAA"/>
        </a:accent3>
        <a:accent4>
          <a:srgbClr val="DADADA"/>
        </a:accent4>
        <a:accent5>
          <a:srgbClr val="FFADAA"/>
        </a:accent5>
        <a:accent6>
          <a:srgbClr val="E78A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alloons 3">
        <a:dk1>
          <a:srgbClr val="CCCCFF"/>
        </a:dk1>
        <a:lt1>
          <a:srgbClr val="FFFFCC"/>
        </a:lt1>
        <a:dk2>
          <a:srgbClr val="000000"/>
        </a:dk2>
        <a:lt2>
          <a:srgbClr val="FFFFFF"/>
        </a:lt2>
        <a:accent1>
          <a:srgbClr val="9999FF"/>
        </a:accent1>
        <a:accent2>
          <a:srgbClr val="33CCCC"/>
        </a:accent2>
        <a:accent3>
          <a:srgbClr val="AAAAAA"/>
        </a:accent3>
        <a:accent4>
          <a:srgbClr val="DADAAE"/>
        </a:accent4>
        <a:accent5>
          <a:srgbClr val="CACAFF"/>
        </a:accent5>
        <a:accent6>
          <a:srgbClr val="2DB9B9"/>
        </a:accent6>
        <a:hlink>
          <a:srgbClr val="66FFFF"/>
        </a:hlink>
        <a:folHlink>
          <a:srgbClr val="660066"/>
        </a:folHlink>
      </a:clrScheme>
      <a:clrMap bg1="dk2" tx1="lt1" bg2="dk1" tx2="lt2" accent1="accent1" accent2="accent2" accent3="accent3" accent4="accent4" accent5="accent5" accent6="accent6" hlink="hlink" folHlink="folHlink"/>
    </a:extraClrScheme>
    <a:extraClrScheme>
      <a:clrScheme name="Balloons 4">
        <a:dk1>
          <a:srgbClr val="000000"/>
        </a:dk1>
        <a:lt1>
          <a:srgbClr val="F8F8F8"/>
        </a:lt1>
        <a:dk2>
          <a:srgbClr val="800000"/>
        </a:dk2>
        <a:lt2>
          <a:srgbClr val="FFFFFF"/>
        </a:lt2>
        <a:accent1>
          <a:srgbClr val="FF3300"/>
        </a:accent1>
        <a:accent2>
          <a:srgbClr val="FF5050"/>
        </a:accent2>
        <a:accent3>
          <a:srgbClr val="C0AAAA"/>
        </a:accent3>
        <a:accent4>
          <a:srgbClr val="D4D4D4"/>
        </a:accent4>
        <a:accent5>
          <a:srgbClr val="FFADAA"/>
        </a:accent5>
        <a:accent6>
          <a:srgbClr val="E74848"/>
        </a:accent6>
        <a:hlink>
          <a:srgbClr val="FF9999"/>
        </a:hlink>
        <a:folHlink>
          <a:srgbClr val="FF9966"/>
        </a:folHlink>
      </a:clrScheme>
      <a:clrMap bg1="dk2" tx1="lt1" bg2="dk1" tx2="lt2" accent1="accent1" accent2="accent2" accent3="accent3" accent4="accent4" accent5="accent5" accent6="accent6" hlink="hlink" folHlink="folHlink"/>
    </a:extraClrScheme>
    <a:extraClrScheme>
      <a:clrScheme name="Balloons 5">
        <a:dk1>
          <a:srgbClr val="666699"/>
        </a:dk1>
        <a:lt1>
          <a:srgbClr val="FFFFFF"/>
        </a:lt1>
        <a:dk2>
          <a:srgbClr val="000066"/>
        </a:dk2>
        <a:lt2>
          <a:srgbClr val="CCECFF"/>
        </a:lt2>
        <a:accent1>
          <a:srgbClr val="009999"/>
        </a:accent1>
        <a:accent2>
          <a:srgbClr val="0099CC"/>
        </a:accent2>
        <a:accent3>
          <a:srgbClr val="AAAAB8"/>
        </a:accent3>
        <a:accent4>
          <a:srgbClr val="DADADA"/>
        </a:accent4>
        <a:accent5>
          <a:srgbClr val="AACACA"/>
        </a:accent5>
        <a:accent6>
          <a:srgbClr val="008AB9"/>
        </a:accent6>
        <a:hlink>
          <a:srgbClr val="CC99FF"/>
        </a:hlink>
        <a:folHlink>
          <a:srgbClr val="3366CC"/>
        </a:folHlink>
      </a:clrScheme>
      <a:clrMap bg1="dk2" tx1="lt1" bg2="dk1" tx2="lt2" accent1="accent1" accent2="accent2" accent3="accent3" accent4="accent4" accent5="accent5" accent6="accent6" hlink="hlink" folHlink="folHlink"/>
    </a:extraClrScheme>
    <a:extraClrScheme>
      <a:clrScheme name="Balloons 6">
        <a:dk1>
          <a:srgbClr val="99CC00"/>
        </a:dk1>
        <a:lt1>
          <a:srgbClr val="FFFFFF"/>
        </a:lt1>
        <a:dk2>
          <a:srgbClr val="009900"/>
        </a:dk2>
        <a:lt2>
          <a:srgbClr val="FFFF99"/>
        </a:lt2>
        <a:accent1>
          <a:srgbClr val="336600"/>
        </a:accent1>
        <a:accent2>
          <a:srgbClr val="008000"/>
        </a:accent2>
        <a:accent3>
          <a:srgbClr val="AACAAA"/>
        </a:accent3>
        <a:accent4>
          <a:srgbClr val="DADADA"/>
        </a:accent4>
        <a:accent5>
          <a:srgbClr val="ADB8AA"/>
        </a:accent5>
        <a:accent6>
          <a:srgbClr val="007300"/>
        </a:accent6>
        <a:hlink>
          <a:srgbClr val="CCCC00"/>
        </a:hlink>
        <a:folHlink>
          <a:srgbClr val="33CC33"/>
        </a:folHlink>
      </a:clrScheme>
      <a:clrMap bg1="dk2" tx1="lt1" bg2="dk1" tx2="lt2" accent1="accent1" accent2="accent2" accent3="accent3" accent4="accent4" accent5="accent5" accent6="accent6" hlink="hlink" folHlink="folHlink"/>
    </a:extraClrScheme>
    <a:extraClrScheme>
      <a:clrScheme name="Balloons 7">
        <a:dk1>
          <a:srgbClr val="000066"/>
        </a:dk1>
        <a:lt1>
          <a:srgbClr val="E1F4FF"/>
        </a:lt1>
        <a:dk2>
          <a:srgbClr val="000066"/>
        </a:dk2>
        <a:lt2>
          <a:srgbClr val="CCCCFF"/>
        </a:lt2>
        <a:accent1>
          <a:srgbClr val="9999FF"/>
        </a:accent1>
        <a:accent2>
          <a:srgbClr val="33CCCC"/>
        </a:accent2>
        <a:accent3>
          <a:srgbClr val="EEF8FF"/>
        </a:accent3>
        <a:accent4>
          <a:srgbClr val="000056"/>
        </a:accent4>
        <a:accent5>
          <a:srgbClr val="CACAFF"/>
        </a:accent5>
        <a:accent6>
          <a:srgbClr val="2DB9B9"/>
        </a:accent6>
        <a:hlink>
          <a:srgbClr val="66FFFF"/>
        </a:hlink>
        <a:folHlink>
          <a:srgbClr val="660066"/>
        </a:folHlink>
      </a:clrScheme>
      <a:clrMap bg1="lt1" tx1="dk1" bg2="lt2" tx2="dk2" accent1="accent1" accent2="accent2" accent3="accent3" accent4="accent4" accent5="accent5" accent6="accent6" hlink="hlink" folHlink="folHlink"/>
    </a:extraClrScheme>
    <a:extraClrScheme>
      <a:clrScheme name="Balloons 8">
        <a:dk1>
          <a:srgbClr val="006699"/>
        </a:dk1>
        <a:lt1>
          <a:srgbClr val="FFFFFF"/>
        </a:lt1>
        <a:dk2>
          <a:srgbClr val="006666"/>
        </a:dk2>
        <a:lt2>
          <a:srgbClr val="FFFFCC"/>
        </a:lt2>
        <a:accent1>
          <a:srgbClr val="EDFAD2"/>
        </a:accent1>
        <a:accent2>
          <a:srgbClr val="EBF7FF"/>
        </a:accent2>
        <a:accent3>
          <a:srgbClr val="FFFFFF"/>
        </a:accent3>
        <a:accent4>
          <a:srgbClr val="005682"/>
        </a:accent4>
        <a:accent5>
          <a:srgbClr val="F4FCE5"/>
        </a:accent5>
        <a:accent6>
          <a:srgbClr val="D5E0E7"/>
        </a:accent6>
        <a:hlink>
          <a:srgbClr val="CC99FF"/>
        </a:hlink>
        <a:folHlink>
          <a:srgbClr val="F2DFFD"/>
        </a:folHlink>
      </a:clrScheme>
      <a:clrMap bg1="lt1" tx1="dk1" bg2="lt2" tx2="dk2" accent1="accent1" accent2="accent2" accent3="accent3" accent4="accent4" accent5="accent5" accent6="accent6" hlink="hlink" folHlink="folHlink"/>
    </a:extraClrScheme>
    <a:extraClrScheme>
      <a:clrScheme name="Balloons 9">
        <a:dk1>
          <a:srgbClr val="000000"/>
        </a:dk1>
        <a:lt1>
          <a:srgbClr val="FFFFFF"/>
        </a:lt1>
        <a:dk2>
          <a:srgbClr val="000000"/>
        </a:dk2>
        <a:lt2>
          <a:srgbClr val="FFCC99"/>
        </a:lt2>
        <a:accent1>
          <a:srgbClr val="FF9900"/>
        </a:accent1>
        <a:accent2>
          <a:srgbClr val="FF99CC"/>
        </a:accent2>
        <a:accent3>
          <a:srgbClr val="FFFFFF"/>
        </a:accent3>
        <a:accent4>
          <a:srgbClr val="000000"/>
        </a:accent4>
        <a:accent5>
          <a:srgbClr val="FFCAAA"/>
        </a:accent5>
        <a:accent6>
          <a:srgbClr val="E78AB9"/>
        </a:accent6>
        <a:hlink>
          <a:srgbClr val="FF9999"/>
        </a:hlink>
        <a:folHlink>
          <a:srgbClr val="FFFF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lec01</Template>
  <TotalTime>7256</TotalTime>
  <Words>3406</Words>
  <Application>Microsoft Office PowerPoint</Application>
  <PresentationFormat>On-screen Show (4:3)</PresentationFormat>
  <Paragraphs>457</Paragraphs>
  <Slides>39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Arial Unicode MS</vt:lpstr>
      <vt:lpstr>Verdana</vt:lpstr>
      <vt:lpstr>Balloons</vt:lpstr>
      <vt:lpstr>GPU Microarchitecture  </vt:lpstr>
      <vt:lpstr>Agenda</vt:lpstr>
      <vt:lpstr>Introduction</vt:lpstr>
      <vt:lpstr>Introduction</vt:lpstr>
      <vt:lpstr>Architecture overview</vt:lpstr>
      <vt:lpstr>Architecture overview</vt:lpstr>
      <vt:lpstr>Architecture overview</vt:lpstr>
      <vt:lpstr>Architecture overview</vt:lpstr>
      <vt:lpstr>Architecture overview</vt:lpstr>
      <vt:lpstr>Architecture overview</vt:lpstr>
      <vt:lpstr>Architecture overview</vt:lpstr>
      <vt:lpstr>CUDA thread hierarchy</vt:lpstr>
      <vt:lpstr>CUDA thread hierarchy</vt:lpstr>
      <vt:lpstr>Control divergence</vt:lpstr>
      <vt:lpstr>Control divergence</vt:lpstr>
      <vt:lpstr>Control divergence</vt:lpstr>
      <vt:lpstr>Control divergence</vt:lpstr>
      <vt:lpstr>Control divergence</vt:lpstr>
      <vt:lpstr>Control divergence</vt:lpstr>
      <vt:lpstr>Control divergence</vt:lpstr>
      <vt:lpstr>Control divergence</vt:lpstr>
      <vt:lpstr>Warp scheduling</vt:lpstr>
      <vt:lpstr>Warp scheduling</vt:lpstr>
      <vt:lpstr>Warp scheduling</vt:lpstr>
      <vt:lpstr>Warp scheduling</vt:lpstr>
      <vt:lpstr>Warp scheduling</vt:lpstr>
      <vt:lpstr>Warp scheduling</vt:lpstr>
      <vt:lpstr>Warp scheduling</vt:lpstr>
      <vt:lpstr>Warp scheduling</vt:lpstr>
      <vt:lpstr>Warp scheduling</vt:lpstr>
      <vt:lpstr>Warp scheduling</vt:lpstr>
      <vt:lpstr>Warp scheduling</vt:lpstr>
      <vt:lpstr>Memory hierarchy</vt:lpstr>
      <vt:lpstr>Accessing CPU data</vt:lpstr>
      <vt:lpstr>Synchronization</vt:lpstr>
      <vt:lpstr>A typical GPU program</vt:lpstr>
      <vt:lpstr>Compute capability</vt:lpstr>
      <vt:lpstr>Compute capability</vt:lpstr>
      <vt:lpstr>Compute capability</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Performance Issues</dc:title>
  <dc:creator>cse</dc:creator>
  <cp:lastModifiedBy>CSE</cp:lastModifiedBy>
  <cp:revision>276</cp:revision>
  <cp:lastPrinted>2026-08-19T05:47:37Z</cp:lastPrinted>
  <dcterms:created xsi:type="dcterms:W3CDTF">2004-08-17T17:04:24Z</dcterms:created>
  <dcterms:modified xsi:type="dcterms:W3CDTF">2026-08-19T05:49:18Z</dcterms:modified>
</cp:coreProperties>
</file>