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51" r:id="rId2"/>
    <p:sldId id="440" r:id="rId3"/>
    <p:sldId id="421" r:id="rId4"/>
    <p:sldId id="318" r:id="rId5"/>
    <p:sldId id="474" r:id="rId6"/>
    <p:sldId id="486" r:id="rId7"/>
    <p:sldId id="319" r:id="rId8"/>
    <p:sldId id="442" r:id="rId9"/>
    <p:sldId id="443" r:id="rId10"/>
    <p:sldId id="444" r:id="rId11"/>
    <p:sldId id="475" r:id="rId12"/>
    <p:sldId id="476" r:id="rId13"/>
    <p:sldId id="321" r:id="rId14"/>
    <p:sldId id="422" r:id="rId15"/>
    <p:sldId id="322" r:id="rId16"/>
    <p:sldId id="323" r:id="rId17"/>
    <p:sldId id="324" r:id="rId18"/>
    <p:sldId id="325" r:id="rId19"/>
    <p:sldId id="326" r:id="rId20"/>
    <p:sldId id="333" r:id="rId21"/>
    <p:sldId id="409" r:id="rId22"/>
    <p:sldId id="410" r:id="rId23"/>
    <p:sldId id="411" r:id="rId24"/>
    <p:sldId id="412" r:id="rId25"/>
    <p:sldId id="413" r:id="rId26"/>
    <p:sldId id="414" r:id="rId27"/>
    <p:sldId id="327" r:id="rId28"/>
    <p:sldId id="328" r:id="rId29"/>
    <p:sldId id="415" r:id="rId30"/>
    <p:sldId id="334" r:id="rId31"/>
    <p:sldId id="416" r:id="rId32"/>
    <p:sldId id="462" r:id="rId33"/>
    <p:sldId id="463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471" r:id="rId42"/>
    <p:sldId id="472" r:id="rId43"/>
    <p:sldId id="473" r:id="rId44"/>
    <p:sldId id="477" r:id="rId45"/>
    <p:sldId id="478" r:id="rId46"/>
    <p:sldId id="479" r:id="rId47"/>
    <p:sldId id="480" r:id="rId48"/>
    <p:sldId id="481" r:id="rId49"/>
    <p:sldId id="482" r:id="rId50"/>
    <p:sldId id="483" r:id="rId51"/>
    <p:sldId id="484" r:id="rId52"/>
    <p:sldId id="485" r:id="rId53"/>
    <p:sldId id="487" r:id="rId54"/>
    <p:sldId id="488" r:id="rId5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0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r>
              <a:rPr lang="en-US" smtClean="0"/>
              <a:t>MAINAK  CS623</a:t>
            </a: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9C9A254A-0DD1-4F86-BCC4-378C86102E7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r>
              <a:rPr lang="en-US" smtClean="0"/>
              <a:t>MAINAK  CS623</a:t>
            </a: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33A74C1E-900E-4129-8C1B-BDF11ACACF7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smtClean="0">
                <a:latin typeface="Times New Roman" panose="02020603050405020304" pitchFamily="18" charset="0"/>
              </a:rPr>
              <a:t>MAINAK  CS623</a:t>
            </a:r>
            <a:endParaRPr lang="en-US" altLang="en-US" sz="1200" smtClean="0">
              <a:latin typeface="Times New Roman" panose="02020603050405020304" pitchFamily="18" charset="0"/>
            </a:endParaRPr>
          </a:p>
        </p:txBody>
      </p:sp>
      <p:sp>
        <p:nvSpPr>
          <p:cNvPr id="1064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D893E5-D5E3-4124-88D2-5876763DB56A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65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smtClean="0">
                <a:latin typeface="Times New Roman" panose="02020603050405020304" pitchFamily="18" charset="0"/>
              </a:rPr>
              <a:t>MAINAK  CS623</a:t>
            </a:r>
            <a:endParaRPr lang="en-US" altLang="en-US" sz="1200" smtClean="0">
              <a:latin typeface="Times New Roman" panose="02020603050405020304" pitchFamily="18" charset="0"/>
            </a:endParaRPr>
          </a:p>
        </p:txBody>
      </p:sp>
      <p:sp>
        <p:nvSpPr>
          <p:cNvPr id="1075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5EAE33-4D35-4264-97DA-CB57CD5C9131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7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smtClean="0">
                <a:latin typeface="Times New Roman" panose="02020603050405020304" pitchFamily="18" charset="0"/>
              </a:rPr>
              <a:t>MAINAK  CS623</a:t>
            </a:r>
            <a:endParaRPr lang="en-US" altLang="en-US" sz="1200" smtClean="0">
              <a:latin typeface="Times New Roman" panose="02020603050405020304" pitchFamily="18" charset="0"/>
            </a:endParaRPr>
          </a:p>
        </p:txBody>
      </p:sp>
      <p:sp>
        <p:nvSpPr>
          <p:cNvPr id="1085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6190AF-3527-4313-A1EF-A7672307C82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smtClean="0">
                <a:latin typeface="Times New Roman" panose="02020603050405020304" pitchFamily="18" charset="0"/>
              </a:rPr>
              <a:t>MAINAK  CS623</a:t>
            </a:r>
            <a:endParaRPr lang="en-US" altLang="en-US" sz="1200" smtClean="0">
              <a:latin typeface="Times New Roman" panose="02020603050405020304" pitchFamily="18" charset="0"/>
            </a:endParaRPr>
          </a:p>
        </p:txBody>
      </p:sp>
      <p:sp>
        <p:nvSpPr>
          <p:cNvPr id="1085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6190AF-3527-4313-A1EF-A7672307C82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6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smtClean="0">
                <a:latin typeface="Times New Roman" panose="02020603050405020304" pitchFamily="18" charset="0"/>
              </a:rPr>
              <a:t>MAINAK  CS623</a:t>
            </a:r>
            <a:endParaRPr lang="en-US" altLang="en-US" sz="1200" smtClean="0">
              <a:latin typeface="Times New Roman" panose="02020603050405020304" pitchFamily="18" charset="0"/>
            </a:endParaRPr>
          </a:p>
        </p:txBody>
      </p:sp>
      <p:sp>
        <p:nvSpPr>
          <p:cNvPr id="1085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6190AF-3527-4313-A1EF-A7672307C82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16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45ACD8-D9E1-4A08-A0B0-38349B6872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6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27718F-CE60-41DB-BEDA-C9085DB231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14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64E4EC-A2C5-4C8F-B9BB-D34B67A1E0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32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9B06BD-B6E5-400A-8007-67B0A01E17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87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70777-5FA9-42EB-A3BA-D2D0759F29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10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19C8E1-BEAE-4156-A8A0-4479CDD802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56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5E03EF-2B3A-41D8-9F2B-5860F25725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278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2DDF46-4994-4C12-9D67-C1AFE6D82B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69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0A093-381B-449B-9514-9CDEA4B0A2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43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32BA6-745F-4178-851D-F6797B5D3E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05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2D5EEE-DAD6-49FF-B408-FB9583A596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14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MAINAK  CS622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F53542-43F7-42B5-BE02-E875E26768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D50EA2-13E9-435B-B8B8-D04C931B123D}" type="slidenum">
              <a:rPr lang="en-US" altLang="en-US" sz="1400"/>
              <a:pPr eaLnBrk="1" hangingPunct="1"/>
              <a:t>1</a:t>
            </a:fld>
            <a:endParaRPr lang="en-US" altLang="en-US" sz="140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Cache Coherence in 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Multi-cores and </a:t>
            </a:r>
            <a:r>
              <a:rPr lang="en-US" altLang="en-US" sz="4000" dirty="0" err="1"/>
              <a:t>M</a:t>
            </a:r>
            <a:r>
              <a:rPr lang="en-US" altLang="en-US" sz="4000" dirty="0" err="1" smtClean="0"/>
              <a:t>ultiprocssors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800" b="1" dirty="0" err="1" smtClean="0">
                <a:solidFill>
                  <a:schemeClr val="tx1"/>
                </a:solidFill>
                <a:cs typeface="Aharoni" pitchFamily="2" charset="0"/>
              </a:rPr>
              <a:t>Mainak</a:t>
            </a:r>
            <a:r>
              <a:rPr lang="en-US" altLang="en-US" sz="2800" b="1" dirty="0" smtClean="0">
                <a:solidFill>
                  <a:schemeClr val="tx1"/>
                </a:solidFill>
                <a:cs typeface="Aharoni" pitchFamily="2" charset="0"/>
              </a:rPr>
              <a:t> Chaudhuri</a:t>
            </a:r>
            <a:br>
              <a:rPr lang="en-US" altLang="en-US" sz="2800" b="1" dirty="0" smtClean="0">
                <a:solidFill>
                  <a:schemeClr val="tx1"/>
                </a:solidFill>
                <a:cs typeface="Aharoni" pitchFamily="2" charset="0"/>
              </a:rPr>
            </a:br>
            <a:r>
              <a:rPr lang="en-US" altLang="en-US" sz="2800" b="1" dirty="0" smtClean="0">
                <a:solidFill>
                  <a:schemeClr val="tx1"/>
                </a:solidFill>
                <a:cs typeface="Aharoni" pitchFamily="2" charset="0"/>
              </a:rPr>
              <a:t>mainakc@cse.iitk.ac.in</a:t>
            </a:r>
          </a:p>
        </p:txBody>
      </p:sp>
      <p:pic>
        <p:nvPicPr>
          <p:cNvPr id="2052" name="Picture 7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6A1754-0614-4D3A-8FEF-706DE1E73FF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Quad-core Sandy Bridge</a:t>
            </a:r>
          </a:p>
        </p:txBody>
      </p:sp>
      <p:pic>
        <p:nvPicPr>
          <p:cNvPr id="2662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239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18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1E6DF6D-4620-4B2E-95C0-F321428A5692}" type="slidenum">
              <a:rPr lang="en-US" altLang="en-US" sz="1400"/>
              <a:pPr eaLnBrk="1" hangingPunct="1"/>
              <a:t>11</a:t>
            </a:fld>
            <a:endParaRPr lang="en-US" altLang="en-US" sz="140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vs. private in CMPs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/>
            <a:r>
              <a:rPr lang="en-US" altLang="en-US" smtClean="0"/>
              <a:t>Shared caches are often very large in the CMPs</a:t>
            </a:r>
          </a:p>
          <a:p>
            <a:pPr lvl="1" eaLnBrk="1" hangingPunct="1"/>
            <a:r>
              <a:rPr lang="en-US" altLang="en-US" smtClean="0"/>
              <a:t>They are banked to avoid worst-case wire delay</a:t>
            </a:r>
          </a:p>
          <a:p>
            <a:pPr lvl="1" eaLnBrk="1" hangingPunct="1"/>
            <a:r>
              <a:rPr lang="en-US" altLang="en-US" smtClean="0"/>
              <a:t>The banks are usually distributed across the floor of the chip on an interconnect</a:t>
            </a:r>
          </a:p>
        </p:txBody>
      </p:sp>
      <p:pic>
        <p:nvPicPr>
          <p:cNvPr id="8197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1828800" y="4343400"/>
            <a:ext cx="64008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066800" y="5638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276600" y="61722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638800" y="6019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7848600" y="5638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1295400" y="38100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3124200" y="3733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5638800" y="3733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7772400" y="38100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</a:t>
            </a:r>
          </a:p>
        </p:txBody>
      </p:sp>
      <p:sp>
        <p:nvSpPr>
          <p:cNvPr id="8207" name="Oval 15"/>
          <p:cNvSpPr>
            <a:spLocks noChangeArrowheads="1"/>
          </p:cNvSpPr>
          <p:nvPr/>
        </p:nvSpPr>
        <p:spPr bwMode="auto">
          <a:xfrm>
            <a:off x="1066800" y="47244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</a:t>
            </a:r>
          </a:p>
        </p:txBody>
      </p:sp>
      <p:sp>
        <p:nvSpPr>
          <p:cNvPr id="8208" name="Oval 16"/>
          <p:cNvSpPr>
            <a:spLocks noChangeArrowheads="1"/>
          </p:cNvSpPr>
          <p:nvPr/>
        </p:nvSpPr>
        <p:spPr bwMode="auto">
          <a:xfrm>
            <a:off x="4572000" y="57912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</a:t>
            </a:r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8229600" y="46482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</a:t>
            </a:r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4495800" y="36576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</a:t>
            </a:r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057400" y="43434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3505200" y="42672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6019800" y="4267200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7467600" y="4343400"/>
            <a:ext cx="3048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H="1" flipV="1">
            <a:off x="7620000" y="5486400"/>
            <a:ext cx="2286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 flipV="1">
            <a:off x="6019800" y="5715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 flipV="1">
            <a:off x="3657600" y="57150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1828800" y="5334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8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5F4A4C-EB30-425A-AF64-C418BFF68FA5}" type="slidenum">
              <a:rPr lang="en-US" altLang="en-US" sz="1400"/>
              <a:pPr eaLnBrk="1" hangingPunct="1"/>
              <a:t>12</a:t>
            </a:fld>
            <a:endParaRPr lang="en-US" altLang="en-US" sz="14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vs. private in CMPs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In shared caches, getting a block from a remote bank takes time proportional to the physical distance between the requester and the bank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Non-uniform cache architecture (NUCA)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is same for private caches, if the data resides in a remote cache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Shared cache may have higher average hit latency than the private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Hopefully most hits in the latter will be local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Shared caches are most likely to have less misses than private caches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Latter wastes space due to replication </a:t>
            </a:r>
          </a:p>
        </p:txBody>
      </p:sp>
      <p:pic>
        <p:nvPicPr>
          <p:cNvPr id="922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21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8BFB55-94B3-4367-A145-191314B4D2F0}" type="slidenum">
              <a:rPr lang="en-US" altLang="en-US" sz="1400"/>
              <a:pPr eaLnBrk="1" hangingPunct="1"/>
              <a:t>13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Distributed shared memory</a:t>
            </a:r>
          </a:p>
        </p:txBody>
      </p:sp>
      <p:pic>
        <p:nvPicPr>
          <p:cNvPr id="7172" name="Picture 3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Oval 4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7174" name="Oval 5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7175" name="Oval 6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7176" name="Oval 7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7177" name="Rectangle 8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7178" name="Rectangle 9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7179" name="Rectangle 10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7180" name="Rectangle 11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7181" name="AutoShape 12"/>
          <p:cNvSpPr>
            <a:spLocks noChangeArrowheads="1"/>
          </p:cNvSpPr>
          <p:nvPr/>
        </p:nvSpPr>
        <p:spPr bwMode="auto">
          <a:xfrm>
            <a:off x="1371600" y="48006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7182" name="Rectangle 13"/>
          <p:cNvSpPr>
            <a:spLocks noChangeArrowheads="1"/>
          </p:cNvSpPr>
          <p:nvPr/>
        </p:nvSpPr>
        <p:spPr bwMode="auto">
          <a:xfrm>
            <a:off x="1447800" y="3733800"/>
            <a:ext cx="1676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7183" name="Line 14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8" name="Line 19"/>
          <p:cNvSpPr>
            <a:spLocks noChangeShapeType="1"/>
          </p:cNvSpPr>
          <p:nvPr/>
        </p:nvSpPr>
        <p:spPr bwMode="auto">
          <a:xfrm>
            <a:off x="41148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9" name="Line 20"/>
          <p:cNvSpPr>
            <a:spLocks noChangeShapeType="1"/>
          </p:cNvSpPr>
          <p:nvPr/>
        </p:nvSpPr>
        <p:spPr bwMode="auto">
          <a:xfrm>
            <a:off x="59436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0" name="Line 21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3276600" y="3733800"/>
            <a:ext cx="1676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5105400" y="3733800"/>
            <a:ext cx="1676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6934200" y="3733800"/>
            <a:ext cx="1676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286000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4191000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6019800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>
            <a:off x="7848600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2C5775-774F-49B7-A5E6-A688474C907E}" type="slidenum">
              <a:rPr lang="en-US" altLang="en-US" sz="1400"/>
              <a:pPr eaLnBrk="1" hangingPunct="1"/>
              <a:t>14</a:t>
            </a:fld>
            <a:endParaRPr lang="en-US" altLang="en-US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2. Cache Coherence</a:t>
            </a:r>
            <a:br>
              <a:rPr lang="en-US" altLang="en-US" sz="4000" smtClean="0"/>
            </a:b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2800" b="1" smtClean="0">
              <a:solidFill>
                <a:schemeClr val="tx1"/>
              </a:solidFill>
              <a:cs typeface="Aharoni" pitchFamily="2" charset="0"/>
            </a:endParaRPr>
          </a:p>
        </p:txBody>
      </p:sp>
      <p:pic>
        <p:nvPicPr>
          <p:cNvPr id="10244" name="Picture 7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8B4C9F-7415-4D51-9D6A-FFC9E791FA30}" type="slidenum">
              <a:rPr lang="en-US" altLang="en-US" sz="1400"/>
              <a:pPr eaLnBrk="1" hangingPunct="1"/>
              <a:t>15</a:t>
            </a:fld>
            <a:endParaRPr lang="en-US" altLang="en-US" sz="140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Cache coherence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Nothing unique to multiprocessors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Even uniprocessor computers need to worry about cache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For sequential programs we expect a memory location to return the latest value written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For concurrent programs running on multiple threads or processes on a single processor we expect the same model to hold because all threads see the same cache hierarchy (same as shared L1 cache)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For multiprocessors there remains a danger of using a stale value: hardware must ensure that cached values are </a:t>
            </a:r>
            <a:r>
              <a:rPr lang="en-US" altLang="en-US" smtClean="0">
                <a:solidFill>
                  <a:srgbClr val="FF0000"/>
                </a:solidFill>
              </a:rPr>
              <a:t>coherent</a:t>
            </a:r>
            <a:r>
              <a:rPr lang="en-US" altLang="en-US" smtClean="0"/>
              <a:t> across the system and they satisfy programmers’ intuitive memory model</a:t>
            </a:r>
          </a:p>
        </p:txBody>
      </p:sp>
      <p:pic>
        <p:nvPicPr>
          <p:cNvPr id="11269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F87D81-F72D-4A2B-85EE-E0F44B4E8A61}" type="slidenum">
              <a:rPr lang="en-US" altLang="en-US" sz="1400"/>
              <a:pPr eaLnBrk="1" hangingPunct="1"/>
              <a:t>16</a:t>
            </a:fld>
            <a:endParaRPr lang="en-US" altLang="en-US" sz="140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Cache coherence: Example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Assume a write-through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P0: reads x from memory, puts it in its cache, and gets the value 5  </a:t>
            </a:r>
            <a:r>
              <a:rPr lang="en-US" altLang="en-US" dirty="0" smtClean="0">
                <a:solidFill>
                  <a:srgbClr val="0070C0"/>
                </a:solidFill>
              </a:rPr>
              <a:t>[(x, P0)=5]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P1: reads x from memory, puts it in its cache, and gets the value 5 </a:t>
            </a:r>
            <a:r>
              <a:rPr lang="en-US" altLang="en-US" dirty="0" smtClean="0">
                <a:solidFill>
                  <a:srgbClr val="0070C0"/>
                </a:solidFill>
              </a:rPr>
              <a:t>[(x, P0)=5, (x, P1)=5]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P1: writes x=7, updates its cached value and memory value </a:t>
            </a:r>
            <a:r>
              <a:rPr lang="en-US" altLang="en-US" dirty="0" smtClean="0">
                <a:solidFill>
                  <a:srgbClr val="0070C0"/>
                </a:solidFill>
              </a:rPr>
              <a:t>[(x, P0)=5, (x, P1)=7, (x, M)=7]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solidFill>
                  <a:srgbClr val="FF0000"/>
                </a:solidFill>
              </a:rPr>
              <a:t>P0: reads x from its cache and gets the value 5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P2: reads x from memory, puts it in its cache, and gets the value 7 (now the system is completely incoherent) </a:t>
            </a:r>
            <a:r>
              <a:rPr lang="en-US" altLang="en-US" dirty="0" smtClean="0">
                <a:solidFill>
                  <a:srgbClr val="0070C0"/>
                </a:solidFill>
              </a:rPr>
              <a:t>[P0=5, P1=7, P2=7]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P2: writes x=10, updates its cached value and memory value </a:t>
            </a:r>
            <a:r>
              <a:rPr lang="en-US" altLang="en-US" dirty="0" smtClean="0">
                <a:solidFill>
                  <a:srgbClr val="0070C0"/>
                </a:solidFill>
              </a:rPr>
              <a:t>[P0=5, P1=7, P2=10, M=10]</a:t>
            </a:r>
          </a:p>
        </p:txBody>
      </p:sp>
      <p:pic>
        <p:nvPicPr>
          <p:cNvPr id="12293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F5192A-DA11-46CE-BDBB-1D40FDE4AF3C}" type="slidenum">
              <a:rPr lang="en-US" altLang="en-US" sz="1400"/>
              <a:pPr eaLnBrk="1" hangingPunct="1"/>
              <a:t>17</a:t>
            </a:fld>
            <a:endParaRPr lang="en-US" altLang="en-US" sz="140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Cache coherence: Example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Consider the same example with a writeback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P0 has a cached value 5, P1 has 7, P2 has 10, memory has 5 (since caches are not write through)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The state of the line in P1 and P2 is M while the line in P0 is clean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Eviction of the line from P1 and P2 will issue writebacks while eviction of the line from P0 will not issue a writeback (clean lines do not need writeback)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Suppose P2 evicts the line first, and then P1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Final memory value is 7: </a:t>
            </a:r>
            <a:r>
              <a:rPr lang="en-US" altLang="en-US" smtClean="0">
                <a:solidFill>
                  <a:srgbClr val="FF0000"/>
                </a:solidFill>
              </a:rPr>
              <a:t>we lost the store x=10 from P2</a:t>
            </a:r>
          </a:p>
        </p:txBody>
      </p:sp>
      <p:pic>
        <p:nvPicPr>
          <p:cNvPr id="13317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2175E6-D414-4C6C-9903-13F136C1BB4D}" type="slidenum">
              <a:rPr lang="en-US" altLang="en-US" sz="1400"/>
              <a:pPr eaLnBrk="1" hangingPunct="1"/>
              <a:t>18</a:t>
            </a:fld>
            <a:endParaRPr lang="en-US" altLang="en-US" sz="140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What went wrong?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For write through cache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The memory value may be correct if the writes are correctly ordered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But the system allowed a store to proceed when there is already a cached copy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Lesson learned: must invalidate all cached copies before allowing a store to proceed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Writeback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Problem is even more complicated: stores are no longer visible to memory immediately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Writeback order is important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Lesson learned: do not allow more than one copy of a cache line in M state</a:t>
            </a:r>
          </a:p>
        </p:txBody>
      </p:sp>
      <p:pic>
        <p:nvPicPr>
          <p:cNvPr id="1434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2D5B26-3F3B-428E-9A92-B409989AC37A}" type="slidenum">
              <a:rPr lang="en-US" altLang="en-US" sz="1400"/>
              <a:pPr eaLnBrk="1" hangingPunct="1"/>
              <a:t>19</a:t>
            </a:fld>
            <a:endParaRPr lang="en-US" altLang="en-US" sz="140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Must invalidate all cached copies before allowing a store to proceed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Need to know where the cached copies are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Solution1: Never mind! Just tell everyone that you are going to do a store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Leads to broadcast snoopy protocols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Popular with small-scale bus-based CMPs and SMPs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AMD Opteron implements it on a distributed network (the Hammer protocol)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Solution2: Keep track of the sharers and invalidate them when needed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Where and how is this information stored?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Leads to directory-based scalable protocols</a:t>
            </a:r>
          </a:p>
        </p:txBody>
      </p:sp>
      <p:pic>
        <p:nvPicPr>
          <p:cNvPr id="15365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D32ABB-C721-4546-8E23-D4475AAC5BF5}" type="slidenum">
              <a:rPr lang="en-US" altLang="en-US" sz="1400"/>
              <a:pPr eaLnBrk="1" hangingPunct="1"/>
              <a:t>2</a:t>
            </a:fld>
            <a:endParaRPr lang="en-US" altLang="en-US" sz="140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Agenda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General architecture</a:t>
            </a:r>
          </a:p>
          <a:p>
            <a:pPr eaLnBrk="1" hangingPunct="1"/>
            <a:r>
              <a:rPr lang="en-US" altLang="en-US" dirty="0" smtClean="0"/>
              <a:t>Cache coherence</a:t>
            </a:r>
          </a:p>
          <a:p>
            <a:pPr lvl="1" eaLnBrk="1" hangingPunct="1"/>
            <a:r>
              <a:rPr lang="en-US" altLang="en-US" dirty="0" smtClean="0"/>
              <a:t>Directory-based coherence protocols</a:t>
            </a:r>
          </a:p>
          <a:p>
            <a:pPr eaLnBrk="1" hangingPunct="1"/>
            <a:r>
              <a:rPr lang="en-US" altLang="en-US" dirty="0" smtClean="0"/>
              <a:t>Connection with GPUs</a:t>
            </a:r>
          </a:p>
          <a:p>
            <a:pPr eaLnBrk="1" hangingPunct="1"/>
            <a:r>
              <a:rPr lang="en-US" altLang="en-US" dirty="0" smtClean="0"/>
              <a:t>Accelerator coherence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pic>
        <p:nvPicPr>
          <p:cNvPr id="41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85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FFC2C3-34F2-455D-801B-47FDEAD0FA74}" type="slidenum">
              <a:rPr lang="en-US" altLang="en-US" sz="1400"/>
              <a:pPr eaLnBrk="1" hangingPunct="1"/>
              <a:t>20</a:t>
            </a:fld>
            <a:endParaRPr lang="en-US" altLang="en-US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172200"/>
          </a:xfrm>
        </p:spPr>
        <p:txBody>
          <a:bodyPr/>
          <a:lstStyle/>
          <a:p>
            <a:pPr eaLnBrk="1" hangingPunct="1"/>
            <a:r>
              <a:rPr lang="en-US" altLang="en-US" smtClean="0"/>
              <a:t>Directory-based protocols</a:t>
            </a:r>
          </a:p>
          <a:p>
            <a:pPr lvl="1" eaLnBrk="1" hangingPunct="1"/>
            <a:r>
              <a:rPr lang="en-US" altLang="en-US" smtClean="0"/>
              <a:t>Maintain one directory entry per memory block</a:t>
            </a:r>
          </a:p>
          <a:p>
            <a:pPr lvl="1" eaLnBrk="1" hangingPunct="1"/>
            <a:r>
              <a:rPr lang="en-US" altLang="en-US" smtClean="0"/>
              <a:t>Each directory entry contains a sharer bitvector and state bits</a:t>
            </a:r>
          </a:p>
          <a:p>
            <a:pPr lvl="1" eaLnBrk="1" hangingPunct="1"/>
            <a:r>
              <a:rPr lang="en-US" altLang="en-US" smtClean="0"/>
              <a:t>Concept of home node in distributed shared memory multiprocessors</a:t>
            </a:r>
          </a:p>
          <a:p>
            <a:pPr lvl="1" eaLnBrk="1" hangingPunct="1"/>
            <a:r>
              <a:rPr lang="en-US" altLang="en-US" smtClean="0"/>
              <a:t>Concept of sparse directory for on-chip coherence in CMPs</a:t>
            </a:r>
          </a:p>
        </p:txBody>
      </p:sp>
      <p:pic>
        <p:nvPicPr>
          <p:cNvPr id="16389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7A363C-7239-4F24-8A6E-E6B974DCD2BB}" type="slidenum">
              <a:rPr lang="en-US" altLang="en-US" sz="1400"/>
              <a:pPr eaLnBrk="1" hangingPunct="1"/>
              <a:t>21</a:t>
            </a:fld>
            <a:endParaRPr lang="en-US" alt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Distributed shared memory</a:t>
            </a:r>
          </a:p>
        </p:txBody>
      </p:sp>
      <p:pic>
        <p:nvPicPr>
          <p:cNvPr id="17412" name="Picture 3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Oval 4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17414" name="Oval 5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17415" name="Oval 6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17417" name="Rectangle 8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7419" name="Rectangle 10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7420" name="Rectangle 11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7421" name="AutoShape 12"/>
          <p:cNvSpPr>
            <a:spLocks noChangeArrowheads="1"/>
          </p:cNvSpPr>
          <p:nvPr/>
        </p:nvSpPr>
        <p:spPr bwMode="auto">
          <a:xfrm>
            <a:off x="1371600" y="48006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17422" name="Rectangle 13"/>
          <p:cNvSpPr>
            <a:spLocks noChangeArrowheads="1"/>
          </p:cNvSpPr>
          <p:nvPr/>
        </p:nvSpPr>
        <p:spPr bwMode="auto">
          <a:xfrm>
            <a:off x="1828800" y="3733800"/>
            <a:ext cx="914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7423" name="Line 14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Line 15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5" name="Line 16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Line 17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Line 18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Line 19"/>
          <p:cNvSpPr>
            <a:spLocks noChangeShapeType="1"/>
          </p:cNvSpPr>
          <p:nvPr/>
        </p:nvSpPr>
        <p:spPr bwMode="auto">
          <a:xfrm>
            <a:off x="41148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20"/>
          <p:cNvSpPr>
            <a:spLocks noChangeShapeType="1"/>
          </p:cNvSpPr>
          <p:nvPr/>
        </p:nvSpPr>
        <p:spPr bwMode="auto">
          <a:xfrm>
            <a:off x="59436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Line 21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Line 26"/>
          <p:cNvSpPr>
            <a:spLocks noChangeShapeType="1"/>
          </p:cNvSpPr>
          <p:nvPr/>
        </p:nvSpPr>
        <p:spPr bwMode="auto">
          <a:xfrm>
            <a:off x="2286000" y="4419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2" name="Line 27"/>
          <p:cNvSpPr>
            <a:spLocks noChangeShapeType="1"/>
          </p:cNvSpPr>
          <p:nvPr/>
        </p:nvSpPr>
        <p:spPr bwMode="auto">
          <a:xfrm>
            <a:off x="4191000" y="4419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3" name="Line 28"/>
          <p:cNvSpPr>
            <a:spLocks noChangeShapeType="1"/>
          </p:cNvSpPr>
          <p:nvPr/>
        </p:nvSpPr>
        <p:spPr bwMode="auto">
          <a:xfrm>
            <a:off x="6019800" y="4419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4" name="Line 29"/>
          <p:cNvSpPr>
            <a:spLocks noChangeShapeType="1"/>
          </p:cNvSpPr>
          <p:nvPr/>
        </p:nvSpPr>
        <p:spPr bwMode="auto">
          <a:xfrm>
            <a:off x="7848600" y="4419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5" name="Rectangle 8"/>
          <p:cNvSpPr>
            <a:spLocks noChangeArrowheads="1"/>
          </p:cNvSpPr>
          <p:nvPr/>
        </p:nvSpPr>
        <p:spPr bwMode="auto">
          <a:xfrm>
            <a:off x="1447800" y="37338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7436" name="Rectangle 13"/>
          <p:cNvSpPr>
            <a:spLocks noChangeArrowheads="1"/>
          </p:cNvSpPr>
          <p:nvPr/>
        </p:nvSpPr>
        <p:spPr bwMode="auto">
          <a:xfrm>
            <a:off x="3733800" y="3733800"/>
            <a:ext cx="914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7437" name="Rectangle 8"/>
          <p:cNvSpPr>
            <a:spLocks noChangeArrowheads="1"/>
          </p:cNvSpPr>
          <p:nvPr/>
        </p:nvSpPr>
        <p:spPr bwMode="auto">
          <a:xfrm>
            <a:off x="3352800" y="37338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7438" name="Rectangle 13"/>
          <p:cNvSpPr>
            <a:spLocks noChangeArrowheads="1"/>
          </p:cNvSpPr>
          <p:nvPr/>
        </p:nvSpPr>
        <p:spPr bwMode="auto">
          <a:xfrm>
            <a:off x="5562600" y="3733800"/>
            <a:ext cx="914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7439" name="Rectangle 8"/>
          <p:cNvSpPr>
            <a:spLocks noChangeArrowheads="1"/>
          </p:cNvSpPr>
          <p:nvPr/>
        </p:nvSpPr>
        <p:spPr bwMode="auto">
          <a:xfrm>
            <a:off x="5181600" y="37338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7440" name="Rectangle 13"/>
          <p:cNvSpPr>
            <a:spLocks noChangeArrowheads="1"/>
          </p:cNvSpPr>
          <p:nvPr/>
        </p:nvSpPr>
        <p:spPr bwMode="auto">
          <a:xfrm>
            <a:off x="7391400" y="3733800"/>
            <a:ext cx="9144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7441" name="Rectangle 8"/>
          <p:cNvSpPr>
            <a:spLocks noChangeArrowheads="1"/>
          </p:cNvSpPr>
          <p:nvPr/>
        </p:nvSpPr>
        <p:spPr bwMode="auto">
          <a:xfrm>
            <a:off x="7010400" y="37338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91400" y="4191000"/>
            <a:ext cx="9144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010400" y="41910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44" name="TextBox 38"/>
          <p:cNvSpPr txBox="1">
            <a:spLocks noChangeArrowheads="1"/>
          </p:cNvSpPr>
          <p:nvPr/>
        </p:nvSpPr>
        <p:spPr bwMode="auto">
          <a:xfrm>
            <a:off x="8305800" y="41148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446" name="TextBox 40"/>
          <p:cNvSpPr txBox="1">
            <a:spLocks noChangeArrowheads="1"/>
          </p:cNvSpPr>
          <p:nvPr/>
        </p:nvSpPr>
        <p:spPr bwMode="auto">
          <a:xfrm>
            <a:off x="13255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17447" name="TextBox 41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449" name="TextBox 43"/>
          <p:cNvSpPr txBox="1">
            <a:spLocks noChangeArrowheads="1"/>
          </p:cNvSpPr>
          <p:nvPr/>
        </p:nvSpPr>
        <p:spPr bwMode="auto">
          <a:xfrm>
            <a:off x="4097338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495800" y="2743200"/>
            <a:ext cx="0" cy="838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495800" y="3581400"/>
            <a:ext cx="4572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953000" y="3581400"/>
            <a:ext cx="0" cy="13716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953000" y="4953000"/>
            <a:ext cx="2133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086600" y="4343400"/>
            <a:ext cx="0" cy="609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55" name="TextBox 62"/>
          <p:cNvSpPr txBox="1">
            <a:spLocks noChangeArrowheads="1"/>
          </p:cNvSpPr>
          <p:nvPr/>
        </p:nvSpPr>
        <p:spPr bwMode="auto">
          <a:xfrm>
            <a:off x="7864475" y="44307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sp>
        <p:nvSpPr>
          <p:cNvPr id="64" name="Explosion 1 63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cxnSp>
        <p:nvCxnSpPr>
          <p:cNvPr id="67" name="Straight Arrow Connector 66"/>
          <p:cNvCxnSpPr>
            <a:stCxn id="17441" idx="0"/>
          </p:cNvCxnSpPr>
          <p:nvPr/>
        </p:nvCxnSpPr>
        <p:spPr>
          <a:xfrm flipV="1">
            <a:off x="7200900" y="3352800"/>
            <a:ext cx="1143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58" name="TextBox 67"/>
          <p:cNvSpPr txBox="1">
            <a:spLocks noChangeArrowheads="1"/>
          </p:cNvSpPr>
          <p:nvPr/>
        </p:nvSpPr>
        <p:spPr bwMode="auto">
          <a:xfrm>
            <a:off x="6172200" y="3429000"/>
            <a:ext cx="1144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7239000" y="4419600"/>
            <a:ext cx="0" cy="762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2819400" y="5181600"/>
            <a:ext cx="4419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2819400" y="3352800"/>
            <a:ext cx="0" cy="1828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62" name="TextBox 77"/>
          <p:cNvSpPr txBox="1">
            <a:spLocks noChangeArrowheads="1"/>
          </p:cNvSpPr>
          <p:nvPr/>
        </p:nvSpPr>
        <p:spPr bwMode="auto">
          <a:xfrm>
            <a:off x="1733550" y="4887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17463" name="TextBox 78"/>
          <p:cNvSpPr txBox="1">
            <a:spLocks noChangeArrowheads="1"/>
          </p:cNvSpPr>
          <p:nvPr/>
        </p:nvSpPr>
        <p:spPr bwMode="auto">
          <a:xfrm>
            <a:off x="4419600" y="4419600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7620000" y="4419600"/>
            <a:ext cx="0" cy="1143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3200400" y="5562600"/>
            <a:ext cx="4419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3200400" y="3200400"/>
            <a:ext cx="0" cy="2362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3200400" y="3200400"/>
            <a:ext cx="3048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68" name="TextBox 88"/>
          <p:cNvSpPr txBox="1">
            <a:spLocks noChangeArrowheads="1"/>
          </p:cNvSpPr>
          <p:nvPr/>
        </p:nvSpPr>
        <p:spPr bwMode="auto">
          <a:xfrm>
            <a:off x="7583488" y="51927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D7BF5E6-3C7E-4AF1-9C20-0216A0DA93DA}" type="slidenum">
              <a:rPr lang="en-US" altLang="en-US" sz="1400"/>
              <a:pPr eaLnBrk="1" hangingPunct="1"/>
              <a:t>22</a:t>
            </a:fld>
            <a:endParaRPr lang="en-US" altLang="en-US" sz="140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Private cache</a:t>
            </a:r>
          </a:p>
        </p:txBody>
      </p:sp>
      <p:pic>
        <p:nvPicPr>
          <p:cNvPr id="18436" name="Picture 3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Oval 4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18438" name="Oval 5"/>
          <p:cNvSpPr>
            <a:spLocks noChangeArrowheads="1"/>
          </p:cNvSpPr>
          <p:nvPr/>
        </p:nvSpPr>
        <p:spPr bwMode="auto">
          <a:xfrm>
            <a:off x="3276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18439" name="Oval 6"/>
          <p:cNvSpPr>
            <a:spLocks noChangeArrowheads="1"/>
          </p:cNvSpPr>
          <p:nvPr/>
        </p:nvSpPr>
        <p:spPr bwMode="auto">
          <a:xfrm>
            <a:off x="5867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18440" name="Oval 7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8442" name="Rectangle 9"/>
          <p:cNvSpPr>
            <a:spLocks noChangeArrowheads="1"/>
          </p:cNvSpPr>
          <p:nvPr/>
        </p:nvSpPr>
        <p:spPr bwMode="auto">
          <a:xfrm>
            <a:off x="3124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8443" name="Rectangle 10"/>
          <p:cNvSpPr>
            <a:spLocks noChangeArrowheads="1"/>
          </p:cNvSpPr>
          <p:nvPr/>
        </p:nvSpPr>
        <p:spPr bwMode="auto">
          <a:xfrm>
            <a:off x="5715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8444" name="Rectangle 11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8445" name="AutoShape 12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18446" name="Rectangle 13"/>
          <p:cNvSpPr>
            <a:spLocks noChangeArrowheads="1"/>
          </p:cNvSpPr>
          <p:nvPr/>
        </p:nvSpPr>
        <p:spPr bwMode="auto">
          <a:xfrm>
            <a:off x="1828800" y="5257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37338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63246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37338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>
            <a:off x="63246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5" name="Line 25"/>
          <p:cNvSpPr>
            <a:spLocks noChangeShapeType="1"/>
          </p:cNvSpPr>
          <p:nvPr/>
        </p:nvSpPr>
        <p:spPr bwMode="auto">
          <a:xfrm>
            <a:off x="4953000" y="4648200"/>
            <a:ext cx="0" cy="609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6" name="Line 21"/>
          <p:cNvSpPr>
            <a:spLocks noChangeShapeType="1"/>
          </p:cNvSpPr>
          <p:nvPr/>
        </p:nvSpPr>
        <p:spPr bwMode="auto">
          <a:xfrm>
            <a:off x="50292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7" name="Rectangle 10"/>
          <p:cNvSpPr>
            <a:spLocks noChangeArrowheads="1"/>
          </p:cNvSpPr>
          <p:nvPr/>
        </p:nvSpPr>
        <p:spPr bwMode="auto">
          <a:xfrm>
            <a:off x="4724400" y="2133600"/>
            <a:ext cx="685800" cy="12954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Dir</a:t>
            </a:r>
          </a:p>
        </p:txBody>
      </p:sp>
      <p:sp>
        <p:nvSpPr>
          <p:cNvPr id="18458" name="TextBox 29"/>
          <p:cNvSpPr txBox="1">
            <a:spLocks noChangeArrowheads="1"/>
          </p:cNvSpPr>
          <p:nvPr/>
        </p:nvSpPr>
        <p:spPr bwMode="auto">
          <a:xfrm>
            <a:off x="4114800" y="1219200"/>
            <a:ext cx="1795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C00000"/>
                </a:solidFill>
              </a:rPr>
              <a:t>BW bottleneck</a:t>
            </a:r>
          </a:p>
        </p:txBody>
      </p:sp>
      <p:cxnSp>
        <p:nvCxnSpPr>
          <p:cNvPr id="32" name="Straight Arrow Connector 31"/>
          <p:cNvCxnSpPr>
            <a:stCxn id="18458" idx="2"/>
          </p:cNvCxnSpPr>
          <p:nvPr/>
        </p:nvCxnSpPr>
        <p:spPr>
          <a:xfrm>
            <a:off x="5013325" y="1589088"/>
            <a:ext cx="15875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2A1F13-7063-4401-9351-D32687749769}" type="slidenum">
              <a:rPr lang="en-US" altLang="en-US" sz="1400"/>
              <a:pPr eaLnBrk="1" hangingPunct="1"/>
              <a:t>23</a:t>
            </a:fld>
            <a:endParaRPr lang="en-US" altLang="en-US" sz="140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Private cache</a:t>
            </a:r>
          </a:p>
        </p:txBody>
      </p:sp>
      <p:pic>
        <p:nvPicPr>
          <p:cNvPr id="19460" name="Picture 3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Oval 4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19462" name="Oval 5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19463" name="Oval 6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19464" name="Oval 7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9467" name="Rectangle 10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9468" name="Rectangle 11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19469" name="AutoShape 12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1828800" y="5257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>
            <a:off x="41148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59436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9" name="Line 25"/>
          <p:cNvSpPr>
            <a:spLocks noChangeShapeType="1"/>
          </p:cNvSpPr>
          <p:nvPr/>
        </p:nvSpPr>
        <p:spPr bwMode="auto">
          <a:xfrm>
            <a:off x="4953000" y="4648200"/>
            <a:ext cx="0" cy="60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0" name="Rectangle 8"/>
          <p:cNvSpPr>
            <a:spLocks noChangeArrowheads="1"/>
          </p:cNvSpPr>
          <p:nvPr/>
        </p:nvSpPr>
        <p:spPr bwMode="auto">
          <a:xfrm>
            <a:off x="3048000" y="16002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9481" name="Line 15"/>
          <p:cNvSpPr>
            <a:spLocks noChangeShapeType="1"/>
          </p:cNvSpPr>
          <p:nvPr/>
        </p:nvSpPr>
        <p:spPr bwMode="auto">
          <a:xfrm>
            <a:off x="3200400" y="22860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6" name="Straight Connector 35"/>
          <p:cNvCxnSpPr>
            <a:stCxn id="19481" idx="1"/>
          </p:cNvCxnSpPr>
          <p:nvPr/>
        </p:nvCxnSpPr>
        <p:spPr>
          <a:xfrm>
            <a:off x="3200400" y="3581400"/>
            <a:ext cx="914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3" name="Rectangle 8"/>
          <p:cNvSpPr>
            <a:spLocks noChangeArrowheads="1"/>
          </p:cNvSpPr>
          <p:nvPr/>
        </p:nvSpPr>
        <p:spPr bwMode="auto">
          <a:xfrm>
            <a:off x="1219200" y="16002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9484" name="Line 15"/>
          <p:cNvSpPr>
            <a:spLocks noChangeShapeType="1"/>
          </p:cNvSpPr>
          <p:nvPr/>
        </p:nvSpPr>
        <p:spPr bwMode="auto">
          <a:xfrm>
            <a:off x="1371600" y="22860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1371600" y="3581400"/>
            <a:ext cx="914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3581400"/>
            <a:ext cx="914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858000" y="3581400"/>
            <a:ext cx="914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8" name="Rectangle 8"/>
          <p:cNvSpPr>
            <a:spLocks noChangeArrowheads="1"/>
          </p:cNvSpPr>
          <p:nvPr/>
        </p:nvSpPr>
        <p:spPr bwMode="auto">
          <a:xfrm>
            <a:off x="4876800" y="16002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9489" name="Line 15"/>
          <p:cNvSpPr>
            <a:spLocks noChangeShapeType="1"/>
          </p:cNvSpPr>
          <p:nvPr/>
        </p:nvSpPr>
        <p:spPr bwMode="auto">
          <a:xfrm>
            <a:off x="5029200" y="22860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0" name="Rectangle 8"/>
          <p:cNvSpPr>
            <a:spLocks noChangeArrowheads="1"/>
          </p:cNvSpPr>
          <p:nvPr/>
        </p:nvSpPr>
        <p:spPr bwMode="auto">
          <a:xfrm>
            <a:off x="6705600" y="16002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19491" name="Line 15"/>
          <p:cNvSpPr>
            <a:spLocks noChangeShapeType="1"/>
          </p:cNvSpPr>
          <p:nvPr/>
        </p:nvSpPr>
        <p:spPr bwMode="auto">
          <a:xfrm>
            <a:off x="6858000" y="22860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493" name="TextBox 47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19494" name="TextBox 48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50" name="Rectangle 49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496" name="TextBox 50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705600" y="20574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4343400" y="2743200"/>
            <a:ext cx="0" cy="1219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343400" y="3962400"/>
            <a:ext cx="2438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6781800" y="2209800"/>
            <a:ext cx="0" cy="1752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xplosion 1 62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7010400" y="2286000"/>
            <a:ext cx="0" cy="1219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010400" y="3505200"/>
            <a:ext cx="685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7696200" y="3352800"/>
            <a:ext cx="0" cy="1524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010400" y="3505200"/>
            <a:ext cx="0" cy="914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2590800" y="4419600"/>
            <a:ext cx="4419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25908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2743200" y="3352800"/>
            <a:ext cx="0" cy="838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2743200" y="4191000"/>
            <a:ext cx="990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3733800" y="3429000"/>
            <a:ext cx="0" cy="762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11" name="TextBox 83"/>
          <p:cNvSpPr txBox="1">
            <a:spLocks noChangeArrowheads="1"/>
          </p:cNvSpPr>
          <p:nvPr/>
        </p:nvSpPr>
        <p:spPr bwMode="auto">
          <a:xfrm>
            <a:off x="4267200" y="3657600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19512" name="TextBox 84"/>
          <p:cNvSpPr txBox="1">
            <a:spLocks noChangeArrowheads="1"/>
          </p:cNvSpPr>
          <p:nvPr/>
        </p:nvSpPr>
        <p:spPr bwMode="auto">
          <a:xfrm>
            <a:off x="6780213" y="2438400"/>
            <a:ext cx="1162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(2b)</a:t>
            </a:r>
          </a:p>
        </p:txBody>
      </p:sp>
      <p:sp>
        <p:nvSpPr>
          <p:cNvPr id="19513" name="TextBox 85"/>
          <p:cNvSpPr txBox="1">
            <a:spLocks noChangeArrowheads="1"/>
          </p:cNvSpPr>
          <p:nvPr/>
        </p:nvSpPr>
        <p:spPr bwMode="auto">
          <a:xfrm>
            <a:off x="2286000" y="4343400"/>
            <a:ext cx="2028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&amp; XFER (2a)</a:t>
            </a:r>
          </a:p>
        </p:txBody>
      </p:sp>
      <p:sp>
        <p:nvSpPr>
          <p:cNvPr id="19514" name="TextBox 86"/>
          <p:cNvSpPr txBox="1">
            <a:spLocks noChangeArrowheads="1"/>
          </p:cNvSpPr>
          <p:nvPr/>
        </p:nvSpPr>
        <p:spPr bwMode="auto">
          <a:xfrm>
            <a:off x="27082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(3)</a:t>
            </a:r>
          </a:p>
        </p:txBody>
      </p:sp>
      <p:sp>
        <p:nvSpPr>
          <p:cNvPr id="19515" name="TextBox 87"/>
          <p:cNvSpPr txBox="1">
            <a:spLocks noChangeArrowheads="1"/>
          </p:cNvSpPr>
          <p:nvPr/>
        </p:nvSpPr>
        <p:spPr bwMode="auto">
          <a:xfrm>
            <a:off x="2451100" y="1001713"/>
            <a:ext cx="425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Cache to cache transfer</a:t>
            </a:r>
          </a:p>
        </p:txBody>
      </p:sp>
      <p:sp>
        <p:nvSpPr>
          <p:cNvPr id="19516" name="TextBox 88"/>
          <p:cNvSpPr txBox="1">
            <a:spLocks noChangeArrowheads="1"/>
          </p:cNvSpPr>
          <p:nvPr/>
        </p:nvSpPr>
        <p:spPr bwMode="auto">
          <a:xfrm>
            <a:off x="7026275" y="13065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4ED19B-6CFF-4FFF-ACC2-8C306C8558D6}" type="slidenum">
              <a:rPr lang="en-US" altLang="en-US" sz="1400"/>
              <a:pPr eaLnBrk="1" hangingPunct="1"/>
              <a:t>24</a:t>
            </a:fld>
            <a:endParaRPr lang="en-US" altLang="en-US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cache</a:t>
            </a:r>
          </a:p>
        </p:txBody>
      </p:sp>
      <p:pic>
        <p:nvPicPr>
          <p:cNvPr id="20484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0496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8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0506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0507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0508" name="Rectangle 8"/>
          <p:cNvSpPr>
            <a:spLocks noChangeArrowheads="1"/>
          </p:cNvSpPr>
          <p:nvPr/>
        </p:nvSpPr>
        <p:spPr bwMode="auto">
          <a:xfrm>
            <a:off x="1600200" y="49530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0509" name="Rectangle 8"/>
          <p:cNvSpPr>
            <a:spLocks noChangeArrowheads="1"/>
          </p:cNvSpPr>
          <p:nvPr/>
        </p:nvSpPr>
        <p:spPr bwMode="auto">
          <a:xfrm>
            <a:off x="3429000" y="49530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0510" name="Rectangle 8"/>
          <p:cNvSpPr>
            <a:spLocks noChangeArrowheads="1"/>
          </p:cNvSpPr>
          <p:nvPr/>
        </p:nvSpPr>
        <p:spPr bwMode="auto">
          <a:xfrm>
            <a:off x="5257800" y="49530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0511" name="Rectangle 8"/>
          <p:cNvSpPr>
            <a:spLocks noChangeArrowheads="1"/>
          </p:cNvSpPr>
          <p:nvPr/>
        </p:nvSpPr>
        <p:spPr bwMode="auto">
          <a:xfrm>
            <a:off x="7086600" y="4953000"/>
            <a:ext cx="381000" cy="6858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0512" name="TextBox 34"/>
          <p:cNvSpPr txBox="1">
            <a:spLocks noChangeArrowheads="1"/>
          </p:cNvSpPr>
          <p:nvPr/>
        </p:nvSpPr>
        <p:spPr bwMode="auto">
          <a:xfrm>
            <a:off x="530225" y="1001713"/>
            <a:ext cx="8004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In-cache tag-extended dir. (inclusive LLC only)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514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516" name="TextBox 38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0517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7086600" y="54102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19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971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315200" y="4038600"/>
            <a:ext cx="0" cy="1371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7391400" y="3352800"/>
            <a:ext cx="0" cy="1600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8001000" y="3810000"/>
            <a:ext cx="0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4572000" y="3810000"/>
            <a:ext cx="3429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572000" y="3429000"/>
            <a:ext cx="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531" name="TextBox 78"/>
          <p:cNvSpPr txBox="1">
            <a:spLocks noChangeArrowheads="1"/>
          </p:cNvSpPr>
          <p:nvPr/>
        </p:nvSpPr>
        <p:spPr bwMode="auto">
          <a:xfrm>
            <a:off x="6238875" y="389731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0532" name="TextBox 79"/>
          <p:cNvSpPr txBox="1">
            <a:spLocks noChangeArrowheads="1"/>
          </p:cNvSpPr>
          <p:nvPr/>
        </p:nvSpPr>
        <p:spPr bwMode="auto">
          <a:xfrm>
            <a:off x="78136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  <p:sp>
        <p:nvSpPr>
          <p:cNvPr id="20533" name="TextBox 80"/>
          <p:cNvSpPr txBox="1">
            <a:spLocks noChangeArrowheads="1"/>
          </p:cNvSpPr>
          <p:nvPr/>
        </p:nvSpPr>
        <p:spPr bwMode="auto">
          <a:xfrm>
            <a:off x="6780213" y="3440113"/>
            <a:ext cx="1144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sp>
        <p:nvSpPr>
          <p:cNvPr id="20534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20535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84" name="Explosion 1 83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3ED8F-ED8B-4764-962D-30770C86816F}" type="slidenum">
              <a:rPr lang="en-US" altLang="en-US" sz="1400"/>
              <a:pPr eaLnBrk="1" hangingPunct="1"/>
              <a:t>25</a:t>
            </a:fld>
            <a:endParaRPr lang="en-US" altLang="en-US" sz="14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cache</a:t>
            </a:r>
          </a:p>
        </p:txBody>
      </p:sp>
      <p:pic>
        <p:nvPicPr>
          <p:cNvPr id="2150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1530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1531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1532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3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4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5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6" name="TextBox 34"/>
          <p:cNvSpPr txBox="1">
            <a:spLocks noChangeArrowheads="1"/>
          </p:cNvSpPr>
          <p:nvPr/>
        </p:nvSpPr>
        <p:spPr bwMode="auto">
          <a:xfrm>
            <a:off x="0" y="1001713"/>
            <a:ext cx="927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Sparse directory; R = #dir. entries/#private$ blocks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38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40" name="TextBox 38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1541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43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7391400" y="3352800"/>
            <a:ext cx="0" cy="1524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8001000" y="3810000"/>
            <a:ext cx="0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4572000" y="3810000"/>
            <a:ext cx="3429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572000" y="3429000"/>
            <a:ext cx="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55" name="TextBox 78"/>
          <p:cNvSpPr txBox="1">
            <a:spLocks noChangeArrowheads="1"/>
          </p:cNvSpPr>
          <p:nvPr/>
        </p:nvSpPr>
        <p:spPr bwMode="auto">
          <a:xfrm>
            <a:off x="6238875" y="389731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1556" name="TextBox 79"/>
          <p:cNvSpPr txBox="1">
            <a:spLocks noChangeArrowheads="1"/>
          </p:cNvSpPr>
          <p:nvPr/>
        </p:nvSpPr>
        <p:spPr bwMode="auto">
          <a:xfrm>
            <a:off x="78136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  <p:sp>
        <p:nvSpPr>
          <p:cNvPr id="21557" name="TextBox 80"/>
          <p:cNvSpPr txBox="1">
            <a:spLocks noChangeArrowheads="1"/>
          </p:cNvSpPr>
          <p:nvPr/>
        </p:nvSpPr>
        <p:spPr bwMode="auto">
          <a:xfrm>
            <a:off x="6780213" y="3440113"/>
            <a:ext cx="1144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sp>
        <p:nvSpPr>
          <p:cNvPr id="21558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21559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1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3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5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7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68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162800" y="4876800"/>
            <a:ext cx="228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xplosion 1 95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454C640-2337-4D56-84F7-EC006E26A3C6}" type="slidenum">
              <a:rPr lang="en-US" altLang="en-US" sz="1400"/>
              <a:pPr eaLnBrk="1" hangingPunct="1"/>
              <a:t>26</a:t>
            </a:fld>
            <a:endParaRPr lang="en-US" altLang="en-US" sz="140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/>
            <a:r>
              <a:rPr lang="en-US" altLang="en-US" smtClean="0"/>
              <a:t>Sparse directory</a:t>
            </a:r>
          </a:p>
          <a:p>
            <a:pPr lvl="1" eaLnBrk="1" hangingPunct="1"/>
            <a:r>
              <a:rPr lang="en-US" altLang="en-US" smtClean="0"/>
              <a:t>Organized as a set-associative tagged cache of directory entries</a:t>
            </a:r>
          </a:p>
          <a:p>
            <a:pPr lvl="1" eaLnBrk="1" hangingPunct="1"/>
            <a:r>
              <a:rPr lang="en-US" altLang="en-US" smtClean="0"/>
              <a:t>Responsible for keeping track of only those blocks currently in the private portion of the cache hierarchy</a:t>
            </a:r>
          </a:p>
          <a:p>
            <a:pPr lvl="1" eaLnBrk="1" hangingPunct="1"/>
            <a:r>
              <a:rPr lang="en-US" altLang="en-US" smtClean="0"/>
              <a:t>Ideally, sparse directory should have number of sets equal to the number of sets in the private cache and number of ways equal to aggregate associativity of all private caches</a:t>
            </a:r>
          </a:p>
          <a:p>
            <a:pPr lvl="2" eaLnBrk="1" hangingPunct="1"/>
            <a:r>
              <a:rPr lang="en-US" altLang="en-US" smtClean="0"/>
              <a:t>This is not a scalable organization</a:t>
            </a:r>
          </a:p>
          <a:p>
            <a:pPr lvl="2" eaLnBrk="1" hangingPunct="1"/>
            <a:r>
              <a:rPr lang="en-US" altLang="en-US" smtClean="0"/>
              <a:t>A practically implementable sparse directory is over-provisioned by factor R to eliminate some of the conflicts</a:t>
            </a:r>
          </a:p>
          <a:p>
            <a:pPr lvl="1" eaLnBrk="1" hangingPunct="1"/>
            <a:endParaRPr lang="en-US" altLang="en-US" smtClean="0"/>
          </a:p>
        </p:txBody>
      </p:sp>
      <p:pic>
        <p:nvPicPr>
          <p:cNvPr id="22533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A059127-66A6-4E39-AF3D-D7016143B7BE}" type="slidenum">
              <a:rPr lang="en-US" altLang="en-US" sz="1400"/>
              <a:pPr eaLnBrk="1" hangingPunct="1"/>
              <a:t>27</a:t>
            </a:fld>
            <a:endParaRPr lang="en-US" altLang="en-US" sz="140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172200"/>
          </a:xfrm>
        </p:spPr>
        <p:txBody>
          <a:bodyPr/>
          <a:lstStyle/>
          <a:p>
            <a:pPr eaLnBrk="1" hangingPunct="1"/>
            <a:r>
              <a:rPr lang="en-US" altLang="en-US" smtClean="0"/>
              <a:t>Do not allow more than one copy of a cache line in M state</a:t>
            </a:r>
          </a:p>
          <a:p>
            <a:pPr lvl="1" eaLnBrk="1" hangingPunct="1"/>
            <a:r>
              <a:rPr lang="en-US" altLang="en-US" smtClean="0"/>
              <a:t>Need some form of access control mechanism</a:t>
            </a:r>
          </a:p>
          <a:p>
            <a:pPr lvl="1" eaLnBrk="1" hangingPunct="1"/>
            <a:r>
              <a:rPr lang="en-US" altLang="en-US" smtClean="0"/>
              <a:t>Before a processor does a store it must take “permission” from the current “owner” (if any)</a:t>
            </a:r>
          </a:p>
          <a:p>
            <a:pPr lvl="1" eaLnBrk="1" hangingPunct="1"/>
            <a:r>
              <a:rPr lang="en-US" altLang="en-US" smtClean="0"/>
              <a:t>Need to know who the current owner is</a:t>
            </a:r>
          </a:p>
          <a:p>
            <a:pPr lvl="2" eaLnBrk="1" hangingPunct="1"/>
            <a:r>
              <a:rPr lang="en-US" altLang="en-US" smtClean="0"/>
              <a:t>Either a processor or main memory</a:t>
            </a:r>
          </a:p>
          <a:p>
            <a:pPr lvl="1" eaLnBrk="1" hangingPunct="1"/>
            <a:r>
              <a:rPr lang="en-US" altLang="en-US" smtClean="0"/>
              <a:t>Solution1 and Solution2 apply here also</a:t>
            </a:r>
          </a:p>
        </p:txBody>
      </p:sp>
      <p:pic>
        <p:nvPicPr>
          <p:cNvPr id="23557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D4384F6-1B11-459E-98A8-F620039EC0FC}" type="slidenum">
              <a:rPr lang="en-US" altLang="en-US" sz="1400"/>
              <a:pPr eaLnBrk="1" hangingPunct="1"/>
              <a:t>28</a:t>
            </a:fld>
            <a:endParaRPr lang="en-US" altLang="en-US" sz="140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458200" cy="6248400"/>
          </a:xfrm>
        </p:spPr>
        <p:txBody>
          <a:bodyPr/>
          <a:lstStyle/>
          <a:p>
            <a:pPr eaLnBrk="1" hangingPunct="1"/>
            <a:r>
              <a:rPr lang="en-US" altLang="en-US" smtClean="0"/>
              <a:t>Latest value must be propagated to the requester</a:t>
            </a:r>
          </a:p>
          <a:p>
            <a:pPr lvl="1" eaLnBrk="1" hangingPunct="1"/>
            <a:r>
              <a:rPr lang="en-US" altLang="en-US" smtClean="0"/>
              <a:t>Notion of “latest” is very fuzzy</a:t>
            </a:r>
          </a:p>
          <a:p>
            <a:pPr lvl="1" eaLnBrk="1" hangingPunct="1"/>
            <a:r>
              <a:rPr lang="en-US" altLang="en-US" smtClean="0"/>
              <a:t>Once we know the owner, this is easy</a:t>
            </a:r>
          </a:p>
          <a:p>
            <a:pPr lvl="1" eaLnBrk="1" hangingPunct="1"/>
            <a:r>
              <a:rPr lang="en-US" altLang="en-US" smtClean="0"/>
              <a:t>Solution1 and Solution2 apply here also</a:t>
            </a:r>
          </a:p>
        </p:txBody>
      </p:sp>
      <p:pic>
        <p:nvPicPr>
          <p:cNvPr id="2458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DF868B-073D-499C-9341-B8F8447A4DEF}" type="slidenum">
              <a:rPr lang="en-US" altLang="en-US" sz="1400"/>
              <a:pPr eaLnBrk="1" hangingPunct="1"/>
              <a:t>29</a:t>
            </a:fld>
            <a:endParaRPr lang="en-US" altLang="en-US" sz="140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cache</a:t>
            </a:r>
          </a:p>
        </p:txBody>
      </p:sp>
      <p:pic>
        <p:nvPicPr>
          <p:cNvPr id="25604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5616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0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1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2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3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4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5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5626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5627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5628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5629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5630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5631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633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5634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36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644" name="TextBox 78"/>
          <p:cNvSpPr txBox="1">
            <a:spLocks noChangeArrowheads="1"/>
          </p:cNvSpPr>
          <p:nvPr/>
        </p:nvSpPr>
        <p:spPr bwMode="auto">
          <a:xfrm>
            <a:off x="6096000" y="3733800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5645" name="TextBox 79"/>
          <p:cNvSpPr txBox="1">
            <a:spLocks noChangeArrowheads="1"/>
          </p:cNvSpPr>
          <p:nvPr/>
        </p:nvSpPr>
        <p:spPr bwMode="auto">
          <a:xfrm>
            <a:off x="2667000" y="37449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(3)</a:t>
            </a:r>
          </a:p>
        </p:txBody>
      </p:sp>
      <p:sp>
        <p:nvSpPr>
          <p:cNvPr id="25646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89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(2)</a:t>
            </a:r>
          </a:p>
        </p:txBody>
      </p:sp>
      <p:sp>
        <p:nvSpPr>
          <p:cNvPr id="25647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9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1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3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55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56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xplosion 1 70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cxnSp>
        <p:nvCxnSpPr>
          <p:cNvPr id="84" name="Straight Connector 83"/>
          <p:cNvCxnSpPr/>
          <p:nvPr/>
        </p:nvCxnSpPr>
        <p:spPr>
          <a:xfrm>
            <a:off x="2667000" y="3352800"/>
            <a:ext cx="0" cy="685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667000" y="4038600"/>
            <a:ext cx="1066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3733800" y="3429000"/>
            <a:ext cx="0" cy="609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69D114-BA1A-44EF-8688-8704F1E08A0A}" type="slidenum">
              <a:rPr lang="en-US" altLang="en-US" sz="1400"/>
              <a:pPr eaLnBrk="1" hangingPunct="1"/>
              <a:t>3</a:t>
            </a:fld>
            <a:endParaRPr lang="en-US" altLang="en-US" sz="140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1. General Architecture</a:t>
            </a:r>
            <a:br>
              <a:rPr lang="en-US" altLang="en-US" sz="4000" smtClean="0"/>
            </a:b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2800" b="1" smtClean="0">
              <a:solidFill>
                <a:schemeClr val="tx1"/>
              </a:solidFill>
              <a:cs typeface="Aharoni" pitchFamily="2" charset="0"/>
            </a:endParaRPr>
          </a:p>
        </p:txBody>
      </p:sp>
      <p:pic>
        <p:nvPicPr>
          <p:cNvPr id="3076" name="Picture 7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2DD2E0-A75B-440A-B19C-8B7E7F252FFC}" type="slidenum">
              <a:rPr lang="en-US" altLang="en-US" sz="1400"/>
              <a:pPr eaLnBrk="1" hangingPunct="1"/>
              <a:t>30</a:t>
            </a:fld>
            <a:endParaRPr lang="en-US" altLang="en-US" sz="14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Implementations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smtClean="0"/>
              <a:t>Invariant: if a cache block is not in M state in any processor, memory must provide the block to the requester</a:t>
            </a:r>
          </a:p>
          <a:p>
            <a:pPr lvl="1" eaLnBrk="1" hangingPunct="1"/>
            <a:r>
              <a:rPr lang="en-US" altLang="en-US" smtClean="0"/>
              <a:t>Memory must be updated when a block transitions from M state to S state</a:t>
            </a:r>
          </a:p>
          <a:p>
            <a:pPr lvl="1" eaLnBrk="1" hangingPunct="1"/>
            <a:r>
              <a:rPr lang="en-US" altLang="en-US" smtClean="0"/>
              <a:t>Note that a transition from M to I always updates memory in systems with writeback caches (these are normal writeback operations)</a:t>
            </a:r>
          </a:p>
          <a:p>
            <a:pPr eaLnBrk="1" hangingPunct="1"/>
            <a:r>
              <a:rPr lang="en-US" altLang="en-US" smtClean="0"/>
              <a:t>Most of the implementations of a coherence protocol deals with uncommon cases and races</a:t>
            </a:r>
          </a:p>
        </p:txBody>
      </p:sp>
      <p:pic>
        <p:nvPicPr>
          <p:cNvPr id="26629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990DD7-3A58-4634-A96A-F6ACB9F246AE}" type="slidenum">
              <a:rPr lang="en-US" altLang="en-US" sz="1400"/>
              <a:pPr eaLnBrk="1" hangingPunct="1"/>
              <a:t>31</a:t>
            </a:fld>
            <a:endParaRPr lang="en-US" altLang="en-US" sz="140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cache</a:t>
            </a:r>
          </a:p>
        </p:txBody>
      </p:sp>
      <p:pic>
        <p:nvPicPr>
          <p:cNvPr id="27652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7655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7656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7664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5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6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7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8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9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0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1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2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3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7674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7675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7676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7677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7678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7679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681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7682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0823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load r, 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84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692" name="TextBox 78"/>
          <p:cNvSpPr txBox="1">
            <a:spLocks noChangeArrowheads="1"/>
          </p:cNvSpPr>
          <p:nvPr/>
        </p:nvSpPr>
        <p:spPr bwMode="auto">
          <a:xfrm>
            <a:off x="6096000" y="3733800"/>
            <a:ext cx="985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 (1)</a:t>
            </a:r>
          </a:p>
        </p:txBody>
      </p:sp>
      <p:sp>
        <p:nvSpPr>
          <p:cNvPr id="27693" name="TextBox 79"/>
          <p:cNvSpPr txBox="1">
            <a:spLocks noChangeArrowheads="1"/>
          </p:cNvSpPr>
          <p:nvPr/>
        </p:nvSpPr>
        <p:spPr bwMode="auto">
          <a:xfrm>
            <a:off x="2667000" y="3744913"/>
            <a:ext cx="1130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 (3a)</a:t>
            </a:r>
          </a:p>
        </p:txBody>
      </p:sp>
      <p:sp>
        <p:nvSpPr>
          <p:cNvPr id="27694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022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 (2)</a:t>
            </a:r>
          </a:p>
        </p:txBody>
      </p:sp>
      <p:sp>
        <p:nvSpPr>
          <p:cNvPr id="27695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97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99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01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03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4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xplosion 1 70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cxnSp>
        <p:nvCxnSpPr>
          <p:cNvPr id="84" name="Straight Connector 83"/>
          <p:cNvCxnSpPr/>
          <p:nvPr/>
        </p:nvCxnSpPr>
        <p:spPr>
          <a:xfrm>
            <a:off x="2667000" y="3352800"/>
            <a:ext cx="0" cy="685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667000" y="4038600"/>
            <a:ext cx="1066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3733800" y="3429000"/>
            <a:ext cx="0" cy="609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981200" y="3352800"/>
            <a:ext cx="0" cy="1219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981200" y="4572000"/>
            <a:ext cx="56388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7620000" y="4572000"/>
            <a:ext cx="0" cy="838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13" name="TextBox 80"/>
          <p:cNvSpPr txBox="1">
            <a:spLocks noChangeArrowheads="1"/>
          </p:cNvSpPr>
          <p:nvPr/>
        </p:nvSpPr>
        <p:spPr bwMode="auto">
          <a:xfrm>
            <a:off x="1079500" y="4049713"/>
            <a:ext cx="1247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SWB (3b)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3ED8F-ED8B-4764-962D-30770C86816F}" type="slidenum">
              <a:rPr lang="en-US" altLang="en-US" sz="1400"/>
              <a:pPr eaLnBrk="1" hangingPunct="1"/>
              <a:t>32</a:t>
            </a:fld>
            <a:endParaRPr lang="en-US" altLang="en-US" sz="14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Invalidation acknowledgments</a:t>
            </a:r>
          </a:p>
        </p:txBody>
      </p:sp>
      <p:pic>
        <p:nvPicPr>
          <p:cNvPr id="2150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1530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1531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1532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3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4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5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6" name="TextBox 34"/>
          <p:cNvSpPr txBox="1">
            <a:spLocks noChangeArrowheads="1"/>
          </p:cNvSpPr>
          <p:nvPr/>
        </p:nvSpPr>
        <p:spPr bwMode="auto">
          <a:xfrm>
            <a:off x="1" y="924580"/>
            <a:ext cx="92963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 smtClean="0"/>
              <a:t>P1: y=1; P0: while (!y); x=1; P3: while(!x); print y; </a:t>
            </a:r>
            <a:endParaRPr lang="en-US" altLang="en-US" sz="2800" dirty="0"/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38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40" name="TextBox 38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1541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43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7391400" y="3352800"/>
            <a:ext cx="0" cy="1524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8001000" y="3810000"/>
            <a:ext cx="0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4572000" y="3810000"/>
            <a:ext cx="3429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572000" y="3429000"/>
            <a:ext cx="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55" name="TextBox 78"/>
          <p:cNvSpPr txBox="1">
            <a:spLocks noChangeArrowheads="1"/>
          </p:cNvSpPr>
          <p:nvPr/>
        </p:nvSpPr>
        <p:spPr bwMode="auto">
          <a:xfrm>
            <a:off x="6238875" y="389731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1556" name="TextBox 79"/>
          <p:cNvSpPr txBox="1">
            <a:spLocks noChangeArrowheads="1"/>
          </p:cNvSpPr>
          <p:nvPr/>
        </p:nvSpPr>
        <p:spPr bwMode="auto">
          <a:xfrm>
            <a:off x="78136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  <p:sp>
        <p:nvSpPr>
          <p:cNvPr id="21557" name="TextBox 80"/>
          <p:cNvSpPr txBox="1">
            <a:spLocks noChangeArrowheads="1"/>
          </p:cNvSpPr>
          <p:nvPr/>
        </p:nvSpPr>
        <p:spPr bwMode="auto">
          <a:xfrm>
            <a:off x="6780213" y="3440113"/>
            <a:ext cx="1144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sp>
        <p:nvSpPr>
          <p:cNvPr id="21558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21559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1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3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5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7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68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162800" y="4876800"/>
            <a:ext cx="228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xplosion 1 95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sp>
        <p:nvSpPr>
          <p:cNvPr id="69" name="TextBox 34"/>
          <p:cNvSpPr txBox="1">
            <a:spLocks noChangeArrowheads="1"/>
          </p:cNvSpPr>
          <p:nvPr/>
        </p:nvSpPr>
        <p:spPr bwMode="auto">
          <a:xfrm>
            <a:off x="1" y="1534180"/>
            <a:ext cx="17323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 smtClean="0">
                <a:solidFill>
                  <a:srgbClr val="FF0000"/>
                </a:solidFill>
              </a:rPr>
              <a:t>Initially:</a:t>
            </a:r>
          </a:p>
          <a:p>
            <a:pPr algn="ctr" eaLnBrk="1" hangingPunct="1"/>
            <a:r>
              <a:rPr lang="en-US" altLang="en-US" sz="2800" dirty="0" smtClean="0">
                <a:solidFill>
                  <a:srgbClr val="FF0000"/>
                </a:solidFill>
              </a:rPr>
              <a:t>x=0; y=0; 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3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3ED8F-ED8B-4764-962D-30770C86816F}" type="slidenum">
              <a:rPr lang="en-US" altLang="en-US" sz="1400"/>
              <a:pPr eaLnBrk="1" hangingPunct="1"/>
              <a:t>33</a:t>
            </a:fld>
            <a:endParaRPr lang="en-US" altLang="en-US" sz="14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Invalidation acknowledgments</a:t>
            </a:r>
          </a:p>
        </p:txBody>
      </p:sp>
      <p:pic>
        <p:nvPicPr>
          <p:cNvPr id="2150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1530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1531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1532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3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4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5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6" name="TextBox 34"/>
          <p:cNvSpPr txBox="1">
            <a:spLocks noChangeArrowheads="1"/>
          </p:cNvSpPr>
          <p:nvPr/>
        </p:nvSpPr>
        <p:spPr bwMode="auto">
          <a:xfrm>
            <a:off x="1" y="924580"/>
            <a:ext cx="92963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 smtClean="0"/>
              <a:t>P1: y=1; x=1; P3: while(!x); print y; </a:t>
            </a:r>
            <a:endParaRPr lang="en-US" altLang="en-US" sz="2800" dirty="0"/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38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40" name="TextBox 38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1541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43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7391400" y="3352800"/>
            <a:ext cx="0" cy="1524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8001000" y="3810000"/>
            <a:ext cx="0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4572000" y="3810000"/>
            <a:ext cx="3429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572000" y="3429000"/>
            <a:ext cx="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55" name="TextBox 78"/>
          <p:cNvSpPr txBox="1">
            <a:spLocks noChangeArrowheads="1"/>
          </p:cNvSpPr>
          <p:nvPr/>
        </p:nvSpPr>
        <p:spPr bwMode="auto">
          <a:xfrm>
            <a:off x="6238875" y="389731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1556" name="TextBox 79"/>
          <p:cNvSpPr txBox="1">
            <a:spLocks noChangeArrowheads="1"/>
          </p:cNvSpPr>
          <p:nvPr/>
        </p:nvSpPr>
        <p:spPr bwMode="auto">
          <a:xfrm>
            <a:off x="78136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  <p:sp>
        <p:nvSpPr>
          <p:cNvPr id="21557" name="TextBox 80"/>
          <p:cNvSpPr txBox="1">
            <a:spLocks noChangeArrowheads="1"/>
          </p:cNvSpPr>
          <p:nvPr/>
        </p:nvSpPr>
        <p:spPr bwMode="auto">
          <a:xfrm>
            <a:off x="6780213" y="3440113"/>
            <a:ext cx="1144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sp>
        <p:nvSpPr>
          <p:cNvPr id="21558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21559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1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3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5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7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68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162800" y="4876800"/>
            <a:ext cx="228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xplosion 1 95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  <p:sp>
        <p:nvSpPr>
          <p:cNvPr id="71" name="TextBox 34"/>
          <p:cNvSpPr txBox="1">
            <a:spLocks noChangeArrowheads="1"/>
          </p:cNvSpPr>
          <p:nvPr/>
        </p:nvSpPr>
        <p:spPr bwMode="auto">
          <a:xfrm>
            <a:off x="1" y="1534180"/>
            <a:ext cx="17323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 smtClean="0">
                <a:solidFill>
                  <a:srgbClr val="FF0000"/>
                </a:solidFill>
              </a:rPr>
              <a:t>Initially:</a:t>
            </a:r>
          </a:p>
          <a:p>
            <a:pPr algn="ctr" eaLnBrk="1" hangingPunct="1"/>
            <a:r>
              <a:rPr lang="en-US" altLang="en-US" sz="2800" dirty="0" smtClean="0">
                <a:solidFill>
                  <a:srgbClr val="FF0000"/>
                </a:solidFill>
              </a:rPr>
              <a:t>x=0; y=0; 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5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3ED8F-ED8B-4764-962D-30770C86816F}" type="slidenum">
              <a:rPr lang="en-US" altLang="en-US" sz="1400"/>
              <a:pPr eaLnBrk="1" hangingPunct="1"/>
              <a:t>34</a:t>
            </a:fld>
            <a:endParaRPr lang="en-US" altLang="en-US" sz="140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Invalidation acknowledgments</a:t>
            </a:r>
          </a:p>
        </p:txBody>
      </p:sp>
      <p:pic>
        <p:nvPicPr>
          <p:cNvPr id="2150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19812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B0</a:t>
            </a:r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>
            <a:off x="22860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>
            <a:off x="41148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436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7772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30"/>
          <p:cNvSpPr>
            <a:spLocks noChangeShapeType="1"/>
          </p:cNvSpPr>
          <p:nvPr/>
        </p:nvSpPr>
        <p:spPr bwMode="auto">
          <a:xfrm>
            <a:off x="4953000" y="4648200"/>
            <a:ext cx="0" cy="1371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Rectangle 15"/>
          <p:cNvSpPr>
            <a:spLocks noChangeArrowheads="1"/>
          </p:cNvSpPr>
          <p:nvPr/>
        </p:nvSpPr>
        <p:spPr bwMode="auto">
          <a:xfrm>
            <a:off x="38100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B1</a:t>
            </a:r>
          </a:p>
        </p:txBody>
      </p:sp>
      <p:sp>
        <p:nvSpPr>
          <p:cNvPr id="21530" name="Rectangle 15"/>
          <p:cNvSpPr>
            <a:spLocks noChangeArrowheads="1"/>
          </p:cNvSpPr>
          <p:nvPr/>
        </p:nvSpPr>
        <p:spPr bwMode="auto">
          <a:xfrm>
            <a:off x="56388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B2</a:t>
            </a:r>
          </a:p>
        </p:txBody>
      </p:sp>
      <p:sp>
        <p:nvSpPr>
          <p:cNvPr id="21531" name="Rectangle 15"/>
          <p:cNvSpPr>
            <a:spLocks noChangeArrowheads="1"/>
          </p:cNvSpPr>
          <p:nvPr/>
        </p:nvSpPr>
        <p:spPr bwMode="auto">
          <a:xfrm>
            <a:off x="7467600" y="4953000"/>
            <a:ext cx="685800" cy="685800"/>
          </a:xfrm>
          <a:prstGeom prst="rect">
            <a:avLst/>
          </a:prstGeom>
          <a:solidFill>
            <a:srgbClr val="92D05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B3</a:t>
            </a:r>
          </a:p>
        </p:txBody>
      </p:sp>
      <p:sp>
        <p:nvSpPr>
          <p:cNvPr id="21532" name="Rectangle 8"/>
          <p:cNvSpPr>
            <a:spLocks noChangeArrowheads="1"/>
          </p:cNvSpPr>
          <p:nvPr/>
        </p:nvSpPr>
        <p:spPr bwMode="auto">
          <a:xfrm>
            <a:off x="129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3" name="Rectangle 8"/>
          <p:cNvSpPr>
            <a:spLocks noChangeArrowheads="1"/>
          </p:cNvSpPr>
          <p:nvPr/>
        </p:nvSpPr>
        <p:spPr bwMode="auto">
          <a:xfrm>
            <a:off x="3200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4" name="Rectangle 8"/>
          <p:cNvSpPr>
            <a:spLocks noChangeArrowheads="1"/>
          </p:cNvSpPr>
          <p:nvPr/>
        </p:nvSpPr>
        <p:spPr bwMode="auto">
          <a:xfrm>
            <a:off x="51054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5" name="Rectangle 8"/>
          <p:cNvSpPr>
            <a:spLocks noChangeArrowheads="1"/>
          </p:cNvSpPr>
          <p:nvPr/>
        </p:nvSpPr>
        <p:spPr bwMode="auto">
          <a:xfrm>
            <a:off x="6858000" y="4953000"/>
            <a:ext cx="381000" cy="45720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</a:t>
            </a:r>
          </a:p>
        </p:txBody>
      </p:sp>
      <p:sp>
        <p:nvSpPr>
          <p:cNvPr id="21536" name="TextBox 34"/>
          <p:cNvSpPr txBox="1">
            <a:spLocks noChangeArrowheads="1"/>
          </p:cNvSpPr>
          <p:nvPr/>
        </p:nvSpPr>
        <p:spPr bwMode="auto">
          <a:xfrm>
            <a:off x="1" y="924580"/>
            <a:ext cx="914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 err="1" smtClean="0"/>
              <a:t>Inval</a:t>
            </a:r>
            <a:r>
              <a:rPr lang="en-US" altLang="en-US" sz="2800" dirty="0" smtClean="0"/>
              <a:t>. </a:t>
            </a:r>
            <a:r>
              <a:rPr lang="en-US" altLang="en-US" sz="2800" dirty="0" err="1"/>
              <a:t>a</a:t>
            </a:r>
            <a:r>
              <a:rPr lang="en-US" altLang="en-US" sz="2800" dirty="0" err="1" smtClean="0"/>
              <a:t>cks</a:t>
            </a:r>
            <a:r>
              <a:rPr lang="en-US" altLang="en-US" sz="2800" dirty="0" smtClean="0"/>
              <a:t> are needed to establish store completion </a:t>
            </a:r>
            <a:endParaRPr lang="en-US" altLang="en-US" sz="2800" dirty="0"/>
          </a:p>
        </p:txBody>
      </p:sp>
      <p:sp>
        <p:nvSpPr>
          <p:cNvPr id="36" name="Rectangle 35"/>
          <p:cNvSpPr/>
          <p:nvPr/>
        </p:nvSpPr>
        <p:spPr>
          <a:xfrm>
            <a:off x="16764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38" name="TextBox 36"/>
          <p:cNvSpPr txBox="1">
            <a:spLocks noChangeArrowheads="1"/>
          </p:cNvSpPr>
          <p:nvPr/>
        </p:nvSpPr>
        <p:spPr bwMode="auto">
          <a:xfrm>
            <a:off x="1401763" y="312420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62800" y="3200400"/>
            <a:ext cx="12192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40" name="TextBox 38"/>
          <p:cNvSpPr txBox="1">
            <a:spLocks noChangeArrowheads="1"/>
          </p:cNvSpPr>
          <p:nvPr/>
        </p:nvSpPr>
        <p:spPr bwMode="auto">
          <a:xfrm>
            <a:off x="8335963" y="31353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sp>
        <p:nvSpPr>
          <p:cNvPr id="21541" name="TextBox 39"/>
          <p:cNvSpPr txBox="1">
            <a:spLocks noChangeArrowheads="1"/>
          </p:cNvSpPr>
          <p:nvPr/>
        </p:nvSpPr>
        <p:spPr bwMode="auto">
          <a:xfrm>
            <a:off x="3352800" y="2449513"/>
            <a:ext cx="1292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store  r, </a:t>
            </a:r>
            <a:r>
              <a:rPr lang="en-US" altLang="en-US" sz="1800" dirty="0" smtClean="0"/>
              <a:t>Y</a:t>
            </a:r>
            <a:endParaRPr lang="en-US" altLang="en-US" sz="1800" dirty="0"/>
          </a:p>
        </p:txBody>
      </p:sp>
      <p:sp>
        <p:nvSpPr>
          <p:cNvPr id="41" name="Rectangle 40"/>
          <p:cNvSpPr/>
          <p:nvPr/>
        </p:nvSpPr>
        <p:spPr>
          <a:xfrm>
            <a:off x="6858000" y="5181600"/>
            <a:ext cx="381000" cy="152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43" name="TextBox 41"/>
          <p:cNvSpPr txBox="1">
            <a:spLocks noChangeArrowheads="1"/>
          </p:cNvSpPr>
          <p:nvPr/>
        </p:nvSpPr>
        <p:spPr bwMode="auto">
          <a:xfrm>
            <a:off x="7102475" y="5649913"/>
            <a:ext cx="110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 smtClean="0"/>
              <a:t>Home(Y)</a:t>
            </a:r>
            <a:endParaRPr lang="en-US" altLang="en-US" sz="18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4343400" y="2743200"/>
            <a:ext cx="0" cy="1295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3400" y="4038600"/>
            <a:ext cx="25908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34200" y="4038600"/>
            <a:ext cx="0" cy="1143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7391400" y="3352800"/>
            <a:ext cx="0" cy="1524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162800" y="4419600"/>
            <a:ext cx="0" cy="533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438400" y="4419600"/>
            <a:ext cx="4724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438400" y="3352800"/>
            <a:ext cx="0" cy="1066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8001000" y="3810000"/>
            <a:ext cx="0" cy="1600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4572000" y="3810000"/>
            <a:ext cx="3429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572000" y="3429000"/>
            <a:ext cx="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7467600" y="5410200"/>
            <a:ext cx="685800" cy="15240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555" name="TextBox 78"/>
          <p:cNvSpPr txBox="1">
            <a:spLocks noChangeArrowheads="1"/>
          </p:cNvSpPr>
          <p:nvPr/>
        </p:nvSpPr>
        <p:spPr bwMode="auto">
          <a:xfrm>
            <a:off x="6238875" y="3897313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GETX (1)</a:t>
            </a:r>
          </a:p>
        </p:txBody>
      </p:sp>
      <p:sp>
        <p:nvSpPr>
          <p:cNvPr id="21556" name="TextBox 79"/>
          <p:cNvSpPr txBox="1">
            <a:spLocks noChangeArrowheads="1"/>
          </p:cNvSpPr>
          <p:nvPr/>
        </p:nvSpPr>
        <p:spPr bwMode="auto">
          <a:xfrm>
            <a:off x="7813675" y="3897313"/>
            <a:ext cx="117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PUTX (2)</a:t>
            </a:r>
          </a:p>
        </p:txBody>
      </p:sp>
      <p:sp>
        <p:nvSpPr>
          <p:cNvPr id="21557" name="TextBox 80"/>
          <p:cNvSpPr txBox="1">
            <a:spLocks noChangeArrowheads="1"/>
          </p:cNvSpPr>
          <p:nvPr/>
        </p:nvSpPr>
        <p:spPr bwMode="auto">
          <a:xfrm>
            <a:off x="6780213" y="3440113"/>
            <a:ext cx="1144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(3a)</a:t>
            </a:r>
          </a:p>
        </p:txBody>
      </p:sp>
      <p:sp>
        <p:nvSpPr>
          <p:cNvPr id="21558" name="TextBox 81"/>
          <p:cNvSpPr txBox="1">
            <a:spLocks noChangeArrowheads="1"/>
          </p:cNvSpPr>
          <p:nvPr/>
        </p:nvSpPr>
        <p:spPr bwMode="auto">
          <a:xfrm>
            <a:off x="2419350" y="412591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INV (3b)</a:t>
            </a:r>
          </a:p>
        </p:txBody>
      </p:sp>
      <p:sp>
        <p:nvSpPr>
          <p:cNvPr id="21559" name="TextBox 82"/>
          <p:cNvSpPr txBox="1">
            <a:spLocks noChangeArrowheads="1"/>
          </p:cNvSpPr>
          <p:nvPr/>
        </p:nvSpPr>
        <p:spPr bwMode="auto">
          <a:xfrm>
            <a:off x="8107363" y="5345113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dirty="0"/>
              <a:t>Y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447800" y="4724400"/>
            <a:ext cx="838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1" name="Line 26"/>
          <p:cNvSpPr>
            <a:spLocks noChangeShapeType="1"/>
          </p:cNvSpPr>
          <p:nvPr/>
        </p:nvSpPr>
        <p:spPr bwMode="auto">
          <a:xfrm>
            <a:off x="144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33528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3" name="Line 26"/>
          <p:cNvSpPr>
            <a:spLocks noChangeShapeType="1"/>
          </p:cNvSpPr>
          <p:nvPr/>
        </p:nvSpPr>
        <p:spPr bwMode="auto">
          <a:xfrm>
            <a:off x="3352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 flipH="1">
            <a:off x="5257800" y="4724400"/>
            <a:ext cx="685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5" name="Line 26"/>
          <p:cNvSpPr>
            <a:spLocks noChangeShapeType="1"/>
          </p:cNvSpPr>
          <p:nvPr/>
        </p:nvSpPr>
        <p:spPr bwMode="auto">
          <a:xfrm>
            <a:off x="52578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H="1">
            <a:off x="7010400" y="4724400"/>
            <a:ext cx="76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7" name="Line 26"/>
          <p:cNvSpPr>
            <a:spLocks noChangeShapeType="1"/>
          </p:cNvSpPr>
          <p:nvPr/>
        </p:nvSpPr>
        <p:spPr bwMode="auto">
          <a:xfrm>
            <a:off x="7010400" y="4724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68" name="TextBox 77"/>
          <p:cNvSpPr txBox="1">
            <a:spLocks noChangeArrowheads="1"/>
          </p:cNvSpPr>
          <p:nvPr/>
        </p:nvSpPr>
        <p:spPr bwMode="auto">
          <a:xfrm>
            <a:off x="838200" y="5192713"/>
            <a:ext cx="46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Rx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1143000" y="4953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162800" y="4876800"/>
            <a:ext cx="228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Explosion 1 95"/>
          <p:cNvSpPr/>
          <p:nvPr/>
        </p:nvSpPr>
        <p:spPr>
          <a:xfrm>
            <a:off x="4343400" y="2971800"/>
            <a:ext cx="914400" cy="609600"/>
          </a:xfrm>
          <a:prstGeom prst="irregularSeal1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Miss</a:t>
            </a:r>
          </a:p>
        </p:txBody>
      </p:sp>
    </p:spTree>
    <p:extLst>
      <p:ext uri="{BB962C8B-B14F-4D97-AF65-F5344CB8AC3E}">
        <p14:creationId xmlns:p14="http://schemas.microsoft.com/office/powerpoint/2010/main" val="311963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2C5775-774F-49B7-A5E6-A688474C907E}" type="slidenum">
              <a:rPr lang="en-US" altLang="en-US" sz="1400"/>
              <a:pPr eaLnBrk="1" hangingPunct="1"/>
              <a:t>35</a:t>
            </a:fld>
            <a:endParaRPr lang="en-US" altLang="en-US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2. Connection with GPUs</a:t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endParaRPr lang="en-US" altLang="en-US" sz="2800" b="1" dirty="0" smtClean="0">
              <a:solidFill>
                <a:schemeClr val="tx1"/>
              </a:solidFill>
              <a:cs typeface="Aharoni" pitchFamily="2" charset="0"/>
            </a:endParaRPr>
          </a:p>
        </p:txBody>
      </p:sp>
      <p:pic>
        <p:nvPicPr>
          <p:cNvPr id="10244" name="Picture 7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3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36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Cache coherence in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GPUs have L1 caches private to each streaming multiprocessor and a shared L2 cache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L1 caches are not coherent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Why?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Overheads of a directory-based cache coherence protocol: directory storage, network traffic, additional latency on critical path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Which one of these overheads could be prohibitive for GPUs?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Software must take charge of coherence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No sharing across streaming multiprocessors: only embarrassingly parallel programs can be written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Flavors of load and store instructions to convey to hardware whether to bypass the L1 cache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14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37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Cache coherence in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Flavors of loads/stores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Default flavor (ld.ca and st.ca) enables L1 caching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Load/Store to global data can use the global caching flavors (ld.cg and st.cg) to disable L1 caching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Data is cached in L2 cache only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__</a:t>
            </a:r>
            <a:r>
              <a:rPr lang="en-US" altLang="en-US" dirty="0" err="1" smtClean="0"/>
              <a:t>ldcg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addr</a:t>
            </a:r>
            <a:r>
              <a:rPr lang="en-US" altLang="en-US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Coherence between CPU and GPU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Usually coarse-grain (page level)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Fine-grain coherence (block level) is limited to specialized integrated architectures e.g</a:t>
            </a:r>
            <a:r>
              <a:rPr lang="en-US" altLang="en-US" smtClean="0"/>
              <a:t>., Grace-Hopper</a:t>
            </a:r>
            <a:endParaRPr lang="en-US" altLang="en-US" dirty="0" smtClean="0"/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02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38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Ordering of global accesses in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Flavors are not enough to enforce ordering of global loads/stores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Example: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T1 on SM1 executes A=1; flag=1;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T2 on SM2 executes while (!flag); x=A+1;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All loads/stores use global flavors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There is no guarantee that T2 will use the new value of A because the stores A=1 and flag=1 may get reordered in the interconnect between SM1 and the respective L2 cache banks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Need fence instructions to enforce the desired memory operation order within SM/across SM/across GPUs/across CPU-GPU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T1 should have A=1; fence; flag=1;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7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2C5775-774F-49B7-A5E6-A688474C907E}" type="slidenum">
              <a:rPr lang="en-US" altLang="en-US" sz="1400"/>
              <a:pPr eaLnBrk="1" hangingPunct="1"/>
              <a:t>39</a:t>
            </a:fld>
            <a:endParaRPr lang="en-US" altLang="en-US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4. Accelerator Coherence</a:t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endParaRPr lang="en-US" altLang="en-US" sz="2800" b="1" dirty="0" smtClean="0">
              <a:solidFill>
                <a:schemeClr val="tx1"/>
              </a:solidFill>
              <a:cs typeface="Aharoni" pitchFamily="2" charset="0"/>
            </a:endParaRPr>
          </a:p>
        </p:txBody>
      </p:sp>
      <p:pic>
        <p:nvPicPr>
          <p:cNvPr id="10244" name="Picture 7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D32ABB-C721-4546-8E23-D4475AAC5BF5}" type="slidenum">
              <a:rPr lang="en-US" altLang="en-US" sz="1400"/>
              <a:pPr eaLnBrk="1" hangingPunct="1"/>
              <a:t>4</a:t>
            </a:fld>
            <a:endParaRPr lang="en-US" altLang="en-US" sz="140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memory multiprocessors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What do they look like?</a:t>
            </a:r>
          </a:p>
          <a:p>
            <a:pPr lvl="1" eaLnBrk="1" hangingPunct="1"/>
            <a:r>
              <a:rPr lang="en-US" altLang="en-US" dirty="0" smtClean="0"/>
              <a:t>We will assume that each processor has a hierarchy of caches (possibly shared)</a:t>
            </a:r>
          </a:p>
          <a:p>
            <a:pPr lvl="1" eaLnBrk="1" hangingPunct="1"/>
            <a:r>
              <a:rPr lang="en-US" altLang="en-US" dirty="0" smtClean="0"/>
              <a:t>We will not discuss shared memory in a time-shared single-thread computer</a:t>
            </a:r>
          </a:p>
          <a:p>
            <a:pPr lvl="2" eaLnBrk="1" hangingPunct="1"/>
            <a:r>
              <a:rPr lang="en-US" altLang="en-US" dirty="0" smtClean="0"/>
              <a:t>A degenerate case of the following</a:t>
            </a:r>
          </a:p>
          <a:p>
            <a:pPr lvl="1" eaLnBrk="1" hangingPunct="1"/>
            <a:r>
              <a:rPr lang="en-US" altLang="en-US" dirty="0" smtClean="0"/>
              <a:t>Shared cache (popular in CMPs)</a:t>
            </a:r>
          </a:p>
          <a:p>
            <a:pPr lvl="1" eaLnBrk="1" hangingPunct="1"/>
            <a:r>
              <a:rPr lang="en-US" altLang="en-US" dirty="0" smtClean="0"/>
              <a:t>Private cache (popular in CMPs and SMPs)</a:t>
            </a:r>
          </a:p>
          <a:p>
            <a:pPr lvl="1" eaLnBrk="1" hangingPunct="1"/>
            <a:r>
              <a:rPr lang="en-US" altLang="en-US" dirty="0" smtClean="0"/>
              <a:t>Distributed shared memory (popular in medium to large-scale servers)</a:t>
            </a:r>
          </a:p>
        </p:txBody>
      </p:sp>
      <p:pic>
        <p:nvPicPr>
          <p:cNvPr id="41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40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Hardware coprocessors to speed up execution of domain-specific functions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Graphics: GPUs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Crypto: crypto accelerators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Floating-point arithmetic: FP coprocessors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AI/ML accelerators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Accelerators usually operate as slaves of the main processor (aka the host processor)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Programs annotate portions of the computation that should be off-loaded to the accelerator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Host initiates accelerator execution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3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41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Discrete accelerator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Separate accelerator chip connected to the host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Accelerator chip comes with its own cache hierarchy and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Data may have to be copied explicitly or implicitly from host memory to accelerator memory before accelerator can operate on the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Example: GPU cards connected via </a:t>
            </a:r>
            <a:r>
              <a:rPr lang="en-US" altLang="en-US" dirty="0" err="1" smtClean="0"/>
              <a:t>PCIe</a:t>
            </a:r>
            <a:r>
              <a:rPr lang="en-US" altLang="en-US" dirty="0" smtClean="0"/>
              <a:t> bus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DMA engines are employed to copy data from host memory to GPU memory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Copy may be explicitly done in the program or implicitly done by the GPU driver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44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42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accelerator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Accelerator integrated into the host processor chip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Accelerator can share parts of the host’s cache and memory resources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Data copy between accelerator and host unnecessary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Efficient fine-grain data sharing between host and accelerator possible through physically shared cache and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Computationally less provisioned than discrete accelerators due to power (thermal) and area constraints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4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43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accelerator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Example: Integrated GPU in Intel CPUs starting from Sandy Bridge processor (2011)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GPU shares the L3 cache, on-chip memory controllers, and main memory with the on-chip cores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Intel’s </a:t>
            </a:r>
            <a:r>
              <a:rPr lang="en-US" altLang="en-US" dirty="0" err="1" smtClean="0"/>
              <a:t>Crystalwell</a:t>
            </a:r>
            <a:r>
              <a:rPr lang="en-US" altLang="en-US" dirty="0" smtClean="0"/>
              <a:t> processor (2013) introduced an L4 </a:t>
            </a:r>
            <a:r>
              <a:rPr lang="en-US" altLang="en-US" dirty="0" err="1" smtClean="0"/>
              <a:t>eDRAM</a:t>
            </a:r>
            <a:r>
              <a:rPr lang="en-US" altLang="en-US" dirty="0" smtClean="0"/>
              <a:t> cache of capacity up to 128 MB to support the high BW demand of the integrated GPU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Sunset after </a:t>
            </a:r>
            <a:r>
              <a:rPr lang="en-US" altLang="en-US" dirty="0" err="1" smtClean="0"/>
              <a:t>Skylake</a:t>
            </a:r>
            <a:r>
              <a:rPr lang="en-US" altLang="en-US" dirty="0" smtClean="0"/>
              <a:t> processor due to improvements in the main three-level cache hierarchy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Example: Integrated GPU in AMD CPUs starting from Llano family (2011)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GPU does not share any cache with CPU cores, but shares the memory controllers and </a:t>
            </a:r>
            <a:r>
              <a:rPr lang="en-US" altLang="en-US" smtClean="0"/>
              <a:t>main memory </a:t>
            </a:r>
            <a:endParaRPr lang="en-US" altLang="en-US" dirty="0" smtClean="0"/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82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44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Accelerator-level parallelism (ALP): program partitioned between host CPU cores and accelerator(s)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M</a:t>
            </a:r>
            <a:r>
              <a:rPr lang="en-US" altLang="en-US" dirty="0" smtClean="0"/>
              <a:t>ay have data shared between CPU cores and accelerators in read/write mode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Requires coherence among CPU cores and accelerators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GPU with last-level cache shared with CPU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GPU’s last-level cache is kept coherent with the CPU cores’ private caches (Intel’s implementation)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Fully coherent hierarchy is expensive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49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GPU with last-level cache shared with CPU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GPU’s last-level cache is kept coherent with the CPU cores’ private caches: GPU results should be written to GPU L3 cache before CPU can consume them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391400" y="3048000"/>
            <a:ext cx="1403928" cy="35814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Shared CPU L3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600700" y="5257800"/>
            <a:ext cx="1104900" cy="129540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L3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81400" y="5638800"/>
            <a:ext cx="1335232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L2 caches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6004791"/>
            <a:ext cx="2305050" cy="5380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L1 caches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62400" y="4419600"/>
            <a:ext cx="1143000" cy="9144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C0 L2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62400" y="3352800"/>
            <a:ext cx="1168400" cy="9144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C1 L2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8250" y="4800600"/>
            <a:ext cx="1905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C0 L1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19200" y="3733800"/>
            <a:ext cx="1905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C1 L1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Left-Right Arrow 9"/>
          <p:cNvSpPr/>
          <p:nvPr/>
        </p:nvSpPr>
        <p:spPr>
          <a:xfrm>
            <a:off x="5130800" y="3515868"/>
            <a:ext cx="2246745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5105400" y="4620768"/>
            <a:ext cx="2286000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>
            <a:off x="3124201" y="3733800"/>
            <a:ext cx="838200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-Right Arrow 17"/>
          <p:cNvSpPr/>
          <p:nvPr/>
        </p:nvSpPr>
        <p:spPr>
          <a:xfrm>
            <a:off x="3163455" y="4800600"/>
            <a:ext cx="817995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>
            <a:off x="6705600" y="5687568"/>
            <a:ext cx="722745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/>
          <p:cNvSpPr/>
          <p:nvPr/>
        </p:nvSpPr>
        <p:spPr>
          <a:xfrm>
            <a:off x="4914900" y="5839968"/>
            <a:ext cx="685801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/>
          <p:cNvSpPr/>
          <p:nvPr/>
        </p:nvSpPr>
        <p:spPr>
          <a:xfrm>
            <a:off x="2928505" y="5992368"/>
            <a:ext cx="682913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14400" y="3276600"/>
            <a:ext cx="61722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086600" y="2895600"/>
            <a:ext cx="0" cy="3810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086600" y="2895600"/>
            <a:ext cx="18288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915400" y="2895600"/>
            <a:ext cx="0" cy="38862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334000" y="6781800"/>
            <a:ext cx="3581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5257800" y="5486400"/>
            <a:ext cx="76200" cy="12954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914400" y="5486400"/>
            <a:ext cx="434917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914400" y="3276600"/>
            <a:ext cx="0" cy="22098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35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46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GPU without shared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Coherence options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CPU caches and last-level GPU cache kept coherent by hardware: two-bit wide second-level directory to keep two L3 caches coherent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Software coherence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7421418" y="3124200"/>
            <a:ext cx="1403928" cy="2286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Shared CPU L3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600700" y="5257800"/>
            <a:ext cx="1104900" cy="129540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L3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81400" y="5638800"/>
            <a:ext cx="1335232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L2 caches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9600" y="6004791"/>
            <a:ext cx="2305050" cy="5380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GPU L1 caches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962400" y="4419600"/>
            <a:ext cx="1143000" cy="9144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C0 L2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62400" y="3352800"/>
            <a:ext cx="1168400" cy="9144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C1 L2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238250" y="4800600"/>
            <a:ext cx="1905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C0 L1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19200" y="3733800"/>
            <a:ext cx="19050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C1 L1 cache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Left-Right Arrow 14"/>
          <p:cNvSpPr/>
          <p:nvPr/>
        </p:nvSpPr>
        <p:spPr>
          <a:xfrm>
            <a:off x="5130800" y="3515868"/>
            <a:ext cx="2246745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5105400" y="4620768"/>
            <a:ext cx="2286000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>
            <a:off x="3124201" y="3733800"/>
            <a:ext cx="838200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-Right Arrow 17"/>
          <p:cNvSpPr/>
          <p:nvPr/>
        </p:nvSpPr>
        <p:spPr>
          <a:xfrm>
            <a:off x="3163455" y="4800600"/>
            <a:ext cx="817995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/>
          <p:cNvSpPr/>
          <p:nvPr/>
        </p:nvSpPr>
        <p:spPr>
          <a:xfrm>
            <a:off x="4914900" y="5839968"/>
            <a:ext cx="685801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/>
          <p:cNvSpPr/>
          <p:nvPr/>
        </p:nvSpPr>
        <p:spPr>
          <a:xfrm>
            <a:off x="2928505" y="5992368"/>
            <a:ext cx="682913" cy="484632"/>
          </a:xfrm>
          <a:prstGeom prst="left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914400" y="3276600"/>
            <a:ext cx="61722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086600" y="2895600"/>
            <a:ext cx="0" cy="3810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086600" y="2895600"/>
            <a:ext cx="18288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15400" y="2895600"/>
            <a:ext cx="0" cy="38862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5334000" y="6781800"/>
            <a:ext cx="358140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5257800" y="5486400"/>
            <a:ext cx="76200" cy="12954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914400" y="5486400"/>
            <a:ext cx="434917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14400" y="3276600"/>
            <a:ext cx="0" cy="220980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9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47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Integrated GPU without shared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Hardware coherence: bandwidth of second-level directory could be a bottleneck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This bottleneck is present in Intel’s integrated GPUs also, but masked under shared L3 cache bandwidth (dir. BW </a:t>
            </a:r>
            <a:r>
              <a:rPr lang="en-US" altLang="en-US" dirty="0"/>
              <a:t>=</a:t>
            </a:r>
            <a:r>
              <a:rPr lang="en-US" altLang="en-US" dirty="0" smtClean="0"/>
              <a:t> L3 cache tag BW)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Software coherence (AMD Llano)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Before GPU starts working, relevant dirty data must be written back from CPU cache hierarchy to main memory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GPU results must be flushed out of GPU cache hierarchy before CPU can consume them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No guarantee of coherence if CPU and GPU simultaneously read/write from/to some shared data (same for Intel’s integrated GPUs)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4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48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Discrete GPU+CPU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Coherence options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Hardware coherence: cache-block grain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Possible only if CPU and GPU are connected over a coherence-aware interconnect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Possible only if CPU, GPU, and interconnect are manufactured by the same industry or in collaboration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Example: Grace CPU + Hopper GPU of </a:t>
            </a:r>
            <a:r>
              <a:rPr lang="en-US" altLang="en-US" dirty="0" err="1" smtClean="0"/>
              <a:t>Nvidia</a:t>
            </a:r>
            <a:r>
              <a:rPr lang="en-US" altLang="en-US" dirty="0" smtClean="0"/>
              <a:t> (referred to as a superchip, but actually a multi-chip module)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Hardware coherence: page-grain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Software coherence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Explicit copy operations done by program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80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49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Grace-Hopper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Grace CPU has a three-level fully coherent cache hierarchy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Private L1+L2 caches per core and an L3 cache shared by CPU cores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Hopper GPU has a two level cache hierarchy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Private L1 data cache per SM and a shared L2 cache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L1 data cache is locally invalidate and write-through for global stores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Grace-Hopper coherent interconnect keeps the Grace cache hierarchy and Hopper L2 cache coherent using a high-bandwidth directory-based coherence protocol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CPU stores do not propagate to Hopper L1 caches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12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883EBC8-DEC9-4CA0-9D02-5682AB5BFB3F}" type="slidenum">
              <a:rPr lang="en-US" altLang="en-US" sz="1400"/>
              <a:pPr eaLnBrk="1" hangingPunct="1"/>
              <a:t>5</a:t>
            </a:fld>
            <a:endParaRPr lang="en-US" altLang="en-US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Private cache</a:t>
            </a:r>
          </a:p>
        </p:txBody>
      </p:sp>
      <p:pic>
        <p:nvPicPr>
          <p:cNvPr id="6148" name="Picture 3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Oval 4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6150" name="Oval 5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6151" name="Oval 6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6152" name="Oval 7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6154" name="Rectangle 9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6155" name="Rectangle 10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6157" name="AutoShape 12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6158" name="Rectangle 13"/>
          <p:cNvSpPr>
            <a:spLocks noChangeArrowheads="1"/>
          </p:cNvSpPr>
          <p:nvPr/>
        </p:nvSpPr>
        <p:spPr bwMode="auto">
          <a:xfrm>
            <a:off x="1828800" y="5257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41148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59436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Line 25"/>
          <p:cNvSpPr>
            <a:spLocks noChangeShapeType="1"/>
          </p:cNvSpPr>
          <p:nvPr/>
        </p:nvSpPr>
        <p:spPr bwMode="auto">
          <a:xfrm>
            <a:off x="4953000" y="4648200"/>
            <a:ext cx="0" cy="609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0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50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Grace-Hopper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Supports acquire-release based lazy software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</a:t>
            </a:r>
            <a:r>
              <a:rPr lang="en-US" altLang="en-US" dirty="0" smtClean="0"/>
              <a:t>cquire is a synchronization operation with the intent to read (and possibly modify) the synchronization variable</a:t>
            </a:r>
            <a:endParaRPr lang="en-US" altLang="en-US" dirty="0"/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Examples: lock acquire, flag read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Release is a synchronization operation with the intent to write to the synchronization variable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Example: lock release, flag write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Acquire-release must be used to propagate CPU stores to GPUs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99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51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Grace-Hopper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Initially, x=0 and flag=0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CPU thread: x=1; flag=1;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GPU thread: while (!flag); use x;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Mark “flag=1” as a release, which makes the compiler insert a fence instruction right before “flag=1” (store to x may not commit its value immediately without such a fence instruction in Grace; worse, “x=1” may commit </a:t>
            </a:r>
            <a:r>
              <a:rPr lang="en-US" altLang="en-US" i="1" dirty="0" smtClean="0"/>
              <a:t>after</a:t>
            </a:r>
            <a:r>
              <a:rPr lang="en-US" altLang="en-US" dirty="0" smtClean="0"/>
              <a:t> “flag=1”)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Mark the read of flag in GPU thread as an acquire, which flushes the L1 cache of the SM housing the GPU thread</a:t>
            </a:r>
            <a:r>
              <a:rPr lang="en-US" altLang="en-US" dirty="0"/>
              <a:t> </a:t>
            </a:r>
            <a:r>
              <a:rPr lang="en-US" altLang="en-US" dirty="0" smtClean="0"/>
              <a:t>(known as self-invalidation)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Ensures that the reads of flag and x both will go to the Hopper L2 cache thereby entering the coherent domain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5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52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Grace-Hopper coherence (more example)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Suppose a CPU thread and a GPU thread execute a critical section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CPU thread: lock(L); x++; unlock(L)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GPU thread: lock(L); x++; unlock(L)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Mark “unlock(L)” as a release, which makes the compiler insert a fence instruction right before “unlock(L)” (ensures that store to x commits before unlock commits)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Mark “lock(L)” in GPU thread as an acquire, which self-invalidates the L1 cache of the SM housing the GPU thread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Ensures that the reads of L and x both will go to the Hopper L2 cache thereby entering the coherent domain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26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53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Page-grain hardware coherence in discrete GPU+CPU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Copies of a page with RO permission can exist in CPU memory as well as GPU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Store to a page from a CPU or a GPU invalidates the mapping of the page in all devices except the writer and migrates the latest copy of the page to the writer’s memory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Fine-grain RW sharing is too costly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Cost can be reduced by migrating only diffs and by advertising stores only at release operations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Rich literature on page-grain coherence in shared memory multiprocessors (late 1980s to 1990s)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May take help from OS/driver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11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01A48-ADA0-4397-A325-75056FE777AE}" type="slidenum">
              <a:rPr lang="en-US" altLang="en-US" sz="1400"/>
              <a:pPr eaLnBrk="1" hangingPunct="1"/>
              <a:t>54</a:t>
            </a:fld>
            <a:endParaRPr lang="en-US" altLang="en-US" sz="140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Accelerator coherence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Software coherence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Options: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Explicitly copy data from CPU to GPU and back (managed by application developer)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Let the driver/OS do the copy operation triggered by faults due to CPU/GPU access to a page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Copies are done always at a grain that is multiple of page size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Optimization: OS/driver can infer access pattern and </a:t>
            </a:r>
            <a:r>
              <a:rPr lang="en-US" altLang="en-US" dirty="0" err="1" smtClean="0"/>
              <a:t>prefetch</a:t>
            </a:r>
            <a:r>
              <a:rPr lang="en-US" altLang="en-US" dirty="0" smtClean="0"/>
              <a:t> pages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Fine-grain RW sharing is costly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48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E85946-B2F2-4770-9448-E0F6803F89C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Tiled CMP (Hypothetical Floor-plan)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7432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27432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36576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2743200" y="28194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32" name="Rectangle 64"/>
          <p:cNvSpPr>
            <a:spLocks noChangeArrowheads="1"/>
          </p:cNvSpPr>
          <p:nvPr/>
        </p:nvSpPr>
        <p:spPr bwMode="auto">
          <a:xfrm>
            <a:off x="54864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33" name="Rectangle 65"/>
          <p:cNvSpPr>
            <a:spLocks noChangeArrowheads="1"/>
          </p:cNvSpPr>
          <p:nvPr/>
        </p:nvSpPr>
        <p:spPr bwMode="auto">
          <a:xfrm>
            <a:off x="54864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34" name="Rectangle 66"/>
          <p:cNvSpPr>
            <a:spLocks noChangeArrowheads="1"/>
          </p:cNvSpPr>
          <p:nvPr/>
        </p:nvSpPr>
        <p:spPr bwMode="auto">
          <a:xfrm>
            <a:off x="64008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35" name="Rectangle 67"/>
          <p:cNvSpPr>
            <a:spLocks noChangeArrowheads="1"/>
          </p:cNvSpPr>
          <p:nvPr/>
        </p:nvSpPr>
        <p:spPr bwMode="auto">
          <a:xfrm>
            <a:off x="5486400" y="28194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48" name="Rectangle 80"/>
          <p:cNvSpPr>
            <a:spLocks noChangeArrowheads="1"/>
          </p:cNvSpPr>
          <p:nvPr/>
        </p:nvSpPr>
        <p:spPr bwMode="auto">
          <a:xfrm>
            <a:off x="5486400" y="52578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49" name="Rectangle 81"/>
          <p:cNvSpPr>
            <a:spLocks noChangeArrowheads="1"/>
          </p:cNvSpPr>
          <p:nvPr/>
        </p:nvSpPr>
        <p:spPr bwMode="auto">
          <a:xfrm>
            <a:off x="5486400" y="47244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50" name="Rectangle 82"/>
          <p:cNvSpPr>
            <a:spLocks noChangeArrowheads="1"/>
          </p:cNvSpPr>
          <p:nvPr/>
        </p:nvSpPr>
        <p:spPr bwMode="auto">
          <a:xfrm>
            <a:off x="6400800" y="47244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51" name="Rectangle 83"/>
          <p:cNvSpPr>
            <a:spLocks noChangeArrowheads="1"/>
          </p:cNvSpPr>
          <p:nvPr/>
        </p:nvSpPr>
        <p:spPr bwMode="auto">
          <a:xfrm>
            <a:off x="5486400" y="41148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52" name="Rectangle 84"/>
          <p:cNvSpPr>
            <a:spLocks noChangeArrowheads="1"/>
          </p:cNvSpPr>
          <p:nvPr/>
        </p:nvSpPr>
        <p:spPr bwMode="auto">
          <a:xfrm>
            <a:off x="2743200" y="52578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53" name="Rectangle 85"/>
          <p:cNvSpPr>
            <a:spLocks noChangeArrowheads="1"/>
          </p:cNvSpPr>
          <p:nvPr/>
        </p:nvSpPr>
        <p:spPr bwMode="auto">
          <a:xfrm>
            <a:off x="2743200" y="47244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54" name="Rectangle 86"/>
          <p:cNvSpPr>
            <a:spLocks noChangeArrowheads="1"/>
          </p:cNvSpPr>
          <p:nvPr/>
        </p:nvSpPr>
        <p:spPr bwMode="auto">
          <a:xfrm>
            <a:off x="3657600" y="47244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55" name="Rectangle 87"/>
          <p:cNvSpPr>
            <a:spLocks noChangeArrowheads="1"/>
          </p:cNvSpPr>
          <p:nvPr/>
        </p:nvSpPr>
        <p:spPr bwMode="auto">
          <a:xfrm>
            <a:off x="2743200" y="41148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23572" name="Line 88"/>
          <p:cNvSpPr>
            <a:spLocks noChangeShapeType="1"/>
          </p:cNvSpPr>
          <p:nvPr/>
        </p:nvSpPr>
        <p:spPr bwMode="auto">
          <a:xfrm>
            <a:off x="2514600" y="1219200"/>
            <a:ext cx="50292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Line 89"/>
          <p:cNvSpPr>
            <a:spLocks noChangeShapeType="1"/>
          </p:cNvSpPr>
          <p:nvPr/>
        </p:nvSpPr>
        <p:spPr bwMode="auto">
          <a:xfrm>
            <a:off x="7543800" y="1219200"/>
            <a:ext cx="0" cy="51054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Line 90"/>
          <p:cNvSpPr>
            <a:spLocks noChangeShapeType="1"/>
          </p:cNvSpPr>
          <p:nvPr/>
        </p:nvSpPr>
        <p:spPr bwMode="auto">
          <a:xfrm flipH="1">
            <a:off x="2514600" y="6324600"/>
            <a:ext cx="50292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5" name="Line 91"/>
          <p:cNvSpPr>
            <a:spLocks noChangeShapeType="1"/>
          </p:cNvSpPr>
          <p:nvPr/>
        </p:nvSpPr>
        <p:spPr bwMode="auto">
          <a:xfrm flipV="1">
            <a:off x="2514600" y="1219200"/>
            <a:ext cx="0" cy="51054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060" name="Rectangle 92"/>
          <p:cNvSpPr>
            <a:spLocks noChangeArrowheads="1"/>
          </p:cNvSpPr>
          <p:nvPr/>
        </p:nvSpPr>
        <p:spPr bwMode="auto">
          <a:xfrm>
            <a:off x="2743200" y="3429000"/>
            <a:ext cx="45720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Crossbar</a:t>
            </a:r>
          </a:p>
        </p:txBody>
      </p:sp>
      <p:sp>
        <p:nvSpPr>
          <p:cNvPr id="84061" name="Rectangle 93"/>
          <p:cNvSpPr>
            <a:spLocks noChangeArrowheads="1"/>
          </p:cNvSpPr>
          <p:nvPr/>
        </p:nvSpPr>
        <p:spPr bwMode="auto">
          <a:xfrm>
            <a:off x="4572000" y="1371600"/>
            <a:ext cx="914400" cy="20574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4062" name="Rectangle 94"/>
          <p:cNvSpPr>
            <a:spLocks noChangeArrowheads="1"/>
          </p:cNvSpPr>
          <p:nvPr/>
        </p:nvSpPr>
        <p:spPr bwMode="auto">
          <a:xfrm>
            <a:off x="4572000" y="4114800"/>
            <a:ext cx="914400" cy="20574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4063" name="AutoShape 95"/>
          <p:cNvSpPr>
            <a:spLocks noChangeArrowheads="1"/>
          </p:cNvSpPr>
          <p:nvPr/>
        </p:nvSpPr>
        <p:spPr bwMode="auto">
          <a:xfrm>
            <a:off x="4724400" y="838200"/>
            <a:ext cx="485775" cy="823913"/>
          </a:xfrm>
          <a:prstGeom prst="upArrow">
            <a:avLst>
              <a:gd name="adj1" fmla="val 50000"/>
              <a:gd name="adj2" fmla="val 42402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4064" name="AutoShape 96"/>
          <p:cNvSpPr>
            <a:spLocks noChangeArrowheads="1"/>
          </p:cNvSpPr>
          <p:nvPr/>
        </p:nvSpPr>
        <p:spPr bwMode="auto">
          <a:xfrm>
            <a:off x="4800600" y="5943600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3581" name="Picture 110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358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4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4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4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4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4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4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 animBg="1"/>
      <p:bldP spid="83975" grpId="0" animBg="1"/>
      <p:bldP spid="84032" grpId="0" animBg="1"/>
      <p:bldP spid="84033" grpId="0" animBg="1"/>
      <p:bldP spid="84034" grpId="0" animBg="1"/>
      <p:bldP spid="84035" grpId="0" animBg="1"/>
      <p:bldP spid="84048" grpId="0" animBg="1"/>
      <p:bldP spid="84049" grpId="0" animBg="1"/>
      <p:bldP spid="84050" grpId="0" animBg="1"/>
      <p:bldP spid="84051" grpId="0" animBg="1"/>
      <p:bldP spid="84052" grpId="0" animBg="1"/>
      <p:bldP spid="84053" grpId="0" animBg="1"/>
      <p:bldP spid="84054" grpId="0" animBg="1"/>
      <p:bldP spid="84055" grpId="0" animBg="1"/>
      <p:bldP spid="84060" grpId="0" animBg="1"/>
      <p:bldP spid="84061" grpId="0" animBg="1"/>
      <p:bldP spid="84062" grpId="0" animBg="1"/>
      <p:bldP spid="84063" grpId="0" animBg="1"/>
      <p:bldP spid="84064" grpId="0" animBg="1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40EF21-9938-4F39-8CEC-C1F690DEA885}" type="slidenum">
              <a:rPr lang="en-US" altLang="en-US" sz="1400"/>
              <a:pPr eaLnBrk="1" hangingPunct="1"/>
              <a:t>7</a:t>
            </a:fld>
            <a:endParaRPr lang="en-US" altLang="en-US" sz="140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cache</a:t>
            </a:r>
          </a:p>
        </p:txBody>
      </p:sp>
      <p:pic>
        <p:nvPicPr>
          <p:cNvPr id="5124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18288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P0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36576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P1</a:t>
            </a:r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54864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P2</a:t>
            </a: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7315200" y="1600200"/>
            <a:ext cx="914400" cy="9144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P3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6764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5052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53340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162800" y="2743200"/>
            <a:ext cx="1219200" cy="685800"/>
          </a:xfrm>
          <a:prstGeom prst="rect">
            <a:avLst/>
          </a:prstGeom>
          <a:solidFill>
            <a:srgbClr val="00FF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CACHE</a:t>
            </a: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1371600" y="3733800"/>
            <a:ext cx="73914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INTERCONNECT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1828800" y="6019800"/>
            <a:ext cx="6400800" cy="6858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DRAM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2743200" y="4953000"/>
            <a:ext cx="4572000" cy="685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SHARED CACHE</a:t>
            </a:r>
          </a:p>
        </p:txBody>
      </p:sp>
      <p:sp>
        <p:nvSpPr>
          <p:cNvPr id="5136" name="Line 22"/>
          <p:cNvSpPr>
            <a:spLocks noChangeShapeType="1"/>
          </p:cNvSpPr>
          <p:nvPr/>
        </p:nvSpPr>
        <p:spPr bwMode="auto">
          <a:xfrm>
            <a:off x="22860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7" name="Line 23"/>
          <p:cNvSpPr>
            <a:spLocks noChangeShapeType="1"/>
          </p:cNvSpPr>
          <p:nvPr/>
        </p:nvSpPr>
        <p:spPr bwMode="auto">
          <a:xfrm>
            <a:off x="41148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Line 24"/>
          <p:cNvSpPr>
            <a:spLocks noChangeShapeType="1"/>
          </p:cNvSpPr>
          <p:nvPr/>
        </p:nvSpPr>
        <p:spPr bwMode="auto">
          <a:xfrm>
            <a:off x="59436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Line 25"/>
          <p:cNvSpPr>
            <a:spLocks noChangeShapeType="1"/>
          </p:cNvSpPr>
          <p:nvPr/>
        </p:nvSpPr>
        <p:spPr bwMode="auto">
          <a:xfrm>
            <a:off x="7772400" y="2514600"/>
            <a:ext cx="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0" name="Line 26"/>
          <p:cNvSpPr>
            <a:spLocks noChangeShapeType="1"/>
          </p:cNvSpPr>
          <p:nvPr/>
        </p:nvSpPr>
        <p:spPr bwMode="auto">
          <a:xfrm>
            <a:off x="22860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1" name="Line 27"/>
          <p:cNvSpPr>
            <a:spLocks noChangeShapeType="1"/>
          </p:cNvSpPr>
          <p:nvPr/>
        </p:nvSpPr>
        <p:spPr bwMode="auto">
          <a:xfrm>
            <a:off x="41148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2" name="Line 28"/>
          <p:cNvSpPr>
            <a:spLocks noChangeShapeType="1"/>
          </p:cNvSpPr>
          <p:nvPr/>
        </p:nvSpPr>
        <p:spPr bwMode="auto">
          <a:xfrm>
            <a:off x="59436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Line 29"/>
          <p:cNvSpPr>
            <a:spLocks noChangeShapeType="1"/>
          </p:cNvSpPr>
          <p:nvPr/>
        </p:nvSpPr>
        <p:spPr bwMode="auto">
          <a:xfrm>
            <a:off x="7772400" y="34290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4" name="Line 30"/>
          <p:cNvSpPr>
            <a:spLocks noChangeShapeType="1"/>
          </p:cNvSpPr>
          <p:nvPr/>
        </p:nvSpPr>
        <p:spPr bwMode="auto">
          <a:xfrm>
            <a:off x="4953000" y="4648200"/>
            <a:ext cx="0" cy="304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5" name="Line 31"/>
          <p:cNvSpPr>
            <a:spLocks noChangeShapeType="1"/>
          </p:cNvSpPr>
          <p:nvPr/>
        </p:nvSpPr>
        <p:spPr bwMode="auto">
          <a:xfrm>
            <a:off x="5029200" y="5638800"/>
            <a:ext cx="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316D3D-4F24-4617-95E7-89D1EF7A75F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Shared Cache CMP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27432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7432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6576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54864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54864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64008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2743200" y="518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2743200" y="46482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3657600" y="46482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5486400" y="518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5486400" y="46482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6400800" y="46482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2743200" y="2819400"/>
            <a:ext cx="4572000" cy="18288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Non-uniform access L2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(NUCA)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4572000" y="4648200"/>
            <a:ext cx="914400" cy="14478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4572000" y="1371600"/>
            <a:ext cx="914400" cy="14478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5014" name="AutoShape 22"/>
          <p:cNvSpPr>
            <a:spLocks noChangeArrowheads="1"/>
          </p:cNvSpPr>
          <p:nvPr/>
        </p:nvSpPr>
        <p:spPr bwMode="auto">
          <a:xfrm>
            <a:off x="4800600" y="6096000"/>
            <a:ext cx="485775" cy="533400"/>
          </a:xfrm>
          <a:prstGeom prst="downArrow">
            <a:avLst>
              <a:gd name="adj1" fmla="val 50000"/>
              <a:gd name="adj2" fmla="val 2745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5015" name="AutoShape 23"/>
          <p:cNvSpPr>
            <a:spLocks noChangeArrowheads="1"/>
          </p:cNvSpPr>
          <p:nvPr/>
        </p:nvSpPr>
        <p:spPr bwMode="auto">
          <a:xfrm>
            <a:off x="4724400" y="838200"/>
            <a:ext cx="485775" cy="533400"/>
          </a:xfrm>
          <a:prstGeom prst="upArrow">
            <a:avLst>
              <a:gd name="adj1" fmla="val 50000"/>
              <a:gd name="adj2" fmla="val 2745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7" name="Line 24"/>
          <p:cNvSpPr>
            <a:spLocks noChangeShapeType="1"/>
          </p:cNvSpPr>
          <p:nvPr/>
        </p:nvSpPr>
        <p:spPr bwMode="auto">
          <a:xfrm>
            <a:off x="2438400" y="1295400"/>
            <a:ext cx="51054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5"/>
          <p:cNvSpPr>
            <a:spLocks noChangeShapeType="1"/>
          </p:cNvSpPr>
          <p:nvPr/>
        </p:nvSpPr>
        <p:spPr bwMode="auto">
          <a:xfrm>
            <a:off x="2438400" y="1295400"/>
            <a:ext cx="0" cy="49530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Line 26"/>
          <p:cNvSpPr>
            <a:spLocks noChangeShapeType="1"/>
          </p:cNvSpPr>
          <p:nvPr/>
        </p:nvSpPr>
        <p:spPr bwMode="auto">
          <a:xfrm>
            <a:off x="2438400" y="6248400"/>
            <a:ext cx="51054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0" name="Line 27"/>
          <p:cNvSpPr>
            <a:spLocks noChangeShapeType="1"/>
          </p:cNvSpPr>
          <p:nvPr/>
        </p:nvSpPr>
        <p:spPr bwMode="auto">
          <a:xfrm>
            <a:off x="7543800" y="1295400"/>
            <a:ext cx="0" cy="49530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601" name="Picture 29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24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5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animBg="1"/>
      <p:bldP spid="84997" grpId="0" animBg="1"/>
      <p:bldP spid="84998" grpId="0" animBg="1"/>
      <p:bldP spid="84999" grpId="0" animBg="1"/>
      <p:bldP spid="85000" grpId="0" animBg="1"/>
      <p:bldP spid="85001" grpId="0" animBg="1"/>
      <p:bldP spid="85005" grpId="0" animBg="1"/>
      <p:bldP spid="85006" grpId="0" animBg="1"/>
      <p:bldP spid="85007" grpId="0" animBg="1"/>
      <p:bldP spid="85008" grpId="0" animBg="1"/>
      <p:bldP spid="85009" grpId="0" animBg="1"/>
      <p:bldP spid="85010" grpId="0" animBg="1"/>
      <p:bldP spid="85011" grpId="0" animBg="1"/>
      <p:bldP spid="85012" grpId="0" animBg="1"/>
      <p:bldP spid="85013" grpId="0" animBg="1"/>
      <p:bldP spid="85014" grpId="0" animBg="1"/>
      <p:bldP spid="85015" grpId="0" animBg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34E23C-857F-422D-A825-AEE12771778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Niagara Floor-plan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74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|24.9|1.9|1.4|7.2|1.7|29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2.3|1.7|0.9|3.4|71.7|1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6156</TotalTime>
  <Words>3250</Words>
  <Application>Microsoft Office PowerPoint</Application>
  <PresentationFormat>On-screen Show (4:3)</PresentationFormat>
  <Paragraphs>698</Paragraphs>
  <Slides>54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Aharoni</vt:lpstr>
      <vt:lpstr>Arial</vt:lpstr>
      <vt:lpstr>Comic Sans MS</vt:lpstr>
      <vt:lpstr>Times New Roman</vt:lpstr>
      <vt:lpstr>Default Design</vt:lpstr>
      <vt:lpstr>Cache Coherence in  Multi-cores and Multiprocssors  Mainak Chaudhuri mainakc@cse.iitk.ac.in</vt:lpstr>
      <vt:lpstr>Agenda</vt:lpstr>
      <vt:lpstr>1. General Architecture  </vt:lpstr>
      <vt:lpstr>Shared memory multiprocessors</vt:lpstr>
      <vt:lpstr>Private cache</vt:lpstr>
      <vt:lpstr>Tiled CMP (Hypothetical Floor-plan)</vt:lpstr>
      <vt:lpstr>Shared cache</vt:lpstr>
      <vt:lpstr>Shared Cache CMP</vt:lpstr>
      <vt:lpstr>Niagara Floor-plan</vt:lpstr>
      <vt:lpstr>Quad-core Sandy Bridge</vt:lpstr>
      <vt:lpstr>Shared vs. private in CMPs</vt:lpstr>
      <vt:lpstr>Shared vs. private in CMPs</vt:lpstr>
      <vt:lpstr>Distributed shared memory</vt:lpstr>
      <vt:lpstr>2. Cache Coherence  </vt:lpstr>
      <vt:lpstr>Cache coherence</vt:lpstr>
      <vt:lpstr>Cache coherence: Example</vt:lpstr>
      <vt:lpstr>Cache coherence: Example</vt:lpstr>
      <vt:lpstr>What went wrong?</vt:lpstr>
      <vt:lpstr>Implementations</vt:lpstr>
      <vt:lpstr>Implementations</vt:lpstr>
      <vt:lpstr>Distributed shared memory</vt:lpstr>
      <vt:lpstr>Private cache</vt:lpstr>
      <vt:lpstr>Private cache</vt:lpstr>
      <vt:lpstr>Shared cache</vt:lpstr>
      <vt:lpstr>Shared cache</vt:lpstr>
      <vt:lpstr>Implementations</vt:lpstr>
      <vt:lpstr>Implementations</vt:lpstr>
      <vt:lpstr>Implementations</vt:lpstr>
      <vt:lpstr>Shared cache</vt:lpstr>
      <vt:lpstr>Implementations</vt:lpstr>
      <vt:lpstr>Shared cache</vt:lpstr>
      <vt:lpstr>Invalidation acknowledgments</vt:lpstr>
      <vt:lpstr>Invalidation acknowledgments</vt:lpstr>
      <vt:lpstr>Invalidation acknowledgments</vt:lpstr>
      <vt:lpstr>2. Connection with GPUs  </vt:lpstr>
      <vt:lpstr>Cache coherence in GPUs</vt:lpstr>
      <vt:lpstr>Cache coherence in GPUs</vt:lpstr>
      <vt:lpstr>Ordering of global accesses in GPUs</vt:lpstr>
      <vt:lpstr>4. Accelerator Coherence  </vt:lpstr>
      <vt:lpstr>Accelerators</vt:lpstr>
      <vt:lpstr>Accelerators</vt:lpstr>
      <vt:lpstr>Accelerators</vt:lpstr>
      <vt:lpstr>Accelerators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  <vt:lpstr>Accelerator coherence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</dc:creator>
  <cp:lastModifiedBy>CSE</cp:lastModifiedBy>
  <cp:revision>462</cp:revision>
  <cp:lastPrinted>2026-08-06T15:17:40Z</cp:lastPrinted>
  <dcterms:created xsi:type="dcterms:W3CDTF">1601-01-01T00:00:00Z</dcterms:created>
  <dcterms:modified xsi:type="dcterms:W3CDTF">2026-08-06T15:17:44Z</dcterms:modified>
</cp:coreProperties>
</file>