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318" r:id="rId2"/>
    <p:sldId id="288" r:id="rId3"/>
    <p:sldId id="330" r:id="rId4"/>
    <p:sldId id="289" r:id="rId5"/>
    <p:sldId id="290" r:id="rId6"/>
    <p:sldId id="291" r:id="rId7"/>
    <p:sldId id="292" r:id="rId8"/>
    <p:sldId id="293" r:id="rId9"/>
    <p:sldId id="294" r:id="rId10"/>
    <p:sldId id="296" r:id="rId11"/>
    <p:sldId id="297" r:id="rId12"/>
    <p:sldId id="295" r:id="rId13"/>
    <p:sldId id="299" r:id="rId14"/>
    <p:sldId id="298" r:id="rId15"/>
    <p:sldId id="300" r:id="rId16"/>
    <p:sldId id="326" r:id="rId17"/>
    <p:sldId id="327" r:id="rId18"/>
    <p:sldId id="328" r:id="rId19"/>
    <p:sldId id="301" r:id="rId20"/>
    <p:sldId id="302" r:id="rId21"/>
    <p:sldId id="331" r:id="rId22"/>
    <p:sldId id="323" r:id="rId23"/>
    <p:sldId id="322" r:id="rId24"/>
    <p:sldId id="325" r:id="rId25"/>
    <p:sldId id="324" r:id="rId26"/>
    <p:sldId id="304" r:id="rId27"/>
    <p:sldId id="306" r:id="rId28"/>
    <p:sldId id="307" r:id="rId29"/>
    <p:sldId id="309" r:id="rId30"/>
    <p:sldId id="320" r:id="rId31"/>
    <p:sldId id="321" r:id="rId32"/>
    <p:sldId id="310" r:id="rId33"/>
    <p:sldId id="311" r:id="rId34"/>
    <p:sldId id="332" r:id="rId35"/>
    <p:sldId id="336" r:id="rId36"/>
    <p:sldId id="333" r:id="rId37"/>
    <p:sldId id="334" r:id="rId38"/>
    <p:sldId id="335" r:id="rId39"/>
    <p:sldId id="308" r:id="rId40"/>
  </p:sldIdLst>
  <p:sldSz cx="9144000" cy="6858000" type="screen4x3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CC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077" autoAdjust="0"/>
  </p:normalViewPr>
  <p:slideViewPr>
    <p:cSldViewPr>
      <p:cViewPr varScale="1">
        <p:scale>
          <a:sx n="69" d="100"/>
          <a:sy n="69" d="100"/>
        </p:scale>
        <p:origin x="12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A6F1166-4AA3-47A5-9435-FE2B713DFD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8FD0FE0-19D3-41B5-9516-AB28F8F58D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018CBAD-02A1-462D-89FA-9881BE6E0598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b="1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2D3C8-8B1A-4B2E-B51B-DF08B36B64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94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2908F-CCD0-479B-9BAC-50667AC488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0256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6E1E-05A0-49D1-BD98-AA14A43BEE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5452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8F655-0716-4518-A275-C99A2DCE9D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6121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483A3-8F09-49F7-91F6-4BB41BD92B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785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025B6-8075-4078-81D0-771EE3491F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369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E5B78-0E39-42CB-8731-36BCAD1B7F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9150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27080-5537-49ED-8214-675AFB2E1B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816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C5072-451F-4D26-9D21-C412101384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012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16BFA-B6D6-4363-855C-90179DC8FB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398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ADCDE-6BD4-49E7-BD59-50FCA21A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3243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02F2993-C0FD-4947-8EDD-F123612542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E2DC14C-A18C-4237-9CED-F8A8E09B2374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smtClean="0"/>
              <a:t>Multi-core: The Ultimate Dose of Moore’s Law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743200"/>
            <a:ext cx="9144000" cy="34290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Mainak</a:t>
            </a:r>
            <a:r>
              <a:rPr lang="en-US" altLang="en-US" dirty="0" smtClean="0"/>
              <a:t> Chaudhuri</a:t>
            </a:r>
          </a:p>
          <a:p>
            <a:pPr eaLnBrk="1" hangingPunct="1"/>
            <a:r>
              <a:rPr lang="en-US" altLang="en-US" dirty="0" smtClean="0"/>
              <a:t>Dept. of Computer Science and Engineering, IIT Kanpur</a:t>
            </a:r>
          </a:p>
          <a:p>
            <a:pPr eaLnBrk="1" hangingPunct="1"/>
            <a:endParaRPr lang="en-US" altLang="en-US" dirty="0" smtClean="0">
              <a:solidFill>
                <a:srgbClr val="FF6600"/>
              </a:solidFill>
            </a:endParaRPr>
          </a:p>
          <a:p>
            <a:pPr eaLnBrk="1" hangingPunct="1"/>
            <a:r>
              <a:rPr lang="en-US" altLang="en-US" sz="2800" dirty="0" smtClean="0">
                <a:solidFill>
                  <a:srgbClr val="FF6600"/>
                </a:solidFill>
              </a:rPr>
              <a:t>[A tale of 50+ years of glory and success]</a:t>
            </a:r>
          </a:p>
        </p:txBody>
      </p:sp>
      <p:pic>
        <p:nvPicPr>
          <p:cNvPr id="4101" name="Picture 5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B6B6521-24DB-4BFF-A345-4AF101DF542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Data dependence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71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load r1, addr	IF  ID  EX  MEM  WB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add r3, r2, r1        IF  ID  EX      MEM  WB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>
              <a:buFontTx/>
              <a:buNone/>
            </a:pPr>
            <a:r>
              <a:rPr lang="en-US" altLang="en-US" smtClean="0"/>
              <a:t>			</a:t>
            </a:r>
            <a:r>
              <a:rPr lang="en-US" altLang="en-US" smtClean="0">
                <a:solidFill>
                  <a:srgbClr val="00CC00"/>
                </a:solidFill>
              </a:rPr>
              <a:t>Value available</a:t>
            </a:r>
            <a:r>
              <a:rPr lang="en-US" altLang="en-US" smtClean="0"/>
              <a:t>     </a:t>
            </a:r>
            <a:r>
              <a:rPr lang="en-US" altLang="en-US" smtClean="0">
                <a:solidFill>
                  <a:srgbClr val="FF0000"/>
                </a:solidFill>
              </a:rPr>
              <a:t>Value needed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Need a live bypass! (requires some negative time travel: not yet feasible in real world)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No option but to take one bubble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Bigger problems: load latency is often high; you may not find the data in cache</a:t>
            </a:r>
          </a:p>
        </p:txBody>
      </p:sp>
      <p:sp>
        <p:nvSpPr>
          <p:cNvPr id="13317" name="Line 4"/>
          <p:cNvSpPr>
            <a:spLocks noChangeShapeType="1"/>
          </p:cNvSpPr>
          <p:nvPr/>
        </p:nvSpPr>
        <p:spPr bwMode="auto">
          <a:xfrm flipV="1">
            <a:off x="4343400" y="1295400"/>
            <a:ext cx="2514600" cy="14478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Line 5"/>
          <p:cNvSpPr>
            <a:spLocks noChangeShapeType="1"/>
          </p:cNvSpPr>
          <p:nvPr/>
        </p:nvSpPr>
        <p:spPr bwMode="auto">
          <a:xfrm flipH="1" flipV="1">
            <a:off x="5638800" y="1752600"/>
            <a:ext cx="12192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3319" name="Picture 7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C11E612-3FEC-42FD-A5C2-8610B6C0785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Structural Hazard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8458200" cy="510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Instr. 1	IF  ID  EX  MEM  WB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Instr. 2         IF  ID   EX     MEM   WB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Instr. 3               IF    ID     EX       MEM …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Instr. 4                       IF      ID       EX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…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>
              <a:buFontTx/>
              <a:buNone/>
            </a:pPr>
            <a:r>
              <a:rPr lang="en-US" altLang="en-US" smtClean="0"/>
              <a:t>Usual solution is to put more resources</a:t>
            </a:r>
          </a:p>
        </p:txBody>
      </p:sp>
      <p:sp>
        <p:nvSpPr>
          <p:cNvPr id="14341" name="Oval 4"/>
          <p:cNvSpPr>
            <a:spLocks noChangeArrowheads="1"/>
          </p:cNvSpPr>
          <p:nvPr/>
        </p:nvSpPr>
        <p:spPr bwMode="auto">
          <a:xfrm>
            <a:off x="4876800" y="2667000"/>
            <a:ext cx="914400" cy="9144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342" name="Oval 5"/>
          <p:cNvSpPr>
            <a:spLocks noChangeArrowheads="1"/>
          </p:cNvSpPr>
          <p:nvPr/>
        </p:nvSpPr>
        <p:spPr bwMode="auto">
          <a:xfrm>
            <a:off x="4876800" y="838200"/>
            <a:ext cx="914400" cy="9144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343" name="Oval 6"/>
          <p:cNvSpPr>
            <a:spLocks noChangeArrowheads="1"/>
          </p:cNvSpPr>
          <p:nvPr/>
        </p:nvSpPr>
        <p:spPr bwMode="auto">
          <a:xfrm>
            <a:off x="6096000" y="2667000"/>
            <a:ext cx="914400" cy="914400"/>
          </a:xfrm>
          <a:prstGeom prst="ellipse">
            <a:avLst/>
          </a:prstGeom>
          <a:solidFill>
            <a:srgbClr val="FF6600">
              <a:alpha val="20000"/>
            </a:srgbClr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344" name="Oval 7"/>
          <p:cNvSpPr>
            <a:spLocks noChangeArrowheads="1"/>
          </p:cNvSpPr>
          <p:nvPr/>
        </p:nvSpPr>
        <p:spPr bwMode="auto">
          <a:xfrm>
            <a:off x="6019800" y="838200"/>
            <a:ext cx="914400" cy="914400"/>
          </a:xfrm>
          <a:prstGeom prst="ellipse">
            <a:avLst/>
          </a:prstGeom>
          <a:solidFill>
            <a:srgbClr val="FF6600">
              <a:alpha val="20000"/>
            </a:srgbClr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14345" name="Picture 9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  <p:extLst mod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30B4448-607D-4777-B19C-674DF6233611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Out-of-order Execution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458200" cy="6172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load r2, addr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>
              <a:buFontTx/>
              <a:buNone/>
            </a:pPr>
            <a:r>
              <a:rPr lang="en-US" altLang="en-US" smtClean="0"/>
              <a:t>add r3, r2, r1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xor r10, r5, r3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sub  r9, r10, r1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addi r29, r29, 0xffff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sll   r29, r29, 2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mul r20, r20</a:t>
            </a:r>
          </a:p>
          <a:p>
            <a:pPr eaLnBrk="1" hangingPunct="1">
              <a:buFontTx/>
              <a:buNone/>
            </a:pPr>
            <a:r>
              <a:rPr lang="en-US" altLang="en-US" smtClean="0">
                <a:solidFill>
                  <a:srgbClr val="FF0000"/>
                </a:solidFill>
              </a:rPr>
              <a:t>Results must become visible in-order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	</a:t>
            </a:r>
          </a:p>
        </p:txBody>
      </p:sp>
      <p:sp>
        <p:nvSpPr>
          <p:cNvPr id="72708" name="AutoShape 4"/>
          <p:cNvSpPr>
            <a:spLocks noChangeArrowheads="1"/>
          </p:cNvSpPr>
          <p:nvPr/>
        </p:nvSpPr>
        <p:spPr bwMode="auto">
          <a:xfrm>
            <a:off x="3352800" y="685800"/>
            <a:ext cx="3276600" cy="1371600"/>
          </a:xfrm>
          <a:prstGeom prst="irregularSeal2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Cache miss</a:t>
            </a:r>
          </a:p>
        </p:txBody>
      </p:sp>
      <p:pic>
        <p:nvPicPr>
          <p:cNvPr id="15366" name="Picture 6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757 -0.00532 L 0.62257 -0.00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81503E-6 L 0.45 0.0046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89017E-6 L 0.57379 0.004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81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674 0.00416 L 0.63507 0.0041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60833 0.0 " pathEditMode="relative" ptsTypes="AA">
                                      <p:cBhvr>
                                        <p:cTn id="25" dur="20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58333 0.0 " pathEditMode="relative" ptsTypes="AA">
                                      <p:cBhvr>
                                        <p:cTn id="29" dur="2000" fill="hold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575 0.0 " pathEditMode="relative" ptsTypes="AA">
                                      <p:cBhvr>
                                        <p:cTn id="33" dur="2000" fill="hold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727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animBg="1"/>
    </p:bldLst>
  </p:timing>
  <p:extLst mod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82FFC89-DD1B-4222-ADB3-C4760A59B195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Multiple Issue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458200" cy="6172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load r2, addr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>
              <a:buFontTx/>
              <a:buNone/>
            </a:pPr>
            <a:r>
              <a:rPr lang="en-US" altLang="en-US" smtClean="0"/>
              <a:t>add r3, r2, r1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xor r10, r5, r3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sub  r9, r10, r1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addi r29, r29, 0xffff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sll   r29, r29, 2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mul r20, r20</a:t>
            </a:r>
          </a:p>
          <a:p>
            <a:pPr eaLnBrk="1" hangingPunct="1">
              <a:buFontTx/>
              <a:buNone/>
            </a:pPr>
            <a:r>
              <a:rPr lang="en-US" altLang="en-US" smtClean="0">
                <a:solidFill>
                  <a:srgbClr val="FF0000"/>
                </a:solidFill>
              </a:rPr>
              <a:t>Results must become visible in-order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	</a:t>
            </a:r>
          </a:p>
        </p:txBody>
      </p:sp>
      <p:sp>
        <p:nvSpPr>
          <p:cNvPr id="76804" name="AutoShape 4"/>
          <p:cNvSpPr>
            <a:spLocks noChangeArrowheads="1"/>
          </p:cNvSpPr>
          <p:nvPr/>
        </p:nvSpPr>
        <p:spPr bwMode="auto">
          <a:xfrm>
            <a:off x="3352800" y="685800"/>
            <a:ext cx="3276600" cy="1371600"/>
          </a:xfrm>
          <a:prstGeom prst="irregularSeal2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Cache </a:t>
            </a:r>
            <a:r>
              <a:rPr lang="en-US" altLang="en-US" smtClean="0">
                <a:solidFill>
                  <a:srgbClr val="FF0000"/>
                </a:solidFill>
              </a:rPr>
              <a:t>hit</a:t>
            </a:r>
            <a:endParaRPr lang="en-US" altLang="en-US">
              <a:solidFill>
                <a:srgbClr val="FF0000"/>
              </a:solidFill>
            </a:endParaRPr>
          </a:p>
        </p:txBody>
      </p:sp>
      <p:pic>
        <p:nvPicPr>
          <p:cNvPr id="16390" name="Picture 6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757 -0.00532 L 0.62257 -0.00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81503E-6 L 0.45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2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674 0.00416 L 0.63507 0.0041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6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89017E-6 L 0.57379 0.00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8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60833 0.0 " pathEditMode="relative" ptsTypes="AA">
                                      <p:cBhvr>
                                        <p:cTn id="18" dur="20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58333 0.0 " pathEditMode="relative" ptsTypes="AA">
                                      <p:cBhvr>
                                        <p:cTn id="22" dur="20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575 0.0 " pathEditMode="relative" ptsTypes="AA">
                                      <p:cBhvr>
                                        <p:cTn id="26" dur="2000" fill="hold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animBg="1"/>
    </p:bldLst>
  </p:timing>
  <p:extLst mod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4BF914-2AE3-40F3-8E19-E86EF2FCC58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Out-of-order Multiple Issue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Some hardware nightmares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Complex issue logic to discover independent instructions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Increased pressure on cache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Impact of a cache miss is much bigger now in terms of lost opportunity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Various speculative techniques are in place to “ignore” the slow and stupid memory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Increased impact of control dependence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Must feed the processor with multiple correct instructions every cycle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One cycle of bubble means lost opportunity of multiple instructions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Complex logic to verify</a:t>
            </a:r>
          </a:p>
        </p:txBody>
      </p:sp>
      <p:pic>
        <p:nvPicPr>
          <p:cNvPr id="1741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4B7657-C8A9-4CAE-BDA0-71C199D25F44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Moore’s Law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Number of transistors on-chip doubles every 12 months (1965); revised in 1975 to every 24 months</a:t>
            </a:r>
          </a:p>
          <a:p>
            <a:pPr lvl="1" eaLnBrk="1" hangingPunct="1"/>
            <a:r>
              <a:rPr lang="en-US" altLang="en-US" dirty="0" smtClean="0"/>
              <a:t>Phenomenal 58% performance growth every year till late-nineties made possible by the increasing number of on-chip transistors</a:t>
            </a:r>
          </a:p>
          <a:p>
            <a:pPr eaLnBrk="1" hangingPunct="1"/>
            <a:r>
              <a:rPr lang="en-US" altLang="en-US" dirty="0" smtClean="0"/>
              <a:t>Doesn’t power consumption increase with increasing number of transistors?</a:t>
            </a:r>
          </a:p>
          <a:p>
            <a:pPr lvl="1" eaLnBrk="1" hangingPunct="1"/>
            <a:r>
              <a:rPr lang="en-US" altLang="en-US" dirty="0" smtClean="0"/>
              <a:t>Dynamic power consumption is proportional to the number of switching transistors</a:t>
            </a:r>
          </a:p>
          <a:p>
            <a:pPr lvl="1" eaLnBrk="1" hangingPunct="1"/>
            <a:r>
              <a:rPr lang="en-US" altLang="en-US" dirty="0" smtClean="0"/>
              <a:t>For a transistor, dynamic power is CV</a:t>
            </a:r>
            <a:r>
              <a:rPr lang="en-US" altLang="en-US" baseline="30000" dirty="0" smtClean="0"/>
              <a:t>2</a:t>
            </a:r>
            <a:r>
              <a:rPr lang="en-US" altLang="en-US" dirty="0" smtClean="0"/>
              <a:t>f</a:t>
            </a:r>
          </a:p>
          <a:p>
            <a:pPr lvl="2" eaLnBrk="1" hangingPunct="1"/>
            <a:r>
              <a:rPr lang="en-US" altLang="en-US" dirty="0" smtClean="0"/>
              <a:t>C=capacitance, V=voltage, f=frequency</a:t>
            </a:r>
          </a:p>
        </p:txBody>
      </p:sp>
      <p:pic>
        <p:nvPicPr>
          <p:cNvPr id="18437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4B7657-C8A9-4CAE-BDA0-71C199D25F44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Dennard scaling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How power density scales with technology generation (due to Robert Dennard, 1974)</a:t>
            </a:r>
          </a:p>
          <a:p>
            <a:pPr lvl="1" eaLnBrk="1" hangingPunct="1"/>
            <a:r>
              <a:rPr lang="en-US" altLang="en-US" dirty="0" smtClean="0"/>
              <a:t>In each generation, transistor length shrinks by 30% i.e., new size is 0.7x of old size</a:t>
            </a:r>
          </a:p>
          <a:p>
            <a:pPr lvl="2" eaLnBrk="1" hangingPunct="1"/>
            <a:r>
              <a:rPr lang="en-US" altLang="en-US" dirty="0" smtClean="0"/>
              <a:t>180 nm </a:t>
            </a:r>
            <a:r>
              <a:rPr lang="en-US" altLang="en-US" dirty="0" smtClean="0">
                <a:sym typeface="Wingdings" panose="05000000000000000000" pitchFamily="2" charset="2"/>
              </a:rPr>
              <a:t> 130 nm  90 nm  65 nm  45 nm  32 nm  22 nm  14 nm  10 nm  7 nm  5 nm</a:t>
            </a:r>
          </a:p>
          <a:p>
            <a:pPr lvl="1" eaLnBrk="1" hangingPunct="1"/>
            <a:r>
              <a:rPr lang="en-US" altLang="en-US" dirty="0" smtClean="0">
                <a:sym typeface="Wingdings" panose="05000000000000000000" pitchFamily="2" charset="2"/>
              </a:rPr>
              <a:t>New area per transistor is 0.5x of old area</a:t>
            </a:r>
          </a:p>
          <a:p>
            <a:pPr lvl="2" eaLnBrk="1" hangingPunct="1"/>
            <a:r>
              <a:rPr lang="en-US" altLang="en-US" dirty="0" smtClean="0">
                <a:sym typeface="Wingdings" panose="05000000000000000000" pitchFamily="2" charset="2"/>
              </a:rPr>
              <a:t>Allows doubling of transistor count in same area</a:t>
            </a:r>
          </a:p>
          <a:p>
            <a:pPr lvl="1" eaLnBrk="1" hangingPunct="1"/>
            <a:r>
              <a:rPr lang="en-US" altLang="en-US" dirty="0" smtClean="0">
                <a:sym typeface="Wingdings" panose="05000000000000000000" pitchFamily="2" charset="2"/>
              </a:rPr>
              <a:t>New capacitance per transistor is 0.7x of old</a:t>
            </a:r>
          </a:p>
          <a:p>
            <a:pPr lvl="2" eaLnBrk="1" hangingPunct="1"/>
            <a:r>
              <a:rPr lang="en-US" altLang="en-US" dirty="0" smtClean="0"/>
              <a:t>C is proportional to area/length</a:t>
            </a:r>
          </a:p>
          <a:p>
            <a:pPr lvl="1" eaLnBrk="1" hangingPunct="1"/>
            <a:r>
              <a:rPr lang="en-US" altLang="en-US" dirty="0" smtClean="0"/>
              <a:t>To maintain same electric field, voltage must be 0.7x because V = </a:t>
            </a:r>
            <a:r>
              <a:rPr lang="en-US" altLang="en-US" dirty="0" err="1" smtClean="0"/>
              <a:t>E.d</a:t>
            </a:r>
            <a:endParaRPr lang="en-US" altLang="en-US" dirty="0" smtClean="0"/>
          </a:p>
        </p:txBody>
      </p:sp>
      <p:pic>
        <p:nvPicPr>
          <p:cNvPr id="18437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176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4B7657-C8A9-4CAE-BDA0-71C199D25F44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Dennard scaling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How power density scales with technology generation (due to Robert Dennard, 1974)</a:t>
            </a:r>
          </a:p>
          <a:p>
            <a:pPr lvl="1" eaLnBrk="1" hangingPunct="1"/>
            <a:r>
              <a:rPr lang="en-US" altLang="en-US" dirty="0" smtClean="0"/>
              <a:t>RC delay through transistor becomes 0.7x as it is proportional to capacitance</a:t>
            </a:r>
          </a:p>
          <a:p>
            <a:pPr lvl="2" eaLnBrk="1" hangingPunct="1"/>
            <a:r>
              <a:rPr lang="en-US" altLang="en-US" dirty="0" smtClean="0"/>
              <a:t>Clock cycle time can be reduced to 0.7x</a:t>
            </a:r>
          </a:p>
          <a:p>
            <a:pPr lvl="2" eaLnBrk="1" hangingPunct="1"/>
            <a:r>
              <a:rPr lang="en-US" altLang="en-US" dirty="0" smtClean="0"/>
              <a:t>Frequency can be increased to (1/0.7)x i.e., 1.4x</a:t>
            </a:r>
          </a:p>
          <a:p>
            <a:pPr lvl="1" eaLnBrk="1" hangingPunct="1"/>
            <a:r>
              <a:rPr lang="en-US" altLang="en-US" dirty="0" smtClean="0"/>
              <a:t>Power consumption per transistor becomes (0.7*0.7*0.7*1.4)x or roughly 0.5x</a:t>
            </a:r>
          </a:p>
          <a:p>
            <a:pPr lvl="1" eaLnBrk="1" hangingPunct="1"/>
            <a:r>
              <a:rPr lang="en-US" altLang="en-US" dirty="0" smtClean="0"/>
              <a:t>Since area per transistor becomes 0.5x, power per unit area i.e., power density remains unchanged (known as Dennard scaling)</a:t>
            </a:r>
          </a:p>
        </p:txBody>
      </p:sp>
      <p:pic>
        <p:nvPicPr>
          <p:cNvPr id="18437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5938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4B7657-C8A9-4CAE-BDA0-71C199D25F44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Dennard scaling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Since 2x transistors can be packed in the same area Moore’s law does not pose any problem with power consumption</a:t>
            </a:r>
          </a:p>
          <a:p>
            <a:pPr lvl="1" eaLnBrk="1" hangingPunct="1"/>
            <a:r>
              <a:rPr lang="en-US" altLang="en-US" dirty="0" smtClean="0"/>
              <a:t>But Dennard scaling ignores static power consumption</a:t>
            </a:r>
          </a:p>
          <a:p>
            <a:pPr lvl="2" eaLnBrk="1" hangingPunct="1"/>
            <a:r>
              <a:rPr lang="en-US" altLang="en-US" dirty="0" smtClean="0"/>
              <a:t>Power consumed even when a transistor is not switching i.e., off</a:t>
            </a:r>
          </a:p>
          <a:p>
            <a:pPr lvl="2" eaLnBrk="1" hangingPunct="1"/>
            <a:r>
              <a:rPr lang="en-US" altLang="en-US" dirty="0" smtClean="0"/>
              <a:t>Arises because a transistor does not switch off completely even if a low voltage is applied</a:t>
            </a:r>
          </a:p>
          <a:p>
            <a:pPr lvl="2" eaLnBrk="1" hangingPunct="1"/>
            <a:r>
              <a:rPr lang="en-US" altLang="en-US" dirty="0" smtClean="0"/>
              <a:t>Static power increases exponentially with decreasing transistor size</a:t>
            </a:r>
          </a:p>
          <a:p>
            <a:pPr lvl="2" eaLnBrk="1" hangingPunct="1"/>
            <a:r>
              <a:rPr lang="en-US" altLang="en-US" dirty="0" smtClean="0"/>
              <a:t>Today with very small transistors, Dennard scaling does not hold any more</a:t>
            </a:r>
          </a:p>
          <a:p>
            <a:pPr lvl="2" eaLnBrk="1" hangingPunct="1"/>
            <a:r>
              <a:rPr lang="en-US" altLang="en-US" dirty="0" smtClean="0">
                <a:solidFill>
                  <a:srgbClr val="C00000"/>
                </a:solidFill>
              </a:rPr>
              <a:t>Moore’s law meets the power wall</a:t>
            </a:r>
          </a:p>
          <a:p>
            <a:pPr lvl="1" eaLnBrk="1" hangingPunct="1"/>
            <a:endParaRPr lang="en-US" altLang="en-US" dirty="0" smtClean="0"/>
          </a:p>
        </p:txBody>
      </p:sp>
      <p:pic>
        <p:nvPicPr>
          <p:cNvPr id="18437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20711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68592A3-9B29-4A5A-8627-1CD78A7C5AD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Scaling Issues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Wires connect transistors</a:t>
            </a:r>
          </a:p>
          <a:p>
            <a:pPr eaLnBrk="1" hangingPunct="1"/>
            <a:r>
              <a:rPr lang="en-US" altLang="en-US" dirty="0" smtClean="0"/>
              <a:t>Wire delay does not scale like transistors</a:t>
            </a:r>
          </a:p>
          <a:p>
            <a:pPr eaLnBrk="1" hangingPunct="1"/>
            <a:r>
              <a:rPr lang="en-US" altLang="en-US" dirty="0" smtClean="0"/>
              <a:t>Hardware for extracting ILP has reached the point of diminishing return</a:t>
            </a:r>
          </a:p>
          <a:p>
            <a:pPr lvl="1" eaLnBrk="1" hangingPunct="1"/>
            <a:r>
              <a:rPr lang="en-US" altLang="en-US" dirty="0" smtClean="0"/>
              <a:t>Need a large number of in-flight instructions</a:t>
            </a:r>
          </a:p>
          <a:p>
            <a:pPr lvl="1" eaLnBrk="1" hangingPunct="1"/>
            <a:r>
              <a:rPr lang="en-US" altLang="en-US" dirty="0" smtClean="0"/>
              <a:t>Supporting such a large population inside the chip requires power-hungry delay-sensitive logic and storage</a:t>
            </a:r>
          </a:p>
          <a:p>
            <a:pPr lvl="1" eaLnBrk="1" hangingPunct="1"/>
            <a:r>
              <a:rPr lang="en-US" altLang="en-US" dirty="0" smtClean="0"/>
              <a:t>Verification complexity is large</a:t>
            </a:r>
          </a:p>
          <a:p>
            <a:pPr eaLnBrk="1" hangingPunct="1"/>
            <a:r>
              <a:rPr lang="en-US" altLang="en-US" dirty="0" smtClean="0"/>
              <a:t>How to exploit so many transistors?</a:t>
            </a:r>
          </a:p>
          <a:p>
            <a:pPr lvl="1" eaLnBrk="1" hangingPunct="1"/>
            <a:r>
              <a:rPr lang="en-US" altLang="en-US" dirty="0" smtClean="0"/>
              <a:t>Must be a de-centralized design which avoids long wires</a:t>
            </a:r>
          </a:p>
        </p:txBody>
      </p:sp>
      <p:pic>
        <p:nvPicPr>
          <p:cNvPr id="19461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C428F36-9CBA-4835-A04E-5284DF5FC61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Trends in Chip Industry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Long history since 1971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Introduction of Intel 4004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http://www.intel4004.com/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Today we talk about billions of transistors on a die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Intel’s 24-core Core i9 processors (Core Ultra family) have 20+ billion transistors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AMD’s Ryzen 9 family of processors have close to 20 billion transistors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IBM’s POWER11 processor has 30 billion transistors</a:t>
            </a:r>
            <a:endParaRPr lang="en-US" altLang="en-US" dirty="0"/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Last month IBM announced the first sub-1 nm (0.7 nm) chip that can pack 100 billion transistors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 smtClean="0"/>
          </a:p>
        </p:txBody>
      </p:sp>
      <p:pic>
        <p:nvPicPr>
          <p:cNvPr id="6149" name="Picture 7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  <p:extLst mod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2945310-AF6A-41F4-AA96-29FB2DF74208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Multi-core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8458200" cy="6248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Put a few reasonably complex processors or many simple processors on the chip</a:t>
            </a:r>
          </a:p>
          <a:p>
            <a:pPr lvl="1" eaLnBrk="1" hangingPunct="1"/>
            <a:r>
              <a:rPr lang="en-US" altLang="en-US" dirty="0" smtClean="0"/>
              <a:t>Each processor has its own primary cache and pipeline</a:t>
            </a:r>
          </a:p>
          <a:p>
            <a:pPr lvl="1" eaLnBrk="1" hangingPunct="1"/>
            <a:r>
              <a:rPr lang="en-US" altLang="en-US" dirty="0" smtClean="0"/>
              <a:t>Often a processor is called a core</a:t>
            </a:r>
          </a:p>
          <a:p>
            <a:pPr lvl="1" eaLnBrk="1" hangingPunct="1"/>
            <a:r>
              <a:rPr lang="en-US" altLang="en-US" dirty="0" smtClean="0"/>
              <a:t>Often called a chip-multiprocessor (CMP)</a:t>
            </a:r>
          </a:p>
          <a:p>
            <a:pPr lvl="1" eaLnBrk="1" hangingPunct="1"/>
            <a:r>
              <a:rPr lang="en-US" altLang="en-US" dirty="0" smtClean="0"/>
              <a:t>What about power consumption?</a:t>
            </a:r>
          </a:p>
          <a:p>
            <a:pPr lvl="2" eaLnBrk="1" hangingPunct="1"/>
            <a:r>
              <a:rPr lang="en-US" altLang="en-US" dirty="0" smtClean="0"/>
              <a:t>Trade-off between clock frequency, core count, core complexity</a:t>
            </a:r>
          </a:p>
          <a:p>
            <a:pPr eaLnBrk="1" hangingPunct="1"/>
            <a:r>
              <a:rPr lang="en-US" altLang="en-US" dirty="0" smtClean="0"/>
              <a:t>Did we use the transistors properly?</a:t>
            </a:r>
          </a:p>
          <a:p>
            <a:pPr lvl="1" eaLnBrk="1" hangingPunct="1"/>
            <a:r>
              <a:rPr lang="en-US" altLang="en-US" dirty="0" smtClean="0"/>
              <a:t>Depends on if you can keep the cores busy</a:t>
            </a:r>
          </a:p>
          <a:p>
            <a:pPr lvl="2" eaLnBrk="1" hangingPunct="1"/>
            <a:r>
              <a:rPr lang="en-US" altLang="en-US" dirty="0" smtClean="0"/>
              <a:t>Introduces the concept of thread-level parallelism (TLP)</a:t>
            </a:r>
          </a:p>
        </p:txBody>
      </p:sp>
      <p:pic>
        <p:nvPicPr>
          <p:cNvPr id="20485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  <p:extLst mod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fld id="{45FFEFB1-DC35-446A-A353-CB486E53DC91}" type="slidenum">
              <a:rPr lang="en-US" altLang="en-US" sz="1400">
                <a:solidFill>
                  <a:schemeClr val="tx1"/>
                </a:solidFill>
                <a:latin typeface="Verdana" panose="020B0604030504040204" pitchFamily="34" charset="0"/>
              </a:rPr>
              <a:pPr/>
              <a:t>21</a:t>
            </a:fld>
            <a:endParaRPr lang="en-US" altLang="en-US" sz="14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3188"/>
            <a:ext cx="9144000" cy="73501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Floor of today’s chips</a:t>
            </a:r>
          </a:p>
        </p:txBody>
      </p:sp>
      <p:sp>
        <p:nvSpPr>
          <p:cNvPr id="6" name="Cloud 5"/>
          <p:cNvSpPr/>
          <p:nvPr/>
        </p:nvSpPr>
        <p:spPr bwMode="auto">
          <a:xfrm>
            <a:off x="1371600" y="2590800"/>
            <a:ext cx="6553200" cy="838200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Interconnection network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2438400" y="1066800"/>
            <a:ext cx="1066800" cy="914400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L3 bank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5638800" y="1066800"/>
            <a:ext cx="1066800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L3 bank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2438400" y="3962400"/>
            <a:ext cx="1066800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L3 bank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5638800" y="3962400"/>
            <a:ext cx="1066800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L3 bank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76200" y="2590800"/>
            <a:ext cx="914400" cy="6096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MC</a:t>
            </a:r>
          </a:p>
        </p:txBody>
      </p:sp>
      <p:sp>
        <p:nvSpPr>
          <p:cNvPr id="14" name="Rounded Rectangle 13"/>
          <p:cNvSpPr/>
          <p:nvPr/>
        </p:nvSpPr>
        <p:spPr bwMode="auto">
          <a:xfrm>
            <a:off x="8153400" y="2590800"/>
            <a:ext cx="914400" cy="6096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MC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76200" y="5486400"/>
            <a:ext cx="1447800" cy="533400"/>
          </a:xfrm>
          <a:prstGeom prst="roundRect">
            <a:avLst/>
          </a:prstGeom>
          <a:solidFill>
            <a:srgbClr val="00B0F0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DIMMs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7620000" y="5486400"/>
            <a:ext cx="1447800" cy="533400"/>
          </a:xfrm>
          <a:prstGeom prst="roundRect">
            <a:avLst/>
          </a:prstGeom>
          <a:solidFill>
            <a:srgbClr val="00B0F0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DIMMs</a:t>
            </a:r>
          </a:p>
        </p:txBody>
      </p:sp>
      <p:sp>
        <p:nvSpPr>
          <p:cNvPr id="65549" name="Oval 16"/>
          <p:cNvSpPr>
            <a:spLocks noChangeArrowheads="1"/>
          </p:cNvSpPr>
          <p:nvPr/>
        </p:nvSpPr>
        <p:spPr bwMode="auto">
          <a:xfrm>
            <a:off x="152400" y="1066800"/>
            <a:ext cx="1676400" cy="1143000"/>
          </a:xfrm>
          <a:prstGeom prst="ellipse">
            <a:avLst/>
          </a:prstGeom>
          <a:solidFill>
            <a:srgbClr val="FFC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algn="ctr" eaLnBrk="1" hangingPunct="1"/>
            <a:r>
              <a:rPr lang="en-US" altLang="en-US"/>
              <a:t>Pipe+L1+L2</a:t>
            </a:r>
          </a:p>
        </p:txBody>
      </p:sp>
      <p:sp>
        <p:nvSpPr>
          <p:cNvPr id="65550" name="Oval 17"/>
          <p:cNvSpPr>
            <a:spLocks noChangeArrowheads="1"/>
          </p:cNvSpPr>
          <p:nvPr/>
        </p:nvSpPr>
        <p:spPr bwMode="auto">
          <a:xfrm>
            <a:off x="7315200" y="1066800"/>
            <a:ext cx="1676400" cy="1143000"/>
          </a:xfrm>
          <a:prstGeom prst="ellipse">
            <a:avLst/>
          </a:prstGeom>
          <a:solidFill>
            <a:srgbClr val="FFC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algn="ctr" eaLnBrk="1" hangingPunct="1"/>
            <a:r>
              <a:rPr lang="en-US" altLang="en-US"/>
              <a:t>Pipe+L1+L2</a:t>
            </a:r>
          </a:p>
        </p:txBody>
      </p:sp>
      <p:sp>
        <p:nvSpPr>
          <p:cNvPr id="65551" name="Oval 18"/>
          <p:cNvSpPr>
            <a:spLocks noChangeArrowheads="1"/>
          </p:cNvSpPr>
          <p:nvPr/>
        </p:nvSpPr>
        <p:spPr bwMode="auto">
          <a:xfrm>
            <a:off x="609600" y="3733800"/>
            <a:ext cx="1676400" cy="1143000"/>
          </a:xfrm>
          <a:prstGeom prst="ellipse">
            <a:avLst/>
          </a:prstGeom>
          <a:solidFill>
            <a:srgbClr val="FFC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algn="ctr" eaLnBrk="1" hangingPunct="1"/>
            <a:r>
              <a:rPr lang="en-US" altLang="en-US"/>
              <a:t>Pipe+L1+L2</a:t>
            </a:r>
          </a:p>
        </p:txBody>
      </p:sp>
      <p:sp>
        <p:nvSpPr>
          <p:cNvPr id="65552" name="Oval 19"/>
          <p:cNvSpPr>
            <a:spLocks noChangeArrowheads="1"/>
          </p:cNvSpPr>
          <p:nvPr/>
        </p:nvSpPr>
        <p:spPr bwMode="auto">
          <a:xfrm>
            <a:off x="6858000" y="3733800"/>
            <a:ext cx="1676400" cy="1143000"/>
          </a:xfrm>
          <a:prstGeom prst="ellipse">
            <a:avLst/>
          </a:prstGeom>
          <a:solidFill>
            <a:srgbClr val="FFC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algn="ctr" eaLnBrk="1" hangingPunct="1"/>
            <a:r>
              <a:rPr lang="en-US" altLang="en-US"/>
              <a:t>Pipe+L1+L2</a:t>
            </a:r>
          </a:p>
        </p:txBody>
      </p:sp>
      <p:cxnSp>
        <p:nvCxnSpPr>
          <p:cNvPr id="65553" name="Straight Connector 21"/>
          <p:cNvCxnSpPr>
            <a:cxnSpLocks noChangeShapeType="1"/>
            <a:stCxn id="7" idx="2"/>
          </p:cNvCxnSpPr>
          <p:nvPr/>
        </p:nvCxnSpPr>
        <p:spPr bwMode="auto">
          <a:xfrm rot="5400000">
            <a:off x="2628901" y="2324100"/>
            <a:ext cx="685800" cy="3175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54" name="Straight Connector 23"/>
          <p:cNvCxnSpPr>
            <a:cxnSpLocks noChangeShapeType="1"/>
            <a:stCxn id="65549" idx="4"/>
            <a:endCxn id="65555" idx="1"/>
          </p:cNvCxnSpPr>
          <p:nvPr/>
        </p:nvCxnSpPr>
        <p:spPr bwMode="auto">
          <a:xfrm rot="16200000" flipH="1">
            <a:off x="1695450" y="1504950"/>
            <a:ext cx="419100" cy="182880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55" name="Rectangle 24"/>
          <p:cNvSpPr>
            <a:spLocks noChangeArrowheads="1"/>
          </p:cNvSpPr>
          <p:nvPr/>
        </p:nvSpPr>
        <p:spPr bwMode="auto">
          <a:xfrm>
            <a:off x="2819400" y="25146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5556" name="Straight Connector 27"/>
          <p:cNvCxnSpPr>
            <a:cxnSpLocks noChangeShapeType="1"/>
            <a:stCxn id="13" idx="3"/>
          </p:cNvCxnSpPr>
          <p:nvPr/>
        </p:nvCxnSpPr>
        <p:spPr bwMode="auto">
          <a:xfrm>
            <a:off x="990600" y="2895600"/>
            <a:ext cx="533400" cy="158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57" name="Rectangle 33"/>
          <p:cNvSpPr>
            <a:spLocks noChangeArrowheads="1"/>
          </p:cNvSpPr>
          <p:nvPr/>
        </p:nvSpPr>
        <p:spPr bwMode="auto">
          <a:xfrm>
            <a:off x="1447800" y="27432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5558" name="Straight Connector 34"/>
          <p:cNvCxnSpPr>
            <a:cxnSpLocks noChangeShapeType="1"/>
          </p:cNvCxnSpPr>
          <p:nvPr/>
        </p:nvCxnSpPr>
        <p:spPr bwMode="auto">
          <a:xfrm rot="5400000">
            <a:off x="2629694" y="3618706"/>
            <a:ext cx="685800" cy="158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59" name="Straight Connector 36"/>
          <p:cNvCxnSpPr>
            <a:cxnSpLocks noChangeShapeType="1"/>
            <a:stCxn id="65551" idx="0"/>
            <a:endCxn id="65560" idx="1"/>
          </p:cNvCxnSpPr>
          <p:nvPr/>
        </p:nvCxnSpPr>
        <p:spPr bwMode="auto">
          <a:xfrm rot="5400000" flipH="1" flipV="1">
            <a:off x="1962150" y="2876550"/>
            <a:ext cx="342900" cy="137160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60" name="Rectangle 37"/>
          <p:cNvSpPr>
            <a:spLocks noChangeArrowheads="1"/>
          </p:cNvSpPr>
          <p:nvPr/>
        </p:nvSpPr>
        <p:spPr bwMode="auto">
          <a:xfrm>
            <a:off x="2819400" y="32766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5561" name="Straight Connector 38"/>
          <p:cNvCxnSpPr>
            <a:cxnSpLocks noChangeShapeType="1"/>
          </p:cNvCxnSpPr>
          <p:nvPr/>
        </p:nvCxnSpPr>
        <p:spPr bwMode="auto">
          <a:xfrm rot="5400000">
            <a:off x="5828507" y="2323306"/>
            <a:ext cx="685800" cy="1587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62" name="Straight Connector 40"/>
          <p:cNvCxnSpPr>
            <a:cxnSpLocks noChangeShapeType="1"/>
            <a:stCxn id="65550" idx="4"/>
          </p:cNvCxnSpPr>
          <p:nvPr/>
        </p:nvCxnSpPr>
        <p:spPr bwMode="auto">
          <a:xfrm rot="5400000">
            <a:off x="6934200" y="1447800"/>
            <a:ext cx="457200" cy="198120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63" name="Rectangle 41"/>
          <p:cNvSpPr>
            <a:spLocks noChangeArrowheads="1"/>
          </p:cNvSpPr>
          <p:nvPr/>
        </p:nvSpPr>
        <p:spPr bwMode="auto">
          <a:xfrm>
            <a:off x="6096000" y="25146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5564" name="Straight Connector 42"/>
          <p:cNvCxnSpPr>
            <a:cxnSpLocks noChangeShapeType="1"/>
          </p:cNvCxnSpPr>
          <p:nvPr/>
        </p:nvCxnSpPr>
        <p:spPr bwMode="auto">
          <a:xfrm rot="5400000">
            <a:off x="5830094" y="3618706"/>
            <a:ext cx="685800" cy="158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65" name="Straight Connector 44"/>
          <p:cNvCxnSpPr>
            <a:cxnSpLocks noChangeShapeType="1"/>
            <a:stCxn id="65566" idx="3"/>
            <a:endCxn id="65552" idx="0"/>
          </p:cNvCxnSpPr>
          <p:nvPr/>
        </p:nvCxnSpPr>
        <p:spPr bwMode="auto">
          <a:xfrm>
            <a:off x="6324600" y="3314700"/>
            <a:ext cx="1371600" cy="41910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66" name="Rectangle 45"/>
          <p:cNvSpPr>
            <a:spLocks noChangeArrowheads="1"/>
          </p:cNvSpPr>
          <p:nvPr/>
        </p:nvSpPr>
        <p:spPr bwMode="auto">
          <a:xfrm>
            <a:off x="6096000" y="32004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5567" name="Straight Connector 47"/>
          <p:cNvCxnSpPr>
            <a:cxnSpLocks noChangeShapeType="1"/>
            <a:stCxn id="14" idx="1"/>
          </p:cNvCxnSpPr>
          <p:nvPr/>
        </p:nvCxnSpPr>
        <p:spPr bwMode="auto">
          <a:xfrm rot="10800000">
            <a:off x="7696200" y="2895600"/>
            <a:ext cx="457200" cy="158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68" name="Rectangle 48"/>
          <p:cNvSpPr>
            <a:spLocks noChangeArrowheads="1"/>
          </p:cNvSpPr>
          <p:nvPr/>
        </p:nvSpPr>
        <p:spPr bwMode="auto">
          <a:xfrm>
            <a:off x="7543800" y="28194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69" name="TextBox 52"/>
          <p:cNvSpPr txBox="1">
            <a:spLocks noChangeArrowheads="1"/>
          </p:cNvSpPr>
          <p:nvPr/>
        </p:nvSpPr>
        <p:spPr bwMode="auto">
          <a:xfrm>
            <a:off x="3733800" y="1981200"/>
            <a:ext cx="1243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r>
              <a:rPr lang="en-US" altLang="en-US"/>
              <a:t>Switch</a:t>
            </a:r>
          </a:p>
        </p:txBody>
      </p:sp>
      <p:cxnSp>
        <p:nvCxnSpPr>
          <p:cNvPr id="65570" name="Straight Arrow Connector 54"/>
          <p:cNvCxnSpPr>
            <a:cxnSpLocks noChangeShapeType="1"/>
            <a:stCxn id="65569" idx="1"/>
          </p:cNvCxnSpPr>
          <p:nvPr/>
        </p:nvCxnSpPr>
        <p:spPr bwMode="auto">
          <a:xfrm rot="10800000" flipV="1">
            <a:off x="3200400" y="2243138"/>
            <a:ext cx="533400" cy="271462"/>
          </a:xfrm>
          <a:prstGeom prst="straightConnector1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71" name="Straight Arrow Connector 56"/>
          <p:cNvCxnSpPr>
            <a:cxnSpLocks noChangeShapeType="1"/>
            <a:stCxn id="65569" idx="3"/>
          </p:cNvCxnSpPr>
          <p:nvPr/>
        </p:nvCxnSpPr>
        <p:spPr bwMode="auto">
          <a:xfrm>
            <a:off x="4976813" y="2243138"/>
            <a:ext cx="966787" cy="271462"/>
          </a:xfrm>
          <a:prstGeom prst="straightConnector1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72" name="TextBox 58"/>
          <p:cNvSpPr txBox="1">
            <a:spLocks noChangeArrowheads="1"/>
          </p:cNvSpPr>
          <p:nvPr/>
        </p:nvSpPr>
        <p:spPr bwMode="auto">
          <a:xfrm>
            <a:off x="2743200" y="5495925"/>
            <a:ext cx="3841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r>
              <a:rPr lang="en-US" altLang="en-US"/>
              <a:t>DDRx DRAM channels</a:t>
            </a:r>
          </a:p>
        </p:txBody>
      </p:sp>
      <p:cxnSp>
        <p:nvCxnSpPr>
          <p:cNvPr id="65573" name="Straight Arrow Connector 60"/>
          <p:cNvCxnSpPr>
            <a:cxnSpLocks noChangeShapeType="1"/>
          </p:cNvCxnSpPr>
          <p:nvPr/>
        </p:nvCxnSpPr>
        <p:spPr bwMode="auto">
          <a:xfrm flipV="1">
            <a:off x="6324600" y="5334001"/>
            <a:ext cx="2362200" cy="493712"/>
          </a:xfrm>
          <a:prstGeom prst="straightConnector1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74" name="Straight Arrow Connector 62"/>
          <p:cNvCxnSpPr>
            <a:cxnSpLocks noChangeShapeType="1"/>
            <a:stCxn id="65572" idx="1"/>
          </p:cNvCxnSpPr>
          <p:nvPr/>
        </p:nvCxnSpPr>
        <p:spPr bwMode="auto">
          <a:xfrm rot="10800000">
            <a:off x="533400" y="5334000"/>
            <a:ext cx="2209800" cy="423863"/>
          </a:xfrm>
          <a:prstGeom prst="straightConnector1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75" name="Up-Down Arrow 63"/>
          <p:cNvSpPr>
            <a:spLocks noChangeArrowheads="1"/>
          </p:cNvSpPr>
          <p:nvPr/>
        </p:nvSpPr>
        <p:spPr bwMode="auto">
          <a:xfrm>
            <a:off x="304800" y="3200400"/>
            <a:ext cx="228600" cy="22860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76" name="Up-Down Arrow 64"/>
          <p:cNvSpPr>
            <a:spLocks noChangeArrowheads="1"/>
          </p:cNvSpPr>
          <p:nvPr/>
        </p:nvSpPr>
        <p:spPr bwMode="auto">
          <a:xfrm>
            <a:off x="8686800" y="3200400"/>
            <a:ext cx="228600" cy="22860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77" name="TextBox 67"/>
          <p:cNvSpPr txBox="1">
            <a:spLocks noChangeArrowheads="1"/>
          </p:cNvSpPr>
          <p:nvPr/>
        </p:nvSpPr>
        <p:spPr bwMode="auto">
          <a:xfrm>
            <a:off x="0" y="5903913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algn="ctr"/>
            <a:r>
              <a:rPr lang="en-US" altLang="en-US">
                <a:solidFill>
                  <a:srgbClr val="C00000"/>
                </a:solidFill>
              </a:rPr>
              <a:t>Simple interconnection networks:</a:t>
            </a:r>
          </a:p>
          <a:p>
            <a:pPr algn="ctr"/>
            <a:r>
              <a:rPr lang="en-US" altLang="en-US">
                <a:solidFill>
                  <a:srgbClr val="C00000"/>
                </a:solidFill>
              </a:rPr>
              <a:t>Linear bus, ring, 2D mesh (usually bidirectional)</a:t>
            </a:r>
          </a:p>
        </p:txBody>
      </p:sp>
      <p:sp>
        <p:nvSpPr>
          <p:cNvPr id="65578" name="Rounded Rectangle 68"/>
          <p:cNvSpPr>
            <a:spLocks noChangeArrowheads="1"/>
          </p:cNvSpPr>
          <p:nvPr/>
        </p:nvSpPr>
        <p:spPr bwMode="auto">
          <a:xfrm>
            <a:off x="4038600" y="3962400"/>
            <a:ext cx="1066800" cy="5334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algn="ctr" eaLnBrk="1" hangingPunct="1"/>
            <a:r>
              <a:rPr lang="en-US" altLang="en-US"/>
              <a:t>NI</a:t>
            </a:r>
          </a:p>
        </p:txBody>
      </p:sp>
      <p:cxnSp>
        <p:nvCxnSpPr>
          <p:cNvPr id="65579" name="Straight Connector 73"/>
          <p:cNvCxnSpPr>
            <a:cxnSpLocks noChangeShapeType="1"/>
          </p:cNvCxnSpPr>
          <p:nvPr/>
        </p:nvCxnSpPr>
        <p:spPr bwMode="auto">
          <a:xfrm rot="5400000">
            <a:off x="4228307" y="3618706"/>
            <a:ext cx="685800" cy="1587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80" name="Rectangle 74"/>
          <p:cNvSpPr>
            <a:spLocks noChangeArrowheads="1"/>
          </p:cNvSpPr>
          <p:nvPr/>
        </p:nvSpPr>
        <p:spPr bwMode="auto">
          <a:xfrm>
            <a:off x="4419600" y="32766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" name="Up-Down Arrow 75"/>
          <p:cNvSpPr/>
          <p:nvPr/>
        </p:nvSpPr>
        <p:spPr bwMode="auto">
          <a:xfrm>
            <a:off x="4343400" y="4495799"/>
            <a:ext cx="381000" cy="771525"/>
          </a:xfrm>
          <a:prstGeom prst="upDownArrow">
            <a:avLst/>
          </a:prstGeom>
          <a:solidFill>
            <a:schemeClr val="bg1">
              <a:lumMod val="5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65582" name="Rounded Rectangle 78"/>
          <p:cNvSpPr>
            <a:spLocks noChangeArrowheads="1"/>
          </p:cNvSpPr>
          <p:nvPr/>
        </p:nvSpPr>
        <p:spPr bwMode="auto">
          <a:xfrm>
            <a:off x="0" y="914400"/>
            <a:ext cx="9144000" cy="4038600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MAINAK  CS623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13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0E5A43-8B0D-492B-A031-FFA190FB6D85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Thread-level Parallelism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84582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Look for concurrency at a granularity coarser than instructions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Put a chunk of consecutive instructions together and call it a thread (largely wrong!)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Each thread can be seen as a “dynamic” subgraph of the sequential control-flow graph with data dependence edges added: take a loop and unroll its graph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/>
              <a:t>f</a:t>
            </a:r>
            <a:r>
              <a:rPr lang="en-US" altLang="en-US" dirty="0" smtClean="0"/>
              <a:t>or (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=0;i&lt;10;i++) {             a[0]++;          a[0]++;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/>
              <a:t> </a:t>
            </a:r>
            <a:r>
              <a:rPr lang="en-US" altLang="en-US" dirty="0" smtClean="0"/>
              <a:t>  a[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]++;                            a[1]++;              …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}                                       a[2]++;          a[4]++;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/>
              <a:t> </a:t>
            </a:r>
            <a:r>
              <a:rPr lang="en-US" altLang="en-US" dirty="0" smtClean="0"/>
              <a:t>                                           …               a[5]++;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/>
              <a:t> </a:t>
            </a:r>
            <a:r>
              <a:rPr lang="en-US" altLang="en-US" dirty="0" smtClean="0"/>
              <a:t>                                        a[9]++;              … 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/>
              <a:t> </a:t>
            </a:r>
            <a:r>
              <a:rPr lang="en-US" altLang="en-US" dirty="0" smtClean="0"/>
              <a:t>                                                            a[9]++;</a:t>
            </a:r>
          </a:p>
        </p:txBody>
      </p:sp>
      <p:pic>
        <p:nvPicPr>
          <p:cNvPr id="21509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467600" y="3886200"/>
            <a:ext cx="1447800" cy="1447800"/>
          </a:xfrm>
          <a:prstGeom prst="rect">
            <a:avLst/>
          </a:prstGeom>
          <a:solidFill>
            <a:srgbClr val="0070C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467600" y="5410200"/>
            <a:ext cx="1447800" cy="1371600"/>
          </a:xfrm>
          <a:prstGeom prst="rect">
            <a:avLst/>
          </a:prstGeom>
          <a:solidFill>
            <a:srgbClr val="FF66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4082796" y="4610100"/>
            <a:ext cx="978408" cy="4846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705600" y="4620768"/>
            <a:ext cx="685800" cy="4846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24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0E5A43-8B0D-492B-A031-FFA190FB6D85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Thread-level Parallelism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84582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One more example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for (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=10;i&lt;20;i++) {           a[10] = a[8]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/>
              <a:t> </a:t>
            </a:r>
            <a:r>
              <a:rPr lang="en-US" altLang="en-US" dirty="0" smtClean="0"/>
              <a:t>  a[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] = a[i-2] + 1;              a[11] = a[9]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}                                        a[12] = a[10]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/>
              <a:t> </a:t>
            </a:r>
            <a:r>
              <a:rPr lang="en-US" altLang="en-US" dirty="0" smtClean="0"/>
              <a:t>                                                  …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a[10] = a[8] + 1;                  a[19] = a[17]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/>
              <a:t> </a:t>
            </a:r>
            <a:r>
              <a:rPr lang="en-US" altLang="en-US" dirty="0" smtClean="0"/>
              <a:t>        …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a[14] = a[12]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altLang="en-US" dirty="0" smtClean="0"/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altLang="en-US" dirty="0"/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a[15] = a[13]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         …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a[19] = a[17] + 1;</a:t>
            </a:r>
          </a:p>
        </p:txBody>
      </p:sp>
      <p:pic>
        <p:nvPicPr>
          <p:cNvPr id="21509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19200" y="5257800"/>
            <a:ext cx="2743200" cy="1447800"/>
          </a:xfrm>
          <a:prstGeom prst="rect">
            <a:avLst/>
          </a:prstGeom>
          <a:solidFill>
            <a:srgbClr val="FF66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219200" y="2895600"/>
            <a:ext cx="2743200" cy="1447800"/>
          </a:xfrm>
          <a:prstGeom prst="rect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12" idx="2"/>
            <a:endCxn id="7" idx="0"/>
          </p:cNvCxnSpPr>
          <p:nvPr/>
        </p:nvCxnSpPr>
        <p:spPr>
          <a:xfrm>
            <a:off x="2590800" y="4343400"/>
            <a:ext cx="0" cy="9144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06686" y="4567535"/>
            <a:ext cx="3413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Data dependence edge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4267200" y="1524000"/>
            <a:ext cx="978408" cy="4846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4082796" y="2542032"/>
            <a:ext cx="1403604" cy="8382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>
              <a:rot lat="0" lon="10799999" rev="21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8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0E5A43-8B0D-492B-A031-FFA190FB6D85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Thread-level Parallelism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84582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One more example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for (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=10;i&lt;20;i++) {           a[10] = a[8]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/>
              <a:t> </a:t>
            </a:r>
            <a:r>
              <a:rPr lang="en-US" altLang="en-US" dirty="0" smtClean="0"/>
              <a:t>  a[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] = a[i-2] + 1;              a[11] = a[9]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}                                        a[12] = a[10]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/>
              <a:t> </a:t>
            </a:r>
            <a:r>
              <a:rPr lang="en-US" altLang="en-US" dirty="0" smtClean="0"/>
              <a:t>                                                  …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a[10] = a[8] + 1;                  a[19] = a[17]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a[12] = a[10]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         …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a[18] = a[16] + 1;</a:t>
            </a:r>
            <a:endParaRPr lang="en-US" altLang="en-US" dirty="0"/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a[11] = a[9]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a[13] = a[11] + 1;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          …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a[19] = a[17] + 1;</a:t>
            </a:r>
          </a:p>
        </p:txBody>
      </p:sp>
      <p:pic>
        <p:nvPicPr>
          <p:cNvPr id="21509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19200" y="4876800"/>
            <a:ext cx="2743200" cy="1828800"/>
          </a:xfrm>
          <a:prstGeom prst="rect">
            <a:avLst/>
          </a:prstGeom>
          <a:solidFill>
            <a:srgbClr val="FF66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219200" y="2971800"/>
            <a:ext cx="2743200" cy="1828800"/>
          </a:xfrm>
          <a:prstGeom prst="rect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4267200" y="1524000"/>
            <a:ext cx="978408" cy="4846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4082796" y="2542032"/>
            <a:ext cx="1403604" cy="8382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>
              <a:rot lat="0" lon="10799999" rev="21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67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0E5A43-8B0D-492B-A031-FFA190FB6D85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Thread-level Parallelism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84582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Look for concurrency at a granularity coarser than instructions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Put a chunk of consecutive instructions together and call it a thread (largely wrong!)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Each thread can be seen as a “dynamic” subgraph of the sequential control-flow graph with data dependence edges added: take a loop and unroll its graph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The edges spanning the subgraphs represent data/control dependence across threads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The goal of parallelization is to minimize such edges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Threads should mostly compute independently on different cores; but need to talk once in a while to get things done!</a:t>
            </a:r>
            <a:endParaRPr lang="en-US" altLang="en-US" dirty="0" smtClean="0"/>
          </a:p>
        </p:txBody>
      </p:sp>
      <p:pic>
        <p:nvPicPr>
          <p:cNvPr id="21509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5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5A64605-9B8F-40D5-8BA0-47EAA4F53B32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Thread-level Parallelism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5867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Parallelizing sequential programs is fun, but often tedious for non-experts </a:t>
            </a:r>
          </a:p>
          <a:p>
            <a:pPr lvl="1" eaLnBrk="1" hangingPunct="1"/>
            <a:r>
              <a:rPr lang="en-US" altLang="en-US" dirty="0" smtClean="0"/>
              <a:t>So look for parallelism at even coarser grain</a:t>
            </a:r>
          </a:p>
          <a:p>
            <a:pPr lvl="1" eaLnBrk="1" hangingPunct="1"/>
            <a:r>
              <a:rPr lang="en-US" altLang="en-US" dirty="0" smtClean="0"/>
              <a:t>Run multiple independent programs simultaneously</a:t>
            </a:r>
          </a:p>
          <a:p>
            <a:pPr lvl="2" eaLnBrk="1" hangingPunct="1"/>
            <a:r>
              <a:rPr lang="en-US" altLang="en-US" dirty="0" smtClean="0"/>
              <a:t>Known as multi-programming</a:t>
            </a:r>
          </a:p>
          <a:p>
            <a:pPr lvl="2" eaLnBrk="1" hangingPunct="1"/>
            <a:r>
              <a:rPr lang="en-US" altLang="en-US" dirty="0" smtClean="0"/>
              <a:t>Can play games while running heavy-weight simulations and downloading movies</a:t>
            </a:r>
          </a:p>
          <a:p>
            <a:pPr lvl="2" eaLnBrk="1" hangingPunct="1"/>
            <a:r>
              <a:rPr lang="en-US" altLang="en-US" dirty="0" smtClean="0"/>
              <a:t>Can browse internet while listening to music and running an anti-virus</a:t>
            </a:r>
          </a:p>
        </p:txBody>
      </p:sp>
      <p:pic>
        <p:nvPicPr>
          <p:cNvPr id="2253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E85946-B2F2-4770-9448-E0F6803F89C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Tiled CMP (Hypothetical Floor-plan)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2743200" y="137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2743200" y="22860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3657600" y="22860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3975" name="Rectangle 7"/>
          <p:cNvSpPr>
            <a:spLocks noChangeArrowheads="1"/>
          </p:cNvSpPr>
          <p:nvPr/>
        </p:nvSpPr>
        <p:spPr bwMode="auto">
          <a:xfrm>
            <a:off x="2743200" y="2819400"/>
            <a:ext cx="1828800" cy="609600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L2 slice</a:t>
            </a:r>
          </a:p>
        </p:txBody>
      </p:sp>
      <p:sp>
        <p:nvSpPr>
          <p:cNvPr id="84032" name="Rectangle 64"/>
          <p:cNvSpPr>
            <a:spLocks noChangeArrowheads="1"/>
          </p:cNvSpPr>
          <p:nvPr/>
        </p:nvSpPr>
        <p:spPr bwMode="auto">
          <a:xfrm>
            <a:off x="5486400" y="137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4033" name="Rectangle 65"/>
          <p:cNvSpPr>
            <a:spLocks noChangeArrowheads="1"/>
          </p:cNvSpPr>
          <p:nvPr/>
        </p:nvSpPr>
        <p:spPr bwMode="auto">
          <a:xfrm>
            <a:off x="5486400" y="22860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4034" name="Rectangle 66"/>
          <p:cNvSpPr>
            <a:spLocks noChangeArrowheads="1"/>
          </p:cNvSpPr>
          <p:nvPr/>
        </p:nvSpPr>
        <p:spPr bwMode="auto">
          <a:xfrm>
            <a:off x="6400800" y="22860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4035" name="Rectangle 67"/>
          <p:cNvSpPr>
            <a:spLocks noChangeArrowheads="1"/>
          </p:cNvSpPr>
          <p:nvPr/>
        </p:nvSpPr>
        <p:spPr bwMode="auto">
          <a:xfrm>
            <a:off x="5486400" y="2819400"/>
            <a:ext cx="1828800" cy="609600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L2 slice</a:t>
            </a:r>
          </a:p>
        </p:txBody>
      </p:sp>
      <p:sp>
        <p:nvSpPr>
          <p:cNvPr id="84048" name="Rectangle 80"/>
          <p:cNvSpPr>
            <a:spLocks noChangeArrowheads="1"/>
          </p:cNvSpPr>
          <p:nvPr/>
        </p:nvSpPr>
        <p:spPr bwMode="auto">
          <a:xfrm>
            <a:off x="5486400" y="52578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4049" name="Rectangle 81"/>
          <p:cNvSpPr>
            <a:spLocks noChangeArrowheads="1"/>
          </p:cNvSpPr>
          <p:nvPr/>
        </p:nvSpPr>
        <p:spPr bwMode="auto">
          <a:xfrm>
            <a:off x="5486400" y="47244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4050" name="Rectangle 82"/>
          <p:cNvSpPr>
            <a:spLocks noChangeArrowheads="1"/>
          </p:cNvSpPr>
          <p:nvPr/>
        </p:nvSpPr>
        <p:spPr bwMode="auto">
          <a:xfrm>
            <a:off x="6400800" y="47244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4051" name="Rectangle 83"/>
          <p:cNvSpPr>
            <a:spLocks noChangeArrowheads="1"/>
          </p:cNvSpPr>
          <p:nvPr/>
        </p:nvSpPr>
        <p:spPr bwMode="auto">
          <a:xfrm>
            <a:off x="5486400" y="4114800"/>
            <a:ext cx="1828800" cy="609600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L2 slice</a:t>
            </a:r>
          </a:p>
        </p:txBody>
      </p:sp>
      <p:sp>
        <p:nvSpPr>
          <p:cNvPr id="84052" name="Rectangle 84"/>
          <p:cNvSpPr>
            <a:spLocks noChangeArrowheads="1"/>
          </p:cNvSpPr>
          <p:nvPr/>
        </p:nvSpPr>
        <p:spPr bwMode="auto">
          <a:xfrm>
            <a:off x="2743200" y="52578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4053" name="Rectangle 85"/>
          <p:cNvSpPr>
            <a:spLocks noChangeArrowheads="1"/>
          </p:cNvSpPr>
          <p:nvPr/>
        </p:nvSpPr>
        <p:spPr bwMode="auto">
          <a:xfrm>
            <a:off x="2743200" y="47244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4054" name="Rectangle 86"/>
          <p:cNvSpPr>
            <a:spLocks noChangeArrowheads="1"/>
          </p:cNvSpPr>
          <p:nvPr/>
        </p:nvSpPr>
        <p:spPr bwMode="auto">
          <a:xfrm>
            <a:off x="3657600" y="47244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4055" name="Rectangle 87"/>
          <p:cNvSpPr>
            <a:spLocks noChangeArrowheads="1"/>
          </p:cNvSpPr>
          <p:nvPr/>
        </p:nvSpPr>
        <p:spPr bwMode="auto">
          <a:xfrm>
            <a:off x="2743200" y="4114800"/>
            <a:ext cx="1828800" cy="609600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L2 slice</a:t>
            </a:r>
          </a:p>
        </p:txBody>
      </p:sp>
      <p:sp>
        <p:nvSpPr>
          <p:cNvPr id="23572" name="Line 88"/>
          <p:cNvSpPr>
            <a:spLocks noChangeShapeType="1"/>
          </p:cNvSpPr>
          <p:nvPr/>
        </p:nvSpPr>
        <p:spPr bwMode="auto">
          <a:xfrm>
            <a:off x="2514600" y="1219200"/>
            <a:ext cx="50292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3" name="Line 89"/>
          <p:cNvSpPr>
            <a:spLocks noChangeShapeType="1"/>
          </p:cNvSpPr>
          <p:nvPr/>
        </p:nvSpPr>
        <p:spPr bwMode="auto">
          <a:xfrm>
            <a:off x="7543800" y="1219200"/>
            <a:ext cx="0" cy="51054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4" name="Line 90"/>
          <p:cNvSpPr>
            <a:spLocks noChangeShapeType="1"/>
          </p:cNvSpPr>
          <p:nvPr/>
        </p:nvSpPr>
        <p:spPr bwMode="auto">
          <a:xfrm flipH="1">
            <a:off x="2514600" y="6324600"/>
            <a:ext cx="50292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5" name="Line 91"/>
          <p:cNvSpPr>
            <a:spLocks noChangeShapeType="1"/>
          </p:cNvSpPr>
          <p:nvPr/>
        </p:nvSpPr>
        <p:spPr bwMode="auto">
          <a:xfrm flipV="1">
            <a:off x="2514600" y="1219200"/>
            <a:ext cx="0" cy="51054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4060" name="Rectangle 92"/>
          <p:cNvSpPr>
            <a:spLocks noChangeArrowheads="1"/>
          </p:cNvSpPr>
          <p:nvPr/>
        </p:nvSpPr>
        <p:spPr bwMode="auto">
          <a:xfrm>
            <a:off x="2743200" y="3429000"/>
            <a:ext cx="4572000" cy="6858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Crossbar</a:t>
            </a:r>
          </a:p>
        </p:txBody>
      </p:sp>
      <p:sp>
        <p:nvSpPr>
          <p:cNvPr id="84061" name="Rectangle 93"/>
          <p:cNvSpPr>
            <a:spLocks noChangeArrowheads="1"/>
          </p:cNvSpPr>
          <p:nvPr/>
        </p:nvSpPr>
        <p:spPr bwMode="auto">
          <a:xfrm>
            <a:off x="4572000" y="1371600"/>
            <a:ext cx="914400" cy="2057400"/>
          </a:xfrm>
          <a:prstGeom prst="rect">
            <a:avLst/>
          </a:prstGeom>
          <a:solidFill>
            <a:srgbClr val="993366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Mem.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Coh.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Cntr.</a:t>
            </a:r>
          </a:p>
        </p:txBody>
      </p:sp>
      <p:sp>
        <p:nvSpPr>
          <p:cNvPr id="84062" name="Rectangle 94"/>
          <p:cNvSpPr>
            <a:spLocks noChangeArrowheads="1"/>
          </p:cNvSpPr>
          <p:nvPr/>
        </p:nvSpPr>
        <p:spPr bwMode="auto">
          <a:xfrm>
            <a:off x="4572000" y="4114800"/>
            <a:ext cx="914400" cy="2057400"/>
          </a:xfrm>
          <a:prstGeom prst="rect">
            <a:avLst/>
          </a:prstGeom>
          <a:solidFill>
            <a:srgbClr val="993366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Mem.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Coh.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Cntr.</a:t>
            </a:r>
          </a:p>
        </p:txBody>
      </p:sp>
      <p:sp>
        <p:nvSpPr>
          <p:cNvPr id="84063" name="AutoShape 95"/>
          <p:cNvSpPr>
            <a:spLocks noChangeArrowheads="1"/>
          </p:cNvSpPr>
          <p:nvPr/>
        </p:nvSpPr>
        <p:spPr bwMode="auto">
          <a:xfrm>
            <a:off x="4724400" y="838200"/>
            <a:ext cx="485775" cy="823913"/>
          </a:xfrm>
          <a:prstGeom prst="upArrow">
            <a:avLst>
              <a:gd name="adj1" fmla="val 50000"/>
              <a:gd name="adj2" fmla="val 42402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4064" name="AutoShape 96"/>
          <p:cNvSpPr>
            <a:spLocks noChangeArrowheads="1"/>
          </p:cNvSpPr>
          <p:nvPr/>
        </p:nvSpPr>
        <p:spPr bwMode="auto">
          <a:xfrm>
            <a:off x="4800600" y="5943600"/>
            <a:ext cx="485775" cy="762000"/>
          </a:xfrm>
          <a:prstGeom prst="downArrow">
            <a:avLst>
              <a:gd name="adj1" fmla="val 50000"/>
              <a:gd name="adj2" fmla="val 39216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3581" name="Picture 110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4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4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4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4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4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4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4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4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4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4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4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4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4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4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4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4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4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4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4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4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4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4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4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4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 animBg="1"/>
      <p:bldP spid="83973" grpId="0" animBg="1"/>
      <p:bldP spid="83974" grpId="0" animBg="1"/>
      <p:bldP spid="83975" grpId="0" animBg="1"/>
      <p:bldP spid="84032" grpId="0" animBg="1"/>
      <p:bldP spid="84033" grpId="0" animBg="1"/>
      <p:bldP spid="84034" grpId="0" animBg="1"/>
      <p:bldP spid="84035" grpId="0" animBg="1"/>
      <p:bldP spid="84048" grpId="0" animBg="1"/>
      <p:bldP spid="84049" grpId="0" animBg="1"/>
      <p:bldP spid="84050" grpId="0" animBg="1"/>
      <p:bldP spid="84051" grpId="0" animBg="1"/>
      <p:bldP spid="84052" grpId="0" animBg="1"/>
      <p:bldP spid="84053" grpId="0" animBg="1"/>
      <p:bldP spid="84054" grpId="0" animBg="1"/>
      <p:bldP spid="84055" grpId="0" animBg="1"/>
      <p:bldP spid="84060" grpId="0" animBg="1"/>
      <p:bldP spid="84061" grpId="0" animBg="1"/>
      <p:bldP spid="84062" grpId="0" animBg="1"/>
      <p:bldP spid="84063" grpId="0" animBg="1"/>
      <p:bldP spid="84064" grpId="0" animBg="1"/>
    </p:bldLst>
  </p:timing>
  <p:extLst mod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6316D3D-4F24-4617-95E7-89D1EF7A75F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Shared Cache CMP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2743200" y="137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2743200" y="22860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3657600" y="22860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4999" name="Rectangle 7"/>
          <p:cNvSpPr>
            <a:spLocks noChangeArrowheads="1"/>
          </p:cNvSpPr>
          <p:nvPr/>
        </p:nvSpPr>
        <p:spPr bwMode="auto">
          <a:xfrm>
            <a:off x="5486400" y="137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5000" name="Rectangle 8"/>
          <p:cNvSpPr>
            <a:spLocks noChangeArrowheads="1"/>
          </p:cNvSpPr>
          <p:nvPr/>
        </p:nvSpPr>
        <p:spPr bwMode="auto">
          <a:xfrm>
            <a:off x="5486400" y="22860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5001" name="Rectangle 9"/>
          <p:cNvSpPr>
            <a:spLocks noChangeArrowheads="1"/>
          </p:cNvSpPr>
          <p:nvPr/>
        </p:nvSpPr>
        <p:spPr bwMode="auto">
          <a:xfrm>
            <a:off x="6400800" y="22860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5005" name="Rectangle 13"/>
          <p:cNvSpPr>
            <a:spLocks noChangeArrowheads="1"/>
          </p:cNvSpPr>
          <p:nvPr/>
        </p:nvSpPr>
        <p:spPr bwMode="auto">
          <a:xfrm>
            <a:off x="2743200" y="518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5006" name="Rectangle 14"/>
          <p:cNvSpPr>
            <a:spLocks noChangeArrowheads="1"/>
          </p:cNvSpPr>
          <p:nvPr/>
        </p:nvSpPr>
        <p:spPr bwMode="auto">
          <a:xfrm>
            <a:off x="2743200" y="46482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5007" name="Rectangle 15"/>
          <p:cNvSpPr>
            <a:spLocks noChangeArrowheads="1"/>
          </p:cNvSpPr>
          <p:nvPr/>
        </p:nvSpPr>
        <p:spPr bwMode="auto">
          <a:xfrm>
            <a:off x="3657600" y="46482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5008" name="Rectangle 16"/>
          <p:cNvSpPr>
            <a:spLocks noChangeArrowheads="1"/>
          </p:cNvSpPr>
          <p:nvPr/>
        </p:nvSpPr>
        <p:spPr bwMode="auto">
          <a:xfrm>
            <a:off x="5486400" y="5181600"/>
            <a:ext cx="1828800" cy="914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Pipeline</a:t>
            </a:r>
          </a:p>
        </p:txBody>
      </p:sp>
      <p:sp>
        <p:nvSpPr>
          <p:cNvPr id="85009" name="Rectangle 17"/>
          <p:cNvSpPr>
            <a:spLocks noChangeArrowheads="1"/>
          </p:cNvSpPr>
          <p:nvPr/>
        </p:nvSpPr>
        <p:spPr bwMode="auto">
          <a:xfrm>
            <a:off x="5486400" y="4648200"/>
            <a:ext cx="9144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IL1</a:t>
            </a:r>
          </a:p>
        </p:txBody>
      </p:sp>
      <p:sp>
        <p:nvSpPr>
          <p:cNvPr id="85010" name="Rectangle 18"/>
          <p:cNvSpPr>
            <a:spLocks noChangeArrowheads="1"/>
          </p:cNvSpPr>
          <p:nvPr/>
        </p:nvSpPr>
        <p:spPr bwMode="auto">
          <a:xfrm>
            <a:off x="6400800" y="4648200"/>
            <a:ext cx="914400" cy="53340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DL1</a:t>
            </a:r>
          </a:p>
        </p:txBody>
      </p:sp>
      <p:sp>
        <p:nvSpPr>
          <p:cNvPr id="85011" name="Rectangle 19"/>
          <p:cNvSpPr>
            <a:spLocks noChangeArrowheads="1"/>
          </p:cNvSpPr>
          <p:nvPr/>
        </p:nvSpPr>
        <p:spPr bwMode="auto">
          <a:xfrm>
            <a:off x="2743200" y="2819400"/>
            <a:ext cx="4572000" cy="1828800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Non-uniform access L2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(NUCA)</a:t>
            </a:r>
          </a:p>
        </p:txBody>
      </p:sp>
      <p:sp>
        <p:nvSpPr>
          <p:cNvPr id="85012" name="Rectangle 20"/>
          <p:cNvSpPr>
            <a:spLocks noChangeArrowheads="1"/>
          </p:cNvSpPr>
          <p:nvPr/>
        </p:nvSpPr>
        <p:spPr bwMode="auto">
          <a:xfrm>
            <a:off x="4572000" y="4648200"/>
            <a:ext cx="914400" cy="1447800"/>
          </a:xfrm>
          <a:prstGeom prst="rect">
            <a:avLst/>
          </a:prstGeom>
          <a:solidFill>
            <a:srgbClr val="993366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Mem.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Coh.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Cntr.</a:t>
            </a:r>
          </a:p>
        </p:txBody>
      </p:sp>
      <p:sp>
        <p:nvSpPr>
          <p:cNvPr id="85013" name="Rectangle 21"/>
          <p:cNvSpPr>
            <a:spLocks noChangeArrowheads="1"/>
          </p:cNvSpPr>
          <p:nvPr/>
        </p:nvSpPr>
        <p:spPr bwMode="auto">
          <a:xfrm>
            <a:off x="4572000" y="1371600"/>
            <a:ext cx="914400" cy="1447800"/>
          </a:xfrm>
          <a:prstGeom prst="rect">
            <a:avLst/>
          </a:prstGeom>
          <a:solidFill>
            <a:srgbClr val="993366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Mem.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Coh.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Cntr.</a:t>
            </a:r>
          </a:p>
        </p:txBody>
      </p:sp>
      <p:sp>
        <p:nvSpPr>
          <p:cNvPr id="85014" name="AutoShape 22"/>
          <p:cNvSpPr>
            <a:spLocks noChangeArrowheads="1"/>
          </p:cNvSpPr>
          <p:nvPr/>
        </p:nvSpPr>
        <p:spPr bwMode="auto">
          <a:xfrm>
            <a:off x="4800600" y="6096000"/>
            <a:ext cx="485775" cy="533400"/>
          </a:xfrm>
          <a:prstGeom prst="downArrow">
            <a:avLst>
              <a:gd name="adj1" fmla="val 50000"/>
              <a:gd name="adj2" fmla="val 27451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5015" name="AutoShape 23"/>
          <p:cNvSpPr>
            <a:spLocks noChangeArrowheads="1"/>
          </p:cNvSpPr>
          <p:nvPr/>
        </p:nvSpPr>
        <p:spPr bwMode="auto">
          <a:xfrm>
            <a:off x="4724400" y="838200"/>
            <a:ext cx="485775" cy="533400"/>
          </a:xfrm>
          <a:prstGeom prst="upArrow">
            <a:avLst>
              <a:gd name="adj1" fmla="val 50000"/>
              <a:gd name="adj2" fmla="val 27451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97" name="Line 24"/>
          <p:cNvSpPr>
            <a:spLocks noChangeShapeType="1"/>
          </p:cNvSpPr>
          <p:nvPr/>
        </p:nvSpPr>
        <p:spPr bwMode="auto">
          <a:xfrm>
            <a:off x="2438400" y="1295400"/>
            <a:ext cx="5105400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8" name="Line 25"/>
          <p:cNvSpPr>
            <a:spLocks noChangeShapeType="1"/>
          </p:cNvSpPr>
          <p:nvPr/>
        </p:nvSpPr>
        <p:spPr bwMode="auto">
          <a:xfrm>
            <a:off x="2438400" y="1295400"/>
            <a:ext cx="0" cy="49530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9" name="Line 26"/>
          <p:cNvSpPr>
            <a:spLocks noChangeShapeType="1"/>
          </p:cNvSpPr>
          <p:nvPr/>
        </p:nvSpPr>
        <p:spPr bwMode="auto">
          <a:xfrm>
            <a:off x="2438400" y="6248400"/>
            <a:ext cx="51054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0" name="Line 27"/>
          <p:cNvSpPr>
            <a:spLocks noChangeShapeType="1"/>
          </p:cNvSpPr>
          <p:nvPr/>
        </p:nvSpPr>
        <p:spPr bwMode="auto">
          <a:xfrm>
            <a:off x="7543800" y="1295400"/>
            <a:ext cx="0" cy="495300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4601" name="Picture 29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5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5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5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5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5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5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5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5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5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5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5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5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5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 animBg="1"/>
      <p:bldP spid="84997" grpId="0" animBg="1"/>
      <p:bldP spid="84998" grpId="0" animBg="1"/>
      <p:bldP spid="84999" grpId="0" animBg="1"/>
      <p:bldP spid="85000" grpId="0" animBg="1"/>
      <p:bldP spid="85001" grpId="0" animBg="1"/>
      <p:bldP spid="85005" grpId="0" animBg="1"/>
      <p:bldP spid="85006" grpId="0" animBg="1"/>
      <p:bldP spid="85007" grpId="0" animBg="1"/>
      <p:bldP spid="85008" grpId="0" animBg="1"/>
      <p:bldP spid="85009" grpId="0" animBg="1"/>
      <p:bldP spid="85010" grpId="0" animBg="1"/>
      <p:bldP spid="85011" grpId="0" animBg="1"/>
      <p:bldP spid="85012" grpId="0" animBg="1"/>
      <p:bldP spid="85013" grpId="0" animBg="1"/>
      <p:bldP spid="85014" grpId="0" animBg="1"/>
      <p:bldP spid="85015" grpId="0" animBg="1"/>
    </p:bldLst>
  </p:timing>
  <p:extLst mod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E34E23C-857F-422D-A825-AEE127717780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Niagara Floor-plan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8382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C428F36-9CBA-4835-A04E-5284DF5FC61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Trends in Chip Industry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Today we talk about billions of transistors on a die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err="1" smtClean="0"/>
              <a:t>Nvidia’s</a:t>
            </a:r>
            <a:r>
              <a:rPr lang="en-US" altLang="en-US" dirty="0" smtClean="0"/>
              <a:t> GeForce RTX 5090 (Blackwell architecture) has 90+ billion transistors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AMD’s Radeon RX 9070 (RDNA 4 architecture) has 50+ billion transistors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Minimum feature size has shrunk from 10 micron in 1971 to 0.0007 micron today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 smtClean="0"/>
          </a:p>
        </p:txBody>
      </p:sp>
      <p:pic>
        <p:nvPicPr>
          <p:cNvPr id="6149" name="Picture 7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8530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  <p:extLst mod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6A1754-0614-4D3A-8FEF-706DE1E73FF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Quad-core Sandy Bridge</a:t>
            </a:r>
          </a:p>
        </p:txBody>
      </p:sp>
      <p:pic>
        <p:nvPicPr>
          <p:cNvPr id="26628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72390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791A4B6-022C-4F9F-A125-9A11464709D3}" type="slidenum">
              <a:rPr lang="en-US" altLang="en-US" sz="1400"/>
              <a:pPr algn="r"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Communication in Multi-core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90600"/>
            <a:ext cx="7772400" cy="5867400"/>
          </a:xfrm>
        </p:spPr>
        <p:txBody>
          <a:bodyPr/>
          <a:lstStyle/>
          <a:p>
            <a:pPr eaLnBrk="1" hangingPunct="1"/>
            <a:r>
              <a:rPr lang="en-US" altLang="en-US" smtClean="0"/>
              <a:t>Ideal for shared address space</a:t>
            </a:r>
          </a:p>
          <a:p>
            <a:pPr lvl="1" eaLnBrk="1" hangingPunct="1"/>
            <a:r>
              <a:rPr lang="en-US" altLang="en-US" smtClean="0"/>
              <a:t>Fast on-chip hardwired communication through cache (no OS intervention)</a:t>
            </a:r>
          </a:p>
          <a:p>
            <a:pPr lvl="1" eaLnBrk="1" hangingPunct="1"/>
            <a:r>
              <a:rPr lang="en-US" altLang="en-US" smtClean="0"/>
              <a:t>Two types of architectures</a:t>
            </a:r>
          </a:p>
          <a:p>
            <a:pPr lvl="2" eaLnBrk="1" hangingPunct="1"/>
            <a:r>
              <a:rPr lang="en-US" altLang="en-US" smtClean="0"/>
              <a:t>Tiled CMP: each core has its private cache hierarchy (no cache sharing); Intel Pentium D, Dual Core Opteron, Intel Montecito, Sun UltraSPARC IV, IBM Cell (more specialized)</a:t>
            </a:r>
          </a:p>
          <a:p>
            <a:pPr lvl="2" eaLnBrk="1" hangingPunct="1"/>
            <a:r>
              <a:rPr lang="en-US" altLang="en-US" smtClean="0"/>
              <a:t>Shared cache CMP: Outermost level of cache hierarchy is shared among cores; Intel Nehalem (4 and 8 cores), Intel Dunnington (6 cores), Intel Woodcrest (server-grade Core duo), Intel Conroe (Core2 duo for desktop), Sun Niagara, IBM Power4, IBM Power5</a:t>
            </a:r>
          </a:p>
        </p:txBody>
      </p:sp>
      <p:pic>
        <p:nvPicPr>
          <p:cNvPr id="2765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08A5F1-F47F-4225-ADEC-D4352BA8CB59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400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Shared vs. Private in CMPs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943600"/>
          </a:xfrm>
        </p:spPr>
        <p:txBody>
          <a:bodyPr/>
          <a:lstStyle/>
          <a:p>
            <a:pPr eaLnBrk="1" hangingPunct="1"/>
            <a:r>
              <a:rPr lang="en-US" altLang="en-US" smtClean="0"/>
              <a:t>Shared caches are often very large in the CMPs</a:t>
            </a:r>
          </a:p>
          <a:p>
            <a:pPr lvl="1" eaLnBrk="1" hangingPunct="1"/>
            <a:r>
              <a:rPr lang="en-US" altLang="en-US" smtClean="0"/>
              <a:t>They are banked to avoid worst-case wire delay</a:t>
            </a:r>
          </a:p>
          <a:p>
            <a:pPr lvl="1" eaLnBrk="1" hangingPunct="1"/>
            <a:r>
              <a:rPr lang="en-US" altLang="en-US" smtClean="0"/>
              <a:t>The banks are usually distributed across the floor of the chip on an interconnect</a:t>
            </a:r>
          </a:p>
        </p:txBody>
      </p:sp>
      <p:pic>
        <p:nvPicPr>
          <p:cNvPr id="28677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Oval 5"/>
          <p:cNvSpPr>
            <a:spLocks noChangeArrowheads="1"/>
          </p:cNvSpPr>
          <p:nvPr/>
        </p:nvSpPr>
        <p:spPr bwMode="auto">
          <a:xfrm>
            <a:off x="1828800" y="4343400"/>
            <a:ext cx="64008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9" name="Rectangle 6"/>
          <p:cNvSpPr>
            <a:spLocks noChangeArrowheads="1"/>
          </p:cNvSpPr>
          <p:nvPr/>
        </p:nvSpPr>
        <p:spPr bwMode="auto">
          <a:xfrm>
            <a:off x="1066800" y="56388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B</a:t>
            </a:r>
          </a:p>
        </p:txBody>
      </p:sp>
      <p:sp>
        <p:nvSpPr>
          <p:cNvPr id="28680" name="Rectangle 7"/>
          <p:cNvSpPr>
            <a:spLocks noChangeArrowheads="1"/>
          </p:cNvSpPr>
          <p:nvPr/>
        </p:nvSpPr>
        <p:spPr bwMode="auto">
          <a:xfrm>
            <a:off x="3276600" y="61722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B</a:t>
            </a:r>
          </a:p>
        </p:txBody>
      </p:sp>
      <p:sp>
        <p:nvSpPr>
          <p:cNvPr id="28681" name="Rectangle 8"/>
          <p:cNvSpPr>
            <a:spLocks noChangeArrowheads="1"/>
          </p:cNvSpPr>
          <p:nvPr/>
        </p:nvSpPr>
        <p:spPr bwMode="auto">
          <a:xfrm>
            <a:off x="5638800" y="60198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B</a:t>
            </a:r>
          </a:p>
        </p:txBody>
      </p:sp>
      <p:sp>
        <p:nvSpPr>
          <p:cNvPr id="28682" name="Rectangle 9"/>
          <p:cNvSpPr>
            <a:spLocks noChangeArrowheads="1"/>
          </p:cNvSpPr>
          <p:nvPr/>
        </p:nvSpPr>
        <p:spPr bwMode="auto">
          <a:xfrm>
            <a:off x="7848600" y="56388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B</a:t>
            </a:r>
          </a:p>
        </p:txBody>
      </p:sp>
      <p:sp>
        <p:nvSpPr>
          <p:cNvPr id="28683" name="Rectangle 10"/>
          <p:cNvSpPr>
            <a:spLocks noChangeArrowheads="1"/>
          </p:cNvSpPr>
          <p:nvPr/>
        </p:nvSpPr>
        <p:spPr bwMode="auto">
          <a:xfrm>
            <a:off x="1295400" y="38100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B</a:t>
            </a:r>
          </a:p>
        </p:txBody>
      </p:sp>
      <p:sp>
        <p:nvSpPr>
          <p:cNvPr id="28684" name="Rectangle 11"/>
          <p:cNvSpPr>
            <a:spLocks noChangeArrowheads="1"/>
          </p:cNvSpPr>
          <p:nvPr/>
        </p:nvSpPr>
        <p:spPr bwMode="auto">
          <a:xfrm>
            <a:off x="3124200" y="3810000"/>
            <a:ext cx="762000" cy="4572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B</a:t>
            </a:r>
          </a:p>
        </p:txBody>
      </p:sp>
      <p:sp>
        <p:nvSpPr>
          <p:cNvPr id="28685" name="Rectangle 12"/>
          <p:cNvSpPr>
            <a:spLocks noChangeArrowheads="1"/>
          </p:cNvSpPr>
          <p:nvPr/>
        </p:nvSpPr>
        <p:spPr bwMode="auto">
          <a:xfrm>
            <a:off x="5638800" y="3810000"/>
            <a:ext cx="762000" cy="4572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B</a:t>
            </a:r>
          </a:p>
        </p:txBody>
      </p:sp>
      <p:sp>
        <p:nvSpPr>
          <p:cNvPr id="28686" name="Rectangle 13"/>
          <p:cNvSpPr>
            <a:spLocks noChangeArrowheads="1"/>
          </p:cNvSpPr>
          <p:nvPr/>
        </p:nvSpPr>
        <p:spPr bwMode="auto">
          <a:xfrm>
            <a:off x="7772400" y="3810000"/>
            <a:ext cx="762000" cy="53340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B</a:t>
            </a:r>
          </a:p>
        </p:txBody>
      </p:sp>
      <p:sp>
        <p:nvSpPr>
          <p:cNvPr id="28687" name="Oval 14"/>
          <p:cNvSpPr>
            <a:spLocks noChangeArrowheads="1"/>
          </p:cNvSpPr>
          <p:nvPr/>
        </p:nvSpPr>
        <p:spPr bwMode="auto">
          <a:xfrm>
            <a:off x="1066800" y="4724400"/>
            <a:ext cx="762000" cy="685800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P</a:t>
            </a:r>
          </a:p>
        </p:txBody>
      </p:sp>
      <p:sp>
        <p:nvSpPr>
          <p:cNvPr id="28688" name="Oval 15"/>
          <p:cNvSpPr>
            <a:spLocks noChangeArrowheads="1"/>
          </p:cNvSpPr>
          <p:nvPr/>
        </p:nvSpPr>
        <p:spPr bwMode="auto">
          <a:xfrm>
            <a:off x="4572000" y="5791200"/>
            <a:ext cx="762000" cy="685800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P</a:t>
            </a:r>
          </a:p>
        </p:txBody>
      </p:sp>
      <p:sp>
        <p:nvSpPr>
          <p:cNvPr id="28689" name="Oval 16"/>
          <p:cNvSpPr>
            <a:spLocks noChangeArrowheads="1"/>
          </p:cNvSpPr>
          <p:nvPr/>
        </p:nvSpPr>
        <p:spPr bwMode="auto">
          <a:xfrm>
            <a:off x="8229600" y="4648200"/>
            <a:ext cx="762000" cy="685800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P</a:t>
            </a:r>
          </a:p>
        </p:txBody>
      </p:sp>
      <p:sp>
        <p:nvSpPr>
          <p:cNvPr id="28690" name="Oval 17"/>
          <p:cNvSpPr>
            <a:spLocks noChangeArrowheads="1"/>
          </p:cNvSpPr>
          <p:nvPr/>
        </p:nvSpPr>
        <p:spPr bwMode="auto">
          <a:xfrm>
            <a:off x="4495800" y="3733800"/>
            <a:ext cx="762000" cy="609600"/>
          </a:xfrm>
          <a:prstGeom prst="ellipse">
            <a:avLst/>
          </a:prstGeom>
          <a:solidFill>
            <a:srgbClr val="00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P</a:t>
            </a:r>
          </a:p>
        </p:txBody>
      </p:sp>
      <p:sp>
        <p:nvSpPr>
          <p:cNvPr id="28691" name="Line 18"/>
          <p:cNvSpPr>
            <a:spLocks noChangeShapeType="1"/>
          </p:cNvSpPr>
          <p:nvPr/>
        </p:nvSpPr>
        <p:spPr bwMode="auto">
          <a:xfrm>
            <a:off x="2057400" y="4343400"/>
            <a:ext cx="3810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2" name="Line 19"/>
          <p:cNvSpPr>
            <a:spLocks noChangeShapeType="1"/>
          </p:cNvSpPr>
          <p:nvPr/>
        </p:nvSpPr>
        <p:spPr bwMode="auto">
          <a:xfrm>
            <a:off x="3505200" y="42672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3" name="Line 20"/>
          <p:cNvSpPr>
            <a:spLocks noChangeShapeType="1"/>
          </p:cNvSpPr>
          <p:nvPr/>
        </p:nvSpPr>
        <p:spPr bwMode="auto">
          <a:xfrm>
            <a:off x="6019800" y="4267200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4" name="Line 21"/>
          <p:cNvSpPr>
            <a:spLocks noChangeShapeType="1"/>
          </p:cNvSpPr>
          <p:nvPr/>
        </p:nvSpPr>
        <p:spPr bwMode="auto">
          <a:xfrm flipH="1">
            <a:off x="7467600" y="4343400"/>
            <a:ext cx="3048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5" name="Line 22"/>
          <p:cNvSpPr>
            <a:spLocks noChangeShapeType="1"/>
          </p:cNvSpPr>
          <p:nvPr/>
        </p:nvSpPr>
        <p:spPr bwMode="auto">
          <a:xfrm flipH="1" flipV="1">
            <a:off x="7620000" y="5486400"/>
            <a:ext cx="2286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6" name="Line 23"/>
          <p:cNvSpPr>
            <a:spLocks noChangeShapeType="1"/>
          </p:cNvSpPr>
          <p:nvPr/>
        </p:nvSpPr>
        <p:spPr bwMode="auto">
          <a:xfrm flipV="1">
            <a:off x="6019800" y="5715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7" name="Line 24"/>
          <p:cNvSpPr>
            <a:spLocks noChangeShapeType="1"/>
          </p:cNvSpPr>
          <p:nvPr/>
        </p:nvSpPr>
        <p:spPr bwMode="auto">
          <a:xfrm flipV="1">
            <a:off x="3657600" y="57150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8" name="Line 25"/>
          <p:cNvSpPr>
            <a:spLocks noChangeShapeType="1"/>
          </p:cNvSpPr>
          <p:nvPr/>
        </p:nvSpPr>
        <p:spPr bwMode="auto">
          <a:xfrm flipV="1">
            <a:off x="1828800" y="53340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400EE6-BDBA-46F0-A561-18B33C3D557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Shared vs. Private in CMPs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4582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In shared caches, getting a block from a remote bank takes time proportional to the physical distance between the requester and the bank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Non-uniform cache access (NUCA)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This is same for private caches, if the data resides in a remote cache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Shared cache may have higher average hit latency than the private cache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Hopefully most hits in the latter will be local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Shared caches are most likely to have less misses than private caches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Replication of data and partitioning of space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400EE6-BDBA-46F0-A561-18B33C3D557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Connection with GPUs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4582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GPUs are massive multi-core processors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Often referred to as many-core processors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Let us look at GeForce RTX 5090 GPU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Architecture family: Blackwell, GB202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170 cores (called streaming multiprocessors)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Each streaming multiprocessor has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128 32-bit integer/floating point units (called CUDA cores); can work on four 32-entry vectors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Four tensor cores, one ray-tracing core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Four texture mapping cores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Four L0 instruction caches, one 128 KB L1 cache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Four hardwired </a:t>
            </a:r>
            <a:r>
              <a:rPr lang="en-US" altLang="en-US" smtClean="0"/>
              <a:t>thread schedulers</a:t>
            </a:r>
            <a:endParaRPr lang="en-US" altLang="en-US" dirty="0" smtClean="0"/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65536 registers (4 banks x 16384 per bank)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96 MB shared L2 cache (banked, NUCA)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27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fld id="{45FFEFB1-DC35-446A-A353-CB486E53DC91}" type="slidenum">
              <a:rPr lang="en-US" altLang="en-US" sz="1400">
                <a:solidFill>
                  <a:schemeClr val="tx1"/>
                </a:solidFill>
                <a:latin typeface="Verdana" panose="020B0604030504040204" pitchFamily="34" charset="0"/>
              </a:rPr>
              <a:pPr/>
              <a:t>35</a:t>
            </a:fld>
            <a:endParaRPr lang="en-US" altLang="en-US" sz="140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3188"/>
            <a:ext cx="9144000" cy="73501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Floor of a GPU (schematic)</a:t>
            </a:r>
          </a:p>
        </p:txBody>
      </p:sp>
      <p:sp>
        <p:nvSpPr>
          <p:cNvPr id="6" name="Cloud 5"/>
          <p:cNvSpPr/>
          <p:nvPr/>
        </p:nvSpPr>
        <p:spPr bwMode="auto">
          <a:xfrm>
            <a:off x="1371600" y="2590800"/>
            <a:ext cx="6553200" cy="838200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Interconnection network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2438400" y="1066800"/>
            <a:ext cx="1066800" cy="914400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L2 </a:t>
            </a:r>
            <a:r>
              <a:rPr lang="en-US" dirty="0"/>
              <a:t>bank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5638800" y="1066800"/>
            <a:ext cx="1066800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L2 </a:t>
            </a:r>
            <a:r>
              <a:rPr lang="en-US" dirty="0"/>
              <a:t>bank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2438400" y="3962400"/>
            <a:ext cx="1066800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L2 </a:t>
            </a:r>
            <a:r>
              <a:rPr lang="en-US" dirty="0"/>
              <a:t>bank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5638800" y="3962400"/>
            <a:ext cx="1066800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L2 </a:t>
            </a:r>
            <a:r>
              <a:rPr lang="en-US" dirty="0"/>
              <a:t>bank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76200" y="2590800"/>
            <a:ext cx="914400" cy="6096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MC</a:t>
            </a:r>
          </a:p>
        </p:txBody>
      </p:sp>
      <p:sp>
        <p:nvSpPr>
          <p:cNvPr id="14" name="Rounded Rectangle 13"/>
          <p:cNvSpPr/>
          <p:nvPr/>
        </p:nvSpPr>
        <p:spPr bwMode="auto">
          <a:xfrm>
            <a:off x="8153400" y="2590800"/>
            <a:ext cx="914400" cy="6096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MC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76200" y="5486400"/>
            <a:ext cx="1447800" cy="533400"/>
          </a:xfrm>
          <a:prstGeom prst="roundRect">
            <a:avLst/>
          </a:prstGeom>
          <a:solidFill>
            <a:srgbClr val="00B0F0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DIMMs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7620000" y="5486400"/>
            <a:ext cx="1447800" cy="533400"/>
          </a:xfrm>
          <a:prstGeom prst="roundRect">
            <a:avLst/>
          </a:prstGeom>
          <a:solidFill>
            <a:srgbClr val="00B0F0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US" dirty="0"/>
              <a:t>DIMMs</a:t>
            </a:r>
          </a:p>
        </p:txBody>
      </p:sp>
      <p:sp>
        <p:nvSpPr>
          <p:cNvPr id="65549" name="Oval 16"/>
          <p:cNvSpPr>
            <a:spLocks noChangeArrowheads="1"/>
          </p:cNvSpPr>
          <p:nvPr/>
        </p:nvSpPr>
        <p:spPr bwMode="auto">
          <a:xfrm>
            <a:off x="152400" y="1066800"/>
            <a:ext cx="1676400" cy="1143000"/>
          </a:xfrm>
          <a:prstGeom prst="ellipse">
            <a:avLst/>
          </a:prstGeom>
          <a:solidFill>
            <a:srgbClr val="FFC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algn="ctr" eaLnBrk="1" hangingPunct="1"/>
            <a:r>
              <a:rPr lang="en-US" altLang="en-US" dirty="0" smtClean="0"/>
              <a:t>Pipes+L1</a:t>
            </a:r>
            <a:endParaRPr lang="en-US" altLang="en-US" dirty="0"/>
          </a:p>
        </p:txBody>
      </p:sp>
      <p:sp>
        <p:nvSpPr>
          <p:cNvPr id="65550" name="Oval 17"/>
          <p:cNvSpPr>
            <a:spLocks noChangeArrowheads="1"/>
          </p:cNvSpPr>
          <p:nvPr/>
        </p:nvSpPr>
        <p:spPr bwMode="auto">
          <a:xfrm>
            <a:off x="7315200" y="1066800"/>
            <a:ext cx="1676400" cy="1143000"/>
          </a:xfrm>
          <a:prstGeom prst="ellipse">
            <a:avLst/>
          </a:prstGeom>
          <a:solidFill>
            <a:srgbClr val="FFC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algn="ctr" eaLnBrk="1" hangingPunct="1"/>
            <a:r>
              <a:rPr lang="en-US" altLang="en-US" dirty="0" smtClean="0"/>
              <a:t>Pipes+L1</a:t>
            </a:r>
            <a:endParaRPr lang="en-US" altLang="en-US" dirty="0"/>
          </a:p>
        </p:txBody>
      </p:sp>
      <p:sp>
        <p:nvSpPr>
          <p:cNvPr id="65551" name="Oval 18"/>
          <p:cNvSpPr>
            <a:spLocks noChangeArrowheads="1"/>
          </p:cNvSpPr>
          <p:nvPr/>
        </p:nvSpPr>
        <p:spPr bwMode="auto">
          <a:xfrm>
            <a:off x="609600" y="3733800"/>
            <a:ext cx="1676400" cy="1143000"/>
          </a:xfrm>
          <a:prstGeom prst="ellipse">
            <a:avLst/>
          </a:prstGeom>
          <a:solidFill>
            <a:srgbClr val="FFC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algn="ctr" eaLnBrk="1" hangingPunct="1"/>
            <a:r>
              <a:rPr lang="en-US" altLang="en-US" dirty="0" smtClean="0"/>
              <a:t>Pipes+L1</a:t>
            </a:r>
            <a:endParaRPr lang="en-US" altLang="en-US" dirty="0"/>
          </a:p>
        </p:txBody>
      </p:sp>
      <p:sp>
        <p:nvSpPr>
          <p:cNvPr id="65552" name="Oval 19"/>
          <p:cNvSpPr>
            <a:spLocks noChangeArrowheads="1"/>
          </p:cNvSpPr>
          <p:nvPr/>
        </p:nvSpPr>
        <p:spPr bwMode="auto">
          <a:xfrm>
            <a:off x="6858000" y="3733800"/>
            <a:ext cx="1676400" cy="1143000"/>
          </a:xfrm>
          <a:prstGeom prst="ellipse">
            <a:avLst/>
          </a:prstGeom>
          <a:solidFill>
            <a:srgbClr val="FFC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algn="ctr" eaLnBrk="1" hangingPunct="1"/>
            <a:r>
              <a:rPr lang="en-US" altLang="en-US" dirty="0" smtClean="0"/>
              <a:t>Pipes+L1</a:t>
            </a:r>
            <a:endParaRPr lang="en-US" altLang="en-US" dirty="0"/>
          </a:p>
        </p:txBody>
      </p:sp>
      <p:cxnSp>
        <p:nvCxnSpPr>
          <p:cNvPr id="65553" name="Straight Connector 21"/>
          <p:cNvCxnSpPr>
            <a:cxnSpLocks noChangeShapeType="1"/>
            <a:stCxn id="7" idx="2"/>
          </p:cNvCxnSpPr>
          <p:nvPr/>
        </p:nvCxnSpPr>
        <p:spPr bwMode="auto">
          <a:xfrm rot="5400000">
            <a:off x="2628901" y="2324100"/>
            <a:ext cx="685800" cy="3175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54" name="Straight Connector 23"/>
          <p:cNvCxnSpPr>
            <a:cxnSpLocks noChangeShapeType="1"/>
            <a:stCxn id="65549" idx="4"/>
          </p:cNvCxnSpPr>
          <p:nvPr/>
        </p:nvCxnSpPr>
        <p:spPr bwMode="auto">
          <a:xfrm>
            <a:off x="990600" y="2209800"/>
            <a:ext cx="1143000" cy="53340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55" name="Rectangle 24"/>
          <p:cNvSpPr>
            <a:spLocks noChangeArrowheads="1"/>
          </p:cNvSpPr>
          <p:nvPr/>
        </p:nvSpPr>
        <p:spPr bwMode="auto">
          <a:xfrm>
            <a:off x="2819400" y="25146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5556" name="Straight Connector 27"/>
          <p:cNvCxnSpPr>
            <a:cxnSpLocks noChangeShapeType="1"/>
            <a:stCxn id="13" idx="3"/>
          </p:cNvCxnSpPr>
          <p:nvPr/>
        </p:nvCxnSpPr>
        <p:spPr bwMode="auto">
          <a:xfrm>
            <a:off x="990600" y="2895600"/>
            <a:ext cx="533400" cy="158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57" name="Rectangle 33"/>
          <p:cNvSpPr>
            <a:spLocks noChangeArrowheads="1"/>
          </p:cNvSpPr>
          <p:nvPr/>
        </p:nvSpPr>
        <p:spPr bwMode="auto">
          <a:xfrm>
            <a:off x="1447800" y="27432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5558" name="Straight Connector 34"/>
          <p:cNvCxnSpPr>
            <a:cxnSpLocks noChangeShapeType="1"/>
          </p:cNvCxnSpPr>
          <p:nvPr/>
        </p:nvCxnSpPr>
        <p:spPr bwMode="auto">
          <a:xfrm rot="5400000">
            <a:off x="2629694" y="3618706"/>
            <a:ext cx="685800" cy="158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59" name="Straight Connector 36"/>
          <p:cNvCxnSpPr>
            <a:cxnSpLocks noChangeShapeType="1"/>
            <a:stCxn id="65551" idx="0"/>
          </p:cNvCxnSpPr>
          <p:nvPr/>
        </p:nvCxnSpPr>
        <p:spPr bwMode="auto">
          <a:xfrm flipV="1">
            <a:off x="1447800" y="3275805"/>
            <a:ext cx="800100" cy="457995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60" name="Rectangle 37"/>
          <p:cNvSpPr>
            <a:spLocks noChangeArrowheads="1"/>
          </p:cNvSpPr>
          <p:nvPr/>
        </p:nvSpPr>
        <p:spPr bwMode="auto">
          <a:xfrm>
            <a:off x="2819400" y="32766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5561" name="Straight Connector 38"/>
          <p:cNvCxnSpPr>
            <a:cxnSpLocks noChangeShapeType="1"/>
          </p:cNvCxnSpPr>
          <p:nvPr/>
        </p:nvCxnSpPr>
        <p:spPr bwMode="auto">
          <a:xfrm rot="5400000">
            <a:off x="5828507" y="2323306"/>
            <a:ext cx="685800" cy="1587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62" name="Straight Connector 40"/>
          <p:cNvCxnSpPr>
            <a:cxnSpLocks noChangeShapeType="1"/>
          </p:cNvCxnSpPr>
          <p:nvPr/>
        </p:nvCxnSpPr>
        <p:spPr bwMode="auto">
          <a:xfrm flipH="1">
            <a:off x="6881813" y="2200275"/>
            <a:ext cx="1271587" cy="390525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63" name="Rectangle 41"/>
          <p:cNvSpPr>
            <a:spLocks noChangeArrowheads="1"/>
          </p:cNvSpPr>
          <p:nvPr/>
        </p:nvSpPr>
        <p:spPr bwMode="auto">
          <a:xfrm>
            <a:off x="6096000" y="25146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5564" name="Straight Connector 42"/>
          <p:cNvCxnSpPr>
            <a:cxnSpLocks noChangeShapeType="1"/>
          </p:cNvCxnSpPr>
          <p:nvPr/>
        </p:nvCxnSpPr>
        <p:spPr bwMode="auto">
          <a:xfrm rot="5400000">
            <a:off x="5830094" y="3618706"/>
            <a:ext cx="685800" cy="158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65" name="Straight Connector 44"/>
          <p:cNvCxnSpPr>
            <a:cxnSpLocks noChangeShapeType="1"/>
            <a:endCxn id="65552" idx="0"/>
          </p:cNvCxnSpPr>
          <p:nvPr/>
        </p:nvCxnSpPr>
        <p:spPr bwMode="auto">
          <a:xfrm>
            <a:off x="6858000" y="3275805"/>
            <a:ext cx="838200" cy="457995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66" name="Rectangle 45"/>
          <p:cNvSpPr>
            <a:spLocks noChangeArrowheads="1"/>
          </p:cNvSpPr>
          <p:nvPr/>
        </p:nvSpPr>
        <p:spPr bwMode="auto">
          <a:xfrm>
            <a:off x="6096000" y="32004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5567" name="Straight Connector 47"/>
          <p:cNvCxnSpPr>
            <a:cxnSpLocks noChangeShapeType="1"/>
            <a:stCxn id="14" idx="1"/>
          </p:cNvCxnSpPr>
          <p:nvPr/>
        </p:nvCxnSpPr>
        <p:spPr bwMode="auto">
          <a:xfrm rot="10800000">
            <a:off x="7696200" y="2895600"/>
            <a:ext cx="457200" cy="158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68" name="Rectangle 48"/>
          <p:cNvSpPr>
            <a:spLocks noChangeArrowheads="1"/>
          </p:cNvSpPr>
          <p:nvPr/>
        </p:nvSpPr>
        <p:spPr bwMode="auto">
          <a:xfrm>
            <a:off x="7543800" y="28194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69" name="TextBox 52"/>
          <p:cNvSpPr txBox="1">
            <a:spLocks noChangeArrowheads="1"/>
          </p:cNvSpPr>
          <p:nvPr/>
        </p:nvSpPr>
        <p:spPr bwMode="auto">
          <a:xfrm>
            <a:off x="3733800" y="1981200"/>
            <a:ext cx="1243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r>
              <a:rPr lang="en-US" altLang="en-US" dirty="0"/>
              <a:t>Switch</a:t>
            </a:r>
          </a:p>
        </p:txBody>
      </p:sp>
      <p:cxnSp>
        <p:nvCxnSpPr>
          <p:cNvPr id="65570" name="Straight Arrow Connector 54"/>
          <p:cNvCxnSpPr>
            <a:cxnSpLocks noChangeShapeType="1"/>
            <a:stCxn id="65569" idx="1"/>
          </p:cNvCxnSpPr>
          <p:nvPr/>
        </p:nvCxnSpPr>
        <p:spPr bwMode="auto">
          <a:xfrm rot="10800000" flipV="1">
            <a:off x="3200400" y="2243138"/>
            <a:ext cx="533400" cy="271462"/>
          </a:xfrm>
          <a:prstGeom prst="straightConnector1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71" name="Straight Arrow Connector 56"/>
          <p:cNvCxnSpPr>
            <a:cxnSpLocks noChangeShapeType="1"/>
            <a:stCxn id="65569" idx="3"/>
          </p:cNvCxnSpPr>
          <p:nvPr/>
        </p:nvCxnSpPr>
        <p:spPr bwMode="auto">
          <a:xfrm>
            <a:off x="4976813" y="2243138"/>
            <a:ext cx="966787" cy="271462"/>
          </a:xfrm>
          <a:prstGeom prst="straightConnector1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72" name="TextBox 58"/>
          <p:cNvSpPr txBox="1">
            <a:spLocks noChangeArrowheads="1"/>
          </p:cNvSpPr>
          <p:nvPr/>
        </p:nvSpPr>
        <p:spPr bwMode="auto">
          <a:xfrm>
            <a:off x="2743200" y="5495925"/>
            <a:ext cx="3841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r>
              <a:rPr lang="en-US" altLang="en-US" dirty="0" err="1" smtClean="0"/>
              <a:t>GDDRx</a:t>
            </a:r>
            <a:r>
              <a:rPr lang="en-US" altLang="en-US" dirty="0" smtClean="0"/>
              <a:t> </a:t>
            </a:r>
            <a:r>
              <a:rPr lang="en-US" altLang="en-US" dirty="0"/>
              <a:t>DRAM channels</a:t>
            </a:r>
          </a:p>
        </p:txBody>
      </p:sp>
      <p:cxnSp>
        <p:nvCxnSpPr>
          <p:cNvPr id="65573" name="Straight Arrow Connector 60"/>
          <p:cNvCxnSpPr>
            <a:cxnSpLocks noChangeShapeType="1"/>
            <a:stCxn id="65572" idx="3"/>
          </p:cNvCxnSpPr>
          <p:nvPr/>
        </p:nvCxnSpPr>
        <p:spPr bwMode="auto">
          <a:xfrm flipV="1">
            <a:off x="6584950" y="5334000"/>
            <a:ext cx="2101850" cy="423863"/>
          </a:xfrm>
          <a:prstGeom prst="straightConnector1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574" name="Straight Arrow Connector 62"/>
          <p:cNvCxnSpPr>
            <a:cxnSpLocks noChangeShapeType="1"/>
            <a:stCxn id="65572" idx="1"/>
          </p:cNvCxnSpPr>
          <p:nvPr/>
        </p:nvCxnSpPr>
        <p:spPr bwMode="auto">
          <a:xfrm rot="10800000">
            <a:off x="533400" y="5334000"/>
            <a:ext cx="2209800" cy="423863"/>
          </a:xfrm>
          <a:prstGeom prst="straightConnector1">
            <a:avLst/>
          </a:prstGeom>
          <a:noFill/>
          <a:ln w="381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75" name="Up-Down Arrow 63"/>
          <p:cNvSpPr>
            <a:spLocks noChangeArrowheads="1"/>
          </p:cNvSpPr>
          <p:nvPr/>
        </p:nvSpPr>
        <p:spPr bwMode="auto">
          <a:xfrm>
            <a:off x="304800" y="3200400"/>
            <a:ext cx="228600" cy="22860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76" name="Up-Down Arrow 64"/>
          <p:cNvSpPr>
            <a:spLocks noChangeArrowheads="1"/>
          </p:cNvSpPr>
          <p:nvPr/>
        </p:nvSpPr>
        <p:spPr bwMode="auto">
          <a:xfrm>
            <a:off x="8686800" y="3200400"/>
            <a:ext cx="228600" cy="22860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78" name="Rounded Rectangle 68"/>
          <p:cNvSpPr>
            <a:spLocks noChangeArrowheads="1"/>
          </p:cNvSpPr>
          <p:nvPr/>
        </p:nvSpPr>
        <p:spPr bwMode="auto">
          <a:xfrm>
            <a:off x="3581400" y="3743325"/>
            <a:ext cx="1905000" cy="1002506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algn="ctr" eaLnBrk="1" hangingPunct="1"/>
            <a:r>
              <a:rPr lang="en-US" altLang="en-US" dirty="0" err="1" smtClean="0"/>
              <a:t>NVLink</a:t>
            </a:r>
            <a:r>
              <a:rPr lang="en-US" altLang="en-US" dirty="0" smtClean="0"/>
              <a:t>/</a:t>
            </a:r>
          </a:p>
          <a:p>
            <a:pPr algn="ctr" eaLnBrk="1" hangingPunct="1"/>
            <a:r>
              <a:rPr lang="en-US" altLang="en-US" dirty="0" err="1" smtClean="0"/>
              <a:t>PCIe</a:t>
            </a:r>
            <a:endParaRPr lang="en-US" altLang="en-US" dirty="0"/>
          </a:p>
        </p:txBody>
      </p:sp>
      <p:cxnSp>
        <p:nvCxnSpPr>
          <p:cNvPr id="65579" name="Straight Connector 73"/>
          <p:cNvCxnSpPr>
            <a:cxnSpLocks noChangeShapeType="1"/>
          </p:cNvCxnSpPr>
          <p:nvPr/>
        </p:nvCxnSpPr>
        <p:spPr bwMode="auto">
          <a:xfrm flipH="1">
            <a:off x="4572000" y="3276600"/>
            <a:ext cx="1" cy="457202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580" name="Rectangle 74"/>
          <p:cNvSpPr>
            <a:spLocks noChangeArrowheads="1"/>
          </p:cNvSpPr>
          <p:nvPr/>
        </p:nvSpPr>
        <p:spPr bwMode="auto">
          <a:xfrm>
            <a:off x="4419600" y="32766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" name="Up-Down Arrow 75"/>
          <p:cNvSpPr/>
          <p:nvPr/>
        </p:nvSpPr>
        <p:spPr bwMode="auto">
          <a:xfrm>
            <a:off x="4343400" y="4745831"/>
            <a:ext cx="381000" cy="597694"/>
          </a:xfrm>
          <a:prstGeom prst="upDownArrow">
            <a:avLst/>
          </a:prstGeom>
          <a:solidFill>
            <a:schemeClr val="bg1">
              <a:lumMod val="5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65582" name="Rounded Rectangle 78"/>
          <p:cNvSpPr>
            <a:spLocks noChangeArrowheads="1"/>
          </p:cNvSpPr>
          <p:nvPr/>
        </p:nvSpPr>
        <p:spPr bwMode="auto">
          <a:xfrm>
            <a:off x="0" y="914400"/>
            <a:ext cx="9144000" cy="4038600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MAINAK  CS623</a:t>
            </a:r>
            <a:endParaRPr lang="en-US" dirty="0"/>
          </a:p>
        </p:txBody>
      </p:sp>
      <p:sp>
        <p:nvSpPr>
          <p:cNvPr id="53" name="Rectangle 24"/>
          <p:cNvSpPr>
            <a:spLocks noChangeArrowheads="1"/>
          </p:cNvSpPr>
          <p:nvPr/>
        </p:nvSpPr>
        <p:spPr bwMode="auto">
          <a:xfrm>
            <a:off x="1955800" y="2669309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" name="Rectangle 24"/>
          <p:cNvSpPr>
            <a:spLocks noChangeArrowheads="1"/>
          </p:cNvSpPr>
          <p:nvPr/>
        </p:nvSpPr>
        <p:spPr bwMode="auto">
          <a:xfrm>
            <a:off x="6767513" y="2514600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9" name="Rectangle 24"/>
          <p:cNvSpPr>
            <a:spLocks noChangeArrowheads="1"/>
          </p:cNvSpPr>
          <p:nvPr/>
        </p:nvSpPr>
        <p:spPr bwMode="auto">
          <a:xfrm>
            <a:off x="2139013" y="3161505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0" name="Rectangle 24"/>
          <p:cNvSpPr>
            <a:spLocks noChangeArrowheads="1"/>
          </p:cNvSpPr>
          <p:nvPr/>
        </p:nvSpPr>
        <p:spPr bwMode="auto">
          <a:xfrm>
            <a:off x="6759575" y="3161505"/>
            <a:ext cx="228600" cy="228600"/>
          </a:xfrm>
          <a:prstGeom prst="rect">
            <a:avLst/>
          </a:prstGeom>
          <a:solidFill>
            <a:srgbClr val="7030A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" name="TextBox 52"/>
          <p:cNvSpPr txBox="1">
            <a:spLocks noChangeArrowheads="1"/>
          </p:cNvSpPr>
          <p:nvPr/>
        </p:nvSpPr>
        <p:spPr bwMode="auto">
          <a:xfrm>
            <a:off x="1616010" y="1762307"/>
            <a:ext cx="6671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r>
              <a:rPr lang="en-US" altLang="en-US" dirty="0" smtClean="0"/>
              <a:t>SM</a:t>
            </a:r>
            <a:endParaRPr lang="en-US" altLang="en-US" dirty="0"/>
          </a:p>
        </p:txBody>
      </p:sp>
      <p:sp>
        <p:nvSpPr>
          <p:cNvPr id="62" name="TextBox 52"/>
          <p:cNvSpPr txBox="1">
            <a:spLocks noChangeArrowheads="1"/>
          </p:cNvSpPr>
          <p:nvPr/>
        </p:nvSpPr>
        <p:spPr bwMode="auto">
          <a:xfrm>
            <a:off x="6800430" y="1762780"/>
            <a:ext cx="6671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r>
              <a:rPr lang="en-US" altLang="en-US" dirty="0" smtClean="0"/>
              <a:t>SM</a:t>
            </a:r>
            <a:endParaRPr lang="en-US" altLang="en-US" dirty="0"/>
          </a:p>
        </p:txBody>
      </p:sp>
      <p:sp>
        <p:nvSpPr>
          <p:cNvPr id="63" name="TextBox 52"/>
          <p:cNvSpPr txBox="1">
            <a:spLocks noChangeArrowheads="1"/>
          </p:cNvSpPr>
          <p:nvPr/>
        </p:nvSpPr>
        <p:spPr bwMode="auto">
          <a:xfrm>
            <a:off x="762000" y="3276600"/>
            <a:ext cx="6671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r>
              <a:rPr lang="en-US" altLang="en-US" dirty="0" smtClean="0"/>
              <a:t>SM</a:t>
            </a:r>
            <a:endParaRPr lang="en-US" altLang="en-US" dirty="0"/>
          </a:p>
        </p:txBody>
      </p:sp>
      <p:sp>
        <p:nvSpPr>
          <p:cNvPr id="64" name="TextBox 52"/>
          <p:cNvSpPr txBox="1">
            <a:spLocks noChangeArrowheads="1"/>
          </p:cNvSpPr>
          <p:nvPr/>
        </p:nvSpPr>
        <p:spPr bwMode="auto">
          <a:xfrm>
            <a:off x="7714830" y="3286780"/>
            <a:ext cx="6671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</a:defRPr>
            </a:lvl9pPr>
          </a:lstStyle>
          <a:p>
            <a:r>
              <a:rPr lang="en-US" altLang="en-US" dirty="0" smtClean="0"/>
              <a:t>SM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2220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400EE6-BDBA-46F0-A561-18B33C3D557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Connection with GPUs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Each </a:t>
            </a:r>
            <a:r>
              <a:rPr lang="en-US" altLang="en-US" dirty="0" smtClean="0"/>
              <a:t>streaming multiprocessor</a:t>
            </a:r>
            <a:r>
              <a:rPr lang="en-US" altLang="en-US" dirty="0" smtClean="0"/>
              <a:t> </a:t>
            </a:r>
            <a:r>
              <a:rPr lang="en-US" altLang="en-US" dirty="0" smtClean="0"/>
              <a:t>works on four 32-entry vectors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In a vector, each element is operated on by a common instruction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Single instruction operating on multiple data points in parallel: single instruction multiple data (SIMD) paradigm of vector processing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How does an instruction operate on multiple data elements in parallel?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A</a:t>
            </a:r>
            <a:r>
              <a:rPr lang="en-US" altLang="en-US" dirty="0" smtClean="0"/>
              <a:t>ssign a thread to operate on a data element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32 threads per vector each executing the same instruction in parallel: single instruction assigned to multiple threads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Single instruction multiple thread (SIMT) paradigm of vector processing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20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Connection with GPUs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Each </a:t>
            </a:r>
            <a:r>
              <a:rPr lang="en-US" altLang="en-US" smtClean="0"/>
              <a:t>streaming multiprocessor </a:t>
            </a:r>
            <a:r>
              <a:rPr lang="en-US" altLang="en-US" dirty="0" smtClean="0"/>
              <a:t>works on four 32-entry vectors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32 threads operating in lock-step form a scheduling entity called warp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Think of scheduling a group of 32 threads together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Warp scheduler is hardwired (in fact, there is no OS running on the GPU)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A</a:t>
            </a:r>
            <a:r>
              <a:rPr lang="en-US" altLang="en-US" dirty="0" smtClean="0"/>
              <a:t> warp waiting for a long-latency memory operation must be </a:t>
            </a:r>
            <a:r>
              <a:rPr lang="en-US" altLang="en-US" dirty="0" err="1" smtClean="0"/>
              <a:t>descheduled</a:t>
            </a:r>
            <a:r>
              <a:rPr lang="en-US" altLang="en-US" dirty="0" smtClean="0"/>
              <a:t> and a ready warp can be scheduled in its place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A</a:t>
            </a:r>
            <a:r>
              <a:rPr lang="en-US" altLang="en-US" dirty="0" smtClean="0"/>
              <a:t> </a:t>
            </a:r>
            <a:r>
              <a:rPr lang="en-US" altLang="en-US" dirty="0"/>
              <a:t>large number of warps would be active at a time inside a GPU of </a:t>
            </a:r>
            <a:r>
              <a:rPr lang="en-US" altLang="en-US" dirty="0" smtClean="0"/>
              <a:t>today: context switch is costly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GPUs do not switch contexts of warps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A large number of registers and a bank of program counters needed to support many in-flight warps</a:t>
            </a:r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504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Connection with GPUs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84582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Each CUDA core has a simple design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To keep power consumption in check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In-order single-fetch single-issue pipeline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Each L0 instruction cache produces the next instruction of a warp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The instruction is broadcast or issued to 32 CUDA cores after decoding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Four warp instructions are fetched in a streaming multiprocessor from four L0 instruction caches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Four pipelines per streaming </a:t>
            </a:r>
            <a:r>
              <a:rPr lang="en-US" altLang="en-US" dirty="0" err="1" smtClean="0"/>
              <a:t>multiproc</a:t>
            </a:r>
            <a:r>
              <a:rPr lang="en-US" altLang="en-US" dirty="0" smtClean="0"/>
              <a:t>. (superscalar)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Each pipeline supports all data forwarding paths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No branch predictors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/>
              <a:t>P</a:t>
            </a:r>
            <a:r>
              <a:rPr lang="en-US" altLang="en-US" dirty="0" smtClean="0"/>
              <a:t>redication is used to convert control dependence into data dependence for short-range control dependence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Warp scheduling to hide other branch resolution stalls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No out-of-order or multi-issue execution: memory stalls are hidden through warp scheduling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dirty="0" smtClean="0"/>
          </a:p>
        </p:txBody>
      </p:sp>
      <p:pic>
        <p:nvPicPr>
          <p:cNvPr id="29701" name="Picture 4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51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A585363-4592-4A01-9673-D13C93752C0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400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Implications on Software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8458200" cy="5867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A tall memory hierarchy</a:t>
            </a:r>
          </a:p>
          <a:p>
            <a:pPr lvl="1" eaLnBrk="1" hangingPunct="1"/>
            <a:r>
              <a:rPr lang="en-US" altLang="en-US" dirty="0" smtClean="0"/>
              <a:t>Within a streaming multiprocessor, threads communicate through private L1 cache (fastest)</a:t>
            </a:r>
          </a:p>
          <a:p>
            <a:pPr lvl="1" eaLnBrk="1" hangingPunct="1"/>
            <a:r>
              <a:rPr lang="en-US" altLang="en-US" dirty="0" smtClean="0"/>
              <a:t>Across streaming multiprocessors communication happens through shared L2 cache</a:t>
            </a:r>
          </a:p>
          <a:p>
            <a:pPr lvl="1" eaLnBrk="1" hangingPunct="1"/>
            <a:r>
              <a:rPr lang="en-US" altLang="en-US" dirty="0" smtClean="0"/>
              <a:t>Multiple GPUs can be connected over a scalable network</a:t>
            </a:r>
          </a:p>
          <a:p>
            <a:pPr lvl="2" eaLnBrk="1" hangingPunct="1"/>
            <a:r>
              <a:rPr lang="en-US" altLang="en-US" dirty="0" smtClean="0"/>
              <a:t>They can communicate between their memories</a:t>
            </a:r>
          </a:p>
          <a:p>
            <a:pPr lvl="2" eaLnBrk="1" hangingPunct="1"/>
            <a:r>
              <a:rPr lang="en-US" altLang="en-US" dirty="0" smtClean="0"/>
              <a:t>Adds one more level of memory hierarchy</a:t>
            </a:r>
          </a:p>
          <a:p>
            <a:pPr eaLnBrk="1" hangingPunct="1"/>
            <a:r>
              <a:rPr lang="en-US" altLang="en-US" dirty="0" smtClean="0"/>
              <a:t>A very non-uniform </a:t>
            </a:r>
            <a:r>
              <a:rPr lang="en-US" altLang="en-US" smtClean="0"/>
              <a:t>access latency stack</a:t>
            </a:r>
            <a:endParaRPr lang="en-US" altLang="en-US" dirty="0" smtClean="0"/>
          </a:p>
        </p:txBody>
      </p:sp>
      <p:pic>
        <p:nvPicPr>
          <p:cNvPr id="30725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40E49DA-703C-4376-B010-0CEE58BC279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Agenda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9436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Unpipelined</a:t>
            </a:r>
            <a:r>
              <a:rPr lang="en-US" altLang="en-US" dirty="0" smtClean="0"/>
              <a:t> microprocessors</a:t>
            </a:r>
          </a:p>
          <a:p>
            <a:pPr eaLnBrk="1" hangingPunct="1"/>
            <a:r>
              <a:rPr lang="en-US" altLang="en-US" dirty="0" smtClean="0"/>
              <a:t>Pipelining: simplest form of ILP</a:t>
            </a:r>
          </a:p>
          <a:p>
            <a:pPr eaLnBrk="1" hangingPunct="1"/>
            <a:r>
              <a:rPr lang="en-US" altLang="en-US" dirty="0" smtClean="0"/>
              <a:t>Out-of-order execution: more ILP</a:t>
            </a:r>
          </a:p>
          <a:p>
            <a:pPr eaLnBrk="1" hangingPunct="1"/>
            <a:r>
              <a:rPr lang="en-US" altLang="en-US" dirty="0" smtClean="0"/>
              <a:t>Multiple issue: drink more ILP</a:t>
            </a:r>
          </a:p>
          <a:p>
            <a:pPr eaLnBrk="1" hangingPunct="1"/>
            <a:r>
              <a:rPr lang="en-US" altLang="en-US" dirty="0" smtClean="0"/>
              <a:t>Scaling issues and Moore’s Law</a:t>
            </a:r>
          </a:p>
          <a:p>
            <a:pPr eaLnBrk="1" hangingPunct="1"/>
            <a:r>
              <a:rPr lang="en-US" altLang="en-US" dirty="0" smtClean="0"/>
              <a:t>Why multi-core</a:t>
            </a:r>
          </a:p>
          <a:p>
            <a:pPr lvl="1" eaLnBrk="1" hangingPunct="1"/>
            <a:r>
              <a:rPr lang="en-US" altLang="en-US" dirty="0" smtClean="0"/>
              <a:t>TLP and de-centralized design</a:t>
            </a:r>
          </a:p>
          <a:p>
            <a:pPr eaLnBrk="1" hangingPunct="1"/>
            <a:r>
              <a:rPr lang="en-US" altLang="en-US" dirty="0" smtClean="0"/>
              <a:t>Tiled CMP and shared cache</a:t>
            </a:r>
          </a:p>
          <a:p>
            <a:pPr eaLnBrk="1" hangingPunct="1"/>
            <a:r>
              <a:rPr lang="en-US" altLang="en-US" dirty="0" smtClean="0"/>
              <a:t>Connection with GPUs</a:t>
            </a:r>
          </a:p>
          <a:p>
            <a:pPr eaLnBrk="1" hangingPunct="1"/>
            <a:r>
              <a:rPr lang="en-US" altLang="en-US" dirty="0" smtClean="0"/>
              <a:t>Implications on software</a:t>
            </a:r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84B42E0-CB0C-46E0-9F99-27D3EA49D8F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Unpipelined Microprocessors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943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Typically an instruction enjoys five phases in its life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Instruction fetch from memory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Instruction decode and operand register read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Execute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Data memory access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Register write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Unpipelined execution would take a long single cycle or multiple short cycles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Only one instruction inside processor at any point in time</a:t>
            </a:r>
          </a:p>
        </p:txBody>
      </p:sp>
      <p:pic>
        <p:nvPicPr>
          <p:cNvPr id="8197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E33A44A-09DE-4136-ACEC-0E07EF41C29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Pipelining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458200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One simple observation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Exactly one piece of hardware is active at any point in time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 Why not fetch a new instruction every cycle?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Five instructions in five different phases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Throughput increases five times (ideally)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Bottom-line 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If consecutive instructions are independent, they can be processed in parallel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The first form of instruction-level parallelism (ILP)</a:t>
            </a:r>
          </a:p>
        </p:txBody>
      </p:sp>
      <p:pic>
        <p:nvPicPr>
          <p:cNvPr id="9221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795BC9A-5689-4F9A-B61D-EC6F130E22C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Pipelining Hazards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458200" cy="5791200"/>
          </a:xfrm>
        </p:spPr>
        <p:txBody>
          <a:bodyPr/>
          <a:lstStyle/>
          <a:p>
            <a:pPr eaLnBrk="1" hangingPunct="1"/>
            <a:r>
              <a:rPr lang="en-US" altLang="en-US" smtClean="0"/>
              <a:t>Instruction dependence limits achievable parallelism</a:t>
            </a:r>
          </a:p>
          <a:p>
            <a:pPr lvl="1" eaLnBrk="1" hangingPunct="1"/>
            <a:r>
              <a:rPr lang="en-US" altLang="en-US" smtClean="0"/>
              <a:t>Control and data dependence (aka hazards)</a:t>
            </a:r>
          </a:p>
          <a:p>
            <a:pPr eaLnBrk="1" hangingPunct="1"/>
            <a:r>
              <a:rPr lang="en-US" altLang="en-US" smtClean="0"/>
              <a:t>Finite amount of hardware limits achievable parallelism</a:t>
            </a:r>
          </a:p>
          <a:p>
            <a:pPr lvl="1" eaLnBrk="1" hangingPunct="1"/>
            <a:r>
              <a:rPr lang="en-US" altLang="en-US" smtClean="0"/>
              <a:t>Structural hazards</a:t>
            </a:r>
          </a:p>
          <a:p>
            <a:pPr eaLnBrk="1" hangingPunct="1"/>
            <a:r>
              <a:rPr lang="en-US" altLang="en-US" smtClean="0"/>
              <a:t>Control dependence</a:t>
            </a:r>
          </a:p>
          <a:p>
            <a:pPr lvl="1" eaLnBrk="1" hangingPunct="1"/>
            <a:r>
              <a:rPr lang="en-US" altLang="en-US" smtClean="0"/>
              <a:t>On average, every fifth instruction is a branch (coming from if-else, for, do-while,…)</a:t>
            </a:r>
          </a:p>
          <a:p>
            <a:pPr lvl="1" eaLnBrk="1" hangingPunct="1"/>
            <a:r>
              <a:rPr lang="en-US" altLang="en-US" smtClean="0"/>
              <a:t>Branches execute in the third phase</a:t>
            </a:r>
          </a:p>
          <a:p>
            <a:pPr lvl="2" eaLnBrk="1" hangingPunct="1"/>
            <a:r>
              <a:rPr lang="en-US" altLang="en-US" smtClean="0"/>
              <a:t>Introduces bubbles unless you are smart</a:t>
            </a:r>
          </a:p>
        </p:txBody>
      </p:sp>
      <p:pic>
        <p:nvPicPr>
          <p:cNvPr id="10245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22F253E-A538-4010-838C-15E559E8A289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Control Dependence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458200" cy="571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Branch	IF	ID	EX	MEM   WB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Instr. X		IF	ID	EX       MEM   WB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Instr. Y			IF	ID	    EX	…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Target				IF	    ID	…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>
              <a:buFontTx/>
              <a:buNone/>
            </a:pPr>
            <a:r>
              <a:rPr lang="en-US" altLang="en-US" smtClean="0"/>
              <a:t>What do you fetch in X and y slots?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Options: nothing, fall-through, learn past history and predict (today best predictors achieve very high accuracy, often more than 95%)</a:t>
            </a:r>
          </a:p>
        </p:txBody>
      </p:sp>
      <p:sp>
        <p:nvSpPr>
          <p:cNvPr id="11269" name="Line 4"/>
          <p:cNvSpPr>
            <a:spLocks noChangeShapeType="1"/>
          </p:cNvSpPr>
          <p:nvPr/>
        </p:nvSpPr>
        <p:spPr bwMode="auto">
          <a:xfrm>
            <a:off x="4953000" y="1447800"/>
            <a:ext cx="381000" cy="15240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270" name="Picture 6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 flipH="1">
            <a:off x="2362200" y="3048000"/>
            <a:ext cx="2438400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</a:rPr>
              <a:t>if</a:t>
            </a:r>
            <a:r>
              <a:rPr lang="en-US" altLang="en-US" sz="2800"/>
              <a:t> (</a:t>
            </a:r>
            <a:r>
              <a:rPr lang="en-US" altLang="en-US" sz="2800">
                <a:solidFill>
                  <a:srgbClr val="FF0000"/>
                </a:solidFill>
              </a:rPr>
              <a:t>cond</a:t>
            </a:r>
            <a:r>
              <a:rPr lang="en-US" altLang="en-US" sz="2800"/>
              <a:t>) { … 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</a:rPr>
              <a:t>else</a:t>
            </a:r>
            <a:r>
              <a:rPr lang="en-US" altLang="en-US" sz="2800"/>
              <a:t> { … }</a:t>
            </a: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92E7B6-F1AD-4D0C-BD0C-B7FF279B6A21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Data Dependence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458200" cy="5181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add r1, r2, r3	IF  ID  EX  MEM  WB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xor r5, r1, r2        IF   ID  EX      MEM  WB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>
              <a:buFontTx/>
              <a:buNone/>
            </a:pPr>
            <a:r>
              <a:rPr lang="en-US" altLang="en-US" smtClean="0"/>
              <a:t>			</a:t>
            </a:r>
            <a:r>
              <a:rPr lang="en-US" altLang="en-US" smtClean="0">
                <a:solidFill>
                  <a:srgbClr val="00CC00"/>
                </a:solidFill>
              </a:rPr>
              <a:t>Reads wrong value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Take three bubbles?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Back-to-back dependence is too frequent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Solution: hardware bypass paths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	Allow the ALU to bypass the produced value in time: not always possible</a:t>
            </a:r>
          </a:p>
        </p:txBody>
      </p:sp>
      <p:sp>
        <p:nvSpPr>
          <p:cNvPr id="12293" name="Line 4"/>
          <p:cNvSpPr>
            <a:spLocks noChangeShapeType="1"/>
          </p:cNvSpPr>
          <p:nvPr/>
        </p:nvSpPr>
        <p:spPr bwMode="auto">
          <a:xfrm flipV="1">
            <a:off x="4572000" y="2286000"/>
            <a:ext cx="685800" cy="7620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5" name="Line 5"/>
          <p:cNvSpPr>
            <a:spLocks noChangeShapeType="1"/>
          </p:cNvSpPr>
          <p:nvPr/>
        </p:nvSpPr>
        <p:spPr bwMode="auto">
          <a:xfrm>
            <a:off x="5562600" y="1524000"/>
            <a:ext cx="304800" cy="3810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4191000" y="838200"/>
            <a:ext cx="2619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6600"/>
                </a:solidFill>
              </a:rPr>
              <a:t>Hardware bypass</a:t>
            </a:r>
          </a:p>
        </p:txBody>
      </p:sp>
      <p:pic>
        <p:nvPicPr>
          <p:cNvPr id="12296" name="Picture 8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6" grpId="0"/>
    </p:bldLst>
  </p:timing>
  <p:extLst mod="1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7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6.8|40.6|35.3|4.3|8.3|2.7|2.1|5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3|54.9|7.1|10.3|33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3|24.9|1.9|1.4|7.2|1.7|29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12.3|1.7|0.9|3.4|71.7|1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3588</TotalTime>
  <Words>2426</Words>
  <Application>Microsoft Office PowerPoint</Application>
  <PresentationFormat>On-screen Show (4:3)</PresentationFormat>
  <Paragraphs>440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Arial Unicode MS</vt:lpstr>
      <vt:lpstr>Comic Sans MS</vt:lpstr>
      <vt:lpstr>Times New Roman</vt:lpstr>
      <vt:lpstr>Verdana</vt:lpstr>
      <vt:lpstr>Wingdings</vt:lpstr>
      <vt:lpstr>Default Design</vt:lpstr>
      <vt:lpstr>Multi-core: The Ultimate Dose of Moore’s Law</vt:lpstr>
      <vt:lpstr>Trends in Chip Industry</vt:lpstr>
      <vt:lpstr>Trends in Chip Industry</vt:lpstr>
      <vt:lpstr>Agenda</vt:lpstr>
      <vt:lpstr>Unpipelined Microprocessors</vt:lpstr>
      <vt:lpstr>Pipelining</vt:lpstr>
      <vt:lpstr>Pipelining Hazards</vt:lpstr>
      <vt:lpstr>Control Dependence</vt:lpstr>
      <vt:lpstr>Data Dependence</vt:lpstr>
      <vt:lpstr>Data dependence</vt:lpstr>
      <vt:lpstr>Structural Hazard</vt:lpstr>
      <vt:lpstr>Out-of-order Execution</vt:lpstr>
      <vt:lpstr>Multiple Issue</vt:lpstr>
      <vt:lpstr>Out-of-order Multiple Issue</vt:lpstr>
      <vt:lpstr>Moore’s Law</vt:lpstr>
      <vt:lpstr>Dennard scaling</vt:lpstr>
      <vt:lpstr>Dennard scaling</vt:lpstr>
      <vt:lpstr>Dennard scaling</vt:lpstr>
      <vt:lpstr>Scaling Issues</vt:lpstr>
      <vt:lpstr>Multi-core</vt:lpstr>
      <vt:lpstr>Floor of today’s chips</vt:lpstr>
      <vt:lpstr>Thread-level Parallelism</vt:lpstr>
      <vt:lpstr>Thread-level Parallelism</vt:lpstr>
      <vt:lpstr>Thread-level Parallelism</vt:lpstr>
      <vt:lpstr>Thread-level Parallelism</vt:lpstr>
      <vt:lpstr>Thread-level Parallelism</vt:lpstr>
      <vt:lpstr>Tiled CMP (Hypothetical Floor-plan)</vt:lpstr>
      <vt:lpstr>Shared Cache CMP</vt:lpstr>
      <vt:lpstr>Niagara Floor-plan</vt:lpstr>
      <vt:lpstr>Quad-core Sandy Bridge</vt:lpstr>
      <vt:lpstr>Communication in Multi-core</vt:lpstr>
      <vt:lpstr>Shared vs. Private in CMPs</vt:lpstr>
      <vt:lpstr>Shared vs. Private in CMPs</vt:lpstr>
      <vt:lpstr>Connection with GPUs</vt:lpstr>
      <vt:lpstr>Floor of a GPU (schematic)</vt:lpstr>
      <vt:lpstr>Connection with GPUs</vt:lpstr>
      <vt:lpstr>Connection with GPUs</vt:lpstr>
      <vt:lpstr>Connection with GPUs</vt:lpstr>
      <vt:lpstr>Implications on Software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CSE</cp:lastModifiedBy>
  <cp:revision>221</cp:revision>
  <dcterms:created xsi:type="dcterms:W3CDTF">1601-01-01T00:00:00Z</dcterms:created>
  <dcterms:modified xsi:type="dcterms:W3CDTF">2026-08-05T09:03:41Z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2d5c7fe3-4ca4-4dc3-98f3-91f78d9b8921</vt:lpwstr>
  </property>
</Properties>
</file>