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
  </p:notesMasterIdLst>
  <p:sldIdLst>
    <p:sldId id="256" r:id="rId2"/>
    <p:sldId id="257" r:id="rId3"/>
    <p:sldId id="259" r:id="rId4"/>
    <p:sldId id="258" r:id="rId5"/>
    <p:sldId id="261"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32" autoAdjust="0"/>
    <p:restoredTop sz="86482" autoAdjust="0"/>
  </p:normalViewPr>
  <p:slideViewPr>
    <p:cSldViewPr>
      <p:cViewPr varScale="1">
        <p:scale>
          <a:sx n="74" d="100"/>
          <a:sy n="74" d="100"/>
        </p:scale>
        <p:origin x="-190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5F64D6-FBDB-4210-B545-D3C1E3092CA6}" type="datetimeFigureOut">
              <a:rPr lang="en-IN" smtClean="0"/>
              <a:t>19-03-2013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F2DF5E-EFEE-4C30-964C-4823DADE62C9}" type="slidenum">
              <a:rPr lang="en-IN" smtClean="0"/>
              <a:t>‹#›</a:t>
            </a:fld>
            <a:endParaRPr lang="en-IN"/>
          </a:p>
        </p:txBody>
      </p:sp>
    </p:spTree>
    <p:extLst>
      <p:ext uri="{BB962C8B-B14F-4D97-AF65-F5344CB8AC3E}">
        <p14:creationId xmlns:p14="http://schemas.microsoft.com/office/powerpoint/2010/main" val="3282351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0A2DD56-7BEC-47CB-A8DB-53DF93B3A37E}" type="datetimeFigureOut">
              <a:rPr lang="en-IN" smtClean="0"/>
              <a:t>19-03-2013</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4B13CE9-764C-4132-B23E-5A70B9A9E44C}" type="slidenum">
              <a:rPr lang="en-IN" smtClean="0"/>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A2DD56-7BEC-47CB-A8DB-53DF93B3A37E}" type="datetimeFigureOut">
              <a:rPr lang="en-IN" smtClean="0"/>
              <a:t>19-03-2013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B13CE9-764C-4132-B23E-5A70B9A9E44C}"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A2DD56-7BEC-47CB-A8DB-53DF93B3A37E}" type="datetimeFigureOut">
              <a:rPr lang="en-IN" smtClean="0"/>
              <a:t>19-03-2013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B13CE9-764C-4132-B23E-5A70B9A9E44C}"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0A2DD56-7BEC-47CB-A8DB-53DF93B3A37E}" type="datetimeFigureOut">
              <a:rPr lang="en-IN" smtClean="0"/>
              <a:t>19-03-2013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B13CE9-764C-4132-B23E-5A70B9A9E44C}" type="slidenum">
              <a:rPr lang="en-IN" smtClean="0"/>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0A2DD56-7BEC-47CB-A8DB-53DF93B3A37E}" type="datetimeFigureOut">
              <a:rPr lang="en-IN" smtClean="0"/>
              <a:t>19-03-2013</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4B13CE9-764C-4132-B23E-5A70B9A9E44C}"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0A2DD56-7BEC-47CB-A8DB-53DF93B3A37E}" type="datetimeFigureOut">
              <a:rPr lang="en-IN" smtClean="0"/>
              <a:t>19-03-2013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B13CE9-764C-4132-B23E-5A70B9A9E44C}" type="slidenum">
              <a:rPr lang="en-IN" smtClean="0"/>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0A2DD56-7BEC-47CB-A8DB-53DF93B3A37E}" type="datetimeFigureOut">
              <a:rPr lang="en-IN" smtClean="0"/>
              <a:t>19-03-2013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4B13CE9-764C-4132-B23E-5A70B9A9E44C}" type="slidenum">
              <a:rPr lang="en-IN" smtClean="0"/>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0A2DD56-7BEC-47CB-A8DB-53DF93B3A37E}" type="datetimeFigureOut">
              <a:rPr lang="en-IN" smtClean="0"/>
              <a:t>19-03-2013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4B13CE9-764C-4132-B23E-5A70B9A9E44C}"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2DD56-7BEC-47CB-A8DB-53DF93B3A37E}" type="datetimeFigureOut">
              <a:rPr lang="en-IN" smtClean="0"/>
              <a:t>19-03-2013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4B13CE9-764C-4132-B23E-5A70B9A9E44C}"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0A2DD56-7BEC-47CB-A8DB-53DF93B3A37E}" type="datetimeFigureOut">
              <a:rPr lang="en-IN" smtClean="0"/>
              <a:t>19-03-2013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B13CE9-764C-4132-B23E-5A70B9A9E44C}" type="slidenum">
              <a:rPr lang="en-IN" smtClean="0"/>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0A2DD56-7BEC-47CB-A8DB-53DF93B3A37E}" type="datetimeFigureOut">
              <a:rPr lang="en-IN" smtClean="0"/>
              <a:t>19-03-2013</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D4B13CE9-764C-4132-B23E-5A70B9A9E44C}" type="slidenum">
              <a:rPr lang="en-IN" smtClean="0"/>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0A2DD56-7BEC-47CB-A8DB-53DF93B3A37E}" type="datetimeFigureOut">
              <a:rPr lang="en-IN" smtClean="0"/>
              <a:t>19-03-2013</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4B13CE9-764C-4132-B23E-5A70B9A9E44C}"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universetoday.com/99622/curiositys-robotic-arm-camera-snaps-1st-night-images/" TargetMode="External"/><Relationship Id="rId2" Type="http://schemas.openxmlformats.org/officeDocument/2006/relationships/hyperlink" Target="http://phoenix.lpl.arizona.edu/science_rac.php"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0568" y="5212328"/>
            <a:ext cx="3342783" cy="1241007"/>
          </a:xfrm>
        </p:spPr>
        <p:txBody>
          <a:bodyPr>
            <a:normAutofit/>
          </a:bodyPr>
          <a:lstStyle/>
          <a:p>
            <a:r>
              <a:rPr lang="en-US" sz="2400" dirty="0" smtClean="0">
                <a:solidFill>
                  <a:schemeClr val="tx1"/>
                </a:solidFill>
                <a:latin typeface="Calibri" pitchFamily="34" charset="0"/>
              </a:rPr>
              <a:t>Prepared by:</a:t>
            </a:r>
          </a:p>
          <a:p>
            <a:r>
              <a:rPr lang="en-US" sz="2400" dirty="0" smtClean="0">
                <a:solidFill>
                  <a:schemeClr val="tx1"/>
                </a:solidFill>
                <a:latin typeface="Calibri" pitchFamily="34" charset="0"/>
              </a:rPr>
              <a:t>                            Swati</a:t>
            </a:r>
          </a:p>
        </p:txBody>
      </p:sp>
      <p:sp>
        <p:nvSpPr>
          <p:cNvPr id="4" name="Title 3"/>
          <p:cNvSpPr>
            <a:spLocks noGrp="1"/>
          </p:cNvSpPr>
          <p:nvPr>
            <p:ph type="ctrTitle"/>
          </p:nvPr>
        </p:nvSpPr>
        <p:spPr/>
        <p:txBody>
          <a:bodyPr/>
          <a:lstStyle/>
          <a:p>
            <a:r>
              <a:rPr lang="en-US" dirty="0" smtClean="0"/>
              <a:t>Construction of Ego- model </a:t>
            </a:r>
            <a:endParaRPr lang="en-IN" dirty="0"/>
          </a:p>
        </p:txBody>
      </p:sp>
      <p:sp>
        <p:nvSpPr>
          <p:cNvPr id="8" name="TextBox 7"/>
          <p:cNvSpPr txBox="1"/>
          <p:nvPr/>
        </p:nvSpPr>
        <p:spPr>
          <a:xfrm>
            <a:off x="5162945" y="5157192"/>
            <a:ext cx="3672408" cy="1107996"/>
          </a:xfrm>
          <a:prstGeom prst="rect">
            <a:avLst/>
          </a:prstGeom>
          <a:noFill/>
        </p:spPr>
        <p:txBody>
          <a:bodyPr wrap="square" rtlCol="0">
            <a:spAutoFit/>
          </a:bodyPr>
          <a:lstStyle/>
          <a:p>
            <a:r>
              <a:rPr lang="en-US" sz="2400" dirty="0" smtClean="0">
                <a:latin typeface="Calibri" pitchFamily="34" charset="0"/>
              </a:rPr>
              <a:t>Guided by:</a:t>
            </a:r>
          </a:p>
          <a:p>
            <a:r>
              <a:rPr lang="en-US" sz="2400" dirty="0">
                <a:latin typeface="Calibri" pitchFamily="34" charset="0"/>
              </a:rPr>
              <a:t> </a:t>
            </a:r>
            <a:r>
              <a:rPr lang="en-US" sz="2400" dirty="0" smtClean="0">
                <a:latin typeface="Calibri" pitchFamily="34" charset="0"/>
              </a:rPr>
              <a:t>    Dr. </a:t>
            </a:r>
            <a:r>
              <a:rPr lang="en-US" sz="2400" dirty="0" err="1" smtClean="0">
                <a:latin typeface="Calibri" pitchFamily="34" charset="0"/>
              </a:rPr>
              <a:t>Amitabha</a:t>
            </a:r>
            <a:r>
              <a:rPr lang="en-US" sz="2400" dirty="0" smtClean="0">
                <a:latin typeface="Calibri" pitchFamily="34" charset="0"/>
              </a:rPr>
              <a:t>  </a:t>
            </a:r>
            <a:r>
              <a:rPr lang="en-US" sz="2400" dirty="0" err="1" smtClean="0">
                <a:latin typeface="Calibri" pitchFamily="34" charset="0"/>
              </a:rPr>
              <a:t>Mukerjee</a:t>
            </a:r>
            <a:r>
              <a:rPr lang="en-US" sz="2400" dirty="0" smtClean="0">
                <a:latin typeface="Calibri" pitchFamily="34" charset="0"/>
              </a:rPr>
              <a:t> </a:t>
            </a:r>
          </a:p>
          <a:p>
            <a:endParaRPr lang="en-IN" dirty="0"/>
          </a:p>
        </p:txBody>
      </p:sp>
      <p:sp>
        <p:nvSpPr>
          <p:cNvPr id="9" name="TextBox 8"/>
          <p:cNvSpPr txBox="1"/>
          <p:nvPr/>
        </p:nvSpPr>
        <p:spPr>
          <a:xfrm>
            <a:off x="579730" y="310716"/>
            <a:ext cx="8064896" cy="584775"/>
          </a:xfrm>
          <a:prstGeom prst="rect">
            <a:avLst/>
          </a:prstGeom>
          <a:noFill/>
        </p:spPr>
        <p:txBody>
          <a:bodyPr wrap="square" rtlCol="0">
            <a:spAutoFit/>
          </a:bodyPr>
          <a:lstStyle/>
          <a:p>
            <a:r>
              <a:rPr lang="en-US" sz="3200" dirty="0" smtClean="0">
                <a:latin typeface="Calibri" pitchFamily="34" charset="0"/>
              </a:rPr>
              <a:t>CS365 : ARTIFICIAL INTELLIGENCE PROJECT</a:t>
            </a:r>
            <a:endParaRPr lang="en-IN" sz="3200" dirty="0">
              <a:latin typeface="Calibri" pitchFamily="34"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3047557"/>
            <a:ext cx="4410191" cy="2225436"/>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518" y="3047557"/>
            <a:ext cx="3999261" cy="1798594"/>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917736">
            <a:off x="7999372" y="1264459"/>
            <a:ext cx="805566" cy="872697"/>
          </a:xfrm>
          <a:prstGeom prst="rect">
            <a:avLst/>
          </a:prstGeom>
        </p:spPr>
      </p:pic>
    </p:spTree>
    <p:extLst>
      <p:ext uri="{BB962C8B-B14F-4D97-AF65-F5344CB8AC3E}">
        <p14:creationId xmlns:p14="http://schemas.microsoft.com/office/powerpoint/2010/main" val="1346628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67544" y="274638"/>
            <a:ext cx="8280920" cy="634082"/>
          </a:xfrm>
          <a:solidFill>
            <a:schemeClr val="accent1"/>
          </a:solidFill>
        </p:spPr>
        <p:txBody>
          <a:bodyPr>
            <a:normAutofit fontScale="90000"/>
          </a:bodyPr>
          <a:lstStyle/>
          <a:p>
            <a:r>
              <a:rPr lang="en-US" b="1" u="sng" dirty="0" smtClean="0">
                <a:solidFill>
                  <a:schemeClr val="tx1"/>
                </a:solidFill>
                <a:latin typeface="Calibri" pitchFamily="34" charset="0"/>
              </a:rPr>
              <a:t>Aim</a:t>
            </a:r>
            <a:endParaRPr lang="en-IN" b="1" u="sng" dirty="0">
              <a:solidFill>
                <a:schemeClr val="tx1"/>
              </a:solidFill>
              <a:latin typeface="Calibri" pitchFamily="34" charset="0"/>
            </a:endParaRPr>
          </a:p>
        </p:txBody>
      </p:sp>
      <p:sp>
        <p:nvSpPr>
          <p:cNvPr id="10" name="TextBox 9"/>
          <p:cNvSpPr txBox="1"/>
          <p:nvPr/>
        </p:nvSpPr>
        <p:spPr>
          <a:xfrm>
            <a:off x="755576" y="908720"/>
            <a:ext cx="7992888" cy="2246769"/>
          </a:xfrm>
          <a:prstGeom prst="rect">
            <a:avLst/>
          </a:prstGeom>
          <a:noFill/>
        </p:spPr>
        <p:txBody>
          <a:bodyPr wrap="square" rtlCol="0">
            <a:spAutoFit/>
          </a:bodyPr>
          <a:lstStyle/>
          <a:p>
            <a:r>
              <a:rPr lang="en-US" sz="2000" dirty="0" smtClean="0">
                <a:latin typeface="Calibri" pitchFamily="34" charset="0"/>
              </a:rPr>
              <a:t>Given two dimensional  planar robot arm with camera at it’s tip and sensors on it’s skin ( using synthetic data)  we have to</a:t>
            </a:r>
          </a:p>
          <a:p>
            <a:pPr marL="285750" indent="-285750">
              <a:buFont typeface="Wingdings" pitchFamily="2" charset="2"/>
              <a:buChar char="Ø"/>
            </a:pPr>
            <a:r>
              <a:rPr lang="en-US" sz="2000" b="1" dirty="0" smtClean="0">
                <a:latin typeface="Calibri" pitchFamily="34" charset="0"/>
              </a:rPr>
              <a:t>Vision</a:t>
            </a:r>
            <a:r>
              <a:rPr lang="en-US" sz="2000" dirty="0" smtClean="0">
                <a:latin typeface="Calibri" pitchFamily="34" charset="0"/>
              </a:rPr>
              <a:t> :Generate the images seen by the camera</a:t>
            </a:r>
          </a:p>
          <a:p>
            <a:pPr marL="285750" indent="-285750">
              <a:buFont typeface="Wingdings" pitchFamily="2" charset="2"/>
              <a:buChar char="Ø"/>
            </a:pPr>
            <a:r>
              <a:rPr lang="en-US" sz="2000" b="1" dirty="0" smtClean="0">
                <a:latin typeface="Calibri" pitchFamily="34" charset="0"/>
              </a:rPr>
              <a:t>Sensor</a:t>
            </a:r>
            <a:r>
              <a:rPr lang="en-US" sz="2000" dirty="0" smtClean="0">
                <a:latin typeface="Calibri" pitchFamily="34" charset="0"/>
              </a:rPr>
              <a:t> : To display  that part of robot which touches the obstacle</a:t>
            </a:r>
          </a:p>
          <a:p>
            <a:pPr marL="285750" indent="-285750">
              <a:buFont typeface="Wingdings" pitchFamily="2" charset="2"/>
              <a:buChar char="Ø"/>
            </a:pPr>
            <a:r>
              <a:rPr lang="en-US" sz="2000" b="1" dirty="0" smtClean="0">
                <a:latin typeface="Calibri" pitchFamily="34" charset="0"/>
              </a:rPr>
              <a:t>Manifold path planning</a:t>
            </a:r>
          </a:p>
          <a:p>
            <a:endParaRPr lang="en-US" sz="2000" dirty="0">
              <a:latin typeface="Calibri" pitchFamily="34" charset="0"/>
            </a:endParaRPr>
          </a:p>
          <a:p>
            <a:r>
              <a:rPr lang="en-US" sz="2000" dirty="0" smtClean="0">
                <a:latin typeface="Calibri" pitchFamily="34" charset="0"/>
              </a:rPr>
              <a:t>Assume the world to be a two dimensional planar. </a:t>
            </a:r>
            <a:endParaRPr lang="en-IN" dirty="0"/>
          </a:p>
        </p:txBody>
      </p:sp>
      <p:sp>
        <p:nvSpPr>
          <p:cNvPr id="11" name="Rectangle 10"/>
          <p:cNvSpPr/>
          <p:nvPr/>
        </p:nvSpPr>
        <p:spPr>
          <a:xfrm>
            <a:off x="4752020" y="3455348"/>
            <a:ext cx="3852428" cy="2205900"/>
          </a:xfrm>
          <a:prstGeom prst="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3" name="Straight Connector 12"/>
          <p:cNvCxnSpPr/>
          <p:nvPr/>
        </p:nvCxnSpPr>
        <p:spPr>
          <a:xfrm>
            <a:off x="4752020" y="5661248"/>
            <a:ext cx="3852428"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752020" y="3432488"/>
            <a:ext cx="3852428"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2020" y="3478207"/>
            <a:ext cx="0" cy="218304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604448" y="3432488"/>
            <a:ext cx="0" cy="2228760"/>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4752020" y="3432488"/>
            <a:ext cx="45719" cy="4571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4" name="Straight Connector 23"/>
          <p:cNvCxnSpPr/>
          <p:nvPr/>
        </p:nvCxnSpPr>
        <p:spPr>
          <a:xfrm flipV="1">
            <a:off x="8604448" y="3432488"/>
            <a:ext cx="0" cy="4571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752020" y="5661248"/>
            <a:ext cx="45719"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604448" y="5661248"/>
            <a:ext cx="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86721" y="5882788"/>
            <a:ext cx="3024336" cy="677108"/>
          </a:xfrm>
          <a:prstGeom prst="rect">
            <a:avLst/>
          </a:prstGeom>
          <a:noFill/>
        </p:spPr>
        <p:txBody>
          <a:bodyPr wrap="square" rtlCol="0">
            <a:spAutoFit/>
          </a:bodyPr>
          <a:lstStyle/>
          <a:p>
            <a:r>
              <a:rPr lang="en-US" sz="2000" dirty="0" smtClean="0">
                <a:latin typeface="Calibri" pitchFamily="34" charset="0"/>
              </a:rPr>
              <a:t>Fig1: </a:t>
            </a:r>
            <a:r>
              <a:rPr lang="en-US" dirty="0" smtClean="0">
                <a:latin typeface="Calibri" pitchFamily="34" charset="0"/>
              </a:rPr>
              <a:t>Robotic arm with camera at tip </a:t>
            </a:r>
            <a:endParaRPr lang="en-IN" dirty="0">
              <a:latin typeface="Calibri" pitchFamily="34" charset="0"/>
            </a:endParaRPr>
          </a:p>
        </p:txBody>
      </p:sp>
      <p:sp>
        <p:nvSpPr>
          <p:cNvPr id="37" name="TextBox 36"/>
          <p:cNvSpPr txBox="1"/>
          <p:nvPr/>
        </p:nvSpPr>
        <p:spPr>
          <a:xfrm>
            <a:off x="4427984" y="5744289"/>
            <a:ext cx="4464496" cy="954107"/>
          </a:xfrm>
          <a:prstGeom prst="rect">
            <a:avLst/>
          </a:prstGeom>
          <a:noFill/>
        </p:spPr>
        <p:txBody>
          <a:bodyPr wrap="square" rtlCol="0">
            <a:spAutoFit/>
          </a:bodyPr>
          <a:lstStyle/>
          <a:p>
            <a:r>
              <a:rPr lang="en-US" sz="2000" dirty="0" smtClean="0">
                <a:latin typeface="Calibri" pitchFamily="34" charset="0"/>
              </a:rPr>
              <a:t>Fig2. </a:t>
            </a:r>
            <a:r>
              <a:rPr lang="en-US" dirty="0" smtClean="0">
                <a:latin typeface="Calibri" pitchFamily="34" charset="0"/>
              </a:rPr>
              <a:t>2d image of box containing robot arm with all walls with different colors and corner in black colors</a:t>
            </a:r>
            <a:endParaRPr lang="en-IN" dirty="0">
              <a:latin typeface="Calibri" pitchFamily="34" charset="0"/>
            </a:endParaRPr>
          </a:p>
        </p:txBody>
      </p:sp>
      <p:sp>
        <p:nvSpPr>
          <p:cNvPr id="20" name="Rectangle 19"/>
          <p:cNvSpPr/>
          <p:nvPr/>
        </p:nvSpPr>
        <p:spPr>
          <a:xfrm>
            <a:off x="755576" y="3432488"/>
            <a:ext cx="3528392" cy="2228759"/>
          </a:xfrm>
          <a:prstGeom prst="rect">
            <a:avLst/>
          </a:prstGeom>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IN" dirty="0"/>
          </a:p>
        </p:txBody>
      </p:sp>
      <p:sp>
        <p:nvSpPr>
          <p:cNvPr id="22" name="Minus 21"/>
          <p:cNvSpPr/>
          <p:nvPr/>
        </p:nvSpPr>
        <p:spPr>
          <a:xfrm rot="20659328">
            <a:off x="1549339" y="4319648"/>
            <a:ext cx="902970" cy="654050"/>
          </a:xfrm>
          <a:prstGeom prst="mathMinus">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27" name="Flowchart: Connector 26"/>
          <p:cNvSpPr/>
          <p:nvPr/>
        </p:nvSpPr>
        <p:spPr>
          <a:xfrm>
            <a:off x="884555" y="1952625"/>
            <a:ext cx="45085" cy="45085"/>
          </a:xfrm>
          <a:prstGeom prst="flowChartConnector">
            <a:avLst/>
          </a:prstGeom>
          <a:solidFill>
            <a:schemeClr val="bg1"/>
          </a:solidFill>
          <a:ln w="25400" cap="flat" cmpd="sng" algn="ctr">
            <a:solidFill>
              <a:sysClr val="window" lastClr="FFFFFF"/>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29" name="Flowchart: Connector 28"/>
          <p:cNvSpPr/>
          <p:nvPr/>
        </p:nvSpPr>
        <p:spPr>
          <a:xfrm>
            <a:off x="2758845" y="4152484"/>
            <a:ext cx="128905" cy="148590"/>
          </a:xfrm>
          <a:prstGeom prst="flowChartConnector">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2"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8"/>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Minus 29"/>
          <p:cNvSpPr/>
          <p:nvPr/>
        </p:nvSpPr>
        <p:spPr>
          <a:xfrm rot="19712860">
            <a:off x="2093703" y="4192065"/>
            <a:ext cx="842645" cy="447040"/>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4" name="Oval 3"/>
          <p:cNvSpPr/>
          <p:nvPr/>
        </p:nvSpPr>
        <p:spPr>
          <a:xfrm>
            <a:off x="2276030" y="4501148"/>
            <a:ext cx="45719" cy="4571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91086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424936" cy="562074"/>
          </a:xfrm>
          <a:solidFill>
            <a:schemeClr val="accent1"/>
          </a:solidFill>
        </p:spPr>
        <p:txBody>
          <a:bodyPr>
            <a:normAutofit fontScale="90000"/>
          </a:bodyPr>
          <a:lstStyle/>
          <a:p>
            <a:r>
              <a:rPr lang="en-US" b="1" dirty="0" smtClean="0">
                <a:solidFill>
                  <a:schemeClr val="tx1"/>
                </a:solidFill>
                <a:latin typeface="Calibri" pitchFamily="34" charset="0"/>
              </a:rPr>
              <a:t>Vision</a:t>
            </a:r>
            <a:endParaRPr lang="en-IN" b="1" dirty="0">
              <a:solidFill>
                <a:schemeClr val="tx1"/>
              </a:solidFill>
              <a:latin typeface="Calibri" pitchFamily="34" charset="0"/>
            </a:endParaRPr>
          </a:p>
        </p:txBody>
      </p:sp>
      <p:sp>
        <p:nvSpPr>
          <p:cNvPr id="3" name="TextBox 2"/>
          <p:cNvSpPr txBox="1"/>
          <p:nvPr/>
        </p:nvSpPr>
        <p:spPr>
          <a:xfrm>
            <a:off x="539552" y="908720"/>
            <a:ext cx="8496944" cy="1015663"/>
          </a:xfrm>
          <a:prstGeom prst="rect">
            <a:avLst/>
          </a:prstGeom>
          <a:noFill/>
        </p:spPr>
        <p:txBody>
          <a:bodyPr wrap="square" rtlCol="0">
            <a:spAutoFit/>
          </a:bodyPr>
          <a:lstStyle/>
          <a:p>
            <a:pPr marL="285750" indent="-285750">
              <a:buFont typeface="Wingdings" pitchFamily="2" charset="2"/>
              <a:buChar char="Ø"/>
            </a:pPr>
            <a:r>
              <a:rPr lang="en-US" sz="2000" dirty="0" smtClean="0">
                <a:latin typeface="Calibri" pitchFamily="34" charset="0"/>
              </a:rPr>
              <a:t>Algorithm is straight forward</a:t>
            </a:r>
          </a:p>
          <a:p>
            <a:pPr marL="285750" indent="-285750">
              <a:buFont typeface="Wingdings" pitchFamily="2" charset="2"/>
              <a:buChar char="Ø"/>
            </a:pPr>
            <a:r>
              <a:rPr lang="en-US" sz="2000" dirty="0" smtClean="0">
                <a:latin typeface="Calibri" pitchFamily="34" charset="0"/>
              </a:rPr>
              <a:t>Vision of the camera is 180 degrees</a:t>
            </a:r>
          </a:p>
          <a:p>
            <a:endParaRPr lang="en-US" sz="2000" dirty="0">
              <a:latin typeface="Calibri" pitchFamily="34" charset="0"/>
            </a:endParaRPr>
          </a:p>
        </p:txBody>
      </p:sp>
      <p:sp>
        <p:nvSpPr>
          <p:cNvPr id="4" name="TextBox 3"/>
          <p:cNvSpPr txBox="1"/>
          <p:nvPr/>
        </p:nvSpPr>
        <p:spPr>
          <a:xfrm>
            <a:off x="539552" y="2420888"/>
            <a:ext cx="6480720" cy="1754326"/>
          </a:xfrm>
          <a:prstGeom prst="rect">
            <a:avLst/>
          </a:prstGeom>
          <a:noFill/>
        </p:spPr>
        <p:txBody>
          <a:bodyPr wrap="square" rtlCol="0">
            <a:spAutoFit/>
          </a:bodyPr>
          <a:lstStyle/>
          <a:p>
            <a:r>
              <a:rPr lang="en-IN" dirty="0"/>
              <a:t> </a:t>
            </a:r>
          </a:p>
          <a:p>
            <a:r>
              <a:rPr lang="en-IN" dirty="0"/>
              <a:t> </a:t>
            </a:r>
          </a:p>
          <a:p>
            <a:r>
              <a:rPr lang="en-IN" dirty="0"/>
              <a:t> </a:t>
            </a:r>
          </a:p>
          <a:p>
            <a:r>
              <a:rPr lang="en-IN" dirty="0"/>
              <a:t> </a:t>
            </a:r>
          </a:p>
          <a:p>
            <a:r>
              <a:rPr lang="en-IN" dirty="0"/>
              <a:t> </a:t>
            </a:r>
          </a:p>
          <a:p>
            <a:endParaRPr lang="en-IN" dirty="0"/>
          </a:p>
        </p:txBody>
      </p:sp>
      <p:sp>
        <p:nvSpPr>
          <p:cNvPr id="5" name="Rectangle 4"/>
          <p:cNvSpPr/>
          <p:nvPr/>
        </p:nvSpPr>
        <p:spPr>
          <a:xfrm>
            <a:off x="323529" y="2996952"/>
            <a:ext cx="2664296" cy="2232248"/>
          </a:xfrm>
          <a:prstGeom prst="rect">
            <a:avLst/>
          </a:prstGeom>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6" name="Minus 5"/>
          <p:cNvSpPr/>
          <p:nvPr/>
        </p:nvSpPr>
        <p:spPr>
          <a:xfrm rot="20659328">
            <a:off x="690245" y="3846195"/>
            <a:ext cx="902970" cy="654050"/>
          </a:xfrm>
          <a:prstGeom prst="mathMinus">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7" name="Minus 6"/>
          <p:cNvSpPr/>
          <p:nvPr/>
        </p:nvSpPr>
        <p:spPr>
          <a:xfrm rot="19712860">
            <a:off x="1204595" y="3762375"/>
            <a:ext cx="842645" cy="447040"/>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8" name="Flowchart: Connector 7"/>
          <p:cNvSpPr/>
          <p:nvPr/>
        </p:nvSpPr>
        <p:spPr>
          <a:xfrm>
            <a:off x="1384935" y="4105275"/>
            <a:ext cx="45085" cy="45085"/>
          </a:xfrm>
          <a:prstGeom prst="flowChartConnector">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9" name="Flowchart: Connector 8"/>
          <p:cNvSpPr/>
          <p:nvPr/>
        </p:nvSpPr>
        <p:spPr>
          <a:xfrm>
            <a:off x="884555" y="4214495"/>
            <a:ext cx="45085" cy="45085"/>
          </a:xfrm>
          <a:prstGeom prst="flowChartConnector">
            <a:avLst/>
          </a:prstGeom>
          <a:solidFill>
            <a:schemeClr val="bg1"/>
          </a:solidFill>
          <a:ln w="25400" cap="flat" cmpd="sng" algn="ctr">
            <a:solidFill>
              <a:sysClr val="window" lastClr="FFFFFF"/>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10" name="Flowchart: Connector 9"/>
          <p:cNvSpPr/>
          <p:nvPr/>
        </p:nvSpPr>
        <p:spPr>
          <a:xfrm>
            <a:off x="1818005" y="3736340"/>
            <a:ext cx="128905" cy="148590"/>
          </a:xfrm>
          <a:prstGeom prst="flowChartConnector">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11" name="Right Triangle 10"/>
          <p:cNvSpPr/>
          <p:nvPr/>
        </p:nvSpPr>
        <p:spPr>
          <a:xfrm rot="10800000">
            <a:off x="1141730" y="2996950"/>
            <a:ext cx="1846094" cy="1728193"/>
          </a:xfrm>
          <a:prstGeom prst="r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13" name="Rectangle 9"/>
          <p:cNvSpPr>
            <a:spLocks noChangeArrowheads="1"/>
          </p:cNvSpPr>
          <p:nvPr/>
        </p:nvSpPr>
        <p:spPr bwMode="auto">
          <a:xfrm>
            <a:off x="0" y="210979"/>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0"/>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6" name="Straight Arrow Connector 15"/>
          <p:cNvCxnSpPr>
            <a:endCxn id="11" idx="3"/>
          </p:cNvCxnSpPr>
          <p:nvPr/>
        </p:nvCxnSpPr>
        <p:spPr>
          <a:xfrm flipV="1">
            <a:off x="1946910" y="2996950"/>
            <a:ext cx="117867" cy="73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1946910" y="2996952"/>
            <a:ext cx="752882" cy="7394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1946910" y="3298051"/>
            <a:ext cx="1040915" cy="4382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11" idx="1"/>
          </p:cNvCxnSpPr>
          <p:nvPr/>
        </p:nvCxnSpPr>
        <p:spPr>
          <a:xfrm>
            <a:off x="2005843" y="3736357"/>
            <a:ext cx="981981" cy="1246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323530" y="2996950"/>
            <a:ext cx="2664295" cy="2"/>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2987824" y="2996950"/>
            <a:ext cx="1" cy="22322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31" name="Right Arrow 30"/>
          <p:cNvSpPr/>
          <p:nvPr/>
        </p:nvSpPr>
        <p:spPr>
          <a:xfrm>
            <a:off x="3203848" y="3884930"/>
            <a:ext cx="576064" cy="374650"/>
          </a:xfrm>
          <a:prstGeom prst="rightArrow">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2" name="Rectangle 31"/>
          <p:cNvSpPr/>
          <p:nvPr/>
        </p:nvSpPr>
        <p:spPr>
          <a:xfrm>
            <a:off x="4067944" y="3580140"/>
            <a:ext cx="4968552" cy="9842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bg1"/>
              </a:solidFill>
            </a:endParaRPr>
          </a:p>
        </p:txBody>
      </p:sp>
      <p:sp>
        <p:nvSpPr>
          <p:cNvPr id="33" name="Rectangle 32"/>
          <p:cNvSpPr/>
          <p:nvPr/>
        </p:nvSpPr>
        <p:spPr>
          <a:xfrm>
            <a:off x="4067944" y="3580140"/>
            <a:ext cx="2484276" cy="98423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4" name="Rectangle 33"/>
          <p:cNvSpPr/>
          <p:nvPr/>
        </p:nvSpPr>
        <p:spPr>
          <a:xfrm>
            <a:off x="6597939" y="3580140"/>
            <a:ext cx="2438557" cy="98423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5" name="Rectangle 34"/>
          <p:cNvSpPr/>
          <p:nvPr/>
        </p:nvSpPr>
        <p:spPr>
          <a:xfrm>
            <a:off x="6552220" y="3580140"/>
            <a:ext cx="45719" cy="9842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6" name="TextBox 35"/>
          <p:cNvSpPr txBox="1"/>
          <p:nvPr/>
        </p:nvSpPr>
        <p:spPr>
          <a:xfrm>
            <a:off x="323530" y="1628800"/>
            <a:ext cx="8568950" cy="2123658"/>
          </a:xfrm>
          <a:prstGeom prst="rect">
            <a:avLst/>
          </a:prstGeom>
          <a:noFill/>
        </p:spPr>
        <p:txBody>
          <a:bodyPr wrap="square" rtlCol="0">
            <a:spAutoFit/>
          </a:bodyPr>
          <a:lstStyle/>
          <a:p>
            <a:r>
              <a:rPr lang="en-US" sz="3600" b="1" dirty="0" smtClean="0">
                <a:latin typeface="Calibri" pitchFamily="34" charset="0"/>
              </a:rPr>
              <a:t>Algorithm</a:t>
            </a:r>
          </a:p>
          <a:p>
            <a:r>
              <a:rPr lang="en-US" sz="2000" dirty="0" smtClean="0">
                <a:latin typeface="Calibri" pitchFamily="34" charset="0"/>
              </a:rPr>
              <a:t>Throw the rays from the camera towards the walls and display the image seen by it. Each points on the walls are assigned with colors which are stored in an  array.</a:t>
            </a:r>
          </a:p>
          <a:p>
            <a:endParaRPr lang="en-US" sz="2000" dirty="0" smtClean="0">
              <a:latin typeface="Calibri" pitchFamily="34" charset="0"/>
            </a:endParaRPr>
          </a:p>
          <a:p>
            <a:r>
              <a:rPr lang="en-US" sz="3600" b="1" dirty="0" smtClean="0">
                <a:latin typeface="Calibri" pitchFamily="34" charset="0"/>
              </a:rPr>
              <a:t> </a:t>
            </a:r>
            <a:endParaRPr lang="en-IN" sz="3600" b="1" dirty="0">
              <a:latin typeface="Calibri" pitchFamily="34" charset="0"/>
            </a:endParaRPr>
          </a:p>
        </p:txBody>
      </p:sp>
      <p:sp>
        <p:nvSpPr>
          <p:cNvPr id="37" name="TextBox 36"/>
          <p:cNvSpPr txBox="1"/>
          <p:nvPr/>
        </p:nvSpPr>
        <p:spPr>
          <a:xfrm>
            <a:off x="440653" y="5317177"/>
            <a:ext cx="2448273" cy="400110"/>
          </a:xfrm>
          <a:prstGeom prst="rect">
            <a:avLst/>
          </a:prstGeom>
          <a:noFill/>
        </p:spPr>
        <p:txBody>
          <a:bodyPr wrap="square" rtlCol="0">
            <a:spAutoFit/>
          </a:bodyPr>
          <a:lstStyle/>
          <a:p>
            <a:r>
              <a:rPr lang="en-US" sz="2000" dirty="0" smtClean="0">
                <a:latin typeface="Calibri" pitchFamily="34" charset="0"/>
              </a:rPr>
              <a:t>Fig.3</a:t>
            </a:r>
            <a:endParaRPr lang="en-IN" sz="2000" dirty="0">
              <a:latin typeface="Calibri" pitchFamily="34" charset="0"/>
            </a:endParaRPr>
          </a:p>
        </p:txBody>
      </p:sp>
      <p:sp>
        <p:nvSpPr>
          <p:cNvPr id="38" name="TextBox 37"/>
          <p:cNvSpPr txBox="1"/>
          <p:nvPr/>
        </p:nvSpPr>
        <p:spPr>
          <a:xfrm>
            <a:off x="4451105" y="4607439"/>
            <a:ext cx="3960440" cy="677108"/>
          </a:xfrm>
          <a:prstGeom prst="rect">
            <a:avLst/>
          </a:prstGeom>
          <a:noFill/>
        </p:spPr>
        <p:txBody>
          <a:bodyPr wrap="square" rtlCol="0">
            <a:spAutoFit/>
          </a:bodyPr>
          <a:lstStyle/>
          <a:p>
            <a:r>
              <a:rPr lang="en-US" sz="2000" dirty="0" smtClean="0">
                <a:latin typeface="Calibri" pitchFamily="34" charset="0"/>
              </a:rPr>
              <a:t>Fig.4 </a:t>
            </a:r>
            <a:r>
              <a:rPr lang="en-US" dirty="0" smtClean="0">
                <a:latin typeface="Calibri" pitchFamily="34" charset="0"/>
              </a:rPr>
              <a:t>Array[0,…,90] displaying images seen by robot</a:t>
            </a:r>
            <a:endParaRPr lang="en-IN" dirty="0">
              <a:latin typeface="Calibri" pitchFamily="34" charset="0"/>
            </a:endParaRPr>
          </a:p>
        </p:txBody>
      </p:sp>
      <p:sp>
        <p:nvSpPr>
          <p:cNvPr id="39" name="TextBox 38"/>
          <p:cNvSpPr txBox="1"/>
          <p:nvPr/>
        </p:nvSpPr>
        <p:spPr>
          <a:xfrm>
            <a:off x="3451463" y="5805264"/>
            <a:ext cx="2074568" cy="646331"/>
          </a:xfrm>
          <a:prstGeom prst="rect">
            <a:avLst/>
          </a:prstGeom>
          <a:noFill/>
        </p:spPr>
        <p:txBody>
          <a:bodyPr wrap="square" rtlCol="0">
            <a:spAutoFit/>
          </a:bodyPr>
          <a:lstStyle/>
          <a:p>
            <a:r>
              <a:rPr lang="en-US" dirty="0" smtClean="0"/>
              <a:t>Bunch of vertical images of blue color</a:t>
            </a:r>
            <a:endParaRPr lang="en-IN" dirty="0"/>
          </a:p>
        </p:txBody>
      </p:sp>
      <p:sp>
        <p:nvSpPr>
          <p:cNvPr id="40" name="TextBox 39"/>
          <p:cNvSpPr txBox="1"/>
          <p:nvPr/>
        </p:nvSpPr>
        <p:spPr>
          <a:xfrm>
            <a:off x="6881112" y="5805264"/>
            <a:ext cx="2262887" cy="646331"/>
          </a:xfrm>
          <a:prstGeom prst="rect">
            <a:avLst/>
          </a:prstGeom>
          <a:noFill/>
        </p:spPr>
        <p:txBody>
          <a:bodyPr wrap="square" rtlCol="0">
            <a:spAutoFit/>
          </a:bodyPr>
          <a:lstStyle/>
          <a:p>
            <a:r>
              <a:rPr lang="en-US" dirty="0" smtClean="0"/>
              <a:t>Bunch of vertical images of green color</a:t>
            </a:r>
            <a:endParaRPr lang="en-IN" dirty="0"/>
          </a:p>
        </p:txBody>
      </p:sp>
      <p:cxnSp>
        <p:nvCxnSpPr>
          <p:cNvPr id="42" name="Straight Arrow Connector 41"/>
          <p:cNvCxnSpPr/>
          <p:nvPr/>
        </p:nvCxnSpPr>
        <p:spPr>
          <a:xfrm flipV="1">
            <a:off x="4283968" y="4610083"/>
            <a:ext cx="0" cy="119518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8168860" y="4610083"/>
            <a:ext cx="242685" cy="11536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6597940" y="3291560"/>
            <a:ext cx="638356" cy="2256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7308304" y="3106894"/>
            <a:ext cx="1728192" cy="369332"/>
          </a:xfrm>
          <a:prstGeom prst="rect">
            <a:avLst/>
          </a:prstGeom>
          <a:noFill/>
        </p:spPr>
        <p:txBody>
          <a:bodyPr wrap="square" rtlCol="0">
            <a:spAutoFit/>
          </a:bodyPr>
          <a:lstStyle/>
          <a:p>
            <a:r>
              <a:rPr lang="en-US" dirty="0" smtClean="0"/>
              <a:t>Corner of the box </a:t>
            </a:r>
            <a:endParaRPr lang="en-IN" dirty="0"/>
          </a:p>
        </p:txBody>
      </p:sp>
    </p:spTree>
    <p:extLst>
      <p:ext uri="{BB962C8B-B14F-4D97-AF65-F5344CB8AC3E}">
        <p14:creationId xmlns:p14="http://schemas.microsoft.com/office/powerpoint/2010/main" val="3819175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74638"/>
            <a:ext cx="8568952" cy="634082"/>
          </a:xfrm>
          <a:solidFill>
            <a:schemeClr val="accent1"/>
          </a:solidFill>
        </p:spPr>
        <p:txBody>
          <a:bodyPr>
            <a:normAutofit fontScale="90000"/>
          </a:bodyPr>
          <a:lstStyle/>
          <a:p>
            <a:r>
              <a:rPr lang="en-US" b="1" dirty="0" smtClean="0">
                <a:solidFill>
                  <a:schemeClr val="tx1"/>
                </a:solidFill>
                <a:latin typeface="Calibri" pitchFamily="34" charset="0"/>
              </a:rPr>
              <a:t>Sensor</a:t>
            </a:r>
            <a:endParaRPr lang="en-IN" b="1" dirty="0">
              <a:solidFill>
                <a:schemeClr val="tx1"/>
              </a:solidFill>
              <a:latin typeface="Calibri" pitchFamily="34" charset="0"/>
            </a:endParaRPr>
          </a:p>
        </p:txBody>
      </p:sp>
      <p:sp>
        <p:nvSpPr>
          <p:cNvPr id="5" name="TextBox 4"/>
          <p:cNvSpPr txBox="1"/>
          <p:nvPr/>
        </p:nvSpPr>
        <p:spPr>
          <a:xfrm>
            <a:off x="467544" y="1196752"/>
            <a:ext cx="8568952" cy="707886"/>
          </a:xfrm>
          <a:prstGeom prst="rect">
            <a:avLst/>
          </a:prstGeom>
          <a:noFill/>
        </p:spPr>
        <p:txBody>
          <a:bodyPr wrap="square" rtlCol="0">
            <a:spAutoFit/>
          </a:bodyPr>
          <a:lstStyle/>
          <a:p>
            <a:pPr marL="285750" indent="-285750">
              <a:buFont typeface="Wingdings" pitchFamily="2" charset="2"/>
              <a:buChar char="Ø"/>
            </a:pPr>
            <a:r>
              <a:rPr lang="en-US" sz="2000" dirty="0" smtClean="0">
                <a:latin typeface="Calibri" pitchFamily="34" charset="0"/>
              </a:rPr>
              <a:t>Using sensors on the skin  we can show whether obstacle  touches the robot or not  and glow that part which touches the obstacle. </a:t>
            </a:r>
            <a:endParaRPr lang="en-IN" sz="2000" dirty="0">
              <a:latin typeface="Calibri" pitchFamily="34" charset="0"/>
            </a:endParaRPr>
          </a:p>
        </p:txBody>
      </p:sp>
      <p:sp>
        <p:nvSpPr>
          <p:cNvPr id="6" name="TextBox 5"/>
          <p:cNvSpPr txBox="1"/>
          <p:nvPr/>
        </p:nvSpPr>
        <p:spPr>
          <a:xfrm>
            <a:off x="395536" y="1772816"/>
            <a:ext cx="8424936" cy="646331"/>
          </a:xfrm>
          <a:prstGeom prst="rect">
            <a:avLst/>
          </a:prstGeom>
          <a:noFill/>
        </p:spPr>
        <p:txBody>
          <a:bodyPr wrap="square" rtlCol="0">
            <a:spAutoFit/>
          </a:bodyPr>
          <a:lstStyle/>
          <a:p>
            <a:r>
              <a:rPr lang="en-US" sz="3600" b="1" dirty="0" smtClean="0">
                <a:latin typeface="Calibri" pitchFamily="34" charset="0"/>
              </a:rPr>
              <a:t>Algorithm</a:t>
            </a:r>
            <a:endParaRPr lang="en-IN" sz="3600" b="1" dirty="0">
              <a:latin typeface="Calibri" pitchFamily="34" charset="0"/>
            </a:endParaRPr>
          </a:p>
        </p:txBody>
      </p:sp>
      <p:sp>
        <p:nvSpPr>
          <p:cNvPr id="7" name="TextBox 6"/>
          <p:cNvSpPr txBox="1"/>
          <p:nvPr/>
        </p:nvSpPr>
        <p:spPr>
          <a:xfrm>
            <a:off x="395536" y="2419147"/>
            <a:ext cx="6984776" cy="1846659"/>
          </a:xfrm>
          <a:prstGeom prst="rect">
            <a:avLst/>
          </a:prstGeom>
          <a:noFill/>
        </p:spPr>
        <p:txBody>
          <a:bodyPr wrap="square" rtlCol="0">
            <a:spAutoFit/>
          </a:bodyPr>
          <a:lstStyle/>
          <a:p>
            <a:pPr marL="285750" indent="-285750">
              <a:buFont typeface="Wingdings" pitchFamily="2" charset="2"/>
              <a:buChar char="Ø"/>
            </a:pPr>
            <a:r>
              <a:rPr lang="en-US" sz="2000" dirty="0" smtClean="0">
                <a:latin typeface="Calibri" pitchFamily="34" charset="0"/>
              </a:rPr>
              <a:t>Overlap the robot arm images with the obstacle call it “A”.</a:t>
            </a:r>
          </a:p>
          <a:p>
            <a:pPr marL="285750" indent="-285750">
              <a:buFont typeface="Wingdings" pitchFamily="2" charset="2"/>
              <a:buChar char="Ø"/>
            </a:pPr>
            <a:r>
              <a:rPr lang="en-US" sz="2000" dirty="0" smtClean="0">
                <a:latin typeface="Calibri" pitchFamily="34" charset="0"/>
              </a:rPr>
              <a:t>Apply following to get :</a:t>
            </a:r>
          </a:p>
          <a:p>
            <a:r>
              <a:rPr lang="en-US" sz="2000" dirty="0">
                <a:latin typeface="Calibri" pitchFamily="34" charset="0"/>
              </a:rPr>
              <a:t> </a:t>
            </a:r>
            <a:r>
              <a:rPr lang="en-US" sz="2000" dirty="0" smtClean="0">
                <a:latin typeface="Calibri" pitchFamily="34" charset="0"/>
              </a:rPr>
              <a:t>  </a:t>
            </a:r>
            <a:r>
              <a:rPr lang="en-US" i="1" dirty="0" smtClean="0">
                <a:latin typeface="Calibri" pitchFamily="34" charset="0"/>
              </a:rPr>
              <a:t>if (robot arm image = = (A - obstacle image)</a:t>
            </a:r>
          </a:p>
          <a:p>
            <a:r>
              <a:rPr lang="en-US" i="1" dirty="0">
                <a:latin typeface="Calibri" pitchFamily="34" charset="0"/>
              </a:rPr>
              <a:t> </a:t>
            </a:r>
            <a:r>
              <a:rPr lang="en-US" i="1" dirty="0" smtClean="0">
                <a:latin typeface="Calibri" pitchFamily="34" charset="0"/>
              </a:rPr>
              <a:t>print “Obstacle doesn’t hit the robot”</a:t>
            </a:r>
          </a:p>
          <a:p>
            <a:r>
              <a:rPr lang="en-US" i="1" dirty="0">
                <a:latin typeface="Calibri" pitchFamily="34" charset="0"/>
              </a:rPr>
              <a:t>e</a:t>
            </a:r>
            <a:r>
              <a:rPr lang="en-US" i="1" dirty="0" smtClean="0">
                <a:latin typeface="Calibri" pitchFamily="34" charset="0"/>
              </a:rPr>
              <a:t>lse </a:t>
            </a:r>
          </a:p>
          <a:p>
            <a:r>
              <a:rPr lang="en-US" i="1" dirty="0">
                <a:latin typeface="Calibri" pitchFamily="34" charset="0"/>
              </a:rPr>
              <a:t> </a:t>
            </a:r>
            <a:r>
              <a:rPr lang="en-US" i="1" dirty="0" smtClean="0">
                <a:latin typeface="Calibri" pitchFamily="34" charset="0"/>
              </a:rPr>
              <a:t>    display the part hit by obstacle </a:t>
            </a:r>
            <a:endParaRPr lang="en-IN" i="1" dirty="0">
              <a:latin typeface="Calibri" pitchFamily="34" charset="0"/>
            </a:endParaRPr>
          </a:p>
        </p:txBody>
      </p:sp>
      <p:sp>
        <p:nvSpPr>
          <p:cNvPr id="8" name="TextBox 7"/>
          <p:cNvSpPr txBox="1"/>
          <p:nvPr/>
        </p:nvSpPr>
        <p:spPr>
          <a:xfrm>
            <a:off x="746911" y="4265806"/>
            <a:ext cx="8568952" cy="3416320"/>
          </a:xfrm>
          <a:prstGeom prst="rect">
            <a:avLst/>
          </a:prstGeom>
          <a:noFill/>
        </p:spPr>
        <p:txBody>
          <a:bodyPr wrap="square" rtlCol="0">
            <a:spAutoFit/>
          </a:bodyPr>
          <a:lstStyle/>
          <a:p>
            <a:r>
              <a:rPr lang="en-IN" dirty="0"/>
              <a:t> </a:t>
            </a:r>
          </a:p>
          <a:p>
            <a:r>
              <a:rPr lang="en-IN" dirty="0"/>
              <a:t> </a:t>
            </a:r>
          </a:p>
          <a:p>
            <a:r>
              <a:rPr lang="en-IN" dirty="0"/>
              <a:t> </a:t>
            </a:r>
          </a:p>
          <a:p>
            <a:r>
              <a:rPr lang="en-IN" dirty="0"/>
              <a:t> </a:t>
            </a:r>
          </a:p>
          <a:p>
            <a:r>
              <a:rPr lang="en-IN" dirty="0"/>
              <a:t> </a:t>
            </a:r>
          </a:p>
          <a:p>
            <a:endParaRPr lang="en-IN" dirty="0"/>
          </a:p>
          <a:p>
            <a:r>
              <a:rPr lang="en-IN" dirty="0"/>
              <a:t> </a:t>
            </a:r>
          </a:p>
          <a:p>
            <a:r>
              <a:rPr lang="en-IN" dirty="0"/>
              <a:t> </a:t>
            </a:r>
          </a:p>
          <a:p>
            <a:r>
              <a:rPr lang="en-IN" dirty="0"/>
              <a:t> </a:t>
            </a:r>
          </a:p>
          <a:p>
            <a:r>
              <a:rPr lang="en-IN" dirty="0"/>
              <a:t> </a:t>
            </a:r>
          </a:p>
          <a:p>
            <a:r>
              <a:rPr lang="en-IN" dirty="0"/>
              <a:t> </a:t>
            </a:r>
          </a:p>
          <a:p>
            <a:endParaRPr lang="en-IN" dirty="0"/>
          </a:p>
        </p:txBody>
      </p:sp>
      <p:sp>
        <p:nvSpPr>
          <p:cNvPr id="17" name="Rectangle 16"/>
          <p:cNvSpPr/>
          <p:nvPr/>
        </p:nvSpPr>
        <p:spPr>
          <a:xfrm>
            <a:off x="467544" y="4581128"/>
            <a:ext cx="2520279" cy="194421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18" name="Minus 17"/>
          <p:cNvSpPr/>
          <p:nvPr/>
        </p:nvSpPr>
        <p:spPr>
          <a:xfrm rot="20659328">
            <a:off x="916989" y="5327253"/>
            <a:ext cx="902970" cy="654050"/>
          </a:xfrm>
          <a:prstGeom prst="mathMinus">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19" name="Minus 18"/>
          <p:cNvSpPr/>
          <p:nvPr/>
        </p:nvSpPr>
        <p:spPr>
          <a:xfrm rot="19712860">
            <a:off x="1431339" y="5243433"/>
            <a:ext cx="842645" cy="447040"/>
          </a:xfrm>
          <a:prstGeom prst="mathMin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20" name="Flowchart: Connector 19"/>
          <p:cNvSpPr/>
          <p:nvPr/>
        </p:nvSpPr>
        <p:spPr>
          <a:xfrm>
            <a:off x="1611679" y="5586333"/>
            <a:ext cx="45085" cy="45085"/>
          </a:xfrm>
          <a:prstGeom prst="flowChartConnector">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21" name="Flowchart: Connector 20"/>
          <p:cNvSpPr/>
          <p:nvPr/>
        </p:nvSpPr>
        <p:spPr>
          <a:xfrm>
            <a:off x="1111299" y="5695553"/>
            <a:ext cx="45085" cy="45085"/>
          </a:xfrm>
          <a:prstGeom prst="flowChartConnector">
            <a:avLst/>
          </a:prstGeom>
          <a:solidFill>
            <a:schemeClr val="bg1"/>
          </a:solidFill>
          <a:ln w="25400" cap="flat" cmpd="sng" algn="ctr">
            <a:solidFill>
              <a:sysClr val="window" lastClr="FFFFFF"/>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22" name="Flowchart: Connector 21"/>
          <p:cNvSpPr/>
          <p:nvPr/>
        </p:nvSpPr>
        <p:spPr>
          <a:xfrm>
            <a:off x="2044749" y="5217398"/>
            <a:ext cx="128905" cy="148590"/>
          </a:xfrm>
          <a:prstGeom prst="flowChartConnector">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24" name="Rectangle 23"/>
          <p:cNvSpPr/>
          <p:nvPr/>
        </p:nvSpPr>
        <p:spPr>
          <a:xfrm>
            <a:off x="1710104" y="5247878"/>
            <a:ext cx="218440" cy="188595"/>
          </a:xfrm>
          <a:prstGeom prst="rect">
            <a:avLst/>
          </a:prstGeom>
          <a:solidFill>
            <a:srgbClr val="00B0F0"/>
          </a:solidFill>
          <a:ln w="25400" cap="flat" cmpd="sng" algn="ctr">
            <a:solidFill>
              <a:srgbClr val="00B0F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25" name="Rectangle 1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26" name="Rectangle 18"/>
          <p:cNvSpPr>
            <a:spLocks noChangeArrowheads="1"/>
          </p:cNvSpPr>
          <p:nvPr/>
        </p:nvSpPr>
        <p:spPr bwMode="auto">
          <a:xfrm>
            <a:off x="0" y="210979"/>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19"/>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Right Arrow 38"/>
          <p:cNvSpPr/>
          <p:nvPr/>
        </p:nvSpPr>
        <p:spPr>
          <a:xfrm>
            <a:off x="3275856" y="5466953"/>
            <a:ext cx="936104" cy="273685"/>
          </a:xfrm>
          <a:prstGeom prst="rightArrow">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0" name="Rectangle 39"/>
          <p:cNvSpPr/>
          <p:nvPr/>
        </p:nvSpPr>
        <p:spPr>
          <a:xfrm>
            <a:off x="5220071" y="4591922"/>
            <a:ext cx="2736305" cy="1933421"/>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42" name="Rectangle 41"/>
          <p:cNvSpPr/>
          <p:nvPr/>
        </p:nvSpPr>
        <p:spPr>
          <a:xfrm>
            <a:off x="6479003" y="5245321"/>
            <a:ext cx="218440" cy="188595"/>
          </a:xfrm>
          <a:prstGeom prst="rect">
            <a:avLst/>
          </a:prstGeom>
          <a:solidFill>
            <a:srgbClr val="92D050"/>
          </a:solidFill>
          <a:ln w="25400" cap="flat" cmpd="sng" algn="ctr">
            <a:solidFill>
              <a:srgbClr val="92D05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cxnSp>
        <p:nvCxnSpPr>
          <p:cNvPr id="44" name="Straight Connector 43"/>
          <p:cNvCxnSpPr/>
          <p:nvPr/>
        </p:nvCxnSpPr>
        <p:spPr>
          <a:xfrm flipV="1">
            <a:off x="6479003" y="5217398"/>
            <a:ext cx="218440" cy="225749"/>
          </a:xfrm>
          <a:prstGeom prst="line">
            <a:avLst/>
          </a:prstGeom>
        </p:spPr>
        <p:style>
          <a:lnRef idx="1">
            <a:schemeClr val="accent1"/>
          </a:lnRef>
          <a:fillRef idx="0">
            <a:schemeClr val="accent1"/>
          </a:fillRef>
          <a:effectRef idx="0">
            <a:schemeClr val="accent1"/>
          </a:effectRef>
          <a:fontRef idx="minor">
            <a:schemeClr val="tx1"/>
          </a:fontRef>
        </p:style>
      </p:cxnSp>
      <p:sp>
        <p:nvSpPr>
          <p:cNvPr id="45" name="Right Triangle 44"/>
          <p:cNvSpPr/>
          <p:nvPr/>
        </p:nvSpPr>
        <p:spPr>
          <a:xfrm rot="5825679">
            <a:off x="6382660" y="5169523"/>
            <a:ext cx="364279" cy="433511"/>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7" name="TextBox 46"/>
          <p:cNvSpPr txBox="1"/>
          <p:nvPr/>
        </p:nvSpPr>
        <p:spPr>
          <a:xfrm>
            <a:off x="746911" y="4198315"/>
            <a:ext cx="1926386" cy="400110"/>
          </a:xfrm>
          <a:prstGeom prst="rect">
            <a:avLst/>
          </a:prstGeom>
          <a:noFill/>
        </p:spPr>
        <p:txBody>
          <a:bodyPr wrap="square" rtlCol="0">
            <a:spAutoFit/>
          </a:bodyPr>
          <a:lstStyle/>
          <a:p>
            <a:r>
              <a:rPr lang="en-US" sz="2000" dirty="0" smtClean="0">
                <a:latin typeface="Calibri" pitchFamily="34" charset="0"/>
              </a:rPr>
              <a:t>Fig .5 </a:t>
            </a:r>
            <a:endParaRPr lang="en-IN" sz="2000" dirty="0">
              <a:latin typeface="Calibri" pitchFamily="34" charset="0"/>
            </a:endParaRPr>
          </a:p>
        </p:txBody>
      </p:sp>
      <p:sp>
        <p:nvSpPr>
          <p:cNvPr id="49" name="TextBox 48"/>
          <p:cNvSpPr txBox="1"/>
          <p:nvPr/>
        </p:nvSpPr>
        <p:spPr>
          <a:xfrm>
            <a:off x="5220071" y="4005064"/>
            <a:ext cx="2736305" cy="400110"/>
          </a:xfrm>
          <a:prstGeom prst="rect">
            <a:avLst/>
          </a:prstGeom>
          <a:noFill/>
        </p:spPr>
        <p:txBody>
          <a:bodyPr wrap="square" rtlCol="0">
            <a:spAutoFit/>
          </a:bodyPr>
          <a:lstStyle/>
          <a:p>
            <a:r>
              <a:rPr lang="en-US" sz="2000" dirty="0" smtClean="0">
                <a:latin typeface="Calibri" pitchFamily="34" charset="0"/>
              </a:rPr>
              <a:t>Fig .6</a:t>
            </a:r>
            <a:endParaRPr lang="en-IN" sz="2000" dirty="0">
              <a:latin typeface="Calibri" pitchFamily="34" charset="0"/>
            </a:endParaRPr>
          </a:p>
        </p:txBody>
      </p:sp>
    </p:spTree>
    <p:extLst>
      <p:ext uri="{BB962C8B-B14F-4D97-AF65-F5344CB8AC3E}">
        <p14:creationId xmlns:p14="http://schemas.microsoft.com/office/powerpoint/2010/main" val="1151568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352928" cy="562074"/>
          </a:xfrm>
          <a:solidFill>
            <a:schemeClr val="accent1"/>
          </a:solidFill>
        </p:spPr>
        <p:txBody>
          <a:bodyPr>
            <a:normAutofit fontScale="90000"/>
          </a:bodyPr>
          <a:lstStyle/>
          <a:p>
            <a:r>
              <a:rPr lang="en-US" sz="3100" b="1" dirty="0" smtClean="0">
                <a:solidFill>
                  <a:schemeClr val="tx1"/>
                </a:solidFill>
                <a:latin typeface="Calibri" pitchFamily="34" charset="0"/>
              </a:rPr>
              <a:t>Manifold</a:t>
            </a:r>
            <a:r>
              <a:rPr lang="en-US" dirty="0" smtClean="0">
                <a:solidFill>
                  <a:schemeClr val="tx1"/>
                </a:solidFill>
              </a:rPr>
              <a:t> </a:t>
            </a:r>
            <a:r>
              <a:rPr lang="en-US" sz="3100" b="1" dirty="0" smtClean="0">
                <a:solidFill>
                  <a:schemeClr val="tx1"/>
                </a:solidFill>
                <a:latin typeface="Calibri" pitchFamily="34" charset="0"/>
              </a:rPr>
              <a:t>Motion Planning </a:t>
            </a:r>
            <a:endParaRPr lang="en-IN" sz="3100" b="1" dirty="0">
              <a:solidFill>
                <a:schemeClr val="tx1"/>
              </a:solidFill>
              <a:latin typeface="Calibri" pitchFamily="34" charset="0"/>
            </a:endParaRPr>
          </a:p>
        </p:txBody>
      </p:sp>
      <p:sp>
        <p:nvSpPr>
          <p:cNvPr id="3" name="TextBox 2"/>
          <p:cNvSpPr txBox="1"/>
          <p:nvPr/>
        </p:nvSpPr>
        <p:spPr>
          <a:xfrm>
            <a:off x="467544" y="1124744"/>
            <a:ext cx="8676456" cy="677108"/>
          </a:xfrm>
          <a:prstGeom prst="rect">
            <a:avLst/>
          </a:prstGeom>
          <a:noFill/>
        </p:spPr>
        <p:txBody>
          <a:bodyPr wrap="square" rtlCol="0">
            <a:spAutoFit/>
          </a:bodyPr>
          <a:lstStyle/>
          <a:p>
            <a:pPr marL="285750" indent="-285750">
              <a:buFont typeface="Wingdings" pitchFamily="2" charset="2"/>
              <a:buChar char="Ø"/>
            </a:pPr>
            <a:r>
              <a:rPr lang="en-US" sz="2000" dirty="0" smtClean="0">
                <a:latin typeface="Calibri" pitchFamily="34" charset="0"/>
              </a:rPr>
              <a:t>Scree plot for the given robot arm images will look  Fig.7</a:t>
            </a:r>
            <a:r>
              <a:rPr lang="en-US" dirty="0" smtClean="0"/>
              <a:t>:</a:t>
            </a:r>
          </a:p>
          <a:p>
            <a:pPr marL="285750" indent="-285750">
              <a:buFont typeface="Wingdings" pitchFamily="2" charset="2"/>
              <a:buChar char="Ø"/>
            </a:pP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1916832"/>
            <a:ext cx="3672408" cy="3024336"/>
          </a:xfrm>
          <a:prstGeom prst="rect">
            <a:avLst/>
          </a:prstGeom>
        </p:spPr>
      </p:pic>
      <p:sp>
        <p:nvSpPr>
          <p:cNvPr id="5" name="TextBox 4"/>
          <p:cNvSpPr txBox="1"/>
          <p:nvPr/>
        </p:nvSpPr>
        <p:spPr>
          <a:xfrm>
            <a:off x="467544" y="5733256"/>
            <a:ext cx="8460432" cy="707886"/>
          </a:xfrm>
          <a:prstGeom prst="rect">
            <a:avLst/>
          </a:prstGeom>
          <a:noFill/>
        </p:spPr>
        <p:txBody>
          <a:bodyPr wrap="square" rtlCol="0">
            <a:spAutoFit/>
          </a:bodyPr>
          <a:lstStyle/>
          <a:p>
            <a:pPr marL="285750" indent="-285750">
              <a:buFont typeface="Wingdings" pitchFamily="2" charset="2"/>
              <a:buChar char="Ø"/>
            </a:pPr>
            <a:r>
              <a:rPr lang="en-US" sz="2000" dirty="0">
                <a:latin typeface="Calibri" pitchFamily="34" charset="0"/>
              </a:rPr>
              <a:t>P</a:t>
            </a:r>
            <a:r>
              <a:rPr lang="en-US" sz="2000" dirty="0" smtClean="0">
                <a:latin typeface="Calibri" pitchFamily="34" charset="0"/>
              </a:rPr>
              <a:t>ath planning also possible by removing all the nodes from the graph hitting  the obstacle. The plot will look like Fig.8</a:t>
            </a:r>
            <a:endParaRPr lang="en-IN" sz="2000" dirty="0">
              <a:latin typeface="Calibri" pitchFamily="34" charset="0"/>
            </a:endParaRPr>
          </a:p>
        </p:txBody>
      </p:sp>
      <p:sp>
        <p:nvSpPr>
          <p:cNvPr id="6" name="TextBox 5"/>
          <p:cNvSpPr txBox="1"/>
          <p:nvPr/>
        </p:nvSpPr>
        <p:spPr>
          <a:xfrm>
            <a:off x="999557" y="5085184"/>
            <a:ext cx="1944216" cy="400110"/>
          </a:xfrm>
          <a:prstGeom prst="rect">
            <a:avLst/>
          </a:prstGeom>
          <a:noFill/>
        </p:spPr>
        <p:txBody>
          <a:bodyPr wrap="square" rtlCol="0">
            <a:spAutoFit/>
          </a:bodyPr>
          <a:lstStyle/>
          <a:p>
            <a:r>
              <a:rPr lang="en-US" sz="2000" dirty="0" smtClean="0">
                <a:latin typeface="Calibri" pitchFamily="34" charset="0"/>
              </a:rPr>
              <a:t>Fig.7</a:t>
            </a:r>
            <a:endParaRPr lang="en-IN" sz="2000" dirty="0">
              <a:latin typeface="Calibri"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5976" y="1801852"/>
            <a:ext cx="4320480" cy="3139316"/>
          </a:xfrm>
          <a:prstGeom prst="rect">
            <a:avLst/>
          </a:prstGeom>
        </p:spPr>
      </p:pic>
      <p:sp>
        <p:nvSpPr>
          <p:cNvPr id="8" name="TextBox 7"/>
          <p:cNvSpPr txBox="1"/>
          <p:nvPr/>
        </p:nvSpPr>
        <p:spPr>
          <a:xfrm>
            <a:off x="5148064" y="5085184"/>
            <a:ext cx="3024336" cy="400110"/>
          </a:xfrm>
          <a:prstGeom prst="rect">
            <a:avLst/>
          </a:prstGeom>
          <a:noFill/>
        </p:spPr>
        <p:txBody>
          <a:bodyPr wrap="square" rtlCol="0">
            <a:spAutoFit/>
          </a:bodyPr>
          <a:lstStyle/>
          <a:p>
            <a:r>
              <a:rPr lang="en-US" sz="2000" dirty="0" smtClean="0">
                <a:latin typeface="Calibri" pitchFamily="34" charset="0"/>
              </a:rPr>
              <a:t>Fig.8</a:t>
            </a:r>
            <a:endParaRPr lang="en-IN" sz="2000" dirty="0">
              <a:latin typeface="Calibri" pitchFamily="34" charset="0"/>
            </a:endParaRPr>
          </a:p>
        </p:txBody>
      </p:sp>
    </p:spTree>
    <p:extLst>
      <p:ext uri="{BB962C8B-B14F-4D97-AF65-F5344CB8AC3E}">
        <p14:creationId xmlns:p14="http://schemas.microsoft.com/office/powerpoint/2010/main" val="2878515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352928" cy="706090"/>
          </a:xfrm>
          <a:solidFill>
            <a:schemeClr val="accent1"/>
          </a:solidFill>
          <a:ln>
            <a:solidFill>
              <a:schemeClr val="accent1"/>
            </a:solidFill>
          </a:ln>
        </p:spPr>
        <p:txBody>
          <a:bodyPr>
            <a:normAutofit/>
          </a:bodyPr>
          <a:lstStyle/>
          <a:p>
            <a:r>
              <a:rPr lang="en-US" sz="3600" b="1" dirty="0" smtClean="0">
                <a:solidFill>
                  <a:schemeClr val="tx1"/>
                </a:solidFill>
                <a:latin typeface="Calibri" pitchFamily="34" charset="0"/>
              </a:rPr>
              <a:t>References</a:t>
            </a:r>
            <a:r>
              <a:rPr lang="en-US" sz="3600" b="1" dirty="0" smtClean="0">
                <a:latin typeface="Calibri" pitchFamily="34" charset="0"/>
              </a:rPr>
              <a:t> </a:t>
            </a:r>
            <a:endParaRPr lang="en-IN" sz="3600" b="1" dirty="0">
              <a:latin typeface="Calibri" pitchFamily="34" charset="0"/>
            </a:endParaRPr>
          </a:p>
        </p:txBody>
      </p:sp>
      <p:sp>
        <p:nvSpPr>
          <p:cNvPr id="3" name="TextBox 2"/>
          <p:cNvSpPr txBox="1"/>
          <p:nvPr/>
        </p:nvSpPr>
        <p:spPr>
          <a:xfrm>
            <a:off x="467544" y="1340768"/>
            <a:ext cx="8676456" cy="6986528"/>
          </a:xfrm>
          <a:prstGeom prst="rect">
            <a:avLst/>
          </a:prstGeom>
          <a:noFill/>
        </p:spPr>
        <p:txBody>
          <a:bodyPr wrap="square" rtlCol="0">
            <a:spAutoFit/>
          </a:bodyPr>
          <a:lstStyle/>
          <a:p>
            <a:endParaRPr lang="en-IN" sz="2000" dirty="0">
              <a:latin typeface="Calibri" pitchFamily="34" charset="0"/>
            </a:endParaRPr>
          </a:p>
          <a:p>
            <a:pPr marL="285750" indent="-285750">
              <a:buFont typeface="Wingdings" pitchFamily="2" charset="2"/>
              <a:buChar char="Ø"/>
            </a:pPr>
            <a:r>
              <a:rPr lang="en-IN" sz="2000" dirty="0">
                <a:latin typeface="Calibri" pitchFamily="34" charset="0"/>
              </a:rPr>
              <a:t>“Obstacle Avoidance Control of Humanoid Robot Arm through Tactile Interaction” by </a:t>
            </a:r>
            <a:r>
              <a:rPr lang="en-IN" sz="2000" dirty="0" err="1">
                <a:latin typeface="Calibri" pitchFamily="34" charset="0"/>
              </a:rPr>
              <a:t>Dzmitry</a:t>
            </a:r>
            <a:r>
              <a:rPr lang="en-IN" sz="2000" dirty="0">
                <a:latin typeface="Calibri" pitchFamily="34" charset="0"/>
              </a:rPr>
              <a:t> </a:t>
            </a:r>
            <a:r>
              <a:rPr lang="en-IN" sz="2000" dirty="0" err="1">
                <a:latin typeface="Calibri" pitchFamily="34" charset="0"/>
              </a:rPr>
              <a:t>Tsetserukou</a:t>
            </a:r>
            <a:r>
              <a:rPr lang="en-IN" sz="2000" dirty="0">
                <a:latin typeface="Calibri" pitchFamily="34" charset="0"/>
              </a:rPr>
              <a:t>, Naoki Kawakami, Susumu </a:t>
            </a:r>
            <a:r>
              <a:rPr lang="en-IN" sz="2000" dirty="0" err="1">
                <a:latin typeface="Calibri" pitchFamily="34" charset="0"/>
              </a:rPr>
              <a:t>Tachi</a:t>
            </a:r>
            <a:r>
              <a:rPr lang="en-IN" sz="2000" dirty="0">
                <a:latin typeface="Calibri" pitchFamily="34" charset="0"/>
              </a:rPr>
              <a:t> </a:t>
            </a:r>
          </a:p>
          <a:p>
            <a:pPr marL="285750" indent="-285750">
              <a:buFont typeface="Wingdings" pitchFamily="2" charset="2"/>
              <a:buChar char="Ø"/>
            </a:pPr>
            <a:r>
              <a:rPr lang="en-IN" sz="2000" dirty="0" smtClean="0">
                <a:latin typeface="Calibri" pitchFamily="34" charset="0"/>
              </a:rPr>
              <a:t>“</a:t>
            </a:r>
            <a:r>
              <a:rPr lang="en-IN" sz="2000" dirty="0">
                <a:latin typeface="Calibri" pitchFamily="34" charset="0"/>
              </a:rPr>
              <a:t>The advantages of mounting a camera on robot arm” by </a:t>
            </a:r>
            <a:r>
              <a:rPr lang="en-IN" sz="2000" dirty="0" err="1">
                <a:latin typeface="Calibri" pitchFamily="34" charset="0"/>
              </a:rPr>
              <a:t>Radu</a:t>
            </a:r>
            <a:r>
              <a:rPr lang="en-IN" sz="2000" dirty="0">
                <a:latin typeface="Calibri" pitchFamily="34" charset="0"/>
              </a:rPr>
              <a:t> </a:t>
            </a:r>
            <a:r>
              <a:rPr lang="en-IN" sz="2000" dirty="0" err="1">
                <a:latin typeface="Calibri" pitchFamily="34" charset="0"/>
              </a:rPr>
              <a:t>Horaud</a:t>
            </a:r>
            <a:r>
              <a:rPr lang="en-IN" sz="2000" dirty="0">
                <a:latin typeface="Calibri" pitchFamily="34" charset="0"/>
              </a:rPr>
              <a:t>, Roger Mohr, </a:t>
            </a:r>
            <a:r>
              <a:rPr lang="en-IN" sz="2000" dirty="0" err="1">
                <a:latin typeface="Calibri" pitchFamily="34" charset="0"/>
              </a:rPr>
              <a:t>Fadi</a:t>
            </a:r>
            <a:r>
              <a:rPr lang="en-IN" sz="2000" dirty="0">
                <a:latin typeface="Calibri" pitchFamily="34" charset="0"/>
              </a:rPr>
              <a:t> </a:t>
            </a:r>
            <a:r>
              <a:rPr lang="en-IN" sz="2000" dirty="0" err="1">
                <a:latin typeface="Calibri" pitchFamily="34" charset="0"/>
              </a:rPr>
              <a:t>Dornaika</a:t>
            </a:r>
            <a:r>
              <a:rPr lang="en-IN" sz="2000" dirty="0">
                <a:latin typeface="Calibri" pitchFamily="34" charset="0"/>
              </a:rPr>
              <a:t>, and </a:t>
            </a:r>
            <a:r>
              <a:rPr lang="en-IN" sz="2000" dirty="0" err="1">
                <a:latin typeface="Calibri" pitchFamily="34" charset="0"/>
              </a:rPr>
              <a:t>Boubakeur</a:t>
            </a:r>
            <a:r>
              <a:rPr lang="en-IN" sz="2000" dirty="0">
                <a:latin typeface="Calibri" pitchFamily="34" charset="0"/>
              </a:rPr>
              <a:t> </a:t>
            </a:r>
            <a:r>
              <a:rPr lang="en-IN" sz="2000" dirty="0" err="1">
                <a:latin typeface="Calibri" pitchFamily="34" charset="0"/>
              </a:rPr>
              <a:t>Boufama</a:t>
            </a:r>
            <a:r>
              <a:rPr lang="en-IN" sz="2000" dirty="0">
                <a:latin typeface="Calibri" pitchFamily="34" charset="0"/>
              </a:rPr>
              <a:t> </a:t>
            </a:r>
          </a:p>
          <a:p>
            <a:pPr marL="285750" indent="-285750">
              <a:buFont typeface="Wingdings" pitchFamily="2" charset="2"/>
              <a:buChar char="Ø"/>
            </a:pPr>
            <a:r>
              <a:rPr lang="en-IN" sz="2000" dirty="0" smtClean="0">
                <a:latin typeface="Calibri" pitchFamily="34" charset="0"/>
              </a:rPr>
              <a:t>In </a:t>
            </a:r>
            <a:r>
              <a:rPr lang="en-IN" sz="2000" dirty="0">
                <a:latin typeface="Calibri" pitchFamily="34" charset="0"/>
              </a:rPr>
              <a:t>2006 IEEE Intl. Conference on Robotics and Automation (ICRA 2006), </a:t>
            </a:r>
            <a:r>
              <a:rPr lang="en-IN" sz="2000" dirty="0" err="1">
                <a:latin typeface="Calibri" pitchFamily="34" charset="0"/>
              </a:rPr>
              <a:t>Orlando</a:t>
            </a:r>
            <a:r>
              <a:rPr lang="en-IN" sz="2000" dirty="0">
                <a:latin typeface="Calibri" pitchFamily="34" charset="0"/>
              </a:rPr>
              <a:t>, FL, May 2006 “Robot Navigation Using 1D Panoramic Images” by Amy Briggs_,</a:t>
            </a:r>
            <a:r>
              <a:rPr lang="en-IN" sz="2000" dirty="0" err="1">
                <a:latin typeface="Calibri" pitchFamily="34" charset="0"/>
              </a:rPr>
              <a:t>Yunpeng</a:t>
            </a:r>
            <a:r>
              <a:rPr lang="en-IN" sz="2000" dirty="0">
                <a:latin typeface="Calibri" pitchFamily="34" charset="0"/>
              </a:rPr>
              <a:t> Li, Daniel </a:t>
            </a:r>
            <a:r>
              <a:rPr lang="en-IN" sz="2000" dirty="0" err="1">
                <a:latin typeface="Calibri" pitchFamily="34" charset="0"/>
              </a:rPr>
              <a:t>Scharstein</a:t>
            </a:r>
            <a:r>
              <a:rPr lang="en-IN" sz="2000" dirty="0">
                <a:latin typeface="Calibri" pitchFamily="34" charset="0"/>
              </a:rPr>
              <a:t> &amp; Matt Wilder </a:t>
            </a:r>
          </a:p>
          <a:p>
            <a:pPr marL="285750" indent="-285750">
              <a:buFont typeface="Wingdings" pitchFamily="2" charset="2"/>
              <a:buChar char="Ø"/>
            </a:pPr>
            <a:r>
              <a:rPr lang="en-IN" sz="2000" dirty="0" smtClean="0">
                <a:latin typeface="Calibri" pitchFamily="34" charset="0"/>
              </a:rPr>
              <a:t>Robotic </a:t>
            </a:r>
            <a:r>
              <a:rPr lang="en-IN" sz="2000" dirty="0">
                <a:latin typeface="Calibri" pitchFamily="34" charset="0"/>
              </a:rPr>
              <a:t>Arm Camera (</a:t>
            </a:r>
            <a:r>
              <a:rPr lang="en-IN" sz="2000" dirty="0" smtClean="0">
                <a:latin typeface="Calibri" pitchFamily="34" charset="0"/>
              </a:rPr>
              <a:t>RAC)  built </a:t>
            </a:r>
            <a:r>
              <a:rPr lang="en-IN" sz="2000" dirty="0">
                <a:latin typeface="Calibri" pitchFamily="34" charset="0"/>
              </a:rPr>
              <a:t>by the University of Arizona and Max Planck Institute, </a:t>
            </a:r>
            <a:r>
              <a:rPr lang="en-IN" sz="2000" dirty="0" smtClean="0">
                <a:latin typeface="Calibri" pitchFamily="34" charset="0"/>
              </a:rPr>
              <a:t>Germany</a:t>
            </a:r>
          </a:p>
          <a:p>
            <a:pPr marL="285750" indent="-285750">
              <a:buFont typeface="Wingdings" pitchFamily="2" charset="2"/>
              <a:buChar char="Ø"/>
            </a:pPr>
            <a:r>
              <a:rPr lang="en-US" sz="2000" dirty="0" smtClean="0">
                <a:latin typeface="Calibri" pitchFamily="34" charset="0"/>
                <a:hlinkClick r:id="rId2"/>
              </a:rPr>
              <a:t>http</a:t>
            </a:r>
            <a:r>
              <a:rPr lang="en-US" sz="2000" dirty="0">
                <a:latin typeface="Calibri" pitchFamily="34" charset="0"/>
                <a:hlinkClick r:id="rId2"/>
              </a:rPr>
              <a:t>://</a:t>
            </a:r>
            <a:r>
              <a:rPr lang="en-US" sz="2000" dirty="0" smtClean="0">
                <a:latin typeface="Calibri" pitchFamily="34" charset="0"/>
                <a:hlinkClick r:id="rId2"/>
              </a:rPr>
              <a:t>phoenix.lpl.arizona.edu/science_rac.php</a:t>
            </a:r>
            <a:endParaRPr lang="en-US" sz="2000" dirty="0">
              <a:latin typeface="Calibri" pitchFamily="34" charset="0"/>
            </a:endParaRPr>
          </a:p>
          <a:p>
            <a:pPr marL="285750" indent="-285750">
              <a:buFont typeface="Wingdings" pitchFamily="2" charset="2"/>
              <a:buChar char="Ø"/>
            </a:pPr>
            <a:r>
              <a:rPr lang="en-US" sz="2000" dirty="0" smtClean="0">
                <a:latin typeface="Calibri" pitchFamily="34" charset="0"/>
                <a:hlinkClick r:id="rId3"/>
              </a:rPr>
              <a:t>http</a:t>
            </a:r>
            <a:r>
              <a:rPr lang="en-US" sz="2000" dirty="0">
                <a:latin typeface="Calibri" pitchFamily="34" charset="0"/>
                <a:hlinkClick r:id="rId3"/>
              </a:rPr>
              <a:t>://www.universetoday.com/99622/curiositys-robotic-arm-camera-snaps-1st-night-images</a:t>
            </a:r>
            <a:r>
              <a:rPr lang="en-US" sz="2000" dirty="0" smtClean="0">
                <a:latin typeface="Calibri" pitchFamily="34" charset="0"/>
                <a:hlinkClick r:id="rId3"/>
              </a:rPr>
              <a:t>/</a:t>
            </a:r>
            <a:endParaRPr lang="en-US" sz="2000" dirty="0" smtClean="0">
              <a:latin typeface="Calibri" pitchFamily="34" charset="0"/>
            </a:endParaRPr>
          </a:p>
          <a:p>
            <a:endParaRPr lang="en-US" sz="2000" dirty="0" smtClean="0">
              <a:latin typeface="Calibri" pitchFamily="34" charset="0"/>
            </a:endParaRPr>
          </a:p>
          <a:p>
            <a:endParaRPr lang="en-IN" sz="2000" dirty="0">
              <a:latin typeface="Calibri" pitchFamily="34" charset="0"/>
            </a:endParaRPr>
          </a:p>
          <a:p>
            <a:pPr marL="285750" indent="-285750">
              <a:buFont typeface="Wingdings" pitchFamily="2" charset="2"/>
              <a:buChar char="Ø"/>
            </a:pPr>
            <a:endParaRPr lang="en-IN" sz="2000" dirty="0" smtClean="0">
              <a:latin typeface="Calibri" pitchFamily="34" charset="0"/>
            </a:endParaRPr>
          </a:p>
          <a:p>
            <a:pPr marL="285750" indent="-285750">
              <a:buFont typeface="Wingdings" pitchFamily="2" charset="2"/>
              <a:buChar char="Ø"/>
            </a:pPr>
            <a:endParaRPr lang="en-IN" sz="2000" dirty="0">
              <a:latin typeface="Calibri" pitchFamily="34" charset="0"/>
            </a:endParaRPr>
          </a:p>
          <a:p>
            <a:endParaRPr lang="en-IN" dirty="0"/>
          </a:p>
          <a:p>
            <a:pPr marL="285750" indent="-285750">
              <a:buFont typeface="Wingdings" pitchFamily="2" charset="2"/>
              <a:buChar char="Ø"/>
            </a:pPr>
            <a:endParaRPr lang="en-IN" dirty="0"/>
          </a:p>
          <a:p>
            <a:endParaRPr lang="en-IN" dirty="0"/>
          </a:p>
          <a:p>
            <a:pPr marL="285750" indent="-285750">
              <a:buFont typeface="Wingdings" pitchFamily="2" charset="2"/>
              <a:buChar char="Ø"/>
            </a:pPr>
            <a:endParaRPr lang="en-IN" dirty="0"/>
          </a:p>
          <a:p>
            <a:endParaRPr lang="en-IN" dirty="0"/>
          </a:p>
          <a:p>
            <a:endParaRPr lang="en-IN" dirty="0"/>
          </a:p>
        </p:txBody>
      </p:sp>
    </p:spTree>
    <p:extLst>
      <p:ext uri="{BB962C8B-B14F-4D97-AF65-F5344CB8AC3E}">
        <p14:creationId xmlns:p14="http://schemas.microsoft.com/office/powerpoint/2010/main" val="22329252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1209</TotalTime>
  <Words>416</Words>
  <Application>Microsoft Office PowerPoint</Application>
  <PresentationFormat>On-screen Show (4:3)</PresentationFormat>
  <Paragraphs>83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Construction of Ego- model </vt:lpstr>
      <vt:lpstr>Aim</vt:lpstr>
      <vt:lpstr>Vision</vt:lpstr>
      <vt:lpstr>Sensor</vt:lpstr>
      <vt:lpstr>Manifold Motion Planning </vt:lpstr>
      <vt:lpstr>References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of Ego- model</dc:title>
  <dc:creator>SWATI</dc:creator>
  <cp:lastModifiedBy>SWATI</cp:lastModifiedBy>
  <cp:revision>27</cp:revision>
  <dcterms:created xsi:type="dcterms:W3CDTF">2013-03-18T04:58:42Z</dcterms:created>
  <dcterms:modified xsi:type="dcterms:W3CDTF">2013-03-19T08:05:55Z</dcterms:modified>
</cp:coreProperties>
</file>