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431" autoAdjust="0"/>
  </p:normalViewPr>
  <p:slideViewPr>
    <p:cSldViewPr snapToGrid="0">
      <p:cViewPr varScale="1">
        <p:scale>
          <a:sx n="17" d="100"/>
          <a:sy n="17" d="100"/>
        </p:scale>
        <p:origin x="306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CE46F-B114-4DED-970A-1AC53B45C322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FA123-10FD-40B4-9BF4-C13CD8D4FF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10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FA123-10FD-40B4-9BF4-C13CD8D4FF8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00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7766-8D9B-6219-1701-4D424985B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7183123"/>
            <a:ext cx="24688800" cy="1528064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CAF2E-B82D-8C9A-70FB-66430D282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9253D-46E1-0413-EE3E-CFE86E78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B1BD1-F19D-001E-73C9-5C5B3978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774E4-2132-355C-B24F-6F633226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18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0FCC-1982-B520-FD86-BD824999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720C9-DEA3-9F4B-1758-3ABE1925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9660-7178-E55C-5E2B-909BEBAF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ED6B-631D-2FCC-113F-A7391783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2886-FA42-358B-9AB8-5A55C0C5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65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96243-CF92-437E-0898-30EF46146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7F9F1-EB62-D1B6-CCF5-E2ACFD226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8904-D357-832E-6186-593F5886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26A0-2900-CF90-9512-72179E54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E66E-9E27-5661-5786-45C642F0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67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21A8-65C5-E9C3-ED58-6C7FF54D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2D29-FA96-CB6B-799D-96FD2EBB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C353-B9BF-9069-7039-F81EA7A6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334C-FF0D-E8F6-7C9D-46F62AD6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2574-3BAB-6FC2-9B18-09C9B7E6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63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308C-E584-FDE0-B4A5-2BF75D8E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95" y="10942326"/>
            <a:ext cx="28392120" cy="18257517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EA522-59D1-5BF1-36C6-22103EE8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995" y="29372566"/>
            <a:ext cx="28392120" cy="9601197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0C6E0-7CDD-C45C-4BC2-61574134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E575-45B4-4AB9-8F2B-7892DF72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8DED-5AFF-BA9D-FAFC-85A43BE4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6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1E7A-94D7-9833-24A0-F06D9698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EE1D-36A5-F88B-6EB3-1421DEC4E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A577A-09E6-DDC8-F7BE-2B14B638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CAC86-3D41-3FAF-4F11-0593957F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2F787-AC67-B4D1-38CE-5E18706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BF20-5EB4-9A92-F4DE-8284DF2C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31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C2B4-6D9A-8CAB-DDA2-A5C525F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8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98F68-34A1-427C-9DA9-88990F46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E339-476D-4E01-54ED-E511A8634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429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97133-D74B-7816-8285-45ACA8673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494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9C2E7-601E-2723-7719-5AD172EAA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494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AE17F-3E0E-89D1-AA0C-3712DF27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0D97F-3D2B-9A39-B76B-AA8F87CA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E794-D6C2-E41A-4CA5-584797AE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76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0AC3-C0ED-D26D-A611-EEA7655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21D1D-163E-5071-462E-B779E68C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F4956-168C-4F07-1FEF-7612CC97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D5822-4916-A392-023E-8223A8EA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4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7F097-6D54-6BF3-9F24-F82D7F7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248BC-069A-1904-F6B9-0509DD86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2BB88-7423-FEE8-A19A-369B2C3F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38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C769-2151-6635-6104-404ABF0C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C5D5E-153D-274C-DFAB-EC523CF3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DA340-16F9-55E0-564A-DC17F1A2E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AF6B4-D158-B639-CD80-84522BD6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10963-DE57-E5A1-8533-B9337330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0426B-1395-F6B7-D0F8-53A8DBDA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7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7124-5302-BFED-9889-D28D91F8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64901-E925-8CB1-9582-06B25AF04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144CE-8BC9-374B-26BE-3EDE8B640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6ADBE-EC12-D43B-5162-C4F69FF8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3860-7F3A-6F45-CE62-932D0103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BEA80-1BF9-A4AB-F4B4-114ED780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17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0184F-F8F1-FCEA-22B9-DF1EAA94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2336803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96642-653D-A690-C474-FE34ED22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F535-DBEC-DDCC-97A6-9BED6A623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3E3-8852-41AD-A75B-583F009DA297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DFC66-12FF-99A9-9CB8-115FC6B85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3D656-8363-507C-D3FF-67D4A6677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F3CE-6847-430C-9C49-F68A2412E4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659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E48C54A-1C5C-6EEA-1A93-0B411D01D9B0}"/>
              </a:ext>
            </a:extLst>
          </p:cNvPr>
          <p:cNvSpPr txBox="1">
            <a:spLocks/>
          </p:cNvSpPr>
          <p:nvPr/>
        </p:nvSpPr>
        <p:spPr>
          <a:xfrm>
            <a:off x="293914" y="6955971"/>
            <a:ext cx="32363229" cy="3542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2468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8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600" b="1"/>
              <a:t/>
            </a:r>
            <a:br>
              <a:rPr lang="en-US" sz="7600" b="1"/>
            </a:br>
            <a:endParaRPr lang="en-IN" sz="6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06B027-44A5-5EFE-2CBB-EF7A3B92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93914"/>
            <a:ext cx="32363229" cy="661398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7600" b="1" dirty="0"/>
              <a:t/>
            </a:r>
            <a:br>
              <a:rPr lang="en-US" sz="7600" b="1" dirty="0"/>
            </a:br>
            <a:endParaRPr lang="en-IN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DE761-83A4-1246-4579-F7DCD106BB7D}"/>
              </a:ext>
            </a:extLst>
          </p:cNvPr>
          <p:cNvSpPr txBox="1"/>
          <p:nvPr/>
        </p:nvSpPr>
        <p:spPr>
          <a:xfrm>
            <a:off x="751114" y="560654"/>
            <a:ext cx="31546800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Visual Analysis of Congestion and Interference in Supercomputers</a:t>
            </a:r>
            <a:endParaRPr lang="en-IN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D05DD-24B0-73A2-A6DE-F8E272E88791}"/>
              </a:ext>
            </a:extLst>
          </p:cNvPr>
          <p:cNvSpPr txBox="1"/>
          <p:nvPr/>
        </p:nvSpPr>
        <p:spPr>
          <a:xfrm>
            <a:off x="6678385" y="2224496"/>
            <a:ext cx="19594286" cy="443198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Akshay Sharma, Depanshu Sahu, </a:t>
            </a:r>
            <a:r>
              <a:rPr lang="en-US" sz="6000" dirty="0" err="1"/>
              <a:t>Preeti</a:t>
            </a:r>
            <a:r>
              <a:rPr lang="en-US" sz="6000" dirty="0"/>
              <a:t> </a:t>
            </a:r>
            <a:r>
              <a:rPr lang="en-US" sz="6000" dirty="0" err="1"/>
              <a:t>Malakar</a:t>
            </a:r>
            <a:endParaRPr lang="en-US" sz="6000" dirty="0"/>
          </a:p>
          <a:p>
            <a:pPr algn="ctr"/>
            <a:r>
              <a:rPr lang="en-US" sz="5400" dirty="0"/>
              <a:t>{</a:t>
            </a:r>
            <a:r>
              <a:rPr lang="en-US" sz="5400" i="1" dirty="0" err="1"/>
              <a:t>akshays</a:t>
            </a:r>
            <a:r>
              <a:rPr lang="en-US" sz="5400" i="1" dirty="0"/>
              <a:t>, </a:t>
            </a:r>
            <a:r>
              <a:rPr lang="en-US" sz="5400" i="1" dirty="0" err="1"/>
              <a:t>depanshus</a:t>
            </a:r>
            <a:r>
              <a:rPr lang="en-US" sz="5400" i="1" dirty="0"/>
              <a:t>, </a:t>
            </a:r>
            <a:r>
              <a:rPr lang="en-US" sz="5400" i="1" dirty="0" err="1"/>
              <a:t>pmalakar</a:t>
            </a:r>
            <a:r>
              <a:rPr lang="en-US" sz="5400" dirty="0"/>
              <a:t>}@</a:t>
            </a:r>
            <a:r>
              <a:rPr lang="en-US" sz="5400" i="1" dirty="0"/>
              <a:t>cse.iitk.ac.in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5400" dirty="0"/>
              <a:t>Department of Computer Science and Engineering</a:t>
            </a:r>
            <a:br>
              <a:rPr lang="en-US" sz="5400" dirty="0"/>
            </a:br>
            <a:r>
              <a:rPr lang="en-US" sz="5400" dirty="0"/>
              <a:t>Indian Institute of Technology Kanpur, India</a:t>
            </a:r>
            <a:endParaRPr lang="en-IN" sz="5400" dirty="0"/>
          </a:p>
        </p:txBody>
      </p:sp>
      <p:pic>
        <p:nvPicPr>
          <p:cNvPr id="4" name="Picture 6" descr="SGF&amp;SFW Contacts">
            <a:extLst>
              <a:ext uri="{FF2B5EF4-FFF2-40B4-BE49-F238E27FC236}">
                <a16:creationId xmlns:a16="http://schemas.microsoft.com/office/drawing/2014/main" id="{BF5294DA-36EF-D453-D18F-CDF9C4D2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450" y="2408643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CD0479-211E-4B53-0170-C0B5283D93F8}"/>
              </a:ext>
            </a:extLst>
          </p:cNvPr>
          <p:cNvSpPr/>
          <p:nvPr/>
        </p:nvSpPr>
        <p:spPr>
          <a:xfrm>
            <a:off x="1142998" y="8273396"/>
            <a:ext cx="16818431" cy="61958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Parallel applications generate communication traffic over shared interconnect of the supercomputer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Network contention and subsequent performance degradation of all applications in execution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Analysis of performance degradation due to interference in the shared links is useful to both users and system administrators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Real-time visualization of congestion in network links and switches may help identify potential bottlenecks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58636" y="16761379"/>
            <a:ext cx="29801128" cy="4406163"/>
            <a:chOff x="1558636" y="16728718"/>
            <a:chExt cx="29801128" cy="507700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ACD51A-9028-1FB3-7100-2050955191C3}"/>
                </a:ext>
              </a:extLst>
            </p:cNvPr>
            <p:cNvSpPr/>
            <p:nvPr/>
          </p:nvSpPr>
          <p:spPr>
            <a:xfrm>
              <a:off x="1558636" y="16728718"/>
              <a:ext cx="6603618" cy="507700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Job-related information of current jobs in execution (</a:t>
              </a:r>
              <a:r>
                <a:rPr lang="en-US" sz="3600" dirty="0" err="1">
                  <a:solidFill>
                    <a:schemeClr val="tx1"/>
                  </a:solidFill>
                </a:rPr>
                <a:t>JobId</a:t>
              </a:r>
              <a:r>
                <a:rPr lang="en-US" sz="3600" dirty="0">
                  <a:solidFill>
                    <a:schemeClr val="tx1"/>
                  </a:solidFill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</a:rPr>
                <a:t>UserName</a:t>
              </a:r>
              <a:r>
                <a:rPr lang="en-US" sz="3600" dirty="0">
                  <a:solidFill>
                    <a:schemeClr val="tx1"/>
                  </a:solidFill>
                </a:rPr>
                <a:t>, Queue Name, </a:t>
              </a:r>
              <a:r>
                <a:rPr lang="en-US" sz="3600" dirty="0" err="1">
                  <a:solidFill>
                    <a:schemeClr val="tx1"/>
                  </a:solidFill>
                </a:rPr>
                <a:t>NodesRequired</a:t>
              </a:r>
              <a:r>
                <a:rPr lang="en-US" sz="3600" dirty="0">
                  <a:solidFill>
                    <a:schemeClr val="tx1"/>
                  </a:solidFill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</a:rPr>
                <a:t>CpuRequired</a:t>
              </a:r>
              <a:r>
                <a:rPr lang="en-US" sz="3600" dirty="0">
                  <a:solidFill>
                    <a:schemeClr val="tx1"/>
                  </a:solidFill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</a:rPr>
                <a:t>ElapsedTime</a:t>
              </a:r>
              <a:r>
                <a:rPr lang="en-US" sz="3600" dirty="0">
                  <a:solidFill>
                    <a:schemeClr val="tx1"/>
                  </a:solidFill>
                </a:rPr>
                <a:t>, and </a:t>
              </a:r>
              <a:r>
                <a:rPr lang="en-US" sz="3600" dirty="0" err="1">
                  <a:solidFill>
                    <a:schemeClr val="tx1"/>
                  </a:solidFill>
                </a:rPr>
                <a:t>NodeList</a:t>
              </a:r>
              <a:r>
                <a:rPr lang="en-US" sz="3600" dirty="0">
                  <a:solidFill>
                    <a:schemeClr val="tx1"/>
                  </a:solidFill>
                </a:rPr>
                <a:t>) collected from the job scheduler.</a:t>
              </a:r>
              <a:endParaRPr lang="en-I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8F90C92-4825-88DE-F042-C549683F95AD}"/>
                </a:ext>
              </a:extLst>
            </p:cNvPr>
            <p:cNvSpPr/>
            <p:nvPr/>
          </p:nvSpPr>
          <p:spPr>
            <a:xfrm>
              <a:off x="9439559" y="16728718"/>
              <a:ext cx="6417584" cy="507700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IPMPI [2] provides all communication endpoints in an MPI application, which is used to obtain real-time communication paths for every job.</a:t>
              </a:r>
              <a:endParaRPr lang="en-IN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FC437ED-4306-9BB1-DE10-6DDE436AFE25}"/>
                </a:ext>
              </a:extLst>
            </p:cNvPr>
            <p:cNvSpPr/>
            <p:nvPr/>
          </p:nvSpPr>
          <p:spPr>
            <a:xfrm>
              <a:off x="17134448" y="16728718"/>
              <a:ext cx="6603618" cy="5077007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Number of packets transmitted and received through each device used along all communication paths provides complete network flows in the supercomputer.</a:t>
              </a:r>
              <a:endParaRPr lang="en-IN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FD8965E-FE3D-C67C-FAEA-AC778DD7D25B}"/>
                </a:ext>
              </a:extLst>
            </p:cNvPr>
            <p:cNvSpPr/>
            <p:nvPr/>
          </p:nvSpPr>
          <p:spPr>
            <a:xfrm>
              <a:off x="25015371" y="16728718"/>
              <a:ext cx="6344393" cy="5077007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chemeClr val="tx1"/>
                </a:solidFill>
              </a:endParaRPr>
            </a:p>
            <a:p>
              <a:r>
                <a:rPr lang="en-US" sz="3600" dirty="0">
                  <a:solidFill>
                    <a:schemeClr val="tx1"/>
                  </a:solidFill>
                </a:rPr>
                <a:t>D3-based visualization of network flows on all links and devices (hosts, switches) for all jobs in execution. Overlapping links between multiple jobs may highlight possible interference.</a:t>
              </a:r>
            </a:p>
            <a:p>
              <a:pPr algn="ctr"/>
              <a:endParaRPr lang="en-IN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1A369BBC-E83A-FC7D-54B8-2CCA70C5F5A1}"/>
                </a:ext>
              </a:extLst>
            </p:cNvPr>
            <p:cNvSpPr/>
            <p:nvPr/>
          </p:nvSpPr>
          <p:spPr>
            <a:xfrm>
              <a:off x="8162254" y="19112692"/>
              <a:ext cx="1277299" cy="35127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357FC9AE-7E49-5617-3D36-635415A27290}"/>
                </a:ext>
              </a:extLst>
            </p:cNvPr>
            <p:cNvSpPr/>
            <p:nvPr/>
          </p:nvSpPr>
          <p:spPr>
            <a:xfrm>
              <a:off x="15819831" y="19112692"/>
              <a:ext cx="1314611" cy="35127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20B47C5-3FCB-9102-93CE-E7F29535E4A4}"/>
                </a:ext>
              </a:extLst>
            </p:cNvPr>
            <p:cNvSpPr/>
            <p:nvPr/>
          </p:nvSpPr>
          <p:spPr>
            <a:xfrm>
              <a:off x="23738066" y="19112692"/>
              <a:ext cx="1277299" cy="35127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810845-6829-EC40-CC9A-DA11FAEA94D7}"/>
              </a:ext>
            </a:extLst>
          </p:cNvPr>
          <p:cNvSpPr/>
          <p:nvPr/>
        </p:nvSpPr>
        <p:spPr>
          <a:xfrm>
            <a:off x="24640674" y="22674061"/>
            <a:ext cx="6481583" cy="12002531"/>
          </a:xfrm>
          <a:prstGeom prst="roundRect">
            <a:avLst>
              <a:gd name="adj" fmla="val 11098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Three levels of fat-tree network of PARAM </a:t>
            </a:r>
            <a:r>
              <a:rPr lang="en-US" sz="4200" dirty="0" err="1">
                <a:solidFill>
                  <a:schemeClr val="tx1"/>
                </a:solidFill>
              </a:rPr>
              <a:t>Sanganak</a:t>
            </a:r>
            <a:r>
              <a:rPr lang="en-US" sz="4200" dirty="0">
                <a:solidFill>
                  <a:schemeClr val="tx1"/>
                </a:solidFill>
              </a:rPr>
              <a:t> are shown in purple, blue and green.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Compute nodes are shown in orange.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prstClr val="black"/>
                </a:solidFill>
              </a:rPr>
              <a:t>The shade of the color shows the congestion in the device. Darker shades imply more network packets through that device.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prstClr val="black"/>
                </a:solidFill>
              </a:rPr>
              <a:t>All jobs in execution are displayed, selection of a running job displays the network traffic generated due to that job.</a:t>
            </a:r>
            <a:endParaRPr lang="en-IN" sz="42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0051D7-7F2F-B733-E4DC-9373FCF140E9}"/>
              </a:ext>
            </a:extLst>
          </p:cNvPr>
          <p:cNvSpPr/>
          <p:nvPr/>
        </p:nvSpPr>
        <p:spPr>
          <a:xfrm>
            <a:off x="1142999" y="36729884"/>
            <a:ext cx="14786056" cy="276711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We have developed a comprehensive real-time network device and job monitoring system for </a:t>
            </a:r>
            <a:r>
              <a:rPr lang="en-US" sz="3600" dirty="0" err="1">
                <a:solidFill>
                  <a:schemeClr val="tx1"/>
                </a:solidFill>
              </a:rPr>
              <a:t>Infiniband</a:t>
            </a:r>
            <a:r>
              <a:rPr lang="en-US" sz="3600" dirty="0">
                <a:solidFill>
                  <a:schemeClr val="tx1"/>
                </a:solidFill>
              </a:rPr>
              <a:t>-based supercomputers/clusters.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In future, we plan to enhance our GUI to incorporate historical job analysis and further analysis of performance degradation.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5FC38F-7226-6E2C-E14D-CE0A053AC807}"/>
              </a:ext>
            </a:extLst>
          </p:cNvPr>
          <p:cNvSpPr/>
          <p:nvPr/>
        </p:nvSpPr>
        <p:spPr>
          <a:xfrm>
            <a:off x="1186947" y="39972870"/>
            <a:ext cx="30577156" cy="87421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We acknowledge the Computer Center, Indian Institute of Technology Kanpur for providing us 24X7 access to the HPC facilities of IIT Kanpur.  </a:t>
            </a:r>
            <a:endParaRPr lang="en-IN" sz="3600" i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46511D-00A5-22C8-3EBD-99C87C3825E6}"/>
              </a:ext>
            </a:extLst>
          </p:cNvPr>
          <p:cNvSpPr/>
          <p:nvPr/>
        </p:nvSpPr>
        <p:spPr>
          <a:xfrm>
            <a:off x="16531390" y="36735275"/>
            <a:ext cx="15232714" cy="283441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[1] S. A. Smith, C. E.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Cromey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D. K. Lowenthal, J.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Domke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N. Jain, J. J. Thiagarajan, and A.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Bhatele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“Mitigating Inter-Job Interference Using Adaptive Flow-Aware Routing,” in SC18: International Conference for High Performance Computing, Networking, Storage and Analysis, 2018, pp. 346–360.</a:t>
            </a:r>
          </a:p>
          <a:p>
            <a:r>
              <a:rPr lang="en-IN" sz="2200" dirty="0">
                <a:solidFill>
                  <a:schemeClr val="tx1"/>
                </a:solidFill>
                <a:latin typeface="+mj-lt"/>
              </a:rPr>
              <a:t>[2] T. Agrawal and P. Malakar, “IPMPI: Improved MPI Communication Logger,” IEEE/ACM Supercomputing Conference Workshop on </a:t>
            </a:r>
            <a:r>
              <a:rPr lang="en-IN" sz="2200" dirty="0" err="1">
                <a:solidFill>
                  <a:schemeClr val="tx1"/>
                </a:solidFill>
                <a:latin typeface="+mj-lt"/>
              </a:rPr>
              <a:t>Exascale</a:t>
            </a:r>
            <a:r>
              <a:rPr lang="en-IN" sz="2200" dirty="0">
                <a:solidFill>
                  <a:schemeClr val="tx1"/>
                </a:solidFill>
                <a:latin typeface="+mj-lt"/>
              </a:rPr>
              <a:t> MPI (</a:t>
            </a:r>
            <a:r>
              <a:rPr lang="en-IN" sz="2200" dirty="0" err="1">
                <a:solidFill>
                  <a:schemeClr val="tx1"/>
                </a:solidFill>
                <a:latin typeface="+mj-lt"/>
              </a:rPr>
              <a:t>ExaMPI</a:t>
            </a:r>
            <a:r>
              <a:rPr lang="en-IN" sz="2200" dirty="0">
                <a:solidFill>
                  <a:schemeClr val="tx1"/>
                </a:solidFill>
                <a:latin typeface="+mj-lt"/>
              </a:rPr>
              <a:t>), 2022.</a:t>
            </a:r>
          </a:p>
          <a:p>
            <a:r>
              <a:rPr lang="en-IN" sz="2200" dirty="0">
                <a:solidFill>
                  <a:schemeClr val="tx1"/>
                </a:solidFill>
                <a:latin typeface="+mj-lt"/>
              </a:rPr>
              <a:t>[3] </a:t>
            </a:r>
            <a:r>
              <a:rPr lang="en-IN" sz="2200" dirty="0" err="1">
                <a:solidFill>
                  <a:srgbClr val="222222"/>
                </a:solidFill>
                <a:latin typeface="+mj-lt"/>
              </a:rPr>
              <a:t>Kousha</a:t>
            </a:r>
            <a:r>
              <a:rPr lang="en-IN" sz="2200" dirty="0">
                <a:solidFill>
                  <a:srgbClr val="222222"/>
                </a:solidFill>
                <a:latin typeface="+mj-lt"/>
              </a:rPr>
              <a:t>, P., SD, K. R., </a:t>
            </a:r>
            <a:r>
              <a:rPr lang="en-IN" sz="2200" dirty="0" err="1">
                <a:solidFill>
                  <a:srgbClr val="222222"/>
                </a:solidFill>
                <a:latin typeface="+mj-lt"/>
              </a:rPr>
              <a:t>Subramoni</a:t>
            </a:r>
            <a:r>
              <a:rPr lang="en-IN" sz="2200" dirty="0">
                <a:solidFill>
                  <a:srgbClr val="222222"/>
                </a:solidFill>
                <a:latin typeface="+mj-lt"/>
              </a:rPr>
              <a:t>, H., Panda, D. K., Na, H., </a:t>
            </a:r>
            <a:r>
              <a:rPr lang="en-IN" sz="2200" dirty="0" err="1">
                <a:solidFill>
                  <a:srgbClr val="222222"/>
                </a:solidFill>
                <a:latin typeface="+mj-lt"/>
              </a:rPr>
              <a:t>Dockendorf</a:t>
            </a:r>
            <a:r>
              <a:rPr lang="en-IN" sz="2200" dirty="0">
                <a:solidFill>
                  <a:srgbClr val="222222"/>
                </a:solidFill>
                <a:latin typeface="+mj-lt"/>
              </a:rPr>
              <a:t>, T., and </a:t>
            </a:r>
            <a:r>
              <a:rPr lang="en-IN" sz="2200" dirty="0" err="1">
                <a:solidFill>
                  <a:srgbClr val="222222"/>
                </a:solidFill>
                <a:latin typeface="+mj-lt"/>
              </a:rPr>
              <a:t>Tomko</a:t>
            </a:r>
            <a:r>
              <a:rPr lang="en-IN" sz="2200" dirty="0">
                <a:solidFill>
                  <a:srgbClr val="222222"/>
                </a:solidFill>
                <a:latin typeface="+mj-lt"/>
              </a:rPr>
              <a:t>, K. (2020). Accelerated real-time network monitoring and profiling at scale using OSU INAM. In Practice and Experience in Advanced Research Computing (pp. 215-223).</a:t>
            </a:r>
            <a:endParaRPr lang="en-IN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03" y="2848371"/>
            <a:ext cx="2759093" cy="2759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16" y="22674061"/>
            <a:ext cx="22366528" cy="1149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7573" y="7108484"/>
            <a:ext cx="1681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Motivation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47229" y="7158329"/>
            <a:ext cx="12712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Key Contributions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F3CD0479-211E-4B53-0170-C0B5283D93F8}"/>
              </a:ext>
            </a:extLst>
          </p:cNvPr>
          <p:cNvSpPr/>
          <p:nvPr/>
        </p:nvSpPr>
        <p:spPr>
          <a:xfrm>
            <a:off x="18647229" y="8288190"/>
            <a:ext cx="13116874" cy="618326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Detailed communication path (</a:t>
            </a:r>
            <a:r>
              <a:rPr lang="en-US" sz="4500" dirty="0" smtClean="0">
                <a:solidFill>
                  <a:schemeClr val="tx1"/>
                </a:solidFill>
              </a:rPr>
              <a:t>hops) </a:t>
            </a:r>
            <a:r>
              <a:rPr lang="en-US" sz="4500" dirty="0">
                <a:solidFill>
                  <a:schemeClr val="tx1"/>
                </a:solidFill>
              </a:rPr>
              <a:t>generation of MPI applications in execution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Scalable web-based visualization of real-time network traffic generated from applications in execution in supercomputers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Comprehensive visualization and analysis portal of possible network congestion in </a:t>
            </a:r>
            <a:r>
              <a:rPr lang="en-US" sz="4500" dirty="0" err="1" smtClean="0">
                <a:solidFill>
                  <a:schemeClr val="tx1"/>
                </a:solidFill>
              </a:rPr>
              <a:t>Infiniband</a:t>
            </a:r>
            <a:r>
              <a:rPr lang="en-US" sz="4500" dirty="0">
                <a:solidFill>
                  <a:schemeClr val="tx1"/>
                </a:solidFill>
              </a:rPr>
              <a:t>-</a:t>
            </a:r>
            <a:r>
              <a:rPr lang="en-US" sz="4500" dirty="0" smtClean="0">
                <a:solidFill>
                  <a:schemeClr val="tx1"/>
                </a:solidFill>
              </a:rPr>
              <a:t>based </a:t>
            </a:r>
            <a:r>
              <a:rPr lang="en-US" sz="4500" dirty="0">
                <a:solidFill>
                  <a:schemeClr val="tx1"/>
                </a:solidFill>
              </a:rPr>
              <a:t>supercomputers for every job in execution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id="{F3CD0479-211E-4B53-0170-C0B5283D93F8}"/>
              </a:ext>
            </a:extLst>
          </p:cNvPr>
          <p:cNvSpPr/>
          <p:nvPr/>
        </p:nvSpPr>
        <p:spPr>
          <a:xfrm>
            <a:off x="1142998" y="16093268"/>
            <a:ext cx="30621105" cy="19206937"/>
          </a:xfrm>
          <a:prstGeom prst="roundRect">
            <a:avLst>
              <a:gd name="adj" fmla="val 404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98" y="15002992"/>
            <a:ext cx="30621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Real-time Visualization of Communication Paths of </a:t>
            </a:r>
            <a:r>
              <a:rPr lang="en-IN" sz="6000" dirty="0" smtClean="0"/>
              <a:t>Jobs-in-execution</a:t>
            </a:r>
            <a:endParaRPr lang="en-IN" sz="6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26D2CF-3F93-52E4-61BB-91E8F349B4D0}"/>
              </a:ext>
            </a:extLst>
          </p:cNvPr>
          <p:cNvSpPr txBox="1"/>
          <p:nvPr/>
        </p:nvSpPr>
        <p:spPr>
          <a:xfrm>
            <a:off x="1558636" y="21211295"/>
            <a:ext cx="6603617" cy="74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Data collection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26D2CF-3F93-52E4-61BB-91E8F349B4D0}"/>
              </a:ext>
            </a:extLst>
          </p:cNvPr>
          <p:cNvSpPr txBox="1"/>
          <p:nvPr/>
        </p:nvSpPr>
        <p:spPr>
          <a:xfrm>
            <a:off x="9439553" y="21211295"/>
            <a:ext cx="6417590" cy="7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Job communication paths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26D2CF-3F93-52E4-61BB-91E8F349B4D0}"/>
              </a:ext>
            </a:extLst>
          </p:cNvPr>
          <p:cNvSpPr txBox="1"/>
          <p:nvPr/>
        </p:nvSpPr>
        <p:spPr>
          <a:xfrm>
            <a:off x="17134442" y="21211295"/>
            <a:ext cx="6603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Active device 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26D2CF-3F93-52E4-61BB-91E8F349B4D0}"/>
              </a:ext>
            </a:extLst>
          </p:cNvPr>
          <p:cNvSpPr txBox="1"/>
          <p:nvPr/>
        </p:nvSpPr>
        <p:spPr>
          <a:xfrm>
            <a:off x="25015365" y="21211295"/>
            <a:ext cx="6344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Real-time visualization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8636" y="34329420"/>
            <a:ext cx="22411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800000"/>
                </a:solidFill>
              </a:rPr>
              <a:t>Real-time visualization of communications in a job in execution on PARAM </a:t>
            </a:r>
            <a:r>
              <a:rPr lang="en-US" sz="3600" dirty="0" err="1">
                <a:solidFill>
                  <a:srgbClr val="800000"/>
                </a:solidFill>
              </a:rPr>
              <a:t>Sanganak</a:t>
            </a:r>
            <a:r>
              <a:rPr lang="en-US" sz="3600" dirty="0">
                <a:solidFill>
                  <a:srgbClr val="800000"/>
                </a:solidFill>
              </a:rPr>
              <a:t> supercomputer at IIT Kanpur. </a:t>
            </a:r>
            <a:endParaRPr lang="en-IN" sz="3600" dirty="0">
              <a:solidFill>
                <a:srgbClr val="8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2998" y="35714221"/>
            <a:ext cx="147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Conclusions and Future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31388" y="35674523"/>
            <a:ext cx="15232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/>
              <a:t>References</a:t>
            </a:r>
          </a:p>
        </p:txBody>
      </p:sp>
      <p:sp>
        <p:nvSpPr>
          <p:cNvPr id="47" name="Rectangle: Rounded Corners 33">
            <a:extLst>
              <a:ext uri="{FF2B5EF4-FFF2-40B4-BE49-F238E27FC236}">
                <a16:creationId xmlns:a16="http://schemas.microsoft.com/office/drawing/2014/main" id="{9F5FC38F-7226-6E2C-E14D-CE0A053AC807}"/>
              </a:ext>
            </a:extLst>
          </p:cNvPr>
          <p:cNvSpPr/>
          <p:nvPr/>
        </p:nvSpPr>
        <p:spPr>
          <a:xfrm>
            <a:off x="293914" y="42665463"/>
            <a:ext cx="32363229" cy="874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Poster Number: 113				</a:t>
            </a:r>
            <a:r>
              <a:rPr lang="en-US" sz="3600" dirty="0" smtClean="0">
                <a:solidFill>
                  <a:schemeClr val="tx1"/>
                </a:solidFill>
              </a:rPr>
              <a:t>HiPC’23 </a:t>
            </a:r>
            <a:r>
              <a:rPr lang="en-US" sz="3600" dirty="0">
                <a:solidFill>
                  <a:schemeClr val="tx1"/>
                </a:solidFill>
              </a:rPr>
              <a:t>Student Research Symposium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33">
            <a:extLst>
              <a:ext uri="{FF2B5EF4-FFF2-40B4-BE49-F238E27FC236}">
                <a16:creationId xmlns:a16="http://schemas.microsoft.com/office/drawing/2014/main" id="{9F5FC38F-7226-6E2C-E14D-CE0A053AC807}"/>
              </a:ext>
            </a:extLst>
          </p:cNvPr>
          <p:cNvSpPr/>
          <p:nvPr/>
        </p:nvSpPr>
        <p:spPr>
          <a:xfrm>
            <a:off x="1217572" y="41134855"/>
            <a:ext cx="30502581" cy="74614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chemeClr val="tx1"/>
                </a:solidFill>
              </a:rPr>
              <a:t>https</a:t>
            </a:r>
            <a:r>
              <a:rPr lang="en-US" sz="3300" dirty="0">
                <a:solidFill>
                  <a:schemeClr val="tx1"/>
                </a:solidFill>
              </a:rPr>
              <a:t>://www.cse.iitk.ac.in/users/akshays/resources.html</a:t>
            </a:r>
            <a:endParaRPr lang="en-IN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563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 Sharma</dc:creator>
  <cp:lastModifiedBy>Windows User</cp:lastModifiedBy>
  <cp:revision>96</cp:revision>
  <dcterms:created xsi:type="dcterms:W3CDTF">2023-11-21T20:16:44Z</dcterms:created>
  <dcterms:modified xsi:type="dcterms:W3CDTF">2023-12-14T05:24:53Z</dcterms:modified>
</cp:coreProperties>
</file>