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5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8" r:id="rId3"/>
    <p:sldId id="263" r:id="rId4"/>
    <p:sldId id="262" r:id="rId5"/>
    <p:sldId id="274" r:id="rId6"/>
    <p:sldId id="266" r:id="rId7"/>
    <p:sldId id="267" r:id="rId8"/>
    <p:sldId id="273" r:id="rId9"/>
    <p:sldId id="275" r:id="rId10"/>
    <p:sldId id="276" r:id="rId11"/>
    <p:sldId id="277" r:id="rId12"/>
    <p:sldId id="279" r:id="rId13"/>
    <p:sldId id="280" r:id="rId14"/>
    <p:sldId id="281" r:id="rId15"/>
    <p:sldId id="282" r:id="rId16"/>
    <p:sldId id="283" r:id="rId17"/>
    <p:sldId id="284" r:id="rId18"/>
    <p:sldId id="287" r:id="rId19"/>
    <p:sldId id="288" r:id="rId20"/>
    <p:sldId id="289" r:id="rId21"/>
    <p:sldId id="292" r:id="rId22"/>
    <p:sldId id="29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rushottam Kar" initials="PK" lastIdx="1" clrIdx="0">
    <p:extLst>
      <p:ext uri="{19B8F6BF-5375-455C-9EA6-DF929625EA0E}">
        <p15:presenceInfo xmlns:p15="http://schemas.microsoft.com/office/powerpoint/2012/main" userId="S-1-5-21-2146773085-903363285-719344707-16755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73981" autoAdjust="0"/>
  </p:normalViewPr>
  <p:slideViewPr>
    <p:cSldViewPr snapToGrid="0">
      <p:cViewPr varScale="1">
        <p:scale>
          <a:sx n="55" d="100"/>
          <a:sy n="55" d="100"/>
        </p:scale>
        <p:origin x="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2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F8BAF-83B3-4B4C-89E2-05EC8D64144C}" type="datetimeFigureOut">
              <a:rPr lang="en-US" smtClean="0"/>
              <a:t>7/4/2015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7B993-1B52-4DB7-AEFC-D681A1C29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12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severa</a:t>
            </a:r>
            <a:r>
              <a:rPr lang="en-US" baseline="0" dirty="0" smtClean="0"/>
              <a:t>l learning applications, we are required to select a small set of relevant objects from a large universe of objects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7B993-1B52-4DB7-AEFC-D681A1C29E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37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</a:t>
            </a:r>
            <a:r>
              <a:rPr lang="en-US" baseline="0" dirty="0" smtClean="0"/>
              <a:t> cases we discussed, relevant items usually a tiny minority</a:t>
            </a:r>
          </a:p>
          <a:p>
            <a:r>
              <a:rPr lang="en-US" baseline="0" dirty="0" smtClean="0"/>
              <a:t>Now, it would be indeed be fabulous if all relevant items were to separated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7B993-1B52-4DB7-AEFC-D681A1C29E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13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However,</a:t>
            </a:r>
            <a:r>
              <a:rPr lang="en-US" baseline="0" dirty="0" smtClean="0"/>
              <a:t> if </a:t>
            </a:r>
            <a:r>
              <a:rPr lang="en-US" baseline="0" dirty="0" err="1" smtClean="0"/>
              <a:t>prec@k</a:t>
            </a:r>
            <a:r>
              <a:rPr lang="en-US" baseline="0" dirty="0" smtClean="0"/>
              <a:t> is all we care about, for example k = 3 then even if </a:t>
            </a:r>
            <a:r>
              <a:rPr lang="en-US" baseline="0" dirty="0" err="1" smtClean="0"/>
              <a:t>classfn</a:t>
            </a:r>
            <a:r>
              <a:rPr lang="en-US" baseline="0" dirty="0" smtClean="0"/>
              <a:t> margin destroyed and minimizing misclassification loss might become NP-hard. Also, notice that SVM would work but likely give terrible results on this data whereas for us perfect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k relevant separated then we say data has weak </a:t>
            </a:r>
            <a:r>
              <a:rPr lang="en-US" baseline="0" dirty="0" err="1" smtClean="0"/>
              <a:t>preck</a:t>
            </a:r>
            <a:r>
              <a:rPr lang="en-US" baseline="0" dirty="0" smtClean="0"/>
              <a:t> margin</a:t>
            </a:r>
          </a:p>
          <a:p>
            <a:r>
              <a:rPr lang="en-US" baseline="0" dirty="0" smtClean="0"/>
              <a:t>We will say that this scoring function realizes a weak </a:t>
            </a:r>
            <a:r>
              <a:rPr lang="en-US" baseline="0" dirty="0" err="1" smtClean="0"/>
              <a:t>preck</a:t>
            </a:r>
            <a:r>
              <a:rPr lang="en-US" baseline="0" dirty="0" smtClean="0"/>
              <a:t> margin of gamma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7B993-1B52-4DB7-AEFC-D681A1C29E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18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Gets</a:t>
            </a:r>
            <a:r>
              <a:rPr lang="en-US" baseline="0" dirty="0" smtClean="0"/>
              <a:t> all the checkboxes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7B993-1B52-4DB7-AEFC-D681A1C29E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6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Earlier update</a:t>
            </a:r>
            <a:r>
              <a:rPr lang="en-US" baseline="0" dirty="0" smtClean="0"/>
              <a:t> promoted as many relevant objects as it demoted irrelevant ones</a:t>
            </a:r>
          </a:p>
          <a:p>
            <a:r>
              <a:rPr lang="en-US" baseline="0" dirty="0" smtClean="0"/>
              <a:t>This one promotes all relevant objects that do not make it to the top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7B993-1B52-4DB7-AEFC-D681A1C29E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80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7B993-1B52-4DB7-AEFC-D681A1C29E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22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Preliminary experiments</a:t>
            </a:r>
            <a:r>
              <a:rPr lang="en-US" baseline="0" dirty="0" smtClean="0"/>
              <a:t> on rare class identification tasks we find that our perceptron and SGD algorithms handily outperform both batch as well as SGD implementations of the </a:t>
            </a:r>
            <a:r>
              <a:rPr lang="en-US" baseline="0" dirty="0" err="1" smtClean="0"/>
              <a:t>struct</a:t>
            </a:r>
            <a:r>
              <a:rPr lang="en-US" baseline="0" dirty="0" smtClean="0"/>
              <a:t>-SVM surrogate.</a:t>
            </a:r>
          </a:p>
          <a:p>
            <a:r>
              <a:rPr lang="en-US" baseline="0" dirty="0" smtClean="0"/>
              <a:t>This indicates that the use of a suboptimal surrogate was hurting these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7B993-1B52-4DB7-AEFC-D681A1C29E4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63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find these trends in most datasets</a:t>
            </a:r>
            <a:r>
              <a:rPr lang="en-US" baseline="0" dirty="0" smtClean="0"/>
              <a:t> that we experimented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7B993-1B52-4DB7-AEFC-D681A1C29E4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75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Compounds that can potentially</a:t>
            </a:r>
            <a:r>
              <a:rPr lang="en-US" baseline="0" dirty="0" smtClean="0"/>
              <a:t> be biological active but since performing wet lab tests is expensive it might be better to selec</a:t>
            </a:r>
            <a:r>
              <a:rPr lang="en-US" dirty="0" smtClean="0"/>
              <a:t>t a small set that is more likely</a:t>
            </a:r>
            <a:r>
              <a:rPr lang="en-US" baseline="0" dirty="0" smtClean="0"/>
              <a:t> to be active and then conduct tests to verify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7B993-1B52-4DB7-AEFC-D681A1C29E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6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When a customer comes – of the million or so items up for sale, we need to</a:t>
            </a:r>
          </a:p>
          <a:p>
            <a:r>
              <a:rPr lang="en-US" baseline="0" dirty="0" smtClean="0"/>
              <a:t>Clearly extremely high precision</a:t>
            </a:r>
          </a:p>
          <a:p>
            <a:r>
              <a:rPr lang="en-US" baseline="0" dirty="0" smtClean="0"/>
              <a:t>A nice way addressing these problems in unified manner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7B993-1B52-4DB7-AEFC-D681A1C29E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07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Given this methodology, performance decided automatically</a:t>
            </a:r>
            <a:r>
              <a:rPr lang="en-US" baseline="0" dirty="0" smtClean="0"/>
              <a:t> gives perf measure</a:t>
            </a:r>
            <a:endParaRPr lang="en-US" dirty="0" smtClean="0"/>
          </a:p>
          <a:p>
            <a:r>
              <a:rPr lang="en-US" dirty="0" smtClean="0"/>
              <a:t>k</a:t>
            </a:r>
            <a:r>
              <a:rPr lang="en-US" baseline="0" dirty="0" smtClean="0"/>
              <a:t> often decided by extraneous factors like cost of wet lab testing, available real estate on a webpage </a:t>
            </a:r>
            <a:r>
              <a:rPr lang="en-US" baseline="0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7B993-1B52-4DB7-AEFC-D681A1C29E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80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</a:t>
            </a:r>
            <a:r>
              <a:rPr lang="en-US" baseline="0" dirty="0" smtClean="0"/>
              <a:t>o some drawbacks to this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7B993-1B52-4DB7-AEFC-D681A1C29E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69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summarize our contributions</a:t>
            </a:r>
            <a:r>
              <a:rPr lang="en-US" baseline="0" dirty="0" smtClean="0"/>
              <a:t> in a single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7B993-1B52-4DB7-AEFC-D681A1C29E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49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points</a:t>
            </a:r>
            <a:r>
              <a:rPr lang="en-US" baseline="0" dirty="0" smtClean="0"/>
              <a:t> either as a batch or in a stream</a:t>
            </a:r>
          </a:p>
          <a:p>
            <a:r>
              <a:rPr lang="en-US" baseline="0" dirty="0" smtClean="0"/>
              <a:t>Scores predicted using, lets say, a linear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7B993-1B52-4DB7-AEFC-D681A1C29E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46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Want</a:t>
            </a:r>
            <a:r>
              <a:rPr lang="en-US" baseline="0" dirty="0" smtClean="0"/>
              <a:t> to develop a surrogate with all these desirable </a:t>
            </a:r>
            <a:r>
              <a:rPr lang="en-US" baseline="0" dirty="0" smtClean="0"/>
              <a:t>properties</a:t>
            </a:r>
          </a:p>
          <a:p>
            <a:r>
              <a:rPr lang="en-US" baseline="0" dirty="0" smtClean="0"/>
              <a:t>Together the last two properties ensure recovery of an optimal model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Even if data is separable, it can be misled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</a:t>
            </a:r>
            <a:r>
              <a:rPr lang="en-US" dirty="0" smtClean="0"/>
              <a:t>last property</a:t>
            </a:r>
            <a:r>
              <a:rPr lang="en-US" baseline="0" dirty="0" smtClean="0"/>
              <a:t> seems intriguing so lets look deeper into </a:t>
            </a:r>
            <a:r>
              <a:rPr lang="en-US" baseline="0" dirty="0" smtClean="0"/>
              <a:t>that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7B993-1B52-4DB7-AEFC-D681A1C29E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81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Notion of margin – led to development of SVM</a:t>
            </a:r>
          </a:p>
          <a:p>
            <a:r>
              <a:rPr lang="en-US" baseline="0" dirty="0" smtClean="0"/>
              <a:t>If given points to classify, it would be most convenient if</a:t>
            </a:r>
          </a:p>
          <a:p>
            <a:r>
              <a:rPr lang="en-US" baseline="0" dirty="0" smtClean="0"/>
              <a:t>Score function, say distance from the hyperplane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say that this scoring function realizes a margin of gamma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7B993-1B52-4DB7-AEFC-D681A1C29E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9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D4016BE-6DAB-488D-B555-ECD997464C2C}" type="datetimeFigureOut">
              <a:rPr lang="en-US" smtClean="0"/>
              <a:t>7/4/2015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C3D6-B0CC-4A2D-ABAF-2EB691315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58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D4016BE-6DAB-488D-B555-ECD997464C2C}" type="datetimeFigureOut">
              <a:rPr lang="en-US" smtClean="0"/>
              <a:t>7/4/2015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C3D6-B0CC-4A2D-ABAF-2EB691315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8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D4016BE-6DAB-488D-B555-ECD997464C2C}" type="datetimeFigureOut">
              <a:rPr lang="en-US" smtClean="0"/>
              <a:t>7/4/2015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C3D6-B0CC-4A2D-ABAF-2EB691315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D4016BE-6DAB-488D-B555-ECD997464C2C}" type="datetimeFigureOut">
              <a:rPr lang="en-US" smtClean="0"/>
              <a:t>7/4/2015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C3D6-B0CC-4A2D-ABAF-2EB691315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38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D4016BE-6DAB-488D-B555-ECD997464C2C}" type="datetimeFigureOut">
              <a:rPr lang="en-US" smtClean="0"/>
              <a:t>7/4/2015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C3D6-B0CC-4A2D-ABAF-2EB691315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32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D4016BE-6DAB-488D-B555-ECD997464C2C}" type="datetimeFigureOut">
              <a:rPr lang="en-US" smtClean="0"/>
              <a:t>7/4/2015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C3D6-B0CC-4A2D-ABAF-2EB691315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07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D4016BE-6DAB-488D-B555-ECD997464C2C}" type="datetimeFigureOut">
              <a:rPr lang="en-US" smtClean="0"/>
              <a:t>7/4/2015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C3D6-B0CC-4A2D-ABAF-2EB691315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2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D4016BE-6DAB-488D-B555-ECD997464C2C}" type="datetimeFigureOut">
              <a:rPr lang="en-US" smtClean="0"/>
              <a:t>7/4/2015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C3D6-B0CC-4A2D-ABAF-2EB691315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D4016BE-6DAB-488D-B555-ECD997464C2C}" type="datetimeFigureOut">
              <a:rPr lang="en-US" smtClean="0"/>
              <a:t>7/4/2015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C3D6-B0CC-4A2D-ABAF-2EB691315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6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D4016BE-6DAB-488D-B555-ECD997464C2C}" type="datetimeFigureOut">
              <a:rPr lang="en-US" smtClean="0"/>
              <a:t>7/4/2015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C3D6-B0CC-4A2D-ABAF-2EB691315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2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D4016BE-6DAB-488D-B555-ECD997464C2C}" type="datetimeFigureOut">
              <a:rPr lang="en-US" smtClean="0"/>
              <a:t>7/4/2015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C3D6-B0CC-4A2D-ABAF-2EB691315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8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3900" y="1"/>
            <a:ext cx="11546005" cy="982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900" y="982639"/>
            <a:ext cx="11546005" cy="5506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899" y="6489368"/>
            <a:ext cx="11041036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4939" y="6489372"/>
            <a:ext cx="5049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7C3D6-B0CC-4A2D-ABAF-2EB691315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53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1.png"/><Relationship Id="rId3" Type="http://schemas.openxmlformats.org/officeDocument/2006/relationships/tags" Target="../tags/tag19.xml"/><Relationship Id="rId7" Type="http://schemas.openxmlformats.org/officeDocument/2006/relationships/image" Target="../media/image49.png"/><Relationship Id="rId12" Type="http://schemas.openxmlformats.org/officeDocument/2006/relationships/image" Target="../media/image37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57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50.png"/><Relationship Id="rId10" Type="http://schemas.openxmlformats.org/officeDocument/2006/relationships/image" Target="../media/image33.png"/><Relationship Id="rId4" Type="http://schemas.openxmlformats.org/officeDocument/2006/relationships/tags" Target="../tags/tag20.xml"/><Relationship Id="rId9" Type="http://schemas.openxmlformats.org/officeDocument/2006/relationships/image" Target="../media/image48.png"/><Relationship Id="rId1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23.xml"/><Relationship Id="rId7" Type="http://schemas.openxmlformats.org/officeDocument/2006/relationships/image" Target="../media/image61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60.png"/><Relationship Id="rId11" Type="http://schemas.openxmlformats.org/officeDocument/2006/relationships/image" Target="../media/image5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3.png"/><Relationship Id="rId4" Type="http://schemas.openxmlformats.org/officeDocument/2006/relationships/tags" Target="../tags/tag24.xml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27.xml"/><Relationship Id="rId7" Type="http://schemas.openxmlformats.org/officeDocument/2006/relationships/image" Target="../media/image55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65.png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6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63.png"/><Relationship Id="rId3" Type="http://schemas.openxmlformats.org/officeDocument/2006/relationships/tags" Target="../tags/tag30.xml"/><Relationship Id="rId7" Type="http://schemas.openxmlformats.org/officeDocument/2006/relationships/image" Target="../media/image49.png"/><Relationship Id="rId12" Type="http://schemas.openxmlformats.org/officeDocument/2006/relationships/image" Target="../media/image62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0.png"/><Relationship Id="rId5" Type="http://schemas.openxmlformats.org/officeDocument/2006/relationships/tags" Target="../tags/tag32.xml"/><Relationship Id="rId15" Type="http://schemas.openxmlformats.org/officeDocument/2006/relationships/image" Target="../media/image66.png"/><Relationship Id="rId10" Type="http://schemas.openxmlformats.org/officeDocument/2006/relationships/image" Target="../media/image5.png"/><Relationship Id="rId4" Type="http://schemas.openxmlformats.org/officeDocument/2006/relationships/tags" Target="../tags/tag31.xml"/><Relationship Id="rId9" Type="http://schemas.openxmlformats.org/officeDocument/2006/relationships/image" Target="../media/image4.png"/><Relationship Id="rId1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66.png"/><Relationship Id="rId3" Type="http://schemas.openxmlformats.org/officeDocument/2006/relationships/tags" Target="../tags/tag35.xml"/><Relationship Id="rId7" Type="http://schemas.openxmlformats.org/officeDocument/2006/relationships/image" Target="../media/image49.png"/><Relationship Id="rId12" Type="http://schemas.openxmlformats.org/officeDocument/2006/relationships/image" Target="../media/image67.png"/><Relationship Id="rId2" Type="http://schemas.openxmlformats.org/officeDocument/2006/relationships/tags" Target="../tags/tag34.xml"/><Relationship Id="rId16" Type="http://schemas.openxmlformats.org/officeDocument/2006/relationships/image" Target="../media/image73.png"/><Relationship Id="rId1" Type="http://schemas.openxmlformats.org/officeDocument/2006/relationships/tags" Target="../tags/tag33.xml"/><Relationship Id="rId6" Type="http://schemas.openxmlformats.org/officeDocument/2006/relationships/notesSlide" Target="../notesSlides/notesSlide13.xml"/><Relationship Id="rId11" Type="http://schemas.openxmlformats.org/officeDocument/2006/relationships/image" Target="../media/image40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71.png"/><Relationship Id="rId10" Type="http://schemas.openxmlformats.org/officeDocument/2006/relationships/image" Target="../media/image5.png"/><Relationship Id="rId4" Type="http://schemas.openxmlformats.org/officeDocument/2006/relationships/tags" Target="../tags/tag36.xml"/><Relationship Id="rId9" Type="http://schemas.openxmlformats.org/officeDocument/2006/relationships/image" Target="../media/image4.png"/><Relationship Id="rId1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5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74.png"/><Relationship Id="rId5" Type="http://schemas.openxmlformats.org/officeDocument/2006/relationships/image" Target="../media/image81.pn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87.png"/><Relationship Id="rId4" Type="http://schemas.openxmlformats.org/officeDocument/2006/relationships/image" Target="../media/image8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image" Target="../media/image90.png"/><Relationship Id="rId5" Type="http://schemas.openxmlformats.org/officeDocument/2006/relationships/image" Target="../media/image78.pn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tags" Target="../tags/tag44.xml"/><Relationship Id="rId7" Type="http://schemas.openxmlformats.org/officeDocument/2006/relationships/image" Target="../media/image82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79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png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32.png"/><Relationship Id="rId7" Type="http://schemas.openxmlformats.org/officeDocument/2006/relationships/image" Target="../media/image7.png"/><Relationship Id="rId12" Type="http://schemas.openxmlformats.org/officeDocument/2006/relationships/image" Target="../media/image24.png"/><Relationship Id="rId17" Type="http://schemas.openxmlformats.org/officeDocument/2006/relationships/image" Target="../media/image28.png"/><Relationship Id="rId2" Type="http://schemas.openxmlformats.org/officeDocument/2006/relationships/tags" Target="../tags/tag3.xml"/><Relationship Id="rId16" Type="http://schemas.openxmlformats.org/officeDocument/2006/relationships/image" Target="../media/image27.png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26.png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5.png"/><Relationship Id="rId14" Type="http://schemas.openxmlformats.org/officeDocument/2006/relationships/image" Target="../media/image18.png"/><Relationship Id="rId22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4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11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4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6.png"/><Relationship Id="rId5" Type="http://schemas.openxmlformats.org/officeDocument/2006/relationships/tags" Target="../tags/tag13.xml"/><Relationship Id="rId10" Type="http://schemas.openxmlformats.org/officeDocument/2006/relationships/image" Target="../media/image45.png"/><Relationship Id="rId4" Type="http://schemas.openxmlformats.org/officeDocument/2006/relationships/tags" Target="../tags/tag12.xml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16.xml"/><Relationship Id="rId7" Type="http://schemas.openxmlformats.org/officeDocument/2006/relationships/image" Target="../media/image3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7.png"/><Relationship Id="rId11" Type="http://schemas.openxmlformats.org/officeDocument/2006/relationships/image" Target="../media/image50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4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0145" y="548722"/>
            <a:ext cx="9144000" cy="1422124"/>
          </a:xfrm>
        </p:spPr>
        <p:txBody>
          <a:bodyPr>
            <a:normAutofit/>
          </a:bodyPr>
          <a:lstStyle/>
          <a:p>
            <a:r>
              <a:rPr lang="en-US" sz="4000" b="1" dirty="0"/>
              <a:t>Surrogate Functions for Maximizing Precision at the Top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4510" y="2335058"/>
            <a:ext cx="9975273" cy="16557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Purushottam </a:t>
            </a:r>
            <a:r>
              <a:rPr lang="en-US" sz="3200" dirty="0" smtClean="0">
                <a:solidFill>
                  <a:srgbClr val="00B050"/>
                </a:solidFill>
              </a:rPr>
              <a:t>Kar</a:t>
            </a:r>
            <a:r>
              <a:rPr lang="en-US" sz="3200" baseline="30000" dirty="0" smtClean="0">
                <a:solidFill>
                  <a:srgbClr val="00B050"/>
                </a:solidFill>
              </a:rPr>
              <a:t>*</a:t>
            </a:r>
            <a:r>
              <a:rPr lang="en-US" sz="3200" dirty="0" smtClean="0"/>
              <a:t>, Harikrishna Narasimhan</a:t>
            </a:r>
            <a:r>
              <a:rPr lang="en-US" sz="3200" baseline="30000" dirty="0" smtClean="0"/>
              <a:t>#</a:t>
            </a:r>
            <a:r>
              <a:rPr lang="en-US" sz="3200" dirty="0" smtClean="0"/>
              <a:t>, Prateek Jain</a:t>
            </a:r>
            <a:r>
              <a:rPr lang="en-US" sz="3200" baseline="30000" dirty="0" smtClean="0"/>
              <a:t>*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aseline="30000" dirty="0" smtClean="0"/>
              <a:t>*</a:t>
            </a:r>
            <a:r>
              <a:rPr lang="en-US" sz="2800" i="1" dirty="0" smtClean="0"/>
              <a:t>Microsoft Research, Bangalore, INDIA</a:t>
            </a:r>
            <a:br>
              <a:rPr lang="en-US" sz="2800" i="1" dirty="0" smtClean="0"/>
            </a:br>
            <a:r>
              <a:rPr lang="en-US" sz="2800" baseline="30000" dirty="0" smtClean="0"/>
              <a:t>#</a:t>
            </a:r>
            <a:r>
              <a:rPr lang="en-US" sz="2800" i="1" dirty="0" smtClean="0"/>
              <a:t>Indian Institute of Science, Bangalore, INDIA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44" y="4307343"/>
            <a:ext cx="2042606" cy="1924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539" y="4719247"/>
            <a:ext cx="4215892" cy="117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5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Notion of </a:t>
                </a:r>
                <a:r>
                  <a:rPr lang="en-US" dirty="0" err="1" smtClean="0"/>
                  <a:t>prec</a:t>
                </a:r>
                <a:r>
                  <a:rPr lang="en-US" dirty="0" smtClean="0"/>
                  <a:t>@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Margin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583" b="-3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975" y="2710084"/>
            <a:ext cx="404832" cy="404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894" y="2710084"/>
            <a:ext cx="404832" cy="404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807" y="3354319"/>
            <a:ext cx="404832" cy="4048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706" y="2914772"/>
            <a:ext cx="404832" cy="4048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915" y="2914772"/>
            <a:ext cx="404832" cy="4048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747" y="3559007"/>
            <a:ext cx="404832" cy="4048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828" y="3559007"/>
            <a:ext cx="404832" cy="4048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672" y="4203242"/>
            <a:ext cx="404832" cy="4048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510" y="4203242"/>
            <a:ext cx="404832" cy="4048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951" y="3559007"/>
            <a:ext cx="404832" cy="4048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201" y="4203242"/>
            <a:ext cx="404832" cy="4048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951" y="4891930"/>
            <a:ext cx="404832" cy="4048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828" y="4890752"/>
            <a:ext cx="404832" cy="4048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143" y="3400918"/>
            <a:ext cx="404832" cy="40483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975" y="4091752"/>
            <a:ext cx="404832" cy="4048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124" y="2914772"/>
            <a:ext cx="404832" cy="4048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666" y="3559007"/>
            <a:ext cx="404832" cy="4048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124" y="4203242"/>
            <a:ext cx="404832" cy="4048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747" y="4890752"/>
            <a:ext cx="404832" cy="40483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956" y="4890752"/>
            <a:ext cx="404832" cy="4048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828" y="2270537"/>
            <a:ext cx="404832" cy="40483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747" y="2270537"/>
            <a:ext cx="404832" cy="40483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498" y="4203242"/>
            <a:ext cx="404832" cy="40483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510" y="5578262"/>
            <a:ext cx="404832" cy="4048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672" y="5578262"/>
            <a:ext cx="404832" cy="40483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34" y="5578262"/>
            <a:ext cx="404832" cy="4048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310" y="4891930"/>
            <a:ext cx="404832" cy="4048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201" y="5578262"/>
            <a:ext cx="404832" cy="40483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39" y="5578262"/>
            <a:ext cx="404832" cy="404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915" y="1583027"/>
            <a:ext cx="404832" cy="40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4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2243767" y="1226264"/>
            <a:ext cx="568705" cy="5070764"/>
            <a:chOff x="1246240" y="1149927"/>
            <a:chExt cx="568705" cy="5070764"/>
          </a:xfrm>
        </p:grpSpPr>
        <p:cxnSp>
          <p:nvCxnSpPr>
            <p:cNvPr id="53" name="Straight Arrow Connector 52"/>
            <p:cNvCxnSpPr/>
            <p:nvPr/>
          </p:nvCxnSpPr>
          <p:spPr>
            <a:xfrm flipV="1">
              <a:off x="1814945" y="1149927"/>
              <a:ext cx="0" cy="5070764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5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240" y="1149927"/>
              <a:ext cx="204538" cy="251482"/>
            </a:xfrm>
            <a:prstGeom prst="rect">
              <a:avLst/>
            </a:prstGeom>
          </p:spPr>
        </p:pic>
      </p:grpSp>
      <p:pic>
        <p:nvPicPr>
          <p:cNvPr id="78" name="Picture 7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085" y="2270537"/>
            <a:ext cx="404832" cy="4048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253" y="2914772"/>
            <a:ext cx="404832" cy="40483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166" y="3559007"/>
            <a:ext cx="404832" cy="40483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848" y="4203242"/>
            <a:ext cx="404832" cy="40483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289" y="4891930"/>
            <a:ext cx="404832" cy="40483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539" y="5578262"/>
            <a:ext cx="404832" cy="40483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836" y="4203242"/>
            <a:ext cx="404832" cy="40483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294" y="4890752"/>
            <a:ext cx="404832" cy="40483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172" y="5578262"/>
            <a:ext cx="404832" cy="40483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462" y="2914772"/>
            <a:ext cx="404832" cy="40483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588" y="4554274"/>
            <a:ext cx="404832" cy="40483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812" y="4608074"/>
            <a:ext cx="404832" cy="40483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253" y="1583027"/>
            <a:ext cx="404832" cy="40483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166" y="2270537"/>
            <a:ext cx="404832" cy="40483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232" y="2710084"/>
            <a:ext cx="404832" cy="40483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45" y="3354319"/>
            <a:ext cx="404832" cy="4048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Notion of </a:t>
                </a:r>
                <a:r>
                  <a:rPr lang="en-US" dirty="0" err="1" smtClean="0"/>
                  <a:t>prec</a:t>
                </a:r>
                <a:r>
                  <a:rPr lang="en-US" dirty="0" smtClean="0"/>
                  <a:t>@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Margin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11"/>
                <a:stretch>
                  <a:fillRect l="-1583" b="-3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6520975" y="1583027"/>
            <a:ext cx="4727355" cy="4400067"/>
            <a:chOff x="6520975" y="1583027"/>
            <a:chExt cx="4727355" cy="440006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842" y="2270537"/>
              <a:ext cx="404832" cy="40483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0975" y="2710084"/>
              <a:ext cx="404832" cy="40483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2894" y="2710084"/>
              <a:ext cx="404832" cy="40483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5807" y="3354319"/>
              <a:ext cx="404832" cy="4048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7706" y="2914772"/>
              <a:ext cx="404832" cy="40483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1915" y="2914772"/>
              <a:ext cx="404832" cy="40483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6747" y="3559007"/>
              <a:ext cx="404832" cy="40483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4828" y="3559007"/>
              <a:ext cx="404832" cy="40483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1672" y="4203242"/>
              <a:ext cx="404832" cy="40483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9510" y="4203242"/>
              <a:ext cx="404832" cy="40483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951" y="3559007"/>
              <a:ext cx="404832" cy="40483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5201" y="4203242"/>
              <a:ext cx="404832" cy="40483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951" y="4891930"/>
              <a:ext cx="404832" cy="40483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4828" y="4890752"/>
              <a:ext cx="404832" cy="40483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7474" y="4608074"/>
              <a:ext cx="404832" cy="40483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8981" y="4549822"/>
              <a:ext cx="404832" cy="40483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6124" y="2914772"/>
              <a:ext cx="404832" cy="40483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8666" y="3559007"/>
              <a:ext cx="404832" cy="40483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6124" y="4203242"/>
              <a:ext cx="404832" cy="40483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6747" y="4890752"/>
              <a:ext cx="404832" cy="40483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0956" y="4890752"/>
              <a:ext cx="404832" cy="40483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4828" y="2270537"/>
              <a:ext cx="404832" cy="40483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498" y="4203242"/>
              <a:ext cx="404832" cy="40483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9510" y="5578262"/>
              <a:ext cx="404832" cy="40483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1672" y="5578262"/>
              <a:ext cx="404832" cy="40483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834" y="5578262"/>
              <a:ext cx="404832" cy="40483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310" y="4891930"/>
              <a:ext cx="404832" cy="40483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5201" y="5578262"/>
              <a:ext cx="404832" cy="40483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3039" y="5578262"/>
              <a:ext cx="404832" cy="40483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1915" y="1583027"/>
              <a:ext cx="404832" cy="404832"/>
            </a:xfrm>
            <a:prstGeom prst="rect">
              <a:avLst/>
            </a:prstGeom>
          </p:spPr>
        </p:pic>
      </p:grpSp>
      <p:sp>
        <p:nvSpPr>
          <p:cNvPr id="42" name="TextBox 41"/>
          <p:cNvSpPr txBox="1"/>
          <p:nvPr/>
        </p:nvSpPr>
        <p:spPr>
          <a:xfrm>
            <a:off x="821745" y="3220542"/>
            <a:ext cx="40178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Classification Margin</a:t>
            </a:r>
          </a:p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Destroyed but …</a:t>
            </a:r>
            <a:endParaRPr lang="en-US" sz="3200" dirty="0">
              <a:solidFill>
                <a:srgbClr val="00B050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109855" y="1109412"/>
            <a:ext cx="3404451" cy="4972733"/>
            <a:chOff x="4104863" y="1123266"/>
            <a:chExt cx="3404451" cy="4972733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4104863" y="1123266"/>
              <a:ext cx="2492928" cy="45885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4980227" y="1440872"/>
              <a:ext cx="2529087" cy="46551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450519" y="3347313"/>
              <a:ext cx="758746" cy="441819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4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96" y="3235268"/>
              <a:ext cx="217036" cy="265809"/>
            </a:xfrm>
            <a:prstGeom prst="rect">
              <a:avLst/>
            </a:prstGeom>
            <a:scene3d>
              <a:camera prst="orthographicFront">
                <a:rot lat="0" lon="0" rev="19800000"/>
              </a:camera>
              <a:lightRig rig="threePt" dir="t"/>
            </a:scene3d>
          </p:spPr>
        </p:pic>
      </p:grpSp>
      <p:grpSp>
        <p:nvGrpSpPr>
          <p:cNvPr id="50" name="Group 49"/>
          <p:cNvGrpSpPr/>
          <p:nvPr/>
        </p:nvGrpSpPr>
        <p:grpSpPr>
          <a:xfrm>
            <a:off x="4885982" y="1041594"/>
            <a:ext cx="2184482" cy="3161648"/>
            <a:chOff x="4885982" y="1041594"/>
            <a:chExt cx="2184482" cy="3161648"/>
          </a:xfrm>
        </p:grpSpPr>
        <p:pic>
          <p:nvPicPr>
            <p:cNvPr id="48" name="Picture 4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982" y="1041594"/>
              <a:ext cx="1042506" cy="326469"/>
            </a:xfrm>
            <a:prstGeom prst="rect">
              <a:avLst/>
            </a:prstGeom>
          </p:spPr>
        </p:pic>
        <p:sp>
          <p:nvSpPr>
            <p:cNvPr id="49" name="Arc 48"/>
            <p:cNvSpPr/>
            <p:nvPr/>
          </p:nvSpPr>
          <p:spPr>
            <a:xfrm>
              <a:off x="5097425" y="1222043"/>
              <a:ext cx="1973039" cy="2981199"/>
            </a:xfrm>
            <a:prstGeom prst="arc">
              <a:avLst>
                <a:gd name="adj1" fmla="val 16141965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427272" y="6226309"/>
                <a:ext cx="46109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00B050"/>
                    </a:solidFill>
                  </a:rPr>
                  <a:t>(Weak) </a:t>
                </a:r>
                <a:r>
                  <a:rPr lang="en-US" sz="3200" dirty="0" err="1" smtClean="0">
                    <a:solidFill>
                      <a:srgbClr val="00B050"/>
                    </a:solidFill>
                  </a:rPr>
                  <a:t>prec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@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 Margin!!</a:t>
                </a:r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272" y="6226309"/>
                <a:ext cx="4610980" cy="584775"/>
              </a:xfrm>
              <a:prstGeom prst="rect">
                <a:avLst/>
              </a:prstGeom>
              <a:blipFill rotWithShape="0">
                <a:blip r:embed="rId14"/>
                <a:stretch>
                  <a:fillRect l="-132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313" y="2710084"/>
            <a:ext cx="404832" cy="40483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044" y="2914772"/>
            <a:ext cx="404832" cy="40483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085" y="3559007"/>
            <a:ext cx="404832" cy="40483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010" y="4203242"/>
            <a:ext cx="404832" cy="40483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289" y="3559007"/>
            <a:ext cx="404832" cy="40483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539" y="4203242"/>
            <a:ext cx="404832" cy="40483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166" y="4890752"/>
            <a:ext cx="404832" cy="40483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004" y="3559007"/>
            <a:ext cx="404832" cy="40483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462" y="4203242"/>
            <a:ext cx="404832" cy="40483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085" y="4890752"/>
            <a:ext cx="404832" cy="40483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848" y="5578262"/>
            <a:ext cx="404832" cy="40483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010" y="5578262"/>
            <a:ext cx="404832" cy="40483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648" y="4891930"/>
            <a:ext cx="404832" cy="40483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377" y="5578262"/>
            <a:ext cx="404832" cy="404832"/>
          </a:xfrm>
          <a:prstGeom prst="rect">
            <a:avLst/>
          </a:prstGeom>
        </p:spPr>
      </p:pic>
      <p:grpSp>
        <p:nvGrpSpPr>
          <p:cNvPr id="88" name="Group 87"/>
          <p:cNvGrpSpPr/>
          <p:nvPr/>
        </p:nvGrpSpPr>
        <p:grpSpPr>
          <a:xfrm>
            <a:off x="1947507" y="2018020"/>
            <a:ext cx="388579" cy="918720"/>
            <a:chOff x="1957457" y="3095008"/>
            <a:chExt cx="388579" cy="918720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2346036" y="3095008"/>
              <a:ext cx="0" cy="91872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0" name="Picture 89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7457" y="3421463"/>
              <a:ext cx="217036" cy="2658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282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32005 -0.17292 " pathEditMode="fixed" rAng="0" ptsTypes="AA">
                                      <p:cBhvr>
                                        <p:cTn id="8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-8657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38203 -0.1456 " pathEditMode="fixed" rAng="0" ptsTypes="AA">
                                      <p:cBhvr>
                                        <p:cTn id="9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2" y="-7292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-0.35325 -0.25417 " pathEditMode="fixed" rAng="0" ptsTypes="AA">
                                      <p:cBhvr>
                                        <p:cTn id="9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12708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48542 0.04352 " pathEditMode="fixed" rAng="0" ptsTypes="AA">
                                      <p:cBhvr>
                                        <p:cTn id="9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71" y="217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5457 0.18125 " pathEditMode="fixed" rAng="0" ptsTypes="AA">
                                      <p:cBhvr>
                                        <p:cTn id="9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92" y="905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57839 0.18264 " pathEditMode="fixed" rAng="0" ptsTypes="AA">
                                      <p:cBhvr>
                                        <p:cTn id="9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9" y="912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51589 0.0706 " pathEditMode="fixed" rAng="0" ptsTypes="AA">
                                      <p:cBhvr>
                                        <p:cTn id="10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94" y="351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-0.5457 0.07338 " pathEditMode="fixed" rAng="0" ptsTypes="AA">
                                      <p:cBhvr>
                                        <p:cTn id="10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92" y="3657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-0.48268 -0.03518 " pathEditMode="fixed" rAng="0" ptsTypes="AA">
                                      <p:cBhvr>
                                        <p:cTn id="10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41" y="-1759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-0.45703 -0.06435 " pathEditMode="fixed" rAng="0" ptsTypes="AA">
                                      <p:cBhvr>
                                        <p:cTn id="10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52" y="-3218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42891 -0.17268 " pathEditMode="fixed" rAng="0" ptsTypes="AA">
                                      <p:cBhvr>
                                        <p:cTn id="10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45" y="-8634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5703 -0.1537 " pathEditMode="fixed" rAng="0" ptsTypes="AA">
                                      <p:cBhvr>
                                        <p:cTn id="11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52" y="-7685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-0.51641 -0.03889 " pathEditMode="fixed" rAng="0" ptsTypes="AA">
                                      <p:cBhvr>
                                        <p:cTn id="11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20" y="-1944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43893 -0.15093 " pathEditMode="fixed" rAng="0" ptsTypes="AA">
                                      <p:cBhvr>
                                        <p:cTn id="11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754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62474 0.15532 " pathEditMode="fixed" rAng="0" ptsTypes="AA">
                                      <p:cBhvr>
                                        <p:cTn id="11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7778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-0.60586 0.29259 " pathEditMode="fixed" rAng="0" ptsTypes="AA">
                                      <p:cBhvr>
                                        <p:cTn id="11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99" y="1463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64089 0.28009 " pathEditMode="fixed" rAng="0" ptsTypes="AA">
                                      <p:cBhvr>
                                        <p:cTn id="12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44" y="14005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60534 0.17107 " pathEditMode="fixed" rAng="0" ptsTypes="AA">
                                      <p:cBhvr>
                                        <p:cTn id="12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73" y="8542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-0.57839 0.05949 " pathEditMode="fixed" rAng="0" ptsTypes="AA">
                                      <p:cBhvr>
                                        <p:cTn id="12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9" y="2963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63854 0.13773 " pathEditMode="fixed" rAng="0" ptsTypes="AA">
                                      <p:cBhvr>
                                        <p:cTn id="12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27" y="6875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-0.51641 0.15277 " pathEditMode="fixed" rAng="0" ptsTypes="AA">
                                      <p:cBhvr>
                                        <p:cTn id="12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20" y="7639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-0.57839 0.2875 " pathEditMode="fixed" rAng="0" ptsTypes="AA">
                                      <p:cBhvr>
                                        <p:cTn id="13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9" y="14375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67409 0.25232 " pathEditMode="fixed" rAng="0" ptsTypes="AA">
                                      <p:cBhvr>
                                        <p:cTn id="13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11" y="12616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0.4832 -0.15254 " pathEditMode="fixed" rAng="0" ptsTypes="AA">
                                      <p:cBhvr>
                                        <p:cTn id="13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-7639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0.54518 -0.05648 " pathEditMode="fixed" rAng="0" ptsTypes="AA">
                                      <p:cBhvr>
                                        <p:cTn id="13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66" y="-2824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0.60768 0.02431 " pathEditMode="fixed" rAng="0" ptsTypes="AA">
                                      <p:cBhvr>
                                        <p:cTn id="13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91" y="1204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39857 -0.28865 " pathEditMode="fixed" rAng="0" ptsTypes="AA">
                                      <p:cBhvr>
                                        <p:cTn id="14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35" y="-14444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-0.42891 -0.26944 " pathEditMode="fixed" rAng="0" ptsTypes="AA">
                                      <p:cBhvr>
                                        <p:cTn id="14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45" y="-13472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-0.36641 -0.40694 " pathEditMode="fixed" rAng="0" ptsTypes="AA">
                                      <p:cBhvr>
                                        <p:cTn id="14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20" y="-2034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-0.5457 0.2655 " pathEditMode="fixed" rAng="0" ptsTypes="AA">
                                      <p:cBhvr>
                                        <p:cTn id="14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92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Ramp Surrogate for </a:t>
                </a:r>
                <a:r>
                  <a:rPr lang="en-US" dirty="0" err="1"/>
                  <a:t>prec</a:t>
                </a:r>
                <a:r>
                  <a:rPr lang="en-US" dirty="0"/>
                  <a:t>@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6"/>
                <a:stretch>
                  <a:fillRect l="-1583" b="-3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Key Idea</a:t>
                </a:r>
                <a:r>
                  <a:rPr lang="en-US" dirty="0" smtClean="0"/>
                  <a:t>: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top ranked objects are </a:t>
                </a:r>
                <a:r>
                  <a:rPr lang="en-US" dirty="0" smtClean="0"/>
                  <a:t>relevant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dirty="0" smtClean="0"/>
                      <m:t>prec</m:t>
                    </m:r>
                    <m:r>
                      <m:rPr>
                        <m:nor/>
                      </m:rPr>
                      <a:rPr lang="en-US" dirty="0" smtClean="0"/>
                      <m:t>@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= 0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Strategy</a:t>
                </a:r>
                <a:r>
                  <a:rPr lang="en-US" dirty="0" smtClean="0"/>
                  <a:t>: Penalize </a:t>
                </a:r>
                <a:r>
                  <a:rPr lang="en-US" dirty="0"/>
                  <a:t>a score vector if not so</a:t>
                </a:r>
                <a:r>
                  <a:rPr lang="en-US" dirty="0" smtClean="0"/>
                  <a:t>!!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Lemma</a:t>
                </a:r>
                <a:r>
                  <a:rPr lang="en-US" dirty="0" smtClean="0"/>
                  <a:t>: For any class of score vectors      that contains a score vector realizing a </a:t>
                </a:r>
                <a:r>
                  <a:rPr lang="en-US" i="1" dirty="0" smtClean="0"/>
                  <a:t>unit weak </a:t>
                </a:r>
                <a:r>
                  <a:rPr lang="en-US" i="1" dirty="0" err="1" smtClean="0"/>
                  <a:t>prec</a:t>
                </a:r>
                <a:r>
                  <a:rPr lang="en-US" i="1" dirty="0" smtClean="0"/>
                  <a:t>@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margin, we have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7"/>
                <a:stretch>
                  <a:fillRect l="-1055" t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9486423" y="1418845"/>
            <a:ext cx="2373482" cy="3108543"/>
            <a:chOff x="1702813" y="1715898"/>
            <a:chExt cx="2373482" cy="3108543"/>
          </a:xfrm>
        </p:grpSpPr>
        <p:sp>
          <p:nvSpPr>
            <p:cNvPr id="17" name="TextBox 16"/>
            <p:cNvSpPr txBox="1"/>
            <p:nvPr/>
          </p:nvSpPr>
          <p:spPr>
            <a:xfrm>
              <a:off x="1702813" y="1715898"/>
              <a:ext cx="2373482" cy="310854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              Ramp</a:t>
              </a:r>
            </a:p>
            <a:p>
              <a:r>
                <a:rPr lang="en-US" sz="2800" dirty="0" smtClean="0"/>
                <a:t/>
              </a:r>
              <a:br>
                <a:rPr lang="en-US" sz="2800" dirty="0" smtClean="0"/>
              </a:br>
              <a:r>
                <a:rPr lang="en-US" sz="2800" dirty="0" smtClean="0"/>
                <a:t>  CV</a:t>
              </a:r>
              <a:br>
                <a:rPr lang="en-US" sz="2800" dirty="0" smtClean="0"/>
              </a:br>
              <a:r>
                <a:rPr lang="en-US" sz="2800" dirty="0" smtClean="0"/>
                <a:t/>
              </a:r>
              <a:br>
                <a:rPr lang="en-US" sz="2800" dirty="0" smtClean="0"/>
              </a:br>
              <a:r>
                <a:rPr lang="en-US" sz="2800" dirty="0" smtClean="0"/>
                <a:t>  UB</a:t>
              </a:r>
              <a:br>
                <a:rPr lang="en-US" sz="2800" dirty="0" smtClean="0"/>
              </a:br>
              <a:r>
                <a:rPr lang="en-US" sz="2800" dirty="0" smtClean="0"/>
                <a:t/>
              </a:r>
              <a:br>
                <a:rPr lang="en-US" sz="2800" dirty="0" smtClean="0"/>
              </a:br>
              <a:r>
                <a:rPr lang="en-US" sz="2800" dirty="0" smtClean="0"/>
                <a:t> </a:t>
              </a:r>
              <a:r>
                <a:rPr lang="en-US" sz="2800" dirty="0" err="1"/>
                <a:t>TuM</a:t>
              </a:r>
              <a:endParaRPr lang="en-US" sz="2800" dirty="0" smtClean="0"/>
            </a:p>
          </p:txBody>
        </p:sp>
        <p:sp>
          <p:nvSpPr>
            <p:cNvPr id="23" name="Half Frame 22"/>
            <p:cNvSpPr/>
            <p:nvPr/>
          </p:nvSpPr>
          <p:spPr>
            <a:xfrm rot="2988595" flipH="1" flipV="1">
              <a:off x="3186336" y="3161079"/>
              <a:ext cx="289233" cy="678793"/>
            </a:xfrm>
            <a:prstGeom prst="halfFram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rot="2988595" flipH="1" flipV="1">
              <a:off x="3186336" y="3994361"/>
              <a:ext cx="289233" cy="678793"/>
            </a:xfrm>
            <a:prstGeom prst="halfFram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Multiply 24"/>
            <p:cNvSpPr/>
            <p:nvPr/>
          </p:nvSpPr>
          <p:spPr>
            <a:xfrm>
              <a:off x="2978360" y="2450141"/>
              <a:ext cx="705185" cy="720988"/>
            </a:xfrm>
            <a:prstGeom prst="mathMultiply">
              <a:avLst>
                <a:gd name="adj1" fmla="val 976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093" y="4822827"/>
            <a:ext cx="253616" cy="2926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370" y="5698800"/>
            <a:ext cx="5025063" cy="527045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570616" y="2218413"/>
            <a:ext cx="8659091" cy="2313709"/>
            <a:chOff x="442218" y="2601876"/>
            <a:chExt cx="8659091" cy="2313709"/>
          </a:xfrm>
        </p:grpSpPr>
        <p:pic>
          <p:nvPicPr>
            <p:cNvPr id="28" name="Picture 2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782" y="3725688"/>
              <a:ext cx="8005961" cy="99861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2913" y="2921288"/>
              <a:ext cx="4237697" cy="435292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442218" y="2601876"/>
              <a:ext cx="8659091" cy="2313709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/>
          <p:cNvSpPr/>
          <p:nvPr/>
        </p:nvSpPr>
        <p:spPr>
          <a:xfrm>
            <a:off x="5519102" y="3275283"/>
            <a:ext cx="3906980" cy="9609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95472" y="1954891"/>
            <a:ext cx="191133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Concave term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8" name="Straight Arrow Connector 17"/>
          <p:cNvCxnSpPr>
            <a:stCxn id="16" idx="3"/>
            <a:endCxn id="15" idx="1"/>
          </p:cNvCxnSpPr>
          <p:nvPr/>
        </p:nvCxnSpPr>
        <p:spPr>
          <a:xfrm>
            <a:off x="3706810" y="2431945"/>
            <a:ext cx="2384456" cy="9840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81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convex, upper bounding, consistent surrogate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Key Idea</a:t>
                </a:r>
                <a:r>
                  <a:rPr lang="en-US" dirty="0" smtClean="0"/>
                  <a:t>: Careful relaxation of the concave term in the ramp surrogate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Properties</a:t>
                </a:r>
              </a:p>
              <a:p>
                <a:pPr>
                  <a:buFont typeface="Calibri" panose="020F0502020204030204" pitchFamily="34" charset="0"/>
                  <a:buChar char="―"/>
                </a:pPr>
                <a:r>
                  <a:rPr lang="en-US" dirty="0" smtClean="0"/>
                  <a:t> Can also be obtained by applying </a:t>
                </a:r>
                <a:r>
                  <a:rPr lang="en-US" i="1" dirty="0" smtClean="0"/>
                  <a:t>corrections</a:t>
                </a:r>
                <a:r>
                  <a:rPr lang="en-US" dirty="0"/>
                  <a:t> </a:t>
                </a:r>
                <a:r>
                  <a:rPr lang="en-US" dirty="0" smtClean="0"/>
                  <a:t>to the </a:t>
                </a:r>
                <a:r>
                  <a:rPr lang="en-US" dirty="0" err="1" smtClean="0"/>
                  <a:t>struct</a:t>
                </a:r>
                <a:r>
                  <a:rPr lang="en-US" dirty="0" smtClean="0"/>
                  <a:t>-SVM surrogate</a:t>
                </a:r>
              </a:p>
              <a:p>
                <a:pPr>
                  <a:buFont typeface="Calibri" panose="020F0502020204030204" pitchFamily="34" charset="0"/>
                  <a:buChar char="―"/>
                </a:pPr>
                <a:r>
                  <a:rPr lang="en-US" dirty="0"/>
                  <a:t> </a:t>
                </a: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 smtClean="0"/>
                  <a:t> (PRBEP), reduces to </a:t>
                </a:r>
                <a:r>
                  <a:rPr lang="en-US" dirty="0" err="1" smtClean="0"/>
                  <a:t>struct</a:t>
                </a:r>
                <a:r>
                  <a:rPr lang="en-US" dirty="0" smtClean="0"/>
                  <a:t>-SVM surrogate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6"/>
                <a:stretch>
                  <a:fillRect l="-1108" t="-1770" b="-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9483244" y="1615756"/>
            <a:ext cx="2373482" cy="3108543"/>
            <a:chOff x="9483244" y="1615756"/>
            <a:chExt cx="2373482" cy="3108543"/>
          </a:xfrm>
        </p:grpSpPr>
        <p:sp>
          <p:nvSpPr>
            <p:cNvPr id="5" name="TextBox 4"/>
            <p:cNvSpPr txBox="1"/>
            <p:nvPr/>
          </p:nvSpPr>
          <p:spPr>
            <a:xfrm>
              <a:off x="9483244" y="1615756"/>
              <a:ext cx="2373482" cy="310854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                </a:t>
              </a:r>
              <a:r>
                <a:rPr lang="en-US" sz="2800" dirty="0" err="1" smtClean="0"/>
                <a:t>Avg</a:t>
              </a:r>
              <a:endParaRPr lang="en-US" sz="2800" dirty="0" smtClean="0"/>
            </a:p>
            <a:p>
              <a:r>
                <a:rPr lang="en-US" sz="2800" dirty="0" smtClean="0"/>
                <a:t/>
              </a:r>
              <a:br>
                <a:rPr lang="en-US" sz="2800" dirty="0" smtClean="0"/>
              </a:br>
              <a:r>
                <a:rPr lang="en-US" sz="2800" dirty="0" smtClean="0"/>
                <a:t>  CV</a:t>
              </a:r>
              <a:br>
                <a:rPr lang="en-US" sz="2800" dirty="0" smtClean="0"/>
              </a:br>
              <a:r>
                <a:rPr lang="en-US" sz="2800" dirty="0" smtClean="0"/>
                <a:t/>
              </a:r>
              <a:br>
                <a:rPr lang="en-US" sz="2800" dirty="0" smtClean="0"/>
              </a:br>
              <a:r>
                <a:rPr lang="en-US" sz="2800" dirty="0" smtClean="0"/>
                <a:t>  UB</a:t>
              </a:r>
              <a:br>
                <a:rPr lang="en-US" sz="2800" dirty="0" smtClean="0"/>
              </a:br>
              <a:r>
                <a:rPr lang="en-US" sz="2800" dirty="0" smtClean="0"/>
                <a:t/>
              </a:r>
              <a:br>
                <a:rPr lang="en-US" sz="2800" dirty="0" smtClean="0"/>
              </a:br>
              <a:r>
                <a:rPr lang="en-US" sz="2800" dirty="0" smtClean="0"/>
                <a:t> </a:t>
              </a:r>
              <a:r>
                <a:rPr lang="en-US" sz="2800" dirty="0" err="1"/>
                <a:t>TuM</a:t>
              </a:r>
              <a:endParaRPr lang="en-US" sz="2800" dirty="0" smtClean="0"/>
            </a:p>
          </p:txBody>
        </p:sp>
        <p:sp>
          <p:nvSpPr>
            <p:cNvPr id="6" name="Half Frame 5"/>
            <p:cNvSpPr/>
            <p:nvPr/>
          </p:nvSpPr>
          <p:spPr>
            <a:xfrm rot="2988595" flipH="1" flipV="1">
              <a:off x="10966767" y="3060937"/>
              <a:ext cx="289233" cy="678793"/>
            </a:xfrm>
            <a:prstGeom prst="halfFram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2988595" flipH="1" flipV="1">
              <a:off x="10966767" y="3894219"/>
              <a:ext cx="289233" cy="678793"/>
            </a:xfrm>
            <a:prstGeom prst="halfFram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2988595" flipH="1" flipV="1">
              <a:off x="10966767" y="2271227"/>
              <a:ext cx="289233" cy="678793"/>
            </a:xfrm>
            <a:prstGeom prst="halfFram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2988595" flipH="1" flipV="1">
              <a:off x="10966768" y="3060936"/>
              <a:ext cx="289233" cy="678793"/>
            </a:xfrm>
            <a:prstGeom prst="halfFram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69027" y="1615756"/>
            <a:ext cx="8659091" cy="3108543"/>
            <a:chOff x="569027" y="1615756"/>
            <a:chExt cx="8659091" cy="3108543"/>
          </a:xfrm>
        </p:grpSpPr>
        <p:pic>
          <p:nvPicPr>
            <p:cNvPr id="23" name="Picture 2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461" y="3729828"/>
              <a:ext cx="8060220" cy="72609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0154" y="1935168"/>
              <a:ext cx="3936834" cy="43742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69027" y="1615756"/>
              <a:ext cx="8659091" cy="3108543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8376" y="2725123"/>
              <a:ext cx="3460389" cy="65217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loud Callout 30"/>
              <p:cNvSpPr/>
              <p:nvPr/>
            </p:nvSpPr>
            <p:spPr>
              <a:xfrm>
                <a:off x="5943601" y="4841716"/>
                <a:ext cx="3935682" cy="1785896"/>
              </a:xfrm>
              <a:prstGeom prst="cloudCallout">
                <a:avLst>
                  <a:gd name="adj1" fmla="val 45251"/>
                  <a:gd name="adj2" fmla="val -63952"/>
                </a:avLst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Stronger notion of margin</a:t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rgbClr val="00B050"/>
                    </a:solidFill>
                  </a:rPr>
                  <a:t>prec@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margin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Cloud Callout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1" y="4841716"/>
                <a:ext cx="3935682" cy="1785896"/>
              </a:xfrm>
              <a:prstGeom prst="cloudCallout">
                <a:avLst>
                  <a:gd name="adj1" fmla="val 45251"/>
                  <a:gd name="adj2" fmla="val -63952"/>
                </a:avLst>
              </a:prstGeom>
              <a:blipFill rotWithShape="0">
                <a:blip r:embed="rId10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51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ight Arrow 47"/>
          <p:cNvSpPr/>
          <p:nvPr/>
        </p:nvSpPr>
        <p:spPr>
          <a:xfrm rot="5400000">
            <a:off x="2865324" y="2219316"/>
            <a:ext cx="1128011" cy="797504"/>
          </a:xfrm>
          <a:prstGeom prst="rightArrow">
            <a:avLst>
              <a:gd name="adj1" fmla="val 46526"/>
              <a:gd name="adj2" fmla="val 40435"/>
            </a:avLst>
          </a:prstGeom>
          <a:solidFill>
            <a:srgbClr val="00B05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00" dirty="0" smtClean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0" name="Right Arrow 59"/>
          <p:cNvSpPr/>
          <p:nvPr/>
        </p:nvSpPr>
        <p:spPr>
          <a:xfrm rot="16200000">
            <a:off x="2870468" y="3918264"/>
            <a:ext cx="1128011" cy="797504"/>
          </a:xfrm>
          <a:prstGeom prst="rightArrow">
            <a:avLst>
              <a:gd name="adj1" fmla="val 46526"/>
              <a:gd name="adj2" fmla="val 40435"/>
            </a:avLst>
          </a:prstGeom>
          <a:solidFill>
            <a:srgbClr val="00B05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00" dirty="0" smtClean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1226262" y="3213004"/>
            <a:ext cx="204836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668804" y="1226264"/>
            <a:ext cx="568705" cy="5070764"/>
            <a:chOff x="1246240" y="1149927"/>
            <a:chExt cx="568705" cy="5070764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1814945" y="1149927"/>
              <a:ext cx="0" cy="5070764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240" y="1149927"/>
              <a:ext cx="204538" cy="25148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cap="small" dirty="0" smtClean="0">
                    <a:solidFill>
                      <a:schemeClr val="tx1"/>
                    </a:solidFill>
                  </a:rPr>
                  <a:t>PERCEPTRON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@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-MAX </a:t>
                </a:r>
                <a:r>
                  <a:rPr lang="en-US" dirty="0" smtClean="0"/>
                  <a:t>for optimizing </a:t>
                </a:r>
                <a:r>
                  <a:rPr lang="en-US" dirty="0" err="1" smtClean="0"/>
                  <a:t>prec</a:t>
                </a:r>
                <a:r>
                  <a:rPr lang="en-US" dirty="0" smtClean="0"/>
                  <a:t>@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8"/>
                <a:stretch>
                  <a:fillRect l="-1583" b="-3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342" y="1513921"/>
            <a:ext cx="754204" cy="7542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07" y="2048291"/>
            <a:ext cx="754204" cy="75420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960782" y="982640"/>
            <a:ext cx="4749196" cy="908383"/>
            <a:chOff x="6875590" y="1137662"/>
            <a:chExt cx="4749196" cy="908383"/>
          </a:xfrm>
        </p:grpSpPr>
        <p:pic>
          <p:nvPicPr>
            <p:cNvPr id="19" name="Picture 1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590" y="1137662"/>
              <a:ext cx="4749196" cy="90838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0880" y="1214751"/>
              <a:ext cx="754204" cy="75420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9840" y="1214751"/>
              <a:ext cx="754204" cy="754204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342" y="2581649"/>
            <a:ext cx="754204" cy="7542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07" y="3116019"/>
            <a:ext cx="754204" cy="7542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07" y="3638795"/>
            <a:ext cx="754204" cy="7542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342" y="4126817"/>
            <a:ext cx="754204" cy="75420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07" y="4636623"/>
            <a:ext cx="754204" cy="75420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342" y="5124645"/>
            <a:ext cx="754204" cy="7542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07" y="5634451"/>
            <a:ext cx="754204" cy="75420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38" y="1570680"/>
            <a:ext cx="249653" cy="19094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4461164" y="2176596"/>
                <a:ext cx="7398741" cy="403187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cap="small" dirty="0" smtClean="0">
                    <a:solidFill>
                      <a:srgbClr val="00B050"/>
                    </a:solidFill>
                  </a:rPr>
                  <a:t> PERCEPTRON</a:t>
                </a:r>
                <a:r>
                  <a:rPr lang="en-US" sz="3200" dirty="0" smtClean="0"/>
                  <a:t>@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-MAX</a:t>
                </a:r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endParaRPr lang="en-US" sz="2800" dirty="0"/>
              </a:p>
              <a:p>
                <a:r>
                  <a:rPr lang="en-US" sz="2800" dirty="0" smtClean="0"/>
                  <a:t> If </a:t>
                </a:r>
                <a:r>
                  <a:rPr lang="en-US" sz="2800" dirty="0" err="1" smtClean="0"/>
                  <a:t>prec</a:t>
                </a:r>
                <a:r>
                  <a:rPr lang="en-US" sz="2800" dirty="0" smtClean="0"/>
                  <a:t>@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b="0" dirty="0" smtClean="0"/>
              </a:p>
              <a:p>
                <a:r>
                  <a:rPr lang="en-US" sz="2800" dirty="0"/>
                  <a:t>	</a:t>
                </a:r>
                <a:r>
                  <a:rPr lang="en-US" sz="2800" dirty="0" smtClean="0"/>
                  <a:t>TERMINATE</a:t>
                </a:r>
              </a:p>
              <a:p>
                <a:r>
                  <a:rPr lang="en-US" sz="2800" b="0" dirty="0" smtClean="0"/>
                  <a:t> Else</a:t>
                </a:r>
              </a:p>
              <a:p>
                <a:r>
                  <a:rPr lang="en-US" sz="2800" dirty="0"/>
                  <a:t>	</a:t>
                </a:r>
                <a:r>
                  <a:rPr lang="en-US" sz="2800" dirty="0" smtClean="0"/>
                  <a:t>PROCESS-DATA</a:t>
                </a:r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164" y="2176596"/>
                <a:ext cx="7398741" cy="4031873"/>
              </a:xfrm>
              <a:prstGeom prst="rect">
                <a:avLst/>
              </a:prstGeom>
              <a:blipFill rotWithShape="0">
                <a:blip r:embed="rId13"/>
                <a:stretch>
                  <a:fillRect l="-656" t="-1349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07" y="2048291"/>
            <a:ext cx="754204" cy="75420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342" y="4126817"/>
            <a:ext cx="754204" cy="75420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52" y="2398436"/>
            <a:ext cx="810838" cy="253921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4717520" y="4970467"/>
            <a:ext cx="6886028" cy="908382"/>
            <a:chOff x="4717520" y="4970467"/>
            <a:chExt cx="6886028" cy="908382"/>
          </a:xfrm>
        </p:grpSpPr>
        <p:pic>
          <p:nvPicPr>
            <p:cNvPr id="56" name="Picture 5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520" y="4970467"/>
              <a:ext cx="6886028" cy="90838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6843" y="5013725"/>
              <a:ext cx="754204" cy="754204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5711" y="5013725"/>
              <a:ext cx="754204" cy="754204"/>
            </a:xfrm>
            <a:prstGeom prst="rect">
              <a:avLst/>
            </a:prstGeom>
          </p:spPr>
        </p:pic>
      </p:grpSp>
      <p:sp>
        <p:nvSpPr>
          <p:cNvPr id="66" name="Oval 65"/>
          <p:cNvSpPr/>
          <p:nvPr/>
        </p:nvSpPr>
        <p:spPr>
          <a:xfrm>
            <a:off x="8013854" y="4505111"/>
            <a:ext cx="3796560" cy="17045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loud Callout 66"/>
          <p:cNvSpPr/>
          <p:nvPr/>
        </p:nvSpPr>
        <p:spPr>
          <a:xfrm>
            <a:off x="8869842" y="2772379"/>
            <a:ext cx="2660073" cy="1372996"/>
          </a:xfrm>
          <a:prstGeom prst="cloudCallout">
            <a:avLst>
              <a:gd name="adj1" fmla="val -40028"/>
              <a:gd name="adj2" fmla="val 73259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“Holistic” Update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66519" y="2394379"/>
            <a:ext cx="893607" cy="243624"/>
          </a:xfrm>
          <a:prstGeom prst="rightArrow">
            <a:avLst>
              <a:gd name="adj1" fmla="val 50000"/>
              <a:gd name="adj2" fmla="val 92498"/>
            </a:avLst>
          </a:prstGeom>
          <a:solidFill>
            <a:srgbClr val="FFFF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666519" y="4503919"/>
            <a:ext cx="893607" cy="243624"/>
          </a:xfrm>
          <a:prstGeom prst="rightArrow">
            <a:avLst>
              <a:gd name="adj1" fmla="val 50000"/>
              <a:gd name="adj2" fmla="val 92498"/>
            </a:avLst>
          </a:prstGeom>
          <a:solidFill>
            <a:srgbClr val="FFFF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666519" y="6007297"/>
            <a:ext cx="893607" cy="243624"/>
          </a:xfrm>
          <a:prstGeom prst="rightArrow">
            <a:avLst>
              <a:gd name="adj1" fmla="val 50000"/>
              <a:gd name="adj2" fmla="val 92498"/>
            </a:avLst>
          </a:prstGeom>
          <a:solidFill>
            <a:srgbClr val="FFFF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9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0.09948 -2.22222E-6 " pathEditMode="fixed" rAng="0" ptsTypes="AA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0.0996 -2.96296E-6 " pathEditMode="fixed" rAng="0" ptsTypes="AA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0" grpId="0" animBg="1"/>
      <p:bldP spid="39" grpId="0" animBg="1"/>
      <p:bldP spid="66" grpId="0" animBg="1"/>
      <p:bldP spid="67" grpId="0" animBg="1"/>
      <p:bldP spid="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ight Arrow 35"/>
          <p:cNvSpPr/>
          <p:nvPr/>
        </p:nvSpPr>
        <p:spPr>
          <a:xfrm rot="16200000">
            <a:off x="2859171" y="5425897"/>
            <a:ext cx="1128011" cy="797504"/>
          </a:xfrm>
          <a:prstGeom prst="rightArrow">
            <a:avLst>
              <a:gd name="adj1" fmla="val 46526"/>
              <a:gd name="adj2" fmla="val 40435"/>
            </a:avLst>
          </a:prstGeom>
          <a:solidFill>
            <a:srgbClr val="00B05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00" dirty="0" smtClean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1226262" y="3213004"/>
            <a:ext cx="204836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668804" y="1226264"/>
            <a:ext cx="568705" cy="5070764"/>
            <a:chOff x="1246240" y="1149927"/>
            <a:chExt cx="568705" cy="5070764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1814945" y="1149927"/>
              <a:ext cx="0" cy="5070764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240" y="1149927"/>
              <a:ext cx="204538" cy="25148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cap="small" dirty="0" smtClean="0">
                    <a:solidFill>
                      <a:schemeClr val="tx1"/>
                    </a:solidFill>
                  </a:rPr>
                  <a:t>PERCEPTRON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@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-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AVG</a:t>
                </a:r>
                <a:r>
                  <a:rPr lang="en-US" dirty="0" smtClean="0"/>
                  <a:t> for optimizing </a:t>
                </a:r>
                <a:r>
                  <a:rPr lang="en-US" dirty="0" err="1" smtClean="0"/>
                  <a:t>prec</a:t>
                </a:r>
                <a:r>
                  <a:rPr lang="en-US" dirty="0" smtClean="0"/>
                  <a:t>@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8"/>
                <a:stretch>
                  <a:fillRect l="-1583" b="-3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342" y="1513921"/>
            <a:ext cx="754204" cy="7542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07" y="2048291"/>
            <a:ext cx="754204" cy="75420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960782" y="982640"/>
            <a:ext cx="4749196" cy="908383"/>
            <a:chOff x="6875590" y="1137662"/>
            <a:chExt cx="4749196" cy="908383"/>
          </a:xfrm>
        </p:grpSpPr>
        <p:pic>
          <p:nvPicPr>
            <p:cNvPr id="19" name="Picture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590" y="1137662"/>
              <a:ext cx="4749196" cy="90838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0880" y="1214751"/>
              <a:ext cx="754204" cy="75420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9840" y="1214751"/>
              <a:ext cx="754204" cy="754204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342" y="2581649"/>
            <a:ext cx="754204" cy="7542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07" y="3116019"/>
            <a:ext cx="754204" cy="7542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07" y="3638795"/>
            <a:ext cx="754204" cy="7542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342" y="4126817"/>
            <a:ext cx="754204" cy="75420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07" y="4636623"/>
            <a:ext cx="754204" cy="75420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342" y="5124645"/>
            <a:ext cx="754204" cy="7542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07" y="5634451"/>
            <a:ext cx="754204" cy="7542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4461164" y="2176596"/>
                <a:ext cx="7398741" cy="403187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cap="small" dirty="0" smtClean="0">
                    <a:solidFill>
                      <a:srgbClr val="00B050"/>
                    </a:solidFill>
                  </a:rPr>
                  <a:t> PERCEPTRON</a:t>
                </a:r>
                <a:r>
                  <a:rPr lang="en-US" sz="3200" dirty="0" smtClean="0"/>
                  <a:t>@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-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AVG</a:t>
                </a:r>
                <a:br>
                  <a:rPr lang="en-US" sz="3200" dirty="0" smtClean="0">
                    <a:solidFill>
                      <a:srgbClr val="FF0000"/>
                    </a:solidFill>
                  </a:rPr>
                </a:br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US" sz="2800" dirty="0" smtClean="0"/>
                  <a:t> If </a:t>
                </a:r>
                <a:r>
                  <a:rPr lang="en-US" sz="2800" dirty="0" err="1" smtClean="0"/>
                  <a:t>prec</a:t>
                </a:r>
                <a:r>
                  <a:rPr lang="en-US" sz="2800" dirty="0" smtClean="0"/>
                  <a:t>@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b="0" dirty="0" smtClean="0"/>
              </a:p>
              <a:p>
                <a:r>
                  <a:rPr lang="en-US" sz="2800" dirty="0"/>
                  <a:t>	</a:t>
                </a:r>
                <a:r>
                  <a:rPr lang="en-US" sz="2800" dirty="0" smtClean="0"/>
                  <a:t>TERMINATE</a:t>
                </a:r>
              </a:p>
              <a:p>
                <a:r>
                  <a:rPr lang="en-US" sz="2800" b="0" dirty="0" smtClean="0"/>
                  <a:t> Else</a:t>
                </a:r>
              </a:p>
              <a:p>
                <a:r>
                  <a:rPr lang="en-US" sz="2800" dirty="0"/>
                  <a:t>	</a:t>
                </a:r>
                <a:r>
                  <a:rPr lang="en-US" sz="2800" dirty="0" smtClean="0"/>
                  <a:t>PROCESS-DATA</a:t>
                </a:r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164" y="2176596"/>
                <a:ext cx="7398741" cy="4031873"/>
              </a:xfrm>
              <a:prstGeom prst="rect">
                <a:avLst/>
              </a:prstGeom>
              <a:blipFill rotWithShape="0">
                <a:blip r:embed="rId12"/>
                <a:stretch>
                  <a:fillRect l="-656" t="-1349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07" y="2048291"/>
            <a:ext cx="754204" cy="75420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342" y="4126817"/>
            <a:ext cx="754204" cy="754204"/>
          </a:xfrm>
          <a:prstGeom prst="rect">
            <a:avLst/>
          </a:prstGeom>
        </p:spPr>
      </p:pic>
      <p:sp>
        <p:nvSpPr>
          <p:cNvPr id="48" name="Right Arrow 47"/>
          <p:cNvSpPr/>
          <p:nvPr/>
        </p:nvSpPr>
        <p:spPr>
          <a:xfrm rot="5400000">
            <a:off x="2865324" y="2219316"/>
            <a:ext cx="1128011" cy="797504"/>
          </a:xfrm>
          <a:prstGeom prst="rightArrow">
            <a:avLst>
              <a:gd name="adj1" fmla="val 46526"/>
              <a:gd name="adj2" fmla="val 40435"/>
            </a:avLst>
          </a:prstGeom>
          <a:solidFill>
            <a:srgbClr val="00B05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00" dirty="0" smtClean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0" name="Right Arrow 59"/>
          <p:cNvSpPr/>
          <p:nvPr/>
        </p:nvSpPr>
        <p:spPr>
          <a:xfrm rot="16200000">
            <a:off x="2870468" y="3918264"/>
            <a:ext cx="1128011" cy="797504"/>
          </a:xfrm>
          <a:prstGeom prst="rightArrow">
            <a:avLst>
              <a:gd name="adj1" fmla="val 46526"/>
              <a:gd name="adj2" fmla="val 40435"/>
            </a:avLst>
          </a:prstGeom>
          <a:solidFill>
            <a:srgbClr val="00B05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00" dirty="0" smtClean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717520" y="4970467"/>
            <a:ext cx="6886028" cy="908382"/>
            <a:chOff x="4717520" y="4970467"/>
            <a:chExt cx="6886028" cy="908382"/>
          </a:xfrm>
        </p:grpSpPr>
        <p:pic>
          <p:nvPicPr>
            <p:cNvPr id="56" name="Picture 5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520" y="4970467"/>
              <a:ext cx="6886028" cy="90838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6843" y="5013725"/>
              <a:ext cx="754204" cy="754204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5711" y="5013725"/>
              <a:ext cx="754204" cy="754204"/>
            </a:xfrm>
            <a:prstGeom prst="rect">
              <a:avLst/>
            </a:prstGeom>
          </p:spPr>
        </p:pic>
      </p:grpSp>
      <p:sp>
        <p:nvSpPr>
          <p:cNvPr id="66" name="Oval 65"/>
          <p:cNvSpPr/>
          <p:nvPr/>
        </p:nvSpPr>
        <p:spPr>
          <a:xfrm>
            <a:off x="8013854" y="4505111"/>
            <a:ext cx="3796560" cy="17045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loud Callout 66"/>
          <p:cNvSpPr/>
          <p:nvPr/>
        </p:nvSpPr>
        <p:spPr>
          <a:xfrm>
            <a:off x="8869842" y="2772379"/>
            <a:ext cx="2660073" cy="1372996"/>
          </a:xfrm>
          <a:prstGeom prst="cloudCallout">
            <a:avLst>
              <a:gd name="adj1" fmla="val -40028"/>
              <a:gd name="adj2" fmla="val 73259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“Holistic” Update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07" y="5634451"/>
            <a:ext cx="754204" cy="754204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5072947" y="4977762"/>
            <a:ext cx="6175174" cy="826129"/>
            <a:chOff x="2750174" y="2637200"/>
            <a:chExt cx="6175174" cy="826129"/>
          </a:xfrm>
        </p:grpSpPr>
        <p:pic>
          <p:nvPicPr>
            <p:cNvPr id="49" name="Picture 48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174" y="2656758"/>
              <a:ext cx="6175174" cy="8065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6473" y="2651055"/>
              <a:ext cx="453303" cy="453303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884" y="2900444"/>
              <a:ext cx="453303" cy="453303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259" y="2637200"/>
              <a:ext cx="453303" cy="453303"/>
            </a:xfrm>
            <a:prstGeom prst="rect">
              <a:avLst/>
            </a:prstGeom>
          </p:spPr>
        </p:pic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49" y="4126817"/>
            <a:ext cx="754204" cy="75420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994" y="2048291"/>
            <a:ext cx="754204" cy="754204"/>
          </a:xfrm>
          <a:prstGeom prst="rect">
            <a:avLst/>
          </a:prstGeom>
        </p:spPr>
      </p:pic>
      <p:sp>
        <p:nvSpPr>
          <p:cNvPr id="43" name="Right Arrow 42"/>
          <p:cNvSpPr/>
          <p:nvPr/>
        </p:nvSpPr>
        <p:spPr>
          <a:xfrm>
            <a:off x="666519" y="6007297"/>
            <a:ext cx="893607" cy="243624"/>
          </a:xfrm>
          <a:prstGeom prst="rightArrow">
            <a:avLst>
              <a:gd name="adj1" fmla="val 50000"/>
              <a:gd name="adj2" fmla="val 92498"/>
            </a:avLst>
          </a:prstGeom>
          <a:solidFill>
            <a:srgbClr val="FFFF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666519" y="2394379"/>
            <a:ext cx="893607" cy="243624"/>
          </a:xfrm>
          <a:prstGeom prst="rightArrow">
            <a:avLst>
              <a:gd name="adj1" fmla="val 50000"/>
              <a:gd name="adj2" fmla="val 92498"/>
            </a:avLst>
          </a:prstGeom>
          <a:solidFill>
            <a:srgbClr val="FFFF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666519" y="4503919"/>
            <a:ext cx="893607" cy="243624"/>
          </a:xfrm>
          <a:prstGeom prst="rightArrow">
            <a:avLst>
              <a:gd name="adj1" fmla="val 50000"/>
              <a:gd name="adj2" fmla="val 92498"/>
            </a:avLst>
          </a:prstGeom>
          <a:solidFill>
            <a:srgbClr val="FFFF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863141" y="2954026"/>
            <a:ext cx="26390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Better mistake bound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8676843" y="3638795"/>
            <a:ext cx="858189" cy="13316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2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0.09779 1.11111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66" grpId="0" animBg="1"/>
      <p:bldP spid="67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Mistake 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Separable Setting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there exists a linear scoring function over the data that realizes a </a:t>
                </a:r>
                <a:r>
                  <a:rPr lang="en-US" dirty="0" err="1" smtClean="0"/>
                  <a:t>prec</a:t>
                </a:r>
                <a:r>
                  <a:rPr lang="en-US" dirty="0" smtClean="0"/>
                  <a:t>@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margin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, then PERCEPTRON@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-AVG terminates in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steps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Non-separable Setting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:r>
                  <a:rPr lang="en-US" dirty="0" smtClean="0"/>
                  <a:t>PERCEPTRON@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-AVG is executed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steps and                                  , then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535" y="4949841"/>
            <a:ext cx="7252733" cy="10263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200" y="4471580"/>
            <a:ext cx="2658696" cy="35420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086901" y="1790966"/>
            <a:ext cx="4883659" cy="1872288"/>
          </a:xfrm>
          <a:prstGeom prst="cloudCallout">
            <a:avLst>
              <a:gd name="adj1" fmla="val -24238"/>
              <a:gd name="adj2" fmla="val 8618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Similar to classical perceptron bound </a:t>
            </a:r>
          </a:p>
        </p:txBody>
      </p:sp>
    </p:spTree>
    <p:extLst>
      <p:ext uri="{BB962C8B-B14F-4D97-AF65-F5344CB8AC3E}">
        <p14:creationId xmlns:p14="http://schemas.microsoft.com/office/powerpoint/2010/main" val="43291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Mistake bound for PERCEPTRON@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-MAX </a:t>
                </a:r>
                <a:r>
                  <a:rPr lang="en-US" dirty="0"/>
                  <a:t>as </a:t>
                </a:r>
                <a:r>
                  <a:rPr lang="en-US" dirty="0" smtClean="0"/>
                  <a:t>well</a:t>
                </a: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Online-to-batch</a:t>
                </a:r>
                <a:r>
                  <a:rPr lang="en-US" dirty="0" smtClean="0"/>
                  <a:t> conversion bounds and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Uniform convergence </a:t>
                </a:r>
                <a:r>
                  <a:rPr lang="en-US" dirty="0" smtClean="0"/>
                  <a:t>bounds</a:t>
                </a:r>
                <a:br>
                  <a:rPr lang="en-US" dirty="0" smtClean="0"/>
                </a:br>
                <a:r>
                  <a:rPr lang="en-US" dirty="0" smtClean="0">
                    <a:solidFill>
                      <a:srgbClr val="00B050"/>
                    </a:solidFill>
                  </a:rPr>
                  <a:t>Challenge</a:t>
                </a:r>
                <a:r>
                  <a:rPr lang="en-US" dirty="0" smtClean="0"/>
                  <a:t>: prec@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k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 smtClean="0"/>
                  <a:t> and surrogates are non-additive</a:t>
                </a:r>
                <a:br>
                  <a:rPr lang="en-US" dirty="0" smtClean="0"/>
                </a:br>
                <a:r>
                  <a:rPr lang="en-US" dirty="0" smtClean="0">
                    <a:solidFill>
                      <a:srgbClr val="FF0000"/>
                    </a:solidFill>
                  </a:rPr>
                  <a:t>Approach</a:t>
                </a:r>
                <a:r>
                  <a:rPr lang="en-US" dirty="0" smtClean="0"/>
                  <a:t>: Show stability – changing a single point cannot change loss</a:t>
                </a:r>
                <a:br>
                  <a:rPr lang="en-US" dirty="0" smtClean="0"/>
                </a:br>
                <a:r>
                  <a:rPr lang="en-US" dirty="0" smtClean="0"/>
                  <a:t>                   Similar ideas [Kar et al, NIPS 2014]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Gradient descent algorithm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GD@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/>
                  <a:t>based on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Non-trivial gradient computation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20" y="5271512"/>
            <a:ext cx="2018561" cy="354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662" y="4723363"/>
            <a:ext cx="1393361" cy="4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7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197" y="5049240"/>
            <a:ext cx="404832" cy="40483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893" y="5124835"/>
            <a:ext cx="404832" cy="40483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399" y="5271710"/>
            <a:ext cx="404832" cy="404832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748" y="5462713"/>
            <a:ext cx="404832" cy="40483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17" y="5668174"/>
            <a:ext cx="404832" cy="404832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021" y="5858514"/>
            <a:ext cx="404832" cy="404832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813" y="6037324"/>
            <a:ext cx="404832" cy="4048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Batch Learning</a:t>
                </a:r>
              </a:p>
              <a:p>
                <a:pPr lvl="1"/>
                <a:r>
                  <a:rPr lang="en-US" dirty="0" smtClean="0"/>
                  <a:t>Make multiple passes in successive iterations of PERCEPTRON@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and GD@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Guaranteed convergence in small number of iterations</a:t>
                </a:r>
              </a:p>
              <a:p>
                <a:endParaRPr lang="en-US" dirty="0"/>
              </a:p>
              <a:p>
                <a:r>
                  <a:rPr lang="en-US" dirty="0" smtClean="0"/>
                  <a:t>Stochastic Learning</a:t>
                </a:r>
              </a:p>
              <a:p>
                <a:pPr lvl="1"/>
                <a:r>
                  <a:rPr lang="en-US" dirty="0" smtClean="0"/>
                  <a:t>Data too voluminous to store</a:t>
                </a:r>
              </a:p>
              <a:p>
                <a:pPr lvl="1"/>
                <a:r>
                  <a:rPr lang="en-US" i="1" dirty="0" smtClean="0"/>
                  <a:t>Mini-batch</a:t>
                </a:r>
                <a:r>
                  <a:rPr lang="en-US" dirty="0" smtClean="0"/>
                  <a:t> PERCEPTRON@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and GD@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Mistake/generalization bounds – via OTB/UC bounds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Large-scale Optimization with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PERCEPTRON@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/>
                  <a:t>and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GD@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5"/>
                <a:stretch>
                  <a:fillRect l="-1583" b="-3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810" y="3399376"/>
            <a:ext cx="404832" cy="404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98" y="3275801"/>
            <a:ext cx="404832" cy="4048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374" y="3212672"/>
            <a:ext cx="404832" cy="4048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237" y="3147118"/>
            <a:ext cx="404832" cy="4048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145" y="3134560"/>
            <a:ext cx="404832" cy="4048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389" y="3127276"/>
            <a:ext cx="404832" cy="4048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357" y="3143532"/>
            <a:ext cx="404832" cy="4048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750" y="3297636"/>
            <a:ext cx="404832" cy="4048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130" y="3507589"/>
            <a:ext cx="404832" cy="4048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448" y="3736378"/>
            <a:ext cx="404832" cy="4048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30" y="5386950"/>
            <a:ext cx="404832" cy="4048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942" y="5482904"/>
            <a:ext cx="404832" cy="4048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553" y="5408263"/>
            <a:ext cx="404832" cy="4048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770" y="5371067"/>
            <a:ext cx="404832" cy="40483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033" y="5290135"/>
            <a:ext cx="404832" cy="4048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025" y="5320058"/>
            <a:ext cx="404832" cy="4048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773" y="5348065"/>
            <a:ext cx="404832" cy="40483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113" y="5418270"/>
            <a:ext cx="404832" cy="40483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782" y="5552895"/>
            <a:ext cx="404832" cy="4048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466" y="5733027"/>
            <a:ext cx="404832" cy="4048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11" y="6877582"/>
            <a:ext cx="404832" cy="4048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579" y="6877582"/>
            <a:ext cx="404832" cy="40483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053" y="6877749"/>
            <a:ext cx="404832" cy="404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989" y="6891235"/>
            <a:ext cx="404832" cy="4048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859" y="6887339"/>
            <a:ext cx="404832" cy="4048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564" y="6877582"/>
            <a:ext cx="404832" cy="40483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810" y="6883774"/>
            <a:ext cx="404832" cy="40483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851" y="6860542"/>
            <a:ext cx="404832" cy="40483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14" y="6860542"/>
            <a:ext cx="404832" cy="40483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012" y="3192720"/>
            <a:ext cx="404832" cy="40483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415" y="5985078"/>
            <a:ext cx="404832" cy="40483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810" y="6887339"/>
            <a:ext cx="404832" cy="4048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973" y="6877582"/>
            <a:ext cx="404832" cy="40483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356" y="5341302"/>
            <a:ext cx="404832" cy="4048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572" y="5170924"/>
            <a:ext cx="404832" cy="40483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754" y="5078954"/>
            <a:ext cx="404832" cy="40483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178" y="6855422"/>
            <a:ext cx="404832" cy="40483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155" y="6877582"/>
            <a:ext cx="404832" cy="404832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00" y="6199419"/>
            <a:ext cx="404832" cy="404832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04" y="6433352"/>
            <a:ext cx="404832" cy="404832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87" y="6429145"/>
            <a:ext cx="404832" cy="404832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039" y="6404227"/>
            <a:ext cx="404832" cy="40483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14" y="6378700"/>
            <a:ext cx="404832" cy="404832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378" y="6182313"/>
            <a:ext cx="404832" cy="404832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773" y="6253466"/>
            <a:ext cx="404832" cy="404832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10" y="6086027"/>
            <a:ext cx="404832" cy="404832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82" y="5755934"/>
            <a:ext cx="404832" cy="404832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52" y="5627948"/>
            <a:ext cx="404832" cy="404832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07" y="5504981"/>
            <a:ext cx="404832" cy="404832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01" y="5365417"/>
            <a:ext cx="404832" cy="404832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2" y="5239713"/>
            <a:ext cx="404832" cy="404832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76" y="5094900"/>
            <a:ext cx="404832" cy="404832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869" y="6316112"/>
            <a:ext cx="404832" cy="404832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651" y="5592607"/>
            <a:ext cx="404832" cy="404832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687" y="6843832"/>
            <a:ext cx="404832" cy="40483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359" y="5823102"/>
            <a:ext cx="404832" cy="40483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37" y="6078714"/>
            <a:ext cx="404832" cy="404832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483" y="3153289"/>
            <a:ext cx="404832" cy="404832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050" y="5457087"/>
            <a:ext cx="404832" cy="404832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069" y="5432066"/>
            <a:ext cx="404832" cy="4048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859" y="6253466"/>
            <a:ext cx="404832" cy="404832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166" y="6516718"/>
            <a:ext cx="404832" cy="404832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679" y="4975038"/>
            <a:ext cx="404832" cy="404832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438" y="4855176"/>
            <a:ext cx="404832" cy="404832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239" y="4592829"/>
            <a:ext cx="404832" cy="404832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040" y="4321782"/>
            <a:ext cx="404832" cy="404832"/>
          </a:xfrm>
          <a:prstGeom prst="rect">
            <a:avLst/>
          </a:prstGeom>
        </p:spPr>
      </p:pic>
      <p:sp>
        <p:nvSpPr>
          <p:cNvPr id="6" name="Parallelogram 5"/>
          <p:cNvSpPr/>
          <p:nvPr/>
        </p:nvSpPr>
        <p:spPr>
          <a:xfrm rot="5669459">
            <a:off x="9513996" y="3548089"/>
            <a:ext cx="902492" cy="779443"/>
          </a:xfrm>
          <a:prstGeom prst="parallelogram">
            <a:avLst/>
          </a:prstGeom>
          <a:solidFill>
            <a:srgbClr val="FFFF0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61" y="3960243"/>
            <a:ext cx="404832" cy="4048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569" y="4126474"/>
            <a:ext cx="404832" cy="4048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604" y="4285399"/>
            <a:ext cx="404832" cy="40483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39" y="4441841"/>
            <a:ext cx="404832" cy="4048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53" y="4621490"/>
            <a:ext cx="404832" cy="4048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158" y="4825398"/>
            <a:ext cx="404832" cy="40483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935" y="5106579"/>
            <a:ext cx="404832" cy="404832"/>
          </a:xfrm>
          <a:prstGeom prst="rect">
            <a:avLst/>
          </a:prstGeom>
        </p:spPr>
      </p:pic>
      <p:sp>
        <p:nvSpPr>
          <p:cNvPr id="130" name="Parallelogram 129"/>
          <p:cNvSpPr/>
          <p:nvPr/>
        </p:nvSpPr>
        <p:spPr>
          <a:xfrm rot="20024087">
            <a:off x="8968295" y="5167023"/>
            <a:ext cx="1288702" cy="631763"/>
          </a:xfrm>
          <a:prstGeom prst="parallelogram">
            <a:avLst>
              <a:gd name="adj" fmla="val 65461"/>
            </a:avLst>
          </a:prstGeom>
          <a:solidFill>
            <a:srgbClr val="FFFF0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812" y="5320515"/>
            <a:ext cx="404832" cy="4048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178" y="5288653"/>
            <a:ext cx="404832" cy="404832"/>
          </a:xfrm>
          <a:prstGeom prst="rect">
            <a:avLst/>
          </a:prstGeom>
        </p:spPr>
      </p:pic>
      <p:sp>
        <p:nvSpPr>
          <p:cNvPr id="131" name="Parallelogram 130"/>
          <p:cNvSpPr/>
          <p:nvPr/>
        </p:nvSpPr>
        <p:spPr>
          <a:xfrm>
            <a:off x="6035132" y="5973728"/>
            <a:ext cx="1129588" cy="741726"/>
          </a:xfrm>
          <a:prstGeom prst="parallelogram">
            <a:avLst>
              <a:gd name="adj" fmla="val 95"/>
            </a:avLst>
          </a:prstGeom>
          <a:solidFill>
            <a:srgbClr val="FFFF0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87" y="6316112"/>
            <a:ext cx="404832" cy="40483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01" y="6557798"/>
            <a:ext cx="404832" cy="40483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436" y="6838184"/>
            <a:ext cx="404832" cy="404832"/>
          </a:xfrm>
          <a:prstGeom prst="rect">
            <a:avLst/>
          </a:prstGeom>
        </p:spPr>
      </p:pic>
      <p:sp>
        <p:nvSpPr>
          <p:cNvPr id="132" name="Parallelogram 131"/>
          <p:cNvSpPr/>
          <p:nvPr/>
        </p:nvSpPr>
        <p:spPr>
          <a:xfrm rot="5669459">
            <a:off x="3655845" y="5973733"/>
            <a:ext cx="902492" cy="779443"/>
          </a:xfrm>
          <a:prstGeom prst="parallelogram">
            <a:avLst/>
          </a:prstGeom>
          <a:solidFill>
            <a:srgbClr val="FFFF0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911" y="6314302"/>
            <a:ext cx="404832" cy="404832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16" y="6383431"/>
            <a:ext cx="404832" cy="404832"/>
          </a:xfrm>
          <a:prstGeom prst="rect">
            <a:avLst/>
          </a:prstGeom>
        </p:spPr>
      </p:pic>
      <p:sp>
        <p:nvSpPr>
          <p:cNvPr id="133" name="Parallelogram 132"/>
          <p:cNvSpPr/>
          <p:nvPr/>
        </p:nvSpPr>
        <p:spPr>
          <a:xfrm rot="8386396">
            <a:off x="336343" y="5701884"/>
            <a:ext cx="1578072" cy="572464"/>
          </a:xfrm>
          <a:prstGeom prst="parallelogram">
            <a:avLst>
              <a:gd name="adj" fmla="val 84987"/>
            </a:avLst>
          </a:prstGeom>
          <a:solidFill>
            <a:srgbClr val="FFFF0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92" y="5876298"/>
            <a:ext cx="404832" cy="404832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88" y="5985634"/>
            <a:ext cx="404832" cy="40483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750" y="6758296"/>
            <a:ext cx="404832" cy="404832"/>
          </a:xfrm>
          <a:prstGeom prst="rect">
            <a:avLst/>
          </a:prstGeom>
        </p:spPr>
      </p:pic>
      <p:sp>
        <p:nvSpPr>
          <p:cNvPr id="7" name="Explosion 1 6"/>
          <p:cNvSpPr/>
          <p:nvPr/>
        </p:nvSpPr>
        <p:spPr>
          <a:xfrm>
            <a:off x="3098085" y="1417188"/>
            <a:ext cx="3570164" cy="1991107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Mini Batches !!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4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130" grpId="0" animBg="1"/>
      <p:bldP spid="131" grpId="0" animBg="1"/>
      <p:bldP spid="132" grpId="0" animBg="1"/>
      <p:bldP spid="133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3900" y="982641"/>
                <a:ext cx="11546005" cy="55874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― PPI dataset</a:t>
                </a:r>
              </a:p>
              <a:p>
                <a:pPr marL="0" indent="0">
                  <a:buNone/>
                </a:pPr>
                <a:r>
                  <a:rPr lang="en-US" dirty="0" smtClean="0"/>
                  <a:t>― Less than 1.2% relevant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Observations</a:t>
                </a:r>
              </a:p>
              <a:p>
                <a:r>
                  <a:rPr lang="en-US" dirty="0" smtClean="0"/>
                  <a:t>Using tighter surrogates helps – SGD alone cannot compensate</a:t>
                </a:r>
              </a:p>
              <a:p>
                <a:r>
                  <a:rPr lang="en-US" dirty="0" smtClean="0"/>
                  <a:t>PERCEPTRON@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GD@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offer rapid convergence </a:t>
                </a:r>
                <a:r>
                  <a:rPr lang="en-US" i="1" dirty="0" smtClean="0"/>
                  <a:t>and</a:t>
                </a:r>
                <a:r>
                  <a:rPr lang="en-US" dirty="0" smtClean="0"/>
                  <a:t> more accuracy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3900" y="982641"/>
                <a:ext cx="11546005" cy="5587460"/>
              </a:xfrm>
              <a:blipFill rotWithShape="0">
                <a:blip r:embed="rId4"/>
                <a:stretch>
                  <a:fillRect l="-1055" t="-1745" b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457" y="2147231"/>
            <a:ext cx="4899840" cy="326788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6200000">
            <a:off x="9199507" y="3260503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PPI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82093" y="3731510"/>
            <a:ext cx="1870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</a:rPr>
              <a:t>Struct</a:t>
            </a:r>
            <a:r>
              <a:rPr lang="en-US" sz="2800" dirty="0" smtClean="0">
                <a:solidFill>
                  <a:srgbClr val="0000FF"/>
                </a:solidFill>
              </a:rPr>
              <a:t>-SVM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Batch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770099" y="4277040"/>
            <a:ext cx="1773384" cy="2659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63987" y="1080500"/>
            <a:ext cx="1870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</a:rPr>
              <a:t>Struct</a:t>
            </a:r>
            <a:r>
              <a:rPr lang="en-US" sz="2800" dirty="0" smtClean="0">
                <a:solidFill>
                  <a:srgbClr val="0000FF"/>
                </a:solidFill>
              </a:rPr>
              <a:t>-SVM SGD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7140767" y="1796080"/>
            <a:ext cx="927010" cy="13983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810139" y="2301844"/>
                <a:ext cx="263113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</a:rPr>
                  <a:t>PERCEPTRON@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dirty="0" smtClean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US" sz="2400" i="1" dirty="0" smtClean="0"/>
                  <a:t>(Proposed)</a:t>
                </a:r>
                <a:endParaRPr lang="en-US" sz="2800" i="1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139" y="2301844"/>
                <a:ext cx="2631133" cy="892552"/>
              </a:xfrm>
              <a:prstGeom prst="rect">
                <a:avLst/>
              </a:prstGeom>
              <a:blipFill rotWithShape="0">
                <a:blip r:embed="rId6"/>
                <a:stretch>
                  <a:fillRect l="-4398" t="-6849" b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>
            <a:off x="4218470" y="2766291"/>
            <a:ext cx="2007322" cy="346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 descr=" 21"/>
          <p:cNvSpPr txBox="1"/>
          <p:nvPr/>
        </p:nvSpPr>
        <p:spPr>
          <a:xfrm rot="19877028">
            <a:off x="4417355" y="1287676"/>
            <a:ext cx="1854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1035x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+7%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9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/>
      <p:bldP spid="18" grpId="0"/>
      <p:bldP spid="25" grpId="0"/>
      <p:bldP spid="34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Discovery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91" y="982639"/>
            <a:ext cx="11250020" cy="5400756"/>
          </a:xfrm>
        </p:spPr>
      </p:pic>
      <p:sp>
        <p:nvSpPr>
          <p:cNvPr id="7" name="Rectangle 6"/>
          <p:cNvSpPr/>
          <p:nvPr/>
        </p:nvSpPr>
        <p:spPr>
          <a:xfrm>
            <a:off x="313899" y="6383395"/>
            <a:ext cx="31752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http://www.cliparthut.com/capsule-clipart.html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901" y="6559219"/>
            <a:ext cx="2427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http://www.isnnexus.org/bergamo/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227867" y="6559218"/>
            <a:ext cx="16580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http://www.123rf.com/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593" y="2782909"/>
            <a:ext cx="754204" cy="75420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00" y="2822296"/>
            <a:ext cx="754204" cy="75420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91" y="2785086"/>
            <a:ext cx="754204" cy="75420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09" y="2782909"/>
            <a:ext cx="754204" cy="75420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91" y="4719562"/>
            <a:ext cx="754204" cy="75420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95" y="1892268"/>
            <a:ext cx="754204" cy="75420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404" y="1892268"/>
            <a:ext cx="754204" cy="75420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404" y="3752324"/>
            <a:ext cx="754204" cy="75420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95" y="3752324"/>
            <a:ext cx="754204" cy="75420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13" y="3752324"/>
            <a:ext cx="754204" cy="75420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13" y="1892268"/>
            <a:ext cx="754204" cy="75420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880" y="1892268"/>
            <a:ext cx="754204" cy="75420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127" y="2782909"/>
            <a:ext cx="754204" cy="75420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880" y="3752324"/>
            <a:ext cx="754204" cy="75420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00" y="4719562"/>
            <a:ext cx="754204" cy="75420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09" y="4719562"/>
            <a:ext cx="754204" cy="75420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818" y="4719562"/>
            <a:ext cx="754204" cy="75420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127" y="4719562"/>
            <a:ext cx="754204" cy="75420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31" y="1892268"/>
            <a:ext cx="754204" cy="75420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31" y="3752324"/>
            <a:ext cx="754204" cy="75420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622" y="3925728"/>
            <a:ext cx="1867503" cy="2457667"/>
          </a:xfrm>
          <a:prstGeom prst="rect">
            <a:avLst/>
          </a:prstGeom>
        </p:spPr>
      </p:pic>
      <p:sp>
        <p:nvSpPr>
          <p:cNvPr id="76" name="Cloud Callout 75"/>
          <p:cNvSpPr/>
          <p:nvPr/>
        </p:nvSpPr>
        <p:spPr>
          <a:xfrm>
            <a:off x="6500782" y="2059539"/>
            <a:ext cx="3992043" cy="2129302"/>
          </a:xfrm>
          <a:prstGeom prst="cloudCallout">
            <a:avLst>
              <a:gd name="adj1" fmla="val 38761"/>
              <a:gd name="adj2" fmla="val 50230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</a:t>
            </a:r>
            <a:r>
              <a:rPr lang="en-US" sz="3200" dirty="0" smtClean="0">
                <a:solidFill>
                  <a:schemeClr val="tx1"/>
                </a:solidFill>
              </a:rPr>
              <a:t>ill do no more than 3 wet-lab tests!</a:t>
            </a:r>
          </a:p>
        </p:txBody>
      </p:sp>
    </p:spTree>
    <p:extLst>
      <p:ext uri="{BB962C8B-B14F-4D97-AF65-F5344CB8AC3E}">
        <p14:creationId xmlns:p14="http://schemas.microsoft.com/office/powerpoint/2010/main" val="3839420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0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3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6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9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2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5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8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1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4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7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0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3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6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9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2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5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8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 descr=" 21"/>
          <p:cNvSpPr txBox="1"/>
          <p:nvPr/>
        </p:nvSpPr>
        <p:spPr>
          <a:xfrm rot="19877028">
            <a:off x="8023584" y="1529228"/>
            <a:ext cx="1417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25000x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+8%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TextBox 12" descr=" 21"/>
          <p:cNvSpPr txBox="1"/>
          <p:nvPr/>
        </p:nvSpPr>
        <p:spPr>
          <a:xfrm rot="19877028">
            <a:off x="4206895" y="1529230"/>
            <a:ext cx="1031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75x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+15%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5207" y="2374077"/>
            <a:ext cx="11510554" cy="2977914"/>
            <a:chOff x="515207" y="2374077"/>
            <a:chExt cx="11510554" cy="2977914"/>
          </a:xfrm>
        </p:grpSpPr>
        <p:pic>
          <p:nvPicPr>
            <p:cNvPr id="21" name="Picture 2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3280" y="2375484"/>
              <a:ext cx="3482481" cy="232243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9370120" y="4828771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IJCNN</a:t>
              </a:r>
              <a:endParaRPr lang="en-US" sz="28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72284" y="4828771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Letter</a:t>
              </a:r>
              <a:endParaRPr lang="en-US" sz="2800" b="1" dirty="0"/>
            </a:p>
          </p:txBody>
        </p:sp>
        <p:pic>
          <p:nvPicPr>
            <p:cNvPr id="6" name="Picture 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9784" y="2374077"/>
              <a:ext cx="3473800" cy="232384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207" y="2375484"/>
              <a:ext cx="3479430" cy="232243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338351" y="4828771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KDDCup08</a:t>
              </a:r>
              <a:endParaRPr lang="en-US" sz="2800" b="1" dirty="0"/>
            </a:p>
          </p:txBody>
        </p:sp>
      </p:grpSp>
      <p:sp>
        <p:nvSpPr>
          <p:cNvPr id="12" name="TextBox 11" descr=" 21"/>
          <p:cNvSpPr txBox="1"/>
          <p:nvPr/>
        </p:nvSpPr>
        <p:spPr>
          <a:xfrm rot="19877028">
            <a:off x="313900" y="1529231"/>
            <a:ext cx="847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10x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+4%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3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4400" dirty="0" smtClean="0">
                    <a:solidFill>
                      <a:srgbClr val="FF0000"/>
                    </a:solidFill>
                  </a:rPr>
                  <a:t>Precision@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/>
              </a:p>
              <a:p>
                <a:r>
                  <a:rPr lang="en-US" dirty="0"/>
                  <a:t>Complex, non-additive loss – hard to optimize </a:t>
                </a:r>
                <a:r>
                  <a:rPr lang="en-US" dirty="0" smtClean="0"/>
                  <a:t>directly</a:t>
                </a:r>
              </a:p>
              <a:p>
                <a:r>
                  <a:rPr lang="en-US" dirty="0" smtClean="0"/>
                  <a:t>Use of traditional classification primitives inappropriate</a:t>
                </a:r>
              </a:p>
              <a:p>
                <a:endParaRPr lang="en-US" dirty="0"/>
              </a:p>
              <a:p>
                <a:r>
                  <a:rPr lang="en-US" dirty="0" smtClean="0"/>
                  <a:t>Deep understanding of the loss function is the key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n-US" dirty="0"/>
                  <a:t>Appropriate notions of </a:t>
                </a:r>
                <a:r>
                  <a:rPr lang="en-US" dirty="0">
                    <a:solidFill>
                      <a:srgbClr val="0000FF"/>
                    </a:solidFill>
                  </a:rPr>
                  <a:t>margin</a:t>
                </a:r>
                <a:r>
                  <a:rPr lang="en-US" dirty="0"/>
                  <a:t> and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consistency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Developing good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proxies</a:t>
                </a:r>
                <a:r>
                  <a:rPr lang="en-US" dirty="0" smtClean="0"/>
                  <a:t>, surrogates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endParaRPr lang="en-US" dirty="0"/>
              </a:p>
              <a:p>
                <a:r>
                  <a:rPr lang="en-US" dirty="0" smtClean="0"/>
                  <a:t>Several other complex but useful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performance measures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0" t="-3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Arrow 3"/>
          <p:cNvSpPr/>
          <p:nvPr/>
        </p:nvSpPr>
        <p:spPr>
          <a:xfrm>
            <a:off x="8368149" y="3639018"/>
            <a:ext cx="1191491" cy="360219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>
            <a:off x="5594985" y="4679551"/>
            <a:ext cx="4606290" cy="1286910"/>
          </a:xfrm>
          <a:prstGeom prst="arc">
            <a:avLst>
              <a:gd name="adj1" fmla="val 16633582"/>
              <a:gd name="adj2" fmla="val 1788411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7366635" y="4156645"/>
            <a:ext cx="314325" cy="1087656"/>
          </a:xfrm>
          <a:prstGeom prst="rightBrace">
            <a:avLst>
              <a:gd name="adj1" fmla="val 27000"/>
              <a:gd name="adj2" fmla="val 48949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201275" y="4815174"/>
            <a:ext cx="982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4864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1" y="3158836"/>
            <a:ext cx="2103377" cy="2768082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5469685" y="1033502"/>
            <a:ext cx="5253733" cy="2125334"/>
          </a:xfrm>
          <a:prstGeom prst="wedgeEllipseCallout">
            <a:avLst>
              <a:gd name="adj1" fmla="val -74458"/>
              <a:gd name="adj2" fmla="val 66375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Questions?</a:t>
            </a:r>
            <a:endParaRPr lang="en-US" sz="6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 Systems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7633710" y="1176880"/>
            <a:ext cx="4344849" cy="5066419"/>
          </a:xfrm>
          <a:prstGeom prst="ellipse">
            <a:avLst/>
          </a:prstGeom>
          <a:solidFill>
            <a:srgbClr val="DCC4EE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4375277" y="3146366"/>
            <a:ext cx="2802080" cy="624015"/>
          </a:xfrm>
          <a:prstGeom prst="rightArrow">
            <a:avLst>
              <a:gd name="adj1" fmla="val 50000"/>
              <a:gd name="adj2" fmla="val 185943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5" name="Picture 13" descr="Z:\media\yashoteja\Storage\Learning\Research\Ppt\KDD14\Oral\icons\banan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339" y="1762897"/>
            <a:ext cx="800976" cy="80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" descr="Z:\media\yashoteja\Storage\Learning\Research\Ppt\KDD14\Oral\icons\app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317" y="2330653"/>
            <a:ext cx="788035" cy="78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8" descr="Z:\media\yashoteja\Storage\Learning\Research\Ppt\KDD14\Oral\icons\orang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416" y="3295569"/>
            <a:ext cx="863347" cy="86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9" descr="Z:\media\yashoteja\Storage\Learning\Research\Ppt\KDD14\Oral\original_icons\pineapp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636" y="4760636"/>
            <a:ext cx="1050877" cy="105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Z:\media\yashoteja\Storage\Learning\Research\Ppt\KDD14\Oral\original_icons\kiw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491" y="1350494"/>
            <a:ext cx="788159" cy="78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Z:\media\yashoteja\Storage\Learning\Research\Ppt\KDD14\Oral\original_icons\lem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658" y="3067173"/>
            <a:ext cx="701007" cy="70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Z:\media\yashoteja\Storage\Learning\Research\Ppt\KDD14\Oral\original_icons\man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39" y="3965973"/>
            <a:ext cx="963095" cy="88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Z:\media\yashoteja\Storage\Learning\Research\Ppt\KDD14\Oral\original_icons\grap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660" y="2586319"/>
            <a:ext cx="919517" cy="91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Z:\media\yashoteja\Storage\Learning\Research\Ppt\KDD14\Oral\original_icons\strawberry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334" y="4054139"/>
            <a:ext cx="788159" cy="78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7" descr="Z:\media\yashoteja\Storage\Learning\Research\Ppt\KDD14\Oral\original_icons\pomegranat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295" y="5112210"/>
            <a:ext cx="788439" cy="95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Z:\media\yashoteja\Storage\Learning\Research\Ppt\KDD14\Oral\original_icons\tomato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890" y="1711259"/>
            <a:ext cx="788159" cy="78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9" descr="Z:\media\yashoteja\Storage\Learning\Research\Ppt\KDD14\Oral\original_icons\watermelon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438" y="2563875"/>
            <a:ext cx="837231" cy="83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Z:\media\yashoteja\Storage\Learning\Research\Ppt\KDD14\Oral\original_icons\jackfruit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268" y="3649027"/>
            <a:ext cx="919517" cy="91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Z:\media\yashoteja\Storage\Learning\Research\Ppt\KDD14\Oral\original_icons\papaya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452" y="4719003"/>
            <a:ext cx="985291" cy="77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14076" y="2027068"/>
            <a:ext cx="3339804" cy="2457667"/>
            <a:chOff x="314076" y="2027068"/>
            <a:chExt cx="3339804" cy="2457667"/>
          </a:xfrm>
        </p:grpSpPr>
        <p:pic>
          <p:nvPicPr>
            <p:cNvPr id="61" name="Picture 6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76" y="2491620"/>
              <a:ext cx="3339804" cy="178841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321" y="2027068"/>
              <a:ext cx="1867503" cy="2457667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313901" y="6581003"/>
            <a:ext cx="2060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Images courtesy Manik Varma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Cloud Callout 33"/>
          <p:cNvSpPr/>
          <p:nvPr/>
        </p:nvSpPr>
        <p:spPr>
          <a:xfrm>
            <a:off x="3826311" y="803730"/>
            <a:ext cx="3992043" cy="2129302"/>
          </a:xfrm>
          <a:prstGeom prst="cloudCallout">
            <a:avLst>
              <a:gd name="adj1" fmla="val -66049"/>
              <a:gd name="adj2" fmla="val 22252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Don’t clutter my webpage with ads</a:t>
            </a:r>
          </a:p>
        </p:txBody>
      </p:sp>
    </p:spTree>
    <p:extLst>
      <p:ext uri="{BB962C8B-B14F-4D97-AF65-F5344CB8AC3E}">
        <p14:creationId xmlns:p14="http://schemas.microsoft.com/office/powerpoint/2010/main" val="363318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1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4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7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0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3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6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9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2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5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8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1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at the Top Matters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36" y="1007337"/>
            <a:ext cx="754204" cy="7542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36" y="1482453"/>
            <a:ext cx="754204" cy="7542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36" y="1957569"/>
            <a:ext cx="754204" cy="7542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36" y="2907801"/>
            <a:ext cx="754204" cy="7542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36" y="3382917"/>
            <a:ext cx="754204" cy="7542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36" y="3858033"/>
            <a:ext cx="754204" cy="7542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36" y="4345660"/>
            <a:ext cx="754204" cy="7542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36" y="4808265"/>
            <a:ext cx="754204" cy="7542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36" y="5295892"/>
            <a:ext cx="754204" cy="7542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36" y="2438139"/>
            <a:ext cx="754204" cy="7542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84196" y="6050096"/>
            <a:ext cx="3236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Drug Discovery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38857" y="6050096"/>
            <a:ext cx="3236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Recommendation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40" name="Picture 13" descr="Z:\media\yashoteja\Storage\Learning\Research\Ppt\KDD14\Oral\icons\banana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75" y="2779362"/>
            <a:ext cx="440848" cy="44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Z:\media\yashoteja\Storage\Learning\Research\Ppt\KDD14\Oral\original_icons\lem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386" y="3297411"/>
            <a:ext cx="385826" cy="3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Z:\media\yashoteja\Storage\Learning\Research\Ppt\KDD14\Oral\original_icons\strawberr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797" y="3749002"/>
            <a:ext cx="433794" cy="43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Z:\media\yashoteja\Storage\Learning\Research\Ppt\KDD14\Oral\original_icons\jackfrui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641" y="1542570"/>
            <a:ext cx="506092" cy="50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Group 61"/>
          <p:cNvGrpSpPr/>
          <p:nvPr/>
        </p:nvGrpSpPr>
        <p:grpSpPr>
          <a:xfrm>
            <a:off x="9537361" y="4235135"/>
            <a:ext cx="646651" cy="646651"/>
            <a:chOff x="8463405" y="3429014"/>
            <a:chExt cx="839675" cy="839675"/>
          </a:xfrm>
        </p:grpSpPr>
        <p:pic>
          <p:nvPicPr>
            <p:cNvPr id="42" name="Picture 18" descr="Z:\media\yashoteja\Storage\Learning\Research\Ppt\KDD14\Oral\icons\orange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4734" y="3540343"/>
              <a:ext cx="617015" cy="617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Oval 55"/>
            <p:cNvSpPr/>
            <p:nvPr/>
          </p:nvSpPr>
          <p:spPr>
            <a:xfrm>
              <a:off x="8463405" y="3429014"/>
              <a:ext cx="839675" cy="8396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9537361" y="901490"/>
            <a:ext cx="646651" cy="646651"/>
            <a:chOff x="7164802" y="1437978"/>
            <a:chExt cx="839675" cy="839675"/>
          </a:xfrm>
        </p:grpSpPr>
        <p:pic>
          <p:nvPicPr>
            <p:cNvPr id="47" name="Picture 5" descr="Z:\media\yashoteja\Storage\Learning\Research\Ppt\KDD14\Oral\original_icons\grape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6061" y="1525619"/>
              <a:ext cx="657159" cy="657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Oval 58"/>
            <p:cNvSpPr/>
            <p:nvPr/>
          </p:nvSpPr>
          <p:spPr>
            <a:xfrm>
              <a:off x="7164802" y="1437978"/>
              <a:ext cx="839675" cy="8396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537361" y="2071328"/>
            <a:ext cx="646651" cy="646651"/>
            <a:chOff x="9427198" y="5306201"/>
            <a:chExt cx="839675" cy="839675"/>
          </a:xfrm>
        </p:grpSpPr>
        <p:pic>
          <p:nvPicPr>
            <p:cNvPr id="49" name="Picture 7" descr="Z:\media\yashoteja\Storage\Learning\Research\Ppt\KDD14\Oral\original_icons\pomegranate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5296" y="5384732"/>
              <a:ext cx="563480" cy="682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Oval 59"/>
            <p:cNvSpPr/>
            <p:nvPr/>
          </p:nvSpPr>
          <p:spPr>
            <a:xfrm>
              <a:off x="9427198" y="5306201"/>
              <a:ext cx="839675" cy="8396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0" name="Picture 9" descr="Z:\media\yashoteja\Storage\Learning\Research\Ppt\KDD14\Oral\original_icons\watermelon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155" y="4951068"/>
            <a:ext cx="493305" cy="49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9" descr="Z:\media\yashoteja\Storage\Learning\Research\Ppt\KDD14\Oral\original_icons\pineapple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604" y="5396668"/>
            <a:ext cx="572408" cy="5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26" y="1045630"/>
            <a:ext cx="759932" cy="136074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580" y="851044"/>
            <a:ext cx="784623" cy="19094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98260" y="3723009"/>
                <a:ext cx="10977282" cy="19389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00B050"/>
                    </a:solidFill>
                  </a:rPr>
                  <a:t>p</a:t>
                </a:r>
                <a:r>
                  <a:rPr lang="en-US" sz="4000" dirty="0" err="1" smtClean="0">
                    <a:solidFill>
                      <a:srgbClr val="00B050"/>
                    </a:solidFill>
                  </a:rPr>
                  <a:t>rec</a:t>
                </a:r>
                <a:r>
                  <a:rPr lang="en-US" sz="4000" dirty="0" smtClean="0">
                    <a:solidFill>
                      <a:srgbClr val="00B050"/>
                    </a:solidFill>
                  </a:rPr>
                  <a:t>@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000" dirty="0" smtClean="0">
                    <a:solidFill>
                      <a:srgbClr val="00B050"/>
                    </a:solidFill>
                  </a:rPr>
                  <a:t> Error</a:t>
                </a:r>
                <a:r>
                  <a:rPr lang="en-US" sz="4000" dirty="0" smtClean="0"/>
                  <a:t/>
                </a:r>
                <a:br>
                  <a:rPr lang="en-US" sz="4000" dirty="0" smtClean="0"/>
                </a:br>
                <a:r>
                  <a:rPr lang="en-US" sz="4000" dirty="0" smtClean="0"/>
                  <a:t>Number of </a:t>
                </a:r>
                <a:r>
                  <a:rPr lang="en-US" sz="4000" i="1" dirty="0" smtClean="0"/>
                  <a:t>irrelevant</a:t>
                </a:r>
                <a:r>
                  <a:rPr lang="en-US" sz="4000" dirty="0" smtClean="0"/>
                  <a:t> items in the top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000" dirty="0" smtClean="0"/>
                  <a:t> positions</a:t>
                </a:r>
              </a:p>
              <a:p>
                <a:pPr algn="ctr"/>
                <a:r>
                  <a:rPr lang="en-US" sz="4000" dirty="0" smtClean="0"/>
                  <a:t>Non-convex, non-smooth, super-useful</a:t>
                </a:r>
                <a:endParaRPr lang="en-US" sz="40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60" y="3723009"/>
                <a:ext cx="10977282" cy="1938992"/>
              </a:xfrm>
              <a:prstGeom prst="rect">
                <a:avLst/>
              </a:prstGeom>
              <a:blipFill rotWithShape="0">
                <a:blip r:embed="rId21"/>
                <a:stretch>
                  <a:fillRect t="-5313" b="-1218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9" name="Picture 8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427" y="785564"/>
            <a:ext cx="1360655" cy="179064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13900" y="982640"/>
            <a:ext cx="4450711" cy="2207240"/>
          </a:xfrm>
          <a:prstGeom prst="wedgeEllipseCallout">
            <a:avLst>
              <a:gd name="adj1" fmla="val 56316"/>
              <a:gd name="adj2" fmla="val 59964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This Talk</a:t>
            </a:r>
            <a:br>
              <a:rPr lang="en-US" sz="4000" dirty="0" smtClean="0"/>
            </a:br>
            <a:r>
              <a:rPr lang="en-US" sz="2800" dirty="0" smtClean="0"/>
              <a:t>Bipartite Ranking </a:t>
            </a:r>
          </a:p>
          <a:p>
            <a:pPr algn="ctr"/>
            <a:r>
              <a:rPr lang="en-US" sz="2800" dirty="0" smtClean="0"/>
              <a:t>E.g. Drug Discovery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0165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4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2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5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8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1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4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7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88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Precision at the Top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Non additive </a:t>
                </a:r>
                <a:r>
                  <a:rPr lang="en-US" dirty="0"/>
                  <a:t> </a:t>
                </a:r>
                <a:r>
                  <a:rPr lang="en-US" dirty="0" smtClean="0"/>
                  <a:t>“structured” performance measure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>
                  <a:buFont typeface="Calibri" panose="020F0502020204030204" pitchFamily="34" charset="0"/>
                  <a:buChar char="―"/>
                </a:pPr>
                <a:r>
                  <a:rPr lang="en-US" dirty="0" smtClean="0"/>
                  <a:t> Several optimization techniques inapplicable</a:t>
                </a:r>
              </a:p>
              <a:p>
                <a:pPr lvl="1">
                  <a:buFont typeface="Calibri" panose="020F0502020204030204" pitchFamily="34" charset="0"/>
                  <a:buChar char="―"/>
                </a:pPr>
                <a:r>
                  <a:rPr lang="en-US" dirty="0"/>
                  <a:t> </a:t>
                </a:r>
                <a:r>
                  <a:rPr lang="en-US" dirty="0" smtClean="0"/>
                  <a:t>Perceptron, Stochastic gradient descent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Direct Optimization of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prec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@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</a:endParaRPr>
              </a:p>
              <a:p>
                <a:pPr>
                  <a:buFont typeface="Calibri" panose="020F0502020204030204" pitchFamily="34" charset="0"/>
                  <a:buChar char="―"/>
                </a:pPr>
                <a:r>
                  <a:rPr lang="en-US" dirty="0"/>
                  <a:t> </a:t>
                </a:r>
                <a:r>
                  <a:rPr lang="en-US" i="1" dirty="0" smtClean="0"/>
                  <a:t>Structural-SVM</a:t>
                </a:r>
                <a:r>
                  <a:rPr lang="en-US" dirty="0" smtClean="0"/>
                  <a:t> surrogates [</a:t>
                </a:r>
                <a:r>
                  <a:rPr lang="en-US" dirty="0" err="1" smtClean="0"/>
                  <a:t>Joachims</a:t>
                </a:r>
                <a:r>
                  <a:rPr lang="en-US" dirty="0" smtClean="0"/>
                  <a:t> 2005]</a:t>
                </a:r>
              </a:p>
              <a:p>
                <a:pPr lvl="1">
                  <a:buFont typeface="Calibri" panose="020F0502020204030204" pitchFamily="34" charset="0"/>
                  <a:buChar char="―"/>
                </a:pPr>
                <a:r>
                  <a:rPr lang="en-US" dirty="0"/>
                  <a:t> </a:t>
                </a:r>
                <a:r>
                  <a:rPr lang="en-US" dirty="0" smtClean="0"/>
                  <a:t>Not a “satisfactory” surrogate</a:t>
                </a:r>
              </a:p>
              <a:p>
                <a:pPr>
                  <a:buFont typeface="Calibri" panose="020F0502020204030204" pitchFamily="34" charset="0"/>
                  <a:buChar char="―"/>
                </a:pPr>
                <a:r>
                  <a:rPr lang="en-US" dirty="0"/>
                  <a:t> Cutting-plane style methods</a:t>
                </a:r>
              </a:p>
              <a:p>
                <a:pPr lvl="1">
                  <a:buFont typeface="Calibri" panose="020F0502020204030204" pitchFamily="34" charset="0"/>
                  <a:buChar char="―"/>
                </a:pPr>
                <a:r>
                  <a:rPr lang="en-US" dirty="0"/>
                  <a:t> </a:t>
                </a:r>
                <a:r>
                  <a:rPr lang="en-US" dirty="0" smtClean="0"/>
                  <a:t>Not </a:t>
                </a:r>
                <a:r>
                  <a:rPr lang="en-US" dirty="0"/>
                  <a:t>amenable for large datasets, streaming </a:t>
                </a:r>
                <a:r>
                  <a:rPr lang="en-US" dirty="0" smtClean="0"/>
                  <a:t>settings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108" t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86" y="1535215"/>
            <a:ext cx="7713632" cy="973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8261" y="2766507"/>
                <a:ext cx="10977282" cy="19389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00B050"/>
                    </a:solidFill>
                  </a:rPr>
                  <a:t>Direct</a:t>
                </a:r>
                <a:r>
                  <a:rPr lang="en-US" sz="4000" i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4000" dirty="0" smtClean="0">
                    <a:solidFill>
                      <a:srgbClr val="00B050"/>
                    </a:solidFill>
                  </a:rPr>
                  <a:t>Optimization of </a:t>
                </a:r>
                <a:r>
                  <a:rPr lang="en-US" sz="4000" dirty="0" err="1" smtClean="0">
                    <a:solidFill>
                      <a:srgbClr val="00B050"/>
                    </a:solidFill>
                  </a:rPr>
                  <a:t>prec</a:t>
                </a:r>
                <a:r>
                  <a:rPr lang="en-US" sz="4000" dirty="0" smtClean="0">
                    <a:solidFill>
                      <a:srgbClr val="00B050"/>
                    </a:solidFill>
                  </a:rPr>
                  <a:t>@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000" dirty="0" smtClean="0"/>
                  <a:t/>
                </a:r>
                <a:br>
                  <a:rPr lang="en-US" sz="4000" dirty="0" smtClean="0"/>
                </a:br>
                <a:r>
                  <a:rPr lang="en-US" sz="4000" dirty="0" smtClean="0"/>
                  <a:t>Consistent Surrogates</a:t>
                </a:r>
              </a:p>
              <a:p>
                <a:pPr algn="ctr"/>
                <a:r>
                  <a:rPr lang="en-US" sz="4000" dirty="0" smtClean="0"/>
                  <a:t>Scalable Optimization Routines</a:t>
                </a:r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61" y="2766507"/>
                <a:ext cx="10977282" cy="1938992"/>
              </a:xfrm>
              <a:prstGeom prst="rect">
                <a:avLst/>
              </a:prstGeom>
              <a:blipFill rotWithShape="0">
                <a:blip r:embed="rId6"/>
                <a:stretch>
                  <a:fillRect t="-5313" b="-1218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02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Overall goal</a:t>
                </a:r>
                <a:r>
                  <a:rPr lang="en-US" dirty="0" smtClean="0"/>
                  <a:t>: precise,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scalable</a:t>
                </a:r>
                <a:r>
                  <a:rPr lang="en-US" dirty="0" smtClean="0"/>
                  <a:t> routines for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provable</a:t>
                </a:r>
                <a:r>
                  <a:rPr lang="en-US" dirty="0" smtClean="0"/>
                  <a:t> minimization of </a:t>
                </a:r>
                <a:r>
                  <a:rPr lang="en-US" dirty="0" err="1" smtClean="0"/>
                  <a:t>prec</a:t>
                </a:r>
                <a:r>
                  <a:rPr lang="en-US" dirty="0" smtClean="0"/>
                  <a:t>@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Consistent Surrogates</a:t>
                </a:r>
              </a:p>
              <a:p>
                <a:r>
                  <a:rPr lang="en-US" dirty="0"/>
                  <a:t>H</a:t>
                </a:r>
                <a:r>
                  <a:rPr lang="en-US" dirty="0" smtClean="0"/>
                  <a:t>ierarchy of convex surrogates for </a:t>
                </a:r>
                <a:r>
                  <a:rPr lang="en-US" dirty="0" err="1" smtClean="0"/>
                  <a:t>prec</a:t>
                </a:r>
                <a:r>
                  <a:rPr lang="en-US" dirty="0" smtClean="0"/>
                  <a:t>@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Consistent under natural notions of margin</a:t>
                </a:r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Learning Algorithms</a:t>
                </a:r>
              </a:p>
              <a:p>
                <a:r>
                  <a:rPr lang="en-US" dirty="0"/>
                  <a:t>Perceptron-style </a:t>
                </a:r>
                <a:r>
                  <a:rPr lang="en-US" dirty="0" smtClean="0"/>
                  <a:t>algorithms</a:t>
                </a:r>
                <a:endParaRPr lang="en-US" dirty="0"/>
              </a:p>
              <a:p>
                <a:r>
                  <a:rPr lang="en-US" dirty="0"/>
                  <a:t>Mini-batch SGD-style </a:t>
                </a:r>
                <a:r>
                  <a:rPr lang="en-US" dirty="0" smtClean="0"/>
                  <a:t>algorithms</a:t>
                </a:r>
              </a:p>
              <a:p>
                <a:r>
                  <a:rPr lang="en-US" dirty="0" smtClean="0"/>
                  <a:t>Provable guarantees</a:t>
                </a:r>
              </a:p>
              <a:p>
                <a:pPr lvl="1"/>
                <a:r>
                  <a:rPr lang="en-US" dirty="0" smtClean="0"/>
                  <a:t>Convergence bounds, mistake bounds, OTB conversions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055" t="-1770" b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7361213" y="2147536"/>
            <a:ext cx="3917691" cy="3176934"/>
            <a:chOff x="7457865" y="1988937"/>
            <a:chExt cx="3917691" cy="317693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865" y="2579193"/>
              <a:ext cx="404832" cy="40483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9784" y="2579193"/>
              <a:ext cx="404832" cy="40483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2697" y="3223428"/>
              <a:ext cx="404832" cy="40483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4596" y="2783881"/>
              <a:ext cx="404832" cy="40483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8805" y="2783881"/>
              <a:ext cx="404832" cy="40483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3637" y="3428116"/>
              <a:ext cx="404832" cy="40483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18" y="3428116"/>
              <a:ext cx="404832" cy="40483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8562" y="4072351"/>
              <a:ext cx="404832" cy="40483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0724" y="4072351"/>
              <a:ext cx="404832" cy="40483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6400" y="4072351"/>
              <a:ext cx="404832" cy="404832"/>
            </a:xfrm>
            <a:prstGeom prst="rect">
              <a:avLst/>
            </a:prstGeom>
          </p:spPr>
        </p:pic>
        <p:cxnSp>
          <p:nvCxnSpPr>
            <p:cNvPr id="47" name="Straight Connector 46"/>
            <p:cNvCxnSpPr/>
            <p:nvPr/>
          </p:nvCxnSpPr>
          <p:spPr>
            <a:xfrm flipH="1">
              <a:off x="7693659" y="1988937"/>
              <a:ext cx="1297063" cy="23874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8569382" y="2410554"/>
              <a:ext cx="1276355" cy="23493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4841" y="3428116"/>
              <a:ext cx="404832" cy="404832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2091" y="4072351"/>
              <a:ext cx="404832" cy="40483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4841" y="4761039"/>
              <a:ext cx="404832" cy="404832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18" y="4759861"/>
              <a:ext cx="404832" cy="40483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3637" y="4759861"/>
              <a:ext cx="404832" cy="404832"/>
            </a:xfrm>
            <a:prstGeom prst="rect">
              <a:avLst/>
            </a:prstGeom>
          </p:spPr>
        </p:pic>
        <p:cxnSp>
          <p:nvCxnSpPr>
            <p:cNvPr id="57" name="Straight Connector 56"/>
            <p:cNvCxnSpPr>
              <a:endCxn id="49" idx="1"/>
            </p:cNvCxnSpPr>
            <p:nvPr/>
          </p:nvCxnSpPr>
          <p:spPr>
            <a:xfrm>
              <a:off x="8376095" y="3188713"/>
              <a:ext cx="758746" cy="441819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5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7178" y="3090523"/>
              <a:ext cx="217036" cy="265809"/>
            </a:xfrm>
            <a:prstGeom prst="rect">
              <a:avLst/>
            </a:prstGeom>
            <a:scene3d>
              <a:camera prst="orthographicFront">
                <a:rot lat="0" lon="0" rev="19800000"/>
              </a:camera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74093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Setting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3901" y="982639"/>
                <a:ext cx="5658995" cy="55067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objects with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relevance </a:t>
                </a:r>
                <a:r>
                  <a:rPr lang="en-US" dirty="0" smtClean="0"/>
                  <a:t>labels</a:t>
                </a:r>
              </a:p>
              <a:p>
                <a:pPr marL="0" indent="0">
                  <a:buNone/>
                </a:pPr>
                <a:r>
                  <a:rPr lang="en-US" dirty="0" smtClean="0"/>
                  <a:t>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are 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relevant</a:t>
                </a:r>
                <a:endParaRPr lang="en-US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00FF"/>
                    </a:solidFill>
                  </a:rPr>
                  <a:t/>
                </a:r>
                <a:br>
                  <a:rPr lang="en-US" dirty="0" smtClean="0">
                    <a:solidFill>
                      <a:srgbClr val="0000FF"/>
                    </a:solidFill>
                  </a:rPr>
                </a:br>
                <a:r>
                  <a:rPr lang="en-US" dirty="0" smtClean="0">
                    <a:solidFill>
                      <a:srgbClr val="FF0000"/>
                    </a:solidFill>
                  </a:rPr>
                  <a:t>Goal</a:t>
                </a:r>
                <a:r>
                  <a:rPr lang="en-US" dirty="0" smtClean="0"/>
                  <a:t>: Rank them “properly”</a:t>
                </a:r>
              </a:p>
              <a:p>
                <a:pPr marL="0" indent="0" algn="ctr">
                  <a:buNone/>
                </a:pPr>
                <a:r>
                  <a:rPr lang="en-US" i="1" dirty="0" err="1" smtClean="0"/>
                  <a:t>Atleast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i="1" dirty="0" smtClean="0"/>
                  <a:t>relevant objects at the top</a:t>
                </a:r>
                <a:endParaRPr lang="en-US" i="1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Methodology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Assign scores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dirty="0" smtClean="0"/>
                  <a:t>Rank </a:t>
                </a:r>
                <a:r>
                  <a:rPr lang="en-US" dirty="0" smtClean="0"/>
                  <a:t>according to scores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Select </a:t>
                </a:r>
                <a:r>
                  <a:rPr lang="en-US" dirty="0" smtClean="0"/>
                  <a:t>top-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and label them </a:t>
                </a:r>
                <a:r>
                  <a:rPr lang="en-US" dirty="0" smtClean="0"/>
                  <a:t>relevant!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3901" y="982639"/>
                <a:ext cx="5658995" cy="5506728"/>
              </a:xfrm>
              <a:blipFill rotWithShape="0">
                <a:blip r:embed="rId6"/>
                <a:stretch>
                  <a:fillRect l="-2153" t="-1770" r="-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465784" y="880143"/>
            <a:ext cx="4368907" cy="754204"/>
            <a:chOff x="7601898" y="762519"/>
            <a:chExt cx="4368907" cy="75420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1700" y="762519"/>
              <a:ext cx="754204" cy="75420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1898" y="762519"/>
              <a:ext cx="754204" cy="75420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6799" y="762519"/>
              <a:ext cx="754204" cy="75420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6601" y="762519"/>
              <a:ext cx="754204" cy="754204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851420" y="4684174"/>
            <a:ext cx="4749196" cy="908383"/>
            <a:chOff x="6875590" y="1137662"/>
            <a:chExt cx="4749196" cy="908383"/>
          </a:xfrm>
        </p:grpSpPr>
        <p:pic>
          <p:nvPicPr>
            <p:cNvPr id="20" name="Picture 1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590" y="1137662"/>
              <a:ext cx="4749196" cy="90838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0880" y="1214751"/>
              <a:ext cx="754204" cy="75420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9840" y="1214751"/>
              <a:ext cx="754204" cy="754204"/>
            </a:xfrm>
            <a:prstGeom prst="rect">
              <a:avLst/>
            </a:prstGeom>
          </p:spPr>
        </p:pic>
      </p:grpSp>
      <p:pic>
        <p:nvPicPr>
          <p:cNvPr id="62" name="Picture 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799" y="1827777"/>
            <a:ext cx="4874175" cy="43895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34" y="3347765"/>
            <a:ext cx="5791705" cy="908383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7842886" y="2387060"/>
            <a:ext cx="3686720" cy="840372"/>
            <a:chOff x="7925774" y="2604654"/>
            <a:chExt cx="3686720" cy="817418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7925774" y="2604654"/>
              <a:ext cx="0" cy="817418"/>
            </a:xfrm>
            <a:prstGeom prst="straightConnector1">
              <a:avLst/>
            </a:prstGeom>
            <a:ln w="762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9172069" y="2604654"/>
              <a:ext cx="0" cy="817418"/>
            </a:xfrm>
            <a:prstGeom prst="straightConnector1">
              <a:avLst/>
            </a:prstGeom>
            <a:ln w="762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10438867" y="2604654"/>
              <a:ext cx="0" cy="817418"/>
            </a:xfrm>
            <a:prstGeom prst="straightConnector1">
              <a:avLst/>
            </a:prstGeom>
            <a:ln w="762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11612494" y="2604654"/>
              <a:ext cx="0" cy="817418"/>
            </a:xfrm>
            <a:prstGeom prst="straightConnector1">
              <a:avLst/>
            </a:prstGeom>
            <a:ln w="762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630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Desiderata for a Surrogate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Convexity (CV)</a:t>
            </a:r>
          </a:p>
          <a:p>
            <a:pPr marL="0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Upper-bounding Property (UB)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Tight under a Margin (</a:t>
            </a:r>
            <a:r>
              <a:rPr lang="en-US" dirty="0" err="1" smtClean="0">
                <a:solidFill>
                  <a:srgbClr val="00B050"/>
                </a:solidFill>
              </a:rPr>
              <a:t>TuM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smtClean="0"/>
              <a:t>For classes of score vectors     satisfying an appropriate </a:t>
            </a:r>
            <a:r>
              <a:rPr lang="en-US" dirty="0" smtClean="0">
                <a:solidFill>
                  <a:srgbClr val="0000FF"/>
                </a:solidFill>
              </a:rPr>
              <a:t>margin condition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endParaRPr lang="en-US" dirty="0" smtClean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33" y="3264133"/>
            <a:ext cx="6301679" cy="4718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410" y="4614551"/>
            <a:ext cx="253616" cy="2926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5" y="5184572"/>
            <a:ext cx="6460794" cy="6584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01" y="1651514"/>
            <a:ext cx="5541745" cy="47187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00095" y="1177524"/>
            <a:ext cx="4459810" cy="298543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</a:t>
            </a:r>
            <a:r>
              <a:rPr lang="en-US" sz="2800" dirty="0" err="1" smtClean="0"/>
              <a:t>Struct</a:t>
            </a:r>
            <a:r>
              <a:rPr lang="en-US" sz="2800" dirty="0" smtClean="0"/>
              <a:t>-SVM       Our</a:t>
            </a:r>
          </a:p>
          <a:p>
            <a:r>
              <a:rPr lang="en-US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CV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UB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</a:t>
            </a:r>
            <a:r>
              <a:rPr lang="en-US" sz="2800" dirty="0" err="1" smtClean="0"/>
              <a:t>TuM</a:t>
            </a:r>
            <a:endParaRPr lang="en-US" sz="2800" dirty="0" smtClean="0"/>
          </a:p>
        </p:txBody>
      </p:sp>
      <p:grpSp>
        <p:nvGrpSpPr>
          <p:cNvPr id="33" name="Group 32"/>
          <p:cNvGrpSpPr/>
          <p:nvPr/>
        </p:nvGrpSpPr>
        <p:grpSpPr>
          <a:xfrm>
            <a:off x="10661008" y="1817017"/>
            <a:ext cx="678793" cy="1989177"/>
            <a:chOff x="10661008" y="1742832"/>
            <a:chExt cx="678793" cy="1989177"/>
          </a:xfrm>
        </p:grpSpPr>
        <p:sp>
          <p:nvSpPr>
            <p:cNvPr id="25" name="Half Frame 24"/>
            <p:cNvSpPr/>
            <p:nvPr/>
          </p:nvSpPr>
          <p:spPr>
            <a:xfrm rot="2988595" flipH="1" flipV="1">
              <a:off x="10855788" y="1548052"/>
              <a:ext cx="289233" cy="678793"/>
            </a:xfrm>
            <a:prstGeom prst="halfFram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lf Frame 25"/>
            <p:cNvSpPr/>
            <p:nvPr/>
          </p:nvSpPr>
          <p:spPr>
            <a:xfrm rot="2988595" flipH="1" flipV="1">
              <a:off x="10855788" y="2414714"/>
              <a:ext cx="289233" cy="678793"/>
            </a:xfrm>
            <a:prstGeom prst="halfFram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lf Frame 26"/>
            <p:cNvSpPr/>
            <p:nvPr/>
          </p:nvSpPr>
          <p:spPr>
            <a:xfrm rot="2988595" flipH="1" flipV="1">
              <a:off x="10855788" y="3247996"/>
              <a:ext cx="289233" cy="678793"/>
            </a:xfrm>
            <a:prstGeom prst="halfFram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938011" y="1813023"/>
            <a:ext cx="714560" cy="2353665"/>
            <a:chOff x="8938011" y="1742832"/>
            <a:chExt cx="714560" cy="2353665"/>
          </a:xfrm>
        </p:grpSpPr>
        <p:sp>
          <p:nvSpPr>
            <p:cNvPr id="23" name="Half Frame 22"/>
            <p:cNvSpPr/>
            <p:nvPr/>
          </p:nvSpPr>
          <p:spPr>
            <a:xfrm rot="2988595" flipH="1" flipV="1">
              <a:off x="9132791" y="1548052"/>
              <a:ext cx="289233" cy="678793"/>
            </a:xfrm>
            <a:prstGeom prst="halfFram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Multiply 27"/>
            <p:cNvSpPr/>
            <p:nvPr/>
          </p:nvSpPr>
          <p:spPr>
            <a:xfrm>
              <a:off x="8947386" y="2524857"/>
              <a:ext cx="705185" cy="720988"/>
            </a:xfrm>
            <a:prstGeom prst="mathMultiply">
              <a:avLst>
                <a:gd name="adj1" fmla="val 976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Multiply 28"/>
            <p:cNvSpPr/>
            <p:nvPr/>
          </p:nvSpPr>
          <p:spPr>
            <a:xfrm>
              <a:off x="8947386" y="3375509"/>
              <a:ext cx="705185" cy="720988"/>
            </a:xfrm>
            <a:prstGeom prst="mathMultiply">
              <a:avLst>
                <a:gd name="adj1" fmla="val 976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02" y="259127"/>
            <a:ext cx="1879255" cy="471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781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Notion of Margin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6571926" y="2119828"/>
            <a:ext cx="2336922" cy="3149266"/>
            <a:chOff x="4566934" y="2133682"/>
            <a:chExt cx="2336922" cy="3149266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4566934" y="2133682"/>
              <a:ext cx="1481907" cy="27276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5421950" y="2555299"/>
              <a:ext cx="1481906" cy="27276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450519" y="3347313"/>
              <a:ext cx="758746" cy="441819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96" y="3235268"/>
              <a:ext cx="217036" cy="265809"/>
            </a:xfrm>
            <a:prstGeom prst="rect">
              <a:avLst/>
            </a:prstGeom>
            <a:scene3d>
              <a:camera prst="orthographicFront">
                <a:rot lat="0" lon="0" rev="19800000"/>
              </a:camera>
              <a:lightRig rig="threePt" dir="t"/>
            </a:scene3d>
          </p:spPr>
        </p:pic>
      </p:grpSp>
      <p:grpSp>
        <p:nvGrpSpPr>
          <p:cNvPr id="42" name="Group 41"/>
          <p:cNvGrpSpPr/>
          <p:nvPr/>
        </p:nvGrpSpPr>
        <p:grpSpPr>
          <a:xfrm>
            <a:off x="5306479" y="2075536"/>
            <a:ext cx="4775100" cy="3221226"/>
            <a:chOff x="3301487" y="2089390"/>
            <a:chExt cx="4775100" cy="32212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983" y="2723938"/>
              <a:ext cx="404832" cy="40483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7902" y="2723938"/>
              <a:ext cx="404832" cy="40483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815" y="3368173"/>
              <a:ext cx="404832" cy="4048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2714" y="2928626"/>
              <a:ext cx="404832" cy="40483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923" y="2928626"/>
              <a:ext cx="404832" cy="40483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1755" y="3572861"/>
              <a:ext cx="404832" cy="40483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836" y="3572861"/>
              <a:ext cx="404832" cy="40483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680" y="4217096"/>
              <a:ext cx="404832" cy="40483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4518" y="4217096"/>
              <a:ext cx="404832" cy="40483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2959" y="3572861"/>
              <a:ext cx="404832" cy="40483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0209" y="4217096"/>
              <a:ext cx="404832" cy="40483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2959" y="4905784"/>
              <a:ext cx="404832" cy="40483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836" y="4904606"/>
              <a:ext cx="404832" cy="40483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815" y="2089390"/>
              <a:ext cx="404832" cy="40483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1151" y="2089390"/>
              <a:ext cx="404832" cy="40483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1151" y="3414772"/>
              <a:ext cx="404832" cy="40483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6319" y="2723938"/>
              <a:ext cx="404832" cy="40483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983" y="4105606"/>
              <a:ext cx="404832" cy="40483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385" y="4105606"/>
              <a:ext cx="404832" cy="40483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1487" y="3414772"/>
              <a:ext cx="404832" cy="404832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2243767" y="1226264"/>
            <a:ext cx="568705" cy="5070764"/>
            <a:chOff x="1246240" y="1149927"/>
            <a:chExt cx="568705" cy="5070764"/>
          </a:xfrm>
        </p:grpSpPr>
        <p:cxnSp>
          <p:nvCxnSpPr>
            <p:cNvPr id="46" name="Straight Arrow Connector 45"/>
            <p:cNvCxnSpPr/>
            <p:nvPr/>
          </p:nvCxnSpPr>
          <p:spPr>
            <a:xfrm flipV="1">
              <a:off x="1814945" y="1149927"/>
              <a:ext cx="0" cy="5070764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4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240" y="1149927"/>
              <a:ext cx="204538" cy="251482"/>
            </a:xfrm>
            <a:prstGeom prst="rect">
              <a:avLst/>
            </a:prstGeom>
          </p:spPr>
        </p:pic>
      </p:grpSp>
      <p:pic>
        <p:nvPicPr>
          <p:cNvPr id="87" name="Picture 8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04" y="2075536"/>
            <a:ext cx="404832" cy="40483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672" y="2710084"/>
            <a:ext cx="404832" cy="40483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591" y="2710084"/>
            <a:ext cx="404832" cy="40483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04" y="3354319"/>
            <a:ext cx="404832" cy="40483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03" y="2914772"/>
            <a:ext cx="404832" cy="40483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612" y="2914772"/>
            <a:ext cx="404832" cy="40483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44" y="3559007"/>
            <a:ext cx="404832" cy="40483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525" y="3559007"/>
            <a:ext cx="404832" cy="40483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369" y="4203242"/>
            <a:ext cx="404832" cy="40483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207" y="4203242"/>
            <a:ext cx="404832" cy="40483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648" y="3559007"/>
            <a:ext cx="404832" cy="40483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898" y="4203242"/>
            <a:ext cx="404832" cy="40483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648" y="4891930"/>
            <a:ext cx="404832" cy="40483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525" y="4890752"/>
            <a:ext cx="404832" cy="40483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40" y="2075536"/>
            <a:ext cx="404832" cy="40483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40" y="3400918"/>
            <a:ext cx="404832" cy="40483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008" y="2710084"/>
            <a:ext cx="404832" cy="40483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672" y="4091752"/>
            <a:ext cx="404832" cy="404832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074" y="4091752"/>
            <a:ext cx="404832" cy="404832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176" y="3400918"/>
            <a:ext cx="404832" cy="40483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957457" y="3205848"/>
            <a:ext cx="388579" cy="918720"/>
            <a:chOff x="1957457" y="3095008"/>
            <a:chExt cx="388579" cy="91872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2346036" y="3095008"/>
              <a:ext cx="0" cy="91872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7457" y="3421463"/>
              <a:ext cx="217036" cy="265809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5470098" y="5712253"/>
            <a:ext cx="4017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Classification Margin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3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28646 -0.04629 " pathEditMode="fixed" rAng="0" ptsTypes="AA">
                                      <p:cBhvr>
                                        <p:cTn id="6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-231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25378 -0.15394 " pathEditMode="fixed" rAng="0" ptsTypes="AA">
                                      <p:cBhvr>
                                        <p:cTn id="6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770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-0.22057 -0.26875 " pathEditMode="fixed" rAng="0" ptsTypes="AA">
                                      <p:cBhvr>
                                        <p:cTn id="6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-1344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31966 -0.06435 " pathEditMode="fixed" rAng="0" ptsTypes="AA">
                                      <p:cBhvr>
                                        <p:cTn id="6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-321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35286 0.03866 " pathEditMode="fixed" rAng="0" ptsTypes="AA">
                                      <p:cBhvr>
                                        <p:cTn id="6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192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-0.28659 -0.18171 " pathEditMode="fixed" rAng="0" ptsTypes="AA">
                                      <p:cBhvr>
                                        <p:cTn id="7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36" y="-9097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-0.25404 -0.3007 " pathEditMode="fixed" rAng="0" ptsTypes="AA">
                                      <p:cBhvr>
                                        <p:cTn id="7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-1504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38268 0.0199 " pathEditMode="fixed" rAng="0" ptsTypes="AA">
                                      <p:cBhvr>
                                        <p:cTn id="7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1" y="99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-0.35338 -0.09352 " pathEditMode="fixed" rAng="0" ptsTypes="AA">
                                      <p:cBhvr>
                                        <p:cTn id="7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467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31979 -0.21574 " pathEditMode="fixed" rAng="0" ptsTypes="AA">
                                      <p:cBhvr>
                                        <p:cTn id="7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-10787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48555 0.20116 " pathEditMode="fixed" rAng="0" ptsTypes="AA">
                                      <p:cBhvr>
                                        <p:cTn id="8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84" y="1004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54531 0.29375 " pathEditMode="fixed" rAng="0" ptsTypes="AA">
                                      <p:cBhvr>
                                        <p:cTn id="8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66" y="1467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57904 0.27384 " pathEditMode="fixed" rAng="0" ptsTypes="AA">
                                      <p:cBhvr>
                                        <p:cTn id="8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1368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51615 0.1875 " pathEditMode="fixed" rAng="0" ptsTypes="AA">
                                      <p:cBhvr>
                                        <p:cTn id="8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7" y="937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-0.54518 0.16759 " pathEditMode="fixed" rAng="0" ptsTypes="AA">
                                      <p:cBhvr>
                                        <p:cTn id="8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66" y="838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-0.48281 0.07801 " pathEditMode="fixed" rAng="0" ptsTypes="AA">
                                      <p:cBhvr>
                                        <p:cTn id="9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41" y="388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45729 0.09097 " pathEditMode="fixed" rAng="0" ptsTypes="AA">
                                      <p:cBhvr>
                                        <p:cTn id="9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65" y="453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-0.42904 -0.01829 " pathEditMode="fixed" rAng="0" ptsTypes="AA">
                                      <p:cBhvr>
                                        <p:cTn id="9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-92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0.45729 -0.0368 " pathEditMode="fixed" rAng="0" ptsTypes="AA">
                                      <p:cBhvr>
                                        <p:cTn id="9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65" y="-185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-0.51706 0.05556 " pathEditMode="fixed" rAng="0" ptsTypes="AA">
                                      <p:cBhvr>
                                        <p:cTn id="9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59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186.0161"/>
  <p:tag name="LATEXADDIN" val="\documentclass{article}&#10;\usepackage{amsmath}&#10;\pagestyle{empty}&#10;\begin{document}&#10;&#10;\[&#10;f(\hskip1.5ex)&#10;\]&#10;&#10;\end{document}"/>
  <p:tag name="IGUANATEXSIZE" val="20"/>
  <p:tag name="IGUANATEXCURSOR" val="9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.00622"/>
  <p:tag name="ORIGINALWIDTH" val="62.40543"/>
  <p:tag name="LATEXADDIN" val="\documentclass{article}&#10;\usepackage{amsmath,amssymb}&#10;\pagestyle{empty}&#10;\renewcommand{\Pr}{\mathbb{P}}&#10;\newcommand{\E}{\mathbb{E}}&#10;\newcommand{\bth}{\boldsymbol\theta}&#10;\newcommand{\x}{\mathbf x}&#10;\newcommand{\y}{\mathbf y}&#10;\begin{document}&#10;&#10;\[&#10;{\cal S}&#10;\]&#10;&#10;\end{document}"/>
  <p:tag name="IGUANATEXSIZE" val="32"/>
  <p:tag name="IGUANATEXCURSOR" val="24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.0124"/>
  <p:tag name="ORIGINALWIDTH" val="1413.123"/>
  <p:tag name="LATEXADDIN" val="\documentclass{article}&#10;\usepackage{amsmath,amssymb}&#10;\pagestyle{empty}&#10;\renewcommand{\Pr}{\mathbb{P}}&#10;\newcommand{\E}{\mathbb{E}}&#10;\newcommand{\bth}{\boldsymbol\theta}&#10;\newcommand{\x}{\mathbf x}&#10;\newcommand{\y}{\mathbf y}&#10;\begin{document}&#10;&#10;\[&#10;\min_{s \in {\cal S}}\ \ell_{\text{prec@}k}(s) = \min_{s \in {\cal S}}\ \text{prec@}k(s)&#10;\]&#10;&#10;\end{document}"/>
  <p:tag name="IGUANATEXSIZE" val="36"/>
  <p:tag name="IGUANATEXCURSOR" val="30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209"/>
  <p:tag name="ORIGINALWIDTH" val="1212.105"/>
  <p:tag name="LATEXADDIN" val="\documentclass{article}&#10;\usepackage{amsmath,amssymb}&#10;\pagestyle{empty}&#10;\renewcommand{\Pr}{\mathbb{P}}&#10;\newcommand{\E}{\mathbb{E}}&#10;\newcommand{\bth}{\boldsymbol\theta}&#10;\newcommand{\x}{\mathbf x}&#10;\newcommand{\y}{\mathbf y}&#10;\begin{document}&#10;&#10;\[&#10;\ell_{\text{prec@}k}(s) \text{ is convex over } \mathbb R^n&#10;\]&#10;&#10;\end{document}"/>
  <p:tag name="IGUANATEXSIZE" val="36"/>
  <p:tag name="IGUANATEXCURSOR" val="30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209"/>
  <p:tag name="ORIGINALWIDTH" val="411.0356"/>
  <p:tag name="LATEXADDIN" val="\documentclass{article}&#10;\usepackage{amsmath,amssymb}&#10;\pagestyle{empty}&#10;\renewcommand{\Pr}{\mathbb{P}}&#10;\newcommand{\E}{\mathbb{E}}&#10;\newcommand{\bth}{\boldsymbol\theta}&#10;\newcommand{\x}{\mathbf x}&#10;\newcommand{\y}{\mathbf y}&#10;\begin{document}&#10;&#10;\[&#10;\ell_{\text{prec@}k}(s)&#10;\]&#10;&#10;\end{document}"/>
  <p:tag name="IGUANATEXSIZE" val="36"/>
  <p:tag name="IGUANATEXCURSOR" val="26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5.40567"/>
  <p:tag name="ORIGINALWIDTH" val="53.40464"/>
  <p:tag name="LATEXADDIN" val="\documentclass{article}&#10;\usepackage{amsmath,amssymb}&#10;\pagestyle{empty}&#10;\renewcommand{\Pr}{\mathbb{P}}&#10;\newcommand{\E}{\mathbb{E}}&#10;\newcommand{\bth}{\boldsymbol\theta}&#10;\newcommand{\x}{\mathbf x}&#10;\newcommand{\y}{\mathbf y}&#10;\begin{document}&#10;&#10;\[&#10;\gamma&#10;\]&#10;&#10;\end{document}"/>
  <p:tag name="IGUANATEXSIZE" val="32"/>
  <p:tag name="IGUANATEXCURSOR" val="24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.00394"/>
  <p:tag name="ORIGINALWIDTH" val="36.60315"/>
  <p:tag name="LATEXADDIN" val="\documentclass{article}&#10;\usepackage{amsmath,amssymb}&#10;\pagestyle{empty}&#10;\renewcommand{\Pr}{\mathbb{P}}&#10;\newcommand{\E}{\mathbb{E}}&#10;\newcommand{\bth}{\boldsymbol\theta}&#10;\newcommand{\x}{\mathbf x}&#10;\newcommand{\y}{\mathbf y}&#10;\begin{document}&#10;&#10;\[&#10;s&#10;\]&#10;&#10;\end{document}"/>
  <p:tag name="IGUANATEXSIZE" val="44"/>
  <p:tag name="IGUANATEXCURSOR" val="24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5.40567"/>
  <p:tag name="ORIGINALWIDTH" val="53.40464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gamma&#10;\]&#10;&#10;\end{document}"/>
  <p:tag name="IGUANATEXSIZE" val="32"/>
  <p:tag name="IGUANATEXCURSOR" val="2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5.40567"/>
  <p:tag name="ORIGINALWIDTH" val="53.40464"/>
  <p:tag name="LATEXADDIN" val="\documentclass{article}&#10;\usepackage{amsmath,amssymb}&#10;\pagestyle{empty}&#10;\renewcommand{\Pr}{\mathbb{P}}&#10;\newcommand{\E}{\mathbb{E}}&#10;\newcommand{\bth}{\boldsymbol\theta}&#10;\newcommand{\x}{\mathbf x}&#10;\newcommand{\y}{\mathbf y}&#10;\begin{document}&#10;&#10;\[&#10;\gamma&#10;\]&#10;&#10;\end{document}"/>
  <p:tag name="IGUANATEXSIZE" val="32"/>
  <p:tag name="IGUANATEXCURSOR" val="24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.40622"/>
  <p:tag name="ORIGINALWIDTH" val="228.0198"/>
  <p:tag name="LATEXADDIN" val="\documentclass{article}&#10;\usepackage{amsmath,amssymb}&#10;\pagestyle{empty}&#10;\renewcommand{\Pr}{\mathbb{P}}&#10;\newcommand{\E}{\mathbb{E}}&#10;\newcommand{\bth}{\boldsymbol\theta}&#10;\newcommand{\x}{\mathbf x}&#10;\newcommand{\y}{\mathbf y}&#10;\begin{document}&#10;&#10;\[&#10;k = 3&#10;\]&#10;&#10;\end{document}"/>
  <p:tag name="IGUANATEXSIZE" val="36"/>
  <p:tag name="IGUANATEXCURSOR" val="24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5.40567"/>
  <p:tag name="ORIGINALWIDTH" val="53.40464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gamma&#10;\]&#10;&#10;\end{document}"/>
  <p:tag name="IGUANATEXSIZE" val="32"/>
  <p:tag name="IGUANATEXCURSOR" val="2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7.6258"/>
  <p:tag name="ORIGINALWIDTH" val="166.2144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left.\vphantom{\frac{\frac{\frac{1}{b}}{b}}{\frac{\frac{1}{b}}{b}}}\right\}\ k&#10;\]&#10;&#10;\end{document}"/>
  <p:tag name="IGUANATEXSIZE" val="36"/>
  <p:tag name="IGUANATEXCURSOR" val="2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.00394"/>
  <p:tag name="ORIGINALWIDTH" val="36.60315"/>
  <p:tag name="LATEXADDIN" val="\documentclass{article}&#10;\usepackage{amsmath,amssymb}&#10;\pagestyle{empty}&#10;\renewcommand{\Pr}{\mathbb{P}}&#10;\newcommand{\E}{\mathbb{E}}&#10;\newcommand{\bth}{\boldsymbol\theta}&#10;\newcommand{\x}{\mathbf x}&#10;\newcommand{\y}{\mathbf y}&#10;\begin{document}&#10;&#10;\[&#10;s&#10;\]&#10;&#10;\end{document}"/>
  <p:tag name="IGUANATEXSIZE" val="44"/>
  <p:tag name="IGUANATEXCURSOR" val="24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.00622"/>
  <p:tag name="ORIGINALWIDTH" val="62.40543"/>
  <p:tag name="LATEXADDIN" val="\documentclass{article}&#10;\usepackage{amsmath,amssymb}&#10;\pagestyle{empty}&#10;\renewcommand{\Pr}{\mathbb{P}}&#10;\newcommand{\E}{\mathbb{E}}&#10;\newcommand{\bth}{\boldsymbol\theta}&#10;\newcommand{\x}{\mathbf x}&#10;\newcommand{\y}{\mathbf y}&#10;\begin{document}&#10;&#10;\[&#10;{\cal S}&#10;\]&#10;&#10;\end{document}"/>
  <p:tag name="IGUANATEXSIZE" val="32"/>
  <p:tag name="IGUANATEXCURSOR" val="24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.2128"/>
  <p:tag name="ORIGINALWIDTH" val="1413.123"/>
  <p:tag name="LATEXADDIN" val="\documentclass{article}&#10;\usepackage{amsmath,amssymb}&#10;\pagestyle{empty}&#10;\renewcommand{\Pr}{\mathbb{P}}&#10;\newcommand{\E}{\mathbb{E}}&#10;\newcommand{\bth}{\boldsymbol\theta}&#10;\newcommand{\x}{\mathbf x}&#10;\newcommand{\y}{\mathbf y}&#10;\begin{document}&#10;&#10;\[&#10;\min_{s \in {\cal S}}\ \ell_{\text{prec@}k}^{\text{ramp}}(s) = \min_{s \in {\cal S}}\ \text{prec@}k(s)&#10;\]&#10;&#10;\end{document}"/>
  <p:tag name="IGUANATEXSIZE" val="28"/>
  <p:tag name="IGUANATEXCURSOR" val="29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0.8243"/>
  <p:tag name="ORIGINALWIDTH" val="2251.395"/>
  <p:tag name="LATEXADDIN" val="\documentclass{article}&#10;\usepackage{amsmath,amssymb}&#10;\pagestyle{empty}&#10;\renewcommand{\Pr}{\mathbb{P}}&#10;\newcommand{\E}{\mathbb{E}}&#10;\newcommand{\bth}{\boldsymbol\theta}&#10;\newcommand{\x}{\mathbf x}&#10;\newcommand{\y}{\mathbf y}&#10;\begin{document}&#10;&#10;\[&#10;\max_{\|\hat\y\|_0 = k}\left\{ \text{prec@}k(\hat\y) + \sum \hat\y_is_i\right\} - \max_{\substack{\|\tilde\y\|_0 = k\\\text{prec@}k(\tilde\y)= 0}}\sum{\tilde\y_is_i}&#10;\]&#10;&#10;\end{document}"/>
  <p:tag name="IGUANATEXSIZE" val="28"/>
  <p:tag name="IGUANATEXCURSOR" val="24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4106"/>
  <p:tag name="ORIGINALWIDTH" val="1191.703"/>
  <p:tag name="LATEXADDIN" val="\documentclass{article}&#10;\usepackage{amsmath,amssymb}&#10;\pagestyle{empty}&#10;\renewcommand{\Pr}{\mathbb{P}}&#10;\newcommand{\E}{\mathbb{E}}&#10;\newcommand{\bth}{\boldsymbol\theta}&#10;\newcommand{\x}{\mathbf x}&#10;\newcommand{\y}{\mathbf y}&#10;\begin{document}&#10;&#10;\[&#10;\text{Ramp Surrogate }\ \ell_{\text{prec@}k}^{\text{ramp}}(s)&#10;\]&#10;&#10;\end{document}"/>
  <p:tag name="IGUANATEXSIZE" val="28"/>
  <p:tag name="IGUANATEXCURSOR" val="26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8.2206"/>
  <p:tag name="ORIGINALWIDTH" val="2644.429"/>
  <p:tag name="LATEXADDIN" val="\documentclass{article}&#10;\usepackage{amsmath,amssymb}&#10;\pagestyle{empty}&#10;\renewcommand{\Pr}{\mathbb{P}}&#10;\newcommand{\E}{\mathbb{E}}&#10;\newcommand{\bth}{\boldsymbol\theta}&#10;\newcommand{\x}{\mathbf x}&#10;\newcommand{\y}{\mathbf y}&#10;\begin{document}&#10;&#10;\[&#10;\max_{\|\hat\y\|_0 = k}\left\{ \text{prec@}k(\hat\y) + \sum (\hat\y_i - \y_i)s_i + \frac{1}{C(\hat\y)}\sum(1-\hat\y_i)\y_is_i\right\}&#10;\]&#10;&#10;\end{document}"/>
  <p:tag name="IGUANATEXSIZE" val="24"/>
  <p:tag name="IGUANATEXCURSOR" val="36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0106"/>
  <p:tag name="ORIGINALWIDTH" val="1107.096"/>
  <p:tag name="LATEXADDIN" val="\documentclass{article}&#10;\usepackage{amsmath,amssymb}&#10;\pagestyle{empty}&#10;\renewcommand{\Pr}{\mathbb{P}}&#10;\newcommand{\E}{\mathbb{E}}&#10;\newcommand{\bth}{\boldsymbol\theta}&#10;\newcommand{\x}{\mathbf x}&#10;\newcommand{\y}{\mathbf y}&#10;\begin{document}&#10;&#10;\[&#10;\text{Avg Surrogate }\ \ell_{\text{prec@}k}^{\text{avg}}(s)&#10;\]&#10;&#10;\end{document}"/>
  <p:tag name="IGUANATEXSIZE" val="28"/>
  <p:tag name="IGUANATEXCURSOR" val="29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3.4202"/>
  <p:tag name="ORIGINALWIDTH" val="1238.507"/>
  <p:tag name="LATEXADDIN" val="\documentclass{article}&#10;\usepackage{amsmath,amssymb}&#10;\pagestyle{empty}&#10;\renewcommand{\Pr}{\mathbb{P}}&#10;\newcommand{\E}{\mathbb{E}}&#10;\newcommand{\bth}{\boldsymbol\theta}&#10;\newcommand{\x}{\mathbf x}&#10;\newcommand{\y}{\mathbf y}&#10;\begin{document}&#10;&#10;\[&#10;C(\hat\y) = \frac{n_+ - k + \text{prec@}k(\hat\y)}{n_+ - k}&#10;\]&#10;&#10;\end{document}"/>
  <p:tag name="IGUANATEXSIZE" val="22"/>
  <p:tag name="IGUANATEXCURSOR" val="29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17.6362"/>
  <p:tag name="ORIGINALWIDTH" val="54.60472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left\{\vphantom{\frac{\frac{b}{b}}{\frac{\frac{\frac{b}{b}}{b}}{b}}}\right.&#10;\]&#10;&#10;\end{document}"/>
  <p:tag name="IGUANATEXSIZE" val="36"/>
  <p:tag name="IGUANATEXCURSOR" val="2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.40622"/>
  <p:tag name="ORIGINALWIDTH" val="228.0198"/>
  <p:tag name="LATEXADDIN" val="\documentclass{article}&#10;\usepackage{amsmath,amssymb}&#10;\pagestyle{empty}&#10;\renewcommand{\Pr}{\mathbb{P}}&#10;\newcommand{\E}{\mathbb{E}}&#10;\newcommand{\bth}{\boldsymbol\theta}&#10;\newcommand{\x}{\mathbf x}&#10;\newcommand{\y}{\mathbf y}&#10;\begin{document}&#10;&#10;\[&#10;k = 3&#10;\]&#10;&#10;\end{document}"/>
  <p:tag name="IGUANATEXSIZE" val="28"/>
  <p:tag name="IGUANATEXCURSOR" val="2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17.6362"/>
  <p:tag name="ORIGINALWIDTH" val="171.6149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left.\vphantom{\frac{\frac{\frac{\frac{1}{b}}{b}}{b}}{\frac{\frac{1}{b}}{b}}}\right\}\ k&#10;\]&#10;&#10;\end{document}"/>
  <p:tag name="IGUANATEXSIZE" val="36"/>
  <p:tag name="IGUANATEXCURSOR" val="25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8.8155"/>
  <p:tag name="ORIGINALWIDTH" val="1355.517"/>
  <p:tag name="LATEXADDIN" val="\documentclass{article}&#10;\usepackage{amsmath,amssymb}&#10;\pagestyle{empty}&#10;\renewcommand{\Pr}{\mathbb{P}}&#10;\newcommand{\E}{\mathbb{E}}&#10;\newcommand{\bth}{\boldsymbol\theta}&#10;\newcommand{\x}{\mathbf x}&#10;\newcommand{\y}{\mathbf y}&#10;\begin{document}&#10;&#10;\[&#10;\mathbf w_{\text{new}} = \mathbf w_{\text{old}} + \phi\left( \vphantom{\frac{a}{b}} \hphantom{ab} \right) - \phi\left( \vphantom{\frac{a}{b}} \hphantom{ab} \right)&#10;\]&#10;&#10;\end{document}"/>
  <p:tag name="IGUANATEXSIZE" val="40"/>
  <p:tag name="IGUANATEXCURSOR" val="40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8.8155"/>
  <p:tag name="ORIGINALWIDTH" val="934.881"/>
  <p:tag name="LATEXADDIN" val="\documentclass{article}&#10;\usepackage{amsmath,amssymb}&#10;\pagestyle{empty}&#10;\renewcommand{\Pr}{\mathbb{P}}&#10;\newcommand{\E}{\mathbb{E}}&#10;\newcommand{\bth}{\boldsymbol\theta}&#10;\newcommand{\x}{\mathbf x}&#10;\newcommand{\y}{\mathbf y}&#10;\begin{document}&#10;&#10;\[&#10;s\left( \vphantom{\frac{a}{b}} \hphantom{ab} \right) = \left\langle \mathbf w,\phi\left( \vphantom{\frac{a}{b}} \hphantom{ab} \right) \right\rangle&#10;\]&#10;&#10;\end{document}"/>
  <p:tag name="IGUANATEXSIZE" val="40"/>
  <p:tag name="IGUANATEXCURSOR" val="29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.00394"/>
  <p:tag name="ORIGINALWIDTH" val="36.60315"/>
  <p:tag name="LATEXADDIN" val="\documentclass{article}&#10;\usepackage{amsmath,amssymb}&#10;\pagestyle{empty}&#10;\renewcommand{\Pr}{\mathbb{P}}&#10;\newcommand{\E}{\mathbb{E}}&#10;\newcommand{\bth}{\boldsymbol\theta}&#10;\newcommand{\x}{\mathbf x}&#10;\newcommand{\y}{\mathbf y}&#10;\begin{document}&#10;&#10;\[&#10;s&#10;\]&#10;&#10;\end{document}"/>
  <p:tag name="IGUANATEXSIZE" val="44"/>
  <p:tag name="IGUANATEXCURSOR" val="24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6.8197"/>
  <p:tag name="ORIGINALWIDTH" val="1736.551"/>
  <p:tag name="LATEXADDIN" val="\documentclass{article}&#10;\usepackage{amsmath,amssymb}&#10;\pagestyle{empty}&#10;\renewcommand{\Pr}{\mathbb{P}}&#10;\newcommand{\E}{\mathbb{E}}&#10;\newcommand{\bth}{\boldsymbol\theta}&#10;\newcommand{\x}{\mathbf x}&#10;\newcommand{\y}{\mathbf y}&#10;\begin{document}&#10;&#10;\[&#10;\mathbf w_{\text{new}} = \mathbf w_{\text{old}} + \frac{\phi\left( \vphantom{\frac{a}{b}} \hphantom{ab} \right) + \phi\left( \vphantom{\frac{a}{b}} \hphantom{ab} \right)}{2} - \phi\left( \vphantom{\frac{a}{b}} \hphantom{ab} \right)&#10;\]&#10;&#10;\end{document}"/>
  <p:tag name="IGUANATEXSIZE" val="28"/>
  <p:tag name="IGUANATEXCURSOR" val="41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8.8155"/>
  <p:tag name="ORIGINALWIDTH" val="1355.517"/>
  <p:tag name="LATEXADDIN" val="\documentclass{article}&#10;\usepackage{amsmath,amssymb}&#10;\pagestyle{empty}&#10;\renewcommand{\Pr}{\mathbb{P}}&#10;\newcommand{\E}{\mathbb{E}}&#10;\newcommand{\bth}{\boldsymbol\theta}&#10;\newcommand{\x}{\mathbf x}&#10;\newcommand{\y}{\mathbf y}&#10;\begin{document}&#10;&#10;\[&#10;\mathbf w_{\text{new}} = \mathbf w_{\text{old}} + \phi\left( \vphantom{\frac{a}{b}} \hphantom{ab} \right) - \phi\left( \vphantom{\frac{a}{b}} \hphantom{ab} \right)&#10;\]&#10;&#10;\end{document}"/>
  <p:tag name="IGUANATEXSIZE" val="40"/>
  <p:tag name="IGUANATEXCURSOR" val="40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8.8155"/>
  <p:tag name="ORIGINALWIDTH" val="934.881"/>
  <p:tag name="LATEXADDIN" val="\documentclass{article}&#10;\usepackage{amsmath,amssymb}&#10;\pagestyle{empty}&#10;\renewcommand{\Pr}{\mathbb{P}}&#10;\newcommand{\E}{\mathbb{E}}&#10;\newcommand{\bth}{\boldsymbol\theta}&#10;\newcommand{\x}{\mathbf x}&#10;\newcommand{\y}{\mathbf y}&#10;\begin{document}&#10;&#10;\[&#10;s\left( \vphantom{\frac{a}{b}} \hphantom{ab} \right) = \left\langle \mathbf w,\phi\left( \vphantom{\frac{a}{b}} \hphantom{ab} \right) \right\rangle&#10;\]&#10;&#10;\end{document}"/>
  <p:tag name="IGUANATEXSIZE" val="40"/>
  <p:tag name="IGUANATEXCURSOR" val="29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.00394"/>
  <p:tag name="ORIGINALWIDTH" val="36.60315"/>
  <p:tag name="LATEXADDIN" val="\documentclass{article}&#10;\usepackage{amsmath,amssymb}&#10;\pagestyle{empty}&#10;\renewcommand{\Pr}{\mathbb{P}}&#10;\newcommand{\E}{\mathbb{E}}&#10;\newcommand{\bth}{\boldsymbol\theta}&#10;\newcommand{\x}{\mathbf x}&#10;\newcommand{\y}{\mathbf y}&#10;\begin{document}&#10;&#10;\[&#10;s&#10;\]&#10;&#10;\end{document}"/>
  <p:tag name="IGUANATEXSIZE" val="44"/>
  <p:tag name="IGUANATEXCURSOR" val="24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8.625"/>
  <p:tag name="ORIGINALWIDTH" val="2039.577"/>
  <p:tag name="LATEXADDIN" val="\documentclass{article}&#10;\usepackage{amsmath}&#10;\pagestyle{empty}&#10;\begin{document}&#10;&#10;\[&#10;\sum_{t=1}^T\Delta_t \leq \min_{\mathbf w\in{\cal W}}\left( \|\mathbf w\|_2\sqrt{4k} + \sqrt{T\cdot\ell_{\text{prec}@k}^{\text{avg}}\left(\mathbf w\right)}\right)^2&#10;\]&#10;&#10;\end{document}"/>
  <p:tag name="IGUANATEXSIZE" val="28"/>
  <p:tag name="IGUANATEXCURSOR" val="15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747.6648"/>
  <p:tag name="LATEXADDIN" val="\documentclass{article}&#10;\usepackage{amsmath,amssymb}&#10;\pagestyle{empty}&#10;\renewcommand{\Pr}{\mathbb{P}}&#10;\newcommand{\E}{\mathbb{E}}&#10;\newcommand{\bth}{\boldsymbol\theta}&#10;\newcommand{\x}{\mathbf x}&#10;\newcommand{\y}{\mathbf y}&#10;\begin{document}&#10;&#10;\[&#10;\Delta_t = \text{prec@}k(\mathbf w_t)&#10;\]&#10;&#10;\end{document}"/>
  <p:tag name="IGUANATEXSIZE" val="28"/>
  <p:tag name="IGUANATEXCURSOR" val="27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567.6492"/>
  <p:tag name="LATEXADDIN" val="\documentclass{article}&#10;\usepackage{amsmath,amssymb}&#10;\pagestyle{empty}&#10;\renewcommand{\Pr}{\mathbb{P}}&#10;\newcommand{\E}{\mathbb{E}}&#10;\newcommand{\bth}{\boldsymbol\theta}&#10;\newcommand{\x}{\mathbf x}&#10;\newcommand{\y}{\mathbf y}&#10;\begin{document}&#10;&#10;\[&#10;{\cal O}\left( \text{SORT}(n) \right)&#10;\]&#10;&#10;\end{document}"/>
  <p:tag name="IGUANATEXSIZE" val="28"/>
  <p:tag name="IGUANATEXCURSOR" val="2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.6237"/>
  <p:tag name="ORIGINALWIDTH" val="2169.188"/>
  <p:tag name="LATEXADDIN" val="\documentclass{article}&#10;\usepackage{amsmath,amssymb}&#10;\pagestyle{empty}&#10;\renewcommand{\Pr}{\mathbb{P}}&#10;\newcommand{\E}{\mathbb{E}}&#10;\newcommand{\bth}{\boldsymbol\theta}&#10;\newcommand{\x}{\mathbf x}&#10;\newcommand{\y}{\mathbf y}&#10;\begin{document}&#10;&#10;\[&#10;\text{prec@}k\left(\mathbf w; (\x_1,y_1), \ldots, (\x_n,y_n) \right) \neq \sum_{i=1}^n\ell(\mathbf w; \x_i,y_i)&#10;\]&#10;&#10;\end{document}"/>
  <p:tag name="IGUANATEXSIZE" val="28"/>
  <p:tag name="IGUANATEXCURSOR" val="35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0106"/>
  <p:tag name="ORIGINALWIDTH" val="391.8339"/>
  <p:tag name="LATEXADDIN" val="\documentclass{article}&#10;\usepackage{amsmath,amssymb}&#10;\pagestyle{empty}&#10;\renewcommand{\Pr}{\mathbb{P}}&#10;\newcommand{\E}{\mathbb{E}}&#10;\newcommand{\bth}{\boldsymbol\theta}&#10;\newcommand{\x}{\mathbf x}&#10;\newcommand{\y}{\mathbf y}&#10;\begin{document}&#10;&#10;\[&#10;\ell_{\text{prec@}k}^{\text{avg}}(\cdot)&#10;\]&#10;&#10;\end{document}"/>
  <p:tag name="IGUANATEXSIZE" val="28"/>
  <p:tag name="IGUANATEXCURSOR" val="28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.0261"/>
  <p:tag name="ORIGINALWIDTH" val="809.7117"/>
  <p:tag name="LATEXADDIN" val="\documentclass{article}&#10;\usepackage{amsmath,amssymb}&#10;\pagestyle{empty}&#10;\renewcommand{\Pr}{\mathbb{P}}&#10;\newcommand{\E}{\mathbb{E}}&#10;\newcommand{\bth}{\boldsymbol\theta}&#10;\newcommand{\x}{\mathbf x}&#10;\newcommand{\y}{\mathbf y}&#10;\usepackage{graphicx}&#10;\graphicspath{ {C:/Users/t-purkar/Desktop/tmp/pdfcrop_v0.4b/pdfcrop_v0.4b/pdfcrop_v0.4b/} }&#10;&#10;\begin{document}&#10;\includegraphics{ppicrop.pdf}&#10;\end{document}"/>
  <p:tag name="IGUANATEXSIZE" val="36"/>
  <p:tag name="IGUANATEXCURSOR" val="33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69.657"/>
  <p:tag name="ORIGINALWIDTH" val="4452.986"/>
  <p:tag name="LATEXADDIN" val="\documentclass{article}&#10;\usepackage{amsmath,amssymb}&#10;\pagestyle{empty}&#10;\renewcommand{\Pr}{\mathbb{P}}&#10;\newcommand{\E}{\mathbb{E}}&#10;\newcommand{\bth}{\boldsymbol\theta}&#10;\newcommand{\x}{\mathbf x}&#10;\newcommand{\y}{\mathbf y}&#10;\usepackage{graphicx}&#10;\graphicspath{ {C:/Users/t-purkar/Desktop/tmp/pdfcrop_v0.4b/pdfcrop_v0.4b/pdfcrop_v0.4b/} }&#10;&#10;\begin{document}&#10;\includegraphics{ijcnn1crop.pdf}&#10;\end{document}"/>
  <p:tag name="IGUANATEXSIZE" val="36"/>
  <p:tag name="IGUANATEXCURSOR" val="37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.3533"/>
  <p:tag name="ORIGINALWIDTH" val="807.748"/>
  <p:tag name="LATEXADDIN" val="\documentclass{article}&#10;\usepackage{amsmath,amssymb}&#10;\pagestyle{empty}&#10;\renewcommand{\Pr}{\mathbb{P}}&#10;\newcommand{\E}{\mathbb{E}}&#10;\newcommand{\bth}{\boldsymbol\theta}&#10;\newcommand{\x}{\mathbf x}&#10;\newcommand{\y}{\mathbf y}&#10;\usepackage{graphicx}&#10;\graphicspath{ {C:/Users/t-purkar/Desktop/tmp/pdfcrop_v0.4b/pdfcrop_v0.4b/pdfcrop_v0.4b/} }&#10;&#10;\begin{document}&#10;\includegraphics{lettercrop.pdf}&#10;\end{document}"/>
  <p:tag name="IGUANATEXSIZE" val="36"/>
  <p:tag name="IGUANATEXCURSOR" val="37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.0261"/>
  <p:tag name="ORIGINALWIDTH" val="809.0572"/>
  <p:tag name="LATEXADDIN" val="\documentclass{article}&#10;\usepackage{amsmath,amssymb}&#10;\pagestyle{empty}&#10;\renewcommand{\Pr}{\mathbb{P}}&#10;\newcommand{\E}{\mathbb{E}}&#10;\newcommand{\bth}{\boldsymbol\theta}&#10;\newcommand{\x}{\mathbf x}&#10;\newcommand{\y}{\mathbf y}&#10;\usepackage{graphicx}&#10;\graphicspath{ {C:/Users/t-purkar/Desktop/tmp/pdfcrop_v0.4b/pdfcrop_v0.4b/pdfcrop_v0.4b/} }&#10;&#10;\begin{document}&#10;\includegraphics{kdd08crop.pdf}&#10;\end{document}"/>
  <p:tag name="IGUANATEXSIZE" val="36"/>
  <p:tag name="IGUANATEXCURSOR" val="3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5.40567"/>
  <p:tag name="ORIGINALWIDTH" val="53.40464"/>
  <p:tag name="LATEXADDIN" val="\documentclass{article}&#10;\usepackage{amsmath,amssymb}&#10;\pagestyle{empty}&#10;\renewcommand{\Pr}{\mathbb{P}}&#10;\newcommand{\E}{\mathbb{E}}&#10;\newcommand{\bth}{\boldsymbol\theta}&#10;\newcommand{\x}{\mathbf x}&#10;\begin{document}&#10;&#10;\[&#10;\gamma&#10;\]&#10;&#10;\end{document}"/>
  <p:tag name="IGUANATEXSIZE" val="32"/>
  <p:tag name="IGUANATEXCURSOR" val="2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40748"/>
  <p:tag name="ORIGINALWIDTH" val="959.4832"/>
  <p:tag name="LATEXADDIN" val="\documentclass{article}&#10;\usepackage{amsmath,amssymb}&#10;\pagestyle{empty}&#10;\renewcommand{\Pr}{\mathbb{P}}&#10;\newcommand{\E}{\mathbb{E}}&#10;\newcommand{\bth}{\boldsymbol\theta}&#10;\newcommand{\x}{\mathbf x}&#10;\newcommand{\y}{\mathbf y}&#10;\begin{document}&#10;&#10;\[&#10;y\quad\ 0 \quad\ \ \ 0 \quad\ \ \ 1 \quad\ \ \ \! 0&#10;\]&#10;&#10;\end{document}"/>
  <p:tag name="IGUANATEXSIZE" val="40"/>
  <p:tag name="IGUANATEXCURSOR" val="29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8.8155"/>
  <p:tag name="ORIGINALWIDTH" val="1140.099"/>
  <p:tag name="LATEXADDIN" val="\documentclass{article}&#10;\usepackage{amsmath,amssymb}&#10;\pagestyle{empty}&#10;\renewcommand{\Pr}{\mathbb{P}}&#10;\newcommand{\E}{\mathbb{E}}&#10;\newcommand{\bth}{\boldsymbol\theta}&#10;\newcommand{\x}{\mathbf x}&#10;\newcommand{\y}{\mathbf y}&#10;\begin{document}&#10;&#10;\[&#10;\mathbf s\ =\ \left(\vphantom{\frac{a}{a}}s_1, \quad s_2, \quad  s_3, \quad s_4\right)&#10;\]&#10;&#10;\end{document}"/>
  <p:tag name="IGUANATEXSIZE" val="40"/>
  <p:tag name="IGUANATEXCURSOR" val="3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8.8155"/>
  <p:tag name="ORIGINALWIDTH" val="934.881"/>
  <p:tag name="LATEXADDIN" val="\documentclass{article}&#10;\usepackage{amsmath,amssymb}&#10;\pagestyle{empty}&#10;\renewcommand{\Pr}{\mathbb{P}}&#10;\newcommand{\E}{\mathbb{E}}&#10;\newcommand{\bth}{\boldsymbol\theta}&#10;\newcommand{\x}{\mathbf x}&#10;\newcommand{\y}{\mathbf y}&#10;\begin{document}&#10;&#10;\[&#10;s\left( \vphantom{\frac{a}{b}} \hphantom{ab} \right) = \left\langle \mathbf w,\phi\left( \vphantom{\frac{a}{b}} \hphantom{ab} \right) \right\rangle&#10;\]&#10;&#10;\end{document}"/>
  <p:tag name="IGUANATEXSIZE" val="40"/>
  <p:tag name="IGUANATEXCURSOR" val="2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209"/>
  <p:tag name="ORIGINALWIDTH" val="1378.319"/>
  <p:tag name="LATEXADDIN" val="\documentclass{article}&#10;\usepackage{amsmath,amssymb}&#10;\pagestyle{empty}&#10;\renewcommand{\Pr}{\mathbb{P}}&#10;\newcommand{\E}{\mathbb{E}}&#10;\newcommand{\bth}{\boldsymbol\theta}&#10;\newcommand{\x}{\mathbf x}&#10;\newcommand{\y}{\mathbf y}&#10;\begin{document}&#10;&#10;\[&#10;\ell_{\text{prec@}k}(s) \geq \text{prec@}k(s)\quad \forall k,\ \forall s&#10;\]&#10;&#10;\end{document}"/>
  <p:tag name="IGUANATEXSIZE" val="36"/>
  <p:tag name="IGUANATEXCURSOR" val="30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7180</TotalTime>
  <Words>987</Words>
  <Application>Microsoft Office PowerPoint</Application>
  <PresentationFormat>Widescreen</PresentationFormat>
  <Paragraphs>238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Segoe UI Light</vt:lpstr>
      <vt:lpstr>Office Theme</vt:lpstr>
      <vt:lpstr>Surrogate Functions for Maximizing Precision at the Top</vt:lpstr>
      <vt:lpstr>Drug Discovery</vt:lpstr>
      <vt:lpstr>Recommendation Systems</vt:lpstr>
      <vt:lpstr>Precision at the Top Matters</vt:lpstr>
      <vt:lpstr>Optimizing Precision at the Top</vt:lpstr>
      <vt:lpstr>Our contributions</vt:lpstr>
      <vt:lpstr>Problem Setting</vt:lpstr>
      <vt:lpstr>The Desiderata for a Surrogate </vt:lpstr>
      <vt:lpstr>Notion of Margin</vt:lpstr>
      <vt:lpstr>Notion of prec@k Margin?</vt:lpstr>
      <vt:lpstr>Notion of prec@k Margin?</vt:lpstr>
      <vt:lpstr>The Ramp Surrogate for prec@k</vt:lpstr>
      <vt:lpstr>A convex, upper bounding, consistent surrogate</vt:lpstr>
      <vt:lpstr>PERCEPTRON@k-MAX for optimizing prec@k</vt:lpstr>
      <vt:lpstr>PERCEPTRON@k-AVG for optimizing prec@k</vt:lpstr>
      <vt:lpstr>Mistake Bound</vt:lpstr>
      <vt:lpstr>Other results</vt:lpstr>
      <vt:lpstr>Large-scale Optimization with PERCEPTRON@k and GD@k</vt:lpstr>
      <vt:lpstr>Experiments</vt:lpstr>
      <vt:lpstr>Experiments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Purushottam Kar</dc:creator>
  <cp:lastModifiedBy>Purushottam Kar</cp:lastModifiedBy>
  <cp:revision>585</cp:revision>
  <dcterms:created xsi:type="dcterms:W3CDTF">2015-06-27T14:49:52Z</dcterms:created>
  <dcterms:modified xsi:type="dcterms:W3CDTF">2015-07-04T08:20:26Z</dcterms:modified>
</cp:coreProperties>
</file>