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2" r:id="rId1"/>
    <p:sldMasterId id="2147483764" r:id="rId2"/>
  </p:sldMasterIdLst>
  <p:notesMasterIdLst>
    <p:notesMasterId r:id="rId38"/>
  </p:notesMasterIdLst>
  <p:sldIdLst>
    <p:sldId id="256" r:id="rId3"/>
    <p:sldId id="338" r:id="rId4"/>
    <p:sldId id="339" r:id="rId5"/>
    <p:sldId id="340" r:id="rId6"/>
    <p:sldId id="341" r:id="rId7"/>
    <p:sldId id="343" r:id="rId8"/>
    <p:sldId id="344" r:id="rId9"/>
    <p:sldId id="345" r:id="rId10"/>
    <p:sldId id="346" r:id="rId11"/>
    <p:sldId id="369" r:id="rId12"/>
    <p:sldId id="347" r:id="rId13"/>
    <p:sldId id="342" r:id="rId14"/>
    <p:sldId id="290" r:id="rId15"/>
    <p:sldId id="348" r:id="rId16"/>
    <p:sldId id="292" r:id="rId17"/>
    <p:sldId id="349" r:id="rId18"/>
    <p:sldId id="350" r:id="rId19"/>
    <p:sldId id="351" r:id="rId20"/>
    <p:sldId id="352" r:id="rId21"/>
    <p:sldId id="353" r:id="rId22"/>
    <p:sldId id="356" r:id="rId23"/>
    <p:sldId id="357" r:id="rId24"/>
    <p:sldId id="294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71" r:id="rId33"/>
    <p:sldId id="366" r:id="rId34"/>
    <p:sldId id="367" r:id="rId35"/>
    <p:sldId id="370" r:id="rId36"/>
    <p:sldId id="372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Consolas" panose="020B0609020204030204" pitchFamily="49" charset="0"/>
      <p:regular r:id="rId49"/>
      <p:bold r:id="rId50"/>
      <p:italic r:id="rId51"/>
      <p:boldItalic r:id="rId52"/>
    </p:embeddedFont>
    <p:embeddedFont>
      <p:font typeface="MingLiU" panose="02020509000000000000" pitchFamily="49" charset="-120"/>
      <p:regular r:id="rId53"/>
    </p:embeddedFont>
    <p:embeddedFont>
      <p:font typeface="Wingdings 3" panose="05040102010807070707" pitchFamily="18" charset="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8" roundtripDataSignature="AMtx7mjgyLSsSc05wss8CVtd6StUFtlI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B8661-E510-4F00-BCBD-F5849317E56C}" v="4" dt="2022-04-02T12:57:57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9509" autoAdjust="0"/>
  </p:normalViewPr>
  <p:slideViewPr>
    <p:cSldViewPr snapToGrid="0">
      <p:cViewPr varScale="1">
        <p:scale>
          <a:sx n="70" d="100"/>
          <a:sy n="70" d="100"/>
        </p:scale>
        <p:origin x="11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78" Type="http://customschemas.google.com/relationships/presentationmetadata" Target="metadata"/><Relationship Id="rId8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BA9AD-9939-4D95-A58F-D33E08076D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FF938C-8E88-484B-902C-DFF0D283A8D8}">
      <dgm:prSet phldrT="[Text]" custT="1"/>
      <dgm:spPr/>
      <dgm:t>
        <a:bodyPr/>
        <a:lstStyle/>
        <a:p>
          <a:r>
            <a:rPr lang="en-US" sz="2800" b="1" dirty="0"/>
            <a:t>Data race</a:t>
          </a:r>
        </a:p>
      </dgm:t>
    </dgm:pt>
    <dgm:pt modelId="{5E1995BA-34B0-40D4-AA1B-B73034B376C2}" type="parTrans" cxnId="{A678C8FF-0043-403D-9FF7-04424A85FFA9}">
      <dgm:prSet/>
      <dgm:spPr/>
      <dgm:t>
        <a:bodyPr/>
        <a:lstStyle/>
        <a:p>
          <a:endParaRPr lang="en-US" sz="1200"/>
        </a:p>
      </dgm:t>
    </dgm:pt>
    <dgm:pt modelId="{7F645487-53AA-4031-9DFD-40CFBC2BE16C}" type="sibTrans" cxnId="{A678C8FF-0043-403D-9FF7-04424A85FFA9}">
      <dgm:prSet/>
      <dgm:spPr/>
      <dgm:t>
        <a:bodyPr/>
        <a:lstStyle/>
        <a:p>
          <a:endParaRPr lang="en-US" sz="1200"/>
        </a:p>
      </dgm:t>
    </dgm:pt>
    <dgm:pt modelId="{C14C6C91-5C23-4983-9988-9489E31C7D3D}">
      <dgm:prSet phldrT="[Text]" custT="1"/>
      <dgm:spPr/>
      <dgm:t>
        <a:bodyPr/>
        <a:lstStyle/>
        <a:p>
          <a:r>
            <a:rPr lang="en-US" sz="2000" b="1" dirty="0"/>
            <a:t>Conflicting accesses</a:t>
          </a:r>
          <a:r>
            <a:rPr lang="en-US" sz="2000" dirty="0"/>
            <a:t> – two threads access the same shared variable where at least one access is a write</a:t>
          </a:r>
        </a:p>
      </dgm:t>
    </dgm:pt>
    <dgm:pt modelId="{0585C73D-7D3F-407D-987B-F0C4E63353B6}" type="parTrans" cxnId="{0DFC919A-3BEE-4CCD-9A0F-7DE8B7B4A61E}">
      <dgm:prSet/>
      <dgm:spPr/>
      <dgm:t>
        <a:bodyPr/>
        <a:lstStyle/>
        <a:p>
          <a:endParaRPr lang="en-US" sz="1200"/>
        </a:p>
      </dgm:t>
    </dgm:pt>
    <dgm:pt modelId="{908566CA-4DD8-4F32-A97C-F404649FFE30}" type="sibTrans" cxnId="{0DFC919A-3BEE-4CCD-9A0F-7DE8B7B4A61E}">
      <dgm:prSet/>
      <dgm:spPr/>
      <dgm:t>
        <a:bodyPr/>
        <a:lstStyle/>
        <a:p>
          <a:endParaRPr lang="en-US" sz="1200"/>
        </a:p>
      </dgm:t>
    </dgm:pt>
    <dgm:pt modelId="{9F78A2D9-2C9D-49B6-8E84-60899E1B908D}">
      <dgm:prSet phldrT="[Text]" custT="1"/>
      <dgm:spPr/>
      <dgm:t>
        <a:bodyPr/>
        <a:lstStyle/>
        <a:p>
          <a:r>
            <a:rPr lang="en-US" sz="2000" b="1" dirty="0"/>
            <a:t>Concurrent accesses</a:t>
          </a:r>
          <a:r>
            <a:rPr lang="en-US" sz="2000" dirty="0"/>
            <a:t> – accesses are not ordered by synchronization operations</a:t>
          </a:r>
        </a:p>
      </dgm:t>
    </dgm:pt>
    <dgm:pt modelId="{E87D37A6-B167-4F6E-A634-ED624E602F90}" type="parTrans" cxnId="{1B5EE981-0164-47A4-8A9E-FEA70EFDB60C}">
      <dgm:prSet/>
      <dgm:spPr/>
      <dgm:t>
        <a:bodyPr/>
        <a:lstStyle/>
        <a:p>
          <a:endParaRPr lang="en-US" sz="1200"/>
        </a:p>
      </dgm:t>
    </dgm:pt>
    <dgm:pt modelId="{BE02F94F-4A46-4B59-9CFC-C8CD0907782B}" type="sibTrans" cxnId="{1B5EE981-0164-47A4-8A9E-FEA70EFDB60C}">
      <dgm:prSet/>
      <dgm:spPr/>
      <dgm:t>
        <a:bodyPr/>
        <a:lstStyle/>
        <a:p>
          <a:endParaRPr lang="en-US" sz="1200"/>
        </a:p>
      </dgm:t>
    </dgm:pt>
    <dgm:pt modelId="{9DB5302B-F878-4966-B242-F05B8632DF30}" type="pres">
      <dgm:prSet presAssocID="{6F8BA9AD-9939-4D95-A58F-D33E08076DEE}" presName="vert0" presStyleCnt="0">
        <dgm:presLayoutVars>
          <dgm:dir/>
          <dgm:animOne val="branch"/>
          <dgm:animLvl val="lvl"/>
        </dgm:presLayoutVars>
      </dgm:prSet>
      <dgm:spPr/>
    </dgm:pt>
    <dgm:pt modelId="{C76DA4E4-08F8-45D6-9B93-3BC760645FC5}" type="pres">
      <dgm:prSet presAssocID="{98FF938C-8E88-484B-902C-DFF0D283A8D8}" presName="thickLine" presStyleLbl="alignNode1" presStyleIdx="0" presStyleCnt="1"/>
      <dgm:spPr>
        <a:ln w="25400"/>
      </dgm:spPr>
    </dgm:pt>
    <dgm:pt modelId="{B5AA1D5F-0686-4E59-9BF9-570D9D87BCB8}" type="pres">
      <dgm:prSet presAssocID="{98FF938C-8E88-484B-902C-DFF0D283A8D8}" presName="horz1" presStyleCnt="0"/>
      <dgm:spPr/>
    </dgm:pt>
    <dgm:pt modelId="{FCED5F29-1A05-4091-948E-4636B68D246B}" type="pres">
      <dgm:prSet presAssocID="{98FF938C-8E88-484B-902C-DFF0D283A8D8}" presName="tx1" presStyleLbl="revTx" presStyleIdx="0" presStyleCnt="3"/>
      <dgm:spPr/>
    </dgm:pt>
    <dgm:pt modelId="{B89E6A04-3C5C-4E67-AC04-9D5FC6608936}" type="pres">
      <dgm:prSet presAssocID="{98FF938C-8E88-484B-902C-DFF0D283A8D8}" presName="vert1" presStyleCnt="0"/>
      <dgm:spPr/>
    </dgm:pt>
    <dgm:pt modelId="{A1A2A541-C584-48A9-835B-FABD62395B10}" type="pres">
      <dgm:prSet presAssocID="{C14C6C91-5C23-4983-9988-9489E31C7D3D}" presName="vertSpace2a" presStyleCnt="0"/>
      <dgm:spPr/>
    </dgm:pt>
    <dgm:pt modelId="{C47A49DD-4078-4786-BE61-F9B0EB81778A}" type="pres">
      <dgm:prSet presAssocID="{C14C6C91-5C23-4983-9988-9489E31C7D3D}" presName="horz2" presStyleCnt="0"/>
      <dgm:spPr/>
    </dgm:pt>
    <dgm:pt modelId="{CB4046CB-FDA7-431B-BC12-43417227B189}" type="pres">
      <dgm:prSet presAssocID="{C14C6C91-5C23-4983-9988-9489E31C7D3D}" presName="horzSpace2" presStyleCnt="0"/>
      <dgm:spPr/>
    </dgm:pt>
    <dgm:pt modelId="{4F4F99A2-E475-4B90-9BA9-B4CDBB9B4CE1}" type="pres">
      <dgm:prSet presAssocID="{C14C6C91-5C23-4983-9988-9489E31C7D3D}" presName="tx2" presStyleLbl="revTx" presStyleIdx="1" presStyleCnt="3"/>
      <dgm:spPr/>
    </dgm:pt>
    <dgm:pt modelId="{1E6C4562-0C36-4E0E-9A82-971167069680}" type="pres">
      <dgm:prSet presAssocID="{C14C6C91-5C23-4983-9988-9489E31C7D3D}" presName="vert2" presStyleCnt="0"/>
      <dgm:spPr/>
    </dgm:pt>
    <dgm:pt modelId="{AC924253-F815-469D-B7AE-21E9A4A8E7FB}" type="pres">
      <dgm:prSet presAssocID="{C14C6C91-5C23-4983-9988-9489E31C7D3D}" presName="thinLine2b" presStyleLbl="callout" presStyleIdx="0" presStyleCnt="2"/>
      <dgm:spPr/>
    </dgm:pt>
    <dgm:pt modelId="{DE34F696-0259-4246-B1F5-8EEF55676AE6}" type="pres">
      <dgm:prSet presAssocID="{C14C6C91-5C23-4983-9988-9489E31C7D3D}" presName="vertSpace2b" presStyleCnt="0"/>
      <dgm:spPr/>
    </dgm:pt>
    <dgm:pt modelId="{05942A35-F024-4EBF-9B6A-9608439E0B20}" type="pres">
      <dgm:prSet presAssocID="{9F78A2D9-2C9D-49B6-8E84-60899E1B908D}" presName="horz2" presStyleCnt="0"/>
      <dgm:spPr/>
    </dgm:pt>
    <dgm:pt modelId="{60ECB972-5C30-493F-99BD-D940B1EDD302}" type="pres">
      <dgm:prSet presAssocID="{9F78A2D9-2C9D-49B6-8E84-60899E1B908D}" presName="horzSpace2" presStyleCnt="0"/>
      <dgm:spPr/>
    </dgm:pt>
    <dgm:pt modelId="{0D9CEC60-EB2F-4AB3-8417-2BA2CFCEB1A8}" type="pres">
      <dgm:prSet presAssocID="{9F78A2D9-2C9D-49B6-8E84-60899E1B908D}" presName="tx2" presStyleLbl="revTx" presStyleIdx="2" presStyleCnt="3"/>
      <dgm:spPr/>
    </dgm:pt>
    <dgm:pt modelId="{8C372D47-DC43-4CF4-A889-B30E0B5D1506}" type="pres">
      <dgm:prSet presAssocID="{9F78A2D9-2C9D-49B6-8E84-60899E1B908D}" presName="vert2" presStyleCnt="0"/>
      <dgm:spPr/>
    </dgm:pt>
    <dgm:pt modelId="{7ABE4D8A-C58D-4962-8FA0-8EA98F96E09E}" type="pres">
      <dgm:prSet presAssocID="{9F78A2D9-2C9D-49B6-8E84-60899E1B908D}" presName="thinLine2b" presStyleLbl="callout" presStyleIdx="1" presStyleCnt="2"/>
      <dgm:spPr/>
    </dgm:pt>
    <dgm:pt modelId="{816D9DCD-9B19-4A86-BA7F-8E5D2B0E8BB4}" type="pres">
      <dgm:prSet presAssocID="{9F78A2D9-2C9D-49B6-8E84-60899E1B908D}" presName="vertSpace2b" presStyleCnt="0"/>
      <dgm:spPr/>
    </dgm:pt>
  </dgm:ptLst>
  <dgm:cxnLst>
    <dgm:cxn modelId="{D5708436-FC9B-41C4-975D-A3B90B5D0C3F}" type="presOf" srcId="{C14C6C91-5C23-4983-9988-9489E31C7D3D}" destId="{4F4F99A2-E475-4B90-9BA9-B4CDBB9B4CE1}" srcOrd="0" destOrd="0" presId="urn:microsoft.com/office/officeart/2008/layout/LinedList"/>
    <dgm:cxn modelId="{1B5EE981-0164-47A4-8A9E-FEA70EFDB60C}" srcId="{98FF938C-8E88-484B-902C-DFF0D283A8D8}" destId="{9F78A2D9-2C9D-49B6-8E84-60899E1B908D}" srcOrd="1" destOrd="0" parTransId="{E87D37A6-B167-4F6E-A634-ED624E602F90}" sibTransId="{BE02F94F-4A46-4B59-9CFC-C8CD0907782B}"/>
    <dgm:cxn modelId="{325D4588-B936-416D-B3D8-C2762D949595}" type="presOf" srcId="{98FF938C-8E88-484B-902C-DFF0D283A8D8}" destId="{FCED5F29-1A05-4091-948E-4636B68D246B}" srcOrd="0" destOrd="0" presId="urn:microsoft.com/office/officeart/2008/layout/LinedList"/>
    <dgm:cxn modelId="{0DFC919A-3BEE-4CCD-9A0F-7DE8B7B4A61E}" srcId="{98FF938C-8E88-484B-902C-DFF0D283A8D8}" destId="{C14C6C91-5C23-4983-9988-9489E31C7D3D}" srcOrd="0" destOrd="0" parTransId="{0585C73D-7D3F-407D-987B-F0C4E63353B6}" sibTransId="{908566CA-4DD8-4F32-A97C-F404649FFE30}"/>
    <dgm:cxn modelId="{F22E53DE-95D0-4786-A683-3DECBA4EB859}" type="presOf" srcId="{9F78A2D9-2C9D-49B6-8E84-60899E1B908D}" destId="{0D9CEC60-EB2F-4AB3-8417-2BA2CFCEB1A8}" srcOrd="0" destOrd="0" presId="urn:microsoft.com/office/officeart/2008/layout/LinedList"/>
    <dgm:cxn modelId="{16B1E8FD-587B-44ED-8481-C24F7964710F}" type="presOf" srcId="{6F8BA9AD-9939-4D95-A58F-D33E08076DEE}" destId="{9DB5302B-F878-4966-B242-F05B8632DF30}" srcOrd="0" destOrd="0" presId="urn:microsoft.com/office/officeart/2008/layout/LinedList"/>
    <dgm:cxn modelId="{A678C8FF-0043-403D-9FF7-04424A85FFA9}" srcId="{6F8BA9AD-9939-4D95-A58F-D33E08076DEE}" destId="{98FF938C-8E88-484B-902C-DFF0D283A8D8}" srcOrd="0" destOrd="0" parTransId="{5E1995BA-34B0-40D4-AA1B-B73034B376C2}" sibTransId="{7F645487-53AA-4031-9DFD-40CFBC2BE16C}"/>
    <dgm:cxn modelId="{1ED2E4F7-5D62-4F75-8B32-34047EC27833}" type="presParOf" srcId="{9DB5302B-F878-4966-B242-F05B8632DF30}" destId="{C76DA4E4-08F8-45D6-9B93-3BC760645FC5}" srcOrd="0" destOrd="0" presId="urn:microsoft.com/office/officeart/2008/layout/LinedList"/>
    <dgm:cxn modelId="{58F88BE0-1BF0-455A-B9F3-FC479A29B7FF}" type="presParOf" srcId="{9DB5302B-F878-4966-B242-F05B8632DF30}" destId="{B5AA1D5F-0686-4E59-9BF9-570D9D87BCB8}" srcOrd="1" destOrd="0" presId="urn:microsoft.com/office/officeart/2008/layout/LinedList"/>
    <dgm:cxn modelId="{EC7132DD-9C08-4007-BFFE-294214DA9D10}" type="presParOf" srcId="{B5AA1D5F-0686-4E59-9BF9-570D9D87BCB8}" destId="{FCED5F29-1A05-4091-948E-4636B68D246B}" srcOrd="0" destOrd="0" presId="urn:microsoft.com/office/officeart/2008/layout/LinedList"/>
    <dgm:cxn modelId="{7CB5FDE9-B741-4FB5-9EA0-525F15D19B22}" type="presParOf" srcId="{B5AA1D5F-0686-4E59-9BF9-570D9D87BCB8}" destId="{B89E6A04-3C5C-4E67-AC04-9D5FC6608936}" srcOrd="1" destOrd="0" presId="urn:microsoft.com/office/officeart/2008/layout/LinedList"/>
    <dgm:cxn modelId="{B782C5E8-1955-4E64-AE2A-8DA7D61E2D35}" type="presParOf" srcId="{B89E6A04-3C5C-4E67-AC04-9D5FC6608936}" destId="{A1A2A541-C584-48A9-835B-FABD62395B10}" srcOrd="0" destOrd="0" presId="urn:microsoft.com/office/officeart/2008/layout/LinedList"/>
    <dgm:cxn modelId="{2BA58E14-2B37-430D-A7BB-C7EE0832912B}" type="presParOf" srcId="{B89E6A04-3C5C-4E67-AC04-9D5FC6608936}" destId="{C47A49DD-4078-4786-BE61-F9B0EB81778A}" srcOrd="1" destOrd="0" presId="urn:microsoft.com/office/officeart/2008/layout/LinedList"/>
    <dgm:cxn modelId="{2CAA9BF9-D552-47A7-92F3-27EC2CB2E5B1}" type="presParOf" srcId="{C47A49DD-4078-4786-BE61-F9B0EB81778A}" destId="{CB4046CB-FDA7-431B-BC12-43417227B189}" srcOrd="0" destOrd="0" presId="urn:microsoft.com/office/officeart/2008/layout/LinedList"/>
    <dgm:cxn modelId="{DFF34DA3-1E08-4892-8B69-D5E028E02352}" type="presParOf" srcId="{C47A49DD-4078-4786-BE61-F9B0EB81778A}" destId="{4F4F99A2-E475-4B90-9BA9-B4CDBB9B4CE1}" srcOrd="1" destOrd="0" presId="urn:microsoft.com/office/officeart/2008/layout/LinedList"/>
    <dgm:cxn modelId="{7F25DFD3-3DC3-43A3-BF6A-4A75DF04ECC9}" type="presParOf" srcId="{C47A49DD-4078-4786-BE61-F9B0EB81778A}" destId="{1E6C4562-0C36-4E0E-9A82-971167069680}" srcOrd="2" destOrd="0" presId="urn:microsoft.com/office/officeart/2008/layout/LinedList"/>
    <dgm:cxn modelId="{F202D0C4-B111-477C-9886-4566F7D93D18}" type="presParOf" srcId="{B89E6A04-3C5C-4E67-AC04-9D5FC6608936}" destId="{AC924253-F815-469D-B7AE-21E9A4A8E7FB}" srcOrd="2" destOrd="0" presId="urn:microsoft.com/office/officeart/2008/layout/LinedList"/>
    <dgm:cxn modelId="{AC7B753F-2C61-4386-9B1D-C773CF45F946}" type="presParOf" srcId="{B89E6A04-3C5C-4E67-AC04-9D5FC6608936}" destId="{DE34F696-0259-4246-B1F5-8EEF55676AE6}" srcOrd="3" destOrd="0" presId="urn:microsoft.com/office/officeart/2008/layout/LinedList"/>
    <dgm:cxn modelId="{76201C7B-C233-4730-87D8-2683B0444C6A}" type="presParOf" srcId="{B89E6A04-3C5C-4E67-AC04-9D5FC6608936}" destId="{05942A35-F024-4EBF-9B6A-9608439E0B20}" srcOrd="4" destOrd="0" presId="urn:microsoft.com/office/officeart/2008/layout/LinedList"/>
    <dgm:cxn modelId="{CAFA2B00-6516-4488-AA26-02FDB39E3F01}" type="presParOf" srcId="{05942A35-F024-4EBF-9B6A-9608439E0B20}" destId="{60ECB972-5C30-493F-99BD-D940B1EDD302}" srcOrd="0" destOrd="0" presId="urn:microsoft.com/office/officeart/2008/layout/LinedList"/>
    <dgm:cxn modelId="{AEC8A7F1-02F7-4D97-9E78-3633B38D3E22}" type="presParOf" srcId="{05942A35-F024-4EBF-9B6A-9608439E0B20}" destId="{0D9CEC60-EB2F-4AB3-8417-2BA2CFCEB1A8}" srcOrd="1" destOrd="0" presId="urn:microsoft.com/office/officeart/2008/layout/LinedList"/>
    <dgm:cxn modelId="{0F1BF92D-9B80-41BB-8A96-470456E92E65}" type="presParOf" srcId="{05942A35-F024-4EBF-9B6A-9608439E0B20}" destId="{8C372D47-DC43-4CF4-A889-B30E0B5D1506}" srcOrd="2" destOrd="0" presId="urn:microsoft.com/office/officeart/2008/layout/LinedList"/>
    <dgm:cxn modelId="{37607D4C-D066-424B-B2A7-88E96B8B958F}" type="presParOf" srcId="{B89E6A04-3C5C-4E67-AC04-9D5FC6608936}" destId="{7ABE4D8A-C58D-4962-8FA0-8EA98F96E09E}" srcOrd="5" destOrd="0" presId="urn:microsoft.com/office/officeart/2008/layout/LinedList"/>
    <dgm:cxn modelId="{B76455EF-60D6-4509-AFF8-5066D88481F9}" type="presParOf" srcId="{B89E6A04-3C5C-4E67-AC04-9D5FC6608936}" destId="{816D9DCD-9B19-4A86-BA7F-8E5D2B0E8BB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DA4E4-08F8-45D6-9B93-3BC760645FC5}">
      <dsp:nvSpPr>
        <dsp:cNvPr id="0" name=""/>
        <dsp:cNvSpPr/>
      </dsp:nvSpPr>
      <dsp:spPr>
        <a:xfrm>
          <a:off x="0" y="0"/>
          <a:ext cx="101081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D5F29-1A05-4091-948E-4636B68D246B}">
      <dsp:nvSpPr>
        <dsp:cNvPr id="0" name=""/>
        <dsp:cNvSpPr/>
      </dsp:nvSpPr>
      <dsp:spPr>
        <a:xfrm>
          <a:off x="0" y="0"/>
          <a:ext cx="2021623" cy="185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Data race</a:t>
          </a:r>
        </a:p>
      </dsp:txBody>
      <dsp:txXfrm>
        <a:off x="0" y="0"/>
        <a:ext cx="2021623" cy="1854348"/>
      </dsp:txXfrm>
    </dsp:sp>
    <dsp:sp modelId="{4F4F99A2-E475-4B90-9BA9-B4CDBB9B4CE1}">
      <dsp:nvSpPr>
        <dsp:cNvPr id="0" name=""/>
        <dsp:cNvSpPr/>
      </dsp:nvSpPr>
      <dsp:spPr>
        <a:xfrm>
          <a:off x="2173245" y="43099"/>
          <a:ext cx="7934871" cy="86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Conflicting accesses</a:t>
          </a:r>
          <a:r>
            <a:rPr lang="en-US" sz="2000" kern="1200" dirty="0"/>
            <a:t> – two threads access the same shared variable where at least one access is a write</a:t>
          </a:r>
        </a:p>
      </dsp:txBody>
      <dsp:txXfrm>
        <a:off x="2173245" y="43099"/>
        <a:ext cx="7934871" cy="861982"/>
      </dsp:txXfrm>
    </dsp:sp>
    <dsp:sp modelId="{AC924253-F815-469D-B7AE-21E9A4A8E7FB}">
      <dsp:nvSpPr>
        <dsp:cNvPr id="0" name=""/>
        <dsp:cNvSpPr/>
      </dsp:nvSpPr>
      <dsp:spPr>
        <a:xfrm>
          <a:off x="2021623" y="905081"/>
          <a:ext cx="80864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CEC60-EB2F-4AB3-8417-2BA2CFCEB1A8}">
      <dsp:nvSpPr>
        <dsp:cNvPr id="0" name=""/>
        <dsp:cNvSpPr/>
      </dsp:nvSpPr>
      <dsp:spPr>
        <a:xfrm>
          <a:off x="2173245" y="948180"/>
          <a:ext cx="7934871" cy="86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Concurrent accesses</a:t>
          </a:r>
          <a:r>
            <a:rPr lang="en-US" sz="2000" kern="1200" dirty="0"/>
            <a:t> – accesses are not ordered by synchronization operations</a:t>
          </a:r>
        </a:p>
      </dsp:txBody>
      <dsp:txXfrm>
        <a:off x="2173245" y="948180"/>
        <a:ext cx="7934871" cy="861982"/>
      </dsp:txXfrm>
    </dsp:sp>
    <dsp:sp modelId="{7ABE4D8A-C58D-4962-8FA0-8EA98F96E09E}">
      <dsp:nvSpPr>
        <dsp:cNvPr id="0" name=""/>
        <dsp:cNvSpPr/>
      </dsp:nvSpPr>
      <dsp:spPr>
        <a:xfrm>
          <a:off x="2021623" y="1810162"/>
          <a:ext cx="80864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a41e6fceb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a41e6fceb_0_4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g9a41e6fceb_0_4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86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12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3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02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12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87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a41e6fceb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a41e6fceb_0_4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g9a41e6fceb_0_4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06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0461-BFBE-40FF-9059-39C940EE3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B1ED5-57E8-4A81-A0BC-829A2CF9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5DC8-E715-4D85-B30D-E36E40B9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B113B-10D9-497C-AD37-30C25F47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C6DF8-E444-4966-87B8-D3BEEE09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51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FFCB-FD49-451D-B9FB-0B5B12D0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EE819-0D4E-4EB9-B6F4-8F809D9B8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07573-0439-4FB9-8C15-ACB7E377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1D410-6A71-4A14-9240-0E9AEC2C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839D7-E4DD-41A8-B48F-A813038C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070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4C7D7-1DB1-41F8-93FA-6BEC959ED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E8B02-70C2-4831-A3B6-B89486A49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2F1B6-F31A-4858-A432-8E77D21B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F0F3C-89BC-45AD-B192-BDF687C8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E7CAF-44E4-4383-80C2-0715BBC5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077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545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136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200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4097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814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8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94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1598-9E9D-4E3D-B8D2-251640C1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CCA2-EC77-49B7-BF02-0B6E6E850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573D4-EB6E-45A7-B333-4F669538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C3333-8901-4C94-A7A6-D384F30E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49E4-1631-4C60-AAC8-B274E5E4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03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4405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2534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824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1944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0006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4781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361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3950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945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B733-E571-46FE-B1F4-8E4539F7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F9878-B14C-46D9-8838-B14902DC0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4DC4-DB73-48C0-9DBE-015EA5B9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E5629-27B9-48C6-B0B5-2514C3BD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525E4-C825-4A72-883C-EE97A6D2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93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AC3D-4414-421C-B096-E72DE088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644C-C292-4D15-AD83-61201EDFA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BE584-8308-4BEE-BBEA-1E0EFAAB1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FFAB7-583B-4B81-A78E-61C02059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F4958-4083-4473-A6EE-181BF61F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21AC4-431B-4568-B014-314212F8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602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D623-ADBC-45B3-8A42-43B11AEA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50921-DEDB-4BFF-8E38-41D4692C7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081F1-F3EE-4EB2-A751-6141C00D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F9E69-257C-4E82-9C01-702034B11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1D675-15EF-4F06-8FB7-EC59BD8A3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857AD-2461-4E4B-BD2A-975DAB18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F304A-34EB-4374-B0F5-34F65CBE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9F967-DEC2-4D81-A9FD-CDA23638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58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5978-7192-446D-895C-2FA07881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9A503-EC44-4205-9D31-6B7BD734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C913F-7DA5-43BE-B0D0-36670179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F57D-69C5-43CA-B999-B220E605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721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3E571-B581-4830-B08D-4C269BCB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359A4-A17A-4812-9ED2-D7A040B4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8330-31CB-4F18-B92D-9EC7BA1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21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6C11-F9EC-48FB-8C13-267BC87A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1558-2DA5-493B-A05F-DBFDCDA8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50A8C-B9E2-4C7E-BABE-5ADE5A0A4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76E32-EC78-4CF1-BBBE-A1B904D8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7ECF7-D6B4-4F96-AC3B-C3995A90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E3022-371D-4A13-9A55-92DC8D61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7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4AF7-B3AF-4EFB-968A-55A16885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2BA87-A88E-45C5-87BF-7844B155A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F54AF-2369-4239-9A11-1F91E6156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FD742-9541-4C74-8A91-BF08939A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C1B66-123A-4CE7-A9E1-CD8A064E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A8470-8BA1-4A20-B64B-6864FA7C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5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FEB752-D41B-48E8-A977-FBBE6E09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B393A-0DB9-40CE-A306-7936185C8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42EF-A43A-4F74-8891-D98757FAD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D864-1251-4D6C-B2E2-D49179CE790D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BE94A-23F1-4B88-BAA1-FE3C5E5CE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582B4-12CB-4D56-8775-98A4AAC95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1D1F-0C25-4D1E-96A8-E6757C203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12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5AE349-36E2-4065-B9A9-82A003DB5DC5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0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a41e6fceb_0_483"/>
          <p:cNvSpPr txBox="1">
            <a:spLocks noGrp="1"/>
          </p:cNvSpPr>
          <p:nvPr>
            <p:ph type="title"/>
          </p:nvPr>
        </p:nvSpPr>
        <p:spPr>
          <a:xfrm>
            <a:off x="451755" y="427471"/>
            <a:ext cx="11016300" cy="63942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MingLiU"/>
              <a:buNone/>
            </a:pPr>
            <a:r>
              <a:rPr lang="en-US" sz="2800" dirty="0"/>
              <a:t>Efficient Data Race Detection of Async-Finish Programs</a:t>
            </a:r>
            <a:br>
              <a:rPr lang="en-US" sz="2800" dirty="0"/>
            </a:br>
            <a:r>
              <a:rPr lang="en-US" sz="2800" dirty="0"/>
              <a:t>Using Vector Clocks</a:t>
            </a:r>
            <a:endParaRPr sz="2800" dirty="0">
              <a:latin typeface="Century Gothic" panose="020B0502020202020204" pitchFamily="34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66" name="Google Shape;66;g9a41e6fceb_0_483"/>
          <p:cNvSpPr txBox="1">
            <a:spLocks noGrp="1"/>
          </p:cNvSpPr>
          <p:nvPr>
            <p:ph idx="1"/>
          </p:nvPr>
        </p:nvSpPr>
        <p:spPr>
          <a:xfrm>
            <a:off x="587850" y="3230463"/>
            <a:ext cx="2855256" cy="1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Shivam Kumar</a:t>
            </a:r>
          </a:p>
          <a:p>
            <a:pPr marL="0" lvl="0" indent="45720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IIT Kanpur</a:t>
            </a:r>
            <a:endParaRPr sz="2400" dirty="0"/>
          </a:p>
        </p:txBody>
      </p:sp>
      <p:sp>
        <p:nvSpPr>
          <p:cNvPr id="4" name="Google Shape;66;g9a41e6fceb_0_483">
            <a:extLst>
              <a:ext uri="{FF2B5EF4-FFF2-40B4-BE49-F238E27FC236}">
                <a16:creationId xmlns:a16="http://schemas.microsoft.com/office/drawing/2014/main" id="{C0F17F78-CAF2-4754-9789-1DF04C622E04}"/>
              </a:ext>
            </a:extLst>
          </p:cNvPr>
          <p:cNvSpPr txBox="1">
            <a:spLocks/>
          </p:cNvSpPr>
          <p:nvPr/>
        </p:nvSpPr>
        <p:spPr>
          <a:xfrm>
            <a:off x="8061013" y="3230463"/>
            <a:ext cx="3407042" cy="14388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Font typeface="Arial" panose="020B0604020202020204" pitchFamily="34" charset="0"/>
              <a:buNone/>
            </a:pPr>
            <a:r>
              <a:rPr lang="en-US" sz="2400" dirty="0" err="1"/>
              <a:t>Swarnendu</a:t>
            </a:r>
            <a:r>
              <a:rPr lang="en-US" sz="2400" dirty="0"/>
              <a:t> Biswas</a:t>
            </a:r>
          </a:p>
          <a:p>
            <a:pPr marL="0" indent="457200" algn="ctr">
              <a:buFont typeface="Arial" panose="020B0604020202020204" pitchFamily="34" charset="0"/>
              <a:buNone/>
            </a:pPr>
            <a:r>
              <a:rPr lang="en-US" sz="2400" dirty="0"/>
              <a:t>IIT Kanpur</a:t>
            </a:r>
          </a:p>
        </p:txBody>
      </p:sp>
      <p:sp>
        <p:nvSpPr>
          <p:cNvPr id="2" name="Google Shape;66;g9a41e6fceb_0_483">
            <a:extLst>
              <a:ext uri="{FF2B5EF4-FFF2-40B4-BE49-F238E27FC236}">
                <a16:creationId xmlns:a16="http://schemas.microsoft.com/office/drawing/2014/main" id="{C4223C38-2C9B-48D7-8363-2DE75490CFF0}"/>
              </a:ext>
            </a:extLst>
          </p:cNvPr>
          <p:cNvSpPr txBox="1">
            <a:spLocks/>
          </p:cNvSpPr>
          <p:nvPr/>
        </p:nvSpPr>
        <p:spPr>
          <a:xfrm>
            <a:off x="4215197" y="3230463"/>
            <a:ext cx="3304406" cy="14388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Font typeface="Arial" panose="020B0604020202020204" pitchFamily="34" charset="0"/>
              <a:buNone/>
            </a:pPr>
            <a:r>
              <a:rPr lang="en-US" sz="2400" dirty="0"/>
              <a:t>Anupam Agrawal</a:t>
            </a:r>
          </a:p>
          <a:p>
            <a:pPr marL="0" indent="457200" algn="ctr">
              <a:buFont typeface="Arial" panose="020B0604020202020204" pitchFamily="34" charset="0"/>
              <a:buNone/>
            </a:pPr>
            <a:r>
              <a:rPr lang="en-US" sz="2400" dirty="0"/>
              <a:t>IIT Kanpur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D83BB-C825-44D6-A80C-96FA771D7BBF}"/>
              </a:ext>
            </a:extLst>
          </p:cNvPr>
          <p:cNvSpPr txBox="1"/>
          <p:nvPr/>
        </p:nvSpPr>
        <p:spPr>
          <a:xfrm>
            <a:off x="451755" y="6078681"/>
            <a:ext cx="1087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Programming Models and Applications for Multicores and </a:t>
            </a:r>
            <a:r>
              <a:rPr lang="en-US" sz="1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Manycores</a:t>
            </a: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(PMAM 2022)</a:t>
            </a:r>
            <a:endParaRPr lang="en-IN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6082-CB95-4391-86AB-41F5F80B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07563"/>
            <a:ext cx="9404723" cy="1400530"/>
          </a:xfrm>
        </p:spPr>
        <p:txBody>
          <a:bodyPr/>
          <a:lstStyle/>
          <a:p>
            <a:r>
              <a:rPr lang="en-IN" dirty="0"/>
              <a:t>Task Parallel Programs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265DF6-4D87-49D5-9247-3D310EE473CD}"/>
              </a:ext>
            </a:extLst>
          </p:cNvPr>
          <p:cNvSpPr/>
          <p:nvPr/>
        </p:nvSpPr>
        <p:spPr>
          <a:xfrm>
            <a:off x="1275645" y="1365483"/>
            <a:ext cx="2494844" cy="1173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Task-Parallel Programs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A23449B-B191-0CE1-DEB0-9EF689B56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87"/>
          <a:stretch/>
        </p:blipFill>
        <p:spPr>
          <a:xfrm>
            <a:off x="6395830" y="2159870"/>
            <a:ext cx="5169109" cy="3085349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117C321A-131C-2A1E-8F02-F9F6611B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5" y="2685585"/>
            <a:ext cx="4024123" cy="36440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90CF517-C48B-8CAB-8624-A50394968913}"/>
              </a:ext>
            </a:extLst>
          </p:cNvPr>
          <p:cNvSpPr/>
          <p:nvPr/>
        </p:nvSpPr>
        <p:spPr>
          <a:xfrm>
            <a:off x="7732962" y="5431093"/>
            <a:ext cx="2494844" cy="1173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Async-Finish Programs</a:t>
            </a:r>
          </a:p>
        </p:txBody>
      </p:sp>
    </p:spTree>
    <p:extLst>
      <p:ext uri="{BB962C8B-B14F-4D97-AF65-F5344CB8AC3E}">
        <p14:creationId xmlns:p14="http://schemas.microsoft.com/office/powerpoint/2010/main" val="34505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6082-CB95-4391-86AB-41F5F80B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07563"/>
            <a:ext cx="9404723" cy="1400530"/>
          </a:xfrm>
        </p:spPr>
        <p:txBody>
          <a:bodyPr/>
          <a:lstStyle/>
          <a:p>
            <a:r>
              <a:rPr lang="en-IN" dirty="0"/>
              <a:t>FastTrack on Task Parallel Programs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265DF6-4D87-49D5-9247-3D310EE473CD}"/>
              </a:ext>
            </a:extLst>
          </p:cNvPr>
          <p:cNvSpPr/>
          <p:nvPr/>
        </p:nvSpPr>
        <p:spPr>
          <a:xfrm>
            <a:off x="1275645" y="1365483"/>
            <a:ext cx="2494844" cy="1173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Task-Parallel Programs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C8CE3E-2E9F-488B-947F-51EB637595A1}"/>
              </a:ext>
            </a:extLst>
          </p:cNvPr>
          <p:cNvSpPr/>
          <p:nvPr/>
        </p:nvSpPr>
        <p:spPr>
          <a:xfrm>
            <a:off x="1275645" y="4397730"/>
            <a:ext cx="2494844" cy="1173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FastTrack</a:t>
            </a: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52EDD8EC-F009-4336-BFA1-FA5479E2F496}"/>
              </a:ext>
            </a:extLst>
          </p:cNvPr>
          <p:cNvSpPr/>
          <p:nvPr/>
        </p:nvSpPr>
        <p:spPr>
          <a:xfrm>
            <a:off x="203200" y="2154645"/>
            <a:ext cx="1072445" cy="2627261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ACF796A0-06B8-4BEA-8F45-19341D246439}"/>
              </a:ext>
            </a:extLst>
          </p:cNvPr>
          <p:cNvSpPr/>
          <p:nvPr/>
        </p:nvSpPr>
        <p:spPr>
          <a:xfrm rot="10800000">
            <a:off x="3650815" y="2115369"/>
            <a:ext cx="1072445" cy="2627261"/>
          </a:xfrm>
          <a:prstGeom prst="curved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775C329-74E7-4440-BF9F-7AA031D3A391}"/>
              </a:ext>
            </a:extLst>
          </p:cNvPr>
          <p:cNvSpPr/>
          <p:nvPr/>
        </p:nvSpPr>
        <p:spPr>
          <a:xfrm>
            <a:off x="4978400" y="3033537"/>
            <a:ext cx="1298222" cy="559508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AF02EB5E-D1F0-4885-B018-52C1B6825489}"/>
              </a:ext>
            </a:extLst>
          </p:cNvPr>
          <p:cNvSpPr/>
          <p:nvPr/>
        </p:nvSpPr>
        <p:spPr>
          <a:xfrm>
            <a:off x="6220178" y="1107828"/>
            <a:ext cx="2759717" cy="22860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Memory Limit Exceeded</a:t>
            </a:r>
          </a:p>
        </p:txBody>
      </p:sp>
      <p:sp>
        <p:nvSpPr>
          <p:cNvPr id="21" name="Explosion: 14 Points 20">
            <a:extLst>
              <a:ext uri="{FF2B5EF4-FFF2-40B4-BE49-F238E27FC236}">
                <a16:creationId xmlns:a16="http://schemas.microsoft.com/office/drawing/2014/main" id="{D70F3E61-0AC4-46DD-AAC4-FA257637437D}"/>
              </a:ext>
            </a:extLst>
          </p:cNvPr>
          <p:cNvSpPr/>
          <p:nvPr/>
        </p:nvSpPr>
        <p:spPr>
          <a:xfrm>
            <a:off x="5460611" y="3606169"/>
            <a:ext cx="3017676" cy="19648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~50X overhead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43436D26-AACC-417C-9CA8-BA3D015F1F92}"/>
              </a:ext>
            </a:extLst>
          </p:cNvPr>
          <p:cNvSpPr/>
          <p:nvPr/>
        </p:nvSpPr>
        <p:spPr>
          <a:xfrm>
            <a:off x="8841814" y="1410303"/>
            <a:ext cx="2759717" cy="1718157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 Clocks not suitable for task parallel programs</a:t>
            </a:r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542B5B6F-52CF-4701-ABFC-8CA4247A33DF}"/>
              </a:ext>
            </a:extLst>
          </p:cNvPr>
          <p:cNvSpPr/>
          <p:nvPr/>
        </p:nvSpPr>
        <p:spPr>
          <a:xfrm>
            <a:off x="9531545" y="4588618"/>
            <a:ext cx="1557867" cy="1517193"/>
          </a:xfrm>
          <a:prstGeom prst="smileyFace">
            <a:avLst>
              <a:gd name="adj" fmla="val -4653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70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F302-CD92-48CB-B4F2-9AE88C81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62407"/>
            <a:ext cx="9404723" cy="1400530"/>
          </a:xfrm>
        </p:spPr>
        <p:txBody>
          <a:bodyPr/>
          <a:lstStyle/>
          <a:p>
            <a:r>
              <a:rPr lang="en-IN" dirty="0"/>
              <a:t>Data Race Detection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B2ADE3-D089-44D3-A450-A1AAA69F0940}"/>
              </a:ext>
            </a:extLst>
          </p:cNvPr>
          <p:cNvSpPr/>
          <p:nvPr/>
        </p:nvSpPr>
        <p:spPr>
          <a:xfrm>
            <a:off x="1478842" y="3142075"/>
            <a:ext cx="2088445" cy="1002841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Vector Clock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A8DC9C-8C5F-4999-9E69-545A073A5BE0}"/>
              </a:ext>
            </a:extLst>
          </p:cNvPr>
          <p:cNvSpPr/>
          <p:nvPr/>
        </p:nvSpPr>
        <p:spPr>
          <a:xfrm>
            <a:off x="8109144" y="3040474"/>
            <a:ext cx="2088445" cy="1002841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Tree Based</a:t>
            </a:r>
          </a:p>
        </p:txBody>
      </p: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31DE738-08D4-4641-8E21-F7604839F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1" t="21793" r="6749" b="55297"/>
          <a:stretch/>
        </p:blipFill>
        <p:spPr>
          <a:xfrm>
            <a:off x="646111" y="5124375"/>
            <a:ext cx="4557669" cy="713922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8C3CAD97-FB5A-4D1C-80B7-AABEB1C9B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3" t="25556" b="49083"/>
          <a:stretch/>
        </p:blipFill>
        <p:spPr>
          <a:xfrm>
            <a:off x="7172785" y="4634648"/>
            <a:ext cx="4109882" cy="724975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6F91574E-179A-400F-9C56-6F8DB7439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338" r="164" b="10181"/>
          <a:stretch/>
        </p:blipFill>
        <p:spPr>
          <a:xfrm rot="851458">
            <a:off x="6843275" y="5465684"/>
            <a:ext cx="3845757" cy="68626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160D790-3E23-DF4F-C77A-4BFEBE1CA6C8}"/>
              </a:ext>
            </a:extLst>
          </p:cNvPr>
          <p:cNvSpPr/>
          <p:nvPr/>
        </p:nvSpPr>
        <p:spPr>
          <a:xfrm>
            <a:off x="1017860" y="1266578"/>
            <a:ext cx="3010411" cy="1173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Multi-threaded Programs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2D47AE-B977-4D45-69BB-8082DD999CA9}"/>
              </a:ext>
            </a:extLst>
          </p:cNvPr>
          <p:cNvSpPr/>
          <p:nvPr/>
        </p:nvSpPr>
        <p:spPr>
          <a:xfrm>
            <a:off x="7749101" y="1260788"/>
            <a:ext cx="2808530" cy="1173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Task-Parallel Programs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396D2C-C587-D489-1064-7682FF3433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344"/>
          <a:stretch/>
        </p:blipFill>
        <p:spPr>
          <a:xfrm rot="21216951">
            <a:off x="7102903" y="5380428"/>
            <a:ext cx="4653413" cy="859114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8AE8C875-5B98-174B-C3C2-219007D1C06B}"/>
              </a:ext>
            </a:extLst>
          </p:cNvPr>
          <p:cNvSpPr/>
          <p:nvPr/>
        </p:nvSpPr>
        <p:spPr>
          <a:xfrm rot="5400000">
            <a:off x="2291966" y="2601374"/>
            <a:ext cx="625846" cy="353299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1B84704-CABA-DB67-A523-2FCDF65BCE91}"/>
              </a:ext>
            </a:extLst>
          </p:cNvPr>
          <p:cNvSpPr/>
          <p:nvPr/>
        </p:nvSpPr>
        <p:spPr>
          <a:xfrm rot="5400000">
            <a:off x="2291965" y="4457999"/>
            <a:ext cx="625846" cy="353299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BBF27FA-1E5B-71B5-2B58-84026562CF37}"/>
              </a:ext>
            </a:extLst>
          </p:cNvPr>
          <p:cNvSpPr/>
          <p:nvPr/>
        </p:nvSpPr>
        <p:spPr>
          <a:xfrm rot="5400000">
            <a:off x="8914803" y="2560966"/>
            <a:ext cx="625846" cy="353299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FF5AB0F-0E09-9AD0-A068-AEC35259A1C9}"/>
              </a:ext>
            </a:extLst>
          </p:cNvPr>
          <p:cNvSpPr/>
          <p:nvPr/>
        </p:nvSpPr>
        <p:spPr>
          <a:xfrm rot="5400000">
            <a:off x="8907256" y="4153910"/>
            <a:ext cx="625846" cy="353299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C6C21E42-7852-7412-0BE5-5542FEE8AC35}"/>
              </a:ext>
            </a:extLst>
          </p:cNvPr>
          <p:cNvSpPr/>
          <p:nvPr/>
        </p:nvSpPr>
        <p:spPr>
          <a:xfrm>
            <a:off x="2972989" y="2047026"/>
            <a:ext cx="6099646" cy="3089199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 clock analyses are generic, inherently parallel, and have better data locality than tree-based data structures.</a:t>
            </a:r>
            <a:endParaRPr lang="en-IN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B0F2B-151E-22E5-BA71-4B3AA8E6C5B9}"/>
              </a:ext>
            </a:extLst>
          </p:cNvPr>
          <p:cNvSpPr txBox="1"/>
          <p:nvPr/>
        </p:nvSpPr>
        <p:spPr>
          <a:xfrm>
            <a:off x="303211" y="6440987"/>
            <a:ext cx="1087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Adarsh Yoga, Santosh Nagarakatte, and Aarti Gupta.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Parallel Data Race Detection for Task Parallel Programs with Locks. FSE, 2016.</a:t>
            </a:r>
            <a:endParaRPr lang="en-IN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5BE3-FDAB-4DE4-BCA7-A727353A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1" y="409562"/>
            <a:ext cx="10098089" cy="1400530"/>
          </a:xfrm>
        </p:spPr>
        <p:txBody>
          <a:bodyPr>
            <a:normAutofit/>
          </a:bodyPr>
          <a:lstStyle/>
          <a:p>
            <a:r>
              <a:rPr lang="en-US" sz="3000" dirty="0" err="1">
                <a:sym typeface="Merriweather"/>
              </a:rPr>
              <a:t>FastRacer</a:t>
            </a:r>
            <a:r>
              <a:rPr lang="en-US" sz="3000" dirty="0">
                <a:sym typeface="Merriweather"/>
              </a:rPr>
              <a:t>: An Efficient Dynamic Data Race Detector</a:t>
            </a:r>
            <a:endParaRPr lang="en-IN" sz="3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A25A26-A73E-476E-A679-7F91D124D58A}"/>
              </a:ext>
            </a:extLst>
          </p:cNvPr>
          <p:cNvSpPr/>
          <p:nvPr/>
        </p:nvSpPr>
        <p:spPr>
          <a:xfrm>
            <a:off x="441712" y="2888085"/>
            <a:ext cx="1994310" cy="108182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FastTrack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BE52D28B-6374-43B4-A061-9E31A8D8D78E}"/>
              </a:ext>
            </a:extLst>
          </p:cNvPr>
          <p:cNvCxnSpPr>
            <a:cxnSpLocks/>
          </p:cNvCxnSpPr>
          <p:nvPr/>
        </p:nvCxnSpPr>
        <p:spPr>
          <a:xfrm flipV="1">
            <a:off x="2436022" y="1981015"/>
            <a:ext cx="2934468" cy="1447985"/>
          </a:xfrm>
          <a:prstGeom prst="bentConnector3">
            <a:avLst>
              <a:gd name="adj1" fmla="val 5131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4516A282-A982-4A31-BCDF-D07E8FDC083B}"/>
              </a:ext>
            </a:extLst>
          </p:cNvPr>
          <p:cNvCxnSpPr>
            <a:cxnSpLocks/>
          </p:cNvCxnSpPr>
          <p:nvPr/>
        </p:nvCxnSpPr>
        <p:spPr>
          <a:xfrm>
            <a:off x="2859109" y="3428999"/>
            <a:ext cx="2511381" cy="1461860"/>
          </a:xfrm>
          <a:prstGeom prst="bentConnector3">
            <a:avLst>
              <a:gd name="adj1" fmla="val 4282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30CAB528-BAC0-4B2A-9C28-ED3B794DEABF}"/>
              </a:ext>
            </a:extLst>
          </p:cNvPr>
          <p:cNvCxnSpPr>
            <a:cxnSpLocks/>
          </p:cNvCxnSpPr>
          <p:nvPr/>
        </p:nvCxnSpPr>
        <p:spPr>
          <a:xfrm>
            <a:off x="7559899" y="1981015"/>
            <a:ext cx="2343958" cy="1447985"/>
          </a:xfrm>
          <a:prstGeom prst="bentConnector3">
            <a:avLst>
              <a:gd name="adj1" fmla="val 5989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EA3FED67-5D47-4DF5-8818-4AE55BDD4280}"/>
              </a:ext>
            </a:extLst>
          </p:cNvPr>
          <p:cNvCxnSpPr>
            <a:cxnSpLocks/>
          </p:cNvCxnSpPr>
          <p:nvPr/>
        </p:nvCxnSpPr>
        <p:spPr>
          <a:xfrm flipV="1">
            <a:off x="7559899" y="3428999"/>
            <a:ext cx="2343958" cy="1447986"/>
          </a:xfrm>
          <a:prstGeom prst="bentConnector3">
            <a:avLst>
              <a:gd name="adj1" fmla="val 6044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716DF74A-3AD2-4702-80DC-6C0E1396748F}"/>
              </a:ext>
            </a:extLst>
          </p:cNvPr>
          <p:cNvSpPr/>
          <p:nvPr/>
        </p:nvSpPr>
        <p:spPr>
          <a:xfrm>
            <a:off x="9903856" y="2888085"/>
            <a:ext cx="1983344" cy="108182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FastRacer</a:t>
            </a:r>
            <a:endParaRPr lang="en-IN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CDFE2E-7B69-4F37-A15D-ED8AE3CB7C45}"/>
              </a:ext>
            </a:extLst>
          </p:cNvPr>
          <p:cNvSpPr/>
          <p:nvPr/>
        </p:nvSpPr>
        <p:spPr>
          <a:xfrm>
            <a:off x="5293215" y="1522459"/>
            <a:ext cx="2343958" cy="96866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Task Optimizations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D26718-CDB4-455F-9F96-4072638C44D2}"/>
              </a:ext>
            </a:extLst>
          </p:cNvPr>
          <p:cNvSpPr/>
          <p:nvPr/>
        </p:nvSpPr>
        <p:spPr>
          <a:xfrm>
            <a:off x="5293215" y="4366872"/>
            <a:ext cx="2343958" cy="96866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Variable Optimizations</a:t>
            </a:r>
          </a:p>
        </p:txBody>
      </p:sp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AFCC51A7-E048-F96C-9362-F4D9CE82C566}"/>
              </a:ext>
            </a:extLst>
          </p:cNvPr>
          <p:cNvSpPr/>
          <p:nvPr/>
        </p:nvSpPr>
        <p:spPr>
          <a:xfrm>
            <a:off x="420364" y="4184456"/>
            <a:ext cx="2037006" cy="1333500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Multi-threaded Programs</a:t>
            </a: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5B7A70F4-9CA4-47AF-9367-DEE58C070A93}"/>
              </a:ext>
            </a:extLst>
          </p:cNvPr>
          <p:cNvSpPr/>
          <p:nvPr/>
        </p:nvSpPr>
        <p:spPr>
          <a:xfrm>
            <a:off x="9936319" y="4152992"/>
            <a:ext cx="2037006" cy="1333500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Task-Parallel Programs</a:t>
            </a:r>
          </a:p>
        </p:txBody>
      </p:sp>
    </p:spTree>
    <p:extLst>
      <p:ext uri="{BB962C8B-B14F-4D97-AF65-F5344CB8AC3E}">
        <p14:creationId xmlns:p14="http://schemas.microsoft.com/office/powerpoint/2010/main" val="257648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6082-CB95-4391-86AB-41F5F80B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07563"/>
            <a:ext cx="9404723" cy="1400530"/>
          </a:xfrm>
        </p:spPr>
        <p:txBody>
          <a:bodyPr/>
          <a:lstStyle/>
          <a:p>
            <a:r>
              <a:rPr lang="en-IN" dirty="0" err="1"/>
              <a:t>FastRacer</a:t>
            </a:r>
            <a:r>
              <a:rPr lang="en-IN" dirty="0"/>
              <a:t> on Task Parallel Programs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265DF6-4D87-49D5-9247-3D310EE473CD}"/>
              </a:ext>
            </a:extLst>
          </p:cNvPr>
          <p:cNvSpPr/>
          <p:nvPr/>
        </p:nvSpPr>
        <p:spPr>
          <a:xfrm>
            <a:off x="1275645" y="1365483"/>
            <a:ext cx="2494844" cy="1173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Task-Parallel Programs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C8CE3E-2E9F-488B-947F-51EB637595A1}"/>
              </a:ext>
            </a:extLst>
          </p:cNvPr>
          <p:cNvSpPr/>
          <p:nvPr/>
        </p:nvSpPr>
        <p:spPr>
          <a:xfrm>
            <a:off x="1275645" y="4397730"/>
            <a:ext cx="2494844" cy="1173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FastRacer</a:t>
            </a:r>
            <a:endParaRPr lang="en-IN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52EDD8EC-F009-4336-BFA1-FA5479E2F496}"/>
              </a:ext>
            </a:extLst>
          </p:cNvPr>
          <p:cNvSpPr/>
          <p:nvPr/>
        </p:nvSpPr>
        <p:spPr>
          <a:xfrm>
            <a:off x="203200" y="2154645"/>
            <a:ext cx="1072445" cy="2627261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ACF796A0-06B8-4BEA-8F45-19341D246439}"/>
              </a:ext>
            </a:extLst>
          </p:cNvPr>
          <p:cNvSpPr/>
          <p:nvPr/>
        </p:nvSpPr>
        <p:spPr>
          <a:xfrm rot="10800000">
            <a:off x="3650815" y="2115369"/>
            <a:ext cx="1072445" cy="2627261"/>
          </a:xfrm>
          <a:prstGeom prst="curved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775C329-74E7-4440-BF9F-7AA031D3A391}"/>
              </a:ext>
            </a:extLst>
          </p:cNvPr>
          <p:cNvSpPr/>
          <p:nvPr/>
        </p:nvSpPr>
        <p:spPr>
          <a:xfrm>
            <a:off x="4978400" y="3033537"/>
            <a:ext cx="1298222" cy="559508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0D68F164-B79B-472F-979B-BF363B38FB20}"/>
              </a:ext>
            </a:extLst>
          </p:cNvPr>
          <p:cNvSpPr/>
          <p:nvPr/>
        </p:nvSpPr>
        <p:spPr>
          <a:xfrm>
            <a:off x="9661787" y="4631125"/>
            <a:ext cx="1557867" cy="1517193"/>
          </a:xfrm>
          <a:prstGeom prst="smileyFace">
            <a:avLst>
              <a:gd name="adj" fmla="val 4653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95940C-5D5A-43CA-85BE-EC386C429C8D}"/>
              </a:ext>
            </a:extLst>
          </p:cNvPr>
          <p:cNvSpPr/>
          <p:nvPr/>
        </p:nvSpPr>
        <p:spPr>
          <a:xfrm>
            <a:off x="6276622" y="2774150"/>
            <a:ext cx="2974625" cy="1254743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Outperforms SOTA algorithms e.g. </a:t>
            </a:r>
            <a:r>
              <a:rPr lang="en-I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PTRacer</a:t>
            </a:r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C-Racer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D9570249-A4B1-4EE8-BE21-449015CD8FAE}"/>
              </a:ext>
            </a:extLst>
          </p:cNvPr>
          <p:cNvSpPr/>
          <p:nvPr/>
        </p:nvSpPr>
        <p:spPr>
          <a:xfrm>
            <a:off x="7267041" y="760905"/>
            <a:ext cx="3173679" cy="1777915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 clocks viable for efficient analysis of task-based programs</a:t>
            </a:r>
          </a:p>
        </p:txBody>
      </p:sp>
    </p:spTree>
    <p:extLst>
      <p:ext uri="{BB962C8B-B14F-4D97-AF65-F5344CB8AC3E}">
        <p14:creationId xmlns:p14="http://schemas.microsoft.com/office/powerpoint/2010/main" val="35742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7" grpId="0" animBg="1"/>
      <p:bldP spid="18" grpId="0" animBg="1"/>
      <p:bldP spid="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7B3B-2442-49F3-8C5B-C2F08B50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62406"/>
            <a:ext cx="9404723" cy="807701"/>
          </a:xfrm>
        </p:spPr>
        <p:txBody>
          <a:bodyPr/>
          <a:lstStyle/>
          <a:p>
            <a:r>
              <a:rPr lang="en-IN" dirty="0"/>
              <a:t>FastTrack: Task Spawn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75518F7-838B-4785-9C3F-E5C033BF1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26143"/>
              </p:ext>
            </p:extLst>
          </p:nvPr>
        </p:nvGraphicFramePr>
        <p:xfrm>
          <a:off x="4945828" y="1733301"/>
          <a:ext cx="1771271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6112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  <a:gridCol w="465053">
                  <a:extLst>
                    <a:ext uri="{9D8B030D-6E8A-4147-A177-3AD203B41FA5}">
                      <a16:colId xmlns:a16="http://schemas.microsoft.com/office/drawing/2014/main" val="2702559704"/>
                    </a:ext>
                  </a:extLst>
                </a:gridCol>
                <a:gridCol w="465053">
                  <a:extLst>
                    <a:ext uri="{9D8B030D-6E8A-4147-A177-3AD203B41FA5}">
                      <a16:colId xmlns:a16="http://schemas.microsoft.com/office/drawing/2014/main" val="958468877"/>
                    </a:ext>
                  </a:extLst>
                </a:gridCol>
                <a:gridCol w="465053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73444566-4D9C-4F86-9D2E-3607B8344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10032"/>
              </p:ext>
            </p:extLst>
          </p:nvPr>
        </p:nvGraphicFramePr>
        <p:xfrm>
          <a:off x="3262646" y="4263591"/>
          <a:ext cx="18545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11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2702559704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958468877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3240731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EF8A39D2-D8A6-4B1D-895C-E38F11B9A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25239"/>
              </p:ext>
            </p:extLst>
          </p:nvPr>
        </p:nvGraphicFramePr>
        <p:xfrm>
          <a:off x="5412304" y="4268330"/>
          <a:ext cx="18545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11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2702559704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958468877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3240731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B18967AB-6763-4594-A03C-5753BBB8A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91589"/>
              </p:ext>
            </p:extLst>
          </p:nvPr>
        </p:nvGraphicFramePr>
        <p:xfrm>
          <a:off x="7452570" y="4279461"/>
          <a:ext cx="1854555" cy="430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11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2702559704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958468877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3240731205"/>
                    </a:ext>
                  </a:extLst>
                </a:gridCol>
              </a:tblGrid>
              <a:tr h="43077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BAE704-5AF6-4DF2-AB4C-2A024A30A804}"/>
              </a:ext>
            </a:extLst>
          </p:cNvPr>
          <p:cNvSpPr txBox="1">
            <a:spLocks/>
          </p:cNvSpPr>
          <p:nvPr/>
        </p:nvSpPr>
        <p:spPr>
          <a:xfrm>
            <a:off x="3075904" y="4870279"/>
            <a:ext cx="185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E5907-39CE-41D6-AEA6-C36D1743FA25}"/>
              </a:ext>
            </a:extLst>
          </p:cNvPr>
          <p:cNvSpPr txBox="1">
            <a:spLocks/>
          </p:cNvSpPr>
          <p:nvPr/>
        </p:nvSpPr>
        <p:spPr>
          <a:xfrm>
            <a:off x="5296920" y="4827671"/>
            <a:ext cx="185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19AAA2-2CD8-4A6D-8BED-ED73B71171EF}"/>
              </a:ext>
            </a:extLst>
          </p:cNvPr>
          <p:cNvSpPr txBox="1">
            <a:spLocks/>
          </p:cNvSpPr>
          <p:nvPr/>
        </p:nvSpPr>
        <p:spPr>
          <a:xfrm>
            <a:off x="7151476" y="4858975"/>
            <a:ext cx="185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4DE64A-9D6A-4E6B-96A4-B875EDA3CFA7}"/>
              </a:ext>
            </a:extLst>
          </p:cNvPr>
          <p:cNvCxnSpPr>
            <a:cxnSpLocks/>
          </p:cNvCxnSpPr>
          <p:nvPr/>
        </p:nvCxnSpPr>
        <p:spPr>
          <a:xfrm flipH="1">
            <a:off x="4296694" y="2789256"/>
            <a:ext cx="998082" cy="1046837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1817354-890E-47A0-A2CE-98E03A8EA473}"/>
              </a:ext>
            </a:extLst>
          </p:cNvPr>
          <p:cNvCxnSpPr>
            <a:cxnSpLocks/>
          </p:cNvCxnSpPr>
          <p:nvPr/>
        </p:nvCxnSpPr>
        <p:spPr>
          <a:xfrm>
            <a:off x="5828772" y="2801238"/>
            <a:ext cx="248331" cy="104190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820BDB2-0317-48B8-8E82-9E2DEBCD3DFA}"/>
              </a:ext>
            </a:extLst>
          </p:cNvPr>
          <p:cNvCxnSpPr>
            <a:cxnSpLocks/>
          </p:cNvCxnSpPr>
          <p:nvPr/>
        </p:nvCxnSpPr>
        <p:spPr>
          <a:xfrm>
            <a:off x="6525216" y="2739655"/>
            <a:ext cx="1532585" cy="101574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47F668E-76ED-4C3E-87A5-8A32D6FB304A}"/>
              </a:ext>
            </a:extLst>
          </p:cNvPr>
          <p:cNvSpPr txBox="1"/>
          <p:nvPr/>
        </p:nvSpPr>
        <p:spPr>
          <a:xfrm>
            <a:off x="3260502" y="4093927"/>
            <a:ext cx="1481072" cy="656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7D0852-83FD-45DA-92B3-8A0EDB209C5D}"/>
              </a:ext>
            </a:extLst>
          </p:cNvPr>
          <p:cNvSpPr txBox="1"/>
          <p:nvPr/>
        </p:nvSpPr>
        <p:spPr>
          <a:xfrm>
            <a:off x="5387662" y="4093926"/>
            <a:ext cx="1481072" cy="656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7995B2-D5E8-476D-B748-51B575DF4B83}"/>
              </a:ext>
            </a:extLst>
          </p:cNvPr>
          <p:cNvSpPr txBox="1"/>
          <p:nvPr/>
        </p:nvSpPr>
        <p:spPr>
          <a:xfrm>
            <a:off x="7450426" y="4144174"/>
            <a:ext cx="1481072" cy="656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A9444-9AA3-493B-9361-EB3038A0A4DA}"/>
              </a:ext>
            </a:extLst>
          </p:cNvPr>
          <p:cNvSpPr txBox="1">
            <a:spLocks/>
          </p:cNvSpPr>
          <p:nvPr/>
        </p:nvSpPr>
        <p:spPr>
          <a:xfrm>
            <a:off x="4945830" y="2215719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1A9294-A665-467E-B94E-1A46D476DE25}"/>
              </a:ext>
            </a:extLst>
          </p:cNvPr>
          <p:cNvSpPr txBox="1"/>
          <p:nvPr/>
        </p:nvSpPr>
        <p:spPr>
          <a:xfrm>
            <a:off x="4930460" y="1597605"/>
            <a:ext cx="1765883" cy="656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494B730D-AEE1-4718-9D24-2E3ACFC97E0B}"/>
              </a:ext>
            </a:extLst>
          </p:cNvPr>
          <p:cNvSpPr/>
          <p:nvPr/>
        </p:nvSpPr>
        <p:spPr>
          <a:xfrm>
            <a:off x="8406245" y="1597605"/>
            <a:ext cx="2961410" cy="1670979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per-task copies of clock values is mostly redundant</a:t>
            </a:r>
          </a:p>
        </p:txBody>
      </p:sp>
    </p:spTree>
    <p:extLst>
      <p:ext uri="{BB962C8B-B14F-4D97-AF65-F5344CB8AC3E}">
        <p14:creationId xmlns:p14="http://schemas.microsoft.com/office/powerpoint/2010/main" val="16232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38" grpId="0" animBg="1"/>
      <p:bldP spid="40" grpId="0" animBg="1"/>
      <p:bldP spid="42" grpId="0" animBg="1"/>
      <p:bldP spid="5" grpId="0"/>
      <p:bldP spid="29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7B3B-2442-49F3-8C5B-C2F08B50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62406"/>
            <a:ext cx="9404723" cy="1400530"/>
          </a:xfrm>
        </p:spPr>
        <p:txBody>
          <a:bodyPr/>
          <a:lstStyle/>
          <a:p>
            <a:r>
              <a:rPr lang="en-IN" dirty="0" err="1"/>
              <a:t>FastRacer</a:t>
            </a:r>
            <a:r>
              <a:rPr lang="en-IN" dirty="0"/>
              <a:t>:  Task spawn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75518F7-838B-4785-9C3F-E5C033BF1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38358"/>
              </p:ext>
            </p:extLst>
          </p:nvPr>
        </p:nvGraphicFramePr>
        <p:xfrm>
          <a:off x="5158335" y="1892846"/>
          <a:ext cx="88294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82944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BAE704-5AF6-4DF2-AB4C-2A024A30A804}"/>
              </a:ext>
            </a:extLst>
          </p:cNvPr>
          <p:cNvSpPr txBox="1">
            <a:spLocks/>
          </p:cNvSpPr>
          <p:nvPr/>
        </p:nvSpPr>
        <p:spPr>
          <a:xfrm>
            <a:off x="3075904" y="4870279"/>
            <a:ext cx="185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E5907-39CE-41D6-AEA6-C36D1743FA25}"/>
              </a:ext>
            </a:extLst>
          </p:cNvPr>
          <p:cNvSpPr txBox="1">
            <a:spLocks/>
          </p:cNvSpPr>
          <p:nvPr/>
        </p:nvSpPr>
        <p:spPr>
          <a:xfrm>
            <a:off x="5296920" y="4827671"/>
            <a:ext cx="185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19AAA2-2CD8-4A6D-8BED-ED73B71171EF}"/>
              </a:ext>
            </a:extLst>
          </p:cNvPr>
          <p:cNvSpPr txBox="1">
            <a:spLocks/>
          </p:cNvSpPr>
          <p:nvPr/>
        </p:nvSpPr>
        <p:spPr>
          <a:xfrm>
            <a:off x="7151476" y="4858975"/>
            <a:ext cx="185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4DE64A-9D6A-4E6B-96A4-B875EDA3CFA7}"/>
              </a:ext>
            </a:extLst>
          </p:cNvPr>
          <p:cNvCxnSpPr>
            <a:cxnSpLocks/>
          </p:cNvCxnSpPr>
          <p:nvPr/>
        </p:nvCxnSpPr>
        <p:spPr>
          <a:xfrm flipH="1">
            <a:off x="4296694" y="2789256"/>
            <a:ext cx="998082" cy="1046837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1817354-890E-47A0-A2CE-98E03A8EA473}"/>
              </a:ext>
            </a:extLst>
          </p:cNvPr>
          <p:cNvCxnSpPr>
            <a:cxnSpLocks/>
          </p:cNvCxnSpPr>
          <p:nvPr/>
        </p:nvCxnSpPr>
        <p:spPr>
          <a:xfrm>
            <a:off x="5828772" y="2801238"/>
            <a:ext cx="248331" cy="104190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820BDB2-0317-48B8-8E82-9E2DEBCD3DFA}"/>
              </a:ext>
            </a:extLst>
          </p:cNvPr>
          <p:cNvCxnSpPr>
            <a:cxnSpLocks/>
          </p:cNvCxnSpPr>
          <p:nvPr/>
        </p:nvCxnSpPr>
        <p:spPr>
          <a:xfrm>
            <a:off x="6400800" y="2746137"/>
            <a:ext cx="1580444" cy="125168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ABA9444-9AA3-493B-9361-EB3038A0A4DA}"/>
              </a:ext>
            </a:extLst>
          </p:cNvPr>
          <p:cNvSpPr txBox="1">
            <a:spLocks/>
          </p:cNvSpPr>
          <p:nvPr/>
        </p:nvSpPr>
        <p:spPr>
          <a:xfrm>
            <a:off x="4777196" y="2284472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1A3431E-A6A6-4920-88D5-49881CA72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46252"/>
              </p:ext>
            </p:extLst>
          </p:nvPr>
        </p:nvGraphicFramePr>
        <p:xfrm>
          <a:off x="8278844" y="1647709"/>
          <a:ext cx="14836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11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2702559704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370911">
                  <a:extLst>
                    <a:ext uri="{9D8B030D-6E8A-4147-A177-3AD203B41FA5}">
                      <a16:colId xmlns:a16="http://schemas.microsoft.com/office/drawing/2014/main" val="3240731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68BB6A-EBCB-46A5-901C-28DC01AA9CC6}"/>
              </a:ext>
            </a:extLst>
          </p:cNvPr>
          <p:cNvCxnSpPr>
            <a:cxnSpLocks/>
          </p:cNvCxnSpPr>
          <p:nvPr/>
        </p:nvCxnSpPr>
        <p:spPr>
          <a:xfrm flipV="1">
            <a:off x="6224198" y="1854258"/>
            <a:ext cx="1995807" cy="23809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id="{B0276755-5399-44DC-A2FD-0B6A47FDC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71338"/>
              </p:ext>
            </p:extLst>
          </p:nvPr>
        </p:nvGraphicFramePr>
        <p:xfrm>
          <a:off x="3489818" y="4253439"/>
          <a:ext cx="121975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9877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609877">
                  <a:extLst>
                    <a:ext uri="{9D8B030D-6E8A-4147-A177-3AD203B41FA5}">
                      <a16:colId xmlns:a16="http://schemas.microsoft.com/office/drawing/2014/main" val="1081122252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graphicFrame>
        <p:nvGraphicFramePr>
          <p:cNvPr id="26" name="Table 6">
            <a:extLst>
              <a:ext uri="{FF2B5EF4-FFF2-40B4-BE49-F238E27FC236}">
                <a16:creationId xmlns:a16="http://schemas.microsoft.com/office/drawing/2014/main" id="{1C4F4FFD-DA02-4A10-A731-821E3DA1C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24411"/>
              </p:ext>
            </p:extLst>
          </p:nvPr>
        </p:nvGraphicFramePr>
        <p:xfrm>
          <a:off x="5486123" y="4254475"/>
          <a:ext cx="121975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9877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609877">
                  <a:extLst>
                    <a:ext uri="{9D8B030D-6E8A-4147-A177-3AD203B41FA5}">
                      <a16:colId xmlns:a16="http://schemas.microsoft.com/office/drawing/2014/main" val="1081122252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75DF3F6D-0853-4E75-95ED-F4BABD5E7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20549"/>
              </p:ext>
            </p:extLst>
          </p:nvPr>
        </p:nvGraphicFramePr>
        <p:xfrm>
          <a:off x="7482428" y="4253438"/>
          <a:ext cx="121975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9877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609877">
                  <a:extLst>
                    <a:ext uri="{9D8B030D-6E8A-4147-A177-3AD203B41FA5}">
                      <a16:colId xmlns:a16="http://schemas.microsoft.com/office/drawing/2014/main" val="1081122252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975CC9-69B9-4919-8EE5-AD8AD384048F}"/>
              </a:ext>
            </a:extLst>
          </p:cNvPr>
          <p:cNvCxnSpPr>
            <a:cxnSpLocks/>
          </p:cNvCxnSpPr>
          <p:nvPr/>
        </p:nvCxnSpPr>
        <p:spPr>
          <a:xfrm flipV="1">
            <a:off x="3913157" y="2069076"/>
            <a:ext cx="4179148" cy="207141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CE36E36-0E04-4634-858C-D37FD969A7CE}"/>
              </a:ext>
            </a:extLst>
          </p:cNvPr>
          <p:cNvCxnSpPr>
            <a:cxnSpLocks/>
          </p:cNvCxnSpPr>
          <p:nvPr/>
        </p:nvCxnSpPr>
        <p:spPr>
          <a:xfrm flipV="1">
            <a:off x="5828772" y="2221476"/>
            <a:ext cx="2415933" cy="191901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3626419-1843-463D-A270-06E506A8A9DC}"/>
              </a:ext>
            </a:extLst>
          </p:cNvPr>
          <p:cNvCxnSpPr>
            <a:cxnSpLocks/>
          </p:cNvCxnSpPr>
          <p:nvPr/>
        </p:nvCxnSpPr>
        <p:spPr>
          <a:xfrm flipV="1">
            <a:off x="7680683" y="2205301"/>
            <a:ext cx="734549" cy="190656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id="{96D1C2EB-46EA-4B7A-91BD-F204579CA68D}"/>
              </a:ext>
            </a:extLst>
          </p:cNvPr>
          <p:cNvSpPr/>
          <p:nvPr/>
        </p:nvSpPr>
        <p:spPr>
          <a:xfrm>
            <a:off x="8804353" y="2070368"/>
            <a:ext cx="3054453" cy="190656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Avoiding needless copies helps improve space and time overhead</a:t>
            </a:r>
          </a:p>
        </p:txBody>
      </p:sp>
    </p:spTree>
    <p:extLst>
      <p:ext uri="{BB962C8B-B14F-4D97-AF65-F5344CB8AC3E}">
        <p14:creationId xmlns:p14="http://schemas.microsoft.com/office/powerpoint/2010/main" val="4138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5" grpId="0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C255-3629-4FD4-8810-7DA63854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FastTrack: Task Join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786FE76-0F02-42F3-861D-DFC6C5196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56392"/>
              </p:ext>
            </p:extLst>
          </p:nvPr>
        </p:nvGraphicFramePr>
        <p:xfrm>
          <a:off x="4907000" y="1565468"/>
          <a:ext cx="88294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82944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BC9266-B631-45F2-960C-95733B5D52EB}"/>
              </a:ext>
            </a:extLst>
          </p:cNvPr>
          <p:cNvSpPr txBox="1">
            <a:spLocks/>
          </p:cNvSpPr>
          <p:nvPr/>
        </p:nvSpPr>
        <p:spPr>
          <a:xfrm>
            <a:off x="4466705" y="2047284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A4ED27FB-60E8-49CF-AF6A-396D51168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52157"/>
              </p:ext>
            </p:extLst>
          </p:nvPr>
        </p:nvGraphicFramePr>
        <p:xfrm>
          <a:off x="3417636" y="3345872"/>
          <a:ext cx="88294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1472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441472">
                  <a:extLst>
                    <a:ext uri="{9D8B030D-6E8A-4147-A177-3AD203B41FA5}">
                      <a16:colId xmlns:a16="http://schemas.microsoft.com/office/drawing/2014/main" val="217954216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FB1BA2-4761-4F6B-9379-F78DEE7E06A7}"/>
              </a:ext>
            </a:extLst>
          </p:cNvPr>
          <p:cNvSpPr txBox="1">
            <a:spLocks/>
          </p:cNvSpPr>
          <p:nvPr/>
        </p:nvSpPr>
        <p:spPr>
          <a:xfrm>
            <a:off x="2897548" y="3887387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494997-5830-465D-92D6-9E553F7B83F4}"/>
              </a:ext>
            </a:extLst>
          </p:cNvPr>
          <p:cNvCxnSpPr>
            <a:cxnSpLocks/>
          </p:cNvCxnSpPr>
          <p:nvPr/>
        </p:nvCxnSpPr>
        <p:spPr>
          <a:xfrm flipH="1">
            <a:off x="3859108" y="2133235"/>
            <a:ext cx="962274" cy="107174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0619FD-AF5E-4018-9497-401B1E18EF25}"/>
              </a:ext>
            </a:extLst>
          </p:cNvPr>
          <p:cNvSpPr txBox="1">
            <a:spLocks/>
          </p:cNvSpPr>
          <p:nvPr/>
        </p:nvSpPr>
        <p:spPr>
          <a:xfrm>
            <a:off x="3417636" y="2350991"/>
            <a:ext cx="109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Spawn</a:t>
            </a:r>
          </a:p>
        </p:txBody>
      </p:sp>
    </p:spTree>
    <p:extLst>
      <p:ext uri="{BB962C8B-B14F-4D97-AF65-F5344CB8AC3E}">
        <p14:creationId xmlns:p14="http://schemas.microsoft.com/office/powerpoint/2010/main" val="423583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C255-3629-4FD4-8810-7DA63854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FastTrack: Task Join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786FE76-0F02-42F3-861D-DFC6C519666F}"/>
              </a:ext>
            </a:extLst>
          </p:cNvPr>
          <p:cNvGraphicFramePr>
            <a:graphicFrameLocks noGrp="1"/>
          </p:cNvGraphicFramePr>
          <p:nvPr/>
        </p:nvGraphicFramePr>
        <p:xfrm>
          <a:off x="4907000" y="1565468"/>
          <a:ext cx="88294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82944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BC9266-B631-45F2-960C-95733B5D52EB}"/>
              </a:ext>
            </a:extLst>
          </p:cNvPr>
          <p:cNvSpPr txBox="1">
            <a:spLocks/>
          </p:cNvSpPr>
          <p:nvPr/>
        </p:nvSpPr>
        <p:spPr>
          <a:xfrm>
            <a:off x="4466705" y="2047284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A4ED27FB-60E8-49CF-AF6A-396D51168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45033"/>
              </p:ext>
            </p:extLst>
          </p:nvPr>
        </p:nvGraphicFramePr>
        <p:xfrm>
          <a:off x="3043562" y="3419795"/>
          <a:ext cx="1777820" cy="461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5564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2179542168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1076796661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275806700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49408736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FB1BA2-4761-4F6B-9379-F78DEE7E06A7}"/>
              </a:ext>
            </a:extLst>
          </p:cNvPr>
          <p:cNvSpPr txBox="1">
            <a:spLocks/>
          </p:cNvSpPr>
          <p:nvPr/>
        </p:nvSpPr>
        <p:spPr>
          <a:xfrm>
            <a:off x="2897548" y="3887387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494997-5830-465D-92D6-9E553F7B83F4}"/>
              </a:ext>
            </a:extLst>
          </p:cNvPr>
          <p:cNvCxnSpPr>
            <a:cxnSpLocks/>
          </p:cNvCxnSpPr>
          <p:nvPr/>
        </p:nvCxnSpPr>
        <p:spPr>
          <a:xfrm flipH="1">
            <a:off x="3859108" y="2133235"/>
            <a:ext cx="962274" cy="107174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F90412-6057-403C-AE01-EB8F04C5FF69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4616055" y="2508949"/>
            <a:ext cx="635229" cy="819579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CE9A1DF-0497-4E1B-9E21-77CCFA0DA409}"/>
              </a:ext>
            </a:extLst>
          </p:cNvPr>
          <p:cNvSpPr txBox="1">
            <a:spLocks/>
          </p:cNvSpPr>
          <p:nvPr/>
        </p:nvSpPr>
        <p:spPr>
          <a:xfrm>
            <a:off x="3417636" y="2350991"/>
            <a:ext cx="109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Spawn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E5E53C-F2E3-4766-AB97-AAD155EEF56A}"/>
              </a:ext>
            </a:extLst>
          </p:cNvPr>
          <p:cNvSpPr txBox="1">
            <a:spLocks/>
          </p:cNvSpPr>
          <p:nvPr/>
        </p:nvSpPr>
        <p:spPr>
          <a:xfrm>
            <a:off x="4803437" y="2720323"/>
            <a:ext cx="96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Join</a:t>
            </a:r>
          </a:p>
        </p:txBody>
      </p:sp>
    </p:spTree>
    <p:extLst>
      <p:ext uri="{BB962C8B-B14F-4D97-AF65-F5344CB8AC3E}">
        <p14:creationId xmlns:p14="http://schemas.microsoft.com/office/powerpoint/2010/main" val="6093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C255-3629-4FD4-8810-7DA63854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FastTrack: Task Join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C9266-B631-45F2-960C-95733B5D52EB}"/>
              </a:ext>
            </a:extLst>
          </p:cNvPr>
          <p:cNvSpPr txBox="1">
            <a:spLocks/>
          </p:cNvSpPr>
          <p:nvPr/>
        </p:nvSpPr>
        <p:spPr>
          <a:xfrm>
            <a:off x="4466705" y="2047284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A4ED27FB-60E8-49CF-AF6A-396D51168DD8}"/>
              </a:ext>
            </a:extLst>
          </p:cNvPr>
          <p:cNvGraphicFramePr>
            <a:graphicFrameLocks noGrp="1"/>
          </p:cNvGraphicFramePr>
          <p:nvPr/>
        </p:nvGraphicFramePr>
        <p:xfrm>
          <a:off x="3043562" y="3419795"/>
          <a:ext cx="1777820" cy="461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5564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2179542168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1076796661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275806700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49408736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FB1BA2-4761-4F6B-9379-F78DEE7E06A7}"/>
              </a:ext>
            </a:extLst>
          </p:cNvPr>
          <p:cNvSpPr txBox="1">
            <a:spLocks/>
          </p:cNvSpPr>
          <p:nvPr/>
        </p:nvSpPr>
        <p:spPr>
          <a:xfrm>
            <a:off x="2897548" y="3887387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494997-5830-465D-92D6-9E553F7B83F4}"/>
              </a:ext>
            </a:extLst>
          </p:cNvPr>
          <p:cNvCxnSpPr>
            <a:cxnSpLocks/>
          </p:cNvCxnSpPr>
          <p:nvPr/>
        </p:nvCxnSpPr>
        <p:spPr>
          <a:xfrm flipH="1">
            <a:off x="3859108" y="2133235"/>
            <a:ext cx="962274" cy="107174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F90412-6057-403C-AE01-EB8F04C5FF69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4616055" y="2508949"/>
            <a:ext cx="635229" cy="819579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CE9A1DF-0497-4E1B-9E21-77CCFA0DA409}"/>
              </a:ext>
            </a:extLst>
          </p:cNvPr>
          <p:cNvSpPr txBox="1">
            <a:spLocks/>
          </p:cNvSpPr>
          <p:nvPr/>
        </p:nvSpPr>
        <p:spPr>
          <a:xfrm>
            <a:off x="3417636" y="2350991"/>
            <a:ext cx="109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Spawn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E5E53C-F2E3-4766-AB97-AAD155EEF56A}"/>
              </a:ext>
            </a:extLst>
          </p:cNvPr>
          <p:cNvSpPr txBox="1">
            <a:spLocks/>
          </p:cNvSpPr>
          <p:nvPr/>
        </p:nvSpPr>
        <p:spPr>
          <a:xfrm>
            <a:off x="4803437" y="2720323"/>
            <a:ext cx="96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Join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6541332-53C3-4582-B4B8-6BBBC2393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47188"/>
              </p:ext>
            </p:extLst>
          </p:nvPr>
        </p:nvGraphicFramePr>
        <p:xfrm>
          <a:off x="4362373" y="1601933"/>
          <a:ext cx="1777820" cy="4233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5564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2179542168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1076796661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275806700"/>
                    </a:ext>
                  </a:extLst>
                </a:gridCol>
                <a:gridCol w="355564">
                  <a:extLst>
                    <a:ext uri="{9D8B030D-6E8A-4147-A177-3AD203B41FA5}">
                      <a16:colId xmlns:a16="http://schemas.microsoft.com/office/drawing/2014/main" val="494087362"/>
                    </a:ext>
                  </a:extLst>
                </a:gridCol>
              </a:tblGrid>
              <a:tr h="42338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295E14-4143-46BA-97C1-5829F8884530}"/>
              </a:ext>
            </a:extLst>
          </p:cNvPr>
          <p:cNvCxnSpPr>
            <a:cxnSpLocks/>
          </p:cNvCxnSpPr>
          <p:nvPr/>
        </p:nvCxnSpPr>
        <p:spPr>
          <a:xfrm>
            <a:off x="6156140" y="2133235"/>
            <a:ext cx="1096715" cy="107174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51B0D6-148C-4C71-B150-2341DE57FD09}"/>
              </a:ext>
            </a:extLst>
          </p:cNvPr>
          <p:cNvSpPr txBox="1">
            <a:spLocks/>
          </p:cNvSpPr>
          <p:nvPr/>
        </p:nvSpPr>
        <p:spPr>
          <a:xfrm>
            <a:off x="6426291" y="2278116"/>
            <a:ext cx="109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Spawn</a:t>
            </a:r>
          </a:p>
        </p:txBody>
      </p: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FF6F53DC-6E55-4E2E-96E5-98EB12DB0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69454"/>
              </p:ext>
            </p:extLst>
          </p:nvPr>
        </p:nvGraphicFramePr>
        <p:xfrm>
          <a:off x="6481709" y="3328528"/>
          <a:ext cx="1851798" cy="461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8633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308633">
                  <a:extLst>
                    <a:ext uri="{9D8B030D-6E8A-4147-A177-3AD203B41FA5}">
                      <a16:colId xmlns:a16="http://schemas.microsoft.com/office/drawing/2014/main" val="2179542168"/>
                    </a:ext>
                  </a:extLst>
                </a:gridCol>
                <a:gridCol w="308633">
                  <a:extLst>
                    <a:ext uri="{9D8B030D-6E8A-4147-A177-3AD203B41FA5}">
                      <a16:colId xmlns:a16="http://schemas.microsoft.com/office/drawing/2014/main" val="1076796661"/>
                    </a:ext>
                  </a:extLst>
                </a:gridCol>
                <a:gridCol w="308633">
                  <a:extLst>
                    <a:ext uri="{9D8B030D-6E8A-4147-A177-3AD203B41FA5}">
                      <a16:colId xmlns:a16="http://schemas.microsoft.com/office/drawing/2014/main" val="2768564425"/>
                    </a:ext>
                  </a:extLst>
                </a:gridCol>
                <a:gridCol w="308633">
                  <a:extLst>
                    <a:ext uri="{9D8B030D-6E8A-4147-A177-3AD203B41FA5}">
                      <a16:colId xmlns:a16="http://schemas.microsoft.com/office/drawing/2014/main" val="275806700"/>
                    </a:ext>
                  </a:extLst>
                </a:gridCol>
                <a:gridCol w="308633">
                  <a:extLst>
                    <a:ext uri="{9D8B030D-6E8A-4147-A177-3AD203B41FA5}">
                      <a16:colId xmlns:a16="http://schemas.microsoft.com/office/drawing/2014/main" val="49408736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09B65A6-84F2-4CD8-B2E8-6524C31F4E86}"/>
              </a:ext>
            </a:extLst>
          </p:cNvPr>
          <p:cNvSpPr txBox="1">
            <a:spLocks/>
          </p:cNvSpPr>
          <p:nvPr/>
        </p:nvSpPr>
        <p:spPr>
          <a:xfrm>
            <a:off x="6481709" y="3852476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59559-21F4-4F2E-84A9-ECA0E4D7537B}"/>
              </a:ext>
            </a:extLst>
          </p:cNvPr>
          <p:cNvSpPr txBox="1"/>
          <p:nvPr/>
        </p:nvSpPr>
        <p:spPr>
          <a:xfrm>
            <a:off x="4735552" y="1476412"/>
            <a:ext cx="1404641" cy="656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019837-FFFB-4147-B248-ABBEA4B46447}"/>
              </a:ext>
            </a:extLst>
          </p:cNvPr>
          <p:cNvSpPr txBox="1"/>
          <p:nvPr/>
        </p:nvSpPr>
        <p:spPr>
          <a:xfrm>
            <a:off x="3421511" y="3322215"/>
            <a:ext cx="1404641" cy="656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755601-3511-4D5C-8445-90AFBC51354E}"/>
              </a:ext>
            </a:extLst>
          </p:cNvPr>
          <p:cNvSpPr txBox="1"/>
          <p:nvPr/>
        </p:nvSpPr>
        <p:spPr>
          <a:xfrm>
            <a:off x="6814041" y="3230948"/>
            <a:ext cx="1236826" cy="656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816BEF51-5F0C-434E-B9EE-20579D45EBE6}"/>
              </a:ext>
            </a:extLst>
          </p:cNvPr>
          <p:cNvSpPr/>
          <p:nvPr/>
        </p:nvSpPr>
        <p:spPr>
          <a:xfrm>
            <a:off x="7840552" y="1060181"/>
            <a:ext cx="3000345" cy="1586134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need to store clock values of child tasks after join operation!!!</a:t>
            </a:r>
          </a:p>
        </p:txBody>
      </p:sp>
    </p:spTree>
    <p:extLst>
      <p:ext uri="{BB962C8B-B14F-4D97-AF65-F5344CB8AC3E}">
        <p14:creationId xmlns:p14="http://schemas.microsoft.com/office/powerpoint/2010/main" val="16822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284B-6981-406F-85D6-5A451397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07563"/>
            <a:ext cx="9404723" cy="1400530"/>
          </a:xfrm>
        </p:spPr>
        <p:txBody>
          <a:bodyPr/>
          <a:lstStyle/>
          <a:p>
            <a:r>
              <a:rPr lang="en-IN" dirty="0"/>
              <a:t>A Racy Java Program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73A6AF-CDCE-4146-9221-C5FB92159673}"/>
              </a:ext>
            </a:extLst>
          </p:cNvPr>
          <p:cNvGrpSpPr/>
          <p:nvPr/>
        </p:nvGrpSpPr>
        <p:grpSpPr>
          <a:xfrm>
            <a:off x="1408439" y="2747345"/>
            <a:ext cx="3239411" cy="1960122"/>
            <a:chOff x="1863450" y="2768127"/>
            <a:chExt cx="2456979" cy="1627228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3B26CA27-505D-4AB0-85C8-9EE42CD78955}"/>
                </a:ext>
              </a:extLst>
            </p:cNvPr>
            <p:cNvSpPr/>
            <p:nvPr/>
          </p:nvSpPr>
          <p:spPr>
            <a:xfrm>
              <a:off x="1863450" y="3459172"/>
              <a:ext cx="2456979" cy="936183"/>
            </a:xfrm>
            <a:prstGeom prst="roundRect">
              <a:avLst>
                <a:gd name="adj" fmla="val 6587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x = new Object();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done = true;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6A6BA7-5470-4811-AE87-5EA66F0E075C}"/>
                </a:ext>
              </a:extLst>
            </p:cNvPr>
            <p:cNvSpPr txBox="1"/>
            <p:nvPr/>
          </p:nvSpPr>
          <p:spPr>
            <a:xfrm>
              <a:off x="2003351" y="2768127"/>
              <a:ext cx="2010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00217B-8C5A-46EC-8B70-99B9CCE615E1}"/>
              </a:ext>
            </a:extLst>
          </p:cNvPr>
          <p:cNvSpPr txBox="1"/>
          <p:nvPr/>
        </p:nvSpPr>
        <p:spPr>
          <a:xfrm>
            <a:off x="4244198" y="1784288"/>
            <a:ext cx="329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Object x = null;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Boolean done = false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2A3140-BF46-43F5-B75F-2360FB8F689B}"/>
              </a:ext>
            </a:extLst>
          </p:cNvPr>
          <p:cNvGrpSpPr/>
          <p:nvPr/>
        </p:nvGrpSpPr>
        <p:grpSpPr>
          <a:xfrm>
            <a:off x="7359697" y="2747345"/>
            <a:ext cx="3239411" cy="1960122"/>
            <a:chOff x="1863450" y="2768127"/>
            <a:chExt cx="2456979" cy="1627228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67BB4A20-4271-435F-89B3-C4DB8BB6D5AF}"/>
                </a:ext>
              </a:extLst>
            </p:cNvPr>
            <p:cNvSpPr/>
            <p:nvPr/>
          </p:nvSpPr>
          <p:spPr>
            <a:xfrm>
              <a:off x="1863450" y="3459172"/>
              <a:ext cx="2456979" cy="936183"/>
            </a:xfrm>
            <a:prstGeom prst="roundRect">
              <a:avLst>
                <a:gd name="adj" fmla="val 6587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while(!done) {}</a:t>
              </a:r>
            </a:p>
            <a:p>
              <a:r>
                <a:rPr lang="en-US" sz="2000" dirty="0" err="1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x.compute</a:t>
              </a:r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();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400D93-79AA-4DCB-97A4-B92EEA22C0D3}"/>
                </a:ext>
              </a:extLst>
            </p:cNvPr>
            <p:cNvSpPr txBox="1"/>
            <p:nvPr/>
          </p:nvSpPr>
          <p:spPr>
            <a:xfrm>
              <a:off x="2003351" y="2768127"/>
              <a:ext cx="2010922" cy="38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526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C255-3629-4FD4-8810-7DA63854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FastRacer</a:t>
            </a:r>
            <a:r>
              <a:rPr lang="en-IN" dirty="0"/>
              <a:t>: Task Join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786FE76-0F02-42F3-861D-DFC6C519666F}"/>
              </a:ext>
            </a:extLst>
          </p:cNvPr>
          <p:cNvGraphicFramePr>
            <a:graphicFrameLocks noGrp="1"/>
          </p:cNvGraphicFramePr>
          <p:nvPr/>
        </p:nvGraphicFramePr>
        <p:xfrm>
          <a:off x="4907000" y="1565468"/>
          <a:ext cx="88294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82944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BC9266-B631-45F2-960C-95733B5D52EB}"/>
              </a:ext>
            </a:extLst>
          </p:cNvPr>
          <p:cNvSpPr txBox="1">
            <a:spLocks/>
          </p:cNvSpPr>
          <p:nvPr/>
        </p:nvSpPr>
        <p:spPr>
          <a:xfrm>
            <a:off x="4466705" y="2047284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A4ED27FB-60E8-49CF-AF6A-396D51168DD8}"/>
              </a:ext>
            </a:extLst>
          </p:cNvPr>
          <p:cNvGraphicFramePr>
            <a:graphicFrameLocks noGrp="1"/>
          </p:cNvGraphicFramePr>
          <p:nvPr/>
        </p:nvGraphicFramePr>
        <p:xfrm>
          <a:off x="3417636" y="3345872"/>
          <a:ext cx="88294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1472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441472">
                  <a:extLst>
                    <a:ext uri="{9D8B030D-6E8A-4147-A177-3AD203B41FA5}">
                      <a16:colId xmlns:a16="http://schemas.microsoft.com/office/drawing/2014/main" val="217954216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FB1BA2-4761-4F6B-9379-F78DEE7E06A7}"/>
              </a:ext>
            </a:extLst>
          </p:cNvPr>
          <p:cNvSpPr txBox="1">
            <a:spLocks/>
          </p:cNvSpPr>
          <p:nvPr/>
        </p:nvSpPr>
        <p:spPr>
          <a:xfrm>
            <a:off x="2897548" y="3887387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494997-5830-465D-92D6-9E553F7B83F4}"/>
              </a:ext>
            </a:extLst>
          </p:cNvPr>
          <p:cNvCxnSpPr>
            <a:cxnSpLocks/>
          </p:cNvCxnSpPr>
          <p:nvPr/>
        </p:nvCxnSpPr>
        <p:spPr>
          <a:xfrm flipH="1">
            <a:off x="3859108" y="2133235"/>
            <a:ext cx="962274" cy="107174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0619FD-AF5E-4018-9497-401B1E18EF25}"/>
              </a:ext>
            </a:extLst>
          </p:cNvPr>
          <p:cNvSpPr txBox="1">
            <a:spLocks/>
          </p:cNvSpPr>
          <p:nvPr/>
        </p:nvSpPr>
        <p:spPr>
          <a:xfrm>
            <a:off x="3417636" y="2350991"/>
            <a:ext cx="109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Spawn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435C98-637C-45D7-B6E1-6D47245C0F74}"/>
              </a:ext>
            </a:extLst>
          </p:cNvPr>
          <p:cNvSpPr/>
          <p:nvPr/>
        </p:nvSpPr>
        <p:spPr>
          <a:xfrm>
            <a:off x="5916173" y="1545021"/>
            <a:ext cx="682874" cy="4616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23CDA-0B65-46A1-9B27-C33607F169B6}"/>
              </a:ext>
            </a:extLst>
          </p:cNvPr>
          <p:cNvSpPr txBox="1">
            <a:spLocks/>
          </p:cNvSpPr>
          <p:nvPr/>
        </p:nvSpPr>
        <p:spPr>
          <a:xfrm>
            <a:off x="5712575" y="2060638"/>
            <a:ext cx="109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JoinSet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25B1D9-C050-4434-BDAD-CE5ADCC2DE7D}"/>
              </a:ext>
            </a:extLst>
          </p:cNvPr>
          <p:cNvSpPr/>
          <p:nvPr/>
        </p:nvSpPr>
        <p:spPr>
          <a:xfrm>
            <a:off x="4458779" y="3308057"/>
            <a:ext cx="682874" cy="4616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{}</a:t>
            </a:r>
          </a:p>
        </p:txBody>
      </p:sp>
    </p:spTree>
    <p:extLst>
      <p:ext uri="{BB962C8B-B14F-4D97-AF65-F5344CB8AC3E}">
        <p14:creationId xmlns:p14="http://schemas.microsoft.com/office/powerpoint/2010/main" val="341311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C255-3629-4FD4-8810-7DA63854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FastRacer</a:t>
            </a:r>
            <a:r>
              <a:rPr lang="en-IN" dirty="0"/>
              <a:t>: Task Join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786FE76-0F02-42F3-861D-DFC6C519666F}"/>
              </a:ext>
            </a:extLst>
          </p:cNvPr>
          <p:cNvGraphicFramePr>
            <a:graphicFrameLocks noGrp="1"/>
          </p:cNvGraphicFramePr>
          <p:nvPr/>
        </p:nvGraphicFramePr>
        <p:xfrm>
          <a:off x="4907000" y="1565468"/>
          <a:ext cx="88294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82944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BC9266-B631-45F2-960C-95733B5D52EB}"/>
              </a:ext>
            </a:extLst>
          </p:cNvPr>
          <p:cNvSpPr txBox="1">
            <a:spLocks/>
          </p:cNvSpPr>
          <p:nvPr/>
        </p:nvSpPr>
        <p:spPr>
          <a:xfrm>
            <a:off x="4526843" y="2025609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A4ED27FB-60E8-49CF-AF6A-396D51168DD8}"/>
              </a:ext>
            </a:extLst>
          </p:cNvPr>
          <p:cNvGraphicFramePr>
            <a:graphicFrameLocks noGrp="1"/>
          </p:cNvGraphicFramePr>
          <p:nvPr/>
        </p:nvGraphicFramePr>
        <p:xfrm>
          <a:off x="3417636" y="3345872"/>
          <a:ext cx="88294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1472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441472">
                  <a:extLst>
                    <a:ext uri="{9D8B030D-6E8A-4147-A177-3AD203B41FA5}">
                      <a16:colId xmlns:a16="http://schemas.microsoft.com/office/drawing/2014/main" val="217954216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FB1BA2-4761-4F6B-9379-F78DEE7E06A7}"/>
              </a:ext>
            </a:extLst>
          </p:cNvPr>
          <p:cNvSpPr txBox="1">
            <a:spLocks/>
          </p:cNvSpPr>
          <p:nvPr/>
        </p:nvSpPr>
        <p:spPr>
          <a:xfrm>
            <a:off x="2897548" y="3887387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494997-5830-465D-92D6-9E553F7B83F4}"/>
              </a:ext>
            </a:extLst>
          </p:cNvPr>
          <p:cNvCxnSpPr>
            <a:cxnSpLocks/>
          </p:cNvCxnSpPr>
          <p:nvPr/>
        </p:nvCxnSpPr>
        <p:spPr>
          <a:xfrm flipH="1">
            <a:off x="3859108" y="2133235"/>
            <a:ext cx="962274" cy="107174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0619FD-AF5E-4018-9497-401B1E18EF25}"/>
              </a:ext>
            </a:extLst>
          </p:cNvPr>
          <p:cNvSpPr txBox="1">
            <a:spLocks/>
          </p:cNvSpPr>
          <p:nvPr/>
        </p:nvSpPr>
        <p:spPr>
          <a:xfrm>
            <a:off x="3417636" y="2350991"/>
            <a:ext cx="109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Spawn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435C98-637C-45D7-B6E1-6D47245C0F74}"/>
              </a:ext>
            </a:extLst>
          </p:cNvPr>
          <p:cNvSpPr/>
          <p:nvPr/>
        </p:nvSpPr>
        <p:spPr>
          <a:xfrm>
            <a:off x="5916173" y="1545021"/>
            <a:ext cx="682874" cy="4616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23CDA-0B65-46A1-9B27-C33607F169B6}"/>
              </a:ext>
            </a:extLst>
          </p:cNvPr>
          <p:cNvSpPr txBox="1">
            <a:spLocks/>
          </p:cNvSpPr>
          <p:nvPr/>
        </p:nvSpPr>
        <p:spPr>
          <a:xfrm>
            <a:off x="5712575" y="2060638"/>
            <a:ext cx="109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JoinSet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25B1D9-C050-4434-BDAD-CE5ADCC2DE7D}"/>
              </a:ext>
            </a:extLst>
          </p:cNvPr>
          <p:cNvSpPr/>
          <p:nvPr/>
        </p:nvSpPr>
        <p:spPr>
          <a:xfrm>
            <a:off x="4458779" y="3308057"/>
            <a:ext cx="1457394" cy="4616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{T3,T4,T5,T6}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A39471-FB5F-45F2-9043-9062D0C6510D}"/>
              </a:ext>
            </a:extLst>
          </p:cNvPr>
          <p:cNvCxnSpPr>
            <a:cxnSpLocks/>
          </p:cNvCxnSpPr>
          <p:nvPr/>
        </p:nvCxnSpPr>
        <p:spPr>
          <a:xfrm flipV="1">
            <a:off x="4300580" y="2506196"/>
            <a:ext cx="682759" cy="69878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C255-3629-4FD4-8810-7DA63854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FastRacer</a:t>
            </a:r>
            <a:r>
              <a:rPr lang="en-IN" dirty="0"/>
              <a:t>: Task Join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786FE76-0F02-42F3-861D-DFC6C519666F}"/>
              </a:ext>
            </a:extLst>
          </p:cNvPr>
          <p:cNvGraphicFramePr>
            <a:graphicFrameLocks noGrp="1"/>
          </p:cNvGraphicFramePr>
          <p:nvPr/>
        </p:nvGraphicFramePr>
        <p:xfrm>
          <a:off x="4907000" y="1565468"/>
          <a:ext cx="88294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82944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BC9266-B631-45F2-960C-95733B5D52EB}"/>
              </a:ext>
            </a:extLst>
          </p:cNvPr>
          <p:cNvSpPr txBox="1">
            <a:spLocks/>
          </p:cNvSpPr>
          <p:nvPr/>
        </p:nvSpPr>
        <p:spPr>
          <a:xfrm>
            <a:off x="4526843" y="2025609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A4ED27FB-60E8-49CF-AF6A-396D51168DD8}"/>
              </a:ext>
            </a:extLst>
          </p:cNvPr>
          <p:cNvGraphicFramePr>
            <a:graphicFrameLocks noGrp="1"/>
          </p:cNvGraphicFramePr>
          <p:nvPr/>
        </p:nvGraphicFramePr>
        <p:xfrm>
          <a:off x="3417636" y="3345872"/>
          <a:ext cx="88294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1472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441472">
                  <a:extLst>
                    <a:ext uri="{9D8B030D-6E8A-4147-A177-3AD203B41FA5}">
                      <a16:colId xmlns:a16="http://schemas.microsoft.com/office/drawing/2014/main" val="217954216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FB1BA2-4761-4F6B-9379-F78DEE7E06A7}"/>
              </a:ext>
            </a:extLst>
          </p:cNvPr>
          <p:cNvSpPr txBox="1">
            <a:spLocks/>
          </p:cNvSpPr>
          <p:nvPr/>
        </p:nvSpPr>
        <p:spPr>
          <a:xfrm>
            <a:off x="2897548" y="3887387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494997-5830-465D-92D6-9E553F7B83F4}"/>
              </a:ext>
            </a:extLst>
          </p:cNvPr>
          <p:cNvCxnSpPr>
            <a:cxnSpLocks/>
          </p:cNvCxnSpPr>
          <p:nvPr/>
        </p:nvCxnSpPr>
        <p:spPr>
          <a:xfrm flipH="1">
            <a:off x="3859108" y="2133235"/>
            <a:ext cx="962274" cy="107174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0619FD-AF5E-4018-9497-401B1E18EF25}"/>
              </a:ext>
            </a:extLst>
          </p:cNvPr>
          <p:cNvSpPr txBox="1">
            <a:spLocks/>
          </p:cNvSpPr>
          <p:nvPr/>
        </p:nvSpPr>
        <p:spPr>
          <a:xfrm>
            <a:off x="3417636" y="2350991"/>
            <a:ext cx="109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Spawn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23CDA-0B65-46A1-9B27-C33607F169B6}"/>
              </a:ext>
            </a:extLst>
          </p:cNvPr>
          <p:cNvSpPr txBox="1">
            <a:spLocks/>
          </p:cNvSpPr>
          <p:nvPr/>
        </p:nvSpPr>
        <p:spPr>
          <a:xfrm>
            <a:off x="5712575" y="2060638"/>
            <a:ext cx="109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JoinSet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25B1D9-C050-4434-BDAD-CE5ADCC2DE7D}"/>
              </a:ext>
            </a:extLst>
          </p:cNvPr>
          <p:cNvSpPr/>
          <p:nvPr/>
        </p:nvSpPr>
        <p:spPr>
          <a:xfrm>
            <a:off x="4458779" y="3308057"/>
            <a:ext cx="1457394" cy="4616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{T3,T4,T5,T6}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A39471-FB5F-45F2-9043-9062D0C6510D}"/>
              </a:ext>
            </a:extLst>
          </p:cNvPr>
          <p:cNvCxnSpPr>
            <a:cxnSpLocks/>
          </p:cNvCxnSpPr>
          <p:nvPr/>
        </p:nvCxnSpPr>
        <p:spPr>
          <a:xfrm flipV="1">
            <a:off x="4300580" y="2506196"/>
            <a:ext cx="682759" cy="69878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51D368-E5A0-4E1F-84A2-44B45EBF7F75}"/>
              </a:ext>
            </a:extLst>
          </p:cNvPr>
          <p:cNvSpPr/>
          <p:nvPr/>
        </p:nvSpPr>
        <p:spPr>
          <a:xfrm>
            <a:off x="5916172" y="1512404"/>
            <a:ext cx="1700363" cy="4616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{T1,T3,T4,T5,T6}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C0E8E7-2D4E-4193-9E08-E76C8F1A3800}"/>
              </a:ext>
            </a:extLst>
          </p:cNvPr>
          <p:cNvCxnSpPr>
            <a:cxnSpLocks/>
          </p:cNvCxnSpPr>
          <p:nvPr/>
        </p:nvCxnSpPr>
        <p:spPr>
          <a:xfrm>
            <a:off x="6660196" y="2099109"/>
            <a:ext cx="1033642" cy="934647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7EA05745-04CE-411F-8F7E-987E73498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99709"/>
              </p:ext>
            </p:extLst>
          </p:nvPr>
        </p:nvGraphicFramePr>
        <p:xfrm>
          <a:off x="7177017" y="3228689"/>
          <a:ext cx="882944" cy="400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1472">
                  <a:extLst>
                    <a:ext uri="{9D8B030D-6E8A-4147-A177-3AD203B41FA5}">
                      <a16:colId xmlns:a16="http://schemas.microsoft.com/office/drawing/2014/main" val="793531918"/>
                    </a:ext>
                  </a:extLst>
                </a:gridCol>
                <a:gridCol w="441472">
                  <a:extLst>
                    <a:ext uri="{9D8B030D-6E8A-4147-A177-3AD203B41FA5}">
                      <a16:colId xmlns:a16="http://schemas.microsoft.com/office/drawing/2014/main" val="2179542168"/>
                    </a:ext>
                  </a:extLst>
                </a:gridCol>
              </a:tblGrid>
              <a:tr h="4006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17E389E-23DE-4036-A7E3-F2941C965671}"/>
              </a:ext>
            </a:extLst>
          </p:cNvPr>
          <p:cNvSpPr/>
          <p:nvPr/>
        </p:nvSpPr>
        <p:spPr>
          <a:xfrm>
            <a:off x="8237606" y="3168831"/>
            <a:ext cx="1813228" cy="4616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{T1,T3,T4,T5,T6}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FCBA1B-E827-4B3A-85E0-4FFBF9BD57DE}"/>
              </a:ext>
            </a:extLst>
          </p:cNvPr>
          <p:cNvSpPr txBox="1">
            <a:spLocks/>
          </p:cNvSpPr>
          <p:nvPr/>
        </p:nvSpPr>
        <p:spPr>
          <a:xfrm>
            <a:off x="6789099" y="3656554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Task T2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7E7E2F80-E814-445F-9132-2D078BC4B2B0}"/>
              </a:ext>
            </a:extLst>
          </p:cNvPr>
          <p:cNvSpPr/>
          <p:nvPr/>
        </p:nvSpPr>
        <p:spPr>
          <a:xfrm>
            <a:off x="8134830" y="1270234"/>
            <a:ext cx="2925176" cy="1446015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data structures are used for efficient set operations</a:t>
            </a:r>
          </a:p>
        </p:txBody>
      </p:sp>
    </p:spTree>
    <p:extLst>
      <p:ext uri="{BB962C8B-B14F-4D97-AF65-F5344CB8AC3E}">
        <p14:creationId xmlns:p14="http://schemas.microsoft.com/office/powerpoint/2010/main" val="23476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F3C9-4CB8-4603-9A2A-5259F964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FastTrack: Variable Access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B29948-06F1-4FC2-8CAE-5CBBBD6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56409"/>
              </p:ext>
            </p:extLst>
          </p:nvPr>
        </p:nvGraphicFramePr>
        <p:xfrm>
          <a:off x="6911663" y="1526283"/>
          <a:ext cx="101313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37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</a:tblGrid>
              <a:tr h="326965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NULL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865C5A9-92EA-454C-9540-9796D9E21107}"/>
              </a:ext>
            </a:extLst>
          </p:cNvPr>
          <p:cNvSpPr/>
          <p:nvPr/>
        </p:nvSpPr>
        <p:spPr>
          <a:xfrm>
            <a:off x="10517749" y="144036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FD1426-7808-465B-8545-154AA99643F0}"/>
              </a:ext>
            </a:extLst>
          </p:cNvPr>
          <p:cNvSpPr/>
          <p:nvPr/>
        </p:nvSpPr>
        <p:spPr>
          <a:xfrm>
            <a:off x="10534924" y="255622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52266D-AE00-4740-9796-7EFADAA54CAF}"/>
              </a:ext>
            </a:extLst>
          </p:cNvPr>
          <p:cNvSpPr/>
          <p:nvPr/>
        </p:nvSpPr>
        <p:spPr>
          <a:xfrm>
            <a:off x="9889913" y="3674638"/>
            <a:ext cx="592428" cy="52144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C58C17-F30F-4001-A2FD-E54717E10BC2}"/>
              </a:ext>
            </a:extLst>
          </p:cNvPr>
          <p:cNvSpPr/>
          <p:nvPr/>
        </p:nvSpPr>
        <p:spPr>
          <a:xfrm>
            <a:off x="11262578" y="3674638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A935F2-E670-4517-94F4-C39D0D6BE954}"/>
              </a:ext>
            </a:extLst>
          </p:cNvPr>
          <p:cNvCxnSpPr>
            <a:cxnSpLocks/>
          </p:cNvCxnSpPr>
          <p:nvPr/>
        </p:nvCxnSpPr>
        <p:spPr>
          <a:xfrm>
            <a:off x="10831138" y="2000364"/>
            <a:ext cx="0" cy="51937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084E04-4DFD-4DB8-941B-E848291F501E}"/>
              </a:ext>
            </a:extLst>
          </p:cNvPr>
          <p:cNvCxnSpPr>
            <a:cxnSpLocks/>
          </p:cNvCxnSpPr>
          <p:nvPr/>
        </p:nvCxnSpPr>
        <p:spPr>
          <a:xfrm flipH="1">
            <a:off x="10230124" y="3098540"/>
            <a:ext cx="457200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FA092C-B514-441C-AAC3-FDD1A02CEB54}"/>
              </a:ext>
            </a:extLst>
          </p:cNvPr>
          <p:cNvCxnSpPr>
            <a:cxnSpLocks/>
          </p:cNvCxnSpPr>
          <p:nvPr/>
        </p:nvCxnSpPr>
        <p:spPr>
          <a:xfrm>
            <a:off x="11051151" y="3098540"/>
            <a:ext cx="398167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278397-4122-4343-9357-7302CA55129A}"/>
              </a:ext>
            </a:extLst>
          </p:cNvPr>
          <p:cNvSpPr txBox="1">
            <a:spLocks/>
          </p:cNvSpPr>
          <p:nvPr/>
        </p:nvSpPr>
        <p:spPr>
          <a:xfrm>
            <a:off x="6998254" y="1967674"/>
            <a:ext cx="101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Var x</a:t>
            </a:r>
          </a:p>
        </p:txBody>
      </p:sp>
    </p:spTree>
    <p:extLst>
      <p:ext uri="{BB962C8B-B14F-4D97-AF65-F5344CB8AC3E}">
        <p14:creationId xmlns:p14="http://schemas.microsoft.com/office/powerpoint/2010/main" val="3373372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F3C9-4CB8-4603-9A2A-5259F964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FastTrack: Variable Access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B29948-06F1-4FC2-8CAE-5CBBBD6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33025"/>
              </p:ext>
            </p:extLst>
          </p:nvPr>
        </p:nvGraphicFramePr>
        <p:xfrm>
          <a:off x="6911663" y="1526283"/>
          <a:ext cx="101313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37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</a:tblGrid>
              <a:tr h="326965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C2@T2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865C5A9-92EA-454C-9540-9796D9E21107}"/>
              </a:ext>
            </a:extLst>
          </p:cNvPr>
          <p:cNvSpPr/>
          <p:nvPr/>
        </p:nvSpPr>
        <p:spPr>
          <a:xfrm>
            <a:off x="10517749" y="144036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FD1426-7808-465B-8545-154AA99643F0}"/>
              </a:ext>
            </a:extLst>
          </p:cNvPr>
          <p:cNvSpPr/>
          <p:nvPr/>
        </p:nvSpPr>
        <p:spPr>
          <a:xfrm>
            <a:off x="10534924" y="255622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52266D-AE00-4740-9796-7EFADAA54CAF}"/>
              </a:ext>
            </a:extLst>
          </p:cNvPr>
          <p:cNvSpPr/>
          <p:nvPr/>
        </p:nvSpPr>
        <p:spPr>
          <a:xfrm>
            <a:off x="9889913" y="3674638"/>
            <a:ext cx="592428" cy="52144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C58C17-F30F-4001-A2FD-E54717E10BC2}"/>
              </a:ext>
            </a:extLst>
          </p:cNvPr>
          <p:cNvSpPr/>
          <p:nvPr/>
        </p:nvSpPr>
        <p:spPr>
          <a:xfrm>
            <a:off x="11262578" y="3674638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A935F2-E670-4517-94F4-C39D0D6BE954}"/>
              </a:ext>
            </a:extLst>
          </p:cNvPr>
          <p:cNvCxnSpPr>
            <a:cxnSpLocks/>
          </p:cNvCxnSpPr>
          <p:nvPr/>
        </p:nvCxnSpPr>
        <p:spPr>
          <a:xfrm>
            <a:off x="10831138" y="2000364"/>
            <a:ext cx="0" cy="51937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084E04-4DFD-4DB8-941B-E848291F501E}"/>
              </a:ext>
            </a:extLst>
          </p:cNvPr>
          <p:cNvCxnSpPr>
            <a:cxnSpLocks/>
          </p:cNvCxnSpPr>
          <p:nvPr/>
        </p:nvCxnSpPr>
        <p:spPr>
          <a:xfrm flipH="1">
            <a:off x="10230124" y="3098540"/>
            <a:ext cx="457200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FA092C-B514-441C-AAC3-FDD1A02CEB54}"/>
              </a:ext>
            </a:extLst>
          </p:cNvPr>
          <p:cNvCxnSpPr>
            <a:cxnSpLocks/>
          </p:cNvCxnSpPr>
          <p:nvPr/>
        </p:nvCxnSpPr>
        <p:spPr>
          <a:xfrm>
            <a:off x="11051151" y="3098540"/>
            <a:ext cx="398167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278397-4122-4343-9357-7302CA55129A}"/>
              </a:ext>
            </a:extLst>
          </p:cNvPr>
          <p:cNvSpPr txBox="1">
            <a:spLocks/>
          </p:cNvSpPr>
          <p:nvPr/>
        </p:nvSpPr>
        <p:spPr>
          <a:xfrm>
            <a:off x="6998254" y="1967674"/>
            <a:ext cx="101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Var x</a:t>
            </a:r>
          </a:p>
        </p:txBody>
      </p:sp>
      <p:sp>
        <p:nvSpPr>
          <p:cNvPr id="4" name="Google Shape;837;p50">
            <a:extLst>
              <a:ext uri="{FF2B5EF4-FFF2-40B4-BE49-F238E27FC236}">
                <a16:creationId xmlns:a16="http://schemas.microsoft.com/office/drawing/2014/main" id="{779C0F8C-F831-4E5E-B13E-9DCBC89A4682}"/>
              </a:ext>
            </a:extLst>
          </p:cNvPr>
          <p:cNvSpPr/>
          <p:nvPr/>
        </p:nvSpPr>
        <p:spPr>
          <a:xfrm>
            <a:off x="9518566" y="2606008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327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F3C9-4CB8-4603-9A2A-5259F964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FastTrack: Variable Access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B29948-06F1-4FC2-8CAE-5CBBBD6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52888"/>
              </p:ext>
            </p:extLst>
          </p:nvPr>
        </p:nvGraphicFramePr>
        <p:xfrm>
          <a:off x="6911663" y="1526283"/>
          <a:ext cx="1733572" cy="42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72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</a:tblGrid>
              <a:tr h="42997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C2@T2, C3@T3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865C5A9-92EA-454C-9540-9796D9E21107}"/>
              </a:ext>
            </a:extLst>
          </p:cNvPr>
          <p:cNvSpPr/>
          <p:nvPr/>
        </p:nvSpPr>
        <p:spPr>
          <a:xfrm>
            <a:off x="10517749" y="144036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FD1426-7808-465B-8545-154AA99643F0}"/>
              </a:ext>
            </a:extLst>
          </p:cNvPr>
          <p:cNvSpPr/>
          <p:nvPr/>
        </p:nvSpPr>
        <p:spPr>
          <a:xfrm>
            <a:off x="10534924" y="255622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52266D-AE00-4740-9796-7EFADAA54CAF}"/>
              </a:ext>
            </a:extLst>
          </p:cNvPr>
          <p:cNvSpPr/>
          <p:nvPr/>
        </p:nvSpPr>
        <p:spPr>
          <a:xfrm>
            <a:off x="9889913" y="3674638"/>
            <a:ext cx="592428" cy="52144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C58C17-F30F-4001-A2FD-E54717E10BC2}"/>
              </a:ext>
            </a:extLst>
          </p:cNvPr>
          <p:cNvSpPr/>
          <p:nvPr/>
        </p:nvSpPr>
        <p:spPr>
          <a:xfrm>
            <a:off x="11262578" y="3674638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A935F2-E670-4517-94F4-C39D0D6BE954}"/>
              </a:ext>
            </a:extLst>
          </p:cNvPr>
          <p:cNvCxnSpPr>
            <a:cxnSpLocks/>
          </p:cNvCxnSpPr>
          <p:nvPr/>
        </p:nvCxnSpPr>
        <p:spPr>
          <a:xfrm>
            <a:off x="10831138" y="2000364"/>
            <a:ext cx="0" cy="51937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084E04-4DFD-4DB8-941B-E848291F501E}"/>
              </a:ext>
            </a:extLst>
          </p:cNvPr>
          <p:cNvCxnSpPr>
            <a:cxnSpLocks/>
          </p:cNvCxnSpPr>
          <p:nvPr/>
        </p:nvCxnSpPr>
        <p:spPr>
          <a:xfrm flipH="1">
            <a:off x="10230124" y="3098540"/>
            <a:ext cx="457200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FA092C-B514-441C-AAC3-FDD1A02CEB54}"/>
              </a:ext>
            </a:extLst>
          </p:cNvPr>
          <p:cNvCxnSpPr>
            <a:cxnSpLocks/>
          </p:cNvCxnSpPr>
          <p:nvPr/>
        </p:nvCxnSpPr>
        <p:spPr>
          <a:xfrm>
            <a:off x="11051151" y="3098540"/>
            <a:ext cx="398167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278397-4122-4343-9357-7302CA55129A}"/>
              </a:ext>
            </a:extLst>
          </p:cNvPr>
          <p:cNvSpPr txBox="1">
            <a:spLocks/>
          </p:cNvSpPr>
          <p:nvPr/>
        </p:nvSpPr>
        <p:spPr>
          <a:xfrm>
            <a:off x="7164508" y="1951179"/>
            <a:ext cx="101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Var x</a:t>
            </a:r>
          </a:p>
        </p:txBody>
      </p:sp>
      <p:sp>
        <p:nvSpPr>
          <p:cNvPr id="4" name="Google Shape;837;p50">
            <a:extLst>
              <a:ext uri="{FF2B5EF4-FFF2-40B4-BE49-F238E27FC236}">
                <a16:creationId xmlns:a16="http://schemas.microsoft.com/office/drawing/2014/main" id="{779C0F8C-F831-4E5E-B13E-9DCBC89A4682}"/>
              </a:ext>
            </a:extLst>
          </p:cNvPr>
          <p:cNvSpPr/>
          <p:nvPr/>
        </p:nvSpPr>
        <p:spPr>
          <a:xfrm>
            <a:off x="9518566" y="2606008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37;p50">
            <a:extLst>
              <a:ext uri="{FF2B5EF4-FFF2-40B4-BE49-F238E27FC236}">
                <a16:creationId xmlns:a16="http://schemas.microsoft.com/office/drawing/2014/main" id="{B3EC7380-98EF-43CC-989D-29BFD2B62690}"/>
              </a:ext>
            </a:extLst>
          </p:cNvPr>
          <p:cNvSpPr/>
          <p:nvPr/>
        </p:nvSpPr>
        <p:spPr>
          <a:xfrm>
            <a:off x="9518566" y="4351133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761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F3C9-4CB8-4603-9A2A-5259F964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FastTrack: Variable Access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B29948-06F1-4FC2-8CAE-5CBBBD6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3257"/>
              </p:ext>
            </p:extLst>
          </p:nvPr>
        </p:nvGraphicFramePr>
        <p:xfrm>
          <a:off x="6475244" y="1529281"/>
          <a:ext cx="2606901" cy="42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901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</a:tblGrid>
              <a:tr h="42997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C2@T2, C3@T3, C4@T4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865C5A9-92EA-454C-9540-9796D9E21107}"/>
              </a:ext>
            </a:extLst>
          </p:cNvPr>
          <p:cNvSpPr/>
          <p:nvPr/>
        </p:nvSpPr>
        <p:spPr>
          <a:xfrm>
            <a:off x="10517749" y="144036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FD1426-7808-465B-8545-154AA99643F0}"/>
              </a:ext>
            </a:extLst>
          </p:cNvPr>
          <p:cNvSpPr/>
          <p:nvPr/>
        </p:nvSpPr>
        <p:spPr>
          <a:xfrm>
            <a:off x="10534924" y="255622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52266D-AE00-4740-9796-7EFADAA54CAF}"/>
              </a:ext>
            </a:extLst>
          </p:cNvPr>
          <p:cNvSpPr/>
          <p:nvPr/>
        </p:nvSpPr>
        <p:spPr>
          <a:xfrm>
            <a:off x="9889913" y="3674638"/>
            <a:ext cx="592428" cy="52144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C58C17-F30F-4001-A2FD-E54717E10BC2}"/>
              </a:ext>
            </a:extLst>
          </p:cNvPr>
          <p:cNvSpPr/>
          <p:nvPr/>
        </p:nvSpPr>
        <p:spPr>
          <a:xfrm>
            <a:off x="11262578" y="3674638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A935F2-E670-4517-94F4-C39D0D6BE954}"/>
              </a:ext>
            </a:extLst>
          </p:cNvPr>
          <p:cNvCxnSpPr>
            <a:cxnSpLocks/>
          </p:cNvCxnSpPr>
          <p:nvPr/>
        </p:nvCxnSpPr>
        <p:spPr>
          <a:xfrm>
            <a:off x="10831138" y="2000364"/>
            <a:ext cx="0" cy="51937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084E04-4DFD-4DB8-941B-E848291F501E}"/>
              </a:ext>
            </a:extLst>
          </p:cNvPr>
          <p:cNvCxnSpPr>
            <a:cxnSpLocks/>
          </p:cNvCxnSpPr>
          <p:nvPr/>
        </p:nvCxnSpPr>
        <p:spPr>
          <a:xfrm flipH="1">
            <a:off x="10230124" y="3098540"/>
            <a:ext cx="457200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FA092C-B514-441C-AAC3-FDD1A02CEB54}"/>
              </a:ext>
            </a:extLst>
          </p:cNvPr>
          <p:cNvCxnSpPr>
            <a:cxnSpLocks/>
          </p:cNvCxnSpPr>
          <p:nvPr/>
        </p:nvCxnSpPr>
        <p:spPr>
          <a:xfrm>
            <a:off x="11051151" y="3098540"/>
            <a:ext cx="398167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278397-4122-4343-9357-7302CA55129A}"/>
              </a:ext>
            </a:extLst>
          </p:cNvPr>
          <p:cNvSpPr txBox="1">
            <a:spLocks/>
          </p:cNvSpPr>
          <p:nvPr/>
        </p:nvSpPr>
        <p:spPr>
          <a:xfrm>
            <a:off x="7164508" y="1951179"/>
            <a:ext cx="101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Var x</a:t>
            </a:r>
          </a:p>
        </p:txBody>
      </p:sp>
      <p:sp>
        <p:nvSpPr>
          <p:cNvPr id="4" name="Google Shape;837;p50">
            <a:extLst>
              <a:ext uri="{FF2B5EF4-FFF2-40B4-BE49-F238E27FC236}">
                <a16:creationId xmlns:a16="http://schemas.microsoft.com/office/drawing/2014/main" id="{779C0F8C-F831-4E5E-B13E-9DCBC89A4682}"/>
              </a:ext>
            </a:extLst>
          </p:cNvPr>
          <p:cNvSpPr/>
          <p:nvPr/>
        </p:nvSpPr>
        <p:spPr>
          <a:xfrm>
            <a:off x="9518566" y="2606008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37;p50">
            <a:extLst>
              <a:ext uri="{FF2B5EF4-FFF2-40B4-BE49-F238E27FC236}">
                <a16:creationId xmlns:a16="http://schemas.microsoft.com/office/drawing/2014/main" id="{B3EC7380-98EF-43CC-989D-29BFD2B62690}"/>
              </a:ext>
            </a:extLst>
          </p:cNvPr>
          <p:cNvSpPr/>
          <p:nvPr/>
        </p:nvSpPr>
        <p:spPr>
          <a:xfrm>
            <a:off x="9518566" y="4351133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37;p50">
            <a:extLst>
              <a:ext uri="{FF2B5EF4-FFF2-40B4-BE49-F238E27FC236}">
                <a16:creationId xmlns:a16="http://schemas.microsoft.com/office/drawing/2014/main" id="{B238F754-5E19-427B-9EC3-61970BAE5A9D}"/>
              </a:ext>
            </a:extLst>
          </p:cNvPr>
          <p:cNvSpPr/>
          <p:nvPr/>
        </p:nvSpPr>
        <p:spPr>
          <a:xfrm>
            <a:off x="11088713" y="4351133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4F34C55-8298-4462-8920-6CDC8C327EB6}"/>
              </a:ext>
            </a:extLst>
          </p:cNvPr>
          <p:cNvSpPr/>
          <p:nvPr/>
        </p:nvSpPr>
        <p:spPr>
          <a:xfrm>
            <a:off x="2196340" y="1652525"/>
            <a:ext cx="3374403" cy="1446015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metadata directly proportional to number of parallel accesses</a:t>
            </a:r>
          </a:p>
        </p:txBody>
      </p:sp>
    </p:spTree>
    <p:extLst>
      <p:ext uri="{BB962C8B-B14F-4D97-AF65-F5344CB8AC3E}">
        <p14:creationId xmlns:p14="http://schemas.microsoft.com/office/powerpoint/2010/main" val="4673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F3C9-4CB8-4603-9A2A-5259F964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FastRacer</a:t>
            </a:r>
            <a:r>
              <a:rPr lang="en-IN" dirty="0"/>
              <a:t>: Variable Access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B29948-06F1-4FC2-8CAE-5CBBBD6185DA}"/>
              </a:ext>
            </a:extLst>
          </p:cNvPr>
          <p:cNvGraphicFramePr>
            <a:graphicFrameLocks noGrp="1"/>
          </p:cNvGraphicFramePr>
          <p:nvPr/>
        </p:nvGraphicFramePr>
        <p:xfrm>
          <a:off x="6911663" y="1526283"/>
          <a:ext cx="101313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37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</a:tblGrid>
              <a:tr h="326965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NULL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865C5A9-92EA-454C-9540-9796D9E21107}"/>
              </a:ext>
            </a:extLst>
          </p:cNvPr>
          <p:cNvSpPr/>
          <p:nvPr/>
        </p:nvSpPr>
        <p:spPr>
          <a:xfrm>
            <a:off x="10517749" y="144036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FD1426-7808-465B-8545-154AA99643F0}"/>
              </a:ext>
            </a:extLst>
          </p:cNvPr>
          <p:cNvSpPr/>
          <p:nvPr/>
        </p:nvSpPr>
        <p:spPr>
          <a:xfrm>
            <a:off x="10534924" y="255622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52266D-AE00-4740-9796-7EFADAA54CAF}"/>
              </a:ext>
            </a:extLst>
          </p:cNvPr>
          <p:cNvSpPr/>
          <p:nvPr/>
        </p:nvSpPr>
        <p:spPr>
          <a:xfrm>
            <a:off x="9889913" y="3674638"/>
            <a:ext cx="592428" cy="52144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C58C17-F30F-4001-A2FD-E54717E10BC2}"/>
              </a:ext>
            </a:extLst>
          </p:cNvPr>
          <p:cNvSpPr/>
          <p:nvPr/>
        </p:nvSpPr>
        <p:spPr>
          <a:xfrm>
            <a:off x="11262578" y="3674638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A935F2-E670-4517-94F4-C39D0D6BE954}"/>
              </a:ext>
            </a:extLst>
          </p:cNvPr>
          <p:cNvCxnSpPr>
            <a:cxnSpLocks/>
          </p:cNvCxnSpPr>
          <p:nvPr/>
        </p:nvCxnSpPr>
        <p:spPr>
          <a:xfrm>
            <a:off x="10831138" y="2000364"/>
            <a:ext cx="0" cy="51937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084E04-4DFD-4DB8-941B-E848291F501E}"/>
              </a:ext>
            </a:extLst>
          </p:cNvPr>
          <p:cNvCxnSpPr>
            <a:cxnSpLocks/>
          </p:cNvCxnSpPr>
          <p:nvPr/>
        </p:nvCxnSpPr>
        <p:spPr>
          <a:xfrm flipH="1">
            <a:off x="10230124" y="3098540"/>
            <a:ext cx="457200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FA092C-B514-441C-AAC3-FDD1A02CEB54}"/>
              </a:ext>
            </a:extLst>
          </p:cNvPr>
          <p:cNvCxnSpPr>
            <a:cxnSpLocks/>
          </p:cNvCxnSpPr>
          <p:nvPr/>
        </p:nvCxnSpPr>
        <p:spPr>
          <a:xfrm>
            <a:off x="11051151" y="3098540"/>
            <a:ext cx="398167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278397-4122-4343-9357-7302CA55129A}"/>
              </a:ext>
            </a:extLst>
          </p:cNvPr>
          <p:cNvSpPr txBox="1">
            <a:spLocks/>
          </p:cNvSpPr>
          <p:nvPr/>
        </p:nvSpPr>
        <p:spPr>
          <a:xfrm>
            <a:off x="6998254" y="1967674"/>
            <a:ext cx="101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Var x</a:t>
            </a:r>
          </a:p>
        </p:txBody>
      </p:sp>
    </p:spTree>
    <p:extLst>
      <p:ext uri="{BB962C8B-B14F-4D97-AF65-F5344CB8AC3E}">
        <p14:creationId xmlns:p14="http://schemas.microsoft.com/office/powerpoint/2010/main" val="2450770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F3C9-4CB8-4603-9A2A-5259F964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FastRacer</a:t>
            </a:r>
            <a:r>
              <a:rPr lang="en-IN" dirty="0"/>
              <a:t>: Variable Access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B29948-06F1-4FC2-8CAE-5CBBBD6185DA}"/>
              </a:ext>
            </a:extLst>
          </p:cNvPr>
          <p:cNvGraphicFramePr>
            <a:graphicFrameLocks noGrp="1"/>
          </p:cNvGraphicFramePr>
          <p:nvPr/>
        </p:nvGraphicFramePr>
        <p:xfrm>
          <a:off x="6911663" y="1526283"/>
          <a:ext cx="101313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37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</a:tblGrid>
              <a:tr h="326965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C2@T2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865C5A9-92EA-454C-9540-9796D9E21107}"/>
              </a:ext>
            </a:extLst>
          </p:cNvPr>
          <p:cNvSpPr/>
          <p:nvPr/>
        </p:nvSpPr>
        <p:spPr>
          <a:xfrm>
            <a:off x="10517749" y="144036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FD1426-7808-465B-8545-154AA99643F0}"/>
              </a:ext>
            </a:extLst>
          </p:cNvPr>
          <p:cNvSpPr/>
          <p:nvPr/>
        </p:nvSpPr>
        <p:spPr>
          <a:xfrm>
            <a:off x="10534924" y="255622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52266D-AE00-4740-9796-7EFADAA54CAF}"/>
              </a:ext>
            </a:extLst>
          </p:cNvPr>
          <p:cNvSpPr/>
          <p:nvPr/>
        </p:nvSpPr>
        <p:spPr>
          <a:xfrm>
            <a:off x="9889913" y="3674638"/>
            <a:ext cx="592428" cy="52144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C58C17-F30F-4001-A2FD-E54717E10BC2}"/>
              </a:ext>
            </a:extLst>
          </p:cNvPr>
          <p:cNvSpPr/>
          <p:nvPr/>
        </p:nvSpPr>
        <p:spPr>
          <a:xfrm>
            <a:off x="11262578" y="3674638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A935F2-E670-4517-94F4-C39D0D6BE954}"/>
              </a:ext>
            </a:extLst>
          </p:cNvPr>
          <p:cNvCxnSpPr>
            <a:cxnSpLocks/>
          </p:cNvCxnSpPr>
          <p:nvPr/>
        </p:nvCxnSpPr>
        <p:spPr>
          <a:xfrm>
            <a:off x="10831138" y="2000364"/>
            <a:ext cx="0" cy="51937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084E04-4DFD-4DB8-941B-E848291F501E}"/>
              </a:ext>
            </a:extLst>
          </p:cNvPr>
          <p:cNvCxnSpPr>
            <a:cxnSpLocks/>
          </p:cNvCxnSpPr>
          <p:nvPr/>
        </p:nvCxnSpPr>
        <p:spPr>
          <a:xfrm flipH="1">
            <a:off x="10230124" y="3098540"/>
            <a:ext cx="457200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FA092C-B514-441C-AAC3-FDD1A02CEB54}"/>
              </a:ext>
            </a:extLst>
          </p:cNvPr>
          <p:cNvCxnSpPr>
            <a:cxnSpLocks/>
          </p:cNvCxnSpPr>
          <p:nvPr/>
        </p:nvCxnSpPr>
        <p:spPr>
          <a:xfrm>
            <a:off x="11051151" y="3098540"/>
            <a:ext cx="398167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278397-4122-4343-9357-7302CA55129A}"/>
              </a:ext>
            </a:extLst>
          </p:cNvPr>
          <p:cNvSpPr txBox="1">
            <a:spLocks/>
          </p:cNvSpPr>
          <p:nvPr/>
        </p:nvSpPr>
        <p:spPr>
          <a:xfrm>
            <a:off x="6998254" y="1967674"/>
            <a:ext cx="101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Var x</a:t>
            </a:r>
          </a:p>
        </p:txBody>
      </p:sp>
      <p:sp>
        <p:nvSpPr>
          <p:cNvPr id="4" name="Google Shape;837;p50">
            <a:extLst>
              <a:ext uri="{FF2B5EF4-FFF2-40B4-BE49-F238E27FC236}">
                <a16:creationId xmlns:a16="http://schemas.microsoft.com/office/drawing/2014/main" id="{779C0F8C-F831-4E5E-B13E-9DCBC89A4682}"/>
              </a:ext>
            </a:extLst>
          </p:cNvPr>
          <p:cNvSpPr/>
          <p:nvPr/>
        </p:nvSpPr>
        <p:spPr>
          <a:xfrm>
            <a:off x="9518566" y="2606008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287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F3C9-4CB8-4603-9A2A-5259F964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FastRacer</a:t>
            </a:r>
            <a:r>
              <a:rPr lang="en-IN" dirty="0"/>
              <a:t>: Variable Access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B29948-06F1-4FC2-8CAE-5CBBBD6185DA}"/>
              </a:ext>
            </a:extLst>
          </p:cNvPr>
          <p:cNvGraphicFramePr>
            <a:graphicFrameLocks noGrp="1"/>
          </p:cNvGraphicFramePr>
          <p:nvPr/>
        </p:nvGraphicFramePr>
        <p:xfrm>
          <a:off x="6911663" y="1526283"/>
          <a:ext cx="1733572" cy="42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72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</a:tblGrid>
              <a:tr h="42997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C2@T2, C3@T3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865C5A9-92EA-454C-9540-9796D9E21107}"/>
              </a:ext>
            </a:extLst>
          </p:cNvPr>
          <p:cNvSpPr/>
          <p:nvPr/>
        </p:nvSpPr>
        <p:spPr>
          <a:xfrm>
            <a:off x="10517749" y="144036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FD1426-7808-465B-8545-154AA99643F0}"/>
              </a:ext>
            </a:extLst>
          </p:cNvPr>
          <p:cNvSpPr/>
          <p:nvPr/>
        </p:nvSpPr>
        <p:spPr>
          <a:xfrm>
            <a:off x="10534924" y="255622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52266D-AE00-4740-9796-7EFADAA54CAF}"/>
              </a:ext>
            </a:extLst>
          </p:cNvPr>
          <p:cNvSpPr/>
          <p:nvPr/>
        </p:nvSpPr>
        <p:spPr>
          <a:xfrm>
            <a:off x="9889913" y="3674638"/>
            <a:ext cx="592428" cy="52144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C58C17-F30F-4001-A2FD-E54717E10BC2}"/>
              </a:ext>
            </a:extLst>
          </p:cNvPr>
          <p:cNvSpPr/>
          <p:nvPr/>
        </p:nvSpPr>
        <p:spPr>
          <a:xfrm>
            <a:off x="11262578" y="3674638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A935F2-E670-4517-94F4-C39D0D6BE954}"/>
              </a:ext>
            </a:extLst>
          </p:cNvPr>
          <p:cNvCxnSpPr>
            <a:cxnSpLocks/>
          </p:cNvCxnSpPr>
          <p:nvPr/>
        </p:nvCxnSpPr>
        <p:spPr>
          <a:xfrm>
            <a:off x="10831138" y="2000364"/>
            <a:ext cx="0" cy="51937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084E04-4DFD-4DB8-941B-E848291F501E}"/>
              </a:ext>
            </a:extLst>
          </p:cNvPr>
          <p:cNvCxnSpPr>
            <a:cxnSpLocks/>
          </p:cNvCxnSpPr>
          <p:nvPr/>
        </p:nvCxnSpPr>
        <p:spPr>
          <a:xfrm flipH="1">
            <a:off x="10230124" y="3098540"/>
            <a:ext cx="457200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FA092C-B514-441C-AAC3-FDD1A02CEB54}"/>
              </a:ext>
            </a:extLst>
          </p:cNvPr>
          <p:cNvCxnSpPr>
            <a:cxnSpLocks/>
          </p:cNvCxnSpPr>
          <p:nvPr/>
        </p:nvCxnSpPr>
        <p:spPr>
          <a:xfrm>
            <a:off x="11051151" y="3098540"/>
            <a:ext cx="398167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278397-4122-4343-9357-7302CA55129A}"/>
              </a:ext>
            </a:extLst>
          </p:cNvPr>
          <p:cNvSpPr txBox="1">
            <a:spLocks/>
          </p:cNvSpPr>
          <p:nvPr/>
        </p:nvSpPr>
        <p:spPr>
          <a:xfrm>
            <a:off x="7164508" y="1951179"/>
            <a:ext cx="101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Var x</a:t>
            </a:r>
          </a:p>
        </p:txBody>
      </p:sp>
      <p:sp>
        <p:nvSpPr>
          <p:cNvPr id="4" name="Google Shape;837;p50">
            <a:extLst>
              <a:ext uri="{FF2B5EF4-FFF2-40B4-BE49-F238E27FC236}">
                <a16:creationId xmlns:a16="http://schemas.microsoft.com/office/drawing/2014/main" id="{779C0F8C-F831-4E5E-B13E-9DCBC89A4682}"/>
              </a:ext>
            </a:extLst>
          </p:cNvPr>
          <p:cNvSpPr/>
          <p:nvPr/>
        </p:nvSpPr>
        <p:spPr>
          <a:xfrm>
            <a:off x="9518566" y="2606008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37;p50">
            <a:extLst>
              <a:ext uri="{FF2B5EF4-FFF2-40B4-BE49-F238E27FC236}">
                <a16:creationId xmlns:a16="http://schemas.microsoft.com/office/drawing/2014/main" id="{B3EC7380-98EF-43CC-989D-29BFD2B62690}"/>
              </a:ext>
            </a:extLst>
          </p:cNvPr>
          <p:cNvSpPr/>
          <p:nvPr/>
        </p:nvSpPr>
        <p:spPr>
          <a:xfrm>
            <a:off x="9518566" y="4351133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05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284B-6981-406F-85D6-5A451397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07563"/>
            <a:ext cx="9404723" cy="1400530"/>
          </a:xfrm>
        </p:spPr>
        <p:txBody>
          <a:bodyPr/>
          <a:lstStyle/>
          <a:p>
            <a:r>
              <a:rPr lang="en-IN" dirty="0"/>
              <a:t>Data Race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73A6AF-CDCE-4146-9221-C5FB92159673}"/>
              </a:ext>
            </a:extLst>
          </p:cNvPr>
          <p:cNvGrpSpPr/>
          <p:nvPr/>
        </p:nvGrpSpPr>
        <p:grpSpPr>
          <a:xfrm>
            <a:off x="1408440" y="2492174"/>
            <a:ext cx="3239411" cy="1960122"/>
            <a:chOff x="1863450" y="2768127"/>
            <a:chExt cx="2456979" cy="1627228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3B26CA27-505D-4AB0-85C8-9EE42CD78955}"/>
                </a:ext>
              </a:extLst>
            </p:cNvPr>
            <p:cNvSpPr/>
            <p:nvPr/>
          </p:nvSpPr>
          <p:spPr>
            <a:xfrm>
              <a:off x="1863450" y="3459172"/>
              <a:ext cx="2456979" cy="936183"/>
            </a:xfrm>
            <a:prstGeom prst="roundRect">
              <a:avLst>
                <a:gd name="adj" fmla="val 6587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x = new Object();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done = true;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6A6BA7-5470-4811-AE87-5EA66F0E075C}"/>
                </a:ext>
              </a:extLst>
            </p:cNvPr>
            <p:cNvSpPr txBox="1"/>
            <p:nvPr/>
          </p:nvSpPr>
          <p:spPr>
            <a:xfrm>
              <a:off x="2003351" y="2768127"/>
              <a:ext cx="2010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00217B-8C5A-46EC-8B70-99B9CCE615E1}"/>
              </a:ext>
            </a:extLst>
          </p:cNvPr>
          <p:cNvSpPr txBox="1"/>
          <p:nvPr/>
        </p:nvSpPr>
        <p:spPr>
          <a:xfrm>
            <a:off x="4244198" y="1784288"/>
            <a:ext cx="329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Object x = null;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Boolean done = false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2A3140-BF46-43F5-B75F-2360FB8F689B}"/>
              </a:ext>
            </a:extLst>
          </p:cNvPr>
          <p:cNvGrpSpPr/>
          <p:nvPr/>
        </p:nvGrpSpPr>
        <p:grpSpPr>
          <a:xfrm>
            <a:off x="7431411" y="2492174"/>
            <a:ext cx="3239411" cy="1960122"/>
            <a:chOff x="1863450" y="2768127"/>
            <a:chExt cx="2456979" cy="1627228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67BB4A20-4271-435F-89B3-C4DB8BB6D5AF}"/>
                </a:ext>
              </a:extLst>
            </p:cNvPr>
            <p:cNvSpPr/>
            <p:nvPr/>
          </p:nvSpPr>
          <p:spPr>
            <a:xfrm>
              <a:off x="1863450" y="3459172"/>
              <a:ext cx="2456979" cy="936183"/>
            </a:xfrm>
            <a:prstGeom prst="roundRect">
              <a:avLst>
                <a:gd name="adj" fmla="val 6587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while(!done) {}</a:t>
              </a:r>
            </a:p>
            <a:p>
              <a:r>
                <a:rPr lang="en-US" sz="2000" dirty="0" err="1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x.compute</a:t>
              </a:r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();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400D93-79AA-4DCB-97A4-B92EEA22C0D3}"/>
                </a:ext>
              </a:extLst>
            </p:cNvPr>
            <p:cNvSpPr txBox="1"/>
            <p:nvPr/>
          </p:nvSpPr>
          <p:spPr>
            <a:xfrm>
              <a:off x="2003351" y="2768127"/>
              <a:ext cx="2010922" cy="38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T2</a:t>
              </a: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81A05B-82ED-4D21-9E91-F24E3B97A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188917"/>
              </p:ext>
            </p:extLst>
          </p:nvPr>
        </p:nvGraphicFramePr>
        <p:xfrm>
          <a:off x="1350105" y="4594578"/>
          <a:ext cx="10108117" cy="185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Callout 2">
            <a:extLst>
              <a:ext uri="{FF2B5EF4-FFF2-40B4-BE49-F238E27FC236}">
                <a16:creationId xmlns:a16="http://schemas.microsoft.com/office/drawing/2014/main" id="{E6D2E2DE-A82B-40D3-A938-2A38A81ED3A9}"/>
              </a:ext>
            </a:extLst>
          </p:cNvPr>
          <p:cNvSpPr/>
          <p:nvPr/>
        </p:nvSpPr>
        <p:spPr>
          <a:xfrm>
            <a:off x="9536" y="3324591"/>
            <a:ext cx="1398904" cy="753979"/>
          </a:xfrm>
          <a:prstGeom prst="wedgeEllipseCallout">
            <a:avLst>
              <a:gd name="adj1" fmla="val 59178"/>
              <a:gd name="adj2" fmla="val 6462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write</a:t>
            </a:r>
          </a:p>
        </p:txBody>
      </p:sp>
      <p:sp>
        <p:nvSpPr>
          <p:cNvPr id="8" name="Oval Callout 13">
            <a:extLst>
              <a:ext uri="{FF2B5EF4-FFF2-40B4-BE49-F238E27FC236}">
                <a16:creationId xmlns:a16="http://schemas.microsoft.com/office/drawing/2014/main" id="{B222BCF7-1FF8-473C-A2BB-28BC3389ABDC}"/>
              </a:ext>
            </a:extLst>
          </p:cNvPr>
          <p:cNvSpPr/>
          <p:nvPr/>
        </p:nvSpPr>
        <p:spPr>
          <a:xfrm>
            <a:off x="9320940" y="2640510"/>
            <a:ext cx="1349882" cy="753979"/>
          </a:xfrm>
          <a:prstGeom prst="wedgeEllipseCallout">
            <a:avLst>
              <a:gd name="adj1" fmla="val -61866"/>
              <a:gd name="adj2" fmla="val 77394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read</a:t>
            </a:r>
          </a:p>
        </p:txBody>
      </p:sp>
      <p:cxnSp>
        <p:nvCxnSpPr>
          <p:cNvPr id="9" name="Shape 139">
            <a:extLst>
              <a:ext uri="{FF2B5EF4-FFF2-40B4-BE49-F238E27FC236}">
                <a16:creationId xmlns:a16="http://schemas.microsoft.com/office/drawing/2014/main" id="{9F00FE03-C10B-46C6-A740-FD61DEE90EDD}"/>
              </a:ext>
            </a:extLst>
          </p:cNvPr>
          <p:cNvCxnSpPr>
            <a:cxnSpLocks/>
          </p:cNvCxnSpPr>
          <p:nvPr/>
        </p:nvCxnSpPr>
        <p:spPr>
          <a:xfrm flipV="1">
            <a:off x="3732258" y="3732366"/>
            <a:ext cx="3699153" cy="3162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dash"/>
            <a:round/>
            <a:headEnd type="triangl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379582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F3C9-4CB8-4603-9A2A-5259F964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FastRacer</a:t>
            </a:r>
            <a:r>
              <a:rPr lang="en-IN" dirty="0"/>
              <a:t>: Variable Access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B29948-06F1-4FC2-8CAE-5CBBBD6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48284"/>
              </p:ext>
            </p:extLst>
          </p:nvPr>
        </p:nvGraphicFramePr>
        <p:xfrm>
          <a:off x="6658816" y="1541983"/>
          <a:ext cx="2024520" cy="42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520">
                  <a:extLst>
                    <a:ext uri="{9D8B030D-6E8A-4147-A177-3AD203B41FA5}">
                      <a16:colId xmlns:a16="http://schemas.microsoft.com/office/drawing/2014/main" val="2623006028"/>
                    </a:ext>
                  </a:extLst>
                </a:gridCol>
              </a:tblGrid>
              <a:tr h="42997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C2@T2, C3@T3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786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865C5A9-92EA-454C-9540-9796D9E21107}"/>
              </a:ext>
            </a:extLst>
          </p:cNvPr>
          <p:cNvSpPr/>
          <p:nvPr/>
        </p:nvSpPr>
        <p:spPr>
          <a:xfrm>
            <a:off x="10517749" y="144036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FD1426-7808-465B-8545-154AA99643F0}"/>
              </a:ext>
            </a:extLst>
          </p:cNvPr>
          <p:cNvSpPr/>
          <p:nvPr/>
        </p:nvSpPr>
        <p:spPr>
          <a:xfrm>
            <a:off x="10534924" y="2556225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52266D-AE00-4740-9796-7EFADAA54CAF}"/>
              </a:ext>
            </a:extLst>
          </p:cNvPr>
          <p:cNvSpPr/>
          <p:nvPr/>
        </p:nvSpPr>
        <p:spPr>
          <a:xfrm>
            <a:off x="9889913" y="3674638"/>
            <a:ext cx="592428" cy="52144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C58C17-F30F-4001-A2FD-E54717E10BC2}"/>
              </a:ext>
            </a:extLst>
          </p:cNvPr>
          <p:cNvSpPr/>
          <p:nvPr/>
        </p:nvSpPr>
        <p:spPr>
          <a:xfrm>
            <a:off x="11262578" y="3674638"/>
            <a:ext cx="592428" cy="5235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A935F2-E670-4517-94F4-C39D0D6BE954}"/>
              </a:ext>
            </a:extLst>
          </p:cNvPr>
          <p:cNvCxnSpPr>
            <a:cxnSpLocks/>
          </p:cNvCxnSpPr>
          <p:nvPr/>
        </p:nvCxnSpPr>
        <p:spPr>
          <a:xfrm>
            <a:off x="10831138" y="2000364"/>
            <a:ext cx="0" cy="51937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084E04-4DFD-4DB8-941B-E848291F501E}"/>
              </a:ext>
            </a:extLst>
          </p:cNvPr>
          <p:cNvCxnSpPr>
            <a:cxnSpLocks/>
          </p:cNvCxnSpPr>
          <p:nvPr/>
        </p:nvCxnSpPr>
        <p:spPr>
          <a:xfrm flipH="1">
            <a:off x="10230124" y="3098540"/>
            <a:ext cx="457200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FA092C-B514-441C-AAC3-FDD1A02CEB54}"/>
              </a:ext>
            </a:extLst>
          </p:cNvPr>
          <p:cNvCxnSpPr>
            <a:cxnSpLocks/>
          </p:cNvCxnSpPr>
          <p:nvPr/>
        </p:nvCxnSpPr>
        <p:spPr>
          <a:xfrm>
            <a:off x="11051151" y="3098540"/>
            <a:ext cx="398167" cy="52144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278397-4122-4343-9357-7302CA55129A}"/>
              </a:ext>
            </a:extLst>
          </p:cNvPr>
          <p:cNvSpPr txBox="1">
            <a:spLocks/>
          </p:cNvSpPr>
          <p:nvPr/>
        </p:nvSpPr>
        <p:spPr>
          <a:xfrm>
            <a:off x="7164508" y="1951179"/>
            <a:ext cx="101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Var x</a:t>
            </a:r>
          </a:p>
        </p:txBody>
      </p:sp>
      <p:sp>
        <p:nvSpPr>
          <p:cNvPr id="4" name="Google Shape;837;p50">
            <a:extLst>
              <a:ext uri="{FF2B5EF4-FFF2-40B4-BE49-F238E27FC236}">
                <a16:creationId xmlns:a16="http://schemas.microsoft.com/office/drawing/2014/main" id="{779C0F8C-F831-4E5E-B13E-9DCBC89A4682}"/>
              </a:ext>
            </a:extLst>
          </p:cNvPr>
          <p:cNvSpPr/>
          <p:nvPr/>
        </p:nvSpPr>
        <p:spPr>
          <a:xfrm>
            <a:off x="9518566" y="2606008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37;p50">
            <a:extLst>
              <a:ext uri="{FF2B5EF4-FFF2-40B4-BE49-F238E27FC236}">
                <a16:creationId xmlns:a16="http://schemas.microsoft.com/office/drawing/2014/main" id="{B3EC7380-98EF-43CC-989D-29BFD2B62690}"/>
              </a:ext>
            </a:extLst>
          </p:cNvPr>
          <p:cNvSpPr/>
          <p:nvPr/>
        </p:nvSpPr>
        <p:spPr>
          <a:xfrm>
            <a:off x="9518566" y="4351133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37;p50">
            <a:extLst>
              <a:ext uri="{FF2B5EF4-FFF2-40B4-BE49-F238E27FC236}">
                <a16:creationId xmlns:a16="http://schemas.microsoft.com/office/drawing/2014/main" id="{B238F754-5E19-427B-9EC3-61970BAE5A9D}"/>
              </a:ext>
            </a:extLst>
          </p:cNvPr>
          <p:cNvSpPr/>
          <p:nvPr/>
        </p:nvSpPr>
        <p:spPr>
          <a:xfrm>
            <a:off x="11088713" y="4351133"/>
            <a:ext cx="940158" cy="4378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Read(x)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A03545E9-2DD0-44E0-B6C2-7D5B7CE7D4E4}"/>
              </a:ext>
            </a:extLst>
          </p:cNvPr>
          <p:cNvSpPr/>
          <p:nvPr/>
        </p:nvSpPr>
        <p:spPr>
          <a:xfrm>
            <a:off x="2788957" y="1481746"/>
            <a:ext cx="2801351" cy="1400530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 variable metadata for a given lockset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F40C6-1E99-44A1-97FD-CF6DF49F3F1B}"/>
              </a:ext>
            </a:extLst>
          </p:cNvPr>
          <p:cNvSpPr txBox="1"/>
          <p:nvPr/>
        </p:nvSpPr>
        <p:spPr>
          <a:xfrm>
            <a:off x="1444336" y="5593938"/>
            <a:ext cx="829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TIP: Select the two accesses with highest LCA in inheritance tree</a:t>
            </a:r>
          </a:p>
        </p:txBody>
      </p:sp>
    </p:spTree>
    <p:extLst>
      <p:ext uri="{BB962C8B-B14F-4D97-AF65-F5344CB8AC3E}">
        <p14:creationId xmlns:p14="http://schemas.microsoft.com/office/powerpoint/2010/main" val="19431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5BE3-FDAB-4DE4-BCA7-A727353A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1" y="444466"/>
            <a:ext cx="10802939" cy="1400530"/>
          </a:xfrm>
        </p:spPr>
        <p:txBody>
          <a:bodyPr>
            <a:normAutofit/>
          </a:bodyPr>
          <a:lstStyle/>
          <a:p>
            <a:r>
              <a:rPr lang="en-US" sz="3000" dirty="0" err="1">
                <a:sym typeface="Merriweather"/>
              </a:rPr>
              <a:t>FastRacer</a:t>
            </a:r>
            <a:r>
              <a:rPr lang="en-US" sz="3000" dirty="0">
                <a:sym typeface="Merriweather"/>
              </a:rPr>
              <a:t>: An Efficient Dynamic Data Race Detector</a:t>
            </a:r>
            <a:endParaRPr lang="en-IN" sz="3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A25A26-A73E-476E-A679-7F91D124D58A}"/>
              </a:ext>
            </a:extLst>
          </p:cNvPr>
          <p:cNvSpPr/>
          <p:nvPr/>
        </p:nvSpPr>
        <p:spPr>
          <a:xfrm>
            <a:off x="441712" y="2888085"/>
            <a:ext cx="1994310" cy="108182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FastTrack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BE52D28B-6374-43B4-A061-9E31A8D8D78E}"/>
              </a:ext>
            </a:extLst>
          </p:cNvPr>
          <p:cNvCxnSpPr>
            <a:cxnSpLocks/>
          </p:cNvCxnSpPr>
          <p:nvPr/>
        </p:nvCxnSpPr>
        <p:spPr>
          <a:xfrm flipV="1">
            <a:off x="2436022" y="1981015"/>
            <a:ext cx="2934468" cy="1447985"/>
          </a:xfrm>
          <a:prstGeom prst="bentConnector3">
            <a:avLst>
              <a:gd name="adj1" fmla="val 5131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4516A282-A982-4A31-BCDF-D07E8FDC083B}"/>
              </a:ext>
            </a:extLst>
          </p:cNvPr>
          <p:cNvCxnSpPr>
            <a:cxnSpLocks/>
          </p:cNvCxnSpPr>
          <p:nvPr/>
        </p:nvCxnSpPr>
        <p:spPr>
          <a:xfrm>
            <a:off x="2859109" y="3428999"/>
            <a:ext cx="2511381" cy="1461860"/>
          </a:xfrm>
          <a:prstGeom prst="bentConnector3">
            <a:avLst>
              <a:gd name="adj1" fmla="val 4282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30CAB528-BAC0-4B2A-9C28-ED3B794DEABF}"/>
              </a:ext>
            </a:extLst>
          </p:cNvPr>
          <p:cNvCxnSpPr>
            <a:cxnSpLocks/>
          </p:cNvCxnSpPr>
          <p:nvPr/>
        </p:nvCxnSpPr>
        <p:spPr>
          <a:xfrm>
            <a:off x="7559899" y="1981015"/>
            <a:ext cx="2343958" cy="1447985"/>
          </a:xfrm>
          <a:prstGeom prst="bentConnector3">
            <a:avLst>
              <a:gd name="adj1" fmla="val 5989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EA3FED67-5D47-4DF5-8818-4AE55BDD4280}"/>
              </a:ext>
            </a:extLst>
          </p:cNvPr>
          <p:cNvCxnSpPr>
            <a:cxnSpLocks/>
          </p:cNvCxnSpPr>
          <p:nvPr/>
        </p:nvCxnSpPr>
        <p:spPr>
          <a:xfrm flipV="1">
            <a:off x="7559899" y="3428999"/>
            <a:ext cx="2343958" cy="1447986"/>
          </a:xfrm>
          <a:prstGeom prst="bentConnector3">
            <a:avLst>
              <a:gd name="adj1" fmla="val 6044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716DF74A-3AD2-4702-80DC-6C0E1396748F}"/>
              </a:ext>
            </a:extLst>
          </p:cNvPr>
          <p:cNvSpPr/>
          <p:nvPr/>
        </p:nvSpPr>
        <p:spPr>
          <a:xfrm>
            <a:off x="9903856" y="2888085"/>
            <a:ext cx="1983344" cy="108182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FastRacer</a:t>
            </a:r>
            <a:endParaRPr lang="en-IN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CDFE2E-7B69-4F37-A15D-ED8AE3CB7C45}"/>
              </a:ext>
            </a:extLst>
          </p:cNvPr>
          <p:cNvSpPr/>
          <p:nvPr/>
        </p:nvSpPr>
        <p:spPr>
          <a:xfrm>
            <a:off x="5293215" y="1522459"/>
            <a:ext cx="2343958" cy="96866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Task Optimizations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D26718-CDB4-455F-9F96-4072638C44D2}"/>
              </a:ext>
            </a:extLst>
          </p:cNvPr>
          <p:cNvSpPr/>
          <p:nvPr/>
        </p:nvSpPr>
        <p:spPr>
          <a:xfrm>
            <a:off x="5293215" y="4366872"/>
            <a:ext cx="2343958" cy="96866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Variable Optimizations</a:t>
            </a:r>
          </a:p>
        </p:txBody>
      </p:sp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AFCC51A7-E048-F96C-9362-F4D9CE82C566}"/>
              </a:ext>
            </a:extLst>
          </p:cNvPr>
          <p:cNvSpPr/>
          <p:nvPr/>
        </p:nvSpPr>
        <p:spPr>
          <a:xfrm>
            <a:off x="420364" y="4184456"/>
            <a:ext cx="2037006" cy="1333500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Multi-threaded Programs</a:t>
            </a: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5B7A70F4-9CA4-47AF-9367-DEE58C070A93}"/>
              </a:ext>
            </a:extLst>
          </p:cNvPr>
          <p:cNvSpPr/>
          <p:nvPr/>
        </p:nvSpPr>
        <p:spPr>
          <a:xfrm>
            <a:off x="9936319" y="4152992"/>
            <a:ext cx="2037006" cy="1333500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Task-Parallel Programs</a:t>
            </a:r>
          </a:p>
        </p:txBody>
      </p:sp>
    </p:spTree>
    <p:extLst>
      <p:ext uri="{BB962C8B-B14F-4D97-AF65-F5344CB8AC3E}">
        <p14:creationId xmlns:p14="http://schemas.microsoft.com/office/powerpoint/2010/main" val="2492005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C5F8-65D7-4055-86BA-EA25B2BC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Performance Results</a:t>
            </a:r>
          </a:p>
        </p:txBody>
      </p:sp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2001D396-A3F4-4F58-8C4E-395F9856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718166"/>
            <a:ext cx="11116398" cy="371282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E5DC7D-6473-F5D3-CAA3-CFE1A3158B9F}"/>
              </a:ext>
            </a:extLst>
          </p:cNvPr>
          <p:cNvSpPr/>
          <p:nvPr/>
        </p:nvSpPr>
        <p:spPr>
          <a:xfrm>
            <a:off x="10525124" y="1718166"/>
            <a:ext cx="1020765" cy="3654392"/>
          </a:xfrm>
          <a:prstGeom prst="round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9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9A56-8337-4DA3-A087-5401E60B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Scalability Plots and Race Reports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E4FE154-56D1-4F35-9B75-DA948109C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87" y="1428750"/>
            <a:ext cx="5309011" cy="4000500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2F335123-510E-4A6F-96F2-779214143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" r="-76" b="17358"/>
          <a:stretch/>
        </p:blipFill>
        <p:spPr>
          <a:xfrm>
            <a:off x="6772998" y="1595054"/>
            <a:ext cx="4772891" cy="3310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5C0E00-8700-B603-4CE3-75A1D6ED4B8C}"/>
              </a:ext>
            </a:extLst>
          </p:cNvPr>
          <p:cNvSpPr txBox="1">
            <a:spLocks/>
          </p:cNvSpPr>
          <p:nvPr/>
        </p:nvSpPr>
        <p:spPr>
          <a:xfrm>
            <a:off x="1349541" y="5649512"/>
            <a:ext cx="314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Scalability Plots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F3251-2252-8258-8B3B-3C2D13DCF3DF}"/>
              </a:ext>
            </a:extLst>
          </p:cNvPr>
          <p:cNvSpPr txBox="1">
            <a:spLocks/>
          </p:cNvSpPr>
          <p:nvPr/>
        </p:nvSpPr>
        <p:spPr>
          <a:xfrm>
            <a:off x="7588792" y="5649511"/>
            <a:ext cx="314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Race Reports</a:t>
            </a:r>
          </a:p>
        </p:txBody>
      </p:sp>
    </p:spTree>
    <p:extLst>
      <p:ext uri="{BB962C8B-B14F-4D97-AF65-F5344CB8AC3E}">
        <p14:creationId xmlns:p14="http://schemas.microsoft.com/office/powerpoint/2010/main" val="445187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BBB4-4D78-6A79-7B83-009CE055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Contributions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876B77-FAFD-4973-A2A1-E47944F92DED}"/>
              </a:ext>
            </a:extLst>
          </p:cNvPr>
          <p:cNvSpPr/>
          <p:nvPr/>
        </p:nvSpPr>
        <p:spPr>
          <a:xfrm>
            <a:off x="646111" y="1706880"/>
            <a:ext cx="10322560" cy="833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to show viability of using vector clocks for efficient dynamic analysis of task-based programs</a:t>
            </a:r>
            <a:endParaRPr lang="en-IN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59972D-5BD7-B051-B44E-4E2CED95C0E8}"/>
              </a:ext>
            </a:extLst>
          </p:cNvPr>
          <p:cNvSpPr/>
          <p:nvPr/>
        </p:nvSpPr>
        <p:spPr>
          <a:xfrm>
            <a:off x="646111" y="3214688"/>
            <a:ext cx="10322560" cy="8331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Optimizations discussed are generic enough for several popular frameworks e.g. OpenMP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6D8DA6-6FC5-37A8-904A-43A9E34E4704}"/>
              </a:ext>
            </a:extLst>
          </p:cNvPr>
          <p:cNvSpPr/>
          <p:nvPr/>
        </p:nvSpPr>
        <p:spPr>
          <a:xfrm>
            <a:off x="646111" y="4734560"/>
            <a:ext cx="10322560" cy="833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Publicly available implementations of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FastRacer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and related techniques</a:t>
            </a:r>
            <a:endParaRPr lang="en-IN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FB160-CF75-A9AB-4F96-5B24B81271CC}"/>
              </a:ext>
            </a:extLst>
          </p:cNvPr>
          <p:cNvSpPr txBox="1">
            <a:spLocks/>
          </p:cNvSpPr>
          <p:nvPr/>
        </p:nvSpPr>
        <p:spPr>
          <a:xfrm>
            <a:off x="541336" y="6361710"/>
            <a:ext cx="596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 https://github.com/prosper/fastracer-pmam-2022</a:t>
            </a:r>
          </a:p>
        </p:txBody>
      </p:sp>
    </p:spTree>
    <p:extLst>
      <p:ext uri="{BB962C8B-B14F-4D97-AF65-F5344CB8AC3E}">
        <p14:creationId xmlns:p14="http://schemas.microsoft.com/office/powerpoint/2010/main" val="363403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a41e6fceb_0_483"/>
          <p:cNvSpPr txBox="1">
            <a:spLocks noGrp="1"/>
          </p:cNvSpPr>
          <p:nvPr>
            <p:ph type="title"/>
          </p:nvPr>
        </p:nvSpPr>
        <p:spPr>
          <a:xfrm>
            <a:off x="451755" y="427471"/>
            <a:ext cx="11016300" cy="63942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MingLiU"/>
              <a:buNone/>
            </a:pPr>
            <a:r>
              <a:rPr lang="en-US" sz="2800" dirty="0"/>
              <a:t>Efficient Data Race Detection of Async-Finish Programs</a:t>
            </a:r>
            <a:br>
              <a:rPr lang="en-US" sz="2800" dirty="0"/>
            </a:br>
            <a:r>
              <a:rPr lang="en-US" sz="2800" dirty="0"/>
              <a:t>Using Vector Clocks</a:t>
            </a:r>
            <a:endParaRPr sz="2800" dirty="0">
              <a:latin typeface="Century Gothic" panose="020B0502020202020204" pitchFamily="34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66" name="Google Shape;66;g9a41e6fceb_0_483"/>
          <p:cNvSpPr txBox="1">
            <a:spLocks noGrp="1"/>
          </p:cNvSpPr>
          <p:nvPr>
            <p:ph idx="1"/>
          </p:nvPr>
        </p:nvSpPr>
        <p:spPr>
          <a:xfrm>
            <a:off x="587850" y="3230463"/>
            <a:ext cx="2855256" cy="1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Shivam Kumar</a:t>
            </a:r>
          </a:p>
          <a:p>
            <a:pPr marL="0" lvl="0" indent="45720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IIT Kanpur</a:t>
            </a:r>
            <a:endParaRPr sz="2400" dirty="0"/>
          </a:p>
        </p:txBody>
      </p:sp>
      <p:sp>
        <p:nvSpPr>
          <p:cNvPr id="4" name="Google Shape;66;g9a41e6fceb_0_483">
            <a:extLst>
              <a:ext uri="{FF2B5EF4-FFF2-40B4-BE49-F238E27FC236}">
                <a16:creationId xmlns:a16="http://schemas.microsoft.com/office/drawing/2014/main" id="{C0F17F78-CAF2-4754-9789-1DF04C622E04}"/>
              </a:ext>
            </a:extLst>
          </p:cNvPr>
          <p:cNvSpPr txBox="1">
            <a:spLocks/>
          </p:cNvSpPr>
          <p:nvPr/>
        </p:nvSpPr>
        <p:spPr>
          <a:xfrm>
            <a:off x="8061013" y="3230463"/>
            <a:ext cx="3407042" cy="14388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Font typeface="Arial" panose="020B0604020202020204" pitchFamily="34" charset="0"/>
              <a:buNone/>
            </a:pPr>
            <a:r>
              <a:rPr lang="en-US" sz="2400" dirty="0" err="1"/>
              <a:t>Swarnendu</a:t>
            </a:r>
            <a:r>
              <a:rPr lang="en-US" sz="2400" dirty="0"/>
              <a:t> Biswas</a:t>
            </a:r>
          </a:p>
          <a:p>
            <a:pPr marL="0" indent="457200" algn="ctr">
              <a:buFont typeface="Arial" panose="020B0604020202020204" pitchFamily="34" charset="0"/>
              <a:buNone/>
            </a:pPr>
            <a:r>
              <a:rPr lang="en-US" sz="2400" dirty="0"/>
              <a:t>IIT Kanpur</a:t>
            </a:r>
          </a:p>
        </p:txBody>
      </p:sp>
      <p:sp>
        <p:nvSpPr>
          <p:cNvPr id="2" name="Google Shape;66;g9a41e6fceb_0_483">
            <a:extLst>
              <a:ext uri="{FF2B5EF4-FFF2-40B4-BE49-F238E27FC236}">
                <a16:creationId xmlns:a16="http://schemas.microsoft.com/office/drawing/2014/main" id="{C4223C38-2C9B-48D7-8363-2DE75490CFF0}"/>
              </a:ext>
            </a:extLst>
          </p:cNvPr>
          <p:cNvSpPr txBox="1">
            <a:spLocks/>
          </p:cNvSpPr>
          <p:nvPr/>
        </p:nvSpPr>
        <p:spPr>
          <a:xfrm>
            <a:off x="4215197" y="3230463"/>
            <a:ext cx="3304406" cy="14388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Font typeface="Arial" panose="020B0604020202020204" pitchFamily="34" charset="0"/>
              <a:buNone/>
            </a:pPr>
            <a:r>
              <a:rPr lang="en-US" sz="2400" dirty="0"/>
              <a:t>Anupam Agrawal</a:t>
            </a:r>
          </a:p>
          <a:p>
            <a:pPr marL="0" indent="457200" algn="ctr">
              <a:buFont typeface="Arial" panose="020B0604020202020204" pitchFamily="34" charset="0"/>
              <a:buNone/>
            </a:pPr>
            <a:r>
              <a:rPr lang="en-US" sz="2400" dirty="0"/>
              <a:t>IIT Kanpur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D83BB-C825-44D6-A80C-96FA771D7BBF}"/>
              </a:ext>
            </a:extLst>
          </p:cNvPr>
          <p:cNvSpPr txBox="1"/>
          <p:nvPr/>
        </p:nvSpPr>
        <p:spPr>
          <a:xfrm>
            <a:off x="451755" y="6078681"/>
            <a:ext cx="1087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Programming Models and Applications for Multicores and </a:t>
            </a:r>
            <a:r>
              <a:rPr lang="en-US" sz="1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Manycores</a:t>
            </a: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(PMAM 2022)</a:t>
            </a:r>
            <a:endParaRPr lang="en-IN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2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284B-6981-406F-85D6-5A451397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07563"/>
            <a:ext cx="9404723" cy="1400530"/>
          </a:xfrm>
        </p:spPr>
        <p:txBody>
          <a:bodyPr/>
          <a:lstStyle/>
          <a:p>
            <a:r>
              <a:rPr lang="en-IN" dirty="0"/>
              <a:t>Data Races Are Bad!!!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73A6AF-CDCE-4146-9221-C5FB92159673}"/>
              </a:ext>
            </a:extLst>
          </p:cNvPr>
          <p:cNvGrpSpPr/>
          <p:nvPr/>
        </p:nvGrpSpPr>
        <p:grpSpPr>
          <a:xfrm>
            <a:off x="1408440" y="2492174"/>
            <a:ext cx="3239411" cy="3220004"/>
            <a:chOff x="1863450" y="2768127"/>
            <a:chExt cx="2456979" cy="2673140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3B26CA27-505D-4AB0-85C8-9EE42CD78955}"/>
                </a:ext>
              </a:extLst>
            </p:cNvPr>
            <p:cNvSpPr/>
            <p:nvPr/>
          </p:nvSpPr>
          <p:spPr>
            <a:xfrm>
              <a:off x="1863450" y="3449800"/>
              <a:ext cx="2456979" cy="1991467"/>
            </a:xfrm>
            <a:prstGeom prst="roundRect">
              <a:avLst>
                <a:gd name="adj" fmla="val 6587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done = true;</a:t>
              </a:r>
            </a:p>
            <a:p>
              <a:endPara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  <a:p>
              <a:endPara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  <a:p>
              <a:endPara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x = new Object();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6A6BA7-5470-4811-AE87-5EA66F0E075C}"/>
                </a:ext>
              </a:extLst>
            </p:cNvPr>
            <p:cNvSpPr txBox="1"/>
            <p:nvPr/>
          </p:nvSpPr>
          <p:spPr>
            <a:xfrm>
              <a:off x="2003351" y="2768127"/>
              <a:ext cx="2010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00217B-8C5A-46EC-8B70-99B9CCE615E1}"/>
              </a:ext>
            </a:extLst>
          </p:cNvPr>
          <p:cNvSpPr txBox="1"/>
          <p:nvPr/>
        </p:nvSpPr>
        <p:spPr>
          <a:xfrm>
            <a:off x="4244198" y="1784288"/>
            <a:ext cx="329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Object x = null;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Boolean done = false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2A3140-BF46-43F5-B75F-2360FB8F689B}"/>
              </a:ext>
            </a:extLst>
          </p:cNvPr>
          <p:cNvGrpSpPr/>
          <p:nvPr/>
        </p:nvGrpSpPr>
        <p:grpSpPr>
          <a:xfrm>
            <a:off x="7431411" y="2492174"/>
            <a:ext cx="3239411" cy="3220004"/>
            <a:chOff x="1863450" y="2768127"/>
            <a:chExt cx="2456979" cy="2673140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67BB4A20-4271-435F-89B3-C4DB8BB6D5AF}"/>
                </a:ext>
              </a:extLst>
            </p:cNvPr>
            <p:cNvSpPr/>
            <p:nvPr/>
          </p:nvSpPr>
          <p:spPr>
            <a:xfrm>
              <a:off x="1863450" y="3459172"/>
              <a:ext cx="2456979" cy="1982095"/>
            </a:xfrm>
            <a:prstGeom prst="roundRect">
              <a:avLst>
                <a:gd name="adj" fmla="val 6587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while(!done) {}</a:t>
              </a:r>
            </a:p>
            <a:p>
              <a:r>
                <a:rPr lang="en-US" sz="2000" dirty="0" err="1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x.compute</a:t>
              </a:r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();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400D93-79AA-4DCB-97A4-B92EEA22C0D3}"/>
                </a:ext>
              </a:extLst>
            </p:cNvPr>
            <p:cNvSpPr txBox="1"/>
            <p:nvPr/>
          </p:nvSpPr>
          <p:spPr>
            <a:xfrm>
              <a:off x="2003351" y="2768127"/>
              <a:ext cx="2010922" cy="38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T2</a:t>
              </a:r>
            </a:p>
          </p:txBody>
        </p:sp>
      </p:grpSp>
      <p:sp>
        <p:nvSpPr>
          <p:cNvPr id="11" name="Curved Down Arrow 8">
            <a:extLst>
              <a:ext uri="{FF2B5EF4-FFF2-40B4-BE49-F238E27FC236}">
                <a16:creationId xmlns:a16="http://schemas.microsoft.com/office/drawing/2014/main" id="{C26F7EF0-C903-4292-AA83-BDF08E607150}"/>
              </a:ext>
            </a:extLst>
          </p:cNvPr>
          <p:cNvSpPr/>
          <p:nvPr/>
        </p:nvSpPr>
        <p:spPr>
          <a:xfrm rot="16200000">
            <a:off x="130858" y="4168261"/>
            <a:ext cx="1400530" cy="731520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xplosion 2 16">
            <a:extLst>
              <a:ext uri="{FF2B5EF4-FFF2-40B4-BE49-F238E27FC236}">
                <a16:creationId xmlns:a16="http://schemas.microsoft.com/office/drawing/2014/main" id="{E7284399-54FD-4B0A-9140-0BEFB736C262}"/>
              </a:ext>
            </a:extLst>
          </p:cNvPr>
          <p:cNvSpPr/>
          <p:nvPr/>
        </p:nvSpPr>
        <p:spPr>
          <a:xfrm>
            <a:off x="5128264" y="3868899"/>
            <a:ext cx="2216666" cy="1583087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NPE</a:t>
            </a:r>
          </a:p>
        </p:txBody>
      </p:sp>
    </p:spTree>
    <p:extLst>
      <p:ext uri="{BB962C8B-B14F-4D97-AF65-F5344CB8AC3E}">
        <p14:creationId xmlns:p14="http://schemas.microsoft.com/office/powerpoint/2010/main" val="6766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7385-21A6-4B16-9CF4-2FF4D16F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Impact of Data Races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711889-126C-4ADB-B0D7-C4D4C683B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7" y="1369767"/>
            <a:ext cx="11473666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5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13CF-0C0F-476D-876D-6AA32152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2097"/>
            <a:ext cx="9404723" cy="1400530"/>
          </a:xfrm>
        </p:spPr>
        <p:txBody>
          <a:bodyPr/>
          <a:lstStyle/>
          <a:p>
            <a:r>
              <a:rPr lang="en-IN" dirty="0"/>
              <a:t>Vector Clock Based Race Detection</a:t>
            </a:r>
          </a:p>
        </p:txBody>
      </p:sp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E56A3E1D-C9D6-47CB-A64B-C5088B368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83803"/>
              </p:ext>
            </p:extLst>
          </p:nvPr>
        </p:nvGraphicFramePr>
        <p:xfrm>
          <a:off x="7645761" y="2813024"/>
          <a:ext cx="2260240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120">
                  <a:extLst>
                    <a:ext uri="{9D8B030D-6E8A-4147-A177-3AD203B41FA5}">
                      <a16:colId xmlns:a16="http://schemas.microsoft.com/office/drawing/2014/main" val="283047298"/>
                    </a:ext>
                  </a:extLst>
                </a:gridCol>
                <a:gridCol w="1130120">
                  <a:extLst>
                    <a:ext uri="{9D8B030D-6E8A-4147-A177-3AD203B41FA5}">
                      <a16:colId xmlns:a16="http://schemas.microsoft.com/office/drawing/2014/main" val="1900402939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402238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08734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BEDC23E-65B5-49FC-BBF3-88B1D4DC5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450671"/>
              </p:ext>
            </p:extLst>
          </p:nvPr>
        </p:nvGraphicFramePr>
        <p:xfrm>
          <a:off x="1736028" y="2813024"/>
          <a:ext cx="2260240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120">
                  <a:extLst>
                    <a:ext uri="{9D8B030D-6E8A-4147-A177-3AD203B41FA5}">
                      <a16:colId xmlns:a16="http://schemas.microsoft.com/office/drawing/2014/main" val="283047298"/>
                    </a:ext>
                  </a:extLst>
                </a:gridCol>
                <a:gridCol w="1130120">
                  <a:extLst>
                    <a:ext uri="{9D8B030D-6E8A-4147-A177-3AD203B41FA5}">
                      <a16:colId xmlns:a16="http://schemas.microsoft.com/office/drawing/2014/main" val="1900402939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402238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0873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3F9CB4D-E6A9-463F-A809-D6FA96CFD2A0}"/>
              </a:ext>
            </a:extLst>
          </p:cNvPr>
          <p:cNvSpPr txBox="1">
            <a:spLocks/>
          </p:cNvSpPr>
          <p:nvPr/>
        </p:nvSpPr>
        <p:spPr>
          <a:xfrm>
            <a:off x="1736028" y="1964770"/>
            <a:ext cx="2651306" cy="556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Thread T1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F77C32-689D-4F51-B24F-52796C10F2E4}"/>
              </a:ext>
            </a:extLst>
          </p:cNvPr>
          <p:cNvSpPr txBox="1">
            <a:spLocks/>
          </p:cNvSpPr>
          <p:nvPr/>
        </p:nvSpPr>
        <p:spPr>
          <a:xfrm>
            <a:off x="7399528" y="1964769"/>
            <a:ext cx="265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Thread T2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BEA323D-BF23-4A8D-8A0B-73ED3A97669A}"/>
              </a:ext>
            </a:extLst>
          </p:cNvPr>
          <p:cNvSpPr/>
          <p:nvPr/>
        </p:nvSpPr>
        <p:spPr>
          <a:xfrm>
            <a:off x="239056" y="4337120"/>
            <a:ext cx="2088445" cy="100284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Thread T1’s logical clock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C68CCE-62CA-4052-B2DF-5B23AE34E866}"/>
              </a:ext>
            </a:extLst>
          </p:cNvPr>
          <p:cNvSpPr/>
          <p:nvPr/>
        </p:nvSpPr>
        <p:spPr>
          <a:xfrm>
            <a:off x="9663358" y="4435490"/>
            <a:ext cx="2088445" cy="100284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Thread T2’s logical clock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7DA529-1CAA-4908-8D72-A39D9B68E4CD}"/>
              </a:ext>
            </a:extLst>
          </p:cNvPr>
          <p:cNvSpPr/>
          <p:nvPr/>
        </p:nvSpPr>
        <p:spPr>
          <a:xfrm>
            <a:off x="2528642" y="4663579"/>
            <a:ext cx="2819830" cy="11655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logical clock received from Thread T2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D21F344-5118-4735-9488-D98742FE9FF5}"/>
              </a:ext>
            </a:extLst>
          </p:cNvPr>
          <p:cNvSpPr/>
          <p:nvPr/>
        </p:nvSpPr>
        <p:spPr>
          <a:xfrm>
            <a:off x="6073875" y="4331720"/>
            <a:ext cx="2651305" cy="1210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logical clock received from Thread T1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FDDAE7A9-9CA9-4923-BCA6-665CB8E2F147}"/>
              </a:ext>
            </a:extLst>
          </p:cNvPr>
          <p:cNvSpPr/>
          <p:nvPr/>
        </p:nvSpPr>
        <p:spPr>
          <a:xfrm rot="7939178" flipV="1">
            <a:off x="708421" y="3736738"/>
            <a:ext cx="1026339" cy="350369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53760974-C42D-4AD9-A41A-0CFEC5924E12}"/>
              </a:ext>
            </a:extLst>
          </p:cNvPr>
          <p:cNvSpPr/>
          <p:nvPr/>
        </p:nvSpPr>
        <p:spPr>
          <a:xfrm rot="5661308" flipV="1">
            <a:off x="3217073" y="4020326"/>
            <a:ext cx="659407" cy="39850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C8F5312F-410E-4801-9A12-813947A4724B}"/>
              </a:ext>
            </a:extLst>
          </p:cNvPr>
          <p:cNvSpPr/>
          <p:nvPr/>
        </p:nvSpPr>
        <p:spPr>
          <a:xfrm rot="8787341" flipV="1">
            <a:off x="6906814" y="3770763"/>
            <a:ext cx="1026339" cy="350369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2D1F657E-E4F2-47DB-9459-120E5B74B5FF}"/>
              </a:ext>
            </a:extLst>
          </p:cNvPr>
          <p:cNvSpPr/>
          <p:nvPr/>
        </p:nvSpPr>
        <p:spPr>
          <a:xfrm rot="3718098" flipV="1">
            <a:off x="9826110" y="3835140"/>
            <a:ext cx="659407" cy="39850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30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13CF-0C0F-476D-876D-6AA32152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2097"/>
            <a:ext cx="9404723" cy="1400530"/>
          </a:xfrm>
        </p:spPr>
        <p:txBody>
          <a:bodyPr/>
          <a:lstStyle/>
          <a:p>
            <a:r>
              <a:rPr lang="en-IN" dirty="0"/>
              <a:t>Detecting Data Races Using FastTrack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253EDC-642C-48D9-A6DA-D3F278FACCA8}"/>
              </a:ext>
            </a:extLst>
          </p:cNvPr>
          <p:cNvGrpSpPr/>
          <p:nvPr/>
        </p:nvGrpSpPr>
        <p:grpSpPr>
          <a:xfrm>
            <a:off x="1724739" y="2698548"/>
            <a:ext cx="2651306" cy="1767734"/>
            <a:chOff x="1736028" y="1964770"/>
            <a:chExt cx="2651306" cy="1767734"/>
          </a:xfrm>
        </p:grpSpPr>
        <p:graphicFrame>
          <p:nvGraphicFramePr>
            <p:cNvPr id="11" name="Table 11">
              <a:extLst>
                <a:ext uri="{FF2B5EF4-FFF2-40B4-BE49-F238E27FC236}">
                  <a16:creationId xmlns:a16="http://schemas.microsoft.com/office/drawing/2014/main" id="{1BEDC23E-65B5-49FC-BBF3-88B1D4DC584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9610789"/>
                </p:ext>
              </p:extLst>
            </p:nvPr>
          </p:nvGraphicFramePr>
          <p:xfrm>
            <a:off x="1736028" y="2813024"/>
            <a:ext cx="2260240" cy="9194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130120">
                    <a:extLst>
                      <a:ext uri="{9D8B030D-6E8A-4147-A177-3AD203B41FA5}">
                        <a16:colId xmlns:a16="http://schemas.microsoft.com/office/drawing/2014/main" val="283047298"/>
                      </a:ext>
                    </a:extLst>
                  </a:gridCol>
                  <a:gridCol w="1130120">
                    <a:extLst>
                      <a:ext uri="{9D8B030D-6E8A-4147-A177-3AD203B41FA5}">
                        <a16:colId xmlns:a16="http://schemas.microsoft.com/office/drawing/2014/main" val="1900402939"/>
                      </a:ext>
                    </a:extLst>
                  </a:gridCol>
                </a:tblGrid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/>
                          <a:t>T2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865402238"/>
                    </a:ext>
                  </a:extLst>
                </a:tr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57708734"/>
                    </a:ext>
                  </a:extLst>
                </a:tr>
              </a:tbl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F9CB4D-E6A9-463F-A809-D6FA96CFD2A0}"/>
                </a:ext>
              </a:extLst>
            </p:cNvPr>
            <p:cNvSpPr txBox="1">
              <a:spLocks/>
            </p:cNvSpPr>
            <p:nvPr/>
          </p:nvSpPr>
          <p:spPr>
            <a:xfrm>
              <a:off x="1736028" y="1964770"/>
              <a:ext cx="2651306" cy="556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1C5228-586C-4FD2-AFBC-C86C7528A006}"/>
              </a:ext>
            </a:extLst>
          </p:cNvPr>
          <p:cNvGrpSpPr/>
          <p:nvPr/>
        </p:nvGrpSpPr>
        <p:grpSpPr>
          <a:xfrm>
            <a:off x="7815957" y="2698548"/>
            <a:ext cx="2651306" cy="1767734"/>
            <a:chOff x="1736028" y="1964770"/>
            <a:chExt cx="2651306" cy="1767734"/>
          </a:xfrm>
        </p:grpSpPr>
        <p:graphicFrame>
          <p:nvGraphicFramePr>
            <p:cNvPr id="17" name="Table 11">
              <a:extLst>
                <a:ext uri="{FF2B5EF4-FFF2-40B4-BE49-F238E27FC236}">
                  <a16:creationId xmlns:a16="http://schemas.microsoft.com/office/drawing/2014/main" id="{7B4E6387-FC44-4F53-B9B2-7B0A76F355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6206523"/>
                </p:ext>
              </p:extLst>
            </p:nvPr>
          </p:nvGraphicFramePr>
          <p:xfrm>
            <a:off x="1736028" y="2813024"/>
            <a:ext cx="2260240" cy="9194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130120">
                    <a:extLst>
                      <a:ext uri="{9D8B030D-6E8A-4147-A177-3AD203B41FA5}">
                        <a16:colId xmlns:a16="http://schemas.microsoft.com/office/drawing/2014/main" val="283047298"/>
                      </a:ext>
                    </a:extLst>
                  </a:gridCol>
                  <a:gridCol w="1130120">
                    <a:extLst>
                      <a:ext uri="{9D8B030D-6E8A-4147-A177-3AD203B41FA5}">
                        <a16:colId xmlns:a16="http://schemas.microsoft.com/office/drawing/2014/main" val="1900402939"/>
                      </a:ext>
                    </a:extLst>
                  </a:gridCol>
                </a:tblGrid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/>
                          <a:t>T2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865402238"/>
                    </a:ext>
                  </a:extLst>
                </a:tr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4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57708734"/>
                    </a:ext>
                  </a:extLst>
                </a:tr>
              </a:tbl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73A174-D4EA-4319-9DF8-2AF254D5081E}"/>
                </a:ext>
              </a:extLst>
            </p:cNvPr>
            <p:cNvSpPr txBox="1">
              <a:spLocks/>
            </p:cNvSpPr>
            <p:nvPr/>
          </p:nvSpPr>
          <p:spPr>
            <a:xfrm>
              <a:off x="1736028" y="1964770"/>
              <a:ext cx="2651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T2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96D1A5-B454-4C64-8AA0-B339ED897335}"/>
              </a:ext>
            </a:extLst>
          </p:cNvPr>
          <p:cNvSpPr/>
          <p:nvPr/>
        </p:nvSpPr>
        <p:spPr>
          <a:xfrm>
            <a:off x="5057422" y="1114761"/>
            <a:ext cx="1490134" cy="77048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5F31-28BC-4AB1-BC88-AC1C20A7343F}"/>
              </a:ext>
            </a:extLst>
          </p:cNvPr>
          <p:cNvSpPr txBox="1">
            <a:spLocks/>
          </p:cNvSpPr>
          <p:nvPr/>
        </p:nvSpPr>
        <p:spPr>
          <a:xfrm>
            <a:off x="4978399" y="2053603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Var 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BC9A6-BFF5-DE82-1D90-134987ECBE14}"/>
              </a:ext>
            </a:extLst>
          </p:cNvPr>
          <p:cNvSpPr txBox="1"/>
          <p:nvPr/>
        </p:nvSpPr>
        <p:spPr>
          <a:xfrm>
            <a:off x="455611" y="6278126"/>
            <a:ext cx="1087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C. Flanagan and S. Freund. FastTrack: Efficient and Precise Dynamic Data Race Detection. PLDI, 2009.</a:t>
            </a:r>
            <a:endParaRPr lang="en-IN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13CF-0C0F-476D-876D-6AA32152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2097"/>
            <a:ext cx="9404723" cy="1400530"/>
          </a:xfrm>
        </p:spPr>
        <p:txBody>
          <a:bodyPr/>
          <a:lstStyle/>
          <a:p>
            <a:r>
              <a:rPr lang="en-IN" dirty="0"/>
              <a:t>Detecting Data Races Using FastTrack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253EDC-642C-48D9-A6DA-D3F278FACCA8}"/>
              </a:ext>
            </a:extLst>
          </p:cNvPr>
          <p:cNvGrpSpPr/>
          <p:nvPr/>
        </p:nvGrpSpPr>
        <p:grpSpPr>
          <a:xfrm>
            <a:off x="1724739" y="2698548"/>
            <a:ext cx="2651306" cy="1767734"/>
            <a:chOff x="1736028" y="1964770"/>
            <a:chExt cx="2651306" cy="1767734"/>
          </a:xfrm>
        </p:grpSpPr>
        <p:graphicFrame>
          <p:nvGraphicFramePr>
            <p:cNvPr id="11" name="Table 11">
              <a:extLst>
                <a:ext uri="{FF2B5EF4-FFF2-40B4-BE49-F238E27FC236}">
                  <a16:creationId xmlns:a16="http://schemas.microsoft.com/office/drawing/2014/main" id="{1BEDC23E-65B5-49FC-BBF3-88B1D4DC584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79720"/>
                </p:ext>
              </p:extLst>
            </p:nvPr>
          </p:nvGraphicFramePr>
          <p:xfrm>
            <a:off x="1736028" y="2813024"/>
            <a:ext cx="2260240" cy="9194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130120">
                    <a:extLst>
                      <a:ext uri="{9D8B030D-6E8A-4147-A177-3AD203B41FA5}">
                        <a16:colId xmlns:a16="http://schemas.microsoft.com/office/drawing/2014/main" val="283047298"/>
                      </a:ext>
                    </a:extLst>
                  </a:gridCol>
                  <a:gridCol w="1130120">
                    <a:extLst>
                      <a:ext uri="{9D8B030D-6E8A-4147-A177-3AD203B41FA5}">
                        <a16:colId xmlns:a16="http://schemas.microsoft.com/office/drawing/2014/main" val="1900402939"/>
                      </a:ext>
                    </a:extLst>
                  </a:gridCol>
                </a:tblGrid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/>
                          <a:t>T2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865402238"/>
                    </a:ext>
                  </a:extLst>
                </a:tr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57708734"/>
                    </a:ext>
                  </a:extLst>
                </a:tr>
              </a:tbl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F9CB4D-E6A9-463F-A809-D6FA96CFD2A0}"/>
                </a:ext>
              </a:extLst>
            </p:cNvPr>
            <p:cNvSpPr txBox="1">
              <a:spLocks/>
            </p:cNvSpPr>
            <p:nvPr/>
          </p:nvSpPr>
          <p:spPr>
            <a:xfrm>
              <a:off x="1736028" y="1964770"/>
              <a:ext cx="2651306" cy="556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1C5228-586C-4FD2-AFBC-C86C7528A006}"/>
              </a:ext>
            </a:extLst>
          </p:cNvPr>
          <p:cNvGrpSpPr/>
          <p:nvPr/>
        </p:nvGrpSpPr>
        <p:grpSpPr>
          <a:xfrm>
            <a:off x="7815957" y="2698548"/>
            <a:ext cx="2651306" cy="1767734"/>
            <a:chOff x="1736028" y="1964770"/>
            <a:chExt cx="2651306" cy="1767734"/>
          </a:xfrm>
        </p:grpSpPr>
        <p:graphicFrame>
          <p:nvGraphicFramePr>
            <p:cNvPr id="17" name="Table 11">
              <a:extLst>
                <a:ext uri="{FF2B5EF4-FFF2-40B4-BE49-F238E27FC236}">
                  <a16:creationId xmlns:a16="http://schemas.microsoft.com/office/drawing/2014/main" id="{7B4E6387-FC44-4F53-B9B2-7B0A76F355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7962423"/>
                </p:ext>
              </p:extLst>
            </p:nvPr>
          </p:nvGraphicFramePr>
          <p:xfrm>
            <a:off x="1736028" y="2813024"/>
            <a:ext cx="2260240" cy="9194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130120">
                    <a:extLst>
                      <a:ext uri="{9D8B030D-6E8A-4147-A177-3AD203B41FA5}">
                        <a16:colId xmlns:a16="http://schemas.microsoft.com/office/drawing/2014/main" val="283047298"/>
                      </a:ext>
                    </a:extLst>
                  </a:gridCol>
                  <a:gridCol w="1130120">
                    <a:extLst>
                      <a:ext uri="{9D8B030D-6E8A-4147-A177-3AD203B41FA5}">
                        <a16:colId xmlns:a16="http://schemas.microsoft.com/office/drawing/2014/main" val="1900402939"/>
                      </a:ext>
                    </a:extLst>
                  </a:gridCol>
                </a:tblGrid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/>
                          <a:t>T2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865402238"/>
                    </a:ext>
                  </a:extLst>
                </a:tr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4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57708734"/>
                    </a:ext>
                  </a:extLst>
                </a:tr>
              </a:tbl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73A174-D4EA-4319-9DF8-2AF254D5081E}"/>
                </a:ext>
              </a:extLst>
            </p:cNvPr>
            <p:cNvSpPr txBox="1">
              <a:spLocks/>
            </p:cNvSpPr>
            <p:nvPr/>
          </p:nvSpPr>
          <p:spPr>
            <a:xfrm>
              <a:off x="1736028" y="1964770"/>
              <a:ext cx="2651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T2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96D1A5-B454-4C64-8AA0-B339ED897335}"/>
              </a:ext>
            </a:extLst>
          </p:cNvPr>
          <p:cNvSpPr/>
          <p:nvPr/>
        </p:nvSpPr>
        <p:spPr>
          <a:xfrm>
            <a:off x="5057422" y="1114761"/>
            <a:ext cx="1490134" cy="77048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5@T1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5F31-28BC-4AB1-BC88-AC1C20A7343F}"/>
              </a:ext>
            </a:extLst>
          </p:cNvPr>
          <p:cNvSpPr txBox="1">
            <a:spLocks/>
          </p:cNvSpPr>
          <p:nvPr/>
        </p:nvSpPr>
        <p:spPr>
          <a:xfrm>
            <a:off x="4978399" y="2053603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Var 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88BA0-2A26-4308-8B90-9659251CF98E}"/>
              </a:ext>
            </a:extLst>
          </p:cNvPr>
          <p:cNvSpPr txBox="1">
            <a:spLocks/>
          </p:cNvSpPr>
          <p:nvPr/>
        </p:nvSpPr>
        <p:spPr>
          <a:xfrm>
            <a:off x="1724739" y="4758425"/>
            <a:ext cx="193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write(x)</a:t>
            </a:r>
          </a:p>
        </p:txBody>
      </p:sp>
    </p:spTree>
    <p:extLst>
      <p:ext uri="{BB962C8B-B14F-4D97-AF65-F5344CB8AC3E}">
        <p14:creationId xmlns:p14="http://schemas.microsoft.com/office/powerpoint/2010/main" val="11269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13CF-0C0F-476D-876D-6AA32152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2097"/>
            <a:ext cx="9404723" cy="1400530"/>
          </a:xfrm>
        </p:spPr>
        <p:txBody>
          <a:bodyPr/>
          <a:lstStyle/>
          <a:p>
            <a:r>
              <a:rPr lang="en-IN" dirty="0"/>
              <a:t>Detecting Data Races Using FastTrack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253EDC-642C-48D9-A6DA-D3F278FACCA8}"/>
              </a:ext>
            </a:extLst>
          </p:cNvPr>
          <p:cNvGrpSpPr/>
          <p:nvPr/>
        </p:nvGrpSpPr>
        <p:grpSpPr>
          <a:xfrm>
            <a:off x="1724739" y="2698548"/>
            <a:ext cx="2651306" cy="1767734"/>
            <a:chOff x="1736028" y="1964770"/>
            <a:chExt cx="2651306" cy="1767734"/>
          </a:xfrm>
        </p:grpSpPr>
        <p:graphicFrame>
          <p:nvGraphicFramePr>
            <p:cNvPr id="11" name="Table 11">
              <a:extLst>
                <a:ext uri="{FF2B5EF4-FFF2-40B4-BE49-F238E27FC236}">
                  <a16:creationId xmlns:a16="http://schemas.microsoft.com/office/drawing/2014/main" id="{1BEDC23E-65B5-49FC-BBF3-88B1D4DC584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95992567"/>
                </p:ext>
              </p:extLst>
            </p:nvPr>
          </p:nvGraphicFramePr>
          <p:xfrm>
            <a:off x="1736028" y="2813024"/>
            <a:ext cx="2260240" cy="9194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130120">
                    <a:extLst>
                      <a:ext uri="{9D8B030D-6E8A-4147-A177-3AD203B41FA5}">
                        <a16:colId xmlns:a16="http://schemas.microsoft.com/office/drawing/2014/main" val="283047298"/>
                      </a:ext>
                    </a:extLst>
                  </a:gridCol>
                  <a:gridCol w="1130120">
                    <a:extLst>
                      <a:ext uri="{9D8B030D-6E8A-4147-A177-3AD203B41FA5}">
                        <a16:colId xmlns:a16="http://schemas.microsoft.com/office/drawing/2014/main" val="1900402939"/>
                      </a:ext>
                    </a:extLst>
                  </a:gridCol>
                </a:tblGrid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/>
                          <a:t>T2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865402238"/>
                    </a:ext>
                  </a:extLst>
                </a:tr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57708734"/>
                    </a:ext>
                  </a:extLst>
                </a:tr>
              </a:tbl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F9CB4D-E6A9-463F-A809-D6FA96CFD2A0}"/>
                </a:ext>
              </a:extLst>
            </p:cNvPr>
            <p:cNvSpPr txBox="1">
              <a:spLocks/>
            </p:cNvSpPr>
            <p:nvPr/>
          </p:nvSpPr>
          <p:spPr>
            <a:xfrm>
              <a:off x="1736028" y="1964770"/>
              <a:ext cx="2651306" cy="556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1C5228-586C-4FD2-AFBC-C86C7528A006}"/>
              </a:ext>
            </a:extLst>
          </p:cNvPr>
          <p:cNvGrpSpPr/>
          <p:nvPr/>
        </p:nvGrpSpPr>
        <p:grpSpPr>
          <a:xfrm>
            <a:off x="7815957" y="2698548"/>
            <a:ext cx="2651306" cy="1767734"/>
            <a:chOff x="1736028" y="1964770"/>
            <a:chExt cx="2651306" cy="1767734"/>
          </a:xfrm>
        </p:grpSpPr>
        <p:graphicFrame>
          <p:nvGraphicFramePr>
            <p:cNvPr id="17" name="Table 11">
              <a:extLst>
                <a:ext uri="{FF2B5EF4-FFF2-40B4-BE49-F238E27FC236}">
                  <a16:creationId xmlns:a16="http://schemas.microsoft.com/office/drawing/2014/main" id="{7B4E6387-FC44-4F53-B9B2-7B0A76F355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8694495"/>
                </p:ext>
              </p:extLst>
            </p:nvPr>
          </p:nvGraphicFramePr>
          <p:xfrm>
            <a:off x="1736028" y="2813024"/>
            <a:ext cx="2260240" cy="9194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130120">
                    <a:extLst>
                      <a:ext uri="{9D8B030D-6E8A-4147-A177-3AD203B41FA5}">
                        <a16:colId xmlns:a16="http://schemas.microsoft.com/office/drawing/2014/main" val="283047298"/>
                      </a:ext>
                    </a:extLst>
                  </a:gridCol>
                  <a:gridCol w="1130120">
                    <a:extLst>
                      <a:ext uri="{9D8B030D-6E8A-4147-A177-3AD203B41FA5}">
                        <a16:colId xmlns:a16="http://schemas.microsoft.com/office/drawing/2014/main" val="1900402939"/>
                      </a:ext>
                    </a:extLst>
                  </a:gridCol>
                </a:tblGrid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/>
                          <a:t>T2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865402238"/>
                    </a:ext>
                  </a:extLst>
                </a:tr>
                <a:tr h="459740"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I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4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57708734"/>
                    </a:ext>
                  </a:extLst>
                </a:tr>
              </a:tbl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73A174-D4EA-4319-9DF8-2AF254D5081E}"/>
                </a:ext>
              </a:extLst>
            </p:cNvPr>
            <p:cNvSpPr txBox="1">
              <a:spLocks/>
            </p:cNvSpPr>
            <p:nvPr/>
          </p:nvSpPr>
          <p:spPr>
            <a:xfrm>
              <a:off x="1736028" y="1964770"/>
              <a:ext cx="2651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Thread T2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96D1A5-B454-4C64-8AA0-B339ED897335}"/>
              </a:ext>
            </a:extLst>
          </p:cNvPr>
          <p:cNvSpPr/>
          <p:nvPr/>
        </p:nvSpPr>
        <p:spPr>
          <a:xfrm>
            <a:off x="5057422" y="1114761"/>
            <a:ext cx="1490134" cy="77048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5@T1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5F31-28BC-4AB1-BC88-AC1C20A7343F}"/>
              </a:ext>
            </a:extLst>
          </p:cNvPr>
          <p:cNvSpPr txBox="1">
            <a:spLocks/>
          </p:cNvSpPr>
          <p:nvPr/>
        </p:nvSpPr>
        <p:spPr>
          <a:xfrm>
            <a:off x="4978399" y="2053603"/>
            <a:ext cx="15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Var 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88BA0-2A26-4308-8B90-9659251CF98E}"/>
              </a:ext>
            </a:extLst>
          </p:cNvPr>
          <p:cNvSpPr txBox="1">
            <a:spLocks/>
          </p:cNvSpPr>
          <p:nvPr/>
        </p:nvSpPr>
        <p:spPr>
          <a:xfrm>
            <a:off x="1724739" y="4758425"/>
            <a:ext cx="193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write(x)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1D0DB-1DD6-4FB9-AA73-D0AC5312DDA9}"/>
              </a:ext>
            </a:extLst>
          </p:cNvPr>
          <p:cNvSpPr txBox="1">
            <a:spLocks/>
          </p:cNvSpPr>
          <p:nvPr/>
        </p:nvSpPr>
        <p:spPr>
          <a:xfrm>
            <a:off x="7815957" y="4758425"/>
            <a:ext cx="19360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</a:t>
            </a:r>
          </a:p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write(x)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DF70124-C241-47F0-81F8-AC187618691F}"/>
              </a:ext>
            </a:extLst>
          </p:cNvPr>
          <p:cNvSpPr/>
          <p:nvPr/>
        </p:nvSpPr>
        <p:spPr>
          <a:xfrm>
            <a:off x="4272842" y="5195694"/>
            <a:ext cx="3222979" cy="77048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5@T1 &gt; VC</a:t>
            </a:r>
            <a:r>
              <a:rPr lang="en-IN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[T1](=3)</a:t>
            </a:r>
            <a:endParaRPr lang="en-IN" sz="24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xplosion 2 16">
            <a:extLst>
              <a:ext uri="{FF2B5EF4-FFF2-40B4-BE49-F238E27FC236}">
                <a16:creationId xmlns:a16="http://schemas.microsoft.com/office/drawing/2014/main" id="{5E5CBEF9-F9F8-4FA7-8FA3-10DCF04ECAE9}"/>
              </a:ext>
            </a:extLst>
          </p:cNvPr>
          <p:cNvSpPr/>
          <p:nvPr/>
        </p:nvSpPr>
        <p:spPr>
          <a:xfrm>
            <a:off x="6466922" y="4735710"/>
            <a:ext cx="2216666" cy="1583087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Race</a:t>
            </a:r>
          </a:p>
        </p:txBody>
      </p:sp>
    </p:spTree>
    <p:extLst>
      <p:ext uri="{BB962C8B-B14F-4D97-AF65-F5344CB8AC3E}">
        <p14:creationId xmlns:p14="http://schemas.microsoft.com/office/powerpoint/2010/main" val="34599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1069</Words>
  <Application>Microsoft Office PowerPoint</Application>
  <PresentationFormat>Widescreen</PresentationFormat>
  <Paragraphs>357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Merriweather</vt:lpstr>
      <vt:lpstr>Consolas</vt:lpstr>
      <vt:lpstr>Century Gothic</vt:lpstr>
      <vt:lpstr>Calibri Light</vt:lpstr>
      <vt:lpstr>MingLiU</vt:lpstr>
      <vt:lpstr>Wingdings 3</vt:lpstr>
      <vt:lpstr>Calibri</vt:lpstr>
      <vt:lpstr>Arial</vt:lpstr>
      <vt:lpstr>Custom Design</vt:lpstr>
      <vt:lpstr>Ion</vt:lpstr>
      <vt:lpstr>Efficient Data Race Detection of Async-Finish Programs Using Vector Clocks</vt:lpstr>
      <vt:lpstr>A Racy Java Program</vt:lpstr>
      <vt:lpstr>Data Race</vt:lpstr>
      <vt:lpstr>Data Races Are Bad!!!</vt:lpstr>
      <vt:lpstr>Impact of Data Races</vt:lpstr>
      <vt:lpstr>Vector Clock Based Race Detection</vt:lpstr>
      <vt:lpstr>Detecting Data Races Using FastTrack</vt:lpstr>
      <vt:lpstr>Detecting Data Races Using FastTrack</vt:lpstr>
      <vt:lpstr>Detecting Data Races Using FastTrack</vt:lpstr>
      <vt:lpstr>Task Parallel Programs</vt:lpstr>
      <vt:lpstr>FastTrack on Task Parallel Programs</vt:lpstr>
      <vt:lpstr>Data Race Detection</vt:lpstr>
      <vt:lpstr>FastRacer: An Efficient Dynamic Data Race Detector</vt:lpstr>
      <vt:lpstr>FastRacer on Task Parallel Programs</vt:lpstr>
      <vt:lpstr>FastTrack: Task Spawn</vt:lpstr>
      <vt:lpstr>FastRacer:  Task spawn</vt:lpstr>
      <vt:lpstr>FastTrack: Task Join</vt:lpstr>
      <vt:lpstr>FastTrack: Task Join</vt:lpstr>
      <vt:lpstr>FastTrack: Task Join</vt:lpstr>
      <vt:lpstr>FastRacer: Task Join</vt:lpstr>
      <vt:lpstr>FastRacer: Task Join</vt:lpstr>
      <vt:lpstr>FastRacer: Task Join</vt:lpstr>
      <vt:lpstr>FastTrack: Variable Access</vt:lpstr>
      <vt:lpstr>FastTrack: Variable Access</vt:lpstr>
      <vt:lpstr>FastTrack: Variable Access</vt:lpstr>
      <vt:lpstr>FastTrack: Variable Access</vt:lpstr>
      <vt:lpstr>FastRacer: Variable Access</vt:lpstr>
      <vt:lpstr>FastRacer: Variable Access</vt:lpstr>
      <vt:lpstr>FastRacer: Variable Access</vt:lpstr>
      <vt:lpstr>FastRacer: Variable Access</vt:lpstr>
      <vt:lpstr>FastRacer: An Efficient Dynamic Data Race Detector</vt:lpstr>
      <vt:lpstr>Performance Results</vt:lpstr>
      <vt:lpstr>Scalability Plots and Race Reports</vt:lpstr>
      <vt:lpstr>Contributions</vt:lpstr>
      <vt:lpstr>Efficient Data Race Detection of Async-Finish Programs Using Vector Clocks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RACE DETECTION - TASK PARALLEL PROGRAMS</dc:title>
  <cp:lastModifiedBy>swarnendu</cp:lastModifiedBy>
  <cp:revision>10</cp:revision>
  <dcterms:created xsi:type="dcterms:W3CDTF">2019-11-20T02:10:19Z</dcterms:created>
  <dcterms:modified xsi:type="dcterms:W3CDTF">2022-04-25T05:14:58Z</dcterms:modified>
</cp:coreProperties>
</file>