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9" r:id="rId6"/>
    <p:sldId id="260" r:id="rId7"/>
    <p:sldId id="262" r:id="rId8"/>
    <p:sldId id="263" r:id="rId9"/>
    <p:sldId id="270" r:id="rId10"/>
    <p:sldId id="264" r:id="rId11"/>
    <p:sldId id="265" r:id="rId12"/>
    <p:sldId id="267" r:id="rId13"/>
    <p:sldId id="268" r:id="rId14"/>
    <p:sldId id="266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DACBA-7914-42B8-BF55-7752BFDD8C30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65627-C2FE-4504-B6FD-14C3396A95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387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7FE5-128C-4CBB-AD9B-B1607DC63326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0313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7FE5-128C-4CBB-AD9B-B1607DC63326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0313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7FE5-128C-4CBB-AD9B-B1607DC63326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0313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7FE5-128C-4CBB-AD9B-B1607DC63326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0313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7FE5-128C-4CBB-AD9B-B1607DC63326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0313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384-9425-4CEF-BF55-B8E86921EAC5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E37D-2CB7-4EA1-9004-735B935B88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34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384-9425-4CEF-BF55-B8E86921EAC5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E37D-2CB7-4EA1-9004-735B935B88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096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384-9425-4CEF-BF55-B8E86921EAC5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E37D-2CB7-4EA1-9004-735B935B88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959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384-9425-4CEF-BF55-B8E86921EAC5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E37D-2CB7-4EA1-9004-735B935B88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527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384-9425-4CEF-BF55-B8E86921EAC5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E37D-2CB7-4EA1-9004-735B935B88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219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384-9425-4CEF-BF55-B8E86921EAC5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E37D-2CB7-4EA1-9004-735B935B88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115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384-9425-4CEF-BF55-B8E86921EAC5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E37D-2CB7-4EA1-9004-735B935B88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408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384-9425-4CEF-BF55-B8E86921EAC5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E37D-2CB7-4EA1-9004-735B935B88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003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384-9425-4CEF-BF55-B8E86921EAC5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E37D-2CB7-4EA1-9004-735B935B88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130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384-9425-4CEF-BF55-B8E86921EAC5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E37D-2CB7-4EA1-9004-735B935B88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418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6384-9425-4CEF-BF55-B8E86921EAC5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E37D-2CB7-4EA1-9004-735B935B88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355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E6384-9425-4CEF-BF55-B8E86921EAC5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FE37D-2CB7-4EA1-9004-735B935B88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184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se.iitk.ac.in/users/sidsri/SummerSchool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se.iitk.ac.in/users/sidsri/SummerSchool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se.iitk.ac.in/users/sidsri/SummerSchool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se.iitk.ac.in/users/sidsri/SummerSchool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se.iitk.ac.in/users/sidsri/SummerSchoo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3568" y="1166887"/>
            <a:ext cx="7772400" cy="1470025"/>
          </a:xfrm>
        </p:spPr>
        <p:txBody>
          <a:bodyPr>
            <a:normAutofit/>
          </a:bodyPr>
          <a:lstStyle/>
          <a:p>
            <a:r>
              <a:rPr lang="en-IN" sz="5300" dirty="0" smtClean="0"/>
              <a:t>Java Script</a:t>
            </a:r>
            <a:endParaRPr lang="en-IN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364088" y="4365104"/>
            <a:ext cx="3560440" cy="648072"/>
          </a:xfrm>
        </p:spPr>
        <p:txBody>
          <a:bodyPr>
            <a:normAutofit/>
          </a:bodyPr>
          <a:lstStyle/>
          <a:p>
            <a:pPr algn="l"/>
            <a:r>
              <a:rPr lang="en-IN" dirty="0" err="1" smtClean="0"/>
              <a:t>Siddharth</a:t>
            </a:r>
            <a:r>
              <a:rPr lang="en-IN" dirty="0" smtClean="0"/>
              <a:t> </a:t>
            </a:r>
            <a:r>
              <a:rPr lang="en-IN" dirty="0" err="1" smtClean="0"/>
              <a:t>Srivastava</a:t>
            </a:r>
            <a:endParaRPr lang="en-IN" dirty="0" smtClean="0"/>
          </a:p>
        </p:txBody>
      </p:sp>
      <p:pic>
        <p:nvPicPr>
          <p:cNvPr id="1027" name="Picture 3" descr="C:\Users\siddharth\Desktop\SummerSchool\JAVAscript\j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152128" cy="93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26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9512" y="0"/>
            <a:ext cx="7848872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 dirty="0" smtClean="0"/>
              <a:t>Concept of Variables needed to Play with DOM In JavaScript</a:t>
            </a:r>
            <a:endParaRPr lang="en-IN" sz="3200" dirty="0"/>
          </a:p>
        </p:txBody>
      </p:sp>
      <p:pic>
        <p:nvPicPr>
          <p:cNvPr id="5" name="Picture 3" descr="C:\Users\siddharth\Desktop\SummerSchool\JAVAscript\j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152128" cy="93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65836" y="1268760"/>
            <a:ext cx="8784976" cy="47259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charset="0"/>
              <a:buChar char="•"/>
            </a:pPr>
            <a:r>
              <a:rPr lang="en-IN" sz="2800" dirty="0" smtClean="0">
                <a:solidFill>
                  <a:srgbClr val="0070C0"/>
                </a:solidFill>
                <a:sym typeface="Wingdings" pitchFamily="2" charset="2"/>
              </a:rPr>
              <a:t>Variables are Storage Containers in JavaScript.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n-IN" sz="2800" dirty="0" smtClean="0">
                <a:solidFill>
                  <a:srgbClr val="7030A0"/>
                </a:solidFill>
                <a:sym typeface="Wingdings" pitchFamily="2" charset="2"/>
              </a:rPr>
              <a:t>Name given to variables must follow certain rules which are given below.</a:t>
            </a:r>
          </a:p>
          <a:p>
            <a:pPr marL="514350" indent="-514350" algn="just">
              <a:buAutoNum type="arabicParenR"/>
            </a:pPr>
            <a:r>
              <a:rPr lang="en-IN" sz="2800" dirty="0" smtClean="0">
                <a:solidFill>
                  <a:srgbClr val="00B050"/>
                </a:solidFill>
                <a:sym typeface="Wingdings" pitchFamily="2" charset="2"/>
              </a:rPr>
              <a:t>Name must contain only letters and digits with no special characters other than $ (dollar) and _ (underscore)</a:t>
            </a:r>
          </a:p>
          <a:p>
            <a:pPr marL="514350" indent="-514350" algn="just">
              <a:buAutoNum type="arabicParenR"/>
            </a:pPr>
            <a:r>
              <a:rPr lang="en-IN" sz="2800" dirty="0" smtClean="0">
                <a:solidFill>
                  <a:srgbClr val="00B050"/>
                </a:solidFill>
                <a:sym typeface="Wingdings" pitchFamily="2" charset="2"/>
              </a:rPr>
              <a:t>Name must began with either an alphabet or dollar or with underscore.</a:t>
            </a:r>
          </a:p>
          <a:p>
            <a:pPr marL="514350" indent="-514350" algn="just">
              <a:buAutoNum type="arabicParenR"/>
            </a:pPr>
            <a:r>
              <a:rPr lang="en-IN" sz="2800" dirty="0" smtClean="0">
                <a:solidFill>
                  <a:srgbClr val="00B050"/>
                </a:solidFill>
                <a:sym typeface="Wingdings" pitchFamily="2" charset="2"/>
              </a:rPr>
              <a:t>Names are case sensitive. </a:t>
            </a:r>
          </a:p>
          <a:p>
            <a:pPr marL="514350" indent="-514350" algn="just">
              <a:buAutoNum type="arabicParenR"/>
            </a:pPr>
            <a:r>
              <a:rPr lang="en-IN" sz="2800" dirty="0" smtClean="0">
                <a:solidFill>
                  <a:srgbClr val="00B050"/>
                </a:solidFill>
                <a:sym typeface="Wingdings" pitchFamily="2" charset="2"/>
              </a:rPr>
              <a:t>Keywords cannot be used as variable names.</a:t>
            </a:r>
          </a:p>
          <a:p>
            <a:pPr marL="514350" indent="-514350" algn="just">
              <a:buAutoNum type="arabicParenR"/>
            </a:pPr>
            <a:r>
              <a:rPr lang="en-IN" sz="2800" dirty="0" smtClean="0">
                <a:solidFill>
                  <a:srgbClr val="00B050"/>
                </a:solidFill>
                <a:sym typeface="Wingdings" pitchFamily="2" charset="2"/>
              </a:rPr>
              <a:t>All names are case sensitive.</a:t>
            </a:r>
          </a:p>
          <a:p>
            <a:pPr marL="342900" indent="-342900" algn="just">
              <a:buFont typeface="Arial" charset="0"/>
              <a:buChar char="•"/>
            </a:pPr>
            <a:endParaRPr lang="en-IN" sz="2800" dirty="0" smtClean="0">
              <a:solidFill>
                <a:srgbClr val="FFC000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76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9512" y="0"/>
            <a:ext cx="7848872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 dirty="0" smtClean="0"/>
              <a:t>Concept of Variables needed to Play with DOM In JavaScript </a:t>
            </a:r>
            <a:r>
              <a:rPr lang="en-IN" sz="3200" dirty="0" err="1" smtClean="0"/>
              <a:t>cont</a:t>
            </a:r>
            <a:r>
              <a:rPr lang="en-IN" sz="3200" dirty="0" smtClean="0"/>
              <a:t>…..</a:t>
            </a:r>
            <a:endParaRPr lang="en-IN" sz="3200" dirty="0"/>
          </a:p>
        </p:txBody>
      </p:sp>
      <p:pic>
        <p:nvPicPr>
          <p:cNvPr id="5" name="Picture 3" descr="C:\Users\siddharth\Desktop\SummerSchool\JAVAscript\j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152128" cy="93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65836" y="1268760"/>
            <a:ext cx="8784976" cy="540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charset="0"/>
              <a:buChar char="•"/>
            </a:pPr>
            <a:r>
              <a:rPr lang="en-IN" sz="2800" dirty="0" smtClean="0">
                <a:solidFill>
                  <a:srgbClr val="0070C0"/>
                </a:solidFill>
                <a:sym typeface="Wingdings" pitchFamily="2" charset="2"/>
              </a:rPr>
              <a:t>In JavaScript we can create variable using </a:t>
            </a:r>
            <a:r>
              <a:rPr lang="en-IN" sz="2800" dirty="0" smtClean="0">
                <a:solidFill>
                  <a:srgbClr val="FF0000"/>
                </a:solidFill>
                <a:sym typeface="Wingdings" pitchFamily="2" charset="2"/>
              </a:rPr>
              <a:t>“</a:t>
            </a:r>
            <a:r>
              <a:rPr lang="en-IN" sz="2800" dirty="0" err="1" smtClean="0">
                <a:solidFill>
                  <a:srgbClr val="FF0000"/>
                </a:solidFill>
                <a:sym typeface="Wingdings" pitchFamily="2" charset="2"/>
              </a:rPr>
              <a:t>var</a:t>
            </a:r>
            <a:r>
              <a:rPr lang="en-IN" sz="2800" dirty="0" smtClean="0">
                <a:solidFill>
                  <a:srgbClr val="FF0000"/>
                </a:solidFill>
                <a:sym typeface="Wingdings" pitchFamily="2" charset="2"/>
              </a:rPr>
              <a:t>”</a:t>
            </a:r>
            <a:r>
              <a:rPr lang="en-IN" sz="2800" dirty="0" smtClean="0">
                <a:solidFill>
                  <a:srgbClr val="0070C0"/>
                </a:solidFill>
                <a:sym typeface="Wingdings" pitchFamily="2" charset="2"/>
              </a:rPr>
              <a:t> keyword.  Browser based on data stored in variable automatically sets its data type.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n-IN" sz="2800" dirty="0" smtClean="0">
                <a:solidFill>
                  <a:srgbClr val="7030A0"/>
                </a:solidFill>
                <a:sym typeface="Wingdings" pitchFamily="2" charset="2"/>
              </a:rPr>
              <a:t>Variable declaration in java script is done as shown in square brackets. </a:t>
            </a:r>
          </a:p>
          <a:p>
            <a:pPr algn="just"/>
            <a:r>
              <a:rPr lang="en-IN" sz="2800" dirty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IN" sz="2800" dirty="0" smtClean="0">
                <a:solidFill>
                  <a:srgbClr val="7030A0"/>
                </a:solidFill>
                <a:sym typeface="Wingdings" pitchFamily="2" charset="2"/>
              </a:rPr>
              <a:t>   [Syntax</a:t>
            </a:r>
            <a:r>
              <a:rPr lang="en-IN" sz="2800" dirty="0" smtClean="0">
                <a:solidFill>
                  <a:srgbClr val="FFC000"/>
                </a:solidFill>
                <a:sym typeface="Wingdings" pitchFamily="2" charset="2"/>
              </a:rPr>
              <a:t>:    </a:t>
            </a:r>
            <a:r>
              <a:rPr lang="en-IN" sz="2800" dirty="0" err="1" smtClean="0">
                <a:solidFill>
                  <a:srgbClr val="FFC000"/>
                </a:solidFill>
                <a:sym typeface="Wingdings" pitchFamily="2" charset="2"/>
              </a:rPr>
              <a:t>var</a:t>
            </a:r>
            <a:r>
              <a:rPr lang="en-IN" sz="2800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en-IN" sz="2800" dirty="0" err="1" smtClean="0">
                <a:solidFill>
                  <a:srgbClr val="FFC000"/>
                </a:solidFill>
                <a:sym typeface="Wingdings" pitchFamily="2" charset="2"/>
              </a:rPr>
              <a:t>VariableName</a:t>
            </a:r>
            <a:r>
              <a:rPr lang="en-IN" sz="2800" dirty="0" smtClean="0">
                <a:solidFill>
                  <a:srgbClr val="FFC000"/>
                </a:solidFill>
                <a:sym typeface="Wingdings" pitchFamily="2" charset="2"/>
              </a:rPr>
              <a:t>;  </a:t>
            </a:r>
          </a:p>
          <a:p>
            <a:pPr algn="just"/>
            <a:r>
              <a:rPr lang="en-IN" sz="2800" dirty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IN" sz="2800" dirty="0" smtClean="0">
                <a:solidFill>
                  <a:srgbClr val="7030A0"/>
                </a:solidFill>
                <a:sym typeface="Wingdings" pitchFamily="2" charset="2"/>
              </a:rPr>
              <a:t>    Example: </a:t>
            </a:r>
            <a:r>
              <a:rPr lang="en-IN" sz="2800" dirty="0" err="1" smtClean="0">
                <a:solidFill>
                  <a:srgbClr val="00B050"/>
                </a:solidFill>
                <a:sym typeface="Wingdings" pitchFamily="2" charset="2"/>
              </a:rPr>
              <a:t>var</a:t>
            </a:r>
            <a:r>
              <a:rPr lang="en-IN" sz="2800" dirty="0" smtClean="0">
                <a:solidFill>
                  <a:srgbClr val="00B050"/>
                </a:solidFill>
                <a:sym typeface="Wingdings" pitchFamily="2" charset="2"/>
              </a:rPr>
              <a:t> area; </a:t>
            </a:r>
          </a:p>
          <a:p>
            <a:pPr algn="just"/>
            <a:r>
              <a:rPr lang="en-IN" sz="2800" dirty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IN" sz="2800" dirty="0" smtClean="0">
                <a:solidFill>
                  <a:srgbClr val="7030A0"/>
                </a:solidFill>
                <a:sym typeface="Wingdings" pitchFamily="2" charset="2"/>
              </a:rPr>
              <a:t>   ]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en-IN" sz="2800" dirty="0" smtClean="0">
                <a:solidFill>
                  <a:srgbClr val="7030A0"/>
                </a:solidFill>
                <a:sym typeface="Wingdings" pitchFamily="2" charset="2"/>
              </a:rPr>
              <a:t>Variable initialization is done as shown in square brackets. </a:t>
            </a:r>
          </a:p>
          <a:p>
            <a:pPr algn="just"/>
            <a:r>
              <a:rPr lang="en-IN" sz="2800" dirty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IN" sz="2800" dirty="0" smtClean="0">
                <a:solidFill>
                  <a:srgbClr val="7030A0"/>
                </a:solidFill>
                <a:sym typeface="Wingdings" pitchFamily="2" charset="2"/>
              </a:rPr>
              <a:t>    [Syntax: </a:t>
            </a:r>
            <a:r>
              <a:rPr lang="en-IN" sz="2800" dirty="0" err="1" smtClean="0">
                <a:solidFill>
                  <a:srgbClr val="7030A0"/>
                </a:solidFill>
                <a:sym typeface="Wingdings" pitchFamily="2" charset="2"/>
              </a:rPr>
              <a:t>var</a:t>
            </a:r>
            <a:r>
              <a:rPr lang="en-IN" sz="2800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IN" sz="2800" dirty="0" err="1" smtClean="0">
                <a:solidFill>
                  <a:srgbClr val="7030A0"/>
                </a:solidFill>
                <a:sym typeface="Wingdings" pitchFamily="2" charset="2"/>
              </a:rPr>
              <a:t>VariableName</a:t>
            </a:r>
            <a:r>
              <a:rPr lang="en-IN" sz="2800" dirty="0" smtClean="0">
                <a:solidFill>
                  <a:srgbClr val="7030A0"/>
                </a:solidFill>
                <a:sym typeface="Wingdings" pitchFamily="2" charset="2"/>
              </a:rPr>
              <a:t>=value to be stored.</a:t>
            </a:r>
          </a:p>
          <a:p>
            <a:pPr algn="just"/>
            <a:r>
              <a:rPr lang="en-IN" sz="2800" dirty="0" smtClean="0">
                <a:solidFill>
                  <a:srgbClr val="7030A0"/>
                </a:solidFill>
                <a:sym typeface="Wingdings" pitchFamily="2" charset="2"/>
              </a:rPr>
              <a:t>       Example: </a:t>
            </a:r>
            <a:r>
              <a:rPr lang="en-IN" sz="2800" dirty="0" err="1" smtClean="0">
                <a:solidFill>
                  <a:srgbClr val="7030A0"/>
                </a:solidFill>
                <a:sym typeface="Wingdings" pitchFamily="2" charset="2"/>
              </a:rPr>
              <a:t>var</a:t>
            </a:r>
            <a:r>
              <a:rPr lang="en-IN" sz="2800" dirty="0" smtClean="0">
                <a:solidFill>
                  <a:srgbClr val="7030A0"/>
                </a:solidFill>
                <a:sym typeface="Wingdings" pitchFamily="2" charset="2"/>
              </a:rPr>
              <a:t> name=“</a:t>
            </a:r>
            <a:r>
              <a:rPr lang="en-IN" sz="2800" dirty="0" err="1" smtClean="0">
                <a:solidFill>
                  <a:srgbClr val="7030A0"/>
                </a:solidFill>
                <a:sym typeface="Wingdings" pitchFamily="2" charset="2"/>
              </a:rPr>
              <a:t>siddharth</a:t>
            </a:r>
            <a:r>
              <a:rPr lang="en-IN" sz="2800" dirty="0" smtClean="0">
                <a:solidFill>
                  <a:srgbClr val="7030A0"/>
                </a:solidFill>
                <a:sym typeface="Wingdings" pitchFamily="2" charset="2"/>
              </a:rPr>
              <a:t>”;  </a:t>
            </a:r>
            <a:r>
              <a:rPr lang="en-IN" sz="2800" dirty="0" err="1" smtClean="0">
                <a:solidFill>
                  <a:srgbClr val="7030A0"/>
                </a:solidFill>
                <a:sym typeface="Wingdings" pitchFamily="2" charset="2"/>
              </a:rPr>
              <a:t>var</a:t>
            </a:r>
            <a:r>
              <a:rPr lang="en-IN" sz="2800" dirty="0" smtClean="0">
                <a:solidFill>
                  <a:srgbClr val="7030A0"/>
                </a:solidFill>
                <a:sym typeface="Wingdings" pitchFamily="2" charset="2"/>
              </a:rPr>
              <a:t> age=21;</a:t>
            </a:r>
          </a:p>
          <a:p>
            <a:pPr algn="just"/>
            <a:r>
              <a:rPr lang="en-IN" sz="2800" dirty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IN" sz="2800" dirty="0" smtClean="0">
                <a:solidFill>
                  <a:srgbClr val="7030A0"/>
                </a:solidFill>
                <a:sym typeface="Wingdings" pitchFamily="2" charset="2"/>
              </a:rPr>
              <a:t>    ]</a:t>
            </a:r>
          </a:p>
        </p:txBody>
      </p:sp>
    </p:spTree>
    <p:extLst>
      <p:ext uri="{BB962C8B-B14F-4D97-AF65-F5344CB8AC3E}">
        <p14:creationId xmlns:p14="http://schemas.microsoft.com/office/powerpoint/2010/main" val="109333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9512" y="0"/>
            <a:ext cx="7848872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 dirty="0" smtClean="0"/>
              <a:t>Concept of Variables needed to Play with DOM In JavaScript </a:t>
            </a:r>
            <a:r>
              <a:rPr lang="en-IN" sz="3200" dirty="0" err="1" smtClean="0"/>
              <a:t>cont</a:t>
            </a:r>
            <a:r>
              <a:rPr lang="en-IN" sz="3200" dirty="0" smtClean="0"/>
              <a:t>…..</a:t>
            </a:r>
            <a:endParaRPr lang="en-IN" sz="3200" dirty="0"/>
          </a:p>
        </p:txBody>
      </p:sp>
      <p:pic>
        <p:nvPicPr>
          <p:cNvPr id="5" name="Picture 3" descr="C:\Users\siddharth\Desktop\SummerSchool\JAVAscript\j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152128" cy="93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662521"/>
              </p:ext>
            </p:extLst>
          </p:nvPr>
        </p:nvGraphicFramePr>
        <p:xfrm>
          <a:off x="323528" y="1268760"/>
          <a:ext cx="8640960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Example</a:t>
                      </a:r>
                      <a:r>
                        <a:rPr lang="en-IN" baseline="0" dirty="0" smtClean="0"/>
                        <a:t> of Variables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Variable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Value Stored</a:t>
                      </a:r>
                      <a:endParaRPr lang="en-IN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var</a:t>
                      </a:r>
                      <a:r>
                        <a:rPr lang="en-IN" baseline="0" dirty="0" smtClean="0"/>
                        <a:t> v1=2+4;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6</a:t>
                      </a:r>
                      <a:endParaRPr lang="en-IN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var</a:t>
                      </a:r>
                      <a:r>
                        <a:rPr lang="en-IN" baseline="0" dirty="0" smtClean="0"/>
                        <a:t> v2=“</a:t>
                      </a:r>
                      <a:r>
                        <a:rPr lang="en-IN" baseline="0" dirty="0" err="1" smtClean="0"/>
                        <a:t>Gappu</a:t>
                      </a:r>
                      <a:r>
                        <a:rPr lang="en-IN" baseline="0" dirty="0" smtClean="0"/>
                        <a:t>”+” “+”</a:t>
                      </a:r>
                      <a:r>
                        <a:rPr lang="en-IN" baseline="0" dirty="0" err="1" smtClean="0"/>
                        <a:t>ji</a:t>
                      </a:r>
                      <a:r>
                        <a:rPr lang="en-IN" baseline="0" dirty="0" smtClean="0"/>
                        <a:t>”;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Gappu</a:t>
                      </a:r>
                      <a:r>
                        <a:rPr lang="en-IN" dirty="0" smtClean="0"/>
                        <a:t> </a:t>
                      </a:r>
                      <a:r>
                        <a:rPr lang="en-IN" dirty="0" err="1" smtClean="0"/>
                        <a:t>ji</a:t>
                      </a:r>
                      <a:endParaRPr lang="en-IN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var</a:t>
                      </a:r>
                      <a:r>
                        <a:rPr lang="en-IN" baseline="0" dirty="0" smtClean="0"/>
                        <a:t> v3=1+2+”4”;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34</a:t>
                      </a:r>
                      <a:endParaRPr lang="en-IN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var</a:t>
                      </a:r>
                      <a:r>
                        <a:rPr lang="en-IN" baseline="0" dirty="0" smtClean="0"/>
                        <a:t> v4=“1”+2+3;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123</a:t>
                      </a:r>
                      <a:endParaRPr lang="en-IN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var</a:t>
                      </a:r>
                      <a:r>
                        <a:rPr lang="en-IN" baseline="0" dirty="0" smtClean="0"/>
                        <a:t> v5=2+5.5;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7.5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7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9512" y="0"/>
            <a:ext cx="7848872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 dirty="0" smtClean="0"/>
              <a:t>Concept of Variables needed to Play with DOM In JavaScript </a:t>
            </a:r>
            <a:r>
              <a:rPr lang="en-IN" sz="3200" dirty="0" err="1" smtClean="0"/>
              <a:t>cont</a:t>
            </a:r>
            <a:r>
              <a:rPr lang="en-IN" sz="3200" dirty="0" smtClean="0"/>
              <a:t>…..</a:t>
            </a:r>
            <a:endParaRPr lang="en-IN" sz="3200" dirty="0"/>
          </a:p>
        </p:txBody>
      </p:sp>
      <p:pic>
        <p:nvPicPr>
          <p:cNvPr id="5" name="Picture 3" descr="C:\Users\siddharth\Desktop\SummerSchool\JAVAscript\j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152128" cy="93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96" y="1931787"/>
            <a:ext cx="7189103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622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9512" y="0"/>
            <a:ext cx="7848872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 dirty="0" smtClean="0"/>
              <a:t>Passing Form Argument in JavaScript function using DOM</a:t>
            </a:r>
            <a:endParaRPr lang="en-IN" sz="3200" dirty="0"/>
          </a:p>
        </p:txBody>
      </p:sp>
      <p:pic>
        <p:nvPicPr>
          <p:cNvPr id="5" name="Picture 3" descr="C:\Users\siddharth\Desktop\SummerSchool\JAVAscript\j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152128" cy="93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65836" y="1268760"/>
            <a:ext cx="8784976" cy="540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&lt;html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&gt;</a:t>
            </a:r>
          </a:p>
          <a:p>
            <a:pPr algn="just"/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&lt;</a:t>
            </a:r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head&gt;&lt;title&gt;I am Title&lt;/title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&gt;</a:t>
            </a:r>
          </a:p>
          <a:p>
            <a:pPr algn="just"/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&lt;script&gt;</a:t>
            </a:r>
          </a:p>
          <a:p>
            <a:pPr algn="just"/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function </a:t>
            </a:r>
            <a:r>
              <a:rPr lang="en-IN" sz="2000" dirty="0" err="1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storeData</a:t>
            </a:r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(f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)</a:t>
            </a:r>
          </a:p>
          <a:p>
            <a:pPr algn="just"/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{</a:t>
            </a:r>
            <a:r>
              <a:rPr lang="en-IN" sz="2000" dirty="0" err="1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var</a:t>
            </a:r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data=</a:t>
            </a:r>
            <a:r>
              <a:rPr lang="en-IN" sz="2000" dirty="0">
                <a:solidFill>
                  <a:srgbClr val="FF0000"/>
                </a:solidFill>
                <a:sym typeface="Wingdings" pitchFamily="2" charset="2"/>
              </a:rPr>
              <a:t>f.t1.value;</a:t>
            </a:r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   //See how form object is referred and data is extracted</a:t>
            </a:r>
          </a:p>
          <a:p>
            <a:pPr algn="just"/>
            <a:r>
              <a:rPr lang="en-IN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document.write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(data);</a:t>
            </a:r>
          </a:p>
          <a:p>
            <a:pPr algn="just"/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}</a:t>
            </a:r>
          </a:p>
          <a:p>
            <a:pPr algn="just"/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&lt;/</a:t>
            </a:r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script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&gt;</a:t>
            </a:r>
          </a:p>
          <a:p>
            <a:pPr algn="just"/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&lt;</a:t>
            </a:r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body&gt;&lt;!--create form here-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-&gt;</a:t>
            </a:r>
          </a:p>
          <a:p>
            <a:pPr algn="just"/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&lt;</a:t>
            </a:r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form name=</a:t>
            </a:r>
            <a:r>
              <a:rPr lang="en-IN" sz="2000" dirty="0">
                <a:solidFill>
                  <a:srgbClr val="FF0000"/>
                </a:solidFill>
                <a:sym typeface="Wingdings" pitchFamily="2" charset="2"/>
              </a:rPr>
              <a:t>'f</a:t>
            </a:r>
            <a:r>
              <a:rPr lang="en-IN" sz="2000" dirty="0" smtClean="0">
                <a:solidFill>
                  <a:srgbClr val="FF0000"/>
                </a:solidFill>
                <a:sym typeface="Wingdings" pitchFamily="2" charset="2"/>
              </a:rPr>
              <a:t>'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&gt;</a:t>
            </a:r>
          </a:p>
          <a:p>
            <a:pPr algn="just"/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&lt;</a:t>
            </a:r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input type="text" name="</a:t>
            </a:r>
            <a:r>
              <a:rPr lang="en-IN" sz="2000" dirty="0">
                <a:solidFill>
                  <a:srgbClr val="FF0000"/>
                </a:solidFill>
                <a:sym typeface="Wingdings" pitchFamily="2" charset="2"/>
              </a:rPr>
              <a:t>t1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"&gt;</a:t>
            </a:r>
          </a:p>
          <a:p>
            <a:pPr algn="just"/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&lt;!--See how form object </a:t>
            </a:r>
            <a:r>
              <a:rPr lang="en-IN" sz="2000" dirty="0" smtClean="0">
                <a:solidFill>
                  <a:srgbClr val="FF0000"/>
                </a:solidFill>
                <a:sym typeface="Wingdings" pitchFamily="2" charset="2"/>
              </a:rPr>
              <a:t>“f”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is passed in </a:t>
            </a:r>
            <a:r>
              <a:rPr lang="en-IN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storeData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(f) function --&gt;</a:t>
            </a:r>
          </a:p>
          <a:p>
            <a:pPr algn="l"/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&lt;</a:t>
            </a:r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input type="button" value="Display" </a:t>
            </a:r>
            <a:r>
              <a:rPr lang="en-IN" sz="2000" dirty="0" err="1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onClick</a:t>
            </a:r>
            <a:r>
              <a:rPr lang="en-IN" sz="2000" dirty="0">
                <a:solidFill>
                  <a:srgbClr val="FF0000"/>
                </a:solidFill>
                <a:sym typeface="Wingdings" pitchFamily="2" charset="2"/>
              </a:rPr>
              <a:t>="</a:t>
            </a:r>
            <a:r>
              <a:rPr lang="en-IN" sz="2000" dirty="0" err="1">
                <a:solidFill>
                  <a:srgbClr val="FF0000"/>
                </a:solidFill>
                <a:sym typeface="Wingdings" pitchFamily="2" charset="2"/>
              </a:rPr>
              <a:t>storeData</a:t>
            </a:r>
            <a:r>
              <a:rPr lang="en-IN" sz="2000" dirty="0">
                <a:solidFill>
                  <a:srgbClr val="FF0000"/>
                </a:solidFill>
                <a:sym typeface="Wingdings" pitchFamily="2" charset="2"/>
              </a:rPr>
              <a:t>(f</a:t>
            </a:r>
            <a:r>
              <a:rPr lang="en-IN" sz="2000" dirty="0" smtClean="0">
                <a:solidFill>
                  <a:srgbClr val="FF0000"/>
                </a:solidFill>
                <a:sym typeface="Wingdings" pitchFamily="2" charset="2"/>
              </a:rPr>
              <a:t>);"&gt;</a:t>
            </a:r>
          </a:p>
          <a:p>
            <a:pPr algn="l"/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&lt;/</a:t>
            </a:r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form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&gt;</a:t>
            </a:r>
          </a:p>
          <a:p>
            <a:pPr algn="l"/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&lt;/</a:t>
            </a:r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body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&gt;</a:t>
            </a:r>
          </a:p>
          <a:p>
            <a:pPr algn="l"/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&lt;/</a:t>
            </a:r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html&gt;</a:t>
            </a:r>
            <a:endParaRPr lang="en-IN" sz="2000" dirty="0" smtClean="0">
              <a:solidFill>
                <a:schemeClr val="tx1">
                  <a:lumMod val="95000"/>
                  <a:lumOff val="5000"/>
                </a:schemeClr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4154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ML5 logo and wordmark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74" y="44624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05680" y="18551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600" dirty="0" smtClean="0"/>
              <a:t>Task </a:t>
            </a:r>
            <a:r>
              <a:rPr lang="en-IN" sz="3600" dirty="0" smtClean="0"/>
              <a:t>17</a:t>
            </a:r>
            <a:endParaRPr lang="en-IN" sz="3600" dirty="0"/>
          </a:p>
        </p:txBody>
      </p:sp>
      <p:sp>
        <p:nvSpPr>
          <p:cNvPr id="9" name="Rectangle 8"/>
          <p:cNvSpPr/>
          <p:nvPr/>
        </p:nvSpPr>
        <p:spPr>
          <a:xfrm>
            <a:off x="224644" y="1523831"/>
            <a:ext cx="86414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rgbClr val="00B050"/>
                </a:solidFill>
              </a:rPr>
              <a:t> Go to URL </a:t>
            </a:r>
            <a:r>
              <a:rPr lang="en-IN" sz="2400" b="1" dirty="0" smtClean="0">
                <a:solidFill>
                  <a:srgbClr val="00B050"/>
                </a:solidFill>
                <a:hlinkClick r:id="rId4"/>
              </a:rPr>
              <a:t>https</a:t>
            </a:r>
            <a:r>
              <a:rPr lang="en-IN" sz="2400" b="1" dirty="0">
                <a:solidFill>
                  <a:srgbClr val="00B050"/>
                </a:solidFill>
                <a:hlinkClick r:id="rId4"/>
              </a:rPr>
              <a:t>://www.cse.iitk.ac.in/users/sidsri/SummerSchool</a:t>
            </a:r>
            <a:r>
              <a:rPr lang="en-IN" sz="2400" b="1" dirty="0" smtClean="0">
                <a:solidFill>
                  <a:srgbClr val="00B050"/>
                </a:solidFill>
                <a:hlinkClick r:id="rId4"/>
              </a:rPr>
              <a:t>/</a:t>
            </a:r>
            <a:endParaRPr lang="en-IN" sz="2400" b="1" dirty="0" smtClean="0">
              <a:solidFill>
                <a:srgbClr val="00B05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rgbClr val="00B0F0"/>
                </a:solidFill>
              </a:rPr>
              <a:t>Download Task </a:t>
            </a:r>
            <a:r>
              <a:rPr lang="en-IN" sz="2400" b="1" dirty="0" smtClean="0">
                <a:solidFill>
                  <a:srgbClr val="00B0F0"/>
                </a:solidFill>
              </a:rPr>
              <a:t>17.</a:t>
            </a:r>
            <a:endParaRPr lang="en-IN" sz="2400" b="1" dirty="0" smtClean="0">
              <a:solidFill>
                <a:srgbClr val="00B0F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rgbClr val="92D050"/>
                </a:solidFill>
              </a:rPr>
              <a:t>Your aim is </a:t>
            </a:r>
            <a:r>
              <a:rPr lang="en-IN" sz="2400" b="1" dirty="0" smtClean="0">
                <a:solidFill>
                  <a:srgbClr val="92D050"/>
                </a:solidFill>
              </a:rPr>
              <a:t>to create a form, store its data in variable and display it using </a:t>
            </a:r>
            <a:r>
              <a:rPr lang="en-IN" sz="2400" b="1" dirty="0" err="1" smtClean="0">
                <a:solidFill>
                  <a:srgbClr val="92D050"/>
                </a:solidFill>
              </a:rPr>
              <a:t>documet.write</a:t>
            </a:r>
            <a:r>
              <a:rPr lang="en-IN" sz="2400" b="1" dirty="0" smtClean="0">
                <a:solidFill>
                  <a:srgbClr val="92D050"/>
                </a:solidFill>
              </a:rPr>
              <a:t>().</a:t>
            </a:r>
            <a:endParaRPr lang="en-IN" sz="2400" b="1" dirty="0" smtClean="0">
              <a:solidFill>
                <a:srgbClr val="92D05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</a:rPr>
              <a:t>You can verify your result by opening </a:t>
            </a: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</a:rPr>
              <a:t>answer17.html </a:t>
            </a: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</a:rPr>
              <a:t>file. Your result must match output of this file.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chemeClr val="accent6">
                    <a:lumMod val="75000"/>
                  </a:schemeClr>
                </a:solidFill>
              </a:rPr>
              <a:t>Now Lets start with </a:t>
            </a:r>
            <a:r>
              <a:rPr lang="en-IN" sz="2400" b="1" dirty="0" smtClean="0">
                <a:solidFill>
                  <a:schemeClr val="accent6">
                    <a:lumMod val="75000"/>
                  </a:schemeClr>
                </a:solidFill>
              </a:rPr>
              <a:t>practical. </a:t>
            </a:r>
            <a:r>
              <a:rPr lang="en-IN" sz="24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  </a:t>
            </a:r>
            <a:endParaRPr lang="en-IN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03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ML5 logo and wordmark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74" y="44624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05680" y="18551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600" dirty="0" smtClean="0"/>
              <a:t>Task </a:t>
            </a:r>
            <a:r>
              <a:rPr lang="en-IN" sz="3600" dirty="0" smtClean="0"/>
              <a:t>18 &amp; Task 19</a:t>
            </a:r>
            <a:endParaRPr lang="en-IN" sz="3600" dirty="0"/>
          </a:p>
        </p:txBody>
      </p:sp>
      <p:sp>
        <p:nvSpPr>
          <p:cNvPr id="9" name="Rectangle 8"/>
          <p:cNvSpPr/>
          <p:nvPr/>
        </p:nvSpPr>
        <p:spPr>
          <a:xfrm>
            <a:off x="224644" y="1523831"/>
            <a:ext cx="86414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rgbClr val="00B050"/>
                </a:solidFill>
              </a:rPr>
              <a:t> Go to URL </a:t>
            </a:r>
            <a:r>
              <a:rPr lang="en-IN" sz="2400" b="1" dirty="0" smtClean="0">
                <a:solidFill>
                  <a:srgbClr val="00B050"/>
                </a:solidFill>
                <a:hlinkClick r:id="rId4"/>
              </a:rPr>
              <a:t>https</a:t>
            </a:r>
            <a:r>
              <a:rPr lang="en-IN" sz="2400" b="1" dirty="0">
                <a:solidFill>
                  <a:srgbClr val="00B050"/>
                </a:solidFill>
                <a:hlinkClick r:id="rId4"/>
              </a:rPr>
              <a:t>://www.cse.iitk.ac.in/users/sidsri/SummerSchool</a:t>
            </a:r>
            <a:r>
              <a:rPr lang="en-IN" sz="2400" b="1" dirty="0" smtClean="0">
                <a:solidFill>
                  <a:srgbClr val="00B050"/>
                </a:solidFill>
                <a:hlinkClick r:id="rId4"/>
              </a:rPr>
              <a:t>/</a:t>
            </a:r>
            <a:endParaRPr lang="en-IN" sz="2400" b="1" dirty="0" smtClean="0">
              <a:solidFill>
                <a:srgbClr val="00B05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rgbClr val="00B0F0"/>
                </a:solidFill>
              </a:rPr>
              <a:t>Download Task </a:t>
            </a:r>
            <a:r>
              <a:rPr lang="en-IN" sz="2400" b="1" dirty="0" smtClean="0">
                <a:solidFill>
                  <a:srgbClr val="00B0F0"/>
                </a:solidFill>
              </a:rPr>
              <a:t>18.</a:t>
            </a:r>
            <a:endParaRPr lang="en-IN" sz="2400" b="1" dirty="0" smtClean="0">
              <a:solidFill>
                <a:srgbClr val="00B0F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rgbClr val="92D050"/>
                </a:solidFill>
              </a:rPr>
              <a:t>Your aim is </a:t>
            </a:r>
            <a:r>
              <a:rPr lang="en-IN" sz="2400" b="1" dirty="0" smtClean="0">
                <a:solidFill>
                  <a:srgbClr val="92D050"/>
                </a:solidFill>
              </a:rPr>
              <a:t>to create a form, store its data in variable and display it using </a:t>
            </a:r>
            <a:r>
              <a:rPr lang="en-IN" sz="2400" b="1" dirty="0" err="1" smtClean="0">
                <a:solidFill>
                  <a:srgbClr val="92D050"/>
                </a:solidFill>
              </a:rPr>
              <a:t>documet.write</a:t>
            </a:r>
            <a:r>
              <a:rPr lang="en-IN" sz="2400" b="1" dirty="0" smtClean="0">
                <a:solidFill>
                  <a:srgbClr val="92D050"/>
                </a:solidFill>
              </a:rPr>
              <a:t>().</a:t>
            </a:r>
            <a:endParaRPr lang="en-IN" sz="2400" b="1" dirty="0" smtClean="0">
              <a:solidFill>
                <a:srgbClr val="92D05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</a:rPr>
              <a:t>You can verify your result by opening </a:t>
            </a: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</a:rPr>
              <a:t>answer18.html </a:t>
            </a: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</a:rPr>
              <a:t>file. Your result must match output of this file.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chemeClr val="accent6">
                    <a:lumMod val="75000"/>
                  </a:schemeClr>
                </a:solidFill>
              </a:rPr>
              <a:t>Now Lets start with </a:t>
            </a:r>
            <a:r>
              <a:rPr lang="en-IN" sz="2400" b="1" dirty="0" smtClean="0">
                <a:solidFill>
                  <a:schemeClr val="accent6">
                    <a:lumMod val="75000"/>
                  </a:schemeClr>
                </a:solidFill>
              </a:rPr>
              <a:t>practical. </a:t>
            </a:r>
            <a:r>
              <a:rPr lang="en-IN" sz="24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  </a:t>
            </a:r>
            <a:endParaRPr lang="en-IN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9378841">
            <a:off x="1536533" y="2276442"/>
            <a:ext cx="5257317" cy="178699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2400" dirty="0" smtClean="0">
                <a:solidFill>
                  <a:schemeClr val="bg1"/>
                </a:solidFill>
              </a:rPr>
              <a:t>Understanding concept of </a:t>
            </a:r>
          </a:p>
          <a:p>
            <a:r>
              <a:rPr lang="en-IN" sz="2400" dirty="0" err="1" smtClean="0">
                <a:solidFill>
                  <a:schemeClr val="bg1"/>
                </a:solidFill>
              </a:rPr>
              <a:t>parseInt</a:t>
            </a:r>
            <a:r>
              <a:rPr lang="en-IN" sz="2400" dirty="0" smtClean="0">
                <a:solidFill>
                  <a:schemeClr val="bg1"/>
                </a:solidFill>
              </a:rPr>
              <a:t>()</a:t>
            </a:r>
            <a:r>
              <a:rPr lang="en-IN" sz="2400" dirty="0" smtClean="0">
                <a:solidFill>
                  <a:schemeClr val="bg1"/>
                </a:solidFill>
              </a:rPr>
              <a:t> and </a:t>
            </a:r>
            <a:r>
              <a:rPr lang="en-IN" sz="2400" dirty="0" err="1" smtClean="0">
                <a:solidFill>
                  <a:schemeClr val="bg1"/>
                </a:solidFill>
              </a:rPr>
              <a:t>parseFloat</a:t>
            </a:r>
            <a:r>
              <a:rPr lang="en-IN" sz="2400" dirty="0" smtClean="0">
                <a:solidFill>
                  <a:schemeClr val="bg1"/>
                </a:solidFill>
              </a:rPr>
              <a:t>()</a:t>
            </a:r>
            <a:endParaRPr lang="en-IN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13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ML5 logo and wordmark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74" y="44624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05680" y="18551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600" dirty="0" smtClean="0"/>
              <a:t>Task </a:t>
            </a:r>
            <a:r>
              <a:rPr lang="en-IN" sz="3600" dirty="0" smtClean="0"/>
              <a:t>20</a:t>
            </a:r>
            <a:endParaRPr lang="en-IN" sz="3600" dirty="0"/>
          </a:p>
        </p:txBody>
      </p:sp>
      <p:sp>
        <p:nvSpPr>
          <p:cNvPr id="9" name="Rectangle 8"/>
          <p:cNvSpPr/>
          <p:nvPr/>
        </p:nvSpPr>
        <p:spPr>
          <a:xfrm>
            <a:off x="224644" y="1523831"/>
            <a:ext cx="86414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rgbClr val="00B050"/>
                </a:solidFill>
              </a:rPr>
              <a:t> Go to URL </a:t>
            </a:r>
            <a:r>
              <a:rPr lang="en-IN" sz="2400" b="1" dirty="0" smtClean="0">
                <a:solidFill>
                  <a:srgbClr val="00B050"/>
                </a:solidFill>
                <a:hlinkClick r:id="rId4"/>
              </a:rPr>
              <a:t>https</a:t>
            </a:r>
            <a:r>
              <a:rPr lang="en-IN" sz="2400" b="1" dirty="0">
                <a:solidFill>
                  <a:srgbClr val="00B050"/>
                </a:solidFill>
                <a:hlinkClick r:id="rId4"/>
              </a:rPr>
              <a:t>://www.cse.iitk.ac.in/users/sidsri/SummerSchool</a:t>
            </a:r>
            <a:r>
              <a:rPr lang="en-IN" sz="2400" b="1" dirty="0" smtClean="0">
                <a:solidFill>
                  <a:srgbClr val="00B050"/>
                </a:solidFill>
                <a:hlinkClick r:id="rId4"/>
              </a:rPr>
              <a:t>/</a:t>
            </a:r>
            <a:endParaRPr lang="en-IN" sz="2400" b="1" dirty="0" smtClean="0">
              <a:solidFill>
                <a:srgbClr val="00B05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rgbClr val="00B0F0"/>
                </a:solidFill>
              </a:rPr>
              <a:t>Download Task </a:t>
            </a:r>
            <a:r>
              <a:rPr lang="en-IN" sz="2400" b="1" dirty="0" smtClean="0">
                <a:solidFill>
                  <a:srgbClr val="00B0F0"/>
                </a:solidFill>
              </a:rPr>
              <a:t>20</a:t>
            </a:r>
            <a:r>
              <a:rPr lang="en-IN" sz="2400" b="1" dirty="0" smtClean="0">
                <a:solidFill>
                  <a:srgbClr val="00B0F0"/>
                </a:solidFill>
              </a:rPr>
              <a:t>.</a:t>
            </a:r>
            <a:endParaRPr lang="en-IN" sz="2400" b="1" dirty="0" smtClean="0">
              <a:solidFill>
                <a:srgbClr val="00B0F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rgbClr val="92D050"/>
                </a:solidFill>
              </a:rPr>
              <a:t>Your aim is </a:t>
            </a:r>
            <a:r>
              <a:rPr lang="en-IN" sz="2400" b="1" dirty="0" smtClean="0">
                <a:solidFill>
                  <a:srgbClr val="92D050"/>
                </a:solidFill>
              </a:rPr>
              <a:t>to create a form, store its data in variable and display it using </a:t>
            </a:r>
            <a:r>
              <a:rPr lang="en-IN" sz="2400" b="1" dirty="0" smtClean="0">
                <a:solidFill>
                  <a:srgbClr val="FF0000"/>
                </a:solidFill>
              </a:rPr>
              <a:t>alert().</a:t>
            </a:r>
            <a:endParaRPr lang="en-IN" sz="2400" b="1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</a:rPr>
              <a:t>You can verify your result by opening </a:t>
            </a: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</a:rPr>
              <a:t>answer20.html </a:t>
            </a: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</a:rPr>
              <a:t>file. Your result must match output of this file.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chemeClr val="accent6">
                    <a:lumMod val="75000"/>
                  </a:schemeClr>
                </a:solidFill>
              </a:rPr>
              <a:t>Now Lets start with </a:t>
            </a:r>
            <a:r>
              <a:rPr lang="en-IN" sz="2400" b="1" dirty="0" smtClean="0">
                <a:solidFill>
                  <a:schemeClr val="accent6">
                    <a:lumMod val="75000"/>
                  </a:schemeClr>
                </a:solidFill>
              </a:rPr>
              <a:t>practical. </a:t>
            </a:r>
            <a:r>
              <a:rPr lang="en-IN" sz="24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  </a:t>
            </a:r>
            <a:endParaRPr lang="en-IN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51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5680" y="18551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600" dirty="0" smtClean="0"/>
              <a:t>Introduction </a:t>
            </a:r>
            <a:r>
              <a:rPr lang="en-IN" sz="3600" dirty="0"/>
              <a:t>t</a:t>
            </a:r>
            <a:r>
              <a:rPr lang="en-IN" sz="3600" dirty="0" smtClean="0"/>
              <a:t>o JavaScript</a:t>
            </a:r>
            <a:endParaRPr lang="en-IN" sz="3600" dirty="0"/>
          </a:p>
        </p:txBody>
      </p:sp>
      <p:sp>
        <p:nvSpPr>
          <p:cNvPr id="8" name="Rectangle 7"/>
          <p:cNvSpPr/>
          <p:nvPr/>
        </p:nvSpPr>
        <p:spPr>
          <a:xfrm>
            <a:off x="224644" y="1523831"/>
            <a:ext cx="86414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rgbClr val="00B050"/>
                </a:solidFill>
              </a:rPr>
              <a:t> JavaScript is client side scripting language.</a:t>
            </a:r>
            <a:endParaRPr lang="en-IN" sz="2400" b="1" dirty="0" smtClean="0">
              <a:solidFill>
                <a:srgbClr val="00B0F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rgbClr val="00B0F0"/>
                </a:solidFill>
              </a:rPr>
              <a:t>It is used to validate and verify form data.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rgbClr val="92D050"/>
                </a:solidFill>
              </a:rPr>
              <a:t>JavaScript is used to program the behaviour of the web page.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</a:rPr>
              <a:t>JavaScript is also used in many servers and desktops example includes </a:t>
            </a:r>
            <a:r>
              <a:rPr lang="en-IN" sz="2400" b="1" dirty="0" err="1" smtClean="0">
                <a:solidFill>
                  <a:schemeClr val="accent2">
                    <a:lumMod val="75000"/>
                  </a:schemeClr>
                </a:solidFill>
              </a:rPr>
              <a:t>NodeJS</a:t>
            </a:r>
            <a:endParaRPr lang="en-IN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chemeClr val="accent6">
                    <a:lumMod val="75000"/>
                  </a:schemeClr>
                </a:solidFill>
              </a:rPr>
              <a:t>JavaScript and Java both are entirely different languages. Only “Java” is common word between them.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chemeClr val="accent6">
                    <a:lumMod val="75000"/>
                  </a:schemeClr>
                </a:solidFill>
              </a:rPr>
              <a:t>Now Lets Practice JavaScript</a:t>
            </a:r>
          </a:p>
        </p:txBody>
      </p:sp>
      <p:pic>
        <p:nvPicPr>
          <p:cNvPr id="5" name="Picture 3" descr="C:\Users\siddharth\Desktop\SummerSchool\JAVAscript\j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152128" cy="93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79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5680" y="18551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600" dirty="0" smtClean="0"/>
              <a:t>JavaScript Basic Points</a:t>
            </a:r>
            <a:endParaRPr lang="en-IN" sz="3600" dirty="0"/>
          </a:p>
        </p:txBody>
      </p:sp>
      <p:pic>
        <p:nvPicPr>
          <p:cNvPr id="5" name="Picture 3" descr="C:\Users\siddharth\Desktop\SummerSchool\JAVAscript\j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152128" cy="93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4644" y="1523831"/>
            <a:ext cx="86414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 smtClean="0">
                <a:solidFill>
                  <a:schemeClr val="accent6">
                    <a:lumMod val="75000"/>
                  </a:schemeClr>
                </a:solidFill>
              </a:rPr>
              <a:t>1) JavaScript is written between &lt;script&gt; &lt;/script&gt; tags.</a:t>
            </a:r>
          </a:p>
          <a:p>
            <a:pPr algn="just"/>
            <a:r>
              <a:rPr lang="en-I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2) These tags can be placed anywhere in HTML document.</a:t>
            </a:r>
          </a:p>
          <a:p>
            <a:pPr algn="just"/>
            <a:r>
              <a:rPr lang="en-IN" sz="2400" b="1" dirty="0" smtClean="0">
                <a:solidFill>
                  <a:srgbClr val="FF0000"/>
                </a:solidFill>
              </a:rPr>
              <a:t>3) They are mainly placed between &lt;head&gt; &lt;/head&gt; or &lt;body&gt; &lt;/body&gt; tags. </a:t>
            </a:r>
          </a:p>
          <a:p>
            <a:pPr algn="just"/>
            <a:r>
              <a:rPr lang="en-IN" sz="2400" b="1" dirty="0" smtClean="0">
                <a:solidFill>
                  <a:srgbClr val="FFC000"/>
                </a:solidFill>
              </a:rPr>
              <a:t>4) We can also write JavaScript in completely different file (with extension .</a:t>
            </a:r>
            <a:r>
              <a:rPr lang="en-IN" sz="2400" b="1" dirty="0" err="1" smtClean="0">
                <a:solidFill>
                  <a:srgbClr val="FFC000"/>
                </a:solidFill>
              </a:rPr>
              <a:t>js</a:t>
            </a:r>
            <a:r>
              <a:rPr lang="en-IN" sz="2400" b="1" dirty="0" smtClean="0">
                <a:solidFill>
                  <a:srgbClr val="FFC000"/>
                </a:solidFill>
              </a:rPr>
              <a:t>) and link that file with our existing HTML document.</a:t>
            </a:r>
            <a:endParaRPr lang="en-IN" sz="2400" dirty="0" smtClean="0"/>
          </a:p>
        </p:txBody>
      </p:sp>
    </p:spTree>
    <p:extLst>
      <p:ext uri="{BB962C8B-B14F-4D97-AF65-F5344CB8AC3E}">
        <p14:creationId xmlns:p14="http://schemas.microsoft.com/office/powerpoint/2010/main" val="337859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5680" y="18551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600" dirty="0" smtClean="0"/>
              <a:t>How to Output Data in JavaScript</a:t>
            </a:r>
            <a:endParaRPr lang="en-IN" sz="3600" dirty="0"/>
          </a:p>
        </p:txBody>
      </p:sp>
      <p:pic>
        <p:nvPicPr>
          <p:cNvPr id="5" name="Picture 3" descr="C:\Users\siddharth\Desktop\SummerSchool\JAVAscript\j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152128" cy="93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241937"/>
              </p:ext>
            </p:extLst>
          </p:nvPr>
        </p:nvGraphicFramePr>
        <p:xfrm>
          <a:off x="107505" y="1397000"/>
          <a:ext cx="8856984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4536503"/>
                <a:gridCol w="1368153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Command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Syntax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Analogous</a:t>
                      </a:r>
                      <a:r>
                        <a:rPr lang="en-IN" baseline="0" dirty="0" smtClean="0"/>
                        <a:t> To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sz="18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document.write</a:t>
                      </a:r>
                      <a:r>
                        <a:rPr lang="en-IN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()</a:t>
                      </a:r>
                    </a:p>
                    <a:p>
                      <a:pPr algn="just"/>
                      <a:endParaRPr lang="en-IN" sz="18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en-IN" sz="1800" b="1" dirty="0" smtClean="0">
                          <a:solidFill>
                            <a:srgbClr val="FF0000"/>
                          </a:solidFill>
                        </a:rPr>
                        <a:t>[used to print</a:t>
                      </a:r>
                      <a:r>
                        <a:rPr lang="en-IN" sz="1800" b="1" baseline="0" dirty="0" smtClean="0">
                          <a:solidFill>
                            <a:srgbClr val="FF0000"/>
                          </a:solidFill>
                        </a:rPr>
                        <a:t> data in web browser.</a:t>
                      </a:r>
                      <a:r>
                        <a:rPr lang="en-IN" sz="1800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</a:p>
                    <a:p>
                      <a:pPr algn="just"/>
                      <a:endParaRPr lang="en-IN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just"/>
                      <a:r>
                        <a:rPr lang="en-IN" sz="1800" b="1" dirty="0" smtClean="0">
                          <a:solidFill>
                            <a:srgbClr val="FF0000"/>
                          </a:solidFill>
                        </a:rPr>
                        <a:t>[when this command</a:t>
                      </a:r>
                      <a:r>
                        <a:rPr lang="en-IN" sz="1800" b="1" baseline="0" dirty="0" smtClean="0">
                          <a:solidFill>
                            <a:srgbClr val="FF0000"/>
                          </a:solidFill>
                        </a:rPr>
                        <a:t> is used then previous data rendered on web browser is removed or more correctly overwritten</a:t>
                      </a:r>
                      <a:r>
                        <a:rPr lang="en-IN" sz="1800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&lt;script&gt;</a:t>
                      </a:r>
                    </a:p>
                    <a:p>
                      <a:r>
                        <a:rPr lang="en-IN" dirty="0" err="1" smtClean="0"/>
                        <a:t>document.write</a:t>
                      </a:r>
                      <a:r>
                        <a:rPr lang="en-IN" dirty="0" smtClean="0"/>
                        <a:t>(agrument1,</a:t>
                      </a:r>
                      <a:r>
                        <a:rPr lang="en-IN" baseline="0" dirty="0" smtClean="0"/>
                        <a:t>argument2,…..</a:t>
                      </a:r>
                      <a:r>
                        <a:rPr lang="en-IN" dirty="0" smtClean="0"/>
                        <a:t>);</a:t>
                      </a:r>
                    </a:p>
                    <a:p>
                      <a:r>
                        <a:rPr lang="en-IN" dirty="0" smtClean="0"/>
                        <a:t>&lt;/script&gt;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printf</a:t>
                      </a:r>
                      <a:r>
                        <a:rPr lang="en-IN" dirty="0" smtClean="0"/>
                        <a:t>() in C.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86177" y="4924393"/>
            <a:ext cx="86414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smtClean="0"/>
              <a:t>[Example: </a:t>
            </a:r>
          </a:p>
          <a:p>
            <a:r>
              <a:rPr lang="en-IN" sz="2000" dirty="0" smtClean="0"/>
              <a:t>&lt;script&gt;</a:t>
            </a:r>
          </a:p>
          <a:p>
            <a:r>
              <a:rPr lang="en-IN" sz="2000" dirty="0" err="1" smtClean="0"/>
              <a:t>document.write</a:t>
            </a:r>
            <a:r>
              <a:rPr lang="en-IN" sz="2000" dirty="0" smtClean="0"/>
              <a:t>(“Hi I am</a:t>
            </a:r>
            <a:r>
              <a:rPr lang="en-IN" sz="2000" baseline="0" dirty="0" smtClean="0"/>
              <a:t> written </a:t>
            </a:r>
            <a:r>
              <a:rPr lang="en-IN" sz="2000" dirty="0" smtClean="0"/>
              <a:t>”);</a:t>
            </a:r>
          </a:p>
          <a:p>
            <a:r>
              <a:rPr lang="en-IN" sz="2000" dirty="0" smtClean="0"/>
              <a:t>&lt;/script&gt;</a:t>
            </a:r>
          </a:p>
          <a:p>
            <a:r>
              <a:rPr lang="en-IN" sz="2000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63655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ML5 logo and wordmark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74" y="44624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05680" y="18551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600" dirty="0" smtClean="0"/>
              <a:t>Task </a:t>
            </a:r>
            <a:r>
              <a:rPr lang="en-IN" sz="3600" dirty="0" smtClean="0"/>
              <a:t>15</a:t>
            </a:r>
            <a:endParaRPr lang="en-IN" sz="3600" dirty="0"/>
          </a:p>
        </p:txBody>
      </p:sp>
      <p:sp>
        <p:nvSpPr>
          <p:cNvPr id="9" name="Rectangle 8"/>
          <p:cNvSpPr/>
          <p:nvPr/>
        </p:nvSpPr>
        <p:spPr>
          <a:xfrm>
            <a:off x="224644" y="1523831"/>
            <a:ext cx="86414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rgbClr val="00B050"/>
                </a:solidFill>
              </a:rPr>
              <a:t> Go to URL </a:t>
            </a:r>
            <a:r>
              <a:rPr lang="en-IN" sz="2400" b="1" dirty="0" smtClean="0">
                <a:solidFill>
                  <a:srgbClr val="00B050"/>
                </a:solidFill>
                <a:hlinkClick r:id="rId4"/>
              </a:rPr>
              <a:t>https</a:t>
            </a:r>
            <a:r>
              <a:rPr lang="en-IN" sz="2400" b="1" dirty="0">
                <a:solidFill>
                  <a:srgbClr val="00B050"/>
                </a:solidFill>
                <a:hlinkClick r:id="rId4"/>
              </a:rPr>
              <a:t>://www.cse.iitk.ac.in/users/sidsri/SummerSchool</a:t>
            </a:r>
            <a:r>
              <a:rPr lang="en-IN" sz="2400" b="1" dirty="0" smtClean="0">
                <a:solidFill>
                  <a:srgbClr val="00B050"/>
                </a:solidFill>
                <a:hlinkClick r:id="rId4"/>
              </a:rPr>
              <a:t>/</a:t>
            </a:r>
            <a:endParaRPr lang="en-IN" sz="2400" b="1" dirty="0" smtClean="0">
              <a:solidFill>
                <a:srgbClr val="00B05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rgbClr val="00B0F0"/>
                </a:solidFill>
              </a:rPr>
              <a:t>Download Task </a:t>
            </a:r>
            <a:r>
              <a:rPr lang="en-IN" sz="2400" b="1" dirty="0" smtClean="0">
                <a:solidFill>
                  <a:srgbClr val="00B0F0"/>
                </a:solidFill>
              </a:rPr>
              <a:t>15.</a:t>
            </a:r>
            <a:endParaRPr lang="en-IN" sz="2400" b="1" dirty="0" smtClean="0">
              <a:solidFill>
                <a:srgbClr val="00B0F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rgbClr val="92D050"/>
                </a:solidFill>
              </a:rPr>
              <a:t>Your aim is </a:t>
            </a:r>
            <a:r>
              <a:rPr lang="en-IN" sz="2400" b="1" dirty="0" smtClean="0">
                <a:solidFill>
                  <a:srgbClr val="92D050"/>
                </a:solidFill>
              </a:rPr>
              <a:t>to understand working of </a:t>
            </a:r>
            <a:r>
              <a:rPr lang="en-IN" sz="2400" b="1" dirty="0" err="1" smtClean="0">
                <a:solidFill>
                  <a:srgbClr val="92D050"/>
                </a:solidFill>
              </a:rPr>
              <a:t>document.write</a:t>
            </a:r>
            <a:r>
              <a:rPr lang="en-IN" sz="2400" b="1" dirty="0" smtClean="0">
                <a:solidFill>
                  <a:srgbClr val="92D050"/>
                </a:solidFill>
              </a:rPr>
              <a:t>().</a:t>
            </a:r>
            <a:endParaRPr lang="en-IN" sz="2400" b="1" dirty="0" smtClean="0">
              <a:solidFill>
                <a:srgbClr val="92D05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</a:rPr>
              <a:t>You can verify your result by opening </a:t>
            </a: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</a:rPr>
              <a:t>answer15.html </a:t>
            </a: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</a:rPr>
              <a:t>file. Your result must match output of this file.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chemeClr val="accent6">
                    <a:lumMod val="75000"/>
                  </a:schemeClr>
                </a:solidFill>
              </a:rPr>
              <a:t>Now Lets start with </a:t>
            </a:r>
            <a:r>
              <a:rPr lang="en-IN" sz="2400" b="1" dirty="0" smtClean="0">
                <a:solidFill>
                  <a:schemeClr val="accent6">
                    <a:lumMod val="75000"/>
                  </a:schemeClr>
                </a:solidFill>
              </a:rPr>
              <a:t>practical. </a:t>
            </a:r>
            <a:r>
              <a:rPr lang="en-IN" sz="24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  </a:t>
            </a:r>
            <a:endParaRPr lang="en-IN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45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9512" y="2492896"/>
            <a:ext cx="8784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 dirty="0" smtClean="0"/>
              <a:t>Event Handling in HTML</a:t>
            </a:r>
          </a:p>
          <a:p>
            <a:r>
              <a:rPr lang="en-IN" sz="3200" dirty="0" smtClean="0"/>
              <a:t>(Its Use to invoke JavaScript user defined function)</a:t>
            </a:r>
            <a:endParaRPr lang="en-IN" sz="3200" dirty="0"/>
          </a:p>
        </p:txBody>
      </p:sp>
      <p:pic>
        <p:nvPicPr>
          <p:cNvPr id="5" name="Picture 3" descr="C:\Users\siddharth\Desktop\SummerSchool\JAVAscript\j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152128" cy="93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36251" y="4005064"/>
            <a:ext cx="8784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buAutoNum type="arabicParenR"/>
            </a:pPr>
            <a:r>
              <a:rPr lang="en-IN" sz="3200" dirty="0" smtClean="0">
                <a:solidFill>
                  <a:srgbClr val="00B050"/>
                </a:solidFill>
              </a:rPr>
              <a:t>How to Write JavaScript Functions</a:t>
            </a:r>
          </a:p>
          <a:p>
            <a:pPr marL="514350" indent="-514350">
              <a:buAutoNum type="arabicParenR"/>
            </a:pPr>
            <a:r>
              <a:rPr lang="en-IN" sz="3200" dirty="0" smtClean="0">
                <a:solidFill>
                  <a:srgbClr val="00B050"/>
                </a:solidFill>
              </a:rPr>
              <a:t>How to call JavaScript Functions through HTML objects</a:t>
            </a:r>
            <a:endParaRPr lang="en-IN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2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9512" y="1484784"/>
            <a:ext cx="8784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 dirty="0" smtClean="0"/>
              <a:t>Syntax of JavaScript Function</a:t>
            </a:r>
            <a:endParaRPr lang="en-IN" sz="3200" dirty="0"/>
          </a:p>
        </p:txBody>
      </p:sp>
      <p:pic>
        <p:nvPicPr>
          <p:cNvPr id="5" name="Picture 3" descr="C:\Users\siddharth\Desktop\SummerSchool\JAVAscript\j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152128" cy="93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36251" y="2492896"/>
            <a:ext cx="8784976" cy="3960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200" dirty="0" smtClean="0">
                <a:solidFill>
                  <a:srgbClr val="00B050"/>
                </a:solidFill>
              </a:rPr>
              <a:t>&lt;script&gt;</a:t>
            </a:r>
          </a:p>
          <a:p>
            <a:pPr algn="l"/>
            <a:r>
              <a:rPr lang="en-IN" sz="3200" dirty="0">
                <a:solidFill>
                  <a:srgbClr val="FF0000"/>
                </a:solidFill>
              </a:rPr>
              <a:t>f</a:t>
            </a:r>
            <a:r>
              <a:rPr lang="en-IN" sz="3200" dirty="0" smtClean="0">
                <a:solidFill>
                  <a:srgbClr val="FF0000"/>
                </a:solidFill>
              </a:rPr>
              <a:t>unction</a:t>
            </a:r>
            <a:r>
              <a:rPr lang="en-IN" sz="3200" dirty="0" smtClean="0">
                <a:solidFill>
                  <a:srgbClr val="00B050"/>
                </a:solidFill>
              </a:rPr>
              <a:t> </a:t>
            </a:r>
            <a:r>
              <a:rPr lang="en-IN" sz="3200" dirty="0" err="1" smtClean="0">
                <a:solidFill>
                  <a:srgbClr val="00B050"/>
                </a:solidFill>
              </a:rPr>
              <a:t>FunctionName</a:t>
            </a:r>
            <a:r>
              <a:rPr lang="en-IN" sz="3200" dirty="0" smtClean="0">
                <a:solidFill>
                  <a:srgbClr val="00B050"/>
                </a:solidFill>
              </a:rPr>
              <a:t>(</a:t>
            </a:r>
            <a:r>
              <a:rPr lang="en-IN" sz="2400" dirty="0" err="1" smtClean="0">
                <a:solidFill>
                  <a:srgbClr val="00B050"/>
                </a:solidFill>
              </a:rPr>
              <a:t>OptionalFormNameAsParameter</a:t>
            </a:r>
            <a:r>
              <a:rPr lang="en-IN" sz="3200" dirty="0" smtClean="0">
                <a:solidFill>
                  <a:srgbClr val="00B050"/>
                </a:solidFill>
              </a:rPr>
              <a:t>)</a:t>
            </a:r>
          </a:p>
          <a:p>
            <a:pPr algn="l"/>
            <a:r>
              <a:rPr lang="en-IN" sz="3200" dirty="0" smtClean="0">
                <a:solidFill>
                  <a:srgbClr val="00B050"/>
                </a:solidFill>
              </a:rPr>
              <a:t>{</a:t>
            </a:r>
          </a:p>
          <a:p>
            <a:pPr algn="l"/>
            <a:r>
              <a:rPr lang="en-IN" sz="3200" dirty="0" smtClean="0">
                <a:solidFill>
                  <a:srgbClr val="00B050"/>
                </a:solidFill>
              </a:rPr>
              <a:t>//Body of function;</a:t>
            </a:r>
          </a:p>
          <a:p>
            <a:pPr algn="l"/>
            <a:r>
              <a:rPr lang="en-IN" sz="3200" dirty="0">
                <a:solidFill>
                  <a:srgbClr val="00B050"/>
                </a:solidFill>
              </a:rPr>
              <a:t>}</a:t>
            </a:r>
            <a:endParaRPr lang="en-IN" sz="3200" dirty="0" smtClean="0">
              <a:solidFill>
                <a:srgbClr val="00B050"/>
              </a:solidFill>
            </a:endParaRPr>
          </a:p>
          <a:p>
            <a:pPr algn="l"/>
            <a:r>
              <a:rPr lang="en-IN" sz="3200" dirty="0" smtClean="0">
                <a:solidFill>
                  <a:srgbClr val="00B050"/>
                </a:solidFill>
              </a:rPr>
              <a:t>&lt;/script&gt;</a:t>
            </a:r>
          </a:p>
          <a:p>
            <a:pPr algn="l"/>
            <a:r>
              <a:rPr lang="en-IN" sz="3200" dirty="0" smtClean="0">
                <a:solidFill>
                  <a:srgbClr val="FF0000"/>
                </a:solidFill>
              </a:rPr>
              <a:t>*note: Keyword is written in red. Keyword “</a:t>
            </a:r>
            <a:r>
              <a:rPr lang="en-IN" sz="3200" i="1" dirty="0" smtClean="0">
                <a:solidFill>
                  <a:srgbClr val="FF0000"/>
                </a:solidFill>
              </a:rPr>
              <a:t>function</a:t>
            </a:r>
            <a:r>
              <a:rPr lang="en-IN" sz="3200" dirty="0" smtClean="0">
                <a:solidFill>
                  <a:srgbClr val="FF0000"/>
                </a:solidFill>
              </a:rPr>
              <a:t>” is used to create new function.</a:t>
            </a:r>
            <a:endParaRPr lang="en-I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8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9512" y="188640"/>
            <a:ext cx="8784976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 dirty="0" smtClean="0"/>
              <a:t>Call Function In HTML using Events</a:t>
            </a:r>
            <a:endParaRPr lang="en-IN" sz="3200" dirty="0"/>
          </a:p>
        </p:txBody>
      </p:sp>
      <p:pic>
        <p:nvPicPr>
          <p:cNvPr id="5" name="Picture 3" descr="C:\Users\siddharth\Desktop\SummerSchool\JAVAscript\j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152128" cy="93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65836" y="935292"/>
            <a:ext cx="8784976" cy="47259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IN" sz="2000" dirty="0" smtClean="0">
                <a:solidFill>
                  <a:srgbClr val="00B050"/>
                </a:solidFill>
              </a:rPr>
              <a:t>&lt;!-- Most famous event in any GUI based language is button click event. In HTML it is denoted using “</a:t>
            </a:r>
            <a:r>
              <a:rPr lang="en-IN" sz="2000" dirty="0" err="1" smtClean="0">
                <a:solidFill>
                  <a:srgbClr val="00B050"/>
                </a:solidFill>
              </a:rPr>
              <a:t>onClick</a:t>
            </a:r>
            <a:r>
              <a:rPr lang="en-IN" sz="2000" dirty="0" smtClean="0">
                <a:solidFill>
                  <a:srgbClr val="00B050"/>
                </a:solidFill>
              </a:rPr>
              <a:t>” attribute</a:t>
            </a:r>
            <a:r>
              <a:rPr lang="en-IN" sz="2000" dirty="0" smtClean="0">
                <a:solidFill>
                  <a:srgbClr val="00B050"/>
                </a:solidFill>
                <a:sym typeface="Wingdings" pitchFamily="2" charset="2"/>
              </a:rPr>
              <a:t>--&gt;</a:t>
            </a:r>
          </a:p>
          <a:p>
            <a:pPr algn="just"/>
            <a:r>
              <a:rPr lang="en-IN" sz="2000" dirty="0" smtClean="0">
                <a:solidFill>
                  <a:srgbClr val="00B050"/>
                </a:solidFill>
                <a:sym typeface="Wingdings" pitchFamily="2" charset="2"/>
              </a:rPr>
              <a:t>&lt;html&gt;</a:t>
            </a:r>
          </a:p>
          <a:p>
            <a:pPr algn="just"/>
            <a:r>
              <a:rPr lang="en-IN" sz="2000" dirty="0" smtClean="0">
                <a:solidFill>
                  <a:srgbClr val="00B050"/>
                </a:solidFill>
                <a:sym typeface="Wingdings" pitchFamily="2" charset="2"/>
              </a:rPr>
              <a:t>&lt;head&gt;</a:t>
            </a:r>
          </a:p>
          <a:p>
            <a:pPr algn="just"/>
            <a:r>
              <a:rPr lang="en-IN" sz="2000" dirty="0" smtClean="0">
                <a:solidFill>
                  <a:srgbClr val="00B050"/>
                </a:solidFill>
                <a:sym typeface="Wingdings" pitchFamily="2" charset="2"/>
              </a:rPr>
              <a:t>&lt;script</a:t>
            </a:r>
          </a:p>
          <a:p>
            <a:pPr algn="just"/>
            <a:r>
              <a:rPr lang="en-IN" sz="2000" dirty="0" smtClean="0">
                <a:solidFill>
                  <a:srgbClr val="FF0000"/>
                </a:solidFill>
                <a:sym typeface="Wingdings" pitchFamily="2" charset="2"/>
              </a:rPr>
              <a:t>function</a:t>
            </a:r>
            <a:r>
              <a:rPr lang="en-IN" sz="2000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IN" sz="2000" dirty="0" smtClean="0">
                <a:solidFill>
                  <a:srgbClr val="FFC000"/>
                </a:solidFill>
                <a:sym typeface="Wingdings" pitchFamily="2" charset="2"/>
              </a:rPr>
              <a:t>javaScriptFunction1</a:t>
            </a:r>
            <a:r>
              <a:rPr lang="en-IN" sz="2000" dirty="0" smtClean="0">
                <a:solidFill>
                  <a:srgbClr val="00B050"/>
                </a:solidFill>
                <a:sym typeface="Wingdings" pitchFamily="2" charset="2"/>
              </a:rPr>
              <a:t>()</a:t>
            </a:r>
          </a:p>
          <a:p>
            <a:pPr algn="just"/>
            <a:r>
              <a:rPr lang="en-IN" sz="2000" dirty="0" smtClean="0">
                <a:solidFill>
                  <a:srgbClr val="00B050"/>
                </a:solidFill>
                <a:sym typeface="Wingdings" pitchFamily="2" charset="2"/>
              </a:rPr>
              <a:t>{</a:t>
            </a:r>
            <a:r>
              <a:rPr lang="en-IN" sz="2000" dirty="0" err="1" smtClean="0">
                <a:solidFill>
                  <a:srgbClr val="00B050"/>
                </a:solidFill>
                <a:sym typeface="Wingdings" pitchFamily="2" charset="2"/>
              </a:rPr>
              <a:t>document.write</a:t>
            </a:r>
            <a:r>
              <a:rPr lang="en-IN" sz="2000" dirty="0" smtClean="0">
                <a:solidFill>
                  <a:srgbClr val="00B050"/>
                </a:solidFill>
                <a:sym typeface="Wingdings" pitchFamily="2" charset="2"/>
              </a:rPr>
              <a:t>(“You Have Successfully Created the function”);</a:t>
            </a:r>
          </a:p>
          <a:p>
            <a:pPr algn="just"/>
            <a:r>
              <a:rPr lang="en-IN" sz="2000" dirty="0">
                <a:solidFill>
                  <a:srgbClr val="00B050"/>
                </a:solidFill>
                <a:sym typeface="Wingdings" pitchFamily="2" charset="2"/>
              </a:rPr>
              <a:t>}</a:t>
            </a:r>
            <a:endParaRPr lang="en-IN" sz="2000" dirty="0" smtClean="0">
              <a:solidFill>
                <a:srgbClr val="00B050"/>
              </a:solidFill>
              <a:sym typeface="Wingdings" pitchFamily="2" charset="2"/>
            </a:endParaRPr>
          </a:p>
          <a:p>
            <a:pPr algn="just"/>
            <a:r>
              <a:rPr lang="en-IN" sz="2000" dirty="0" smtClean="0">
                <a:solidFill>
                  <a:srgbClr val="00B050"/>
                </a:solidFill>
                <a:sym typeface="Wingdings" pitchFamily="2" charset="2"/>
              </a:rPr>
              <a:t>&lt;/script&gt;</a:t>
            </a:r>
          </a:p>
          <a:p>
            <a:pPr algn="just"/>
            <a:r>
              <a:rPr lang="en-IN" sz="2000" dirty="0" smtClean="0">
                <a:solidFill>
                  <a:srgbClr val="00B050"/>
                </a:solidFill>
                <a:sym typeface="Wingdings" pitchFamily="2" charset="2"/>
              </a:rPr>
              <a:t>&lt;/head&gt;</a:t>
            </a:r>
          </a:p>
          <a:p>
            <a:pPr algn="just"/>
            <a:r>
              <a:rPr lang="en-IN" sz="2000" dirty="0" smtClean="0">
                <a:solidFill>
                  <a:srgbClr val="00B050"/>
                </a:solidFill>
                <a:sym typeface="Wingdings" pitchFamily="2" charset="2"/>
              </a:rPr>
              <a:t>&lt;body&gt;</a:t>
            </a:r>
          </a:p>
          <a:p>
            <a:pPr algn="just"/>
            <a:r>
              <a:rPr lang="en-IN" sz="2000" dirty="0" smtClean="0">
                <a:solidFill>
                  <a:srgbClr val="00B050"/>
                </a:solidFill>
                <a:sym typeface="Wingdings" pitchFamily="2" charset="2"/>
              </a:rPr>
              <a:t>&lt;input type=“button” value=“Press” </a:t>
            </a:r>
            <a:r>
              <a:rPr lang="en-IN" sz="2000" dirty="0" err="1" smtClean="0">
                <a:solidFill>
                  <a:srgbClr val="0070C0"/>
                </a:solidFill>
                <a:sym typeface="Wingdings" pitchFamily="2" charset="2"/>
              </a:rPr>
              <a:t>onClick</a:t>
            </a:r>
            <a:r>
              <a:rPr lang="en-IN" sz="2000" dirty="0" smtClean="0">
                <a:solidFill>
                  <a:srgbClr val="00B050"/>
                </a:solidFill>
                <a:sym typeface="Wingdings" pitchFamily="2" charset="2"/>
              </a:rPr>
              <a:t>=“</a:t>
            </a:r>
            <a:r>
              <a:rPr lang="en-IN" sz="2000" dirty="0" smtClean="0">
                <a:solidFill>
                  <a:srgbClr val="FFC000"/>
                </a:solidFill>
                <a:sym typeface="Wingdings" pitchFamily="2" charset="2"/>
              </a:rPr>
              <a:t>javaScriptFunction1();</a:t>
            </a:r>
            <a:r>
              <a:rPr lang="en-IN" sz="2000" dirty="0" smtClean="0">
                <a:solidFill>
                  <a:srgbClr val="00B050"/>
                </a:solidFill>
                <a:sym typeface="Wingdings" pitchFamily="2" charset="2"/>
              </a:rPr>
              <a:t>”&gt; </a:t>
            </a:r>
          </a:p>
          <a:p>
            <a:pPr algn="just"/>
            <a:r>
              <a:rPr lang="en-IN" sz="2000" dirty="0" smtClean="0">
                <a:solidFill>
                  <a:srgbClr val="00B050"/>
                </a:solidFill>
                <a:sym typeface="Wingdings" pitchFamily="2" charset="2"/>
              </a:rPr>
              <a:t>&lt;/body&gt;</a:t>
            </a:r>
          </a:p>
          <a:p>
            <a:pPr algn="just"/>
            <a:r>
              <a:rPr lang="en-IN" sz="2000" dirty="0" smtClean="0">
                <a:solidFill>
                  <a:srgbClr val="00B050"/>
                </a:solidFill>
                <a:sym typeface="Wingdings" pitchFamily="2" charset="2"/>
              </a:rPr>
              <a:t>&lt;/html&gt;</a:t>
            </a:r>
          </a:p>
          <a:p>
            <a:pPr algn="just"/>
            <a:r>
              <a:rPr lang="en-IN" sz="2000" dirty="0" smtClean="0">
                <a:solidFill>
                  <a:srgbClr val="00B050"/>
                </a:solidFill>
                <a:sym typeface="Wingdings" pitchFamily="2" charset="2"/>
              </a:rPr>
              <a:t>Note: </a:t>
            </a:r>
            <a:r>
              <a:rPr lang="en-IN" sz="2000" dirty="0" smtClean="0">
                <a:solidFill>
                  <a:srgbClr val="FF0000"/>
                </a:solidFill>
                <a:sym typeface="Wingdings" pitchFamily="2" charset="2"/>
              </a:rPr>
              <a:t>Keyword in red. </a:t>
            </a:r>
            <a:r>
              <a:rPr lang="en-IN" sz="2000" dirty="0" smtClean="0">
                <a:solidFill>
                  <a:srgbClr val="0070C0"/>
                </a:solidFill>
                <a:sym typeface="Wingdings" pitchFamily="2" charset="2"/>
              </a:rPr>
              <a:t>Event in blue. </a:t>
            </a:r>
            <a:r>
              <a:rPr lang="en-IN" sz="2000" dirty="0" smtClean="0">
                <a:solidFill>
                  <a:srgbClr val="FFC000"/>
                </a:solidFill>
                <a:sym typeface="Wingdings" pitchFamily="2" charset="2"/>
              </a:rPr>
              <a:t>function name in golden.</a:t>
            </a:r>
          </a:p>
        </p:txBody>
      </p:sp>
    </p:spTree>
    <p:extLst>
      <p:ext uri="{BB962C8B-B14F-4D97-AF65-F5344CB8AC3E}">
        <p14:creationId xmlns:p14="http://schemas.microsoft.com/office/powerpoint/2010/main" val="270622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ML5 logo and wordmark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74" y="44624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05680" y="18551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600" dirty="0" smtClean="0"/>
              <a:t>Task </a:t>
            </a:r>
            <a:r>
              <a:rPr lang="en-IN" sz="3600" dirty="0" smtClean="0"/>
              <a:t>16</a:t>
            </a:r>
            <a:endParaRPr lang="en-IN" sz="3600" dirty="0"/>
          </a:p>
        </p:txBody>
      </p:sp>
      <p:sp>
        <p:nvSpPr>
          <p:cNvPr id="9" name="Rectangle 8"/>
          <p:cNvSpPr/>
          <p:nvPr/>
        </p:nvSpPr>
        <p:spPr>
          <a:xfrm>
            <a:off x="224644" y="1523831"/>
            <a:ext cx="86414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rgbClr val="00B050"/>
                </a:solidFill>
              </a:rPr>
              <a:t> Go to URL </a:t>
            </a:r>
            <a:r>
              <a:rPr lang="en-IN" sz="2400" b="1" dirty="0" smtClean="0">
                <a:solidFill>
                  <a:srgbClr val="00B050"/>
                </a:solidFill>
                <a:hlinkClick r:id="rId4"/>
              </a:rPr>
              <a:t>https</a:t>
            </a:r>
            <a:r>
              <a:rPr lang="en-IN" sz="2400" b="1" dirty="0">
                <a:solidFill>
                  <a:srgbClr val="00B050"/>
                </a:solidFill>
                <a:hlinkClick r:id="rId4"/>
              </a:rPr>
              <a:t>://www.cse.iitk.ac.in/users/sidsri/SummerSchool</a:t>
            </a:r>
            <a:r>
              <a:rPr lang="en-IN" sz="2400" b="1" dirty="0" smtClean="0">
                <a:solidFill>
                  <a:srgbClr val="00B050"/>
                </a:solidFill>
                <a:hlinkClick r:id="rId4"/>
              </a:rPr>
              <a:t>/</a:t>
            </a:r>
            <a:endParaRPr lang="en-IN" sz="2400" b="1" dirty="0" smtClean="0">
              <a:solidFill>
                <a:srgbClr val="00B05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rgbClr val="00B0F0"/>
                </a:solidFill>
              </a:rPr>
              <a:t>Download Task </a:t>
            </a:r>
            <a:r>
              <a:rPr lang="en-IN" sz="2400" b="1" dirty="0" smtClean="0">
                <a:solidFill>
                  <a:srgbClr val="00B0F0"/>
                </a:solidFill>
              </a:rPr>
              <a:t>16.</a:t>
            </a:r>
            <a:endParaRPr lang="en-IN" sz="2400" b="1" dirty="0" smtClean="0">
              <a:solidFill>
                <a:srgbClr val="00B0F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rgbClr val="92D050"/>
                </a:solidFill>
              </a:rPr>
              <a:t>Your aim is </a:t>
            </a:r>
            <a:r>
              <a:rPr lang="en-IN" sz="2400" b="1" dirty="0" smtClean="0">
                <a:solidFill>
                  <a:srgbClr val="92D050"/>
                </a:solidFill>
              </a:rPr>
              <a:t>to understand creation of java script function and then link it with HTML button.</a:t>
            </a:r>
            <a:endParaRPr lang="en-IN" sz="2400" b="1" dirty="0" smtClean="0">
              <a:solidFill>
                <a:srgbClr val="92D05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</a:rPr>
              <a:t>You can verify your result by opening </a:t>
            </a: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</a:rPr>
              <a:t>answer16.html </a:t>
            </a: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</a:rPr>
              <a:t>file. Your result must match output of this file.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b="1" dirty="0" smtClean="0">
                <a:solidFill>
                  <a:schemeClr val="accent6">
                    <a:lumMod val="75000"/>
                  </a:schemeClr>
                </a:solidFill>
              </a:rPr>
              <a:t>Now Lets start with </a:t>
            </a:r>
            <a:r>
              <a:rPr lang="en-IN" sz="2400" b="1" dirty="0" smtClean="0">
                <a:solidFill>
                  <a:schemeClr val="accent6">
                    <a:lumMod val="75000"/>
                  </a:schemeClr>
                </a:solidFill>
              </a:rPr>
              <a:t>practical. </a:t>
            </a:r>
            <a:r>
              <a:rPr lang="en-IN" sz="24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  </a:t>
            </a:r>
            <a:endParaRPr lang="en-IN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03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1042</Words>
  <Application>Microsoft Office PowerPoint</Application>
  <PresentationFormat>On-screen Show (4:3)</PresentationFormat>
  <Paragraphs>146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Java Script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Script</dc:title>
  <dc:creator>Windows User</dc:creator>
  <cp:lastModifiedBy>Windows User</cp:lastModifiedBy>
  <cp:revision>34</cp:revision>
  <dcterms:created xsi:type="dcterms:W3CDTF">2018-05-23T11:29:58Z</dcterms:created>
  <dcterms:modified xsi:type="dcterms:W3CDTF">2018-05-23T21:09:48Z</dcterms:modified>
</cp:coreProperties>
</file>