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3" r:id="rId16"/>
    <p:sldId id="270" r:id="rId17"/>
    <p:sldId id="271" r:id="rId18"/>
    <p:sldId id="274" r:id="rId19"/>
    <p:sldId id="275" r:id="rId20"/>
    <p:sldId id="272" r:id="rId21"/>
    <p:sldId id="276" r:id="rId22"/>
    <p:sldId id="277" r:id="rId23"/>
    <p:sldId id="278" r:id="rId24"/>
    <p:sldId id="280" r:id="rId25"/>
    <p:sldId id="279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CD818-3019-4912-A377-3C50B3990D35}" type="datetimeFigureOut">
              <a:rPr lang="en-IN" smtClean="0"/>
              <a:t>21-05-2018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17FE5-128C-4CBB-AD9B-B1607DC6332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5855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Use first.html</a:t>
            </a:r>
            <a:r>
              <a:rPr lang="en-IN" baseline="0" dirty="0" smtClean="0"/>
              <a:t> file to demonstrate use of &lt;</a:t>
            </a:r>
            <a:r>
              <a:rPr lang="en-IN" baseline="0" dirty="0" err="1" smtClean="0"/>
              <a:t>br</a:t>
            </a:r>
            <a:r>
              <a:rPr lang="en-IN" baseline="0" dirty="0" smtClean="0"/>
              <a:t>&gt; tag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17FE5-128C-4CBB-AD9B-B1607DC63326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4403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17FE5-128C-4CBB-AD9B-B1607DC63326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0313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17FE5-128C-4CBB-AD9B-B1607DC63326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0313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17FE5-128C-4CBB-AD9B-B1607DC63326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0313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17FE5-128C-4CBB-AD9B-B1607DC63326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03133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17FE5-128C-4CBB-AD9B-B1607DC63326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03133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17FE5-128C-4CBB-AD9B-B1607DC63326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03133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17FE5-128C-4CBB-AD9B-B1607DC63326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03133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17FE5-128C-4CBB-AD9B-B1607DC63326}" type="slidenum">
              <a:rPr lang="en-IN" smtClean="0"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03133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17FE5-128C-4CBB-AD9B-B1607DC63326}" type="slidenum">
              <a:rPr lang="en-IN" smtClean="0"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03133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17FE5-128C-4CBB-AD9B-B1607DC63326}" type="slidenum">
              <a:rPr lang="en-IN" smtClean="0"/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0313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17FE5-128C-4CBB-AD9B-B1607DC63326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03133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17FE5-128C-4CBB-AD9B-B1607DC63326}" type="slidenum">
              <a:rPr lang="en-IN" smtClean="0"/>
              <a:t>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03133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17FE5-128C-4CBB-AD9B-B1607DC63326}" type="slidenum">
              <a:rPr lang="en-IN" smtClean="0"/>
              <a:t>26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03133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17FE5-128C-4CBB-AD9B-B1607DC63326}" type="slidenum">
              <a:rPr lang="en-IN" smtClean="0"/>
              <a:t>27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03133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17FE5-128C-4CBB-AD9B-B1607DC63326}" type="slidenum">
              <a:rPr lang="en-IN" smtClean="0"/>
              <a:t>28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03133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17FE5-128C-4CBB-AD9B-B1607DC63326}" type="slidenum">
              <a:rPr lang="en-IN" smtClean="0"/>
              <a:t>29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03133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17FE5-128C-4CBB-AD9B-B1607DC63326}" type="slidenum">
              <a:rPr lang="en-IN" smtClean="0"/>
              <a:t>30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03133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17FE5-128C-4CBB-AD9B-B1607DC63326}" type="slidenum">
              <a:rPr lang="en-IN" smtClean="0"/>
              <a:t>31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03133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17FE5-128C-4CBB-AD9B-B1607DC63326}" type="slidenum">
              <a:rPr lang="en-IN" smtClean="0"/>
              <a:t>32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03133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17FE5-128C-4CBB-AD9B-B1607DC63326}" type="slidenum">
              <a:rPr lang="en-IN" smtClean="0"/>
              <a:t>33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0313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17FE5-128C-4CBB-AD9B-B1607DC63326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0313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17FE5-128C-4CBB-AD9B-B1607DC63326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0313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17FE5-128C-4CBB-AD9B-B1607DC63326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0313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17FE5-128C-4CBB-AD9B-B1607DC63326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0313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17FE5-128C-4CBB-AD9B-B1607DC63326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0313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17FE5-128C-4CBB-AD9B-B1607DC63326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0313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17FE5-128C-4CBB-AD9B-B1607DC63326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0313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D992-E94E-46A4-AB53-FDC4E1100A17}" type="datetimeFigureOut">
              <a:rPr lang="en-IN" smtClean="0"/>
              <a:t>21-05-2018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364AF-516A-4EAF-9AFD-960DCE0D1A9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9294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D992-E94E-46A4-AB53-FDC4E1100A17}" type="datetimeFigureOut">
              <a:rPr lang="en-IN" smtClean="0"/>
              <a:t>21-05-2018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364AF-516A-4EAF-9AFD-960DCE0D1A9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775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D992-E94E-46A4-AB53-FDC4E1100A17}" type="datetimeFigureOut">
              <a:rPr lang="en-IN" smtClean="0"/>
              <a:t>21-05-2018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364AF-516A-4EAF-9AFD-960DCE0D1A9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63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D992-E94E-46A4-AB53-FDC4E1100A17}" type="datetimeFigureOut">
              <a:rPr lang="en-IN" smtClean="0"/>
              <a:t>21-05-2018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364AF-516A-4EAF-9AFD-960DCE0D1A9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3829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D992-E94E-46A4-AB53-FDC4E1100A17}" type="datetimeFigureOut">
              <a:rPr lang="en-IN" smtClean="0"/>
              <a:t>21-05-2018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364AF-516A-4EAF-9AFD-960DCE0D1A9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9047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D992-E94E-46A4-AB53-FDC4E1100A17}" type="datetimeFigureOut">
              <a:rPr lang="en-IN" smtClean="0"/>
              <a:t>21-05-2018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364AF-516A-4EAF-9AFD-960DCE0D1A9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7774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D992-E94E-46A4-AB53-FDC4E1100A17}" type="datetimeFigureOut">
              <a:rPr lang="en-IN" smtClean="0"/>
              <a:t>21-05-2018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364AF-516A-4EAF-9AFD-960DCE0D1A9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0231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D992-E94E-46A4-AB53-FDC4E1100A17}" type="datetimeFigureOut">
              <a:rPr lang="en-IN" smtClean="0"/>
              <a:t>21-05-2018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364AF-516A-4EAF-9AFD-960DCE0D1A9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1800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D992-E94E-46A4-AB53-FDC4E1100A17}" type="datetimeFigureOut">
              <a:rPr lang="en-IN" smtClean="0"/>
              <a:t>21-05-2018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364AF-516A-4EAF-9AFD-960DCE0D1A9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6826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D992-E94E-46A4-AB53-FDC4E1100A17}" type="datetimeFigureOut">
              <a:rPr lang="en-IN" smtClean="0"/>
              <a:t>21-05-2018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364AF-516A-4EAF-9AFD-960DCE0D1A9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9325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D992-E94E-46A4-AB53-FDC4E1100A17}" type="datetimeFigureOut">
              <a:rPr lang="en-IN" smtClean="0"/>
              <a:t>21-05-2018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364AF-516A-4EAF-9AFD-960DCE0D1A9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7249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9D992-E94E-46A4-AB53-FDC4E1100A17}" type="datetimeFigureOut">
              <a:rPr lang="en-IN" smtClean="0"/>
              <a:t>21-05-2018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364AF-516A-4EAF-9AFD-960DCE0D1A9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979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se.iitk.ac.in/users/sidsri/SummerSchool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se.iitk.ac.in/users/sidsri/SummerSchool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se.iitk.ac.in/users/sidsri/SummerSchool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se.iitk.ac.in/users/sidsri/SummerSchool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se.iitk.ac.in/users/sidsri/SummerSchool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se.iitk.ac.in/users/sidsri/SummerSchool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se.iitk.ac.in/users/sidsri/SummerSchool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IN" sz="5300" dirty="0" smtClean="0"/>
              <a:t>HTML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(</a:t>
            </a:r>
            <a:r>
              <a:rPr lang="en-IN" dirty="0" err="1" smtClean="0">
                <a:solidFill>
                  <a:srgbClr val="FF0000"/>
                </a:solidFill>
              </a:rPr>
              <a:t>H</a:t>
            </a:r>
            <a:r>
              <a:rPr lang="en-IN" dirty="0" err="1" smtClean="0"/>
              <a:t>yper</a:t>
            </a:r>
            <a:r>
              <a:rPr lang="en-IN" dirty="0" err="1" smtClean="0">
                <a:solidFill>
                  <a:srgbClr val="FF0000"/>
                </a:solidFill>
              </a:rPr>
              <a:t>T</a:t>
            </a:r>
            <a:r>
              <a:rPr lang="en-IN" dirty="0" err="1" smtClean="0"/>
              <a:t>ext</a:t>
            </a:r>
            <a:r>
              <a:rPr lang="en-IN" dirty="0" smtClean="0"/>
              <a:t> </a:t>
            </a:r>
            <a:r>
              <a:rPr lang="en-IN" dirty="0" err="1" smtClean="0">
                <a:solidFill>
                  <a:srgbClr val="FF0000"/>
                </a:solidFill>
              </a:rPr>
              <a:t>M</a:t>
            </a:r>
            <a:r>
              <a:rPr lang="en-IN" dirty="0" err="1" smtClean="0"/>
              <a:t>arkup</a:t>
            </a:r>
            <a:r>
              <a:rPr lang="en-IN" dirty="0" smtClean="0"/>
              <a:t> </a:t>
            </a:r>
            <a:r>
              <a:rPr lang="en-IN" dirty="0" smtClean="0">
                <a:solidFill>
                  <a:srgbClr val="FF0000"/>
                </a:solidFill>
              </a:rPr>
              <a:t>L</a:t>
            </a:r>
            <a:r>
              <a:rPr lang="en-IN" dirty="0" smtClean="0"/>
              <a:t>anguage)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4088" y="4365104"/>
            <a:ext cx="3560440" cy="648072"/>
          </a:xfrm>
        </p:spPr>
        <p:txBody>
          <a:bodyPr>
            <a:normAutofit/>
          </a:bodyPr>
          <a:lstStyle/>
          <a:p>
            <a:pPr algn="l"/>
            <a:r>
              <a:rPr lang="en-IN" dirty="0" err="1" smtClean="0"/>
              <a:t>Siddharth</a:t>
            </a:r>
            <a:r>
              <a:rPr lang="en-IN" dirty="0" smtClean="0"/>
              <a:t> </a:t>
            </a:r>
            <a:r>
              <a:rPr lang="en-IN" dirty="0" err="1" smtClean="0"/>
              <a:t>Srivastava</a:t>
            </a:r>
            <a:endParaRPr lang="en-IN" dirty="0" smtClean="0"/>
          </a:p>
        </p:txBody>
      </p:sp>
      <p:pic>
        <p:nvPicPr>
          <p:cNvPr id="1026" name="Picture 2" descr="HTML5 logo and wordmark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674" y="44624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19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05680" y="18551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600" dirty="0" smtClean="0"/>
              <a:t>Understanding Horizontal Rules Tag</a:t>
            </a:r>
            <a:endParaRPr lang="en-IN" sz="3600" dirty="0"/>
          </a:p>
        </p:txBody>
      </p:sp>
      <p:pic>
        <p:nvPicPr>
          <p:cNvPr id="1026" name="Picture 2" descr="HTML5 logo and wordmark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674" y="44624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24644" y="1124744"/>
            <a:ext cx="86414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IN" sz="2400" b="1" dirty="0" smtClean="0">
                <a:solidFill>
                  <a:srgbClr val="00B050"/>
                </a:solidFill>
              </a:rPr>
              <a:t>&lt;</a:t>
            </a:r>
            <a:r>
              <a:rPr lang="en-IN" sz="2400" b="1" dirty="0" err="1" smtClean="0">
                <a:solidFill>
                  <a:srgbClr val="00B050"/>
                </a:solidFill>
              </a:rPr>
              <a:t>hr</a:t>
            </a:r>
            <a:r>
              <a:rPr lang="en-IN" sz="2400" b="1" dirty="0" smtClean="0">
                <a:solidFill>
                  <a:srgbClr val="00B050"/>
                </a:solidFill>
              </a:rPr>
              <a:t>&gt; denotes horizontal rule tag.</a:t>
            </a:r>
            <a:endParaRPr lang="en-IN" sz="2400" b="1" dirty="0">
              <a:solidFill>
                <a:srgbClr val="00B05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IN" sz="2400" b="1" dirty="0" smtClean="0">
                <a:solidFill>
                  <a:srgbClr val="00B0F0"/>
                </a:solidFill>
              </a:rPr>
              <a:t>Like &lt;</a:t>
            </a:r>
            <a:r>
              <a:rPr lang="en-IN" sz="2400" b="1" dirty="0" err="1" smtClean="0">
                <a:solidFill>
                  <a:srgbClr val="00B0F0"/>
                </a:solidFill>
              </a:rPr>
              <a:t>br</a:t>
            </a:r>
            <a:r>
              <a:rPr lang="en-IN" sz="2400" b="1" dirty="0" smtClean="0">
                <a:solidFill>
                  <a:srgbClr val="00B0F0"/>
                </a:solidFill>
              </a:rPr>
              <a:t>&gt; tag it is also ending tag i.e. it don’t have any closing tag associated with it.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IN" sz="2400" b="1" dirty="0" smtClean="0">
                <a:solidFill>
                  <a:srgbClr val="92D050"/>
                </a:solidFill>
              </a:rPr>
              <a:t>When we use &lt;</a:t>
            </a:r>
            <a:r>
              <a:rPr lang="en-IN" sz="2400" b="1" dirty="0" err="1" smtClean="0">
                <a:solidFill>
                  <a:srgbClr val="92D050"/>
                </a:solidFill>
              </a:rPr>
              <a:t>hr</a:t>
            </a:r>
            <a:r>
              <a:rPr lang="en-IN" sz="2400" b="1" dirty="0" smtClean="0">
                <a:solidFill>
                  <a:srgbClr val="92D050"/>
                </a:solidFill>
              </a:rPr>
              <a:t>&gt; then a line is displayed on webpage.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IN" sz="2400" b="1" dirty="0" smtClean="0">
                <a:solidFill>
                  <a:srgbClr val="FF0000"/>
                </a:solidFill>
              </a:rPr>
              <a:t>This line is horizontal and often known as horizontal rule or horizontal line.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IN" sz="2400" b="1" dirty="0" smtClean="0">
                <a:solidFill>
                  <a:srgbClr val="FFC000"/>
                </a:solidFill>
              </a:rPr>
              <a:t>It is used to break the content of webpage using horizontal rule or horizontal line.</a:t>
            </a:r>
          </a:p>
        </p:txBody>
      </p:sp>
    </p:spTree>
    <p:extLst>
      <p:ext uri="{BB962C8B-B14F-4D97-AF65-F5344CB8AC3E}">
        <p14:creationId xmlns:p14="http://schemas.microsoft.com/office/powerpoint/2010/main" val="270116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ML5 logo and wordmark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674" y="44624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5680" y="18551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600" dirty="0" smtClean="0"/>
              <a:t>Task </a:t>
            </a:r>
            <a:r>
              <a:rPr lang="en-IN" sz="3600" dirty="0"/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224644" y="1523831"/>
            <a:ext cx="86414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IN" sz="2400" b="1" dirty="0" smtClean="0">
                <a:solidFill>
                  <a:srgbClr val="00B050"/>
                </a:solidFill>
              </a:rPr>
              <a:t> Go to URL </a:t>
            </a:r>
            <a:r>
              <a:rPr lang="en-IN" sz="2400" b="1" dirty="0" smtClean="0">
                <a:solidFill>
                  <a:srgbClr val="00B050"/>
                </a:solidFill>
                <a:hlinkClick r:id="rId4"/>
              </a:rPr>
              <a:t>https</a:t>
            </a:r>
            <a:r>
              <a:rPr lang="en-IN" sz="2400" b="1" dirty="0">
                <a:solidFill>
                  <a:srgbClr val="00B050"/>
                </a:solidFill>
                <a:hlinkClick r:id="rId4"/>
              </a:rPr>
              <a:t>://www.cse.iitk.ac.in/users/sidsri/SummerSchool</a:t>
            </a:r>
            <a:r>
              <a:rPr lang="en-IN" sz="2400" b="1" dirty="0" smtClean="0">
                <a:solidFill>
                  <a:srgbClr val="00B050"/>
                </a:solidFill>
                <a:hlinkClick r:id="rId4"/>
              </a:rPr>
              <a:t>/</a:t>
            </a:r>
            <a:endParaRPr lang="en-IN" sz="2400" b="1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IN" sz="2400" b="1" dirty="0" smtClean="0">
                <a:solidFill>
                  <a:srgbClr val="00B0F0"/>
                </a:solidFill>
              </a:rPr>
              <a:t>Download Task </a:t>
            </a:r>
            <a:r>
              <a:rPr lang="en-IN" sz="2400" b="1" dirty="0">
                <a:solidFill>
                  <a:srgbClr val="00B0F0"/>
                </a:solidFill>
              </a:rPr>
              <a:t>3</a:t>
            </a:r>
            <a:r>
              <a:rPr lang="en-IN" sz="2400" b="1" dirty="0" smtClean="0">
                <a:solidFill>
                  <a:srgbClr val="00B0F0"/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IN" sz="2400" b="1" dirty="0" smtClean="0">
                <a:solidFill>
                  <a:srgbClr val="92D050"/>
                </a:solidFill>
              </a:rPr>
              <a:t>Your aim is to use heading tags to give proper size to headings.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IN" sz="2400" b="1" dirty="0" smtClean="0">
                <a:solidFill>
                  <a:schemeClr val="accent2">
                    <a:lumMod val="75000"/>
                  </a:schemeClr>
                </a:solidFill>
              </a:rPr>
              <a:t>You can verify your result by opening answer3.html file. Your result must match output of this file.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IN" sz="2400" b="1" dirty="0" smtClean="0">
                <a:solidFill>
                  <a:schemeClr val="accent6">
                    <a:lumMod val="75000"/>
                  </a:schemeClr>
                </a:solidFill>
              </a:rPr>
              <a:t>Now Lets start with practical of heading tags. </a:t>
            </a:r>
            <a:r>
              <a:rPr lang="en-IN" sz="24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  </a:t>
            </a:r>
            <a:endParaRPr lang="en-IN" sz="2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94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05680" y="18551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600" dirty="0" smtClean="0"/>
              <a:t>Handling Images in HTML</a:t>
            </a:r>
            <a:endParaRPr lang="en-IN" sz="3600" dirty="0"/>
          </a:p>
        </p:txBody>
      </p:sp>
      <p:pic>
        <p:nvPicPr>
          <p:cNvPr id="1026" name="Picture 2" descr="HTML5 logo and wordmark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674" y="44624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24644" y="1124744"/>
            <a:ext cx="86414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IN" sz="2400" b="1" dirty="0" smtClean="0">
                <a:solidFill>
                  <a:srgbClr val="00B050"/>
                </a:solidFill>
              </a:rPr>
              <a:t>Images are handled in html using &lt;</a:t>
            </a:r>
            <a:r>
              <a:rPr lang="en-IN" sz="2400" b="1" dirty="0" err="1" smtClean="0">
                <a:solidFill>
                  <a:srgbClr val="00B050"/>
                </a:solidFill>
              </a:rPr>
              <a:t>img</a:t>
            </a:r>
            <a:r>
              <a:rPr lang="en-IN" sz="2400" b="1" dirty="0" smtClean="0">
                <a:solidFill>
                  <a:srgbClr val="00B050"/>
                </a:solidFill>
              </a:rPr>
              <a:t>&gt; tag.</a:t>
            </a:r>
            <a:endParaRPr lang="en-IN" sz="2400" b="1" dirty="0">
              <a:solidFill>
                <a:srgbClr val="00B05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IN" sz="2400" b="1" dirty="0" smtClean="0">
                <a:solidFill>
                  <a:srgbClr val="00B0F0"/>
                </a:solidFill>
              </a:rPr>
              <a:t>&lt;</a:t>
            </a:r>
            <a:r>
              <a:rPr lang="en-IN" sz="2400" b="1" dirty="0" err="1" smtClean="0">
                <a:solidFill>
                  <a:srgbClr val="00B0F0"/>
                </a:solidFill>
              </a:rPr>
              <a:t>img</a:t>
            </a:r>
            <a:r>
              <a:rPr lang="en-IN" sz="2400" b="1" dirty="0" smtClean="0">
                <a:solidFill>
                  <a:srgbClr val="00B0F0"/>
                </a:solidFill>
              </a:rPr>
              <a:t>&gt; tag is also ending tag as &lt;</a:t>
            </a:r>
            <a:r>
              <a:rPr lang="en-IN" sz="2400" b="1" dirty="0" err="1" smtClean="0">
                <a:solidFill>
                  <a:srgbClr val="00B0F0"/>
                </a:solidFill>
              </a:rPr>
              <a:t>br</a:t>
            </a:r>
            <a:r>
              <a:rPr lang="en-IN" sz="2400" b="1" dirty="0" smtClean="0">
                <a:solidFill>
                  <a:srgbClr val="00B0F0"/>
                </a:solidFill>
              </a:rPr>
              <a:t>&gt; (i.e. it do not have an ending tag associated with it).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IN" sz="2400" b="1" dirty="0" smtClean="0">
                <a:solidFill>
                  <a:srgbClr val="92D050"/>
                </a:solidFill>
              </a:rPr>
              <a:t>Since images are stored in files so they are accessed using “</a:t>
            </a:r>
            <a:r>
              <a:rPr lang="en-IN" sz="2400" b="1" dirty="0" err="1" smtClean="0">
                <a:solidFill>
                  <a:srgbClr val="92D050"/>
                </a:solidFill>
              </a:rPr>
              <a:t>src</a:t>
            </a:r>
            <a:r>
              <a:rPr lang="en-IN" sz="2400" b="1" dirty="0" smtClean="0">
                <a:solidFill>
                  <a:srgbClr val="92D050"/>
                </a:solidFill>
              </a:rPr>
              <a:t>” attribute.  </a:t>
            </a:r>
          </a:p>
          <a:p>
            <a:pPr algn="ctr"/>
            <a:r>
              <a:rPr lang="en-IN" sz="2400" b="1" dirty="0" smtClean="0">
                <a:solidFill>
                  <a:srgbClr val="92D050"/>
                </a:solidFill>
              </a:rPr>
              <a:t>[Syntax &lt;</a:t>
            </a:r>
            <a:r>
              <a:rPr lang="en-IN" sz="2400" b="1" dirty="0" err="1" smtClean="0">
                <a:solidFill>
                  <a:srgbClr val="92D050"/>
                </a:solidFill>
              </a:rPr>
              <a:t>img</a:t>
            </a:r>
            <a:r>
              <a:rPr lang="en-IN" sz="2400" b="1" dirty="0" smtClean="0">
                <a:solidFill>
                  <a:srgbClr val="92D050"/>
                </a:solidFill>
              </a:rPr>
              <a:t> </a:t>
            </a:r>
            <a:r>
              <a:rPr lang="en-IN" sz="2400" b="1" dirty="0" err="1" smtClean="0">
                <a:solidFill>
                  <a:srgbClr val="92D050"/>
                </a:solidFill>
              </a:rPr>
              <a:t>src</a:t>
            </a:r>
            <a:r>
              <a:rPr lang="en-IN" sz="2400" b="1" dirty="0" smtClean="0">
                <a:solidFill>
                  <a:srgbClr val="92D050"/>
                </a:solidFill>
              </a:rPr>
              <a:t>=“filename.jpg”&gt;]</a:t>
            </a:r>
            <a:endParaRPr lang="en-IN" sz="2400" b="1" dirty="0">
              <a:solidFill>
                <a:srgbClr val="92D05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IN" sz="2400" b="1" dirty="0" smtClean="0">
                <a:solidFill>
                  <a:schemeClr val="tx2">
                    <a:lumMod val="75000"/>
                  </a:schemeClr>
                </a:solidFill>
              </a:rPr>
              <a:t>Image size is set using “width” and “height” attributes. </a:t>
            </a:r>
          </a:p>
          <a:p>
            <a:pPr algn="ctr"/>
            <a:r>
              <a:rPr lang="en-IN" sz="2400" b="1" dirty="0" smtClean="0">
                <a:solidFill>
                  <a:schemeClr val="tx2">
                    <a:lumMod val="75000"/>
                  </a:schemeClr>
                </a:solidFill>
              </a:rPr>
              <a:t>[Syntax &lt;</a:t>
            </a:r>
            <a:r>
              <a:rPr lang="en-IN" sz="2400" b="1" dirty="0" err="1" smtClean="0">
                <a:solidFill>
                  <a:schemeClr val="tx2">
                    <a:lumMod val="75000"/>
                  </a:schemeClr>
                </a:solidFill>
              </a:rPr>
              <a:t>img</a:t>
            </a:r>
            <a:r>
              <a:rPr lang="en-IN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N" sz="2400" b="1" dirty="0" err="1" smtClean="0">
                <a:solidFill>
                  <a:schemeClr val="tx2">
                    <a:lumMod val="75000"/>
                  </a:schemeClr>
                </a:solidFill>
              </a:rPr>
              <a:t>src</a:t>
            </a:r>
            <a:r>
              <a:rPr lang="en-IN" sz="2400" b="1" dirty="0" smtClean="0">
                <a:solidFill>
                  <a:schemeClr val="tx2">
                    <a:lumMod val="75000"/>
                  </a:schemeClr>
                </a:solidFill>
              </a:rPr>
              <a:t>=“filename.png” width=“200px” height=“150px”&gt; where </a:t>
            </a:r>
            <a:r>
              <a:rPr lang="en-IN" sz="2400" b="1" dirty="0" err="1" smtClean="0">
                <a:solidFill>
                  <a:schemeClr val="tx2">
                    <a:lumMod val="75000"/>
                  </a:schemeClr>
                </a:solidFill>
              </a:rPr>
              <a:t>px</a:t>
            </a:r>
            <a:r>
              <a:rPr lang="en-IN" sz="2400" b="1" dirty="0" smtClean="0">
                <a:solidFill>
                  <a:schemeClr val="tx2">
                    <a:lumMod val="75000"/>
                  </a:schemeClr>
                </a:solidFill>
              </a:rPr>
              <a:t>=pixel]</a:t>
            </a:r>
          </a:p>
        </p:txBody>
      </p:sp>
    </p:spTree>
    <p:extLst>
      <p:ext uri="{BB962C8B-B14F-4D97-AF65-F5344CB8AC3E}">
        <p14:creationId xmlns:p14="http://schemas.microsoft.com/office/powerpoint/2010/main" val="357452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05680" y="18551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600" dirty="0" smtClean="0"/>
              <a:t>Handling Images in HTML</a:t>
            </a:r>
          </a:p>
          <a:p>
            <a:r>
              <a:rPr lang="en-IN" sz="3600" dirty="0" smtClean="0"/>
              <a:t>(Alt attribute)</a:t>
            </a:r>
            <a:endParaRPr lang="en-IN" sz="36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12" y="1268760"/>
            <a:ext cx="881062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ML5 logo and wordmark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674" y="44624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69602" y="3561227"/>
            <a:ext cx="86414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 smtClean="0">
                <a:solidFill>
                  <a:schemeClr val="tx2">
                    <a:lumMod val="75000"/>
                  </a:schemeClr>
                </a:solidFill>
              </a:rPr>
              <a:t>Syntax:</a:t>
            </a:r>
          </a:p>
          <a:p>
            <a:r>
              <a:rPr lang="en-IN" sz="2400" b="1" dirty="0" smtClean="0">
                <a:solidFill>
                  <a:schemeClr val="tx2">
                    <a:lumMod val="75000"/>
                  </a:schemeClr>
                </a:solidFill>
              </a:rPr>
              <a:t>&lt;</a:t>
            </a:r>
            <a:r>
              <a:rPr lang="en-IN" sz="2400" b="1" dirty="0" err="1" smtClean="0">
                <a:solidFill>
                  <a:schemeClr val="tx2">
                    <a:lumMod val="75000"/>
                  </a:schemeClr>
                </a:solidFill>
              </a:rPr>
              <a:t>img</a:t>
            </a:r>
            <a:r>
              <a:rPr lang="en-IN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N" sz="2400" b="1" dirty="0" err="1" smtClean="0">
                <a:solidFill>
                  <a:schemeClr val="tx2">
                    <a:lumMod val="75000"/>
                  </a:schemeClr>
                </a:solidFill>
              </a:rPr>
              <a:t>src</a:t>
            </a:r>
            <a:r>
              <a:rPr lang="en-IN" sz="2400" b="1" dirty="0" smtClean="0">
                <a:solidFill>
                  <a:schemeClr val="tx2">
                    <a:lumMod val="75000"/>
                  </a:schemeClr>
                </a:solidFill>
              </a:rPr>
              <a:t>=“</a:t>
            </a:r>
            <a:r>
              <a:rPr lang="en-IN" sz="2400" b="1" dirty="0" err="1" smtClean="0">
                <a:solidFill>
                  <a:schemeClr val="tx2">
                    <a:lumMod val="75000"/>
                  </a:schemeClr>
                </a:solidFill>
              </a:rPr>
              <a:t>url</a:t>
            </a:r>
            <a:r>
              <a:rPr lang="en-IN" sz="2400" b="1" dirty="0" smtClean="0">
                <a:solidFill>
                  <a:schemeClr val="tx2">
                    <a:lumMod val="75000"/>
                  </a:schemeClr>
                </a:solidFill>
              </a:rPr>
              <a:t>” alt=“Image not found”&gt;</a:t>
            </a:r>
          </a:p>
        </p:txBody>
      </p:sp>
    </p:spTree>
    <p:extLst>
      <p:ext uri="{BB962C8B-B14F-4D97-AF65-F5344CB8AC3E}">
        <p14:creationId xmlns:p14="http://schemas.microsoft.com/office/powerpoint/2010/main" val="387885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ML5 logo and wordmark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674" y="44624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5680" y="18551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600" dirty="0" smtClean="0"/>
              <a:t>Task </a:t>
            </a:r>
            <a:r>
              <a:rPr lang="en-IN" sz="3600" dirty="0"/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224644" y="1523831"/>
            <a:ext cx="86414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IN" sz="2400" b="1" dirty="0" smtClean="0">
                <a:solidFill>
                  <a:srgbClr val="00B050"/>
                </a:solidFill>
              </a:rPr>
              <a:t> Go to URL </a:t>
            </a:r>
            <a:r>
              <a:rPr lang="en-IN" sz="2400" b="1" dirty="0" smtClean="0">
                <a:solidFill>
                  <a:srgbClr val="00B050"/>
                </a:solidFill>
                <a:hlinkClick r:id="rId4"/>
              </a:rPr>
              <a:t>https</a:t>
            </a:r>
            <a:r>
              <a:rPr lang="en-IN" sz="2400" b="1" dirty="0">
                <a:solidFill>
                  <a:srgbClr val="00B050"/>
                </a:solidFill>
                <a:hlinkClick r:id="rId4"/>
              </a:rPr>
              <a:t>://www.cse.iitk.ac.in/users/sidsri/SummerSchool</a:t>
            </a:r>
            <a:r>
              <a:rPr lang="en-IN" sz="2400" b="1" dirty="0" smtClean="0">
                <a:solidFill>
                  <a:srgbClr val="00B050"/>
                </a:solidFill>
                <a:hlinkClick r:id="rId4"/>
              </a:rPr>
              <a:t>/</a:t>
            </a:r>
            <a:endParaRPr lang="en-IN" sz="2400" b="1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IN" sz="2400" b="1" dirty="0" smtClean="0">
                <a:solidFill>
                  <a:srgbClr val="00B0F0"/>
                </a:solidFill>
              </a:rPr>
              <a:t>Download Task </a:t>
            </a:r>
            <a:r>
              <a:rPr lang="en-IN" sz="2400" b="1" dirty="0">
                <a:solidFill>
                  <a:srgbClr val="00B0F0"/>
                </a:solidFill>
              </a:rPr>
              <a:t>4</a:t>
            </a:r>
            <a:r>
              <a:rPr lang="en-IN" sz="2400" b="1" dirty="0" smtClean="0">
                <a:solidFill>
                  <a:srgbClr val="00B0F0"/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IN" sz="2400" b="1" dirty="0" smtClean="0">
                <a:solidFill>
                  <a:srgbClr val="92D050"/>
                </a:solidFill>
              </a:rPr>
              <a:t>Your aim is to use image tag and its attributes.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IN" sz="2400" b="1" dirty="0" smtClean="0">
                <a:solidFill>
                  <a:schemeClr val="accent2">
                    <a:lumMod val="75000"/>
                  </a:schemeClr>
                </a:solidFill>
              </a:rPr>
              <a:t>You can verify your result by opening a.html,b.html,c.html and d.html files.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IN" sz="2400" b="1" dirty="0" smtClean="0">
                <a:solidFill>
                  <a:schemeClr val="accent6">
                    <a:lumMod val="75000"/>
                  </a:schemeClr>
                </a:solidFill>
              </a:rPr>
              <a:t>Now Lets start with practical of this tag. </a:t>
            </a:r>
            <a:r>
              <a:rPr lang="en-IN" sz="24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  </a:t>
            </a:r>
            <a:endParaRPr lang="en-IN" sz="2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55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254393" cy="432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205680" y="18551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600" dirty="0" smtClean="0"/>
              <a:t>Concept of Table in HTML</a:t>
            </a:r>
            <a:endParaRPr lang="en-IN" sz="3600" dirty="0"/>
          </a:p>
        </p:txBody>
      </p:sp>
      <p:pic>
        <p:nvPicPr>
          <p:cNvPr id="17" name="Picture 2" descr="HTML5 logo and wordmark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674" y="44624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25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05680" y="18551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600" dirty="0" smtClean="0"/>
              <a:t>Table Tag in HTML</a:t>
            </a:r>
            <a:endParaRPr lang="en-IN" sz="3600" dirty="0"/>
          </a:p>
        </p:txBody>
      </p:sp>
      <p:pic>
        <p:nvPicPr>
          <p:cNvPr id="1026" name="Picture 2" descr="HTML5 logo and wordmark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674" y="44624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24644" y="908720"/>
            <a:ext cx="864144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000" b="1" dirty="0" smtClean="0">
                <a:solidFill>
                  <a:schemeClr val="tx2">
                    <a:lumMod val="75000"/>
                  </a:schemeClr>
                </a:solidFill>
              </a:rPr>
              <a:t>Syntax:</a:t>
            </a:r>
          </a:p>
          <a:p>
            <a:r>
              <a:rPr lang="en-IN" sz="2000" b="1" dirty="0" smtClean="0">
                <a:solidFill>
                  <a:schemeClr val="tx2">
                    <a:lumMod val="75000"/>
                  </a:schemeClr>
                </a:solidFill>
              </a:rPr>
              <a:t>&lt;table</a:t>
            </a:r>
            <a:r>
              <a:rPr lang="en-IN" sz="2000" b="1" dirty="0">
                <a:solidFill>
                  <a:schemeClr val="tx2">
                    <a:lumMod val="75000"/>
                  </a:schemeClr>
                </a:solidFill>
              </a:rPr>
              <a:t>&gt; </a:t>
            </a:r>
            <a:endParaRPr lang="en-IN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IN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N" sz="2000" b="1" dirty="0" smtClean="0">
                <a:solidFill>
                  <a:schemeClr val="tx2">
                    <a:lumMod val="75000"/>
                  </a:schemeClr>
                </a:solidFill>
              </a:rPr>
              <a:t>                 &lt;</a:t>
            </a:r>
            <a:r>
              <a:rPr lang="en-IN" sz="2000" b="1" dirty="0" err="1">
                <a:solidFill>
                  <a:schemeClr val="tx2">
                    <a:lumMod val="75000"/>
                  </a:schemeClr>
                </a:solidFill>
              </a:rPr>
              <a:t>tr</a:t>
            </a:r>
            <a:r>
              <a:rPr lang="en-IN" sz="2000" b="1" dirty="0">
                <a:solidFill>
                  <a:schemeClr val="tx2">
                    <a:lumMod val="75000"/>
                  </a:schemeClr>
                </a:solidFill>
              </a:rPr>
              <a:t>&gt;</a:t>
            </a:r>
            <a:endParaRPr lang="en-IN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IN" sz="2000" b="1" dirty="0" smtClean="0">
                <a:solidFill>
                  <a:schemeClr val="tx2">
                    <a:lumMod val="75000"/>
                  </a:schemeClr>
                </a:solidFill>
              </a:rPr>
              <a:t>                        &lt;</a:t>
            </a:r>
            <a:r>
              <a:rPr lang="en-IN" sz="2000" b="1" dirty="0" err="1" smtClean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IN" sz="2000" b="1" dirty="0" smtClean="0">
                <a:solidFill>
                  <a:schemeClr val="tx2">
                    <a:lumMod val="75000"/>
                  </a:schemeClr>
                </a:solidFill>
              </a:rPr>
              <a:t>&gt;Name&lt;/</a:t>
            </a:r>
            <a:r>
              <a:rPr lang="en-IN" sz="2000" b="1" dirty="0" err="1" smtClean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IN" sz="2000" b="1" dirty="0" smtClean="0">
                <a:solidFill>
                  <a:schemeClr val="tx2">
                    <a:lumMod val="75000"/>
                  </a:schemeClr>
                </a:solidFill>
              </a:rPr>
              <a:t>&gt; </a:t>
            </a:r>
          </a:p>
          <a:p>
            <a:r>
              <a:rPr lang="en-IN" sz="2000" b="1" dirty="0" smtClean="0">
                <a:solidFill>
                  <a:schemeClr val="tx2">
                    <a:lumMod val="75000"/>
                  </a:schemeClr>
                </a:solidFill>
              </a:rPr>
              <a:t>                        &lt;</a:t>
            </a:r>
            <a:r>
              <a:rPr lang="en-IN" sz="2000" b="1" dirty="0" err="1" smtClean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IN" sz="2000" b="1" dirty="0" smtClean="0">
                <a:solidFill>
                  <a:schemeClr val="tx2">
                    <a:lumMod val="75000"/>
                  </a:schemeClr>
                </a:solidFill>
              </a:rPr>
              <a:t>&gt;</a:t>
            </a:r>
            <a:r>
              <a:rPr lang="en-IN" sz="2000" b="1" dirty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IN" sz="2000" b="1" dirty="0" smtClean="0">
                <a:solidFill>
                  <a:schemeClr val="tx2">
                    <a:lumMod val="75000"/>
                  </a:schemeClr>
                </a:solidFill>
              </a:rPr>
              <a:t>ge&lt;/</a:t>
            </a:r>
            <a:r>
              <a:rPr lang="en-IN" sz="2000" b="1" dirty="0" err="1" smtClean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IN" sz="2000" b="1" dirty="0" smtClean="0">
                <a:solidFill>
                  <a:schemeClr val="tx2">
                    <a:lumMod val="75000"/>
                  </a:schemeClr>
                </a:solidFill>
              </a:rPr>
              <a:t>&gt; </a:t>
            </a:r>
          </a:p>
          <a:p>
            <a:r>
              <a:rPr lang="en-IN" sz="2000" b="1" dirty="0" smtClean="0">
                <a:solidFill>
                  <a:schemeClr val="tx2">
                    <a:lumMod val="75000"/>
                  </a:schemeClr>
                </a:solidFill>
              </a:rPr>
              <a:t>                        &lt;</a:t>
            </a:r>
            <a:r>
              <a:rPr lang="en-IN" sz="2000" b="1" dirty="0" err="1" smtClean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IN" sz="2000" b="1" dirty="0" smtClean="0">
                <a:solidFill>
                  <a:schemeClr val="tx2">
                    <a:lumMod val="75000"/>
                  </a:schemeClr>
                </a:solidFill>
              </a:rPr>
              <a:t>&gt;Roll No.&lt;/</a:t>
            </a:r>
            <a:r>
              <a:rPr lang="en-IN" sz="2000" b="1" dirty="0" err="1" smtClean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IN" sz="2000" b="1" dirty="0" smtClean="0">
                <a:solidFill>
                  <a:schemeClr val="tx2">
                    <a:lumMod val="75000"/>
                  </a:schemeClr>
                </a:solidFill>
              </a:rPr>
              <a:t>&gt;</a:t>
            </a:r>
          </a:p>
          <a:p>
            <a:r>
              <a:rPr lang="en-IN" sz="2000" b="1" dirty="0" smtClean="0">
                <a:solidFill>
                  <a:schemeClr val="tx2">
                    <a:lumMod val="75000"/>
                  </a:schemeClr>
                </a:solidFill>
              </a:rPr>
              <a:t>                  &lt;/</a:t>
            </a:r>
            <a:r>
              <a:rPr lang="en-IN" sz="2000" b="1" dirty="0" err="1" smtClean="0">
                <a:solidFill>
                  <a:schemeClr val="tx2">
                    <a:lumMod val="75000"/>
                  </a:schemeClr>
                </a:solidFill>
              </a:rPr>
              <a:t>tr</a:t>
            </a:r>
            <a:r>
              <a:rPr lang="en-IN" sz="2000" b="1" dirty="0">
                <a:solidFill>
                  <a:schemeClr val="tx2">
                    <a:lumMod val="75000"/>
                  </a:schemeClr>
                </a:solidFill>
              </a:rPr>
              <a:t>&gt;</a:t>
            </a:r>
            <a:endParaRPr lang="en-IN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IN" sz="2000" b="1" dirty="0" smtClean="0">
                <a:solidFill>
                  <a:schemeClr val="tx2">
                    <a:lumMod val="75000"/>
                  </a:schemeClr>
                </a:solidFill>
              </a:rPr>
              <a:t>          &lt;</a:t>
            </a:r>
            <a:r>
              <a:rPr lang="en-IN" sz="2000" b="1" dirty="0" err="1" smtClean="0">
                <a:solidFill>
                  <a:schemeClr val="tx2">
                    <a:lumMod val="75000"/>
                  </a:schemeClr>
                </a:solidFill>
              </a:rPr>
              <a:t>tr</a:t>
            </a:r>
            <a:r>
              <a:rPr lang="en-IN" sz="2000" b="1" dirty="0" smtClean="0">
                <a:solidFill>
                  <a:schemeClr val="tx2">
                    <a:lumMod val="75000"/>
                  </a:schemeClr>
                </a:solidFill>
              </a:rPr>
              <a:t>&gt;</a:t>
            </a:r>
          </a:p>
          <a:p>
            <a:r>
              <a:rPr lang="en-IN" sz="2000" b="1" dirty="0" smtClean="0">
                <a:solidFill>
                  <a:schemeClr val="tx2">
                    <a:lumMod val="75000"/>
                  </a:schemeClr>
                </a:solidFill>
              </a:rPr>
              <a:t>                 &lt;td&gt;Ajay&lt;/td&gt; </a:t>
            </a:r>
          </a:p>
          <a:p>
            <a:r>
              <a:rPr lang="en-IN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N" sz="2000" b="1" dirty="0" smtClean="0">
                <a:solidFill>
                  <a:schemeClr val="tx2">
                    <a:lumMod val="75000"/>
                  </a:schemeClr>
                </a:solidFill>
              </a:rPr>
              <a:t>                   &lt;td&gt;21&lt;/</a:t>
            </a:r>
            <a:r>
              <a:rPr lang="en-IN" sz="2000" b="1" dirty="0">
                <a:solidFill>
                  <a:schemeClr val="tx2">
                    <a:lumMod val="75000"/>
                  </a:schemeClr>
                </a:solidFill>
              </a:rPr>
              <a:t>td</a:t>
            </a:r>
            <a:r>
              <a:rPr lang="en-IN" sz="2000" b="1" dirty="0" smtClean="0">
                <a:solidFill>
                  <a:schemeClr val="tx2">
                    <a:lumMod val="75000"/>
                  </a:schemeClr>
                </a:solidFill>
              </a:rPr>
              <a:t>&gt; </a:t>
            </a:r>
          </a:p>
          <a:p>
            <a:r>
              <a:rPr lang="en-IN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N" sz="2000" b="1" dirty="0" smtClean="0">
                <a:solidFill>
                  <a:schemeClr val="tx2">
                    <a:lumMod val="75000"/>
                  </a:schemeClr>
                </a:solidFill>
              </a:rPr>
              <a:t>                    &lt;td&gt;1&lt;/</a:t>
            </a:r>
            <a:r>
              <a:rPr lang="en-IN" sz="2000" b="1" dirty="0">
                <a:solidFill>
                  <a:schemeClr val="tx2">
                    <a:lumMod val="75000"/>
                  </a:schemeClr>
                </a:solidFill>
              </a:rPr>
              <a:t>td</a:t>
            </a:r>
            <a:r>
              <a:rPr lang="en-IN" sz="2000" b="1" dirty="0" smtClean="0">
                <a:solidFill>
                  <a:schemeClr val="tx2">
                    <a:lumMod val="75000"/>
                  </a:schemeClr>
                </a:solidFill>
              </a:rPr>
              <a:t>&gt;</a:t>
            </a:r>
          </a:p>
          <a:p>
            <a:r>
              <a:rPr lang="en-IN" sz="2000" b="1" dirty="0" smtClean="0">
                <a:solidFill>
                  <a:schemeClr val="tx2">
                    <a:lumMod val="75000"/>
                  </a:schemeClr>
                </a:solidFill>
              </a:rPr>
              <a:t>          &lt;/</a:t>
            </a:r>
            <a:r>
              <a:rPr lang="en-IN" sz="2000" b="1" dirty="0" err="1" smtClean="0">
                <a:solidFill>
                  <a:schemeClr val="tx2">
                    <a:lumMod val="75000"/>
                  </a:schemeClr>
                </a:solidFill>
              </a:rPr>
              <a:t>tr</a:t>
            </a:r>
            <a:r>
              <a:rPr lang="en-IN" sz="2000" b="1" dirty="0" smtClean="0">
                <a:solidFill>
                  <a:schemeClr val="tx2">
                    <a:lumMod val="75000"/>
                  </a:schemeClr>
                </a:solidFill>
              </a:rPr>
              <a:t>&gt;</a:t>
            </a:r>
          </a:p>
          <a:p>
            <a:r>
              <a:rPr lang="en-IN" sz="2000" b="1" dirty="0">
                <a:solidFill>
                  <a:schemeClr val="tx2">
                    <a:lumMod val="75000"/>
                  </a:schemeClr>
                </a:solidFill>
              </a:rPr>
              <a:t>&lt;</a:t>
            </a:r>
            <a:r>
              <a:rPr lang="en-IN" sz="2000" b="1" dirty="0" err="1">
                <a:solidFill>
                  <a:schemeClr val="tx2">
                    <a:lumMod val="75000"/>
                  </a:schemeClr>
                </a:solidFill>
              </a:rPr>
              <a:t>tr</a:t>
            </a:r>
            <a:r>
              <a:rPr lang="en-IN" sz="2000" b="1" dirty="0">
                <a:solidFill>
                  <a:schemeClr val="tx2">
                    <a:lumMod val="75000"/>
                  </a:schemeClr>
                </a:solidFill>
              </a:rPr>
              <a:t>&gt;</a:t>
            </a:r>
          </a:p>
          <a:p>
            <a:r>
              <a:rPr lang="en-IN" sz="2000" b="1" dirty="0">
                <a:solidFill>
                  <a:schemeClr val="tx2">
                    <a:lumMod val="75000"/>
                  </a:schemeClr>
                </a:solidFill>
              </a:rPr>
              <a:t>&lt;</a:t>
            </a:r>
            <a:r>
              <a:rPr lang="en-IN" sz="2000" b="1" dirty="0" smtClean="0">
                <a:solidFill>
                  <a:schemeClr val="tx2">
                    <a:lumMod val="75000"/>
                  </a:schemeClr>
                </a:solidFill>
              </a:rPr>
              <a:t>td&gt;Vijay&lt;/</a:t>
            </a:r>
            <a:r>
              <a:rPr lang="en-IN" sz="2000" b="1" dirty="0">
                <a:solidFill>
                  <a:schemeClr val="tx2">
                    <a:lumMod val="75000"/>
                  </a:schemeClr>
                </a:solidFill>
              </a:rPr>
              <a:t>td</a:t>
            </a:r>
            <a:r>
              <a:rPr lang="en-IN" sz="2000" b="1" dirty="0" smtClean="0">
                <a:solidFill>
                  <a:schemeClr val="tx2">
                    <a:lumMod val="75000"/>
                  </a:schemeClr>
                </a:solidFill>
              </a:rPr>
              <a:t>&gt; &lt;td&gt;19&lt;/</a:t>
            </a:r>
            <a:r>
              <a:rPr lang="en-IN" sz="2000" b="1" dirty="0">
                <a:solidFill>
                  <a:schemeClr val="tx2">
                    <a:lumMod val="75000"/>
                  </a:schemeClr>
                </a:solidFill>
              </a:rPr>
              <a:t>td</a:t>
            </a:r>
            <a:r>
              <a:rPr lang="en-IN" sz="2000" b="1" dirty="0" smtClean="0">
                <a:solidFill>
                  <a:schemeClr val="tx2">
                    <a:lumMod val="75000"/>
                  </a:schemeClr>
                </a:solidFill>
              </a:rPr>
              <a:t>&gt; &lt;td&gt;3&lt;/</a:t>
            </a:r>
            <a:r>
              <a:rPr lang="en-IN" sz="2000" b="1" dirty="0">
                <a:solidFill>
                  <a:schemeClr val="tx2">
                    <a:lumMod val="75000"/>
                  </a:schemeClr>
                </a:solidFill>
              </a:rPr>
              <a:t>td&gt;</a:t>
            </a:r>
          </a:p>
          <a:p>
            <a:r>
              <a:rPr lang="en-IN" sz="2000" b="1" dirty="0">
                <a:solidFill>
                  <a:schemeClr val="tx2">
                    <a:lumMod val="75000"/>
                  </a:schemeClr>
                </a:solidFill>
              </a:rPr>
              <a:t>&lt;/</a:t>
            </a:r>
            <a:r>
              <a:rPr lang="en-IN" sz="2000" b="1" dirty="0" err="1">
                <a:solidFill>
                  <a:schemeClr val="tx2">
                    <a:lumMod val="75000"/>
                  </a:schemeClr>
                </a:solidFill>
              </a:rPr>
              <a:t>tr</a:t>
            </a:r>
            <a:r>
              <a:rPr lang="en-IN" sz="2000" b="1" dirty="0" smtClean="0">
                <a:solidFill>
                  <a:schemeClr val="tx2">
                    <a:lumMod val="75000"/>
                  </a:schemeClr>
                </a:solidFill>
              </a:rPr>
              <a:t>&gt;</a:t>
            </a:r>
          </a:p>
          <a:p>
            <a:r>
              <a:rPr lang="en-IN" sz="2000" b="1" dirty="0">
                <a:solidFill>
                  <a:schemeClr val="tx2">
                    <a:lumMod val="75000"/>
                  </a:schemeClr>
                </a:solidFill>
              </a:rPr>
              <a:t>&lt;</a:t>
            </a:r>
            <a:r>
              <a:rPr lang="en-IN" sz="2000" b="1" dirty="0" err="1">
                <a:solidFill>
                  <a:schemeClr val="tx2">
                    <a:lumMod val="75000"/>
                  </a:schemeClr>
                </a:solidFill>
              </a:rPr>
              <a:t>tr</a:t>
            </a:r>
            <a:r>
              <a:rPr lang="en-IN" sz="2000" b="1" dirty="0">
                <a:solidFill>
                  <a:schemeClr val="tx2">
                    <a:lumMod val="75000"/>
                  </a:schemeClr>
                </a:solidFill>
              </a:rPr>
              <a:t>&gt;</a:t>
            </a:r>
          </a:p>
          <a:p>
            <a:r>
              <a:rPr lang="en-IN" sz="2000" b="1" dirty="0">
                <a:solidFill>
                  <a:schemeClr val="tx2">
                    <a:lumMod val="75000"/>
                  </a:schemeClr>
                </a:solidFill>
              </a:rPr>
              <a:t>&lt;</a:t>
            </a:r>
            <a:r>
              <a:rPr lang="en-IN" sz="2000" b="1" dirty="0" smtClean="0">
                <a:solidFill>
                  <a:schemeClr val="tx2">
                    <a:lumMod val="75000"/>
                  </a:schemeClr>
                </a:solidFill>
              </a:rPr>
              <a:t>td&gt;Ram&lt;/</a:t>
            </a:r>
            <a:r>
              <a:rPr lang="en-IN" sz="2000" b="1" dirty="0">
                <a:solidFill>
                  <a:schemeClr val="tx2">
                    <a:lumMod val="75000"/>
                  </a:schemeClr>
                </a:solidFill>
              </a:rPr>
              <a:t>td</a:t>
            </a:r>
            <a:r>
              <a:rPr lang="en-IN" sz="2000" b="1" dirty="0" smtClean="0">
                <a:solidFill>
                  <a:schemeClr val="tx2">
                    <a:lumMod val="75000"/>
                  </a:schemeClr>
                </a:solidFill>
              </a:rPr>
              <a:t>&gt; &lt;td&gt;22&lt;/</a:t>
            </a:r>
            <a:r>
              <a:rPr lang="en-IN" sz="2000" b="1" dirty="0">
                <a:solidFill>
                  <a:schemeClr val="tx2">
                    <a:lumMod val="75000"/>
                  </a:schemeClr>
                </a:solidFill>
              </a:rPr>
              <a:t>td</a:t>
            </a:r>
            <a:r>
              <a:rPr lang="en-IN" sz="2000" b="1" dirty="0" smtClean="0">
                <a:solidFill>
                  <a:schemeClr val="tx2">
                    <a:lumMod val="75000"/>
                  </a:schemeClr>
                </a:solidFill>
              </a:rPr>
              <a:t>&gt; &lt;td&gt;2&lt;/</a:t>
            </a:r>
            <a:r>
              <a:rPr lang="en-IN" sz="2000" b="1" dirty="0">
                <a:solidFill>
                  <a:schemeClr val="tx2">
                    <a:lumMod val="75000"/>
                  </a:schemeClr>
                </a:solidFill>
              </a:rPr>
              <a:t>td&gt;</a:t>
            </a:r>
          </a:p>
          <a:p>
            <a:r>
              <a:rPr lang="en-IN" sz="2000" b="1" dirty="0">
                <a:solidFill>
                  <a:schemeClr val="tx2">
                    <a:lumMod val="75000"/>
                  </a:schemeClr>
                </a:solidFill>
              </a:rPr>
              <a:t>&lt;/</a:t>
            </a:r>
            <a:r>
              <a:rPr lang="en-IN" sz="2000" b="1" dirty="0" err="1">
                <a:solidFill>
                  <a:schemeClr val="tx2">
                    <a:lumMod val="75000"/>
                  </a:schemeClr>
                </a:solidFill>
              </a:rPr>
              <a:t>tr</a:t>
            </a:r>
            <a:r>
              <a:rPr lang="en-IN" sz="2000" b="1" dirty="0" smtClean="0">
                <a:solidFill>
                  <a:schemeClr val="tx2">
                    <a:lumMod val="75000"/>
                  </a:schemeClr>
                </a:solidFill>
              </a:rPr>
              <a:t>&gt;</a:t>
            </a:r>
          </a:p>
          <a:p>
            <a:r>
              <a:rPr lang="en-IN" sz="2000" b="1" dirty="0" smtClean="0">
                <a:solidFill>
                  <a:schemeClr val="tx2">
                    <a:lumMod val="75000"/>
                  </a:schemeClr>
                </a:solidFill>
              </a:rPr>
              <a:t>&lt;/table&gt;</a:t>
            </a:r>
          </a:p>
        </p:txBody>
      </p:sp>
    </p:spTree>
    <p:extLst>
      <p:ext uri="{BB962C8B-B14F-4D97-AF65-F5344CB8AC3E}">
        <p14:creationId xmlns:p14="http://schemas.microsoft.com/office/powerpoint/2010/main" val="244347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05680" y="18551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600" dirty="0" smtClean="0"/>
              <a:t>Table Tag in HTML</a:t>
            </a:r>
          </a:p>
          <a:p>
            <a:r>
              <a:rPr lang="en-IN" sz="3600" dirty="0" smtClean="0"/>
              <a:t>(border attribute)</a:t>
            </a:r>
            <a:endParaRPr lang="en-IN" sz="3600" dirty="0"/>
          </a:p>
        </p:txBody>
      </p:sp>
      <p:pic>
        <p:nvPicPr>
          <p:cNvPr id="1026" name="Picture 2" descr="HTML5 logo and wordmark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674" y="44624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24644" y="1124744"/>
            <a:ext cx="86414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400" b="1" dirty="0" smtClean="0">
                <a:solidFill>
                  <a:schemeClr val="tx2">
                    <a:lumMod val="75000"/>
                  </a:schemeClr>
                </a:solidFill>
              </a:rPr>
              <a:t>Syntax:</a:t>
            </a:r>
          </a:p>
          <a:p>
            <a:r>
              <a:rPr lang="en-IN" sz="2400" b="1" dirty="0" smtClean="0">
                <a:solidFill>
                  <a:schemeClr val="tx2">
                    <a:lumMod val="75000"/>
                  </a:schemeClr>
                </a:solidFill>
              </a:rPr>
              <a:t>&lt;table border=‘2’ </a:t>
            </a:r>
            <a:r>
              <a:rPr lang="en-IN" sz="2400" b="1" dirty="0" err="1" smtClean="0">
                <a:solidFill>
                  <a:schemeClr val="tx2">
                    <a:lumMod val="75000"/>
                  </a:schemeClr>
                </a:solidFill>
              </a:rPr>
              <a:t>cellspacing</a:t>
            </a:r>
            <a:r>
              <a:rPr lang="en-IN" sz="2400" b="1" dirty="0" smtClean="0">
                <a:solidFill>
                  <a:schemeClr val="tx2">
                    <a:lumMod val="75000"/>
                  </a:schemeClr>
                </a:solidFill>
              </a:rPr>
              <a:t>=‘5’ </a:t>
            </a:r>
            <a:r>
              <a:rPr lang="en-IN" sz="2400" b="1" dirty="0" err="1" smtClean="0">
                <a:solidFill>
                  <a:schemeClr val="tx2">
                    <a:lumMod val="75000"/>
                  </a:schemeClr>
                </a:solidFill>
              </a:rPr>
              <a:t>cellpadding</a:t>
            </a:r>
            <a:r>
              <a:rPr lang="en-IN" sz="2400" b="1" dirty="0" smtClean="0">
                <a:solidFill>
                  <a:schemeClr val="tx2">
                    <a:lumMod val="75000"/>
                  </a:schemeClr>
                </a:solidFill>
              </a:rPr>
              <a:t>=‘10’&gt;</a:t>
            </a:r>
          </a:p>
          <a:p>
            <a:r>
              <a:rPr lang="en-IN" sz="2400" b="1" dirty="0" smtClean="0">
                <a:solidFill>
                  <a:schemeClr val="tx2">
                    <a:lumMod val="75000"/>
                  </a:schemeClr>
                </a:solidFill>
              </a:rPr>
              <a:t>&lt;</a:t>
            </a:r>
            <a:r>
              <a:rPr lang="en-IN" sz="2400" b="1" dirty="0" err="1" smtClean="0">
                <a:solidFill>
                  <a:schemeClr val="tx2">
                    <a:lumMod val="75000"/>
                  </a:schemeClr>
                </a:solidFill>
              </a:rPr>
              <a:t>tr</a:t>
            </a:r>
            <a:r>
              <a:rPr lang="en-IN" sz="2400" b="1" dirty="0" smtClean="0">
                <a:solidFill>
                  <a:schemeClr val="tx2">
                    <a:lumMod val="75000"/>
                  </a:schemeClr>
                </a:solidFill>
              </a:rPr>
              <a:t>&gt;</a:t>
            </a:r>
          </a:p>
          <a:p>
            <a:r>
              <a:rPr lang="en-IN" sz="2400" b="1" dirty="0" smtClean="0">
                <a:solidFill>
                  <a:schemeClr val="tx2">
                    <a:lumMod val="75000"/>
                  </a:schemeClr>
                </a:solidFill>
              </a:rPr>
              <a:t>&lt;</a:t>
            </a:r>
            <a:r>
              <a:rPr lang="en-IN" sz="2400" b="1" dirty="0" err="1" smtClean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IN" sz="2400" b="1" dirty="0" smtClean="0">
                <a:solidFill>
                  <a:schemeClr val="tx2">
                    <a:lumMod val="75000"/>
                  </a:schemeClr>
                </a:solidFill>
              </a:rPr>
              <a:t>&gt;Name&lt;/</a:t>
            </a:r>
            <a:r>
              <a:rPr lang="en-IN" sz="2400" b="1" dirty="0" err="1" smtClean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IN" sz="2400" b="1" dirty="0" smtClean="0">
                <a:solidFill>
                  <a:schemeClr val="tx2">
                    <a:lumMod val="75000"/>
                  </a:schemeClr>
                </a:solidFill>
              </a:rPr>
              <a:t>&gt; &lt;</a:t>
            </a:r>
            <a:r>
              <a:rPr lang="en-IN" sz="2400" b="1" dirty="0" err="1" smtClean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IN" sz="2400" b="1" dirty="0" smtClean="0">
                <a:solidFill>
                  <a:schemeClr val="tx2">
                    <a:lumMod val="75000"/>
                  </a:schemeClr>
                </a:solidFill>
              </a:rPr>
              <a:t>&gt;</a:t>
            </a:r>
            <a:r>
              <a:rPr lang="en-IN" sz="2400" b="1" dirty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IN" sz="2400" b="1" dirty="0" smtClean="0">
                <a:solidFill>
                  <a:schemeClr val="tx2">
                    <a:lumMod val="75000"/>
                  </a:schemeClr>
                </a:solidFill>
              </a:rPr>
              <a:t>ge&lt;/</a:t>
            </a:r>
            <a:r>
              <a:rPr lang="en-IN" sz="2400" b="1" dirty="0" err="1" smtClean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IN" sz="2400" b="1" dirty="0" smtClean="0">
                <a:solidFill>
                  <a:schemeClr val="tx2">
                    <a:lumMod val="75000"/>
                  </a:schemeClr>
                </a:solidFill>
              </a:rPr>
              <a:t>&gt; &lt;</a:t>
            </a:r>
            <a:r>
              <a:rPr lang="en-IN" sz="2400" b="1" dirty="0" err="1" smtClean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IN" sz="2400" b="1" dirty="0" smtClean="0">
                <a:solidFill>
                  <a:schemeClr val="tx2">
                    <a:lumMod val="75000"/>
                  </a:schemeClr>
                </a:solidFill>
              </a:rPr>
              <a:t>&gt;Roll No.&lt;/</a:t>
            </a:r>
            <a:r>
              <a:rPr lang="en-IN" sz="2400" b="1" dirty="0" err="1" smtClean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IN" sz="2400" b="1" dirty="0" smtClean="0">
                <a:solidFill>
                  <a:schemeClr val="tx2">
                    <a:lumMod val="75000"/>
                  </a:schemeClr>
                </a:solidFill>
              </a:rPr>
              <a:t>&gt;</a:t>
            </a:r>
          </a:p>
          <a:p>
            <a:r>
              <a:rPr lang="en-IN" sz="2400" b="1" dirty="0" smtClean="0">
                <a:solidFill>
                  <a:schemeClr val="tx2">
                    <a:lumMod val="75000"/>
                  </a:schemeClr>
                </a:solidFill>
              </a:rPr>
              <a:t>&lt;/</a:t>
            </a:r>
            <a:r>
              <a:rPr lang="en-IN" sz="2400" b="1" dirty="0" err="1" smtClean="0">
                <a:solidFill>
                  <a:schemeClr val="tx2">
                    <a:lumMod val="75000"/>
                  </a:schemeClr>
                </a:solidFill>
              </a:rPr>
              <a:t>tr</a:t>
            </a:r>
            <a:r>
              <a:rPr lang="en-IN" sz="2400" b="1" dirty="0">
                <a:solidFill>
                  <a:schemeClr val="tx2">
                    <a:lumMod val="75000"/>
                  </a:schemeClr>
                </a:solidFill>
              </a:rPr>
              <a:t>&gt;</a:t>
            </a:r>
            <a:endParaRPr lang="en-IN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IN" sz="2400" b="1" dirty="0" smtClean="0">
                <a:solidFill>
                  <a:schemeClr val="tx2">
                    <a:lumMod val="75000"/>
                  </a:schemeClr>
                </a:solidFill>
              </a:rPr>
              <a:t>&lt;</a:t>
            </a:r>
            <a:r>
              <a:rPr lang="en-IN" sz="2400" b="1" dirty="0" err="1" smtClean="0">
                <a:solidFill>
                  <a:schemeClr val="tx2">
                    <a:lumMod val="75000"/>
                  </a:schemeClr>
                </a:solidFill>
              </a:rPr>
              <a:t>tr</a:t>
            </a:r>
            <a:r>
              <a:rPr lang="en-IN" sz="2400" b="1" dirty="0" smtClean="0">
                <a:solidFill>
                  <a:schemeClr val="tx2">
                    <a:lumMod val="75000"/>
                  </a:schemeClr>
                </a:solidFill>
              </a:rPr>
              <a:t>&gt;</a:t>
            </a:r>
          </a:p>
          <a:p>
            <a:r>
              <a:rPr lang="en-IN" sz="2400" b="1" dirty="0" smtClean="0">
                <a:solidFill>
                  <a:schemeClr val="tx2">
                    <a:lumMod val="75000"/>
                  </a:schemeClr>
                </a:solidFill>
              </a:rPr>
              <a:t>&lt;td&gt;Ajay&lt;/td&gt; &lt;td&gt;21&lt;/</a:t>
            </a:r>
            <a:r>
              <a:rPr lang="en-IN" sz="2400" b="1" dirty="0">
                <a:solidFill>
                  <a:schemeClr val="tx2">
                    <a:lumMod val="75000"/>
                  </a:schemeClr>
                </a:solidFill>
              </a:rPr>
              <a:t>td</a:t>
            </a:r>
            <a:r>
              <a:rPr lang="en-IN" sz="2400" b="1" dirty="0" smtClean="0">
                <a:solidFill>
                  <a:schemeClr val="tx2">
                    <a:lumMod val="75000"/>
                  </a:schemeClr>
                </a:solidFill>
              </a:rPr>
              <a:t>&gt; &lt;td&gt;1&lt;/</a:t>
            </a:r>
            <a:r>
              <a:rPr lang="en-IN" sz="2400" b="1" dirty="0">
                <a:solidFill>
                  <a:schemeClr val="tx2">
                    <a:lumMod val="75000"/>
                  </a:schemeClr>
                </a:solidFill>
              </a:rPr>
              <a:t>td</a:t>
            </a:r>
            <a:r>
              <a:rPr lang="en-IN" sz="2400" b="1" dirty="0" smtClean="0">
                <a:solidFill>
                  <a:schemeClr val="tx2">
                    <a:lumMod val="75000"/>
                  </a:schemeClr>
                </a:solidFill>
              </a:rPr>
              <a:t>&gt;</a:t>
            </a:r>
          </a:p>
          <a:p>
            <a:r>
              <a:rPr lang="en-IN" sz="2400" b="1" dirty="0" smtClean="0">
                <a:solidFill>
                  <a:schemeClr val="tx2">
                    <a:lumMod val="75000"/>
                  </a:schemeClr>
                </a:solidFill>
              </a:rPr>
              <a:t>&lt;/</a:t>
            </a:r>
            <a:r>
              <a:rPr lang="en-IN" sz="2400" b="1" dirty="0" err="1" smtClean="0">
                <a:solidFill>
                  <a:schemeClr val="tx2">
                    <a:lumMod val="75000"/>
                  </a:schemeClr>
                </a:solidFill>
              </a:rPr>
              <a:t>tr</a:t>
            </a:r>
            <a:r>
              <a:rPr lang="en-IN" sz="2400" b="1" dirty="0" smtClean="0">
                <a:solidFill>
                  <a:schemeClr val="tx2">
                    <a:lumMod val="75000"/>
                  </a:schemeClr>
                </a:solidFill>
              </a:rPr>
              <a:t>&gt;</a:t>
            </a:r>
          </a:p>
          <a:p>
            <a:r>
              <a:rPr lang="en-IN" sz="2400" b="1" dirty="0">
                <a:solidFill>
                  <a:schemeClr val="tx2">
                    <a:lumMod val="75000"/>
                  </a:schemeClr>
                </a:solidFill>
              </a:rPr>
              <a:t>&lt;</a:t>
            </a:r>
            <a:r>
              <a:rPr lang="en-IN" sz="2400" b="1" dirty="0" err="1">
                <a:solidFill>
                  <a:schemeClr val="tx2">
                    <a:lumMod val="75000"/>
                  </a:schemeClr>
                </a:solidFill>
              </a:rPr>
              <a:t>tr</a:t>
            </a:r>
            <a:r>
              <a:rPr lang="en-IN" sz="2400" b="1" dirty="0">
                <a:solidFill>
                  <a:schemeClr val="tx2">
                    <a:lumMod val="75000"/>
                  </a:schemeClr>
                </a:solidFill>
              </a:rPr>
              <a:t>&gt;</a:t>
            </a:r>
          </a:p>
          <a:p>
            <a:r>
              <a:rPr lang="en-IN" sz="2400" b="1" dirty="0">
                <a:solidFill>
                  <a:schemeClr val="tx2">
                    <a:lumMod val="75000"/>
                  </a:schemeClr>
                </a:solidFill>
              </a:rPr>
              <a:t>&lt;</a:t>
            </a:r>
            <a:r>
              <a:rPr lang="en-IN" sz="2400" b="1" dirty="0" smtClean="0">
                <a:solidFill>
                  <a:schemeClr val="tx2">
                    <a:lumMod val="75000"/>
                  </a:schemeClr>
                </a:solidFill>
              </a:rPr>
              <a:t>td&gt;Vijay&lt;/</a:t>
            </a:r>
            <a:r>
              <a:rPr lang="en-IN" sz="2400" b="1" dirty="0">
                <a:solidFill>
                  <a:schemeClr val="tx2">
                    <a:lumMod val="75000"/>
                  </a:schemeClr>
                </a:solidFill>
              </a:rPr>
              <a:t>td</a:t>
            </a:r>
            <a:r>
              <a:rPr lang="en-IN" sz="2400" b="1" dirty="0" smtClean="0">
                <a:solidFill>
                  <a:schemeClr val="tx2">
                    <a:lumMod val="75000"/>
                  </a:schemeClr>
                </a:solidFill>
              </a:rPr>
              <a:t>&gt; &lt;td&gt;19&lt;/</a:t>
            </a:r>
            <a:r>
              <a:rPr lang="en-IN" sz="2400" b="1" dirty="0">
                <a:solidFill>
                  <a:schemeClr val="tx2">
                    <a:lumMod val="75000"/>
                  </a:schemeClr>
                </a:solidFill>
              </a:rPr>
              <a:t>td</a:t>
            </a:r>
            <a:r>
              <a:rPr lang="en-IN" sz="2400" b="1" dirty="0" smtClean="0">
                <a:solidFill>
                  <a:schemeClr val="tx2">
                    <a:lumMod val="75000"/>
                  </a:schemeClr>
                </a:solidFill>
              </a:rPr>
              <a:t>&gt; &lt;td&gt;3&lt;/</a:t>
            </a:r>
            <a:r>
              <a:rPr lang="en-IN" sz="2400" b="1" dirty="0">
                <a:solidFill>
                  <a:schemeClr val="tx2">
                    <a:lumMod val="75000"/>
                  </a:schemeClr>
                </a:solidFill>
              </a:rPr>
              <a:t>td&gt;</a:t>
            </a:r>
          </a:p>
          <a:p>
            <a:r>
              <a:rPr lang="en-IN" sz="2400" b="1" dirty="0">
                <a:solidFill>
                  <a:schemeClr val="tx2">
                    <a:lumMod val="75000"/>
                  </a:schemeClr>
                </a:solidFill>
              </a:rPr>
              <a:t>&lt;/</a:t>
            </a:r>
            <a:r>
              <a:rPr lang="en-IN" sz="2400" b="1" dirty="0" err="1">
                <a:solidFill>
                  <a:schemeClr val="tx2">
                    <a:lumMod val="75000"/>
                  </a:schemeClr>
                </a:solidFill>
              </a:rPr>
              <a:t>tr</a:t>
            </a:r>
            <a:r>
              <a:rPr lang="en-IN" sz="2400" b="1" dirty="0" smtClean="0">
                <a:solidFill>
                  <a:schemeClr val="tx2">
                    <a:lumMod val="75000"/>
                  </a:schemeClr>
                </a:solidFill>
              </a:rPr>
              <a:t>&gt;</a:t>
            </a:r>
          </a:p>
          <a:p>
            <a:r>
              <a:rPr lang="en-IN" sz="2400" b="1" dirty="0">
                <a:solidFill>
                  <a:schemeClr val="tx2">
                    <a:lumMod val="75000"/>
                  </a:schemeClr>
                </a:solidFill>
              </a:rPr>
              <a:t>&lt;</a:t>
            </a:r>
            <a:r>
              <a:rPr lang="en-IN" sz="2400" b="1" dirty="0" err="1">
                <a:solidFill>
                  <a:schemeClr val="tx2">
                    <a:lumMod val="75000"/>
                  </a:schemeClr>
                </a:solidFill>
              </a:rPr>
              <a:t>tr</a:t>
            </a:r>
            <a:r>
              <a:rPr lang="en-IN" sz="2400" b="1" dirty="0">
                <a:solidFill>
                  <a:schemeClr val="tx2">
                    <a:lumMod val="75000"/>
                  </a:schemeClr>
                </a:solidFill>
              </a:rPr>
              <a:t>&gt;</a:t>
            </a:r>
          </a:p>
          <a:p>
            <a:r>
              <a:rPr lang="en-IN" sz="2400" b="1" dirty="0">
                <a:solidFill>
                  <a:schemeClr val="tx2">
                    <a:lumMod val="75000"/>
                  </a:schemeClr>
                </a:solidFill>
              </a:rPr>
              <a:t>&lt;</a:t>
            </a:r>
            <a:r>
              <a:rPr lang="en-IN" sz="2400" b="1" dirty="0" smtClean="0">
                <a:solidFill>
                  <a:schemeClr val="tx2">
                    <a:lumMod val="75000"/>
                  </a:schemeClr>
                </a:solidFill>
              </a:rPr>
              <a:t>td&gt;Ram&lt;/</a:t>
            </a:r>
            <a:r>
              <a:rPr lang="en-IN" sz="2400" b="1" dirty="0">
                <a:solidFill>
                  <a:schemeClr val="tx2">
                    <a:lumMod val="75000"/>
                  </a:schemeClr>
                </a:solidFill>
              </a:rPr>
              <a:t>td</a:t>
            </a:r>
            <a:r>
              <a:rPr lang="en-IN" sz="2400" b="1" dirty="0" smtClean="0">
                <a:solidFill>
                  <a:schemeClr val="tx2">
                    <a:lumMod val="75000"/>
                  </a:schemeClr>
                </a:solidFill>
              </a:rPr>
              <a:t>&gt; &lt;td&gt;22&lt;/</a:t>
            </a:r>
            <a:r>
              <a:rPr lang="en-IN" sz="2400" b="1" dirty="0">
                <a:solidFill>
                  <a:schemeClr val="tx2">
                    <a:lumMod val="75000"/>
                  </a:schemeClr>
                </a:solidFill>
              </a:rPr>
              <a:t>td</a:t>
            </a:r>
            <a:r>
              <a:rPr lang="en-IN" sz="2400" b="1" dirty="0" smtClean="0">
                <a:solidFill>
                  <a:schemeClr val="tx2">
                    <a:lumMod val="75000"/>
                  </a:schemeClr>
                </a:solidFill>
              </a:rPr>
              <a:t>&gt; &lt;td&gt;2&lt;/</a:t>
            </a:r>
            <a:r>
              <a:rPr lang="en-IN" sz="2400" b="1" dirty="0">
                <a:solidFill>
                  <a:schemeClr val="tx2">
                    <a:lumMod val="75000"/>
                  </a:schemeClr>
                </a:solidFill>
              </a:rPr>
              <a:t>td&gt;</a:t>
            </a:r>
          </a:p>
          <a:p>
            <a:r>
              <a:rPr lang="en-IN" sz="2400" b="1" dirty="0">
                <a:solidFill>
                  <a:schemeClr val="tx2">
                    <a:lumMod val="75000"/>
                  </a:schemeClr>
                </a:solidFill>
              </a:rPr>
              <a:t>&lt;/</a:t>
            </a:r>
            <a:r>
              <a:rPr lang="en-IN" sz="2400" b="1" dirty="0" err="1">
                <a:solidFill>
                  <a:schemeClr val="tx2">
                    <a:lumMod val="75000"/>
                  </a:schemeClr>
                </a:solidFill>
              </a:rPr>
              <a:t>tr</a:t>
            </a:r>
            <a:r>
              <a:rPr lang="en-IN" sz="2400" b="1" dirty="0" smtClean="0">
                <a:solidFill>
                  <a:schemeClr val="tx2">
                    <a:lumMod val="75000"/>
                  </a:schemeClr>
                </a:solidFill>
              </a:rPr>
              <a:t>&gt;</a:t>
            </a:r>
          </a:p>
          <a:p>
            <a:r>
              <a:rPr lang="en-IN" sz="2400" b="1" dirty="0" smtClean="0">
                <a:solidFill>
                  <a:schemeClr val="tx2">
                    <a:lumMod val="75000"/>
                  </a:schemeClr>
                </a:solidFill>
              </a:rPr>
              <a:t>&lt;/table&gt;</a:t>
            </a:r>
          </a:p>
        </p:txBody>
      </p:sp>
    </p:spTree>
    <p:extLst>
      <p:ext uri="{BB962C8B-B14F-4D97-AF65-F5344CB8AC3E}">
        <p14:creationId xmlns:p14="http://schemas.microsoft.com/office/powerpoint/2010/main" val="26335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ML5 logo and wordmark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674" y="44624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5680" y="18551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600" dirty="0" smtClean="0"/>
              <a:t>Task </a:t>
            </a:r>
            <a:r>
              <a:rPr lang="en-IN" sz="3600" dirty="0"/>
              <a:t>5</a:t>
            </a:r>
          </a:p>
        </p:txBody>
      </p:sp>
      <p:sp>
        <p:nvSpPr>
          <p:cNvPr id="9" name="Rectangle 8"/>
          <p:cNvSpPr/>
          <p:nvPr/>
        </p:nvSpPr>
        <p:spPr>
          <a:xfrm>
            <a:off x="224644" y="1523831"/>
            <a:ext cx="86414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IN" sz="2400" b="1" dirty="0" smtClean="0">
                <a:solidFill>
                  <a:srgbClr val="00B050"/>
                </a:solidFill>
              </a:rPr>
              <a:t> Go to URL </a:t>
            </a:r>
            <a:r>
              <a:rPr lang="en-IN" sz="2400" b="1" dirty="0" smtClean="0">
                <a:solidFill>
                  <a:srgbClr val="00B050"/>
                </a:solidFill>
                <a:hlinkClick r:id="rId4"/>
              </a:rPr>
              <a:t>https</a:t>
            </a:r>
            <a:r>
              <a:rPr lang="en-IN" sz="2400" b="1" dirty="0">
                <a:solidFill>
                  <a:srgbClr val="00B050"/>
                </a:solidFill>
                <a:hlinkClick r:id="rId4"/>
              </a:rPr>
              <a:t>://www.cse.iitk.ac.in/users/sidsri/SummerSchool</a:t>
            </a:r>
            <a:r>
              <a:rPr lang="en-IN" sz="2400" b="1" dirty="0" smtClean="0">
                <a:solidFill>
                  <a:srgbClr val="00B050"/>
                </a:solidFill>
                <a:hlinkClick r:id="rId4"/>
              </a:rPr>
              <a:t>/</a:t>
            </a:r>
            <a:endParaRPr lang="en-IN" sz="2400" b="1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IN" sz="2400" b="1" dirty="0" smtClean="0">
                <a:solidFill>
                  <a:srgbClr val="00B0F0"/>
                </a:solidFill>
              </a:rPr>
              <a:t>Download Task </a:t>
            </a:r>
            <a:r>
              <a:rPr lang="en-IN" sz="2400" b="1" dirty="0">
                <a:solidFill>
                  <a:srgbClr val="00B0F0"/>
                </a:solidFill>
              </a:rPr>
              <a:t>5</a:t>
            </a:r>
            <a:r>
              <a:rPr lang="en-IN" sz="2400" b="1" dirty="0" smtClean="0">
                <a:solidFill>
                  <a:srgbClr val="00B0F0"/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IN" sz="2400" b="1" dirty="0" smtClean="0">
                <a:solidFill>
                  <a:srgbClr val="92D050"/>
                </a:solidFill>
              </a:rPr>
              <a:t>Your aim is to use table tag and its attributes.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IN" sz="2400" b="1" dirty="0" smtClean="0">
                <a:solidFill>
                  <a:schemeClr val="accent2">
                    <a:lumMod val="75000"/>
                  </a:schemeClr>
                </a:solidFill>
              </a:rPr>
              <a:t>You can verify your result by opening a.html.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IN" sz="2400" b="1" dirty="0" smtClean="0">
                <a:solidFill>
                  <a:schemeClr val="accent6">
                    <a:lumMod val="75000"/>
                  </a:schemeClr>
                </a:solidFill>
              </a:rPr>
              <a:t>Now Lets start with practical of this tag. </a:t>
            </a:r>
            <a:r>
              <a:rPr lang="en-IN" sz="24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  </a:t>
            </a:r>
            <a:endParaRPr lang="en-IN" sz="2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8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ML5 logo and wordmark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674" y="44624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23528" y="24300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600" dirty="0" smtClean="0"/>
              <a:t>Task 6</a:t>
            </a:r>
            <a:endParaRPr lang="en-IN" sz="3600" dirty="0"/>
          </a:p>
          <a:p>
            <a:r>
              <a:rPr lang="en-IN" sz="3600" dirty="0" smtClean="0"/>
              <a:t>Homework or Classwork</a:t>
            </a:r>
          </a:p>
        </p:txBody>
      </p:sp>
    </p:spTree>
    <p:extLst>
      <p:ext uri="{BB962C8B-B14F-4D97-AF65-F5344CB8AC3E}">
        <p14:creationId xmlns:p14="http://schemas.microsoft.com/office/powerpoint/2010/main" val="72912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ML5 logo and wordmark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674" y="44624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5680" y="18551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600" dirty="0" smtClean="0"/>
              <a:t>Introduction </a:t>
            </a:r>
            <a:r>
              <a:rPr lang="en-IN" sz="3600" dirty="0"/>
              <a:t>t</a:t>
            </a:r>
            <a:r>
              <a:rPr lang="en-IN" sz="3600" dirty="0" smtClean="0"/>
              <a:t>o HTML</a:t>
            </a:r>
            <a:endParaRPr lang="en-IN" sz="3600" dirty="0"/>
          </a:p>
        </p:txBody>
      </p:sp>
      <p:sp>
        <p:nvSpPr>
          <p:cNvPr id="8" name="Rectangle 7"/>
          <p:cNvSpPr/>
          <p:nvPr/>
        </p:nvSpPr>
        <p:spPr>
          <a:xfrm>
            <a:off x="224644" y="1523831"/>
            <a:ext cx="86414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IN" sz="2400" b="1" dirty="0" smtClean="0">
                <a:solidFill>
                  <a:srgbClr val="00B050"/>
                </a:solidFill>
              </a:rPr>
              <a:t> HTML stands for </a:t>
            </a:r>
            <a:r>
              <a:rPr lang="en-IN" sz="2400" b="1" dirty="0" smtClean="0">
                <a:solidFill>
                  <a:srgbClr val="FF0000"/>
                </a:solidFill>
              </a:rPr>
              <a:t>H</a:t>
            </a:r>
            <a:r>
              <a:rPr lang="en-IN" sz="2400" b="1" dirty="0" smtClean="0">
                <a:solidFill>
                  <a:srgbClr val="00B050"/>
                </a:solidFill>
              </a:rPr>
              <a:t>yper</a:t>
            </a:r>
            <a:r>
              <a:rPr lang="en-IN" sz="2400" b="1" dirty="0" smtClean="0">
                <a:solidFill>
                  <a:srgbClr val="FF0000"/>
                </a:solidFill>
              </a:rPr>
              <a:t>t</a:t>
            </a:r>
            <a:r>
              <a:rPr lang="en-IN" sz="2400" b="1" dirty="0" smtClean="0">
                <a:solidFill>
                  <a:srgbClr val="00B050"/>
                </a:solidFill>
              </a:rPr>
              <a:t>ext </a:t>
            </a:r>
            <a:r>
              <a:rPr lang="en-IN" sz="2400" b="1" dirty="0" err="1" smtClean="0">
                <a:solidFill>
                  <a:srgbClr val="FF0000"/>
                </a:solidFill>
              </a:rPr>
              <a:t>M</a:t>
            </a:r>
            <a:r>
              <a:rPr lang="en-IN" sz="2400" b="1" dirty="0" err="1" smtClean="0">
                <a:solidFill>
                  <a:srgbClr val="00B050"/>
                </a:solidFill>
              </a:rPr>
              <a:t>arkup</a:t>
            </a:r>
            <a:r>
              <a:rPr lang="en-IN" sz="2400" b="1" dirty="0" smtClean="0">
                <a:solidFill>
                  <a:srgbClr val="00B050"/>
                </a:solidFill>
              </a:rPr>
              <a:t> </a:t>
            </a:r>
            <a:r>
              <a:rPr lang="en-IN" sz="2400" b="1" dirty="0" smtClean="0">
                <a:solidFill>
                  <a:srgbClr val="FF0000"/>
                </a:solidFill>
              </a:rPr>
              <a:t>L</a:t>
            </a:r>
            <a:r>
              <a:rPr lang="en-IN" sz="2400" b="1" dirty="0" smtClean="0">
                <a:solidFill>
                  <a:srgbClr val="00B050"/>
                </a:solidFill>
              </a:rPr>
              <a:t>anguage</a:t>
            </a:r>
            <a:endParaRPr lang="en-IN" sz="2400" b="1" dirty="0" smtClean="0">
              <a:solidFill>
                <a:srgbClr val="00B0F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IN" sz="2400" b="1" dirty="0" smtClean="0">
                <a:solidFill>
                  <a:srgbClr val="00B0F0"/>
                </a:solidFill>
              </a:rPr>
              <a:t>It is used to develop web pages and web applications.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IN" sz="2400" b="1" dirty="0" smtClean="0">
                <a:solidFill>
                  <a:srgbClr val="92D050"/>
                </a:solidFill>
              </a:rPr>
              <a:t>HTML is composed of HTML Tags.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IN" sz="2400" b="1" dirty="0" smtClean="0">
                <a:solidFill>
                  <a:schemeClr val="accent2">
                    <a:lumMod val="75000"/>
                  </a:schemeClr>
                </a:solidFill>
              </a:rPr>
              <a:t>These Tags are interpreted by web-browser, in such  a way that elements (like text, image, etc.) associated with tags are rendered on browser in desired way.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IN" sz="2400" b="1" dirty="0" smtClean="0">
                <a:solidFill>
                  <a:schemeClr val="accent6">
                    <a:lumMod val="75000"/>
                  </a:schemeClr>
                </a:solidFill>
              </a:rPr>
              <a:t>Now Lets start with practical of HTML</a:t>
            </a:r>
          </a:p>
        </p:txBody>
      </p:sp>
    </p:spTree>
    <p:extLst>
      <p:ext uri="{BB962C8B-B14F-4D97-AF65-F5344CB8AC3E}">
        <p14:creationId xmlns:p14="http://schemas.microsoft.com/office/powerpoint/2010/main" val="1188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05680" y="18551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600" dirty="0" smtClean="0"/>
              <a:t>Understanding &lt;a&gt; tag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65" y="1050628"/>
            <a:ext cx="7991475" cy="3170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92345"/>
            <a:ext cx="604867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ML5 logo and wordmark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674" y="44624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 rot="19378841">
            <a:off x="1536533" y="2276442"/>
            <a:ext cx="5257317" cy="1786994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400" dirty="0" smtClean="0">
                <a:solidFill>
                  <a:schemeClr val="bg1"/>
                </a:solidFill>
              </a:rPr>
              <a:t>DEMO of Hyperlinking </a:t>
            </a:r>
          </a:p>
          <a:p>
            <a:r>
              <a:rPr lang="en-IN" sz="2400" dirty="0" smtClean="0">
                <a:solidFill>
                  <a:schemeClr val="bg1"/>
                </a:solidFill>
              </a:rPr>
              <a:t>Using 7.html</a:t>
            </a:r>
            <a:endParaRPr lang="en-IN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11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ML5 logo and wordmark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674" y="44624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5680" y="18551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600" dirty="0" smtClean="0"/>
              <a:t>Task </a:t>
            </a:r>
            <a:r>
              <a:rPr lang="en-IN" sz="3600" dirty="0"/>
              <a:t>7</a:t>
            </a:r>
          </a:p>
        </p:txBody>
      </p:sp>
      <p:sp>
        <p:nvSpPr>
          <p:cNvPr id="9" name="Rectangle 8"/>
          <p:cNvSpPr/>
          <p:nvPr/>
        </p:nvSpPr>
        <p:spPr>
          <a:xfrm>
            <a:off x="224644" y="1523831"/>
            <a:ext cx="86414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IN" sz="2400" b="1" dirty="0" smtClean="0">
                <a:solidFill>
                  <a:srgbClr val="00B050"/>
                </a:solidFill>
              </a:rPr>
              <a:t> Go to URL </a:t>
            </a:r>
            <a:r>
              <a:rPr lang="en-IN" sz="2400" b="1" dirty="0" smtClean="0">
                <a:solidFill>
                  <a:srgbClr val="00B050"/>
                </a:solidFill>
                <a:hlinkClick r:id="rId4"/>
              </a:rPr>
              <a:t>https</a:t>
            </a:r>
            <a:r>
              <a:rPr lang="en-IN" sz="2400" b="1" dirty="0">
                <a:solidFill>
                  <a:srgbClr val="00B050"/>
                </a:solidFill>
                <a:hlinkClick r:id="rId4"/>
              </a:rPr>
              <a:t>://www.cse.iitk.ac.in/users/sidsri/SummerSchool</a:t>
            </a:r>
            <a:r>
              <a:rPr lang="en-IN" sz="2400" b="1" dirty="0" smtClean="0">
                <a:solidFill>
                  <a:srgbClr val="00B050"/>
                </a:solidFill>
                <a:hlinkClick r:id="rId4"/>
              </a:rPr>
              <a:t>/</a:t>
            </a:r>
            <a:endParaRPr lang="en-IN" sz="2400" b="1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IN" sz="2400" b="1" dirty="0" smtClean="0">
                <a:solidFill>
                  <a:srgbClr val="00B0F0"/>
                </a:solidFill>
              </a:rPr>
              <a:t>Download Task </a:t>
            </a:r>
            <a:r>
              <a:rPr lang="en-IN" sz="2400" b="1" dirty="0">
                <a:solidFill>
                  <a:srgbClr val="00B0F0"/>
                </a:solidFill>
              </a:rPr>
              <a:t>7</a:t>
            </a:r>
            <a:r>
              <a:rPr lang="en-IN" sz="2400" b="1" dirty="0" smtClean="0">
                <a:solidFill>
                  <a:srgbClr val="00B0F0"/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IN" sz="2400" b="1" dirty="0" smtClean="0">
                <a:solidFill>
                  <a:srgbClr val="92D050"/>
                </a:solidFill>
              </a:rPr>
              <a:t>Your aim is to use hyperlink tag and its attributes.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IN" sz="2400" b="1" dirty="0" smtClean="0">
                <a:solidFill>
                  <a:schemeClr val="accent2">
                    <a:lumMod val="75000"/>
                  </a:schemeClr>
                </a:solidFill>
              </a:rPr>
              <a:t>You can verify your result by opening a.html.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IN" sz="2400" b="1" dirty="0" smtClean="0">
                <a:solidFill>
                  <a:schemeClr val="accent6">
                    <a:lumMod val="75000"/>
                  </a:schemeClr>
                </a:solidFill>
              </a:rPr>
              <a:t>Now Lets start with practical of this tag. </a:t>
            </a:r>
            <a:r>
              <a:rPr lang="en-IN" sz="24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  </a:t>
            </a:r>
            <a:endParaRPr lang="en-IN" sz="2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51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ML5 logo and wordmark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674" y="44624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5680" y="18551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600" dirty="0" smtClean="0"/>
              <a:t>Some Easy and Quick tags</a:t>
            </a:r>
            <a:endParaRPr lang="en-IN" sz="3600" dirty="0"/>
          </a:p>
        </p:txBody>
      </p:sp>
      <p:sp>
        <p:nvSpPr>
          <p:cNvPr id="9" name="Rectangle 8"/>
          <p:cNvSpPr/>
          <p:nvPr/>
        </p:nvSpPr>
        <p:spPr>
          <a:xfrm>
            <a:off x="224644" y="1523831"/>
            <a:ext cx="86414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>
                <a:solidFill>
                  <a:schemeClr val="accent1">
                    <a:lumMod val="50000"/>
                  </a:schemeClr>
                </a:solidFill>
              </a:rPr>
              <a:t>While processing text using word processor software like </a:t>
            </a:r>
            <a:r>
              <a:rPr lang="en-IN" sz="2400" dirty="0" err="1" smtClean="0">
                <a:solidFill>
                  <a:schemeClr val="accent1">
                    <a:lumMod val="50000"/>
                  </a:schemeClr>
                </a:solidFill>
              </a:rPr>
              <a:t>ms</a:t>
            </a:r>
            <a:r>
              <a:rPr lang="en-IN" sz="2400" dirty="0" smtClean="0">
                <a:solidFill>
                  <a:schemeClr val="accent1">
                    <a:lumMod val="50000"/>
                  </a:schemeClr>
                </a:solidFill>
              </a:rPr>
              <a:t>-word, </a:t>
            </a:r>
            <a:r>
              <a:rPr lang="en-IN" sz="2400" dirty="0" err="1" smtClean="0">
                <a:solidFill>
                  <a:schemeClr val="accent1">
                    <a:lumMod val="50000"/>
                  </a:schemeClr>
                </a:solidFill>
              </a:rPr>
              <a:t>libera</a:t>
            </a:r>
            <a:r>
              <a:rPr lang="en-IN" sz="2400" dirty="0" smtClean="0">
                <a:solidFill>
                  <a:schemeClr val="accent1">
                    <a:lumMod val="50000"/>
                  </a:schemeClr>
                </a:solidFill>
              </a:rPr>
              <a:t> office, etc. you frequently use following options.</a:t>
            </a:r>
          </a:p>
          <a:p>
            <a:endParaRPr lang="en-IN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AutoNum type="arabicParenR"/>
            </a:pPr>
            <a:r>
              <a:rPr lang="en-IN" sz="2400" u="sng" dirty="0" smtClean="0">
                <a:solidFill>
                  <a:schemeClr val="accent1">
                    <a:lumMod val="50000"/>
                  </a:schemeClr>
                </a:solidFill>
              </a:rPr>
              <a:t>Underline</a:t>
            </a:r>
            <a:r>
              <a:rPr lang="en-IN" sz="2400" dirty="0" smtClean="0">
                <a:solidFill>
                  <a:schemeClr val="accent1">
                    <a:lumMod val="50000"/>
                  </a:schemeClr>
                </a:solidFill>
              </a:rPr>
              <a:t> the text.</a:t>
            </a:r>
          </a:p>
          <a:p>
            <a:pPr marL="457200" indent="-457200">
              <a:buAutoNum type="arabicParenR"/>
            </a:pPr>
            <a:r>
              <a:rPr lang="en-IN" sz="2400" dirty="0" smtClean="0">
                <a:solidFill>
                  <a:schemeClr val="accent1">
                    <a:lumMod val="50000"/>
                  </a:schemeClr>
                </a:solidFill>
              </a:rPr>
              <a:t>Make some portion of text </a:t>
            </a:r>
            <a:r>
              <a:rPr lang="en-IN" sz="2400" b="1" dirty="0" smtClean="0">
                <a:solidFill>
                  <a:schemeClr val="accent1">
                    <a:lumMod val="50000"/>
                  </a:schemeClr>
                </a:solidFill>
              </a:rPr>
              <a:t>BOLD</a:t>
            </a:r>
          </a:p>
          <a:p>
            <a:pPr marL="457200" indent="-457200">
              <a:buAutoNum type="arabicParenR"/>
            </a:pPr>
            <a:r>
              <a:rPr lang="en-IN" sz="2400" dirty="0" smtClean="0">
                <a:solidFill>
                  <a:schemeClr val="accent1">
                    <a:lumMod val="50000"/>
                  </a:schemeClr>
                </a:solidFill>
              </a:rPr>
              <a:t>Make some portion of text </a:t>
            </a:r>
            <a:r>
              <a:rPr lang="en-IN" sz="2400" i="1" dirty="0" smtClean="0">
                <a:solidFill>
                  <a:schemeClr val="accent1">
                    <a:lumMod val="50000"/>
                  </a:schemeClr>
                </a:solidFill>
              </a:rPr>
              <a:t>Italics.</a:t>
            </a:r>
          </a:p>
          <a:p>
            <a:pPr marL="457200" indent="-457200">
              <a:buAutoNum type="arabicParenR"/>
            </a:pPr>
            <a:r>
              <a:rPr lang="en-IN" sz="2400" dirty="0" smtClean="0">
                <a:solidFill>
                  <a:schemeClr val="accent1">
                    <a:lumMod val="50000"/>
                  </a:schemeClr>
                </a:solidFill>
              </a:rPr>
              <a:t>Create  Lists (having numbers like this one, or having bullets) which may be ordered or unordered.</a:t>
            </a:r>
          </a:p>
          <a:p>
            <a:r>
              <a:rPr lang="en-IN" sz="2400" dirty="0" smtClean="0">
                <a:solidFill>
                  <a:schemeClr val="accent1">
                    <a:lumMod val="50000"/>
                  </a:schemeClr>
                </a:solidFill>
              </a:rPr>
              <a:t>In HTML using following tags you can do all these things.</a:t>
            </a:r>
          </a:p>
        </p:txBody>
      </p:sp>
    </p:spTree>
    <p:extLst>
      <p:ext uri="{BB962C8B-B14F-4D97-AF65-F5344CB8AC3E}">
        <p14:creationId xmlns:p14="http://schemas.microsoft.com/office/powerpoint/2010/main" val="250363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30832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600" dirty="0" smtClean="0"/>
              <a:t>Some Easy and Quick tags</a:t>
            </a:r>
            <a:endParaRPr lang="en-IN" sz="36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787782"/>
              </p:ext>
            </p:extLst>
          </p:nvPr>
        </p:nvGraphicFramePr>
        <p:xfrm>
          <a:off x="1" y="936848"/>
          <a:ext cx="91440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236623">
                <a:tc>
                  <a:txBody>
                    <a:bodyPr/>
                    <a:lstStyle/>
                    <a:p>
                      <a:r>
                        <a:rPr lang="en-IN" dirty="0" smtClean="0"/>
                        <a:t>Feature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Tag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Output</a:t>
                      </a:r>
                      <a:endParaRPr lang="en-IN" dirty="0"/>
                    </a:p>
                  </a:txBody>
                  <a:tcPr/>
                </a:tc>
              </a:tr>
              <a:tr h="236623">
                <a:tc>
                  <a:txBody>
                    <a:bodyPr/>
                    <a:lstStyle/>
                    <a:p>
                      <a:r>
                        <a:rPr lang="en-IN" dirty="0" smtClean="0"/>
                        <a:t>Underline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&lt;u&gt; I am Underlined&lt;/u&gt;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u="sng" dirty="0" smtClean="0"/>
                        <a:t>I am Underlined</a:t>
                      </a:r>
                      <a:endParaRPr lang="en-IN" u="sng" dirty="0"/>
                    </a:p>
                  </a:txBody>
                  <a:tcPr/>
                </a:tc>
              </a:tr>
              <a:tr h="256342">
                <a:tc>
                  <a:txBody>
                    <a:bodyPr/>
                    <a:lstStyle/>
                    <a:p>
                      <a:r>
                        <a:rPr lang="en-IN" dirty="0" smtClean="0"/>
                        <a:t>Bold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&lt;b&gt; HI I am Bold &lt;/b&gt;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b="1" u="sng" dirty="0" smtClean="0"/>
                        <a:t>HI</a:t>
                      </a:r>
                      <a:r>
                        <a:rPr lang="en-IN" sz="2000" b="1" u="sng" baseline="0" dirty="0" smtClean="0"/>
                        <a:t> I am Bold</a:t>
                      </a:r>
                      <a:endParaRPr lang="en-IN" sz="2000" b="1" u="sng" dirty="0"/>
                    </a:p>
                  </a:txBody>
                  <a:tcPr/>
                </a:tc>
              </a:tr>
              <a:tr h="256342">
                <a:tc>
                  <a:txBody>
                    <a:bodyPr/>
                    <a:lstStyle/>
                    <a:p>
                      <a:r>
                        <a:rPr lang="en-IN" dirty="0" smtClean="0"/>
                        <a:t>Italics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&lt;i&gt; Am I italics &lt;/i&gt;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b="0" i="1" u="sng" dirty="0" smtClean="0"/>
                        <a:t>Am I Italics</a:t>
                      </a:r>
                      <a:endParaRPr lang="en-IN" sz="2000" b="0" i="1" u="sng" dirty="0"/>
                    </a:p>
                  </a:txBody>
                  <a:tcPr/>
                </a:tc>
              </a:tr>
              <a:tr h="946493">
                <a:tc>
                  <a:txBody>
                    <a:bodyPr/>
                    <a:lstStyle/>
                    <a:p>
                      <a:r>
                        <a:rPr lang="en-IN" dirty="0" smtClean="0"/>
                        <a:t>Unordered</a:t>
                      </a:r>
                      <a:r>
                        <a:rPr lang="en-IN" baseline="0" dirty="0" smtClean="0"/>
                        <a:t> </a:t>
                      </a:r>
                      <a:r>
                        <a:rPr lang="en-IN" dirty="0" smtClean="0"/>
                        <a:t>List</a:t>
                      </a:r>
                    </a:p>
                    <a:p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[where</a:t>
                      </a:r>
                    </a:p>
                    <a:p>
                      <a:r>
                        <a:rPr lang="en-IN" dirty="0" err="1" smtClean="0">
                          <a:solidFill>
                            <a:srgbClr val="FF0000"/>
                          </a:solidFill>
                        </a:rPr>
                        <a:t>ul</a:t>
                      </a:r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=unordered list</a:t>
                      </a:r>
                    </a:p>
                    <a:p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li=list</a:t>
                      </a:r>
                      <a:r>
                        <a:rPr lang="en-IN" baseline="0" dirty="0" smtClean="0">
                          <a:solidFill>
                            <a:srgbClr val="FF0000"/>
                          </a:solidFill>
                        </a:rPr>
                        <a:t> item</a:t>
                      </a:r>
                      <a:endParaRPr lang="en-IN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]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&lt;</a:t>
                      </a:r>
                      <a:r>
                        <a:rPr lang="en-IN" dirty="0" err="1" smtClean="0"/>
                        <a:t>ul</a:t>
                      </a:r>
                      <a:r>
                        <a:rPr lang="en-IN" dirty="0" smtClean="0"/>
                        <a:t>&gt;</a:t>
                      </a:r>
                    </a:p>
                    <a:p>
                      <a:r>
                        <a:rPr lang="en-IN" dirty="0" smtClean="0"/>
                        <a:t>&lt;li&gt;I am List Item 1&lt;/li&gt;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&lt;li&gt;I am List Item 2&lt;/li&gt;</a:t>
                      </a:r>
                    </a:p>
                    <a:p>
                      <a:r>
                        <a:rPr lang="en-IN" dirty="0" smtClean="0"/>
                        <a:t>&lt;/</a:t>
                      </a:r>
                      <a:r>
                        <a:rPr lang="en-IN" dirty="0" err="1" smtClean="0"/>
                        <a:t>ul</a:t>
                      </a:r>
                      <a:r>
                        <a:rPr lang="en-IN" dirty="0" smtClean="0"/>
                        <a:t>&gt;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IN" sz="2000" b="0" i="0" dirty="0" smtClean="0"/>
                        <a:t>I am List Item 1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IN" sz="2000" b="0" i="0" dirty="0" smtClean="0"/>
                        <a:t>I am List Item 2</a:t>
                      </a:r>
                    </a:p>
                    <a:p>
                      <a:endParaRPr lang="en-IN" sz="2000" b="0" i="1" u="sng" dirty="0"/>
                    </a:p>
                  </a:txBody>
                  <a:tcPr/>
                </a:tc>
              </a:tr>
              <a:tr h="1123961">
                <a:tc>
                  <a:txBody>
                    <a:bodyPr/>
                    <a:lstStyle/>
                    <a:p>
                      <a:r>
                        <a:rPr lang="en-IN" dirty="0" smtClean="0"/>
                        <a:t>Ordered List</a:t>
                      </a:r>
                    </a:p>
                    <a:p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[where</a:t>
                      </a:r>
                    </a:p>
                    <a:p>
                      <a:r>
                        <a:rPr lang="en-IN" dirty="0" err="1" smtClean="0">
                          <a:solidFill>
                            <a:srgbClr val="FF0000"/>
                          </a:solidFill>
                        </a:rPr>
                        <a:t>ol</a:t>
                      </a:r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=ordered list</a:t>
                      </a:r>
                    </a:p>
                    <a:p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li=list</a:t>
                      </a:r>
                      <a:r>
                        <a:rPr lang="en-IN" baseline="0" dirty="0" smtClean="0">
                          <a:solidFill>
                            <a:srgbClr val="FF0000"/>
                          </a:solidFill>
                        </a:rPr>
                        <a:t> item</a:t>
                      </a:r>
                      <a:endParaRPr lang="en-IN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]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&lt;</a:t>
                      </a:r>
                      <a:r>
                        <a:rPr lang="en-IN" dirty="0" err="1" smtClean="0"/>
                        <a:t>ol</a:t>
                      </a:r>
                      <a:r>
                        <a:rPr lang="en-IN" dirty="0" smtClean="0"/>
                        <a:t>&gt;</a:t>
                      </a:r>
                    </a:p>
                    <a:p>
                      <a:r>
                        <a:rPr lang="en-IN" dirty="0" smtClean="0"/>
                        <a:t>&lt;li&gt; List Item 1&lt;/li&gt;</a:t>
                      </a:r>
                    </a:p>
                    <a:p>
                      <a:r>
                        <a:rPr lang="en-IN" dirty="0" smtClean="0"/>
                        <a:t>&lt;li&gt;List Item 2&lt;/li&gt;</a:t>
                      </a:r>
                    </a:p>
                    <a:p>
                      <a:r>
                        <a:rPr lang="en-IN" dirty="0" smtClean="0"/>
                        <a:t>&lt;/</a:t>
                      </a:r>
                      <a:r>
                        <a:rPr lang="en-IN" dirty="0" err="1" smtClean="0"/>
                        <a:t>ol</a:t>
                      </a:r>
                      <a:r>
                        <a:rPr lang="en-IN" dirty="0" smtClean="0"/>
                        <a:t>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List Item 1</a:t>
                      </a:r>
                    </a:p>
                    <a:p>
                      <a:r>
                        <a:rPr lang="en-I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List Item 2</a:t>
                      </a:r>
                    </a:p>
                    <a:p>
                      <a:endParaRPr lang="en-IN" sz="2000" b="0" i="1" u="sng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HTML5 logo and wordmark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674" y="44624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5661248"/>
            <a:ext cx="9144000" cy="11967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dirty="0" smtClean="0">
                <a:solidFill>
                  <a:srgbClr val="FF0000"/>
                </a:solidFill>
              </a:rPr>
              <a:t>Note* Red colour statements in “feature” column are used to represent meaning of tag elements.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26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05680" y="18551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600" dirty="0" smtClean="0"/>
              <a:t>Some Easy and Quick tags</a:t>
            </a:r>
            <a:endParaRPr lang="en-IN" sz="36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861240"/>
              </p:ext>
            </p:extLst>
          </p:nvPr>
        </p:nvGraphicFramePr>
        <p:xfrm>
          <a:off x="0" y="1124744"/>
          <a:ext cx="9144000" cy="4761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1955"/>
                <a:gridCol w="3113081"/>
                <a:gridCol w="3578964"/>
              </a:tblGrid>
              <a:tr h="738610">
                <a:tc>
                  <a:txBody>
                    <a:bodyPr/>
                    <a:lstStyle/>
                    <a:p>
                      <a:r>
                        <a:rPr lang="en-IN" dirty="0" smtClean="0"/>
                        <a:t>Feature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Tag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Output</a:t>
                      </a:r>
                      <a:endParaRPr lang="en-IN" dirty="0"/>
                    </a:p>
                  </a:txBody>
                  <a:tcPr/>
                </a:tc>
              </a:tr>
              <a:tr h="738610">
                <a:tc>
                  <a:txBody>
                    <a:bodyPr/>
                    <a:lstStyle/>
                    <a:p>
                      <a:r>
                        <a:rPr lang="en-IN" dirty="0" smtClean="0"/>
                        <a:t>Ordered List </a:t>
                      </a:r>
                    </a:p>
                    <a:p>
                      <a:r>
                        <a:rPr lang="en-IN" dirty="0" smtClean="0"/>
                        <a:t>[starting</a:t>
                      </a:r>
                      <a:r>
                        <a:rPr lang="en-IN" baseline="0" dirty="0" smtClean="0"/>
                        <a:t> at</a:t>
                      </a:r>
                      <a:r>
                        <a:rPr lang="en-IN" dirty="0" smtClean="0"/>
                        <a:t> Index 5]</a:t>
                      </a:r>
                    </a:p>
                    <a:p>
                      <a:pPr algn="just"/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{“start” attribute alter the starting index of ordered list}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&lt;</a:t>
                      </a:r>
                      <a:r>
                        <a:rPr lang="en-IN" dirty="0" err="1" smtClean="0"/>
                        <a:t>ol</a:t>
                      </a:r>
                      <a:r>
                        <a:rPr lang="en-IN" dirty="0" smtClean="0"/>
                        <a:t> </a:t>
                      </a:r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start=“5”</a:t>
                      </a:r>
                      <a:r>
                        <a:rPr lang="en-IN" dirty="0" smtClean="0"/>
                        <a:t>&gt;</a:t>
                      </a:r>
                    </a:p>
                    <a:p>
                      <a:r>
                        <a:rPr lang="en-IN" dirty="0" smtClean="0"/>
                        <a:t>&lt;li&gt; List Item 1 at index</a:t>
                      </a:r>
                      <a:r>
                        <a:rPr lang="en-IN" baseline="0" dirty="0" smtClean="0"/>
                        <a:t>  5</a:t>
                      </a:r>
                      <a:r>
                        <a:rPr lang="en-IN" dirty="0" smtClean="0"/>
                        <a:t>&lt;/li&gt;</a:t>
                      </a:r>
                    </a:p>
                    <a:p>
                      <a:r>
                        <a:rPr lang="en-IN" dirty="0" smtClean="0"/>
                        <a:t>&lt;li&gt;List Item 2 at index 6&lt;/li&gt;</a:t>
                      </a:r>
                    </a:p>
                    <a:p>
                      <a:r>
                        <a:rPr lang="en-IN" dirty="0" smtClean="0"/>
                        <a:t>&lt;/</a:t>
                      </a:r>
                      <a:r>
                        <a:rPr lang="en-IN" dirty="0" err="1" smtClean="0"/>
                        <a:t>ol</a:t>
                      </a:r>
                      <a:r>
                        <a:rPr lang="en-IN" dirty="0" smtClean="0"/>
                        <a:t>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List Item 1 at index 5</a:t>
                      </a:r>
                    </a:p>
                    <a:p>
                      <a:r>
                        <a:rPr lang="en-I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List Item 2 at index 6</a:t>
                      </a:r>
                    </a:p>
                    <a:p>
                      <a:endParaRPr lang="en-IN" sz="2000" b="0" i="1" u="sng" dirty="0"/>
                    </a:p>
                  </a:txBody>
                  <a:tcPr/>
                </a:tc>
              </a:tr>
              <a:tr h="738610">
                <a:tc>
                  <a:txBody>
                    <a:bodyPr/>
                    <a:lstStyle/>
                    <a:p>
                      <a:r>
                        <a:rPr lang="en-IN" dirty="0" smtClean="0"/>
                        <a:t>Description</a:t>
                      </a:r>
                      <a:r>
                        <a:rPr lang="en-IN" baseline="0" dirty="0" smtClean="0"/>
                        <a:t> List</a:t>
                      </a:r>
                    </a:p>
                    <a:p>
                      <a:r>
                        <a:rPr lang="en-IN" baseline="0" dirty="0" smtClean="0">
                          <a:solidFill>
                            <a:srgbClr val="FF0000"/>
                          </a:solidFill>
                        </a:rPr>
                        <a:t>[where</a:t>
                      </a:r>
                    </a:p>
                    <a:p>
                      <a:r>
                        <a:rPr lang="en-IN" baseline="0" dirty="0" smtClean="0">
                          <a:solidFill>
                            <a:srgbClr val="FF0000"/>
                          </a:solidFill>
                        </a:rPr>
                        <a:t>dl=description list</a:t>
                      </a:r>
                    </a:p>
                    <a:p>
                      <a:r>
                        <a:rPr lang="en-IN" baseline="0" dirty="0" err="1" smtClean="0">
                          <a:solidFill>
                            <a:srgbClr val="FF0000"/>
                          </a:solidFill>
                        </a:rPr>
                        <a:t>dt</a:t>
                      </a:r>
                      <a:r>
                        <a:rPr lang="en-IN" baseline="0" dirty="0" smtClean="0">
                          <a:solidFill>
                            <a:srgbClr val="FF0000"/>
                          </a:solidFill>
                        </a:rPr>
                        <a:t>=description term</a:t>
                      </a:r>
                    </a:p>
                    <a:p>
                      <a:r>
                        <a:rPr lang="en-IN" baseline="0" dirty="0" err="1" smtClean="0">
                          <a:solidFill>
                            <a:srgbClr val="FF0000"/>
                          </a:solidFill>
                        </a:rPr>
                        <a:t>dd</a:t>
                      </a:r>
                      <a:r>
                        <a:rPr lang="en-IN" baseline="0" dirty="0" smtClean="0">
                          <a:solidFill>
                            <a:srgbClr val="FF0000"/>
                          </a:solidFill>
                        </a:rPr>
                        <a:t>=description data</a:t>
                      </a:r>
                    </a:p>
                    <a:p>
                      <a:r>
                        <a:rPr lang="en-IN" baseline="0" dirty="0" smtClean="0">
                          <a:solidFill>
                            <a:srgbClr val="FF0000"/>
                          </a:solidFill>
                        </a:rPr>
                        <a:t>]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&lt;dl&gt;</a:t>
                      </a:r>
                    </a:p>
                    <a:p>
                      <a:r>
                        <a:rPr lang="en-IN" dirty="0" smtClean="0"/>
                        <a:t>&lt;</a:t>
                      </a:r>
                      <a:r>
                        <a:rPr lang="en-IN" dirty="0" err="1" smtClean="0"/>
                        <a:t>dt</a:t>
                      </a:r>
                      <a:r>
                        <a:rPr lang="en-IN" dirty="0" smtClean="0"/>
                        <a:t>&gt;Eyes&lt;/</a:t>
                      </a:r>
                      <a:r>
                        <a:rPr lang="en-IN" dirty="0" err="1" smtClean="0"/>
                        <a:t>dt</a:t>
                      </a:r>
                      <a:r>
                        <a:rPr lang="en-IN" dirty="0" smtClean="0"/>
                        <a:t>&gt;</a:t>
                      </a:r>
                    </a:p>
                    <a:p>
                      <a:r>
                        <a:rPr lang="en-IN" dirty="0" smtClean="0"/>
                        <a:t>&lt;</a:t>
                      </a:r>
                      <a:r>
                        <a:rPr lang="en-IN" dirty="0" err="1" smtClean="0"/>
                        <a:t>dd</a:t>
                      </a:r>
                      <a:r>
                        <a:rPr lang="en-IN" dirty="0" smtClean="0"/>
                        <a:t>&gt;Part of Body</a:t>
                      </a:r>
                      <a:r>
                        <a:rPr lang="en-IN" baseline="0" dirty="0" smtClean="0"/>
                        <a:t> use to see.</a:t>
                      </a:r>
                      <a:r>
                        <a:rPr lang="en-IN" dirty="0" smtClean="0"/>
                        <a:t>&lt;/</a:t>
                      </a:r>
                      <a:r>
                        <a:rPr lang="en-IN" dirty="0" err="1" smtClean="0"/>
                        <a:t>dd</a:t>
                      </a:r>
                      <a:r>
                        <a:rPr lang="en-IN" dirty="0" smtClean="0"/>
                        <a:t>&gt;</a:t>
                      </a:r>
                    </a:p>
                    <a:p>
                      <a:endParaRPr lang="en-IN" dirty="0" smtClean="0"/>
                    </a:p>
                    <a:p>
                      <a:r>
                        <a:rPr lang="en-IN" dirty="0" smtClean="0"/>
                        <a:t>&lt;</a:t>
                      </a:r>
                      <a:r>
                        <a:rPr lang="en-IN" dirty="0" err="1" smtClean="0"/>
                        <a:t>dt</a:t>
                      </a:r>
                      <a:r>
                        <a:rPr lang="en-IN" dirty="0" smtClean="0"/>
                        <a:t>&gt;Cycle&lt;/</a:t>
                      </a:r>
                      <a:r>
                        <a:rPr lang="en-IN" dirty="0" err="1" smtClean="0"/>
                        <a:t>dt</a:t>
                      </a:r>
                      <a:r>
                        <a:rPr lang="en-IN" dirty="0" smtClean="0"/>
                        <a:t>&gt;</a:t>
                      </a:r>
                    </a:p>
                    <a:p>
                      <a:r>
                        <a:rPr lang="en-IN" dirty="0" smtClean="0"/>
                        <a:t>&lt;</a:t>
                      </a:r>
                      <a:r>
                        <a:rPr lang="en-IN" dirty="0" err="1" smtClean="0"/>
                        <a:t>dd</a:t>
                      </a:r>
                      <a:r>
                        <a:rPr lang="en-IN" dirty="0" smtClean="0"/>
                        <a:t>&gt;A</a:t>
                      </a:r>
                      <a:r>
                        <a:rPr lang="en-IN" baseline="0" dirty="0" smtClean="0"/>
                        <a:t> vehicle use for locomotion</a:t>
                      </a:r>
                      <a:r>
                        <a:rPr lang="en-IN" dirty="0" smtClean="0"/>
                        <a:t>&lt;/</a:t>
                      </a:r>
                      <a:r>
                        <a:rPr lang="en-IN" dirty="0" err="1" smtClean="0"/>
                        <a:t>dd</a:t>
                      </a:r>
                      <a:r>
                        <a:rPr lang="en-IN" dirty="0" smtClean="0"/>
                        <a:t>&gt;</a:t>
                      </a:r>
                    </a:p>
                    <a:p>
                      <a:r>
                        <a:rPr lang="en-IN" dirty="0" smtClean="0"/>
                        <a:t>&lt;/dl&gt;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Eyes</a:t>
                      </a:r>
                    </a:p>
                    <a:p>
                      <a:r>
                        <a:rPr lang="en-IN" sz="1800" dirty="0" smtClean="0"/>
                        <a:t>          Part of Body use to see.</a:t>
                      </a:r>
                    </a:p>
                    <a:p>
                      <a:endParaRPr lang="en-IN" sz="1800" dirty="0" smtClean="0"/>
                    </a:p>
                    <a:p>
                      <a:r>
                        <a:rPr lang="en-IN" sz="1800" dirty="0" smtClean="0"/>
                        <a:t>Cycle</a:t>
                      </a:r>
                    </a:p>
                    <a:p>
                      <a:r>
                        <a:rPr lang="en-IN" sz="1800" dirty="0" smtClean="0"/>
                        <a:t>           A vehicle use for</a:t>
                      </a:r>
                      <a:r>
                        <a:rPr lang="en-IN" sz="1800" baseline="0" dirty="0" smtClean="0"/>
                        <a:t> </a:t>
                      </a:r>
                      <a:r>
                        <a:rPr lang="en-IN" sz="1800" dirty="0" smtClean="0"/>
                        <a:t>locomotion</a:t>
                      </a:r>
                      <a:endParaRPr lang="en-IN" sz="1800" b="0" i="1" u="sng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HTML5 logo and wordmark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674" y="44624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42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05680" y="18551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600" dirty="0" smtClean="0"/>
              <a:t>Some Easy and Quick tags</a:t>
            </a:r>
            <a:endParaRPr lang="en-IN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196752"/>
            <a:ext cx="887730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ML5 logo and wordmark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674" y="44624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83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ML5 logo and wordmark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674" y="44624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5680" y="18551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600" dirty="0" smtClean="0"/>
              <a:t>Task </a:t>
            </a:r>
            <a:r>
              <a:rPr lang="en-IN" sz="3600" dirty="0"/>
              <a:t>8</a:t>
            </a:r>
          </a:p>
        </p:txBody>
      </p:sp>
      <p:sp>
        <p:nvSpPr>
          <p:cNvPr id="9" name="Rectangle 8"/>
          <p:cNvSpPr/>
          <p:nvPr/>
        </p:nvSpPr>
        <p:spPr>
          <a:xfrm>
            <a:off x="224644" y="1523831"/>
            <a:ext cx="86414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IN" sz="2400" b="1" dirty="0" smtClean="0">
                <a:solidFill>
                  <a:srgbClr val="00B050"/>
                </a:solidFill>
              </a:rPr>
              <a:t> Go to URL </a:t>
            </a:r>
            <a:r>
              <a:rPr lang="en-IN" sz="2400" b="1" dirty="0" smtClean="0">
                <a:solidFill>
                  <a:srgbClr val="00B050"/>
                </a:solidFill>
                <a:hlinkClick r:id="rId4"/>
              </a:rPr>
              <a:t>https</a:t>
            </a:r>
            <a:r>
              <a:rPr lang="en-IN" sz="2400" b="1" dirty="0">
                <a:solidFill>
                  <a:srgbClr val="00B050"/>
                </a:solidFill>
                <a:hlinkClick r:id="rId4"/>
              </a:rPr>
              <a:t>://www.cse.iitk.ac.in/users/sidsri/SummerSchool</a:t>
            </a:r>
            <a:r>
              <a:rPr lang="en-IN" sz="2400" b="1" dirty="0" smtClean="0">
                <a:solidFill>
                  <a:srgbClr val="00B050"/>
                </a:solidFill>
                <a:hlinkClick r:id="rId4"/>
              </a:rPr>
              <a:t>/</a:t>
            </a:r>
            <a:endParaRPr lang="en-IN" sz="2400" b="1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IN" sz="2400" b="1" dirty="0" smtClean="0">
                <a:solidFill>
                  <a:srgbClr val="00B0F0"/>
                </a:solidFill>
              </a:rPr>
              <a:t>Download Task </a:t>
            </a:r>
            <a:r>
              <a:rPr lang="en-IN" sz="2400" b="1" dirty="0">
                <a:solidFill>
                  <a:srgbClr val="00B0F0"/>
                </a:solidFill>
              </a:rPr>
              <a:t>8</a:t>
            </a:r>
            <a:r>
              <a:rPr lang="en-IN" sz="2400" b="1" dirty="0" smtClean="0">
                <a:solidFill>
                  <a:srgbClr val="00B0F0"/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IN" sz="2400" b="1" dirty="0" smtClean="0">
                <a:solidFill>
                  <a:srgbClr val="92D050"/>
                </a:solidFill>
              </a:rPr>
              <a:t>Your aim is to use bold, italic, underline, list tags and their attributes.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IN" sz="2400" b="1" dirty="0" smtClean="0">
                <a:solidFill>
                  <a:schemeClr val="accent2">
                    <a:lumMod val="75000"/>
                  </a:schemeClr>
                </a:solidFill>
              </a:rPr>
              <a:t>You can verify your result by opening answer8.html.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IN" sz="2400" b="1" dirty="0" smtClean="0">
                <a:solidFill>
                  <a:schemeClr val="accent6">
                    <a:lumMod val="75000"/>
                  </a:schemeClr>
                </a:solidFill>
              </a:rPr>
              <a:t>Now Lets start with practical of these tag. </a:t>
            </a:r>
            <a:r>
              <a:rPr lang="en-IN" sz="24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  </a:t>
            </a:r>
            <a:endParaRPr lang="en-IN" sz="2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10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ML5 logo and wordmark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674" y="44624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siddharth\Desktop\SummerSchool\HTML\fun emoji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6850"/>
            <a:ext cx="31623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iddharth\Desktop\SummerSchool\HTML\fun emoji 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29000"/>
            <a:ext cx="3109466" cy="312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5536" y="1844824"/>
            <a:ext cx="8229600" cy="3384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IN" sz="7200" dirty="0" smtClean="0"/>
              <a:t>Now</a:t>
            </a:r>
          </a:p>
          <a:p>
            <a:r>
              <a:rPr lang="en-IN" sz="7200" dirty="0" smtClean="0"/>
              <a:t>Starts </a:t>
            </a:r>
          </a:p>
          <a:p>
            <a:pPr algn="l"/>
            <a:r>
              <a:rPr lang="en-IN" sz="7200" dirty="0" smtClean="0"/>
              <a:t>Fun</a:t>
            </a:r>
            <a:endParaRPr lang="en-IN" sz="7200" dirty="0"/>
          </a:p>
        </p:txBody>
      </p:sp>
    </p:spTree>
    <p:extLst>
      <p:ext uri="{BB962C8B-B14F-4D97-AF65-F5344CB8AC3E}">
        <p14:creationId xmlns:p14="http://schemas.microsoft.com/office/powerpoint/2010/main" val="202079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ML5 logo and wordmark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674" y="44624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5680" y="18551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600" dirty="0" smtClean="0"/>
              <a:t>Introducing Form Elements</a:t>
            </a:r>
            <a:endParaRPr lang="en-IN" sz="3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5680" y="507426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600" dirty="0" smtClean="0"/>
              <a:t>Blackboard Work Starts Now….</a:t>
            </a:r>
            <a:endParaRPr lang="en-IN" sz="3600" dirty="0"/>
          </a:p>
        </p:txBody>
      </p:sp>
      <p:pic>
        <p:nvPicPr>
          <p:cNvPr id="2050" name="Picture 2" descr="C:\Users\siddharth\Desktop\nitika\Project\emoji\blackboard emoj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5741410" cy="332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46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ML5 logo and wordmark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674" y="44624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5680" y="18551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600" dirty="0" smtClean="0"/>
              <a:t>Task </a:t>
            </a:r>
            <a:r>
              <a:rPr lang="en-IN" sz="3600" dirty="0"/>
              <a:t>9</a:t>
            </a:r>
          </a:p>
        </p:txBody>
      </p:sp>
      <p:sp>
        <p:nvSpPr>
          <p:cNvPr id="9" name="Rectangle 8"/>
          <p:cNvSpPr/>
          <p:nvPr/>
        </p:nvSpPr>
        <p:spPr>
          <a:xfrm>
            <a:off x="224644" y="1523831"/>
            <a:ext cx="8641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400" b="1" dirty="0" smtClean="0">
                <a:solidFill>
                  <a:srgbClr val="00B050"/>
                </a:solidFill>
              </a:rPr>
              <a:t>Understanding Basic Form elements</a:t>
            </a:r>
            <a:endParaRPr lang="en-IN" sz="2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7863" y="3717032"/>
            <a:ext cx="86414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 smtClean="0">
                <a:solidFill>
                  <a:srgbClr val="00B050"/>
                </a:solidFill>
              </a:rPr>
              <a:t>&lt;form&gt;</a:t>
            </a:r>
          </a:p>
          <a:p>
            <a:r>
              <a:rPr lang="en-IN" sz="2400" b="1" dirty="0" smtClean="0">
                <a:solidFill>
                  <a:srgbClr val="00B0F0"/>
                </a:solidFill>
              </a:rPr>
              <a:t>&lt;input type=“text&gt;</a:t>
            </a:r>
          </a:p>
          <a:p>
            <a:r>
              <a:rPr lang="en-IN" sz="2400" b="1" dirty="0" smtClean="0">
                <a:solidFill>
                  <a:srgbClr val="0070C0"/>
                </a:solidFill>
              </a:rPr>
              <a:t>&lt;input </a:t>
            </a:r>
            <a:r>
              <a:rPr lang="en-IN" sz="2400" b="1" dirty="0">
                <a:solidFill>
                  <a:srgbClr val="0070C0"/>
                </a:solidFill>
              </a:rPr>
              <a:t>type</a:t>
            </a:r>
            <a:r>
              <a:rPr lang="en-IN" sz="2400" b="1" dirty="0" smtClean="0">
                <a:solidFill>
                  <a:srgbClr val="0070C0"/>
                </a:solidFill>
              </a:rPr>
              <a:t>=“password”&gt;</a:t>
            </a:r>
          </a:p>
          <a:p>
            <a:r>
              <a:rPr lang="en-IN" sz="2400" b="1" dirty="0" smtClean="0">
                <a:solidFill>
                  <a:schemeClr val="accent2">
                    <a:lumMod val="75000"/>
                  </a:schemeClr>
                </a:solidFill>
              </a:rPr>
              <a:t>&lt;input type=“button”&gt;</a:t>
            </a:r>
          </a:p>
          <a:p>
            <a:r>
              <a:rPr lang="en-IN" sz="2400" b="1" dirty="0" smtClean="0">
                <a:solidFill>
                  <a:srgbClr val="00B050"/>
                </a:solidFill>
              </a:rPr>
              <a:t>&lt;/form&gt;</a:t>
            </a:r>
          </a:p>
        </p:txBody>
      </p:sp>
      <p:sp>
        <p:nvSpPr>
          <p:cNvPr id="7" name="Rectangle 6"/>
          <p:cNvSpPr/>
          <p:nvPr/>
        </p:nvSpPr>
        <p:spPr>
          <a:xfrm>
            <a:off x="417863" y="2132856"/>
            <a:ext cx="86414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en-IN" sz="2400" b="1" dirty="0" smtClean="0">
                <a:solidFill>
                  <a:srgbClr val="00B050"/>
                </a:solidFill>
              </a:rPr>
              <a:t>Form </a:t>
            </a:r>
          </a:p>
          <a:p>
            <a:pPr marL="457200" indent="-457200">
              <a:buAutoNum type="arabicParenR"/>
            </a:pPr>
            <a:r>
              <a:rPr lang="en-IN" sz="2400" b="1" dirty="0" smtClean="0">
                <a:solidFill>
                  <a:srgbClr val="00B0F0"/>
                </a:solidFill>
              </a:rPr>
              <a:t>Text Fields (both for Text and </a:t>
            </a:r>
            <a:r>
              <a:rPr lang="en-IN" sz="2400" b="1" dirty="0" smtClean="0">
                <a:solidFill>
                  <a:srgbClr val="0070C0"/>
                </a:solidFill>
              </a:rPr>
              <a:t>Password</a:t>
            </a:r>
            <a:r>
              <a:rPr lang="en-IN" sz="2400" b="1" dirty="0" smtClean="0">
                <a:solidFill>
                  <a:srgbClr val="00B0F0"/>
                </a:solidFill>
              </a:rPr>
              <a:t>)</a:t>
            </a:r>
          </a:p>
          <a:p>
            <a:pPr marL="457200" indent="-457200">
              <a:buAutoNum type="arabicParenR"/>
            </a:pPr>
            <a:r>
              <a:rPr lang="en-IN" sz="2400" b="1" dirty="0" smtClean="0">
                <a:solidFill>
                  <a:schemeClr val="accent2">
                    <a:lumMod val="75000"/>
                  </a:schemeClr>
                </a:solidFill>
              </a:rPr>
              <a:t>Buttons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19378841">
            <a:off x="1483764" y="2491447"/>
            <a:ext cx="5257317" cy="1786994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400" dirty="0" smtClean="0">
                <a:solidFill>
                  <a:schemeClr val="bg1"/>
                </a:solidFill>
              </a:rPr>
              <a:t>Concept of Client Server Architecture</a:t>
            </a:r>
            <a:endParaRPr lang="en-IN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29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ML5 logo and wordmark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674" y="44624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5680" y="18551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600" dirty="0" smtClean="0"/>
              <a:t>Understanding Structure and Tags</a:t>
            </a:r>
            <a:endParaRPr lang="en-IN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80" y="980728"/>
            <a:ext cx="5943600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Brace 2"/>
          <p:cNvSpPr/>
          <p:nvPr/>
        </p:nvSpPr>
        <p:spPr>
          <a:xfrm>
            <a:off x="1259632" y="980727"/>
            <a:ext cx="601413" cy="1072433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2038466" y="1240714"/>
            <a:ext cx="877350" cy="2941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To Tag</a:t>
            </a:r>
            <a:endParaRPr lang="en-IN" dirty="0"/>
          </a:p>
        </p:txBody>
      </p:sp>
      <p:sp>
        <p:nvSpPr>
          <p:cNvPr id="8" name="Right Brace 7"/>
          <p:cNvSpPr/>
          <p:nvPr/>
        </p:nvSpPr>
        <p:spPr>
          <a:xfrm>
            <a:off x="2502506" y="1901170"/>
            <a:ext cx="648072" cy="64807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3275856" y="2078127"/>
            <a:ext cx="1440160" cy="2941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Subject Tag</a:t>
            </a:r>
            <a:endParaRPr lang="en-IN" dirty="0"/>
          </a:p>
        </p:txBody>
      </p:sp>
      <p:sp>
        <p:nvSpPr>
          <p:cNvPr id="10" name="Right Brace 9"/>
          <p:cNvSpPr/>
          <p:nvPr/>
        </p:nvSpPr>
        <p:spPr>
          <a:xfrm>
            <a:off x="6297547" y="2549242"/>
            <a:ext cx="648072" cy="217590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7070897" y="3494882"/>
            <a:ext cx="1440160" cy="2941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Body Tag</a:t>
            </a:r>
            <a:endParaRPr lang="en-IN" dirty="0"/>
          </a:p>
        </p:txBody>
      </p:sp>
      <p:sp>
        <p:nvSpPr>
          <p:cNvPr id="12" name="Right Brace 11"/>
          <p:cNvSpPr/>
          <p:nvPr/>
        </p:nvSpPr>
        <p:spPr>
          <a:xfrm>
            <a:off x="1331640" y="5373216"/>
            <a:ext cx="418794" cy="137121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1861045" y="6055760"/>
            <a:ext cx="1440160" cy="2941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Sender Tag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6347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ML5 logo and wordmark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674" y="44624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5680" y="18551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600" dirty="0" smtClean="0"/>
              <a:t>Task 10</a:t>
            </a:r>
            <a:endParaRPr lang="en-IN" sz="3600" dirty="0"/>
          </a:p>
        </p:txBody>
      </p:sp>
      <p:sp>
        <p:nvSpPr>
          <p:cNvPr id="9" name="Rectangle 8"/>
          <p:cNvSpPr/>
          <p:nvPr/>
        </p:nvSpPr>
        <p:spPr>
          <a:xfrm>
            <a:off x="258173" y="943796"/>
            <a:ext cx="86414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400" b="1" dirty="0" smtClean="0">
                <a:solidFill>
                  <a:srgbClr val="00B050"/>
                </a:solidFill>
              </a:rPr>
              <a:t>Login Form</a:t>
            </a:r>
            <a:endParaRPr lang="en-IN" sz="4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680" y="1773062"/>
            <a:ext cx="86414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/>
              <a:t>&lt;form name="f1" id="fid1</a:t>
            </a:r>
            <a:r>
              <a:rPr lang="en-IN" sz="2400" b="1" dirty="0" smtClean="0"/>
              <a:t>"&gt;</a:t>
            </a:r>
          </a:p>
          <a:p>
            <a:endParaRPr lang="en-IN" sz="2400" b="1" dirty="0"/>
          </a:p>
          <a:p>
            <a:r>
              <a:rPr lang="en-IN" sz="2400" b="1" dirty="0" smtClean="0"/>
              <a:t>User </a:t>
            </a:r>
            <a:r>
              <a:rPr lang="en-IN" sz="2400" b="1" dirty="0"/>
              <a:t>Name:&lt;</a:t>
            </a:r>
            <a:r>
              <a:rPr lang="en-IN" sz="2400" b="1" dirty="0" err="1"/>
              <a:t>br</a:t>
            </a:r>
            <a:r>
              <a:rPr lang="en-IN" sz="2400" b="1" dirty="0" smtClean="0"/>
              <a:t>&gt;</a:t>
            </a:r>
          </a:p>
          <a:p>
            <a:r>
              <a:rPr lang="en-IN" sz="2400" b="1" dirty="0" smtClean="0"/>
              <a:t>&lt;</a:t>
            </a:r>
            <a:r>
              <a:rPr lang="en-IN" sz="2400" b="1" dirty="0"/>
              <a:t>input type="text" name="tf1" id="tf1" </a:t>
            </a:r>
            <a:r>
              <a:rPr lang="en-IN" sz="2400" b="1" dirty="0">
                <a:solidFill>
                  <a:srgbClr val="FF0000"/>
                </a:solidFill>
              </a:rPr>
              <a:t>required</a:t>
            </a:r>
            <a:r>
              <a:rPr lang="en-IN" sz="2400" b="1" dirty="0"/>
              <a:t>&gt;&lt;</a:t>
            </a:r>
            <a:r>
              <a:rPr lang="en-IN" sz="2400" b="1" dirty="0" err="1"/>
              <a:t>br</a:t>
            </a:r>
            <a:r>
              <a:rPr lang="en-IN" sz="2400" b="1" dirty="0" smtClean="0"/>
              <a:t>&gt;</a:t>
            </a:r>
          </a:p>
          <a:p>
            <a:endParaRPr lang="en-IN" sz="2400" b="1" dirty="0"/>
          </a:p>
          <a:p>
            <a:r>
              <a:rPr lang="en-IN" sz="2400" b="1" dirty="0"/>
              <a:t>Password:&lt;</a:t>
            </a:r>
            <a:r>
              <a:rPr lang="en-IN" sz="2400" b="1" dirty="0" err="1"/>
              <a:t>br</a:t>
            </a:r>
            <a:r>
              <a:rPr lang="en-IN" sz="2400" b="1" dirty="0"/>
              <a:t>&gt;</a:t>
            </a:r>
          </a:p>
          <a:p>
            <a:r>
              <a:rPr lang="en-IN" sz="2400" b="1" dirty="0"/>
              <a:t>&lt;input type</a:t>
            </a:r>
            <a:r>
              <a:rPr lang="en-IN" sz="2400" b="1" dirty="0" smtClean="0"/>
              <a:t>=“</a:t>
            </a:r>
            <a:r>
              <a:rPr lang="en-IN" sz="2400" b="1" dirty="0">
                <a:solidFill>
                  <a:srgbClr val="FF0000"/>
                </a:solidFill>
              </a:rPr>
              <a:t>p</a:t>
            </a:r>
            <a:r>
              <a:rPr lang="en-IN" sz="2400" b="1" dirty="0" smtClean="0">
                <a:solidFill>
                  <a:srgbClr val="FF0000"/>
                </a:solidFill>
              </a:rPr>
              <a:t>assword</a:t>
            </a:r>
            <a:r>
              <a:rPr lang="en-IN" sz="2400" b="1" dirty="0" smtClean="0"/>
              <a:t>" </a:t>
            </a:r>
            <a:r>
              <a:rPr lang="en-IN" sz="2400" b="1" dirty="0"/>
              <a:t>name="tf2" id="tf2" required&gt;&lt;</a:t>
            </a:r>
            <a:r>
              <a:rPr lang="en-IN" sz="2400" b="1" dirty="0" err="1"/>
              <a:t>br</a:t>
            </a:r>
            <a:r>
              <a:rPr lang="en-IN" sz="2400" b="1" dirty="0"/>
              <a:t>&gt;&lt;</a:t>
            </a:r>
            <a:r>
              <a:rPr lang="en-IN" sz="2400" b="1" dirty="0" err="1"/>
              <a:t>br</a:t>
            </a:r>
            <a:r>
              <a:rPr lang="en-IN" sz="2400" b="1" dirty="0" smtClean="0"/>
              <a:t>&gt;</a:t>
            </a:r>
          </a:p>
          <a:p>
            <a:endParaRPr lang="en-IN" sz="2400" b="1" dirty="0" smtClean="0"/>
          </a:p>
          <a:p>
            <a:r>
              <a:rPr lang="en-IN" sz="2400" b="1" dirty="0" smtClean="0"/>
              <a:t>&lt;</a:t>
            </a:r>
            <a:r>
              <a:rPr lang="en-IN" sz="2400" b="1" dirty="0"/>
              <a:t>input type="button" name="b1" id="b1" value="Reset"&gt;</a:t>
            </a:r>
          </a:p>
          <a:p>
            <a:r>
              <a:rPr lang="en-IN" sz="2400" b="1" dirty="0"/>
              <a:t>&lt;input type="</a:t>
            </a:r>
            <a:r>
              <a:rPr lang="en-IN" sz="2400" b="1" dirty="0">
                <a:solidFill>
                  <a:srgbClr val="FF0000"/>
                </a:solidFill>
              </a:rPr>
              <a:t>submit</a:t>
            </a:r>
            <a:r>
              <a:rPr lang="en-IN" sz="2400" b="1" dirty="0"/>
              <a:t>" name="b2" id="b2</a:t>
            </a:r>
            <a:r>
              <a:rPr lang="en-IN" sz="2400" b="1" dirty="0" smtClean="0"/>
              <a:t>"&gt;</a:t>
            </a:r>
          </a:p>
          <a:p>
            <a:r>
              <a:rPr lang="en-IN" sz="2400" b="1" dirty="0" smtClean="0"/>
              <a:t>&lt;/form&gt;</a:t>
            </a:r>
          </a:p>
        </p:txBody>
      </p:sp>
    </p:spTree>
    <p:extLst>
      <p:ext uri="{BB962C8B-B14F-4D97-AF65-F5344CB8AC3E}">
        <p14:creationId xmlns:p14="http://schemas.microsoft.com/office/powerpoint/2010/main" val="393929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ML5 logo and wordmark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674" y="44624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5680" y="18551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600" dirty="0" smtClean="0"/>
              <a:t>Task 11 &amp; 12</a:t>
            </a:r>
          </a:p>
        </p:txBody>
      </p:sp>
      <p:sp>
        <p:nvSpPr>
          <p:cNvPr id="9" name="Rectangle 8"/>
          <p:cNvSpPr/>
          <p:nvPr/>
        </p:nvSpPr>
        <p:spPr>
          <a:xfrm>
            <a:off x="224644" y="1523831"/>
            <a:ext cx="8641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400" b="1" dirty="0" smtClean="0">
                <a:solidFill>
                  <a:srgbClr val="00B050"/>
                </a:solidFill>
              </a:rPr>
              <a:t>Understanding Basic Form elements</a:t>
            </a:r>
            <a:endParaRPr lang="en-IN" sz="2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4254" y="3068960"/>
            <a:ext cx="86414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 smtClean="0">
                <a:solidFill>
                  <a:srgbClr val="00B050"/>
                </a:solidFill>
              </a:rPr>
              <a:t>&lt;form&gt;</a:t>
            </a:r>
          </a:p>
          <a:p>
            <a:r>
              <a:rPr lang="en-IN" sz="2400" b="1" dirty="0">
                <a:solidFill>
                  <a:srgbClr val="00B050"/>
                </a:solidFill>
              </a:rPr>
              <a:t>&lt;input type="checkbox" name</a:t>
            </a:r>
            <a:r>
              <a:rPr lang="en-IN" sz="2400" b="1" dirty="0" smtClean="0">
                <a:solidFill>
                  <a:srgbClr val="00B050"/>
                </a:solidFill>
              </a:rPr>
              <a:t>=“food" </a:t>
            </a:r>
            <a:r>
              <a:rPr lang="en-IN" sz="2400" b="1" dirty="0">
                <a:solidFill>
                  <a:srgbClr val="00B050"/>
                </a:solidFill>
              </a:rPr>
              <a:t>value</a:t>
            </a:r>
            <a:r>
              <a:rPr lang="en-IN" sz="2400" b="1" dirty="0" smtClean="0">
                <a:solidFill>
                  <a:srgbClr val="00B050"/>
                </a:solidFill>
              </a:rPr>
              <a:t>=“DOSA"&gt;DOSA&lt;</a:t>
            </a:r>
            <a:r>
              <a:rPr lang="en-IN" sz="2400" b="1" dirty="0" err="1" smtClean="0">
                <a:solidFill>
                  <a:srgbClr val="00B050"/>
                </a:solidFill>
              </a:rPr>
              <a:t>br</a:t>
            </a:r>
            <a:r>
              <a:rPr lang="en-IN" sz="2400" b="1" dirty="0">
                <a:solidFill>
                  <a:srgbClr val="00B050"/>
                </a:solidFill>
              </a:rPr>
              <a:t>&gt;</a:t>
            </a:r>
          </a:p>
          <a:p>
            <a:r>
              <a:rPr lang="en-IN" sz="2400" b="1" dirty="0">
                <a:solidFill>
                  <a:srgbClr val="00B050"/>
                </a:solidFill>
              </a:rPr>
              <a:t>&lt;input type="checkbox" name</a:t>
            </a:r>
            <a:r>
              <a:rPr lang="en-IN" sz="2400" b="1" dirty="0" smtClean="0">
                <a:solidFill>
                  <a:srgbClr val="00B050"/>
                </a:solidFill>
              </a:rPr>
              <a:t>=“</a:t>
            </a:r>
            <a:r>
              <a:rPr lang="en-IN" sz="2400" b="1" dirty="0" err="1" smtClean="0">
                <a:solidFill>
                  <a:srgbClr val="00B050"/>
                </a:solidFill>
              </a:rPr>
              <a:t>fo</a:t>
            </a:r>
            <a:r>
              <a:rPr lang="en-IN" sz="2400" b="1" dirty="0" smtClean="0">
                <a:solidFill>
                  <a:srgbClr val="00B050"/>
                </a:solidFill>
              </a:rPr>
              <a:t>" </a:t>
            </a:r>
            <a:r>
              <a:rPr lang="en-IN" sz="2400" b="1" dirty="0">
                <a:solidFill>
                  <a:srgbClr val="00B050"/>
                </a:solidFill>
              </a:rPr>
              <a:t>value</a:t>
            </a:r>
            <a:r>
              <a:rPr lang="en-IN" sz="2400" b="1" dirty="0" smtClean="0">
                <a:solidFill>
                  <a:srgbClr val="00B050"/>
                </a:solidFill>
              </a:rPr>
              <a:t>=“PIZZA"&gt;PIZZA</a:t>
            </a:r>
          </a:p>
          <a:p>
            <a:r>
              <a:rPr lang="en-IN" sz="2400" b="1" dirty="0" smtClean="0">
                <a:solidFill>
                  <a:srgbClr val="00B050"/>
                </a:solidFill>
              </a:rPr>
              <a:t> </a:t>
            </a:r>
            <a:r>
              <a:rPr lang="en-IN" sz="2400" b="1" dirty="0">
                <a:solidFill>
                  <a:srgbClr val="00B050"/>
                </a:solidFill>
              </a:rPr>
              <a:t>&lt;/</a:t>
            </a:r>
            <a:r>
              <a:rPr lang="en-IN" sz="2400" b="1" dirty="0" smtClean="0">
                <a:solidFill>
                  <a:srgbClr val="00B050"/>
                </a:solidFill>
              </a:rPr>
              <a:t>form&gt;</a:t>
            </a:r>
          </a:p>
        </p:txBody>
      </p:sp>
      <p:sp>
        <p:nvSpPr>
          <p:cNvPr id="7" name="Rectangle 6"/>
          <p:cNvSpPr/>
          <p:nvPr/>
        </p:nvSpPr>
        <p:spPr>
          <a:xfrm>
            <a:off x="417863" y="2132856"/>
            <a:ext cx="86414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en-IN" sz="2400" b="1" dirty="0" smtClean="0">
                <a:solidFill>
                  <a:srgbClr val="00B050"/>
                </a:solidFill>
              </a:rPr>
              <a:t>Check boxes </a:t>
            </a:r>
          </a:p>
          <a:p>
            <a:pPr marL="457200" indent="-457200">
              <a:buAutoNum type="arabicParenR"/>
            </a:pPr>
            <a:r>
              <a:rPr lang="en-IN" sz="2400" b="1" dirty="0" smtClean="0">
                <a:solidFill>
                  <a:srgbClr val="0070C0"/>
                </a:solidFill>
              </a:rPr>
              <a:t>Radio Buttons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5680" y="4680242"/>
            <a:ext cx="86414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 smtClean="0">
                <a:solidFill>
                  <a:srgbClr val="0070C0"/>
                </a:solidFill>
              </a:rPr>
              <a:t>&lt;form&gt;</a:t>
            </a:r>
          </a:p>
          <a:p>
            <a:r>
              <a:rPr lang="en-IN" sz="2000" b="1" dirty="0">
                <a:solidFill>
                  <a:srgbClr val="0070C0"/>
                </a:solidFill>
              </a:rPr>
              <a:t>&lt;input type="radio" </a:t>
            </a:r>
            <a:r>
              <a:rPr lang="en-IN" sz="2000" b="1" dirty="0">
                <a:solidFill>
                  <a:srgbClr val="FF0000"/>
                </a:solidFill>
              </a:rPr>
              <a:t>name="gender" </a:t>
            </a:r>
            <a:r>
              <a:rPr lang="en-IN" sz="2000" b="1" dirty="0">
                <a:solidFill>
                  <a:srgbClr val="0070C0"/>
                </a:solidFill>
              </a:rPr>
              <a:t>value="male" checked&gt; Male&lt;</a:t>
            </a:r>
            <a:r>
              <a:rPr lang="en-IN" sz="2000" b="1" dirty="0" err="1">
                <a:solidFill>
                  <a:srgbClr val="0070C0"/>
                </a:solidFill>
              </a:rPr>
              <a:t>br</a:t>
            </a:r>
            <a:r>
              <a:rPr lang="en-IN" sz="2000" b="1" dirty="0">
                <a:solidFill>
                  <a:srgbClr val="0070C0"/>
                </a:solidFill>
              </a:rPr>
              <a:t>&gt;</a:t>
            </a:r>
          </a:p>
          <a:p>
            <a:r>
              <a:rPr lang="en-IN" sz="2000" b="1" dirty="0">
                <a:solidFill>
                  <a:srgbClr val="0070C0"/>
                </a:solidFill>
              </a:rPr>
              <a:t>  &lt;input type="radio" </a:t>
            </a:r>
            <a:r>
              <a:rPr lang="en-IN" sz="2000" b="1" dirty="0">
                <a:solidFill>
                  <a:srgbClr val="FF0000"/>
                </a:solidFill>
              </a:rPr>
              <a:t>name="gender" </a:t>
            </a:r>
            <a:r>
              <a:rPr lang="en-IN" sz="2000" b="1" dirty="0">
                <a:solidFill>
                  <a:srgbClr val="0070C0"/>
                </a:solidFill>
              </a:rPr>
              <a:t>value="female"&gt; Female&lt;</a:t>
            </a:r>
            <a:r>
              <a:rPr lang="en-IN" sz="2000" b="1" dirty="0" err="1">
                <a:solidFill>
                  <a:srgbClr val="0070C0"/>
                </a:solidFill>
              </a:rPr>
              <a:t>br</a:t>
            </a:r>
            <a:r>
              <a:rPr lang="en-IN" sz="2000" b="1" dirty="0">
                <a:solidFill>
                  <a:srgbClr val="0070C0"/>
                </a:solidFill>
              </a:rPr>
              <a:t>&gt;</a:t>
            </a:r>
          </a:p>
          <a:p>
            <a:r>
              <a:rPr lang="en-IN" sz="2000" b="1" dirty="0">
                <a:solidFill>
                  <a:srgbClr val="0070C0"/>
                </a:solidFill>
              </a:rPr>
              <a:t>  &lt;input type="radio" </a:t>
            </a:r>
            <a:r>
              <a:rPr lang="en-IN" sz="2000" b="1" dirty="0">
                <a:solidFill>
                  <a:srgbClr val="FF0000"/>
                </a:solidFill>
              </a:rPr>
              <a:t>name="gender" </a:t>
            </a:r>
            <a:r>
              <a:rPr lang="en-IN" sz="2000" b="1" dirty="0">
                <a:solidFill>
                  <a:srgbClr val="0070C0"/>
                </a:solidFill>
              </a:rPr>
              <a:t>value="other"&gt; Other </a:t>
            </a:r>
            <a:endParaRPr lang="en-IN" sz="2000" b="1" dirty="0" smtClean="0">
              <a:solidFill>
                <a:srgbClr val="0070C0"/>
              </a:solidFill>
            </a:endParaRPr>
          </a:p>
          <a:p>
            <a:r>
              <a:rPr lang="en-IN" sz="2000" b="1" dirty="0" smtClean="0">
                <a:solidFill>
                  <a:srgbClr val="0070C0"/>
                </a:solidFill>
              </a:rPr>
              <a:t> &lt;/form&gt;</a:t>
            </a:r>
          </a:p>
        </p:txBody>
      </p:sp>
    </p:spTree>
    <p:extLst>
      <p:ext uri="{BB962C8B-B14F-4D97-AF65-F5344CB8AC3E}">
        <p14:creationId xmlns:p14="http://schemas.microsoft.com/office/powerpoint/2010/main" val="372737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ML5 logo and wordmark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674" y="44624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5680" y="18551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600" dirty="0" smtClean="0"/>
              <a:t>Task 13</a:t>
            </a:r>
          </a:p>
        </p:txBody>
      </p:sp>
      <p:sp>
        <p:nvSpPr>
          <p:cNvPr id="9" name="Rectangle 8"/>
          <p:cNvSpPr/>
          <p:nvPr/>
        </p:nvSpPr>
        <p:spPr>
          <a:xfrm>
            <a:off x="224644" y="1523831"/>
            <a:ext cx="8641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400" b="1" dirty="0" smtClean="0">
                <a:solidFill>
                  <a:srgbClr val="00B050"/>
                </a:solidFill>
              </a:rPr>
              <a:t>Understanding Basic Form elements</a:t>
            </a:r>
            <a:endParaRPr lang="en-IN" sz="2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4254" y="3068960"/>
            <a:ext cx="86414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 smtClean="0">
                <a:solidFill>
                  <a:srgbClr val="FFC000"/>
                </a:solidFill>
              </a:rPr>
              <a:t>&lt;form&gt;</a:t>
            </a:r>
          </a:p>
          <a:p>
            <a:r>
              <a:rPr lang="en-IN" sz="2400" b="1" dirty="0" smtClean="0">
                <a:solidFill>
                  <a:srgbClr val="FFC000"/>
                </a:solidFill>
              </a:rPr>
              <a:t>&lt;select&gt;</a:t>
            </a:r>
          </a:p>
          <a:p>
            <a:r>
              <a:rPr lang="en-IN" sz="2400" b="1" dirty="0" smtClean="0">
                <a:solidFill>
                  <a:srgbClr val="FFC000"/>
                </a:solidFill>
              </a:rPr>
              <a:t>&lt;option&gt;one&lt;/option&gt;</a:t>
            </a:r>
          </a:p>
          <a:p>
            <a:r>
              <a:rPr lang="en-IN" sz="2400" b="1" dirty="0">
                <a:solidFill>
                  <a:srgbClr val="FFC000"/>
                </a:solidFill>
              </a:rPr>
              <a:t>&lt;option&gt;one&lt;/option</a:t>
            </a:r>
            <a:r>
              <a:rPr lang="en-IN" sz="2400" b="1" dirty="0" smtClean="0">
                <a:solidFill>
                  <a:srgbClr val="FFC000"/>
                </a:solidFill>
              </a:rPr>
              <a:t>&gt;</a:t>
            </a:r>
          </a:p>
          <a:p>
            <a:r>
              <a:rPr lang="en-IN" sz="2400" b="1" dirty="0" smtClean="0">
                <a:solidFill>
                  <a:srgbClr val="FFC000"/>
                </a:solidFill>
              </a:rPr>
              <a:t>&lt;/select&gt;</a:t>
            </a:r>
          </a:p>
          <a:p>
            <a:r>
              <a:rPr lang="en-IN" sz="2400" b="1" dirty="0" smtClean="0">
                <a:solidFill>
                  <a:srgbClr val="FFC000"/>
                </a:solidFill>
              </a:rPr>
              <a:t> </a:t>
            </a:r>
            <a:r>
              <a:rPr lang="en-IN" sz="2400" b="1" dirty="0">
                <a:solidFill>
                  <a:srgbClr val="FFC000"/>
                </a:solidFill>
              </a:rPr>
              <a:t>&lt;/</a:t>
            </a:r>
            <a:r>
              <a:rPr lang="en-IN" sz="2400" b="1" dirty="0" smtClean="0">
                <a:solidFill>
                  <a:srgbClr val="FFC000"/>
                </a:solidFill>
              </a:rPr>
              <a:t>form&gt;</a:t>
            </a:r>
          </a:p>
        </p:txBody>
      </p:sp>
      <p:sp>
        <p:nvSpPr>
          <p:cNvPr id="7" name="Rectangle 6"/>
          <p:cNvSpPr/>
          <p:nvPr/>
        </p:nvSpPr>
        <p:spPr>
          <a:xfrm>
            <a:off x="417863" y="2132856"/>
            <a:ext cx="8641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en-IN" sz="2400" b="1" dirty="0" smtClean="0">
                <a:solidFill>
                  <a:srgbClr val="FFC000"/>
                </a:solidFill>
              </a:rPr>
              <a:t>option</a:t>
            </a:r>
          </a:p>
        </p:txBody>
      </p:sp>
    </p:spTree>
    <p:extLst>
      <p:ext uri="{BB962C8B-B14F-4D97-AF65-F5344CB8AC3E}">
        <p14:creationId xmlns:p14="http://schemas.microsoft.com/office/powerpoint/2010/main" val="213107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ML5 logo and wordmark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674" y="44624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5680" y="18551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600" dirty="0" smtClean="0"/>
              <a:t>Task </a:t>
            </a:r>
            <a:r>
              <a:rPr lang="en-IN" sz="3600" dirty="0" smtClean="0"/>
              <a:t>14</a:t>
            </a:r>
            <a:endParaRPr lang="en-IN" sz="36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224644" y="1523831"/>
            <a:ext cx="8641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400" b="1" dirty="0" smtClean="0">
                <a:solidFill>
                  <a:srgbClr val="00B050"/>
                </a:solidFill>
              </a:rPr>
              <a:t>Understanding Basic Form elements</a:t>
            </a:r>
            <a:endParaRPr lang="en-IN" sz="2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4254" y="3068960"/>
            <a:ext cx="86414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&lt;form</a:t>
            </a:r>
            <a:r>
              <a:rPr lang="en-IN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&gt;</a:t>
            </a:r>
          </a:p>
          <a:p>
            <a:r>
              <a:rPr lang="en-IN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&lt;input type=“range” min=‘0’ max=‘100’ value=‘50’&gt;</a:t>
            </a:r>
            <a:endParaRPr lang="en-IN" sz="24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IN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&lt;/</a:t>
            </a:r>
            <a:r>
              <a:rPr lang="en-IN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form&gt;</a:t>
            </a:r>
          </a:p>
        </p:txBody>
      </p:sp>
      <p:sp>
        <p:nvSpPr>
          <p:cNvPr id="7" name="Rectangle 6"/>
          <p:cNvSpPr/>
          <p:nvPr/>
        </p:nvSpPr>
        <p:spPr>
          <a:xfrm>
            <a:off x="417863" y="2132856"/>
            <a:ext cx="8641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en-IN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Range</a:t>
            </a:r>
            <a:endParaRPr lang="en-IN" sz="24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04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41" y="792252"/>
            <a:ext cx="12573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ML5 logo and wordmark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674" y="44624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5680" y="18551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600" dirty="0" smtClean="0"/>
              <a:t>Understanding Structure and Tags</a:t>
            </a:r>
            <a:endParaRPr lang="en-IN" sz="3600" dirty="0"/>
          </a:p>
        </p:txBody>
      </p:sp>
      <p:sp>
        <p:nvSpPr>
          <p:cNvPr id="3" name="Right Brace 2"/>
          <p:cNvSpPr/>
          <p:nvPr/>
        </p:nvSpPr>
        <p:spPr>
          <a:xfrm>
            <a:off x="1259632" y="980728"/>
            <a:ext cx="622723" cy="108012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1966458" y="1406650"/>
            <a:ext cx="877350" cy="2941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To Tag</a:t>
            </a:r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4553262" y="2165797"/>
            <a:ext cx="1440160" cy="2941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Subject Tag</a:t>
            </a:r>
            <a:endParaRPr lang="en-IN" dirty="0"/>
          </a:p>
        </p:txBody>
      </p:sp>
      <p:sp>
        <p:nvSpPr>
          <p:cNvPr id="10" name="Right Brace 9"/>
          <p:cNvSpPr/>
          <p:nvPr/>
        </p:nvSpPr>
        <p:spPr>
          <a:xfrm>
            <a:off x="6876256" y="2549242"/>
            <a:ext cx="648072" cy="282397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7649606" y="3789040"/>
            <a:ext cx="1440160" cy="2941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Body Tag</a:t>
            </a:r>
            <a:endParaRPr lang="en-IN" dirty="0"/>
          </a:p>
        </p:txBody>
      </p:sp>
      <p:sp>
        <p:nvSpPr>
          <p:cNvPr id="13" name="Rectangle 12"/>
          <p:cNvSpPr/>
          <p:nvPr/>
        </p:nvSpPr>
        <p:spPr>
          <a:xfrm>
            <a:off x="2483768" y="6052698"/>
            <a:ext cx="1440160" cy="2941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Sender Tag</a:t>
            </a:r>
            <a:endParaRPr lang="en-IN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09" y="2133756"/>
            <a:ext cx="38100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8" y="2495867"/>
            <a:ext cx="642937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ight Brace 11"/>
          <p:cNvSpPr/>
          <p:nvPr/>
        </p:nvSpPr>
        <p:spPr>
          <a:xfrm>
            <a:off x="1954363" y="5370154"/>
            <a:ext cx="418794" cy="137121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70" y="5459215"/>
            <a:ext cx="1471006" cy="128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Brace 7"/>
          <p:cNvSpPr/>
          <p:nvPr/>
        </p:nvSpPr>
        <p:spPr>
          <a:xfrm>
            <a:off x="3851920" y="2060848"/>
            <a:ext cx="648072" cy="50315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627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0" grpId="0" animBg="1"/>
      <p:bldP spid="11" grpId="0" animBg="1"/>
      <p:bldP spid="13" grpId="0" animBg="1"/>
      <p:bldP spid="12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ML5 logo and wordmark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674" y="44624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5680" y="18551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600" dirty="0" smtClean="0"/>
              <a:t>Understanding Basic </a:t>
            </a:r>
          </a:p>
          <a:p>
            <a:r>
              <a:rPr lang="en-IN" sz="3600" dirty="0" smtClean="0"/>
              <a:t>HTML Structure &amp; HTML Tags</a:t>
            </a:r>
            <a:endParaRPr lang="en-IN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15217"/>
            <a:ext cx="2362200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104775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88890"/>
            <a:ext cx="556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19" y="3169940"/>
            <a:ext cx="10572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19" y="3627140"/>
            <a:ext cx="34480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 rot="19378841">
            <a:off x="1536533" y="2276442"/>
            <a:ext cx="5257317" cy="1786994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400" dirty="0" smtClean="0">
                <a:solidFill>
                  <a:schemeClr val="bg1"/>
                </a:solidFill>
              </a:rPr>
              <a:t>DEMO of </a:t>
            </a:r>
          </a:p>
          <a:p>
            <a:r>
              <a:rPr lang="en-IN" sz="2400" dirty="0" smtClean="0">
                <a:solidFill>
                  <a:schemeClr val="bg1"/>
                </a:solidFill>
              </a:rPr>
              <a:t>1)How to write HTML file.</a:t>
            </a:r>
          </a:p>
          <a:p>
            <a:r>
              <a:rPr lang="en-IN" sz="2400" dirty="0" smtClean="0">
                <a:solidFill>
                  <a:schemeClr val="bg1"/>
                </a:solidFill>
              </a:rPr>
              <a:t>2) How to store HTML File.</a:t>
            </a:r>
          </a:p>
          <a:p>
            <a:r>
              <a:rPr lang="en-IN" sz="2400" dirty="0" smtClean="0">
                <a:solidFill>
                  <a:schemeClr val="bg1"/>
                </a:solidFill>
              </a:rPr>
              <a:t>3) &lt;Title&gt;    &lt;/Title&gt; tag in HTML.</a:t>
            </a:r>
          </a:p>
          <a:p>
            <a:r>
              <a:rPr lang="en-IN" sz="2400" dirty="0">
                <a:solidFill>
                  <a:schemeClr val="bg1"/>
                </a:solidFill>
              </a:rPr>
              <a:t>4</a:t>
            </a:r>
            <a:r>
              <a:rPr lang="en-IN" sz="2400" dirty="0" smtClean="0">
                <a:solidFill>
                  <a:schemeClr val="bg1"/>
                </a:solidFill>
              </a:rPr>
              <a:t>) How to use  &lt;BR&gt; using first.html</a:t>
            </a:r>
            <a:endParaRPr lang="en-IN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07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ML5 logo and wordmark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674" y="44624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5680" y="18551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600" dirty="0" smtClean="0"/>
              <a:t>Task 1</a:t>
            </a:r>
            <a:endParaRPr lang="en-IN" sz="3600" dirty="0"/>
          </a:p>
        </p:txBody>
      </p:sp>
      <p:sp>
        <p:nvSpPr>
          <p:cNvPr id="9" name="Rectangle 8"/>
          <p:cNvSpPr/>
          <p:nvPr/>
        </p:nvSpPr>
        <p:spPr>
          <a:xfrm>
            <a:off x="224644" y="1523831"/>
            <a:ext cx="86414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IN" sz="2400" b="1" dirty="0" smtClean="0">
                <a:solidFill>
                  <a:srgbClr val="00B050"/>
                </a:solidFill>
              </a:rPr>
              <a:t> Go to URL </a:t>
            </a:r>
            <a:r>
              <a:rPr lang="en-IN" sz="2400" b="1" dirty="0" smtClean="0">
                <a:solidFill>
                  <a:srgbClr val="00B050"/>
                </a:solidFill>
                <a:hlinkClick r:id="rId4"/>
              </a:rPr>
              <a:t>https</a:t>
            </a:r>
            <a:r>
              <a:rPr lang="en-IN" sz="2400" b="1" dirty="0">
                <a:solidFill>
                  <a:srgbClr val="00B050"/>
                </a:solidFill>
                <a:hlinkClick r:id="rId4"/>
              </a:rPr>
              <a:t>://www.cse.iitk.ac.in/users/sidsri/SummerSchool</a:t>
            </a:r>
            <a:r>
              <a:rPr lang="en-IN" sz="2400" b="1" dirty="0" smtClean="0">
                <a:solidFill>
                  <a:srgbClr val="00B050"/>
                </a:solidFill>
                <a:hlinkClick r:id="rId4"/>
              </a:rPr>
              <a:t>/</a:t>
            </a:r>
            <a:endParaRPr lang="en-IN" sz="2400" b="1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IN" sz="2400" b="1" dirty="0" smtClean="0">
                <a:solidFill>
                  <a:srgbClr val="00B0F0"/>
                </a:solidFill>
              </a:rPr>
              <a:t>Download Task 1.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IN" sz="2400" b="1" dirty="0" smtClean="0">
                <a:solidFill>
                  <a:srgbClr val="92D050"/>
                </a:solidFill>
              </a:rPr>
              <a:t>Your aim is to use &lt;</a:t>
            </a:r>
            <a:r>
              <a:rPr lang="en-IN" sz="2400" b="1" dirty="0" err="1" smtClean="0">
                <a:solidFill>
                  <a:srgbClr val="92D050"/>
                </a:solidFill>
              </a:rPr>
              <a:t>br</a:t>
            </a:r>
            <a:r>
              <a:rPr lang="en-IN" sz="2400" b="1" dirty="0" smtClean="0">
                <a:solidFill>
                  <a:srgbClr val="92D050"/>
                </a:solidFill>
              </a:rPr>
              <a:t>&gt; tag as told just now.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IN" sz="2400" b="1" dirty="0" smtClean="0">
                <a:solidFill>
                  <a:schemeClr val="accent2">
                    <a:lumMod val="75000"/>
                  </a:schemeClr>
                </a:solidFill>
              </a:rPr>
              <a:t>You can verify your result by opening answer1.html file. Your result must match output of this file.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IN" sz="2400" b="1" dirty="0" smtClean="0">
                <a:solidFill>
                  <a:schemeClr val="accent6">
                    <a:lumMod val="75000"/>
                  </a:schemeClr>
                </a:solidFill>
              </a:rPr>
              <a:t>Now Lets start with practical of &lt;</a:t>
            </a:r>
            <a:r>
              <a:rPr lang="en-IN" sz="2400" b="1" dirty="0" err="1" smtClean="0">
                <a:solidFill>
                  <a:schemeClr val="accent6">
                    <a:lumMod val="75000"/>
                  </a:schemeClr>
                </a:solidFill>
              </a:rPr>
              <a:t>br</a:t>
            </a:r>
            <a:r>
              <a:rPr lang="en-IN" sz="2400" b="1" dirty="0" smtClean="0">
                <a:solidFill>
                  <a:schemeClr val="accent6">
                    <a:lumMod val="75000"/>
                  </a:schemeClr>
                </a:solidFill>
              </a:rPr>
              <a:t>&gt; tag.</a:t>
            </a:r>
          </a:p>
        </p:txBody>
      </p:sp>
    </p:spTree>
    <p:extLst>
      <p:ext uri="{BB962C8B-B14F-4D97-AF65-F5344CB8AC3E}">
        <p14:creationId xmlns:p14="http://schemas.microsoft.com/office/powerpoint/2010/main" val="215120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ML5 logo and wordmark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674" y="44624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5680" y="18551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600" dirty="0" smtClean="0"/>
              <a:t>Understanding Paragraph Tag</a:t>
            </a:r>
            <a:endParaRPr lang="en-IN" sz="3600" dirty="0"/>
          </a:p>
        </p:txBody>
      </p:sp>
      <p:sp>
        <p:nvSpPr>
          <p:cNvPr id="9" name="Rectangle 8"/>
          <p:cNvSpPr/>
          <p:nvPr/>
        </p:nvSpPr>
        <p:spPr>
          <a:xfrm>
            <a:off x="224644" y="1124744"/>
            <a:ext cx="86414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IN" sz="2400" b="1" dirty="0" smtClean="0">
                <a:solidFill>
                  <a:srgbClr val="00B050"/>
                </a:solidFill>
              </a:rPr>
              <a:t>&lt;p&gt; &lt;/p&gt;  denotes paragraph tag.</a:t>
            </a:r>
            <a:endParaRPr lang="en-IN" sz="2400" b="1" dirty="0">
              <a:solidFill>
                <a:srgbClr val="00B05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IN" sz="2400" b="1" dirty="0" smtClean="0">
                <a:solidFill>
                  <a:srgbClr val="00B0F0"/>
                </a:solidFill>
              </a:rPr>
              <a:t>Any thing written between &lt;p&gt; &lt;/p&gt; is considered as paragraph and browser automatically adds some space before &lt;p&gt; and after &lt;/p&gt; tag.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IN" sz="2400" b="1" dirty="0" smtClean="0">
                <a:solidFill>
                  <a:srgbClr val="92D050"/>
                </a:solidFill>
              </a:rPr>
              <a:t>Check It out using “Second.html</a:t>
            </a:r>
            <a:r>
              <a:rPr lang="en-IN" sz="2400" b="1" dirty="0">
                <a:solidFill>
                  <a:srgbClr val="92D050"/>
                </a:solidFill>
              </a:rPr>
              <a:t>”  and “The Jungle Book </a:t>
            </a:r>
            <a:r>
              <a:rPr lang="en-IN" sz="2400" b="1" dirty="0" smtClean="0">
                <a:solidFill>
                  <a:srgbClr val="92D050"/>
                </a:solidFill>
              </a:rPr>
              <a:t>Summary.doc” </a:t>
            </a:r>
            <a:r>
              <a:rPr lang="en-IN" sz="2400" b="1" dirty="0">
                <a:solidFill>
                  <a:srgbClr val="92D050"/>
                </a:solidFill>
              </a:rPr>
              <a:t>file</a:t>
            </a:r>
            <a:r>
              <a:rPr lang="en-IN" sz="2400" b="1" dirty="0" smtClean="0">
                <a:solidFill>
                  <a:srgbClr val="92D050"/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IN" sz="2400" b="1" dirty="0" smtClean="0">
                <a:solidFill>
                  <a:srgbClr val="FF0000"/>
                </a:solidFill>
              </a:rPr>
              <a:t>Align attribute can only be placed with &lt;p&gt; tag not with &lt;/p&gt; tag. If we don’t use align attribute then by default paragraph is left align.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072819"/>
              </p:ext>
            </p:extLst>
          </p:nvPr>
        </p:nvGraphicFramePr>
        <p:xfrm>
          <a:off x="424421" y="4509120"/>
          <a:ext cx="824189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73599"/>
                <a:gridCol w="3068291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rgbClr val="0070C0"/>
                          </a:solidFill>
                        </a:rPr>
                        <a:t>&lt;p&gt;</a:t>
                      </a:r>
                      <a:r>
                        <a:rPr lang="en-IN" baseline="0" dirty="0" smtClean="0">
                          <a:solidFill>
                            <a:srgbClr val="0070C0"/>
                          </a:solidFill>
                        </a:rPr>
                        <a:t> tag can have align attribute which can change alignment of text. As shown in class</a:t>
                      </a:r>
                      <a:endParaRPr lang="en-IN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&lt;p</a:t>
                      </a:r>
                      <a:r>
                        <a:rPr lang="en-IN" baseline="0" dirty="0" smtClean="0"/>
                        <a:t> align=“Left”&gt;I am Left Align&lt;/p&gt;</a:t>
                      </a:r>
                      <a:endParaRPr lang="en-IN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I</a:t>
                      </a:r>
                      <a:r>
                        <a:rPr lang="en-IN" baseline="0" dirty="0" smtClean="0"/>
                        <a:t> am Left Align</a:t>
                      </a:r>
                      <a:endParaRPr lang="en-IN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&lt;p</a:t>
                      </a:r>
                      <a:r>
                        <a:rPr lang="en-IN" baseline="0" dirty="0" smtClean="0"/>
                        <a:t> align=“Right”&gt;I am Right Align&lt;/p&gt;</a:t>
                      </a:r>
                      <a:endParaRPr lang="en-IN" dirty="0" smtClean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I</a:t>
                      </a:r>
                      <a:r>
                        <a:rPr lang="en-IN" baseline="0" dirty="0" smtClean="0"/>
                        <a:t> am Right Align</a:t>
                      </a:r>
                      <a:endParaRPr lang="en-IN" dirty="0" smtClean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&lt;p</a:t>
                      </a:r>
                      <a:r>
                        <a:rPr lang="en-IN" baseline="0" dirty="0" smtClean="0"/>
                        <a:t> align=“</a:t>
                      </a:r>
                      <a:r>
                        <a:rPr lang="en-IN" baseline="0" dirty="0" err="1" smtClean="0"/>
                        <a:t>Center</a:t>
                      </a:r>
                      <a:r>
                        <a:rPr lang="en-IN" baseline="0" dirty="0" smtClean="0"/>
                        <a:t>”&gt;I am </a:t>
                      </a:r>
                      <a:r>
                        <a:rPr lang="en-IN" baseline="0" dirty="0" err="1" smtClean="0"/>
                        <a:t>Center</a:t>
                      </a:r>
                      <a:r>
                        <a:rPr lang="en-IN" baseline="0" dirty="0" smtClean="0"/>
                        <a:t> Align&lt;/p&gt;</a:t>
                      </a:r>
                      <a:endParaRPr lang="en-IN" dirty="0" smtClean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aseline="0" dirty="0" smtClean="0"/>
                        <a:t>I am </a:t>
                      </a:r>
                      <a:r>
                        <a:rPr lang="en-IN" baseline="0" dirty="0" err="1" smtClean="0"/>
                        <a:t>Center</a:t>
                      </a:r>
                      <a:r>
                        <a:rPr lang="en-IN" baseline="0" dirty="0" smtClean="0"/>
                        <a:t> Align</a:t>
                      </a:r>
                      <a:endParaRPr lang="en-IN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&lt;p</a:t>
                      </a:r>
                      <a:r>
                        <a:rPr lang="en-IN" baseline="0" dirty="0" smtClean="0"/>
                        <a:t> align=“Justify”&gt;I am Justify&lt;/p&gt;</a:t>
                      </a:r>
                      <a:endParaRPr lang="en-IN" dirty="0" smtClean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baseline="0" dirty="0" smtClean="0"/>
                        <a:t>I am Justify</a:t>
                      </a:r>
                      <a:endParaRPr lang="en-IN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856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ML5 logo and wordmark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674" y="44624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5680" y="18551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600" dirty="0" smtClean="0"/>
              <a:t>Task 2</a:t>
            </a:r>
            <a:endParaRPr lang="en-IN" sz="3600" dirty="0"/>
          </a:p>
        </p:txBody>
      </p:sp>
      <p:sp>
        <p:nvSpPr>
          <p:cNvPr id="9" name="Rectangle 8"/>
          <p:cNvSpPr/>
          <p:nvPr/>
        </p:nvSpPr>
        <p:spPr>
          <a:xfrm>
            <a:off x="224644" y="1523831"/>
            <a:ext cx="86414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IN" sz="2400" b="1" dirty="0" smtClean="0">
                <a:solidFill>
                  <a:srgbClr val="00B050"/>
                </a:solidFill>
              </a:rPr>
              <a:t> Go to URL </a:t>
            </a:r>
            <a:r>
              <a:rPr lang="en-IN" sz="2400" b="1" dirty="0" smtClean="0">
                <a:solidFill>
                  <a:srgbClr val="00B050"/>
                </a:solidFill>
                <a:hlinkClick r:id="rId4"/>
              </a:rPr>
              <a:t>https</a:t>
            </a:r>
            <a:r>
              <a:rPr lang="en-IN" sz="2400" b="1" dirty="0">
                <a:solidFill>
                  <a:srgbClr val="00B050"/>
                </a:solidFill>
                <a:hlinkClick r:id="rId4"/>
              </a:rPr>
              <a:t>://www.cse.iitk.ac.in/users/sidsri/SummerSchool</a:t>
            </a:r>
            <a:r>
              <a:rPr lang="en-IN" sz="2400" b="1" dirty="0" smtClean="0">
                <a:solidFill>
                  <a:srgbClr val="00B050"/>
                </a:solidFill>
                <a:hlinkClick r:id="rId4"/>
              </a:rPr>
              <a:t>/</a:t>
            </a:r>
            <a:endParaRPr lang="en-IN" sz="2400" b="1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IN" sz="2400" b="1" dirty="0" smtClean="0">
                <a:solidFill>
                  <a:srgbClr val="00B0F0"/>
                </a:solidFill>
              </a:rPr>
              <a:t>Download Task 2.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IN" sz="2400" b="1" dirty="0" smtClean="0">
                <a:solidFill>
                  <a:srgbClr val="92D050"/>
                </a:solidFill>
              </a:rPr>
              <a:t>Your aim is to use &lt;</a:t>
            </a:r>
            <a:r>
              <a:rPr lang="en-IN" sz="2400" b="1" dirty="0" err="1" smtClean="0">
                <a:solidFill>
                  <a:srgbClr val="92D050"/>
                </a:solidFill>
              </a:rPr>
              <a:t>br</a:t>
            </a:r>
            <a:r>
              <a:rPr lang="en-IN" sz="2400" b="1" dirty="0" smtClean="0">
                <a:solidFill>
                  <a:srgbClr val="92D050"/>
                </a:solidFill>
              </a:rPr>
              <a:t>&gt;, &lt;p&gt; &lt;/p&gt; tag  and align attribute as told just now.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IN" sz="2400" b="1" dirty="0" smtClean="0">
                <a:solidFill>
                  <a:schemeClr val="accent2">
                    <a:lumMod val="75000"/>
                  </a:schemeClr>
                </a:solidFill>
              </a:rPr>
              <a:t>You can verify your result by opening answer2.html file. Your result must match output of this file.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IN" sz="2400" b="1" dirty="0" smtClean="0">
                <a:solidFill>
                  <a:schemeClr val="accent6">
                    <a:lumMod val="75000"/>
                  </a:schemeClr>
                </a:solidFill>
              </a:rPr>
              <a:t>Now Lets start with practical of &lt;</a:t>
            </a:r>
            <a:r>
              <a:rPr lang="en-IN" sz="2400" b="1" dirty="0" err="1" smtClean="0">
                <a:solidFill>
                  <a:schemeClr val="accent6">
                    <a:lumMod val="75000"/>
                  </a:schemeClr>
                </a:solidFill>
              </a:rPr>
              <a:t>br</a:t>
            </a:r>
            <a:r>
              <a:rPr lang="en-IN" sz="2400" b="1" dirty="0" smtClean="0">
                <a:solidFill>
                  <a:schemeClr val="accent6">
                    <a:lumMod val="75000"/>
                  </a:schemeClr>
                </a:solidFill>
              </a:rPr>
              <a:t>&gt;, &lt;p&gt; &lt;/p&gt; tag and align attribute. </a:t>
            </a:r>
            <a:r>
              <a:rPr lang="en-IN" sz="24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  </a:t>
            </a:r>
            <a:endParaRPr lang="en-IN" sz="2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11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05680" y="18551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600" dirty="0" smtClean="0"/>
              <a:t>Understanding Heading Tag</a:t>
            </a:r>
            <a:endParaRPr lang="en-IN" sz="36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520688"/>
              </p:ext>
            </p:extLst>
          </p:nvPr>
        </p:nvGraphicFramePr>
        <p:xfrm>
          <a:off x="395536" y="1124744"/>
          <a:ext cx="8241890" cy="28803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73599"/>
                <a:gridCol w="3068291"/>
              </a:tblGrid>
              <a:tr h="411474">
                <a:tc gridSpan="2"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There</a:t>
                      </a:r>
                      <a:r>
                        <a:rPr lang="en-IN" baseline="0" dirty="0" smtClean="0">
                          <a:solidFill>
                            <a:schemeClr val="tx1"/>
                          </a:solidFill>
                        </a:rPr>
                        <a:t> are six type of heading tags present in HTML as shown below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411474">
                <a:tc>
                  <a:txBody>
                    <a:bodyPr/>
                    <a:lstStyle/>
                    <a:p>
                      <a:r>
                        <a:rPr lang="en-IN" dirty="0" smtClean="0"/>
                        <a:t>&lt;h1</a:t>
                      </a:r>
                      <a:r>
                        <a:rPr lang="en-IN" baseline="0" dirty="0" smtClean="0"/>
                        <a:t>&gt;Heading 1&lt;/h1&gt;</a:t>
                      </a:r>
                      <a:endParaRPr lang="en-IN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800" b="1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11474">
                <a:tc>
                  <a:txBody>
                    <a:bodyPr/>
                    <a:lstStyle/>
                    <a:p>
                      <a:r>
                        <a:rPr lang="en-IN" dirty="0" smtClean="0"/>
                        <a:t>&lt;h2</a:t>
                      </a:r>
                      <a:r>
                        <a:rPr lang="en-IN" baseline="0" dirty="0" smtClean="0"/>
                        <a:t>&gt;Heading 2&lt;/h2&gt;</a:t>
                      </a:r>
                      <a:endParaRPr lang="en-IN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dirty="0" smtClean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11474">
                <a:tc>
                  <a:txBody>
                    <a:bodyPr/>
                    <a:lstStyle/>
                    <a:p>
                      <a:r>
                        <a:rPr lang="en-IN" dirty="0" smtClean="0"/>
                        <a:t>&lt;h3</a:t>
                      </a:r>
                      <a:r>
                        <a:rPr lang="en-IN" baseline="0" dirty="0" smtClean="0"/>
                        <a:t>&gt;Heading 3&lt;/h3&gt;</a:t>
                      </a:r>
                      <a:endParaRPr lang="en-IN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 smtClean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11474">
                <a:tc>
                  <a:txBody>
                    <a:bodyPr/>
                    <a:lstStyle/>
                    <a:p>
                      <a:r>
                        <a:rPr lang="en-IN" dirty="0" smtClean="0"/>
                        <a:t>&lt;h4</a:t>
                      </a:r>
                      <a:r>
                        <a:rPr lang="en-IN" baseline="0" dirty="0" smtClean="0"/>
                        <a:t>&gt;Heading 4&lt;/h4&gt;</a:t>
                      </a:r>
                      <a:endParaRPr lang="en-IN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114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&lt;h5</a:t>
                      </a:r>
                      <a:r>
                        <a:rPr lang="en-IN" baseline="0" dirty="0" smtClean="0"/>
                        <a:t>&gt;Heading 5&lt;/h5&gt;</a:t>
                      </a:r>
                      <a:endParaRPr lang="en-IN" dirty="0" smtClean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114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&lt;h6</a:t>
                      </a:r>
                      <a:r>
                        <a:rPr lang="en-IN" baseline="0" dirty="0" smtClean="0"/>
                        <a:t>&gt;Heading 6&lt;/h6&gt;</a:t>
                      </a:r>
                      <a:endParaRPr lang="en-IN" dirty="0" smtClean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56792"/>
            <a:ext cx="13430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66231"/>
            <a:ext cx="8286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58319"/>
            <a:ext cx="6191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34183"/>
            <a:ext cx="10858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898279"/>
            <a:ext cx="70485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62375"/>
            <a:ext cx="50482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ML5 logo and wordmark.sv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674" y="44624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18" y="4077072"/>
            <a:ext cx="88296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19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4415</TotalTime>
  <Words>1918</Words>
  <Application>Microsoft Office PowerPoint</Application>
  <PresentationFormat>On-screen Show (4:3)</PresentationFormat>
  <Paragraphs>311</Paragraphs>
  <Slides>33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HTML (HyperText Markup Language)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HTML (HyperText Markup Language)</dc:title>
  <dc:creator>Windows User</dc:creator>
  <cp:lastModifiedBy>Windows User</cp:lastModifiedBy>
  <cp:revision>109</cp:revision>
  <dcterms:created xsi:type="dcterms:W3CDTF">2018-05-08T06:34:19Z</dcterms:created>
  <dcterms:modified xsi:type="dcterms:W3CDTF">2018-05-21T12:00:41Z</dcterms:modified>
</cp:coreProperties>
</file>