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4"/>
  </p:notesMasterIdLst>
  <p:handoutMasterIdLst>
    <p:handoutMasterId r:id="rId35"/>
  </p:handoutMasterIdLst>
  <p:sldIdLst>
    <p:sldId id="260" r:id="rId2"/>
    <p:sldId id="318" r:id="rId3"/>
    <p:sldId id="281" r:id="rId4"/>
    <p:sldId id="319" r:id="rId5"/>
    <p:sldId id="320" r:id="rId6"/>
    <p:sldId id="330" r:id="rId7"/>
    <p:sldId id="293" r:id="rId8"/>
    <p:sldId id="292" r:id="rId9"/>
    <p:sldId id="287" r:id="rId10"/>
    <p:sldId id="322" r:id="rId11"/>
    <p:sldId id="324" r:id="rId12"/>
    <p:sldId id="325" r:id="rId13"/>
    <p:sldId id="317" r:id="rId14"/>
    <p:sldId id="302" r:id="rId15"/>
    <p:sldId id="326" r:id="rId16"/>
    <p:sldId id="331" r:id="rId17"/>
    <p:sldId id="304" r:id="rId18"/>
    <p:sldId id="303" r:id="rId19"/>
    <p:sldId id="332" r:id="rId20"/>
    <p:sldId id="306" r:id="rId21"/>
    <p:sldId id="311" r:id="rId22"/>
    <p:sldId id="269" r:id="rId23"/>
    <p:sldId id="307" r:id="rId24"/>
    <p:sldId id="308" r:id="rId25"/>
    <p:sldId id="312" r:id="rId26"/>
    <p:sldId id="333" r:id="rId27"/>
    <p:sldId id="271" r:id="rId28"/>
    <p:sldId id="313" r:id="rId29"/>
    <p:sldId id="321" r:id="rId30"/>
    <p:sldId id="289" r:id="rId31"/>
    <p:sldId id="329" r:id="rId32"/>
    <p:sldId id="290" r:id="rId3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003B"/>
    <a:srgbClr val="D67439"/>
    <a:srgbClr val="5E95FF"/>
    <a:srgbClr val="005400"/>
    <a:srgbClr val="006400"/>
    <a:srgbClr val="00BC00"/>
    <a:srgbClr val="009E00"/>
    <a:srgbClr val="85E37C"/>
    <a:srgbClr val="679338"/>
    <a:srgbClr val="85BD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51" autoAdjust="0"/>
    <p:restoredTop sz="71278" autoAdjust="0"/>
  </p:normalViewPr>
  <p:slideViewPr>
    <p:cSldViewPr snapToObjects="1">
      <p:cViewPr>
        <p:scale>
          <a:sx n="90" d="100"/>
          <a:sy n="90" d="100"/>
        </p:scale>
        <p:origin x="-7064" y="-1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754659D-CC83-2642-BCF0-A784A7CD2EAC}" type="datetime1">
              <a:rPr lang="en-US"/>
              <a:pPr>
                <a:defRPr/>
              </a:pPr>
              <a:t>11/21/16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347873A-7517-5D40-B1D4-E42184B2DD6B}" type="slidenum">
              <a:rPr lang="en-US"/>
              <a:pPr>
                <a:defRPr/>
              </a:pPr>
              <a:t>‹#›</a:t>
            </a:fld>
            <a:endParaRPr lang="en-US"/>
          </a:p>
        </p:txBody>
      </p:sp>
    </p:spTree>
    <p:extLst>
      <p:ext uri="{BB962C8B-B14F-4D97-AF65-F5344CB8AC3E}">
        <p14:creationId xmlns:p14="http://schemas.microsoft.com/office/powerpoint/2010/main" val="552032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4247DD4-254C-BD45-B1C5-7F6EB36F9561}" type="datetime1">
              <a:rPr lang="en-US"/>
              <a:pPr>
                <a:defRPr/>
              </a:pPr>
              <a:t>11/21/16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076581A-B39E-9D41-A0BA-A8EA34FE647C}" type="slidenum">
              <a:rPr lang="en-US"/>
              <a:pPr>
                <a:defRPr/>
              </a:pPr>
              <a:t>‹#›</a:t>
            </a:fld>
            <a:endParaRPr lang="en-US"/>
          </a:p>
        </p:txBody>
      </p:sp>
    </p:spTree>
    <p:extLst>
      <p:ext uri="{BB962C8B-B14F-4D97-AF65-F5344CB8AC3E}">
        <p14:creationId xmlns:p14="http://schemas.microsoft.com/office/powerpoint/2010/main" val="205584303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a:t>
            </a:fld>
            <a:endParaRPr lang="en-US"/>
          </a:p>
        </p:txBody>
      </p:sp>
    </p:spTree>
    <p:extLst>
      <p:ext uri="{BB962C8B-B14F-4D97-AF65-F5344CB8AC3E}">
        <p14:creationId xmlns:p14="http://schemas.microsoft.com/office/powerpoint/2010/main" val="133574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12</a:t>
            </a:fld>
            <a:endParaRPr lang="en-US"/>
          </a:p>
        </p:txBody>
      </p:sp>
    </p:spTree>
    <p:extLst>
      <p:ext uri="{BB962C8B-B14F-4D97-AF65-F5344CB8AC3E}">
        <p14:creationId xmlns:p14="http://schemas.microsoft.com/office/powerpoint/2010/main" val="383494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13</a:t>
            </a:fld>
            <a:endParaRPr lang="en-US"/>
          </a:p>
        </p:txBody>
      </p:sp>
    </p:spTree>
    <p:extLst>
      <p:ext uri="{BB962C8B-B14F-4D97-AF65-F5344CB8AC3E}">
        <p14:creationId xmlns:p14="http://schemas.microsoft.com/office/powerpoint/2010/main" val="3049214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14</a:t>
            </a:fld>
            <a:endParaRPr lang="en-US"/>
          </a:p>
        </p:txBody>
      </p:sp>
    </p:spTree>
    <p:extLst>
      <p:ext uri="{BB962C8B-B14F-4D97-AF65-F5344CB8AC3E}">
        <p14:creationId xmlns:p14="http://schemas.microsoft.com/office/powerpoint/2010/main" val="1386136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15</a:t>
            </a:fld>
            <a:endParaRPr lang="en-US"/>
          </a:p>
        </p:txBody>
      </p:sp>
    </p:spTree>
    <p:extLst>
      <p:ext uri="{BB962C8B-B14F-4D97-AF65-F5344CB8AC3E}">
        <p14:creationId xmlns:p14="http://schemas.microsoft.com/office/powerpoint/2010/main" val="350721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16</a:t>
            </a:fld>
            <a:endParaRPr lang="en-US"/>
          </a:p>
        </p:txBody>
      </p:sp>
    </p:spTree>
    <p:extLst>
      <p:ext uri="{BB962C8B-B14F-4D97-AF65-F5344CB8AC3E}">
        <p14:creationId xmlns:p14="http://schemas.microsoft.com/office/powerpoint/2010/main" val="304921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C700-ED2C-450E-85C2-587C469A3781}"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19</a:t>
            </a:fld>
            <a:endParaRPr lang="en-US"/>
          </a:p>
        </p:txBody>
      </p:sp>
    </p:spTree>
    <p:extLst>
      <p:ext uri="{BB962C8B-B14F-4D97-AF65-F5344CB8AC3E}">
        <p14:creationId xmlns:p14="http://schemas.microsoft.com/office/powerpoint/2010/main" val="3049214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4496C700-ED2C-450E-85C2-587C469A3781}"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C700-ED2C-450E-85C2-587C469A3781}"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C700-ED2C-450E-85C2-587C469A3781}"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4</a:t>
            </a:fld>
            <a:endParaRPr lang="en-US"/>
          </a:p>
        </p:txBody>
      </p:sp>
    </p:spTree>
    <p:extLst>
      <p:ext uri="{BB962C8B-B14F-4D97-AF65-F5344CB8AC3E}">
        <p14:creationId xmlns:p14="http://schemas.microsoft.com/office/powerpoint/2010/main" val="51856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96C700-ED2C-450E-85C2-587C469A3781}"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25</a:t>
            </a:fld>
            <a:endParaRPr lang="en-US"/>
          </a:p>
        </p:txBody>
      </p:sp>
    </p:spTree>
    <p:extLst>
      <p:ext uri="{BB962C8B-B14F-4D97-AF65-F5344CB8AC3E}">
        <p14:creationId xmlns:p14="http://schemas.microsoft.com/office/powerpoint/2010/main" val="1244399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27</a:t>
            </a:fld>
            <a:endParaRPr lang="en-US"/>
          </a:p>
        </p:txBody>
      </p:sp>
    </p:spTree>
    <p:extLst>
      <p:ext uri="{BB962C8B-B14F-4D97-AF65-F5344CB8AC3E}">
        <p14:creationId xmlns:p14="http://schemas.microsoft.com/office/powerpoint/2010/main" val="8550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28</a:t>
            </a:fld>
            <a:endParaRPr lang="en-US"/>
          </a:p>
        </p:txBody>
      </p:sp>
    </p:spTree>
    <p:extLst>
      <p:ext uri="{BB962C8B-B14F-4D97-AF65-F5344CB8AC3E}">
        <p14:creationId xmlns:p14="http://schemas.microsoft.com/office/powerpoint/2010/main" val="1257776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29</a:t>
            </a:fld>
            <a:endParaRPr lang="en-US"/>
          </a:p>
        </p:txBody>
      </p:sp>
    </p:spTree>
    <p:extLst>
      <p:ext uri="{BB962C8B-B14F-4D97-AF65-F5344CB8AC3E}">
        <p14:creationId xmlns:p14="http://schemas.microsoft.com/office/powerpoint/2010/main" val="373002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30</a:t>
            </a:fld>
            <a:endParaRPr lang="en-US"/>
          </a:p>
        </p:txBody>
      </p:sp>
    </p:spTree>
    <p:extLst>
      <p:ext uri="{BB962C8B-B14F-4D97-AF65-F5344CB8AC3E}">
        <p14:creationId xmlns:p14="http://schemas.microsoft.com/office/powerpoint/2010/main" val="320274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31</a:t>
            </a:fld>
            <a:endParaRPr lang="en-US"/>
          </a:p>
        </p:txBody>
      </p:sp>
    </p:spTree>
    <p:extLst>
      <p:ext uri="{BB962C8B-B14F-4D97-AF65-F5344CB8AC3E}">
        <p14:creationId xmlns:p14="http://schemas.microsoft.com/office/powerpoint/2010/main" val="177149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5</a:t>
            </a:fld>
            <a:endParaRPr lang="en-US"/>
          </a:p>
        </p:txBody>
      </p:sp>
    </p:spTree>
    <p:extLst>
      <p:ext uri="{BB962C8B-B14F-4D97-AF65-F5344CB8AC3E}">
        <p14:creationId xmlns:p14="http://schemas.microsoft.com/office/powerpoint/2010/main" val="418823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6</a:t>
            </a:fld>
            <a:endParaRPr lang="en-US"/>
          </a:p>
        </p:txBody>
      </p:sp>
    </p:spTree>
    <p:extLst>
      <p:ext uri="{BB962C8B-B14F-4D97-AF65-F5344CB8AC3E}">
        <p14:creationId xmlns:p14="http://schemas.microsoft.com/office/powerpoint/2010/main" val="418823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7</a:t>
            </a:fld>
            <a:endParaRPr lang="en-US"/>
          </a:p>
        </p:txBody>
      </p:sp>
    </p:spTree>
    <p:extLst>
      <p:ext uri="{BB962C8B-B14F-4D97-AF65-F5344CB8AC3E}">
        <p14:creationId xmlns:p14="http://schemas.microsoft.com/office/powerpoint/2010/main" val="125348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8</a:t>
            </a:fld>
            <a:endParaRPr lang="en-US"/>
          </a:p>
        </p:txBody>
      </p:sp>
    </p:spTree>
    <p:extLst>
      <p:ext uri="{BB962C8B-B14F-4D97-AF65-F5344CB8AC3E}">
        <p14:creationId xmlns:p14="http://schemas.microsoft.com/office/powerpoint/2010/main" val="3736967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9</a:t>
            </a:fld>
            <a:endParaRPr lang="en-US"/>
          </a:p>
        </p:txBody>
      </p:sp>
    </p:spTree>
    <p:extLst>
      <p:ext uri="{BB962C8B-B14F-4D97-AF65-F5344CB8AC3E}">
        <p14:creationId xmlns:p14="http://schemas.microsoft.com/office/powerpoint/2010/main" val="175819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10</a:t>
            </a:fld>
            <a:endParaRPr lang="en-US"/>
          </a:p>
        </p:txBody>
      </p:sp>
    </p:spTree>
    <p:extLst>
      <p:ext uri="{BB962C8B-B14F-4D97-AF65-F5344CB8AC3E}">
        <p14:creationId xmlns:p14="http://schemas.microsoft.com/office/powerpoint/2010/main" val="473592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11</a:t>
            </a:fld>
            <a:endParaRPr lang="en-US"/>
          </a:p>
        </p:txBody>
      </p:sp>
    </p:spTree>
    <p:extLst>
      <p:ext uri="{BB962C8B-B14F-4D97-AF65-F5344CB8AC3E}">
        <p14:creationId xmlns:p14="http://schemas.microsoft.com/office/powerpoint/2010/main" val="1226894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doe_black.jpg"/>
          <p:cNvPicPr>
            <a:picLocks noChangeAspect="1"/>
          </p:cNvPicPr>
          <p:nvPr/>
        </p:nvPicPr>
        <p:blipFill>
          <a:blip r:embed="rId2">
            <a:alphaModFix amt="75000"/>
            <a:extLst>
              <a:ext uri="{28A0092B-C50C-407E-A947-70E740481C1C}">
                <a14:useLocalDpi xmlns:a14="http://schemas.microsoft.com/office/drawing/2010/main" val="0"/>
              </a:ext>
            </a:extLst>
          </a:blip>
          <a:srcRect/>
          <a:stretch>
            <a:fillRect/>
          </a:stretch>
        </p:blipFill>
        <p:spPr bwMode="auto">
          <a:xfrm>
            <a:off x="7954967" y="6456366"/>
            <a:ext cx="960437" cy="23177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itle header_Blue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itle footer_Blue_64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794502"/>
            <a:ext cx="9144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90600" y="3124200"/>
            <a:ext cx="6400800" cy="1752600"/>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itle 8"/>
          <p:cNvSpPr>
            <a:spLocks noGrp="1"/>
          </p:cNvSpPr>
          <p:nvPr>
            <p:ph type="title"/>
          </p:nvPr>
        </p:nvSpPr>
        <p:spPr>
          <a:xfrm>
            <a:off x="990600" y="1676400"/>
            <a:ext cx="7696200" cy="1066800"/>
          </a:xfrm>
        </p:spPr>
        <p:txBody>
          <a:bodyPr>
            <a:normAutofit/>
          </a:bodyPr>
          <a:lstStyle>
            <a:lvl1pPr algn="l">
              <a:defRPr sz="3000"/>
            </a:lvl1pPr>
          </a:lstStyle>
          <a:p>
            <a:r>
              <a:rPr lang="en-US" smtClean="0"/>
              <a:t>Click to edit Master title style</a:t>
            </a:r>
            <a:endParaRPr lang="en-US" dirty="0"/>
          </a:p>
        </p:txBody>
      </p:sp>
    </p:spTree>
    <p:extLst>
      <p:ext uri="{BB962C8B-B14F-4D97-AF65-F5344CB8AC3E}">
        <p14:creationId xmlns:p14="http://schemas.microsoft.com/office/powerpoint/2010/main" val="47699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slide foot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2"/>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lide header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76200"/>
            <a:ext cx="8229600" cy="1143000"/>
          </a:xfrm>
        </p:spPr>
        <p:txBody>
          <a:bodyPr/>
          <a:lstStyle>
            <a:lvl1pPr>
              <a:defRPr sz="3200">
                <a:solidFill>
                  <a:srgbClr val="2F5897"/>
                </a:solidFill>
                <a:effectLst>
                  <a:outerShdw blurRad="50800" dist="38100" dir="5400000" algn="tl" rotWithShape="0">
                    <a:srgbClr val="000000">
                      <a:alpha val="43000"/>
                    </a:srgbClr>
                  </a:outerShdw>
                </a:effectLst>
                <a:latin typeface="Calibri"/>
                <a:cs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1A257722-E280-4C4B-A457-FED1F74DE5CC}" type="datetime1">
              <a:rPr lang="en-US"/>
              <a:pPr>
                <a:defRPr/>
              </a:pPr>
              <a:t>11/21/16</a:t>
            </a:fld>
            <a:endParaRPr lang="en-US"/>
          </a:p>
        </p:txBody>
      </p:sp>
      <p:sp>
        <p:nvSpPr>
          <p:cNvPr id="7" name="Slide Number Placeholder 5"/>
          <p:cNvSpPr>
            <a:spLocks noGrp="1"/>
          </p:cNvSpPr>
          <p:nvPr>
            <p:ph type="sldNum" sz="quarter" idx="11"/>
          </p:nvPr>
        </p:nvSpPr>
        <p:spPr/>
        <p:txBody>
          <a:bodyPr/>
          <a:lstStyle>
            <a:lvl1pPr>
              <a:defRPr/>
            </a:lvl1pPr>
          </a:lstStyle>
          <a:p>
            <a:pPr>
              <a:defRPr/>
            </a:pPr>
            <a:fld id="{3D881B44-B3E5-E644-8A31-9AB002D7BB76}" type="slidenum">
              <a:rPr lang="en-US"/>
              <a:pPr>
                <a:defRPr/>
              </a:pPr>
              <a:t>‹#›</a:t>
            </a:fld>
            <a:endParaRPr lang="en-US"/>
          </a:p>
        </p:txBody>
      </p:sp>
    </p:spTree>
    <p:extLst>
      <p:ext uri="{BB962C8B-B14F-4D97-AF65-F5344CB8AC3E}">
        <p14:creationId xmlns:p14="http://schemas.microsoft.com/office/powerpoint/2010/main" val="336573510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slide foot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2"/>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lide header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2EF91729-C203-BA44-9D29-8BECD1714EDE}" type="datetime1">
              <a:rPr lang="en-US"/>
              <a:pPr>
                <a:defRPr/>
              </a:pPr>
              <a:t>11/21/16</a:t>
            </a:fld>
            <a:endParaRPr lang="en-US"/>
          </a:p>
        </p:txBody>
      </p:sp>
      <p:sp>
        <p:nvSpPr>
          <p:cNvPr id="6" name="Slide Number Placeholder 5"/>
          <p:cNvSpPr>
            <a:spLocks noGrp="1"/>
          </p:cNvSpPr>
          <p:nvPr>
            <p:ph type="sldNum" sz="quarter" idx="11"/>
          </p:nvPr>
        </p:nvSpPr>
        <p:spPr/>
        <p:txBody>
          <a:bodyPr/>
          <a:lstStyle>
            <a:lvl1pPr>
              <a:defRPr/>
            </a:lvl1pPr>
          </a:lstStyle>
          <a:p>
            <a:pPr>
              <a:defRPr/>
            </a:pPr>
            <a:fld id="{A66951EF-27D9-E641-AA35-F94828ACFAA8}" type="slidenum">
              <a:rPr lang="en-US"/>
              <a:pPr>
                <a:defRPr/>
              </a:pPr>
              <a:t>‹#›</a:t>
            </a:fld>
            <a:endParaRPr lang="en-US"/>
          </a:p>
        </p:txBody>
      </p:sp>
    </p:spTree>
    <p:extLst>
      <p:ext uri="{BB962C8B-B14F-4D97-AF65-F5344CB8AC3E}">
        <p14:creationId xmlns:p14="http://schemas.microsoft.com/office/powerpoint/2010/main" val="2116020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slide foot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2"/>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lide header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0B481314-A755-5743-9D79-7386A74A163F}" type="datetime1">
              <a:rPr lang="en-US"/>
              <a:pPr>
                <a:defRPr/>
              </a:pPr>
              <a:t>11/21/16</a:t>
            </a:fld>
            <a:endParaRPr lang="en-US"/>
          </a:p>
        </p:txBody>
      </p:sp>
      <p:sp>
        <p:nvSpPr>
          <p:cNvPr id="5" name="Slide Number Placeholder 5"/>
          <p:cNvSpPr>
            <a:spLocks noGrp="1"/>
          </p:cNvSpPr>
          <p:nvPr>
            <p:ph type="sldNum" sz="quarter" idx="11"/>
          </p:nvPr>
        </p:nvSpPr>
        <p:spPr/>
        <p:txBody>
          <a:bodyPr/>
          <a:lstStyle>
            <a:lvl1pPr>
              <a:defRPr/>
            </a:lvl1pPr>
          </a:lstStyle>
          <a:p>
            <a:pPr>
              <a:defRPr/>
            </a:pPr>
            <a:fld id="{BDD155F0-B653-1842-AA32-6F1658EB9BDE}" type="slidenum">
              <a:rPr lang="en-US"/>
              <a:pPr>
                <a:defRPr/>
              </a:pPr>
              <a:t>‹#›</a:t>
            </a:fld>
            <a:endParaRPr lang="en-US"/>
          </a:p>
        </p:txBody>
      </p:sp>
    </p:spTree>
    <p:extLst>
      <p:ext uri="{BB962C8B-B14F-4D97-AF65-F5344CB8AC3E}">
        <p14:creationId xmlns:p14="http://schemas.microsoft.com/office/powerpoint/2010/main" val="3615299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2"/>
          </p:nvPr>
        </p:nvSpPr>
        <p:spPr>
          <a:xfrm>
            <a:off x="7010400" y="6569076"/>
            <a:ext cx="1371600" cy="212725"/>
          </a:xfrm>
          <a:prstGeom prst="rect">
            <a:avLst/>
          </a:prstGeom>
        </p:spPr>
        <p:txBody>
          <a:bodyPr vert="horz" wrap="square" lIns="91440" tIns="45720" rIns="91440" bIns="45720" numCol="1" anchor="t" anchorCtr="0" compatLnSpc="1">
            <a:prstTxWarp prst="textNoShape">
              <a:avLst/>
            </a:prstTxWarp>
          </a:bodyPr>
          <a:lstStyle>
            <a:lvl1pPr algn="r">
              <a:defRPr sz="1000">
                <a:solidFill>
                  <a:srgbClr val="5F5F5F"/>
                </a:solidFill>
                <a:latin typeface="Calibri" charset="0"/>
              </a:defRPr>
            </a:lvl1pPr>
          </a:lstStyle>
          <a:p>
            <a:pPr>
              <a:defRPr/>
            </a:pPr>
            <a:fld id="{810375B5-1BD5-254D-A343-6238FAD0DE0B}" type="datetime1">
              <a:rPr lang="en-US"/>
              <a:pPr>
                <a:defRPr/>
              </a:pPr>
              <a:t>11/21/16</a:t>
            </a:fld>
            <a:endParaRPr lang="en-US"/>
          </a:p>
        </p:txBody>
      </p:sp>
      <p:sp>
        <p:nvSpPr>
          <p:cNvPr id="7" name="Slide Number Placeholder 5"/>
          <p:cNvSpPr>
            <a:spLocks noGrp="1"/>
          </p:cNvSpPr>
          <p:nvPr>
            <p:ph type="sldNum" sz="quarter" idx="4"/>
          </p:nvPr>
        </p:nvSpPr>
        <p:spPr>
          <a:xfrm>
            <a:off x="8763000" y="6492876"/>
            <a:ext cx="381000" cy="365125"/>
          </a:xfrm>
          <a:prstGeom prst="rect">
            <a:avLst/>
          </a:prstGeom>
        </p:spPr>
        <p:txBody>
          <a:bodyPr vert="horz" wrap="square" lIns="91440" tIns="45720" rIns="91440" bIns="45720" numCol="1" anchor="t" anchorCtr="0" compatLnSpc="1">
            <a:prstTxWarp prst="textNoShape">
              <a:avLst/>
            </a:prstTxWarp>
          </a:bodyPr>
          <a:lstStyle>
            <a:lvl1pPr>
              <a:defRPr sz="900">
                <a:solidFill>
                  <a:srgbClr val="5F5F5F"/>
                </a:solidFill>
              </a:defRPr>
            </a:lvl1pPr>
          </a:lstStyle>
          <a:p>
            <a:pPr>
              <a:defRPr/>
            </a:pPr>
            <a:fld id="{31A67D11-7CE8-7A44-AFC2-9F1CB40B30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Lst>
  <p:hf hdr="0" ftr="0" dt="0"/>
  <p:txStyles>
    <p:titleStyle>
      <a:lvl1pPr algn="l" defTabSz="457200" rtl="0" eaLnBrk="1" fontAlgn="base" hangingPunct="1">
        <a:spcBef>
          <a:spcPct val="0"/>
        </a:spcBef>
        <a:spcAft>
          <a:spcPct val="0"/>
        </a:spcAft>
        <a:defRPr sz="2600" b="1" kern="1200">
          <a:solidFill>
            <a:srgbClr val="1F497D"/>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2pPr>
      <a:lvl3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3pPr>
      <a:lvl4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4pPr>
      <a:lvl5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p:titleStyle>
    <p:bodyStyle>
      <a:lvl1pPr marL="342900" indent="-342900" algn="l" defTabSz="457200" rtl="0" eaLnBrk="1" fontAlgn="base" hangingPunct="1">
        <a:spcBef>
          <a:spcPct val="20000"/>
        </a:spcBef>
        <a:spcAft>
          <a:spcPct val="0"/>
        </a:spcAft>
        <a:buClr>
          <a:srgbClr val="1F497D"/>
        </a:buClr>
        <a:buFont typeface="Wingdings" charset="0"/>
        <a:buChar char="§"/>
        <a:defRPr kern="1200">
          <a:solidFill>
            <a:srgbClr val="000000"/>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Clr>
          <a:srgbClr val="1F497D"/>
        </a:buClr>
        <a:buFont typeface="Arial" charset="0"/>
        <a:buChar char="–"/>
        <a:defRPr sz="1600" kern="1200">
          <a:solidFill>
            <a:srgbClr val="000000"/>
          </a:solidFill>
          <a:latin typeface="+mn-lt"/>
          <a:ea typeface="ＭＳ Ｐゴシック" pitchFamily="-112" charset="-128"/>
          <a:cs typeface="ＭＳ Ｐゴシック" charset="0"/>
        </a:defRPr>
      </a:lvl2pPr>
      <a:lvl3pPr marL="11430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3pPr>
      <a:lvl4pPr marL="16002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4pPr>
      <a:lvl5pPr marL="20574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9.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24.emf"/><Relationship Id="rId8" Type="http://schemas.openxmlformats.org/officeDocument/2006/relationships/image" Target="../media/image25.emf"/><Relationship Id="rId9"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8"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ubtitle 2"/>
          <p:cNvSpPr>
            <a:spLocks noGrp="1"/>
          </p:cNvSpPr>
          <p:nvPr>
            <p:ph type="subTitle" idx="1"/>
          </p:nvPr>
        </p:nvSpPr>
        <p:spPr>
          <a:xfrm>
            <a:off x="457200" y="2971800"/>
            <a:ext cx="8305800" cy="2590800"/>
          </a:xfrm>
        </p:spPr>
        <p:txBody>
          <a:bodyPr/>
          <a:lstStyle/>
          <a:p>
            <a:pPr algn="ctr"/>
            <a:r>
              <a:rPr lang="en-US" sz="2400" dirty="0" smtClean="0">
                <a:solidFill>
                  <a:schemeClr val="accent4"/>
                </a:solidFill>
                <a:latin typeface="Calibri"/>
                <a:cs typeface="Calibri"/>
              </a:rPr>
              <a:t>Preeti Malakar</a:t>
            </a:r>
            <a:r>
              <a:rPr lang="en-US" sz="2400" baseline="30000" dirty="0">
                <a:solidFill>
                  <a:schemeClr val="accent4"/>
                </a:solidFill>
                <a:latin typeface="Calibri"/>
                <a:cs typeface="Calibri"/>
              </a:rPr>
              <a:t>1</a:t>
            </a:r>
            <a:r>
              <a:rPr lang="en-US" sz="2400" dirty="0" smtClean="0">
                <a:solidFill>
                  <a:schemeClr val="accent4"/>
                </a:solidFill>
                <a:latin typeface="Calibri"/>
                <a:cs typeface="Calibri"/>
              </a:rPr>
              <a:t>, </a:t>
            </a:r>
            <a:r>
              <a:rPr lang="en-US" sz="2400" dirty="0" err="1" smtClean="0">
                <a:solidFill>
                  <a:schemeClr val="accent4"/>
                </a:solidFill>
                <a:latin typeface="Calibri"/>
                <a:cs typeface="Calibri"/>
              </a:rPr>
              <a:t>Venkatram</a:t>
            </a:r>
            <a:r>
              <a:rPr lang="en-US" sz="2400" dirty="0" smtClean="0">
                <a:solidFill>
                  <a:schemeClr val="accent4"/>
                </a:solidFill>
                <a:latin typeface="Calibri"/>
                <a:cs typeface="Calibri"/>
              </a:rPr>
              <a:t> Vishwanath</a:t>
            </a:r>
            <a:r>
              <a:rPr lang="en-US" sz="2400" baseline="30000" dirty="0">
                <a:solidFill>
                  <a:schemeClr val="accent4"/>
                </a:solidFill>
                <a:latin typeface="Calibri"/>
                <a:cs typeface="Calibri"/>
              </a:rPr>
              <a:t>1</a:t>
            </a:r>
            <a:r>
              <a:rPr lang="en-US" sz="2400" dirty="0" smtClean="0">
                <a:solidFill>
                  <a:schemeClr val="accent4"/>
                </a:solidFill>
                <a:latin typeface="Calibri"/>
                <a:cs typeface="Calibri"/>
              </a:rPr>
              <a:t>, Christopher Knight</a:t>
            </a:r>
            <a:r>
              <a:rPr lang="en-US" sz="2400" baseline="30000" dirty="0" smtClean="0">
                <a:solidFill>
                  <a:schemeClr val="accent4"/>
                </a:solidFill>
                <a:latin typeface="Calibri"/>
                <a:cs typeface="Calibri"/>
              </a:rPr>
              <a:t>1</a:t>
            </a:r>
            <a:r>
              <a:rPr lang="en-US" sz="2400" dirty="0">
                <a:solidFill>
                  <a:schemeClr val="accent4"/>
                </a:solidFill>
                <a:latin typeface="Calibri"/>
                <a:cs typeface="Calibri"/>
              </a:rPr>
              <a:t>, Todd </a:t>
            </a:r>
            <a:r>
              <a:rPr lang="en-US" sz="2400" dirty="0" smtClean="0">
                <a:solidFill>
                  <a:schemeClr val="accent4"/>
                </a:solidFill>
                <a:latin typeface="Calibri"/>
                <a:cs typeface="Calibri"/>
              </a:rPr>
              <a:t>Munson</a:t>
            </a:r>
            <a:r>
              <a:rPr lang="en-US" sz="2400" baseline="30000" dirty="0">
                <a:solidFill>
                  <a:schemeClr val="accent4"/>
                </a:solidFill>
                <a:latin typeface="Calibri"/>
                <a:cs typeface="Calibri"/>
              </a:rPr>
              <a:t>1</a:t>
            </a:r>
            <a:r>
              <a:rPr lang="en-US" sz="2400" dirty="0" smtClean="0">
                <a:solidFill>
                  <a:schemeClr val="accent4"/>
                </a:solidFill>
                <a:latin typeface="Calibri"/>
                <a:cs typeface="Calibri"/>
              </a:rPr>
              <a:t>, </a:t>
            </a:r>
            <a:r>
              <a:rPr lang="en-US" sz="2400" dirty="0">
                <a:solidFill>
                  <a:schemeClr val="accent4"/>
                </a:solidFill>
                <a:latin typeface="Calibri"/>
                <a:cs typeface="Calibri"/>
              </a:rPr>
              <a:t>Michael </a:t>
            </a:r>
            <a:r>
              <a:rPr lang="en-US" sz="2400" dirty="0" smtClean="0">
                <a:solidFill>
                  <a:schemeClr val="accent4"/>
                </a:solidFill>
                <a:latin typeface="Calibri"/>
                <a:cs typeface="Calibri"/>
              </a:rPr>
              <a:t>E. Papka</a:t>
            </a:r>
            <a:r>
              <a:rPr lang="en-US" sz="2400" baseline="30000" dirty="0" smtClean="0">
                <a:solidFill>
                  <a:schemeClr val="accent4"/>
                </a:solidFill>
                <a:latin typeface="Calibri"/>
                <a:cs typeface="Calibri"/>
              </a:rPr>
              <a:t>12</a:t>
            </a:r>
            <a:r>
              <a:rPr lang="en-US" sz="2400" dirty="0" smtClean="0">
                <a:solidFill>
                  <a:schemeClr val="accent4"/>
                </a:solidFill>
                <a:latin typeface="Calibri"/>
                <a:cs typeface="Calibri"/>
              </a:rPr>
              <a:t> </a:t>
            </a:r>
          </a:p>
          <a:p>
            <a:pPr algn="ctr"/>
            <a:endParaRPr lang="en-US" sz="2000" baseline="30000" dirty="0" smtClean="0">
              <a:solidFill>
                <a:schemeClr val="accent4"/>
              </a:solidFill>
              <a:latin typeface="Calibri"/>
              <a:cs typeface="Calibri"/>
            </a:endParaRPr>
          </a:p>
          <a:p>
            <a:pPr algn="ctr"/>
            <a:endParaRPr lang="en-US" sz="2000" baseline="30000" dirty="0" smtClean="0">
              <a:solidFill>
                <a:schemeClr val="accent4"/>
              </a:solidFill>
              <a:latin typeface="Calibri"/>
              <a:cs typeface="Calibri"/>
            </a:endParaRPr>
          </a:p>
          <a:p>
            <a:pPr algn="ctr"/>
            <a:r>
              <a:rPr lang="en-US" sz="2400" baseline="30000" dirty="0" smtClean="0">
                <a:solidFill>
                  <a:schemeClr val="accent4"/>
                </a:solidFill>
                <a:latin typeface="Calibri"/>
                <a:cs typeface="Calibri"/>
              </a:rPr>
              <a:t>1</a:t>
            </a:r>
            <a:r>
              <a:rPr lang="en-US" sz="2400" dirty="0" smtClean="0">
                <a:solidFill>
                  <a:schemeClr val="accent4"/>
                </a:solidFill>
                <a:latin typeface="Calibri"/>
                <a:cs typeface="Calibri"/>
              </a:rPr>
              <a:t>Argonne </a:t>
            </a:r>
            <a:r>
              <a:rPr lang="en-US" sz="2400" dirty="0">
                <a:solidFill>
                  <a:schemeClr val="accent4"/>
                </a:solidFill>
                <a:latin typeface="Calibri"/>
                <a:cs typeface="Calibri"/>
              </a:rPr>
              <a:t>National Laboratory </a:t>
            </a:r>
            <a:endParaRPr lang="en-US" sz="2400" dirty="0" smtClean="0">
              <a:solidFill>
                <a:schemeClr val="accent4"/>
              </a:solidFill>
              <a:latin typeface="Calibri"/>
              <a:cs typeface="Calibri"/>
            </a:endParaRPr>
          </a:p>
          <a:p>
            <a:pPr algn="ctr"/>
            <a:r>
              <a:rPr lang="en-US" sz="2400" baseline="30000" dirty="0" smtClean="0">
                <a:solidFill>
                  <a:schemeClr val="accent4"/>
                </a:solidFill>
                <a:latin typeface="Calibri"/>
                <a:cs typeface="Calibri"/>
              </a:rPr>
              <a:t>2</a:t>
            </a:r>
            <a:r>
              <a:rPr lang="en-US" sz="2400" dirty="0" smtClean="0">
                <a:solidFill>
                  <a:schemeClr val="accent4"/>
                </a:solidFill>
                <a:latin typeface="Calibri"/>
                <a:cs typeface="Calibri"/>
              </a:rPr>
              <a:t>Northern Illinois University</a:t>
            </a:r>
          </a:p>
          <a:p>
            <a:pPr algn="ctr"/>
            <a:endParaRPr lang="en-US" sz="2400" dirty="0" smtClean="0">
              <a:solidFill>
                <a:schemeClr val="accent4"/>
              </a:solidFill>
              <a:latin typeface="Calibri"/>
              <a:ea typeface="ＭＳ Ｐゴシック" charset="0"/>
              <a:cs typeface="Calibri"/>
            </a:endParaRPr>
          </a:p>
          <a:p>
            <a:pPr algn="ctr"/>
            <a:endParaRPr lang="en-US" sz="2400" dirty="0">
              <a:solidFill>
                <a:srgbClr val="3366FF"/>
              </a:solidFill>
              <a:latin typeface="Calibri"/>
              <a:ea typeface="ＭＳ Ｐゴシック" charset="0"/>
              <a:cs typeface="Calibri"/>
            </a:endParaRPr>
          </a:p>
        </p:txBody>
      </p:sp>
      <p:sp>
        <p:nvSpPr>
          <p:cNvPr id="8194" name="Title 1"/>
          <p:cNvSpPr>
            <a:spLocks noGrp="1"/>
          </p:cNvSpPr>
          <p:nvPr>
            <p:ph type="title"/>
          </p:nvPr>
        </p:nvSpPr>
        <p:spPr>
          <a:xfrm>
            <a:off x="228600" y="1219200"/>
            <a:ext cx="8763000" cy="1219200"/>
          </a:xfrm>
          <a:effectLst>
            <a:outerShdw blurRad="50800" dist="38100" dir="2700000" algn="tl" rotWithShape="0">
              <a:schemeClr val="tx1">
                <a:lumMod val="75000"/>
                <a:alpha val="43000"/>
              </a:schemeClr>
            </a:outerShdw>
          </a:effectLst>
        </p:spPr>
        <p:txBody>
          <a:bodyPr>
            <a:noAutofit/>
          </a:bodyPr>
          <a:lstStyle/>
          <a:p>
            <a:pPr algn="ctr"/>
            <a:r>
              <a:rPr lang="en-US" sz="3600" dirty="0">
                <a:latin typeface="Calibri"/>
                <a:cs typeface="Calibri"/>
              </a:rPr>
              <a:t>Optimal Execution of Co-analysis for </a:t>
            </a:r>
            <a:r>
              <a:rPr lang="en-US" sz="3600" dirty="0" smtClean="0">
                <a:latin typeface="Calibri"/>
                <a:cs typeface="Calibri"/>
              </a:rPr>
              <a:t/>
            </a:r>
            <a:br>
              <a:rPr lang="en-US" sz="3600" dirty="0" smtClean="0">
                <a:latin typeface="Calibri"/>
                <a:cs typeface="Calibri"/>
              </a:rPr>
            </a:br>
            <a:r>
              <a:rPr lang="en-US" sz="3600" dirty="0" smtClean="0">
                <a:latin typeface="Calibri"/>
                <a:cs typeface="Calibri"/>
              </a:rPr>
              <a:t>Large</a:t>
            </a:r>
            <a:r>
              <a:rPr lang="en-US" sz="3600" dirty="0">
                <a:latin typeface="Calibri"/>
                <a:cs typeface="Calibri"/>
              </a:rPr>
              <a:t>-scale Molecular Dynamics </a:t>
            </a:r>
            <a:r>
              <a:rPr lang="en-US" sz="3600" dirty="0" smtClean="0">
                <a:latin typeface="Calibri"/>
                <a:cs typeface="Calibri"/>
              </a:rPr>
              <a:t>Simulations</a:t>
            </a:r>
            <a:endParaRPr lang="en-US" sz="3600" dirty="0">
              <a:latin typeface="Calibri"/>
              <a:ea typeface="ＭＳ Ｐゴシック" charset="0"/>
              <a:cs typeface="Calibri"/>
            </a:endParaRPr>
          </a:p>
        </p:txBody>
      </p:sp>
      <p:sp>
        <p:nvSpPr>
          <p:cNvPr id="8195" name="Slide Number Placeholder 2"/>
          <p:cNvSpPr>
            <a:spLocks noGrp="1"/>
          </p:cNvSpPr>
          <p:nvPr>
            <p:ph type="sldNum" sz="quarter" idx="4294967295"/>
          </p:nvPr>
        </p:nvSpPr>
        <p:spPr bwMode="auto">
          <a:xfrm>
            <a:off x="8763000" y="6492876"/>
            <a:ext cx="381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1B0749-4E90-0640-9526-FB4DDEB8A0CC}" type="slidenum">
              <a:rPr lang="en-US" sz="900">
                <a:solidFill>
                  <a:srgbClr val="5F5F5F"/>
                </a:solidFill>
              </a:rPr>
              <a:pPr eaLnBrk="1" hangingPunct="1"/>
              <a:t>1</a:t>
            </a:fld>
            <a:endParaRPr lang="en-US" sz="900">
              <a:solidFill>
                <a:srgbClr val="5F5F5F"/>
              </a:solidFill>
            </a:endParaRPr>
          </a:p>
        </p:txBody>
      </p:sp>
      <p:pic>
        <p:nvPicPr>
          <p:cNvPr id="2" name="Picture 1" descr="SC16.4CNoOutlineRedtx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5754161"/>
            <a:ext cx="2349500" cy="9641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I - Multiple Analysis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10</a:t>
            </a:fld>
            <a:endParaRPr lang="en-US"/>
          </a:p>
        </p:txBody>
      </p:sp>
      <p:sp>
        <p:nvSpPr>
          <p:cNvPr id="43" name="Rectangle 42"/>
          <p:cNvSpPr/>
          <p:nvPr/>
        </p:nvSpPr>
        <p:spPr>
          <a:xfrm>
            <a:off x="4662006" y="990600"/>
            <a:ext cx="4095655"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smtClean="0">
                <a:solidFill>
                  <a:schemeClr val="accent4"/>
                </a:solidFill>
                <a:latin typeface="Calibri"/>
                <a:cs typeface="Calibri"/>
              </a:rPr>
              <a:t>MD analysis: </a:t>
            </a:r>
          </a:p>
          <a:p>
            <a:pPr marL="342900" indent="-342900">
              <a:buFont typeface="Arial"/>
              <a:buChar char="•"/>
            </a:pPr>
            <a:r>
              <a:rPr lang="en-US" sz="2000" dirty="0" smtClean="0">
                <a:solidFill>
                  <a:schemeClr val="accent4"/>
                </a:solidFill>
                <a:latin typeface="Calibri"/>
                <a:cs typeface="Calibri"/>
              </a:rPr>
              <a:t>Mean-square displacement</a:t>
            </a:r>
          </a:p>
          <a:p>
            <a:pPr marL="342900" indent="-342900">
              <a:buFont typeface="Arial"/>
              <a:buChar char="•"/>
            </a:pPr>
            <a:r>
              <a:rPr lang="en-US" sz="2000" dirty="0">
                <a:solidFill>
                  <a:schemeClr val="accent4"/>
                </a:solidFill>
                <a:latin typeface="Calibri"/>
                <a:cs typeface="Calibri"/>
              </a:rPr>
              <a:t>Velocity auto-correlation </a:t>
            </a:r>
            <a:r>
              <a:rPr lang="en-US" sz="2000" dirty="0" smtClean="0">
                <a:solidFill>
                  <a:schemeClr val="accent4"/>
                </a:solidFill>
                <a:latin typeface="Calibri"/>
                <a:cs typeface="Calibri"/>
              </a:rPr>
              <a:t>function</a:t>
            </a:r>
          </a:p>
          <a:p>
            <a:pPr marL="342900" indent="-342900">
              <a:buFont typeface="Arial"/>
              <a:buChar char="•"/>
            </a:pPr>
            <a:r>
              <a:rPr lang="en-US" sz="2000" dirty="0" smtClean="0">
                <a:solidFill>
                  <a:schemeClr val="accent4"/>
                </a:solidFill>
                <a:latin typeface="Calibri"/>
                <a:cs typeface="Calibri"/>
              </a:rPr>
              <a:t>Histogram of atom velocities</a:t>
            </a:r>
          </a:p>
          <a:p>
            <a:pPr marL="342900" indent="-342900">
              <a:buFont typeface="Arial"/>
              <a:buChar char="•"/>
            </a:pPr>
            <a:r>
              <a:rPr lang="en-US" sz="2000" dirty="0" smtClean="0">
                <a:solidFill>
                  <a:schemeClr val="accent4"/>
                </a:solidFill>
                <a:latin typeface="Calibri"/>
                <a:cs typeface="Calibri"/>
              </a:rPr>
              <a:t>FFT of atom positions</a:t>
            </a:r>
          </a:p>
          <a:p>
            <a:pPr marL="342900" indent="-342900">
              <a:buFont typeface="Arial"/>
              <a:buChar char="•"/>
            </a:pPr>
            <a:r>
              <a:rPr lang="en-US" sz="2000" dirty="0" smtClean="0">
                <a:solidFill>
                  <a:schemeClr val="accent4"/>
                </a:solidFill>
                <a:latin typeface="Calibri"/>
                <a:cs typeface="Calibri"/>
              </a:rPr>
              <a:t>Centre </a:t>
            </a:r>
            <a:r>
              <a:rPr lang="en-US" sz="2000" dirty="0">
                <a:solidFill>
                  <a:schemeClr val="accent4"/>
                </a:solidFill>
                <a:latin typeface="Calibri"/>
                <a:cs typeface="Calibri"/>
              </a:rPr>
              <a:t>of mass</a:t>
            </a:r>
          </a:p>
          <a:p>
            <a:pPr marL="342900" indent="-342900">
              <a:buFont typeface="Arial"/>
              <a:buChar char="•"/>
            </a:pPr>
            <a:r>
              <a:rPr lang="en-US" sz="2000" dirty="0" smtClean="0">
                <a:solidFill>
                  <a:schemeClr val="accent4"/>
                </a:solidFill>
                <a:latin typeface="Calibri"/>
                <a:cs typeface="Calibri"/>
              </a:rPr>
              <a:t>Centre of gravity</a:t>
            </a:r>
          </a:p>
          <a:p>
            <a:pPr marL="342900" indent="-342900">
              <a:buFont typeface="Arial"/>
              <a:buChar char="•"/>
            </a:pPr>
            <a:r>
              <a:rPr lang="en-US" sz="2000" dirty="0" smtClean="0">
                <a:solidFill>
                  <a:schemeClr val="accent4"/>
                </a:solidFill>
                <a:latin typeface="Calibri"/>
                <a:cs typeface="Calibri"/>
              </a:rPr>
              <a:t>. . .</a:t>
            </a:r>
            <a:endParaRPr lang="en-US" sz="2000" dirty="0">
              <a:solidFill>
                <a:schemeClr val="accent4"/>
              </a:solidFill>
              <a:latin typeface="Calibri"/>
              <a:cs typeface="Calibri"/>
            </a:endParaRPr>
          </a:p>
        </p:txBody>
      </p:sp>
      <p:pic>
        <p:nvPicPr>
          <p:cNvPr id="46" name="Picture 45" descr="time-memory.png"/>
          <p:cNvPicPr>
            <a:picLocks noChangeAspect="1"/>
          </p:cNvPicPr>
          <p:nvPr/>
        </p:nvPicPr>
        <p:blipFill rotWithShape="1">
          <a:blip r:embed="rId3">
            <a:extLst>
              <a:ext uri="{28A0092B-C50C-407E-A947-70E740481C1C}">
                <a14:useLocalDpi xmlns:a14="http://schemas.microsoft.com/office/drawing/2010/main" val="0"/>
              </a:ext>
            </a:extLst>
          </a:blip>
          <a:srcRect l="5607" t="6807" r="1856" b="3603"/>
          <a:stretch/>
        </p:blipFill>
        <p:spPr>
          <a:xfrm>
            <a:off x="4662004" y="3914979"/>
            <a:ext cx="4100996" cy="2157984"/>
          </a:xfrm>
          <a:prstGeom prst="rect">
            <a:avLst/>
          </a:prstGeom>
        </p:spPr>
      </p:pic>
      <p:pic>
        <p:nvPicPr>
          <p:cNvPr id="5" name="Picture 4" descr="vmdscene.tga"/>
          <p:cNvPicPr>
            <a:picLocks noChangeAspect="1"/>
          </p:cNvPicPr>
          <p:nvPr/>
        </p:nvPicPr>
        <p:blipFill rotWithShape="1">
          <a:blip r:embed="rId4">
            <a:extLst>
              <a:ext uri="{28A0092B-C50C-407E-A947-70E740481C1C}">
                <a14:useLocalDpi xmlns:a14="http://schemas.microsoft.com/office/drawing/2010/main" val="0"/>
              </a:ext>
            </a:extLst>
          </a:blip>
          <a:srcRect l="16526" t="10602" r="22424" b="28349"/>
          <a:stretch/>
        </p:blipFill>
        <p:spPr>
          <a:xfrm>
            <a:off x="438055" y="1194137"/>
            <a:ext cx="3721608" cy="3721608"/>
          </a:xfrm>
          <a:prstGeom prst="rect">
            <a:avLst/>
          </a:prstGeom>
          <a:effectLst>
            <a:outerShdw blurRad="50800" dist="38100" dir="2700000" algn="tl" rotWithShape="0">
              <a:srgbClr val="000000">
                <a:alpha val="43000"/>
              </a:srgbClr>
            </a:outerShdw>
          </a:effectLst>
        </p:spPr>
      </p:pic>
      <p:sp>
        <p:nvSpPr>
          <p:cNvPr id="41" name="Rectangle 40"/>
          <p:cNvSpPr/>
          <p:nvPr/>
        </p:nvSpPr>
        <p:spPr>
          <a:xfrm>
            <a:off x="381000" y="4927937"/>
            <a:ext cx="3854863" cy="1015663"/>
          </a:xfrm>
          <a:prstGeom prst="rect">
            <a:avLst/>
          </a:prstGeom>
        </p:spPr>
        <p:txBody>
          <a:bodyPr wrap="square">
            <a:spAutoFit/>
          </a:bodyPr>
          <a:lstStyle/>
          <a:p>
            <a:pPr algn="ctr"/>
            <a:r>
              <a:rPr lang="en-US" sz="2000" dirty="0" smtClean="0">
                <a:solidFill>
                  <a:schemeClr val="accent3">
                    <a:lumMod val="75000"/>
                  </a:schemeClr>
                </a:solidFill>
                <a:latin typeface="Calibri"/>
                <a:cs typeface="Calibri"/>
              </a:rPr>
              <a:t>Trajectory </a:t>
            </a:r>
            <a:r>
              <a:rPr lang="en-US" sz="2000" dirty="0">
                <a:solidFill>
                  <a:schemeClr val="accent3">
                    <a:lumMod val="75000"/>
                  </a:schemeClr>
                </a:solidFill>
                <a:latin typeface="Calibri"/>
                <a:cs typeface="Calibri"/>
              </a:rPr>
              <a:t>output </a:t>
            </a:r>
            <a:r>
              <a:rPr lang="en-US" sz="2000" dirty="0" smtClean="0">
                <a:solidFill>
                  <a:schemeClr val="accent3">
                    <a:lumMod val="75000"/>
                  </a:schemeClr>
                </a:solidFill>
                <a:latin typeface="Calibri"/>
                <a:cs typeface="Calibri"/>
              </a:rPr>
              <a:t>of MD simulation (a box of water molecules solvating two types of ions)</a:t>
            </a:r>
            <a:endParaRPr lang="en-US" sz="2000" dirty="0">
              <a:solidFill>
                <a:schemeClr val="accent3">
                  <a:lumMod val="75000"/>
                </a:schemeClr>
              </a:solidFill>
              <a:latin typeface="Calibri"/>
              <a:cs typeface="Calibri"/>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212" y="3733800"/>
            <a:ext cx="4278988" cy="2367246"/>
          </a:xfrm>
          <a:prstGeom prst="rect">
            <a:avLst/>
          </a:prstGeom>
        </p:spPr>
      </p:pic>
    </p:spTree>
    <p:extLst>
      <p:ext uri="{BB962C8B-B14F-4D97-AF65-F5344CB8AC3E}">
        <p14:creationId xmlns:p14="http://schemas.microsoft.com/office/powerpoint/2010/main" val="655363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lstStyle/>
          <a:p>
            <a:r>
              <a:rPr lang="en-US" dirty="0" smtClean="0"/>
              <a:t>Challenges II - Analysis Execution</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11</a:t>
            </a:fld>
            <a:endParaRPr lang="en-US"/>
          </a:p>
        </p:txBody>
      </p:sp>
      <p:grpSp>
        <p:nvGrpSpPr>
          <p:cNvPr id="81" name="Group 80"/>
          <p:cNvGrpSpPr/>
          <p:nvPr/>
        </p:nvGrpSpPr>
        <p:grpSpPr>
          <a:xfrm>
            <a:off x="1600200" y="1604665"/>
            <a:ext cx="838200" cy="246888"/>
            <a:chOff x="914400" y="1600200"/>
            <a:chExt cx="838200" cy="246888"/>
          </a:xfrm>
        </p:grpSpPr>
        <p:sp>
          <p:nvSpPr>
            <p:cNvPr id="5" name="Bevel 4"/>
            <p:cNvSpPr/>
            <p:nvPr/>
          </p:nvSpPr>
          <p:spPr>
            <a:xfrm>
              <a:off x="9144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 name="Bevel 5"/>
            <p:cNvSpPr/>
            <p:nvPr/>
          </p:nvSpPr>
          <p:spPr>
            <a:xfrm>
              <a:off x="11430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 name="Bevel 6"/>
            <p:cNvSpPr/>
            <p:nvPr/>
          </p:nvSpPr>
          <p:spPr>
            <a:xfrm>
              <a:off x="13716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8" name="Bevel 7"/>
            <p:cNvSpPr/>
            <p:nvPr/>
          </p:nvSpPr>
          <p:spPr>
            <a:xfrm>
              <a:off x="1588008"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82" name="Group 81"/>
          <p:cNvGrpSpPr/>
          <p:nvPr/>
        </p:nvGrpSpPr>
        <p:grpSpPr>
          <a:xfrm>
            <a:off x="2871216" y="1604665"/>
            <a:ext cx="862584" cy="246888"/>
            <a:chOff x="2020824" y="1600200"/>
            <a:chExt cx="862584" cy="246888"/>
          </a:xfrm>
        </p:grpSpPr>
        <p:sp>
          <p:nvSpPr>
            <p:cNvPr id="9" name="Bevel 8"/>
            <p:cNvSpPr/>
            <p:nvPr/>
          </p:nvSpPr>
          <p:spPr>
            <a:xfrm>
              <a:off x="2020824"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 name="Bevel 9"/>
            <p:cNvSpPr/>
            <p:nvPr/>
          </p:nvSpPr>
          <p:spPr>
            <a:xfrm>
              <a:off x="2261616"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1" name="Bevel 10"/>
            <p:cNvSpPr/>
            <p:nvPr/>
          </p:nvSpPr>
          <p:spPr>
            <a:xfrm>
              <a:off x="2490216"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 name="Bevel 11"/>
            <p:cNvSpPr/>
            <p:nvPr/>
          </p:nvSpPr>
          <p:spPr>
            <a:xfrm>
              <a:off x="2718816"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83" name="Group 82"/>
          <p:cNvGrpSpPr/>
          <p:nvPr/>
        </p:nvGrpSpPr>
        <p:grpSpPr>
          <a:xfrm>
            <a:off x="4166616" y="1604665"/>
            <a:ext cx="862584" cy="246888"/>
            <a:chOff x="3480816" y="1600200"/>
            <a:chExt cx="862584" cy="246888"/>
          </a:xfrm>
        </p:grpSpPr>
        <p:sp>
          <p:nvSpPr>
            <p:cNvPr id="13" name="Bevel 12"/>
            <p:cNvSpPr/>
            <p:nvPr/>
          </p:nvSpPr>
          <p:spPr>
            <a:xfrm>
              <a:off x="3480816"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4" name="Bevel 13"/>
            <p:cNvSpPr/>
            <p:nvPr/>
          </p:nvSpPr>
          <p:spPr>
            <a:xfrm>
              <a:off x="3709416"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5" name="Bevel 14"/>
            <p:cNvSpPr/>
            <p:nvPr/>
          </p:nvSpPr>
          <p:spPr>
            <a:xfrm>
              <a:off x="3950208"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6" name="Bevel 15"/>
            <p:cNvSpPr/>
            <p:nvPr/>
          </p:nvSpPr>
          <p:spPr>
            <a:xfrm>
              <a:off x="4178808"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85" name="Group 84"/>
          <p:cNvGrpSpPr/>
          <p:nvPr/>
        </p:nvGrpSpPr>
        <p:grpSpPr>
          <a:xfrm>
            <a:off x="5486400" y="1604665"/>
            <a:ext cx="838200" cy="246888"/>
            <a:chOff x="4660392" y="1600200"/>
            <a:chExt cx="838200" cy="246888"/>
          </a:xfrm>
        </p:grpSpPr>
        <p:sp>
          <p:nvSpPr>
            <p:cNvPr id="17" name="Bevel 16"/>
            <p:cNvSpPr/>
            <p:nvPr/>
          </p:nvSpPr>
          <p:spPr>
            <a:xfrm>
              <a:off x="4660392"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8" name="Bevel 17"/>
            <p:cNvSpPr/>
            <p:nvPr/>
          </p:nvSpPr>
          <p:spPr>
            <a:xfrm>
              <a:off x="48768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 name="Bevel 18"/>
            <p:cNvSpPr/>
            <p:nvPr/>
          </p:nvSpPr>
          <p:spPr>
            <a:xfrm>
              <a:off x="51054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0" name="Bevel 19"/>
            <p:cNvSpPr/>
            <p:nvPr/>
          </p:nvSpPr>
          <p:spPr>
            <a:xfrm>
              <a:off x="53340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21" name="Group 120"/>
          <p:cNvGrpSpPr/>
          <p:nvPr/>
        </p:nvGrpSpPr>
        <p:grpSpPr>
          <a:xfrm>
            <a:off x="2863498" y="2138065"/>
            <a:ext cx="1303118" cy="246889"/>
            <a:chOff x="1524000" y="2209798"/>
            <a:chExt cx="1303118" cy="246889"/>
          </a:xfrm>
        </p:grpSpPr>
        <p:sp>
          <p:nvSpPr>
            <p:cNvPr id="25" name="Bevel 24"/>
            <p:cNvSpPr/>
            <p:nvPr/>
          </p:nvSpPr>
          <p:spPr>
            <a:xfrm>
              <a:off x="1983535" y="2209798"/>
              <a:ext cx="240792" cy="246888"/>
            </a:xfrm>
            <a:prstGeom prst="bevel">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1" name="Bevel 90"/>
            <p:cNvSpPr/>
            <p:nvPr/>
          </p:nvSpPr>
          <p:spPr>
            <a:xfrm>
              <a:off x="2212135" y="2209798"/>
              <a:ext cx="240792" cy="246888"/>
            </a:xfrm>
            <a:prstGeom prst="bevel">
              <a:avLst/>
            </a:prstGeom>
            <a:solidFill>
              <a:srgbClr val="23E321"/>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2" name="Bevel 91"/>
            <p:cNvSpPr/>
            <p:nvPr/>
          </p:nvSpPr>
          <p:spPr>
            <a:xfrm>
              <a:off x="1524000" y="2209799"/>
              <a:ext cx="164592" cy="246888"/>
            </a:xfrm>
            <a:prstGeom prst="bevel">
              <a:avLst/>
            </a:prstGeom>
            <a:solidFill>
              <a:srgbClr val="CCFFC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3" name="Bevel 92"/>
            <p:cNvSpPr/>
            <p:nvPr/>
          </p:nvSpPr>
          <p:spPr>
            <a:xfrm>
              <a:off x="1687937" y="2209799"/>
              <a:ext cx="295598" cy="246888"/>
            </a:xfrm>
            <a:prstGeom prst="bevel">
              <a:avLst/>
            </a:prstGeom>
            <a:solidFill>
              <a:srgbClr val="85E37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4" name="Bevel 93"/>
            <p:cNvSpPr/>
            <p:nvPr/>
          </p:nvSpPr>
          <p:spPr>
            <a:xfrm>
              <a:off x="2440735" y="2209798"/>
              <a:ext cx="386383" cy="246888"/>
            </a:xfrm>
            <a:prstGeom prst="bevel">
              <a:avLst/>
            </a:prstGeom>
            <a:solidFill>
              <a:srgbClr val="009E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22" name="Group 121"/>
          <p:cNvGrpSpPr/>
          <p:nvPr/>
        </p:nvGrpSpPr>
        <p:grpSpPr>
          <a:xfrm>
            <a:off x="4191000" y="2138066"/>
            <a:ext cx="1273352" cy="246890"/>
            <a:chOff x="1524000" y="2209797"/>
            <a:chExt cx="1273352" cy="246890"/>
          </a:xfrm>
        </p:grpSpPr>
        <p:sp>
          <p:nvSpPr>
            <p:cNvPr id="123" name="Bevel 122"/>
            <p:cNvSpPr/>
            <p:nvPr/>
          </p:nvSpPr>
          <p:spPr>
            <a:xfrm>
              <a:off x="1983535" y="2209798"/>
              <a:ext cx="240792" cy="246888"/>
            </a:xfrm>
            <a:prstGeom prst="bevel">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4" name="Bevel 123"/>
            <p:cNvSpPr/>
            <p:nvPr/>
          </p:nvSpPr>
          <p:spPr>
            <a:xfrm>
              <a:off x="2212135" y="2209798"/>
              <a:ext cx="240792" cy="246888"/>
            </a:xfrm>
            <a:prstGeom prst="bevel">
              <a:avLst/>
            </a:prstGeom>
            <a:solidFill>
              <a:srgbClr val="23E321"/>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5" name="Bevel 124"/>
            <p:cNvSpPr/>
            <p:nvPr/>
          </p:nvSpPr>
          <p:spPr>
            <a:xfrm>
              <a:off x="1524000" y="2209799"/>
              <a:ext cx="164592" cy="246888"/>
            </a:xfrm>
            <a:prstGeom prst="bevel">
              <a:avLst/>
            </a:prstGeom>
            <a:solidFill>
              <a:srgbClr val="CCFFC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6" name="Bevel 125"/>
            <p:cNvSpPr/>
            <p:nvPr/>
          </p:nvSpPr>
          <p:spPr>
            <a:xfrm>
              <a:off x="1687937" y="2209799"/>
              <a:ext cx="295598" cy="246888"/>
            </a:xfrm>
            <a:prstGeom prst="bevel">
              <a:avLst/>
            </a:prstGeom>
            <a:solidFill>
              <a:srgbClr val="85E37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7" name="Bevel 126"/>
            <p:cNvSpPr/>
            <p:nvPr/>
          </p:nvSpPr>
          <p:spPr>
            <a:xfrm>
              <a:off x="2440736" y="2209797"/>
              <a:ext cx="356616" cy="246887"/>
            </a:xfrm>
            <a:prstGeom prst="bevel">
              <a:avLst/>
            </a:prstGeom>
            <a:solidFill>
              <a:srgbClr val="009E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28" name="Group 127"/>
          <p:cNvGrpSpPr/>
          <p:nvPr/>
        </p:nvGrpSpPr>
        <p:grpSpPr>
          <a:xfrm>
            <a:off x="5486400" y="2138066"/>
            <a:ext cx="1273351" cy="246890"/>
            <a:chOff x="1524000" y="2209797"/>
            <a:chExt cx="1273351" cy="246890"/>
          </a:xfrm>
        </p:grpSpPr>
        <p:sp>
          <p:nvSpPr>
            <p:cNvPr id="129" name="Bevel 128"/>
            <p:cNvSpPr/>
            <p:nvPr/>
          </p:nvSpPr>
          <p:spPr>
            <a:xfrm>
              <a:off x="1983535" y="2209798"/>
              <a:ext cx="240792" cy="246888"/>
            </a:xfrm>
            <a:prstGeom prst="bevel">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0" name="Bevel 129"/>
            <p:cNvSpPr/>
            <p:nvPr/>
          </p:nvSpPr>
          <p:spPr>
            <a:xfrm>
              <a:off x="2212135" y="2209798"/>
              <a:ext cx="240792" cy="246888"/>
            </a:xfrm>
            <a:prstGeom prst="bevel">
              <a:avLst/>
            </a:prstGeom>
            <a:solidFill>
              <a:srgbClr val="23E321"/>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1" name="Bevel 130"/>
            <p:cNvSpPr/>
            <p:nvPr/>
          </p:nvSpPr>
          <p:spPr>
            <a:xfrm>
              <a:off x="1524000" y="2209799"/>
              <a:ext cx="164592" cy="246888"/>
            </a:xfrm>
            <a:prstGeom prst="bevel">
              <a:avLst/>
            </a:prstGeom>
            <a:solidFill>
              <a:srgbClr val="CCFFC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2" name="Bevel 131"/>
            <p:cNvSpPr/>
            <p:nvPr/>
          </p:nvSpPr>
          <p:spPr>
            <a:xfrm>
              <a:off x="1687937" y="2209799"/>
              <a:ext cx="295598" cy="246888"/>
            </a:xfrm>
            <a:prstGeom prst="bevel">
              <a:avLst/>
            </a:prstGeom>
            <a:solidFill>
              <a:srgbClr val="85E37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3" name="Bevel 132"/>
            <p:cNvSpPr/>
            <p:nvPr/>
          </p:nvSpPr>
          <p:spPr>
            <a:xfrm>
              <a:off x="2440735" y="2209797"/>
              <a:ext cx="356616" cy="246889"/>
            </a:xfrm>
            <a:prstGeom prst="bevel">
              <a:avLst/>
            </a:prstGeom>
            <a:solidFill>
              <a:srgbClr val="009E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34" name="Group 133"/>
          <p:cNvGrpSpPr/>
          <p:nvPr/>
        </p:nvGrpSpPr>
        <p:grpSpPr>
          <a:xfrm>
            <a:off x="6781800" y="2138067"/>
            <a:ext cx="1273351" cy="246889"/>
            <a:chOff x="1524000" y="2209798"/>
            <a:chExt cx="1273351" cy="246889"/>
          </a:xfrm>
        </p:grpSpPr>
        <p:sp>
          <p:nvSpPr>
            <p:cNvPr id="135" name="Bevel 134"/>
            <p:cNvSpPr/>
            <p:nvPr/>
          </p:nvSpPr>
          <p:spPr>
            <a:xfrm>
              <a:off x="1983535" y="2209798"/>
              <a:ext cx="240792" cy="246888"/>
            </a:xfrm>
            <a:prstGeom prst="bevel">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6" name="Bevel 135"/>
            <p:cNvSpPr/>
            <p:nvPr/>
          </p:nvSpPr>
          <p:spPr>
            <a:xfrm>
              <a:off x="2212135" y="2209798"/>
              <a:ext cx="240792" cy="246888"/>
            </a:xfrm>
            <a:prstGeom prst="bevel">
              <a:avLst/>
            </a:prstGeom>
            <a:solidFill>
              <a:srgbClr val="23E321"/>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7" name="Bevel 136"/>
            <p:cNvSpPr/>
            <p:nvPr/>
          </p:nvSpPr>
          <p:spPr>
            <a:xfrm>
              <a:off x="1524000" y="2209799"/>
              <a:ext cx="164592" cy="246888"/>
            </a:xfrm>
            <a:prstGeom prst="bevel">
              <a:avLst/>
            </a:prstGeom>
            <a:solidFill>
              <a:srgbClr val="CCFFC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8" name="Bevel 137"/>
            <p:cNvSpPr/>
            <p:nvPr/>
          </p:nvSpPr>
          <p:spPr>
            <a:xfrm>
              <a:off x="1687937" y="2209799"/>
              <a:ext cx="295598" cy="246888"/>
            </a:xfrm>
            <a:prstGeom prst="bevel">
              <a:avLst/>
            </a:prstGeom>
            <a:solidFill>
              <a:srgbClr val="85E37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9" name="Bevel 138"/>
            <p:cNvSpPr/>
            <p:nvPr/>
          </p:nvSpPr>
          <p:spPr>
            <a:xfrm>
              <a:off x="2440735" y="2209798"/>
              <a:ext cx="356616" cy="246886"/>
            </a:xfrm>
            <a:prstGeom prst="bevel">
              <a:avLst/>
            </a:prstGeom>
            <a:solidFill>
              <a:srgbClr val="009E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cxnSp>
        <p:nvCxnSpPr>
          <p:cNvPr id="147" name="Straight Arrow Connector 146"/>
          <p:cNvCxnSpPr/>
          <p:nvPr/>
        </p:nvCxnSpPr>
        <p:spPr>
          <a:xfrm flipV="1">
            <a:off x="1345605" y="1147466"/>
            <a:ext cx="7112595" cy="4464"/>
          </a:xfrm>
          <a:prstGeom prst="straightConnector1">
            <a:avLst/>
          </a:prstGeom>
          <a:ln w="28575">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7696200" y="685800"/>
            <a:ext cx="804277" cy="461665"/>
          </a:xfrm>
          <a:prstGeom prst="rect">
            <a:avLst/>
          </a:prstGeom>
          <a:noFill/>
        </p:spPr>
        <p:txBody>
          <a:bodyPr wrap="none" rtlCol="0">
            <a:spAutoFit/>
          </a:bodyPr>
          <a:lstStyle/>
          <a:p>
            <a:r>
              <a:rPr lang="en-US" dirty="0" smtClean="0">
                <a:solidFill>
                  <a:schemeClr val="accent4"/>
                </a:solidFill>
                <a:latin typeface="Calibri"/>
                <a:cs typeface="Calibri"/>
              </a:rPr>
              <a:t>Time</a:t>
            </a:r>
            <a:endParaRPr lang="en-US" dirty="0">
              <a:solidFill>
                <a:schemeClr val="accent4"/>
              </a:solidFill>
              <a:latin typeface="Calibri"/>
              <a:cs typeface="Calibri"/>
            </a:endParaRPr>
          </a:p>
        </p:txBody>
      </p:sp>
      <p:sp>
        <p:nvSpPr>
          <p:cNvPr id="150" name="TextBox 149"/>
          <p:cNvSpPr txBox="1"/>
          <p:nvPr/>
        </p:nvSpPr>
        <p:spPr>
          <a:xfrm>
            <a:off x="76200" y="1447800"/>
            <a:ext cx="1517813" cy="461665"/>
          </a:xfrm>
          <a:prstGeom prst="rect">
            <a:avLst/>
          </a:prstGeom>
          <a:noFill/>
        </p:spPr>
        <p:txBody>
          <a:bodyPr wrap="none" rtlCol="0">
            <a:spAutoFit/>
          </a:bodyPr>
          <a:lstStyle/>
          <a:p>
            <a:r>
              <a:rPr lang="en-US" dirty="0" smtClean="0">
                <a:solidFill>
                  <a:srgbClr val="800000"/>
                </a:solidFill>
                <a:latin typeface="Calibri"/>
                <a:cs typeface="Calibri"/>
              </a:rPr>
              <a:t>Simulation</a:t>
            </a:r>
            <a:endParaRPr lang="en-US" dirty="0">
              <a:solidFill>
                <a:srgbClr val="800000"/>
              </a:solidFill>
              <a:latin typeface="Calibri"/>
              <a:cs typeface="Calibri"/>
            </a:endParaRPr>
          </a:p>
        </p:txBody>
      </p:sp>
      <p:sp>
        <p:nvSpPr>
          <p:cNvPr id="151" name="TextBox 150"/>
          <p:cNvSpPr txBox="1"/>
          <p:nvPr/>
        </p:nvSpPr>
        <p:spPr>
          <a:xfrm>
            <a:off x="76200" y="1981200"/>
            <a:ext cx="1193205" cy="461665"/>
          </a:xfrm>
          <a:prstGeom prst="rect">
            <a:avLst/>
          </a:prstGeom>
          <a:noFill/>
        </p:spPr>
        <p:txBody>
          <a:bodyPr wrap="none" rtlCol="0">
            <a:spAutoFit/>
          </a:bodyPr>
          <a:lstStyle/>
          <a:p>
            <a:r>
              <a:rPr lang="en-US" dirty="0" smtClean="0">
                <a:solidFill>
                  <a:srgbClr val="008000"/>
                </a:solidFill>
                <a:latin typeface="Calibri"/>
                <a:cs typeface="Calibri"/>
              </a:rPr>
              <a:t>Analysis</a:t>
            </a:r>
            <a:endParaRPr lang="en-US" dirty="0">
              <a:solidFill>
                <a:srgbClr val="008000"/>
              </a:solidFill>
              <a:latin typeface="Calibri"/>
              <a:cs typeface="Calibri"/>
            </a:endParaRPr>
          </a:p>
        </p:txBody>
      </p:sp>
      <p:sp>
        <p:nvSpPr>
          <p:cNvPr id="152" name="TextBox 151"/>
          <p:cNvSpPr txBox="1"/>
          <p:nvPr/>
        </p:nvSpPr>
        <p:spPr>
          <a:xfrm>
            <a:off x="76200" y="3048000"/>
            <a:ext cx="1517813" cy="461665"/>
          </a:xfrm>
          <a:prstGeom prst="rect">
            <a:avLst/>
          </a:prstGeom>
          <a:noFill/>
        </p:spPr>
        <p:txBody>
          <a:bodyPr wrap="none" rtlCol="0">
            <a:spAutoFit/>
          </a:bodyPr>
          <a:lstStyle/>
          <a:p>
            <a:r>
              <a:rPr lang="en-US" dirty="0" smtClean="0">
                <a:solidFill>
                  <a:srgbClr val="800000"/>
                </a:solidFill>
                <a:latin typeface="Calibri"/>
                <a:cs typeface="Calibri"/>
              </a:rPr>
              <a:t>Simulation</a:t>
            </a:r>
            <a:endParaRPr lang="en-US" dirty="0">
              <a:solidFill>
                <a:srgbClr val="800000"/>
              </a:solidFill>
              <a:latin typeface="Calibri"/>
              <a:cs typeface="Calibri"/>
            </a:endParaRPr>
          </a:p>
        </p:txBody>
      </p:sp>
      <p:sp>
        <p:nvSpPr>
          <p:cNvPr id="153" name="TextBox 152"/>
          <p:cNvSpPr txBox="1"/>
          <p:nvPr/>
        </p:nvSpPr>
        <p:spPr>
          <a:xfrm>
            <a:off x="76200" y="3581400"/>
            <a:ext cx="1193205" cy="461665"/>
          </a:xfrm>
          <a:prstGeom prst="rect">
            <a:avLst/>
          </a:prstGeom>
          <a:noFill/>
        </p:spPr>
        <p:txBody>
          <a:bodyPr wrap="none" rtlCol="0">
            <a:spAutoFit/>
          </a:bodyPr>
          <a:lstStyle/>
          <a:p>
            <a:r>
              <a:rPr lang="en-US" dirty="0" smtClean="0">
                <a:solidFill>
                  <a:srgbClr val="008000"/>
                </a:solidFill>
                <a:latin typeface="Calibri"/>
                <a:cs typeface="Calibri"/>
              </a:rPr>
              <a:t>Analysis</a:t>
            </a:r>
            <a:endParaRPr lang="en-US" dirty="0">
              <a:solidFill>
                <a:srgbClr val="008000"/>
              </a:solidFill>
              <a:latin typeface="Calibri"/>
              <a:cs typeface="Calibri"/>
            </a:endParaRPr>
          </a:p>
        </p:txBody>
      </p:sp>
      <p:grpSp>
        <p:nvGrpSpPr>
          <p:cNvPr id="180" name="Group 179"/>
          <p:cNvGrpSpPr/>
          <p:nvPr/>
        </p:nvGrpSpPr>
        <p:grpSpPr>
          <a:xfrm>
            <a:off x="3886200" y="3719976"/>
            <a:ext cx="1905000" cy="246888"/>
            <a:chOff x="3679649" y="4020311"/>
            <a:chExt cx="1905000" cy="246888"/>
          </a:xfrm>
        </p:grpSpPr>
        <p:sp>
          <p:nvSpPr>
            <p:cNvPr id="173" name="Bevel 172"/>
            <p:cNvSpPr/>
            <p:nvPr/>
          </p:nvSpPr>
          <p:spPr>
            <a:xfrm>
              <a:off x="4139184" y="4020311"/>
              <a:ext cx="240792" cy="246888"/>
            </a:xfrm>
            <a:prstGeom prst="bevel">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74" name="Bevel 173"/>
            <p:cNvSpPr/>
            <p:nvPr/>
          </p:nvSpPr>
          <p:spPr>
            <a:xfrm>
              <a:off x="4367784" y="4020311"/>
              <a:ext cx="240792" cy="246888"/>
            </a:xfrm>
            <a:prstGeom prst="bevel">
              <a:avLst/>
            </a:prstGeom>
            <a:solidFill>
              <a:srgbClr val="23E321"/>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75" name="Bevel 174"/>
            <p:cNvSpPr/>
            <p:nvPr/>
          </p:nvSpPr>
          <p:spPr>
            <a:xfrm>
              <a:off x="3679649" y="4020311"/>
              <a:ext cx="164592" cy="246888"/>
            </a:xfrm>
            <a:prstGeom prst="bevel">
              <a:avLst/>
            </a:prstGeom>
            <a:solidFill>
              <a:srgbClr val="CCFFC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76" name="Bevel 175"/>
            <p:cNvSpPr/>
            <p:nvPr/>
          </p:nvSpPr>
          <p:spPr>
            <a:xfrm>
              <a:off x="3843586" y="4020311"/>
              <a:ext cx="295598" cy="246888"/>
            </a:xfrm>
            <a:prstGeom prst="bevel">
              <a:avLst/>
            </a:prstGeom>
            <a:solidFill>
              <a:srgbClr val="85E37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77" name="Bevel 176"/>
            <p:cNvSpPr/>
            <p:nvPr/>
          </p:nvSpPr>
          <p:spPr>
            <a:xfrm>
              <a:off x="4596384" y="4020311"/>
              <a:ext cx="375617" cy="246888"/>
            </a:xfrm>
            <a:prstGeom prst="bevel">
              <a:avLst/>
            </a:prstGeom>
            <a:solidFill>
              <a:srgbClr val="00BC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78" name="Bevel 177"/>
            <p:cNvSpPr/>
            <p:nvPr/>
          </p:nvSpPr>
          <p:spPr>
            <a:xfrm>
              <a:off x="4975049" y="4020311"/>
              <a:ext cx="304800" cy="246888"/>
            </a:xfrm>
            <a:prstGeom prst="bevel">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79" name="Bevel 178"/>
            <p:cNvSpPr/>
            <p:nvPr/>
          </p:nvSpPr>
          <p:spPr>
            <a:xfrm>
              <a:off x="5279849" y="4020311"/>
              <a:ext cx="304800" cy="246888"/>
            </a:xfrm>
            <a:prstGeom prst="bevel">
              <a:avLst/>
            </a:prstGeom>
            <a:solidFill>
              <a:srgbClr val="0054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83" name="Group 182"/>
          <p:cNvGrpSpPr/>
          <p:nvPr/>
        </p:nvGrpSpPr>
        <p:grpSpPr>
          <a:xfrm>
            <a:off x="1600200" y="3186577"/>
            <a:ext cx="1725168" cy="246888"/>
            <a:chOff x="1676400" y="3410712"/>
            <a:chExt cx="1725168" cy="246888"/>
          </a:xfrm>
        </p:grpSpPr>
        <p:sp>
          <p:nvSpPr>
            <p:cNvPr id="155" name="Bevel 154"/>
            <p:cNvSpPr/>
            <p:nvPr/>
          </p:nvSpPr>
          <p:spPr>
            <a:xfrm>
              <a:off x="167640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56" name="Bevel 155"/>
            <p:cNvSpPr/>
            <p:nvPr/>
          </p:nvSpPr>
          <p:spPr>
            <a:xfrm>
              <a:off x="190500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57" name="Bevel 156"/>
            <p:cNvSpPr/>
            <p:nvPr/>
          </p:nvSpPr>
          <p:spPr>
            <a:xfrm>
              <a:off x="213360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58" name="Bevel 157"/>
            <p:cNvSpPr/>
            <p:nvPr/>
          </p:nvSpPr>
          <p:spPr>
            <a:xfrm>
              <a:off x="2350008"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60" name="Bevel 159"/>
            <p:cNvSpPr/>
            <p:nvPr/>
          </p:nvSpPr>
          <p:spPr>
            <a:xfrm>
              <a:off x="2578608"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61" name="Bevel 160"/>
            <p:cNvSpPr/>
            <p:nvPr/>
          </p:nvSpPr>
          <p:spPr>
            <a:xfrm>
              <a:off x="2798064"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62" name="Bevel 161"/>
            <p:cNvSpPr/>
            <p:nvPr/>
          </p:nvSpPr>
          <p:spPr>
            <a:xfrm>
              <a:off x="301752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81" name="Bevel 180"/>
            <p:cNvSpPr/>
            <p:nvPr/>
          </p:nvSpPr>
          <p:spPr>
            <a:xfrm>
              <a:off x="3236976"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84" name="Group 183"/>
          <p:cNvGrpSpPr/>
          <p:nvPr/>
        </p:nvGrpSpPr>
        <p:grpSpPr>
          <a:xfrm>
            <a:off x="3837432" y="3186577"/>
            <a:ext cx="1725168" cy="246888"/>
            <a:chOff x="1676400" y="3410712"/>
            <a:chExt cx="1725168" cy="246888"/>
          </a:xfrm>
        </p:grpSpPr>
        <p:sp>
          <p:nvSpPr>
            <p:cNvPr id="185" name="Bevel 184"/>
            <p:cNvSpPr/>
            <p:nvPr/>
          </p:nvSpPr>
          <p:spPr>
            <a:xfrm>
              <a:off x="167640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86" name="Bevel 185"/>
            <p:cNvSpPr/>
            <p:nvPr/>
          </p:nvSpPr>
          <p:spPr>
            <a:xfrm>
              <a:off x="190500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87" name="Bevel 186"/>
            <p:cNvSpPr/>
            <p:nvPr/>
          </p:nvSpPr>
          <p:spPr>
            <a:xfrm>
              <a:off x="213360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88" name="Bevel 187"/>
            <p:cNvSpPr/>
            <p:nvPr/>
          </p:nvSpPr>
          <p:spPr>
            <a:xfrm>
              <a:off x="2350008"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89" name="Bevel 188"/>
            <p:cNvSpPr/>
            <p:nvPr/>
          </p:nvSpPr>
          <p:spPr>
            <a:xfrm>
              <a:off x="2578608"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0" name="Bevel 189"/>
            <p:cNvSpPr/>
            <p:nvPr/>
          </p:nvSpPr>
          <p:spPr>
            <a:xfrm>
              <a:off x="2798064"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1" name="Bevel 190"/>
            <p:cNvSpPr/>
            <p:nvPr/>
          </p:nvSpPr>
          <p:spPr>
            <a:xfrm>
              <a:off x="3017520"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2" name="Bevel 191"/>
            <p:cNvSpPr/>
            <p:nvPr/>
          </p:nvSpPr>
          <p:spPr>
            <a:xfrm>
              <a:off x="3236976" y="34107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94" name="Group 193"/>
          <p:cNvGrpSpPr/>
          <p:nvPr/>
        </p:nvGrpSpPr>
        <p:grpSpPr>
          <a:xfrm>
            <a:off x="5791200" y="3719977"/>
            <a:ext cx="1905000" cy="246888"/>
            <a:chOff x="3679649" y="4020311"/>
            <a:chExt cx="1905000" cy="246888"/>
          </a:xfrm>
        </p:grpSpPr>
        <p:sp>
          <p:nvSpPr>
            <p:cNvPr id="195" name="Bevel 194"/>
            <p:cNvSpPr/>
            <p:nvPr/>
          </p:nvSpPr>
          <p:spPr>
            <a:xfrm>
              <a:off x="4139184" y="4020311"/>
              <a:ext cx="240792" cy="246888"/>
            </a:xfrm>
            <a:prstGeom prst="bevel">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6" name="Bevel 195"/>
            <p:cNvSpPr/>
            <p:nvPr/>
          </p:nvSpPr>
          <p:spPr>
            <a:xfrm>
              <a:off x="4367784" y="4020311"/>
              <a:ext cx="240792" cy="246888"/>
            </a:xfrm>
            <a:prstGeom prst="bevel">
              <a:avLst/>
            </a:prstGeom>
            <a:solidFill>
              <a:srgbClr val="23E321"/>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7" name="Bevel 196"/>
            <p:cNvSpPr/>
            <p:nvPr/>
          </p:nvSpPr>
          <p:spPr>
            <a:xfrm>
              <a:off x="3679649" y="4020311"/>
              <a:ext cx="164592" cy="246888"/>
            </a:xfrm>
            <a:prstGeom prst="bevel">
              <a:avLst/>
            </a:prstGeom>
            <a:solidFill>
              <a:srgbClr val="CCFFC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8" name="Bevel 197"/>
            <p:cNvSpPr/>
            <p:nvPr/>
          </p:nvSpPr>
          <p:spPr>
            <a:xfrm>
              <a:off x="3843586" y="4020311"/>
              <a:ext cx="295598" cy="246888"/>
            </a:xfrm>
            <a:prstGeom prst="bevel">
              <a:avLst/>
            </a:prstGeom>
            <a:solidFill>
              <a:srgbClr val="85E37C"/>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9" name="Bevel 198"/>
            <p:cNvSpPr/>
            <p:nvPr/>
          </p:nvSpPr>
          <p:spPr>
            <a:xfrm>
              <a:off x="4596384" y="4020311"/>
              <a:ext cx="378665" cy="246888"/>
            </a:xfrm>
            <a:prstGeom prst="bevel">
              <a:avLst/>
            </a:prstGeom>
            <a:solidFill>
              <a:srgbClr val="00BC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00" name="Bevel 199"/>
            <p:cNvSpPr/>
            <p:nvPr/>
          </p:nvSpPr>
          <p:spPr>
            <a:xfrm>
              <a:off x="4975049" y="4020311"/>
              <a:ext cx="304800" cy="246888"/>
            </a:xfrm>
            <a:prstGeom prst="bevel">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01" name="Bevel 200"/>
            <p:cNvSpPr/>
            <p:nvPr/>
          </p:nvSpPr>
          <p:spPr>
            <a:xfrm>
              <a:off x="5279849" y="4020311"/>
              <a:ext cx="304800" cy="246888"/>
            </a:xfrm>
            <a:prstGeom prst="bevel">
              <a:avLst/>
            </a:prstGeom>
            <a:solidFill>
              <a:srgbClr val="005400"/>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cxnSp>
        <p:nvCxnSpPr>
          <p:cNvPr id="213" name="Straight Arrow Connector 212"/>
          <p:cNvCxnSpPr/>
          <p:nvPr/>
        </p:nvCxnSpPr>
        <p:spPr>
          <a:xfrm>
            <a:off x="1594013" y="2519065"/>
            <a:ext cx="6461138"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p:nvPr/>
        </p:nvCxnSpPr>
        <p:spPr>
          <a:xfrm>
            <a:off x="1600200" y="4114800"/>
            <a:ext cx="6098335"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1600200" y="3052465"/>
            <a:ext cx="3962400" cy="0"/>
          </a:xfrm>
          <a:prstGeom prst="straightConnector1">
            <a:avLst/>
          </a:prstGeom>
          <a:ln>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p:nvPr/>
        </p:nvCxnSpPr>
        <p:spPr>
          <a:xfrm flipV="1">
            <a:off x="1600200" y="1447800"/>
            <a:ext cx="4724400" cy="4465"/>
          </a:xfrm>
          <a:prstGeom prst="straightConnector1">
            <a:avLst/>
          </a:prstGeom>
          <a:ln>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 name="Rectangle 224"/>
          <p:cNvSpPr/>
          <p:nvPr/>
        </p:nvSpPr>
        <p:spPr>
          <a:xfrm>
            <a:off x="685800" y="4648200"/>
            <a:ext cx="7849025" cy="120391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64592" indent="-164592">
              <a:lnSpc>
                <a:spcPct val="110000"/>
              </a:lnSpc>
              <a:buFont typeface="Arial"/>
              <a:buChar char="•"/>
            </a:pPr>
            <a:r>
              <a:rPr lang="en-US" sz="2200" dirty="0" smtClean="0">
                <a:solidFill>
                  <a:schemeClr val="accent4"/>
                </a:solidFill>
                <a:latin typeface="Calibri"/>
                <a:cs typeface="Calibri"/>
              </a:rPr>
              <a:t>Increased analysis frequency </a:t>
            </a:r>
            <a:r>
              <a:rPr lang="en-US" sz="2200" dirty="0" smtClean="0">
                <a:solidFill>
                  <a:schemeClr val="accent4"/>
                </a:solidFill>
                <a:latin typeface="Calibri"/>
                <a:cs typeface="Calibri"/>
                <a:sym typeface="Wingdings"/>
              </a:rPr>
              <a:t></a:t>
            </a:r>
            <a:r>
              <a:rPr lang="en-US" sz="2200" dirty="0" smtClean="0">
                <a:solidFill>
                  <a:schemeClr val="accent4"/>
                </a:solidFill>
                <a:latin typeface="Calibri"/>
                <a:cs typeface="Calibri"/>
              </a:rPr>
              <a:t> decreased simulation throughput</a:t>
            </a:r>
            <a:endParaRPr lang="en-US" sz="2200" dirty="0">
              <a:solidFill>
                <a:schemeClr val="accent4"/>
              </a:solidFill>
              <a:latin typeface="Calibri"/>
              <a:cs typeface="Calibri"/>
            </a:endParaRPr>
          </a:p>
          <a:p>
            <a:pPr marL="164592" indent="-164592">
              <a:lnSpc>
                <a:spcPct val="110000"/>
              </a:lnSpc>
              <a:buFont typeface="Arial"/>
              <a:buChar char="•"/>
            </a:pPr>
            <a:r>
              <a:rPr lang="en-US" sz="2200" dirty="0" smtClean="0">
                <a:solidFill>
                  <a:schemeClr val="accent4"/>
                </a:solidFill>
                <a:latin typeface="Calibri"/>
                <a:cs typeface="Calibri"/>
              </a:rPr>
              <a:t>Low analysis frequency </a:t>
            </a:r>
            <a:r>
              <a:rPr lang="en-US" sz="2200" dirty="0" smtClean="0">
                <a:solidFill>
                  <a:schemeClr val="accent4"/>
                </a:solidFill>
                <a:latin typeface="Calibri"/>
                <a:cs typeface="Calibri"/>
                <a:sym typeface="Wingdings"/>
              </a:rPr>
              <a:t> slow insight or missed events</a:t>
            </a:r>
          </a:p>
          <a:p>
            <a:pPr marL="164592" indent="-164592">
              <a:lnSpc>
                <a:spcPct val="110000"/>
              </a:lnSpc>
              <a:buFont typeface="Arial"/>
              <a:buChar char="•"/>
            </a:pPr>
            <a:r>
              <a:rPr lang="en-US" sz="2200" dirty="0" smtClean="0">
                <a:solidFill>
                  <a:schemeClr val="accent4"/>
                </a:solidFill>
                <a:latin typeface="Calibri"/>
                <a:cs typeface="Calibri"/>
              </a:rPr>
              <a:t>High analysis interval </a:t>
            </a:r>
            <a:r>
              <a:rPr lang="en-US" sz="2200" dirty="0" smtClean="0">
                <a:solidFill>
                  <a:schemeClr val="accent4"/>
                </a:solidFill>
                <a:latin typeface="Calibri"/>
                <a:cs typeface="Calibri"/>
                <a:sym typeface="Wingdings"/>
              </a:rPr>
              <a:t> more number of distinct analysis</a:t>
            </a:r>
            <a:endParaRPr lang="en-US" sz="2200" dirty="0" smtClean="0">
              <a:solidFill>
                <a:schemeClr val="accent4"/>
              </a:solidFill>
              <a:latin typeface="Calibri"/>
              <a:cs typeface="Calibri"/>
            </a:endParaRPr>
          </a:p>
        </p:txBody>
      </p:sp>
      <p:sp>
        <p:nvSpPr>
          <p:cNvPr id="226" name="TextBox 225"/>
          <p:cNvSpPr txBox="1"/>
          <p:nvPr/>
        </p:nvSpPr>
        <p:spPr>
          <a:xfrm>
            <a:off x="609600" y="5867400"/>
            <a:ext cx="8077200" cy="461665"/>
          </a:xfrm>
          <a:prstGeom prst="rect">
            <a:avLst/>
          </a:prstGeom>
          <a:noFill/>
        </p:spPr>
        <p:txBody>
          <a:bodyPr wrap="square" rtlCol="0">
            <a:spAutoFit/>
          </a:bodyPr>
          <a:lstStyle/>
          <a:p>
            <a:pPr algn="ctr"/>
            <a:r>
              <a:rPr lang="en-US" dirty="0" smtClean="0">
                <a:solidFill>
                  <a:srgbClr val="FF0000"/>
                </a:solidFill>
                <a:latin typeface="Calibri"/>
                <a:cs typeface="Calibri"/>
              </a:rPr>
              <a:t>Affects end-to-end simulation analysis time and science output</a:t>
            </a:r>
            <a:endParaRPr lang="en-US" dirty="0">
              <a:solidFill>
                <a:srgbClr val="FF0000"/>
              </a:solidFill>
              <a:latin typeface="Calibri"/>
              <a:cs typeface="Calibri"/>
            </a:endParaRPr>
          </a:p>
        </p:txBody>
      </p:sp>
      <p:sp>
        <p:nvSpPr>
          <p:cNvPr id="227" name="TextBox 226"/>
          <p:cNvSpPr txBox="1"/>
          <p:nvPr/>
        </p:nvSpPr>
        <p:spPr>
          <a:xfrm>
            <a:off x="7162800" y="1226403"/>
            <a:ext cx="1828800" cy="830997"/>
          </a:xfrm>
          <a:prstGeom prst="rect">
            <a:avLst/>
          </a:prstGeom>
          <a:noFill/>
        </p:spPr>
        <p:txBody>
          <a:bodyPr wrap="square" rtlCol="0">
            <a:spAutoFit/>
          </a:bodyPr>
          <a:lstStyle/>
          <a:p>
            <a:r>
              <a:rPr lang="en-US" dirty="0" smtClean="0">
                <a:solidFill>
                  <a:srgbClr val="3366FF"/>
                </a:solidFill>
                <a:latin typeface="Calibri"/>
                <a:cs typeface="Calibri"/>
              </a:rPr>
              <a:t>High analysis frequency</a:t>
            </a:r>
            <a:endParaRPr lang="en-US" dirty="0">
              <a:solidFill>
                <a:srgbClr val="3366FF"/>
              </a:solidFill>
              <a:latin typeface="Calibri"/>
              <a:cs typeface="Calibri"/>
            </a:endParaRPr>
          </a:p>
        </p:txBody>
      </p:sp>
      <p:sp>
        <p:nvSpPr>
          <p:cNvPr id="228" name="TextBox 227"/>
          <p:cNvSpPr txBox="1"/>
          <p:nvPr/>
        </p:nvSpPr>
        <p:spPr>
          <a:xfrm>
            <a:off x="7162800" y="2750403"/>
            <a:ext cx="1828800" cy="830997"/>
          </a:xfrm>
          <a:prstGeom prst="rect">
            <a:avLst/>
          </a:prstGeom>
          <a:noFill/>
        </p:spPr>
        <p:txBody>
          <a:bodyPr wrap="square" rtlCol="0">
            <a:spAutoFit/>
          </a:bodyPr>
          <a:lstStyle/>
          <a:p>
            <a:r>
              <a:rPr lang="en-US" dirty="0" smtClean="0">
                <a:solidFill>
                  <a:srgbClr val="3366FF"/>
                </a:solidFill>
                <a:latin typeface="Calibri"/>
                <a:cs typeface="Calibri"/>
              </a:rPr>
              <a:t>Low analysis frequency</a:t>
            </a:r>
            <a:endParaRPr lang="en-US" dirty="0">
              <a:solidFill>
                <a:srgbClr val="3366FF"/>
              </a:solidFill>
              <a:latin typeface="Calibri"/>
              <a:cs typeface="Calibri"/>
            </a:endParaRPr>
          </a:p>
        </p:txBody>
      </p:sp>
    </p:spTree>
    <p:extLst>
      <p:ext uri="{BB962C8B-B14F-4D97-AF65-F5344CB8AC3E}">
        <p14:creationId xmlns:p14="http://schemas.microsoft.com/office/powerpoint/2010/main" val="1645072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500"/>
                                        <p:tgtEl>
                                          <p:spTgt spid="1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par>
                          <p:cTn id="21" fill="hold">
                            <p:stCondLst>
                              <p:cond delay="1000"/>
                            </p:stCondLst>
                            <p:childTnLst>
                              <p:par>
                                <p:cTn id="22" presetID="10" presetClass="entr" presetSubtype="0" fill="hold" nodeType="afterEffect">
                                  <p:stCondLst>
                                    <p:cond delay="10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par>
                          <p:cTn id="25" fill="hold">
                            <p:stCondLst>
                              <p:cond delay="1600"/>
                            </p:stCondLst>
                            <p:childTnLst>
                              <p:par>
                                <p:cTn id="26" presetID="10" presetClass="entr" presetSubtype="0" fill="hold" nodeType="afterEffect">
                                  <p:stCondLst>
                                    <p:cond delay="10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500"/>
                                        <p:tgtEl>
                                          <p:spTgt spid="128"/>
                                        </p:tgtEl>
                                      </p:cBhvr>
                                    </p:animEffect>
                                  </p:childTnLst>
                                </p:cTn>
                              </p:par>
                            </p:childTnLst>
                          </p:cTn>
                        </p:par>
                        <p:par>
                          <p:cTn id="29" fill="hold">
                            <p:stCondLst>
                              <p:cond delay="2200"/>
                            </p:stCondLst>
                            <p:childTnLst>
                              <p:par>
                                <p:cTn id="30" presetID="10" presetClass="entr" presetSubtype="0" fill="hold" nodeType="afterEffect">
                                  <p:stCondLst>
                                    <p:cond delay="100"/>
                                  </p:stCondLst>
                                  <p:childTnLst>
                                    <p:set>
                                      <p:cBhvr>
                                        <p:cTn id="31" dur="1" fill="hold">
                                          <p:stCondLst>
                                            <p:cond delay="0"/>
                                          </p:stCondLst>
                                        </p:cTn>
                                        <p:tgtEl>
                                          <p:spTgt spid="134"/>
                                        </p:tgtEl>
                                        <p:attrNameLst>
                                          <p:attrName>style.visibility</p:attrName>
                                        </p:attrNameLst>
                                      </p:cBhvr>
                                      <p:to>
                                        <p:strVal val="visible"/>
                                      </p:to>
                                    </p:set>
                                    <p:animEffect transition="in" filter="fade">
                                      <p:cBhvr>
                                        <p:cTn id="32" dur="500"/>
                                        <p:tgtEl>
                                          <p:spTgt spid="1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2"/>
                                        </p:tgtEl>
                                        <p:attrNameLst>
                                          <p:attrName>style.visibility</p:attrName>
                                        </p:attrNameLst>
                                      </p:cBhvr>
                                      <p:to>
                                        <p:strVal val="visible"/>
                                      </p:to>
                                    </p:set>
                                    <p:animEffect transition="in" filter="fade">
                                      <p:cBhvr>
                                        <p:cTn id="37" dur="500"/>
                                        <p:tgtEl>
                                          <p:spTgt spid="1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500"/>
                                        <p:tgtEl>
                                          <p:spTgt spid="153"/>
                                        </p:tgtEl>
                                      </p:cBhvr>
                                    </p:animEffect>
                                  </p:childTnLst>
                                </p:cTn>
                              </p:par>
                              <p:par>
                                <p:cTn id="41" presetID="10" presetClass="entr" presetSubtype="0" fill="hold" nodeType="withEffect">
                                  <p:stCondLst>
                                    <p:cond delay="0"/>
                                  </p:stCondLst>
                                  <p:childTnLst>
                                    <p:set>
                                      <p:cBhvr>
                                        <p:cTn id="42" dur="1" fill="hold">
                                          <p:stCondLst>
                                            <p:cond delay="0"/>
                                          </p:stCondLst>
                                        </p:cTn>
                                        <p:tgtEl>
                                          <p:spTgt spid="183"/>
                                        </p:tgtEl>
                                        <p:attrNameLst>
                                          <p:attrName>style.visibility</p:attrName>
                                        </p:attrNameLst>
                                      </p:cBhvr>
                                      <p:to>
                                        <p:strVal val="visible"/>
                                      </p:to>
                                    </p:set>
                                    <p:animEffect transition="in" filter="fade">
                                      <p:cBhvr>
                                        <p:cTn id="43" dur="500"/>
                                        <p:tgtEl>
                                          <p:spTgt spid="18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4"/>
                                        </p:tgtEl>
                                        <p:attrNameLst>
                                          <p:attrName>style.visibility</p:attrName>
                                        </p:attrNameLst>
                                      </p:cBhvr>
                                      <p:to>
                                        <p:strVal val="visible"/>
                                      </p:to>
                                    </p:set>
                                    <p:animEffect transition="in" filter="fade">
                                      <p:cBhvr>
                                        <p:cTn id="48" dur="500"/>
                                        <p:tgtEl>
                                          <p:spTgt spid="184"/>
                                        </p:tgtEl>
                                      </p:cBhvr>
                                    </p:animEffect>
                                  </p:childTnLst>
                                </p:cTn>
                              </p:par>
                            </p:childTnLst>
                          </p:cTn>
                        </p:par>
                        <p:par>
                          <p:cTn id="49" fill="hold">
                            <p:stCondLst>
                              <p:cond delay="500"/>
                            </p:stCondLst>
                            <p:childTnLst>
                              <p:par>
                                <p:cTn id="50" presetID="10" presetClass="entr" presetSubtype="0" fill="hold" nodeType="afterEffect">
                                  <p:stCondLst>
                                    <p:cond delay="10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500"/>
                                        <p:tgtEl>
                                          <p:spTgt spid="180"/>
                                        </p:tgtEl>
                                      </p:cBhvr>
                                    </p:animEffect>
                                  </p:childTnLst>
                                </p:cTn>
                              </p:par>
                            </p:childTnLst>
                          </p:cTn>
                        </p:par>
                        <p:par>
                          <p:cTn id="53" fill="hold">
                            <p:stCondLst>
                              <p:cond delay="1100"/>
                            </p:stCondLst>
                            <p:childTnLst>
                              <p:par>
                                <p:cTn id="54" presetID="10" presetClass="entr" presetSubtype="0" fill="hold" nodeType="afterEffect">
                                  <p:stCondLst>
                                    <p:cond delay="100"/>
                                  </p:stCondLst>
                                  <p:childTnLst>
                                    <p:set>
                                      <p:cBhvr>
                                        <p:cTn id="55" dur="1" fill="hold">
                                          <p:stCondLst>
                                            <p:cond delay="0"/>
                                          </p:stCondLst>
                                        </p:cTn>
                                        <p:tgtEl>
                                          <p:spTgt spid="194"/>
                                        </p:tgtEl>
                                        <p:attrNameLst>
                                          <p:attrName>style.visibility</p:attrName>
                                        </p:attrNameLst>
                                      </p:cBhvr>
                                      <p:to>
                                        <p:strVal val="visible"/>
                                      </p:to>
                                    </p:set>
                                    <p:animEffect transition="in" filter="fade">
                                      <p:cBhvr>
                                        <p:cTn id="56" dur="500"/>
                                        <p:tgtEl>
                                          <p:spTgt spid="19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9"/>
                                        </p:tgtEl>
                                        <p:attrNameLst>
                                          <p:attrName>style.visibility</p:attrName>
                                        </p:attrNameLst>
                                      </p:cBhvr>
                                      <p:to>
                                        <p:strVal val="visible"/>
                                      </p:to>
                                    </p:set>
                                    <p:animEffect transition="in" filter="fade">
                                      <p:cBhvr>
                                        <p:cTn id="61" dur="500"/>
                                        <p:tgtEl>
                                          <p:spTgt spid="219"/>
                                        </p:tgtEl>
                                      </p:cBhvr>
                                    </p:animEffect>
                                  </p:childTnLst>
                                </p:cTn>
                              </p:par>
                              <p:par>
                                <p:cTn id="62" presetID="10" presetClass="entr" presetSubtype="0" fill="hold" nodeType="with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fade">
                                      <p:cBhvr>
                                        <p:cTn id="64" dur="500"/>
                                        <p:tgtEl>
                                          <p:spTgt spid="21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13"/>
                                        </p:tgtEl>
                                        <p:attrNameLst>
                                          <p:attrName>style.visibility</p:attrName>
                                        </p:attrNameLst>
                                      </p:cBhvr>
                                      <p:to>
                                        <p:strVal val="visible"/>
                                      </p:to>
                                    </p:set>
                                    <p:animEffect transition="in" filter="fade">
                                      <p:cBhvr>
                                        <p:cTn id="69" dur="500"/>
                                        <p:tgtEl>
                                          <p:spTgt spid="213"/>
                                        </p:tgtEl>
                                      </p:cBhvr>
                                    </p:animEffect>
                                  </p:childTnLst>
                                </p:cTn>
                              </p:par>
                              <p:par>
                                <p:cTn id="70" presetID="10" presetClass="entr" presetSubtype="0" fill="hold" nodeType="withEffect">
                                  <p:stCondLst>
                                    <p:cond delay="0"/>
                                  </p:stCondLst>
                                  <p:childTnLst>
                                    <p:set>
                                      <p:cBhvr>
                                        <p:cTn id="71" dur="1" fill="hold">
                                          <p:stCondLst>
                                            <p:cond delay="0"/>
                                          </p:stCondLst>
                                        </p:cTn>
                                        <p:tgtEl>
                                          <p:spTgt spid="214"/>
                                        </p:tgtEl>
                                        <p:attrNameLst>
                                          <p:attrName>style.visibility</p:attrName>
                                        </p:attrNameLst>
                                      </p:cBhvr>
                                      <p:to>
                                        <p:strVal val="visible"/>
                                      </p:to>
                                    </p:set>
                                    <p:animEffect transition="in" filter="fade">
                                      <p:cBhvr>
                                        <p:cTn id="72" dur="500"/>
                                        <p:tgtEl>
                                          <p:spTgt spid="2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7"/>
                                        </p:tgtEl>
                                        <p:attrNameLst>
                                          <p:attrName>style.visibility</p:attrName>
                                        </p:attrNameLst>
                                      </p:cBhvr>
                                      <p:to>
                                        <p:strVal val="visible"/>
                                      </p:to>
                                    </p:set>
                                    <p:animEffect transition="in" filter="fade">
                                      <p:cBhvr>
                                        <p:cTn id="77" dur="500"/>
                                        <p:tgtEl>
                                          <p:spTgt spid="22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8"/>
                                        </p:tgtEl>
                                        <p:attrNameLst>
                                          <p:attrName>style.visibility</p:attrName>
                                        </p:attrNameLst>
                                      </p:cBhvr>
                                      <p:to>
                                        <p:strVal val="visible"/>
                                      </p:to>
                                    </p:set>
                                    <p:animEffect transition="in" filter="fade">
                                      <p:cBhvr>
                                        <p:cTn id="80" dur="500"/>
                                        <p:tgtEl>
                                          <p:spTgt spid="22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5"/>
                                        </p:tgtEl>
                                        <p:attrNameLst>
                                          <p:attrName>style.visibility</p:attrName>
                                        </p:attrNameLst>
                                      </p:cBhvr>
                                      <p:to>
                                        <p:strVal val="visible"/>
                                      </p:to>
                                    </p:set>
                                    <p:animEffect transition="in" filter="fade">
                                      <p:cBhvr>
                                        <p:cTn id="83" dur="500"/>
                                        <p:tgtEl>
                                          <p:spTgt spid="225"/>
                                        </p:tgtEl>
                                      </p:cBhvr>
                                    </p:animEffect>
                                  </p:childTnLst>
                                </p:cTn>
                              </p:par>
                              <p:par>
                                <p:cTn id="84" presetID="10" presetClass="entr" presetSubtype="0" fill="hold" nodeType="withEffect">
                                  <p:stCondLst>
                                    <p:cond delay="0"/>
                                  </p:stCondLst>
                                  <p:childTnLst>
                                    <p:set>
                                      <p:cBhvr>
                                        <p:cTn id="85" dur="1" fill="hold">
                                          <p:stCondLst>
                                            <p:cond delay="0"/>
                                          </p:stCondLst>
                                        </p:cTn>
                                        <p:tgtEl>
                                          <p:spTgt spid="225">
                                            <p:txEl>
                                              <p:pRg st="0" end="0"/>
                                            </p:txEl>
                                          </p:spTgt>
                                        </p:tgtEl>
                                        <p:attrNameLst>
                                          <p:attrName>style.visibility</p:attrName>
                                        </p:attrNameLst>
                                      </p:cBhvr>
                                      <p:to>
                                        <p:strVal val="visible"/>
                                      </p:to>
                                    </p:set>
                                    <p:animEffect transition="in" filter="fade">
                                      <p:cBhvr>
                                        <p:cTn id="86" dur="500"/>
                                        <p:tgtEl>
                                          <p:spTgt spid="22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25">
                                            <p:txEl>
                                              <p:pRg st="1" end="1"/>
                                            </p:txEl>
                                          </p:spTgt>
                                        </p:tgtEl>
                                        <p:attrNameLst>
                                          <p:attrName>style.visibility</p:attrName>
                                        </p:attrNameLst>
                                      </p:cBhvr>
                                      <p:to>
                                        <p:strVal val="visible"/>
                                      </p:to>
                                    </p:set>
                                    <p:animEffect transition="in" filter="fade">
                                      <p:cBhvr>
                                        <p:cTn id="91" dur="500"/>
                                        <p:tgtEl>
                                          <p:spTgt spid="225">
                                            <p:txEl>
                                              <p:pRg st="1" end="1"/>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225">
                                            <p:txEl>
                                              <p:pRg st="2" end="2"/>
                                            </p:txEl>
                                          </p:spTgt>
                                        </p:tgtEl>
                                        <p:attrNameLst>
                                          <p:attrName>style.visibility</p:attrName>
                                        </p:attrNameLst>
                                      </p:cBhvr>
                                      <p:to>
                                        <p:strVal val="visible"/>
                                      </p:to>
                                    </p:set>
                                    <p:animEffect transition="in" filter="fade">
                                      <p:cBhvr>
                                        <p:cTn id="94" dur="500"/>
                                        <p:tgtEl>
                                          <p:spTgt spid="225">
                                            <p:txEl>
                                              <p:pRg st="2" end="2"/>
                                            </p:txEl>
                                          </p:spTgt>
                                        </p:tgtEl>
                                      </p:cBhvr>
                                    </p:animEffect>
                                  </p:childTnLst>
                                </p:cTn>
                              </p:par>
                              <p:par>
                                <p:cTn id="95" presetID="1" presetClass="entr" presetSubtype="0" fill="hold" nodeType="withEffect">
                                  <p:stCondLst>
                                    <p:cond delay="0"/>
                                  </p:stCondLst>
                                  <p:childTnLst>
                                    <p:set>
                                      <p:cBhvr>
                                        <p:cTn id="96" dur="1" fill="hold">
                                          <p:stCondLst>
                                            <p:cond delay="0"/>
                                          </p:stCondLst>
                                        </p:cTn>
                                        <p:tgtEl>
                                          <p:spTgt spid="2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P spid="225" grpId="0" animBg="1"/>
      <p:bldP spid="227" grpId="0"/>
      <p:bldP spid="2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lstStyle/>
          <a:p>
            <a:r>
              <a:rPr lang="en-US" dirty="0" smtClean="0"/>
              <a:t>Challenges III – Application and System Features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12</a:t>
            </a:fld>
            <a:endParaRPr lang="en-US"/>
          </a:p>
        </p:txBody>
      </p:sp>
      <p:pic>
        <p:nvPicPr>
          <p:cNvPr id="46" name="Picture 45" descr="time-memory.png"/>
          <p:cNvPicPr>
            <a:picLocks noChangeAspect="1"/>
          </p:cNvPicPr>
          <p:nvPr/>
        </p:nvPicPr>
        <p:blipFill rotWithShape="1">
          <a:blip r:embed="rId3">
            <a:extLst>
              <a:ext uri="{28A0092B-C50C-407E-A947-70E740481C1C}">
                <a14:useLocalDpi xmlns:a14="http://schemas.microsoft.com/office/drawing/2010/main" val="0"/>
              </a:ext>
            </a:extLst>
          </a:blip>
          <a:srcRect l="5607" t="6807" r="1856" b="3603"/>
          <a:stretch/>
        </p:blipFill>
        <p:spPr>
          <a:xfrm>
            <a:off x="4814404" y="1123662"/>
            <a:ext cx="4100996" cy="215798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985554"/>
            <a:ext cx="4278988" cy="2367246"/>
          </a:xfrm>
          <a:prstGeom prst="rect">
            <a:avLst/>
          </a:prstGeom>
        </p:spPr>
      </p:pic>
      <p:grpSp>
        <p:nvGrpSpPr>
          <p:cNvPr id="12" name="Group 11"/>
          <p:cNvGrpSpPr/>
          <p:nvPr/>
        </p:nvGrpSpPr>
        <p:grpSpPr>
          <a:xfrm>
            <a:off x="1649467" y="3914576"/>
            <a:ext cx="2389133" cy="1119089"/>
            <a:chOff x="304800" y="1371600"/>
            <a:chExt cx="4698248" cy="2362200"/>
          </a:xfrm>
        </p:grpSpPr>
        <p:sp>
          <p:nvSpPr>
            <p:cNvPr id="13" name="Rectangle 12"/>
            <p:cNvSpPr/>
            <p:nvPr/>
          </p:nvSpPr>
          <p:spPr>
            <a:xfrm>
              <a:off x="304800" y="1371600"/>
              <a:ext cx="4698248" cy="2362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grpSp>
          <p:nvGrpSpPr>
            <p:cNvPr id="14" name="Group 13"/>
            <p:cNvGrpSpPr/>
            <p:nvPr/>
          </p:nvGrpSpPr>
          <p:grpSpPr>
            <a:xfrm>
              <a:off x="354848" y="1673252"/>
              <a:ext cx="1600200" cy="1653233"/>
              <a:chOff x="914400" y="2918765"/>
              <a:chExt cx="1600200" cy="1653233"/>
            </a:xfrm>
          </p:grpSpPr>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918765"/>
                <a:ext cx="1600200" cy="165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541135"/>
                <a:ext cx="1447800" cy="83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3479048" y="1673249"/>
              <a:ext cx="1450975" cy="1680800"/>
              <a:chOff x="5715000" y="2636284"/>
              <a:chExt cx="1450975" cy="1680800"/>
            </a:xfrm>
          </p:grpSpPr>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636284"/>
                <a:ext cx="1450975" cy="168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58656"/>
                <a:ext cx="1285875" cy="83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Can 15"/>
            <p:cNvSpPr/>
            <p:nvPr/>
          </p:nvSpPr>
          <p:spPr>
            <a:xfrm>
              <a:off x="2186823" y="2999365"/>
              <a:ext cx="990600" cy="593821"/>
            </a:xfrm>
            <a:prstGeom prst="can">
              <a:avLst/>
            </a:prstGeom>
            <a:gradFill flip="none" rotWithShape="1">
              <a:gsLst>
                <a:gs pos="0">
                  <a:schemeClr val="tx2">
                    <a:lumMod val="60000"/>
                    <a:lumOff val="40000"/>
                  </a:schemeClr>
                </a:gs>
                <a:gs pos="50000">
                  <a:schemeClr val="tx2">
                    <a:lumMod val="40000"/>
                    <a:lumOff val="60000"/>
                  </a:schemeClr>
                </a:gs>
                <a:gs pos="100000">
                  <a:schemeClr val="bg1"/>
                </a:gs>
              </a:gsLst>
              <a:lin ang="16200000" scaled="1"/>
              <a:tileRect/>
            </a:gradFill>
            <a:ln>
              <a:solidFill>
                <a:schemeClr val="tx1"/>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dirty="0">
                <a:solidFill>
                  <a:srgbClr val="3D203B"/>
                </a:solidFill>
                <a:latin typeface="Calibri"/>
                <a:cs typeface="Calibri"/>
              </a:endParaRPr>
            </a:p>
          </p:txBody>
        </p:sp>
        <p:sp>
          <p:nvSpPr>
            <p:cNvPr id="17" name="Bent Arrow 16"/>
            <p:cNvSpPr/>
            <p:nvPr/>
          </p:nvSpPr>
          <p:spPr>
            <a:xfrm rot="5400000">
              <a:off x="2043947" y="2524124"/>
              <a:ext cx="434976" cy="76517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a:off x="2796423" y="2667000"/>
              <a:ext cx="755630" cy="43815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22"/>
          <p:cNvGrpSpPr/>
          <p:nvPr/>
        </p:nvGrpSpPr>
        <p:grpSpPr>
          <a:xfrm>
            <a:off x="5384061" y="3914576"/>
            <a:ext cx="2293786" cy="1119089"/>
            <a:chOff x="304800" y="3962119"/>
            <a:chExt cx="4698248" cy="1936643"/>
          </a:xfrm>
        </p:grpSpPr>
        <p:sp>
          <p:nvSpPr>
            <p:cNvPr id="24" name="Rectangle 23"/>
            <p:cNvSpPr/>
            <p:nvPr/>
          </p:nvSpPr>
          <p:spPr>
            <a:xfrm>
              <a:off x="304800" y="3962119"/>
              <a:ext cx="4698248" cy="193664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25" name="Group 24"/>
            <p:cNvGrpSpPr/>
            <p:nvPr/>
          </p:nvGrpSpPr>
          <p:grpSpPr>
            <a:xfrm>
              <a:off x="1078866" y="4382679"/>
              <a:ext cx="3244709" cy="1433323"/>
              <a:chOff x="-2961316" y="2922514"/>
              <a:chExt cx="2819400" cy="1130905"/>
            </a:xfrm>
          </p:grpSpPr>
          <p:sp>
            <p:nvSpPr>
              <p:cNvPr id="27" name="Rounded Rectangle 26"/>
              <p:cNvSpPr/>
              <p:nvPr/>
            </p:nvSpPr>
            <p:spPr>
              <a:xfrm>
                <a:off x="-2961316" y="2922514"/>
                <a:ext cx="2819400" cy="1130905"/>
              </a:xfrm>
              <a:prstGeom prst="roundRect">
                <a:avLst/>
              </a:prstGeom>
              <a:solidFill>
                <a:schemeClr val="tx1">
                  <a:lumMod val="50000"/>
                </a:schemeClr>
              </a:solidFill>
              <a:ln w="9525" cap="flat" cmpd="sng" algn="ctr">
                <a:solidFill>
                  <a:srgbClr val="7F7F7F">
                    <a:lumMod val="50000"/>
                  </a:srgbClr>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28" name="Rounded Rectangle 27"/>
              <p:cNvSpPr/>
              <p:nvPr/>
            </p:nvSpPr>
            <p:spPr>
              <a:xfrm>
                <a:off x="-2842862" y="3183417"/>
                <a:ext cx="1295400" cy="491818"/>
              </a:xfrm>
              <a:prstGeom prst="roundRect">
                <a:avLst/>
              </a:prstGeom>
              <a:gradFill rotWithShape="1">
                <a:gsLst>
                  <a:gs pos="0">
                    <a:srgbClr val="BF5C28">
                      <a:tint val="100000"/>
                      <a:shade val="100000"/>
                      <a:satMod val="130000"/>
                    </a:srgbClr>
                  </a:gs>
                  <a:gs pos="100000">
                    <a:srgbClr val="BF5C28">
                      <a:tint val="50000"/>
                      <a:shade val="100000"/>
                      <a:satMod val="350000"/>
                    </a:srgbClr>
                  </a:gs>
                </a:gsLst>
                <a:lin ang="16200000" scaled="0"/>
              </a:gradFill>
              <a:ln w="9525" cap="flat" cmpd="sng" algn="ctr">
                <a:solidFill>
                  <a:srgbClr val="BF5C28">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29" name="Rounded Rectangle 28"/>
              <p:cNvSpPr/>
              <p:nvPr/>
            </p:nvSpPr>
            <p:spPr>
              <a:xfrm>
                <a:off x="-1418834" y="3183417"/>
                <a:ext cx="1200718" cy="491818"/>
              </a:xfrm>
              <a:prstGeom prst="roundRect">
                <a:avLst/>
              </a:prstGeom>
              <a:gradFill flip="none" rotWithShape="1">
                <a:gsLst>
                  <a:gs pos="0">
                    <a:srgbClr val="339900"/>
                  </a:gs>
                  <a:gs pos="100000">
                    <a:srgbClr val="FFFFFF"/>
                  </a:gs>
                </a:gsLst>
                <a:lin ang="7320000" scaled="0"/>
                <a:tileRect/>
              </a:gra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grpSp>
        <p:cxnSp>
          <p:nvCxnSpPr>
            <p:cNvPr id="26" name="Elbow Connector 25"/>
            <p:cNvCxnSpPr/>
            <p:nvPr/>
          </p:nvCxnSpPr>
          <p:spPr>
            <a:xfrm rot="16200000" flipH="1">
              <a:off x="2725263" y="4643049"/>
              <a:ext cx="12662" cy="1418942"/>
            </a:xfrm>
            <a:prstGeom prst="bentConnector3">
              <a:avLst>
                <a:gd name="adj1" fmla="val 2367367"/>
              </a:avLst>
            </a:prstGeom>
            <a:ln w="34925">
              <a:solidFill>
                <a:srgbClr val="88E7E5"/>
              </a:solidFill>
              <a:tailEnd type="triangle"/>
            </a:ln>
          </p:spPr>
          <p:style>
            <a:lnRef idx="2">
              <a:schemeClr val="accent1"/>
            </a:lnRef>
            <a:fillRef idx="0">
              <a:schemeClr val="accent1"/>
            </a:fillRef>
            <a:effectRef idx="1">
              <a:schemeClr val="accent1"/>
            </a:effectRef>
            <a:fontRef idx="minor">
              <a:schemeClr val="tx1"/>
            </a:fontRef>
          </p:style>
        </p:cxnSp>
      </p:grpSp>
      <p:sp>
        <p:nvSpPr>
          <p:cNvPr id="30" name="Rectangle 29"/>
          <p:cNvSpPr/>
          <p:nvPr/>
        </p:nvSpPr>
        <p:spPr>
          <a:xfrm>
            <a:off x="2245477" y="3823733"/>
            <a:ext cx="1259723" cy="400110"/>
          </a:xfrm>
          <a:prstGeom prst="rect">
            <a:avLst/>
          </a:prstGeom>
        </p:spPr>
        <p:txBody>
          <a:bodyPr wrap="square">
            <a:spAutoFit/>
          </a:bodyPr>
          <a:lstStyle/>
          <a:p>
            <a:pPr algn="ctr"/>
            <a:r>
              <a:rPr lang="en-US" sz="2000" dirty="0" smtClean="0">
                <a:solidFill>
                  <a:schemeClr val="accent3">
                    <a:lumMod val="75000"/>
                  </a:schemeClr>
                </a:solidFill>
                <a:latin typeface="Calibri"/>
                <a:cs typeface="Calibri"/>
              </a:rPr>
              <a:t>Remote</a:t>
            </a:r>
            <a:endParaRPr lang="en-US" sz="2000" dirty="0">
              <a:solidFill>
                <a:schemeClr val="accent3">
                  <a:lumMod val="75000"/>
                </a:schemeClr>
              </a:solidFill>
            </a:endParaRPr>
          </a:p>
        </p:txBody>
      </p:sp>
      <p:sp>
        <p:nvSpPr>
          <p:cNvPr id="31" name="Rectangle 30"/>
          <p:cNvSpPr/>
          <p:nvPr/>
        </p:nvSpPr>
        <p:spPr>
          <a:xfrm>
            <a:off x="5903077" y="3823733"/>
            <a:ext cx="1259723" cy="400110"/>
          </a:xfrm>
          <a:prstGeom prst="rect">
            <a:avLst/>
          </a:prstGeom>
        </p:spPr>
        <p:txBody>
          <a:bodyPr wrap="square">
            <a:spAutoFit/>
          </a:bodyPr>
          <a:lstStyle/>
          <a:p>
            <a:pPr algn="ctr"/>
            <a:r>
              <a:rPr lang="en-US" sz="2000" dirty="0" smtClean="0">
                <a:solidFill>
                  <a:srgbClr val="8F451E"/>
                </a:solidFill>
                <a:latin typeface="Calibri"/>
                <a:cs typeface="Calibri"/>
              </a:rPr>
              <a:t>Local</a:t>
            </a:r>
            <a:endParaRPr lang="en-US" sz="2000" dirty="0">
              <a:solidFill>
                <a:srgbClr val="8F451E"/>
              </a:solidFill>
            </a:endParaRPr>
          </a:p>
        </p:txBody>
      </p:sp>
      <p:sp>
        <p:nvSpPr>
          <p:cNvPr id="3" name="TextBox 2"/>
          <p:cNvSpPr txBox="1"/>
          <p:nvPr/>
        </p:nvSpPr>
        <p:spPr>
          <a:xfrm>
            <a:off x="1524000" y="5109865"/>
            <a:ext cx="2685351" cy="1107996"/>
          </a:xfrm>
          <a:prstGeom prst="rect">
            <a:avLst/>
          </a:prstGeom>
          <a:noFill/>
        </p:spPr>
        <p:txBody>
          <a:bodyPr wrap="none" rtlCol="0">
            <a:spAutoFit/>
          </a:bodyPr>
          <a:lstStyle/>
          <a:p>
            <a:pPr marL="164592" indent="-164592">
              <a:buFont typeface="Arial"/>
              <a:buChar char="•"/>
            </a:pPr>
            <a:r>
              <a:rPr lang="en-US" sz="2200" dirty="0" smtClean="0">
                <a:solidFill>
                  <a:srgbClr val="3D203B"/>
                </a:solidFill>
                <a:latin typeface="Calibri"/>
                <a:cs typeface="Calibri"/>
              </a:rPr>
              <a:t>I/O bandwidth</a:t>
            </a:r>
          </a:p>
          <a:p>
            <a:pPr marL="164592" indent="-164592">
              <a:buFont typeface="Arial"/>
              <a:buChar char="•"/>
            </a:pPr>
            <a:r>
              <a:rPr lang="en-US" sz="2200" dirty="0" smtClean="0">
                <a:solidFill>
                  <a:srgbClr val="3D203B"/>
                </a:solidFill>
                <a:latin typeface="Calibri"/>
                <a:cs typeface="Calibri"/>
              </a:rPr>
              <a:t>Storage space</a:t>
            </a:r>
          </a:p>
          <a:p>
            <a:pPr marL="164592" indent="-164592">
              <a:buFont typeface="Arial"/>
              <a:buChar char="•"/>
            </a:pPr>
            <a:r>
              <a:rPr lang="en-US" sz="2200" dirty="0">
                <a:solidFill>
                  <a:srgbClr val="3D203B"/>
                </a:solidFill>
                <a:latin typeface="Calibri"/>
                <a:cs typeface="Calibri"/>
              </a:rPr>
              <a:t>Rate of </a:t>
            </a:r>
            <a:r>
              <a:rPr lang="en-US" sz="2200" dirty="0" smtClean="0">
                <a:solidFill>
                  <a:srgbClr val="3D203B"/>
                </a:solidFill>
                <a:latin typeface="Calibri"/>
                <a:cs typeface="Calibri"/>
              </a:rPr>
              <a:t>computation</a:t>
            </a:r>
            <a:endParaRPr lang="en-US" sz="2200" dirty="0">
              <a:solidFill>
                <a:srgbClr val="3D203B"/>
              </a:solidFill>
              <a:latin typeface="Calibri"/>
              <a:cs typeface="Calibri"/>
            </a:endParaRPr>
          </a:p>
        </p:txBody>
      </p:sp>
      <p:sp>
        <p:nvSpPr>
          <p:cNvPr id="33" name="TextBox 32"/>
          <p:cNvSpPr txBox="1"/>
          <p:nvPr/>
        </p:nvSpPr>
        <p:spPr>
          <a:xfrm>
            <a:off x="5257800" y="5109865"/>
            <a:ext cx="2685351" cy="1107996"/>
          </a:xfrm>
          <a:prstGeom prst="rect">
            <a:avLst/>
          </a:prstGeom>
          <a:noFill/>
        </p:spPr>
        <p:txBody>
          <a:bodyPr wrap="none" rtlCol="0">
            <a:spAutoFit/>
          </a:bodyPr>
          <a:lstStyle/>
          <a:p>
            <a:pPr marL="164592" indent="-164592">
              <a:buFont typeface="Arial"/>
              <a:buChar char="•"/>
            </a:pPr>
            <a:r>
              <a:rPr lang="en-US" sz="2200" dirty="0" smtClean="0">
                <a:solidFill>
                  <a:srgbClr val="3D203B"/>
                </a:solidFill>
                <a:latin typeface="Calibri"/>
                <a:cs typeface="Calibri"/>
              </a:rPr>
              <a:t>Network bandwidth</a:t>
            </a:r>
          </a:p>
          <a:p>
            <a:pPr marL="164592" indent="-164592">
              <a:buFont typeface="Arial"/>
              <a:buChar char="•"/>
            </a:pPr>
            <a:r>
              <a:rPr lang="en-US" sz="2200" dirty="0" smtClean="0">
                <a:solidFill>
                  <a:srgbClr val="3D203B"/>
                </a:solidFill>
                <a:latin typeface="Calibri"/>
                <a:cs typeface="Calibri"/>
              </a:rPr>
              <a:t>Available memory</a:t>
            </a:r>
          </a:p>
          <a:p>
            <a:pPr marL="164592" indent="-164592">
              <a:buFont typeface="Arial"/>
              <a:buChar char="•"/>
            </a:pPr>
            <a:r>
              <a:rPr lang="en-US" sz="2200" dirty="0">
                <a:solidFill>
                  <a:srgbClr val="3D203B"/>
                </a:solidFill>
                <a:latin typeface="Calibri"/>
                <a:cs typeface="Calibri"/>
              </a:rPr>
              <a:t>Rate of </a:t>
            </a:r>
            <a:r>
              <a:rPr lang="en-US" sz="2200" dirty="0" smtClean="0">
                <a:solidFill>
                  <a:srgbClr val="3D203B"/>
                </a:solidFill>
                <a:latin typeface="Calibri"/>
                <a:cs typeface="Calibri"/>
              </a:rPr>
              <a:t>computation</a:t>
            </a:r>
            <a:endParaRPr lang="en-US" sz="2200" dirty="0">
              <a:solidFill>
                <a:srgbClr val="3D203B"/>
              </a:solidFill>
              <a:latin typeface="Calibri"/>
              <a:cs typeface="Calibri"/>
            </a:endParaRPr>
          </a:p>
        </p:txBody>
      </p:sp>
      <p:sp>
        <p:nvSpPr>
          <p:cNvPr id="5" name="TextBox 4"/>
          <p:cNvSpPr txBox="1"/>
          <p:nvPr/>
        </p:nvSpPr>
        <p:spPr>
          <a:xfrm>
            <a:off x="152400" y="3429000"/>
            <a:ext cx="2242740" cy="461665"/>
          </a:xfrm>
          <a:prstGeom prst="rect">
            <a:avLst/>
          </a:prstGeom>
          <a:noFill/>
        </p:spPr>
        <p:txBody>
          <a:bodyPr wrap="square" rtlCol="0">
            <a:spAutoFit/>
          </a:bodyPr>
          <a:lstStyle/>
          <a:p>
            <a:pPr algn="ctr"/>
            <a:r>
              <a:rPr lang="en-US" dirty="0" smtClean="0">
                <a:solidFill>
                  <a:srgbClr val="0000FF"/>
                </a:solidFill>
                <a:latin typeface="Calibri"/>
                <a:cs typeface="Calibri"/>
              </a:rPr>
              <a:t>System features</a:t>
            </a:r>
          </a:p>
        </p:txBody>
      </p:sp>
      <p:sp>
        <p:nvSpPr>
          <p:cNvPr id="34" name="TextBox 33"/>
          <p:cNvSpPr txBox="1"/>
          <p:nvPr/>
        </p:nvSpPr>
        <p:spPr>
          <a:xfrm>
            <a:off x="76200" y="796943"/>
            <a:ext cx="2956592" cy="461665"/>
          </a:xfrm>
          <a:prstGeom prst="rect">
            <a:avLst/>
          </a:prstGeom>
          <a:noFill/>
        </p:spPr>
        <p:txBody>
          <a:bodyPr wrap="square" rtlCol="0">
            <a:spAutoFit/>
          </a:bodyPr>
          <a:lstStyle/>
          <a:p>
            <a:pPr algn="ctr"/>
            <a:r>
              <a:rPr lang="en-US" dirty="0" smtClean="0">
                <a:solidFill>
                  <a:srgbClr val="0000FF"/>
                </a:solidFill>
                <a:latin typeface="Calibri"/>
                <a:cs typeface="Calibri"/>
              </a:rPr>
              <a:t>Application features</a:t>
            </a:r>
          </a:p>
        </p:txBody>
      </p:sp>
      <p:sp>
        <p:nvSpPr>
          <p:cNvPr id="6" name="Rectangle 5"/>
          <p:cNvSpPr/>
          <p:nvPr/>
        </p:nvSpPr>
        <p:spPr>
          <a:xfrm>
            <a:off x="228600" y="1347585"/>
            <a:ext cx="4452540" cy="18528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64592" indent="-164592">
              <a:lnSpc>
                <a:spcPct val="120000"/>
              </a:lnSpc>
              <a:buFont typeface="Arial"/>
              <a:buChar char="•"/>
            </a:pPr>
            <a:r>
              <a:rPr lang="en-US" dirty="0">
                <a:solidFill>
                  <a:srgbClr val="000000"/>
                </a:solidFill>
                <a:latin typeface="Calibri"/>
                <a:cs typeface="Calibri"/>
              </a:rPr>
              <a:t>Many desirable analysis (&gt; 10)</a:t>
            </a:r>
          </a:p>
          <a:p>
            <a:pPr marL="164592" indent="-164592">
              <a:lnSpc>
                <a:spcPct val="120000"/>
              </a:lnSpc>
              <a:buFont typeface="Arial"/>
              <a:buChar char="•"/>
            </a:pPr>
            <a:r>
              <a:rPr lang="en-US" dirty="0" smtClean="0">
                <a:solidFill>
                  <a:srgbClr val="000000"/>
                </a:solidFill>
                <a:latin typeface="Calibri"/>
                <a:cs typeface="Calibri"/>
              </a:rPr>
              <a:t>Different </a:t>
            </a:r>
            <a:r>
              <a:rPr lang="en-US" dirty="0">
                <a:solidFill>
                  <a:srgbClr val="000000"/>
                </a:solidFill>
                <a:latin typeface="Calibri"/>
                <a:cs typeface="Calibri"/>
              </a:rPr>
              <a:t>analysis </a:t>
            </a:r>
            <a:r>
              <a:rPr lang="en-US" dirty="0" smtClean="0">
                <a:solidFill>
                  <a:srgbClr val="000000"/>
                </a:solidFill>
                <a:latin typeface="Calibri"/>
                <a:cs typeface="Calibri"/>
              </a:rPr>
              <a:t>attributes</a:t>
            </a:r>
          </a:p>
          <a:p>
            <a:pPr marL="164592" indent="-164592">
              <a:lnSpc>
                <a:spcPct val="120000"/>
              </a:lnSpc>
              <a:buFont typeface="Arial"/>
              <a:buChar char="•"/>
            </a:pPr>
            <a:r>
              <a:rPr lang="en-US" dirty="0" smtClean="0">
                <a:solidFill>
                  <a:srgbClr val="000000"/>
                </a:solidFill>
                <a:latin typeface="Calibri"/>
                <a:cs typeface="Calibri"/>
              </a:rPr>
              <a:t>Optimal temporal resolution</a:t>
            </a:r>
          </a:p>
          <a:p>
            <a:pPr marL="164592" indent="-164592">
              <a:lnSpc>
                <a:spcPct val="120000"/>
              </a:lnSpc>
              <a:buFont typeface="Arial"/>
              <a:buChar char="•"/>
            </a:pPr>
            <a:r>
              <a:rPr lang="en-US" dirty="0">
                <a:solidFill>
                  <a:srgbClr val="000000"/>
                </a:solidFill>
                <a:latin typeface="Calibri"/>
                <a:cs typeface="Calibri"/>
              </a:rPr>
              <a:t>Millions of simulation time </a:t>
            </a:r>
            <a:r>
              <a:rPr lang="en-US" dirty="0" smtClean="0">
                <a:solidFill>
                  <a:srgbClr val="000000"/>
                </a:solidFill>
                <a:latin typeface="Calibri"/>
                <a:cs typeface="Calibri"/>
              </a:rPr>
              <a:t>steps</a:t>
            </a:r>
            <a:endParaRPr lang="en-US" dirty="0">
              <a:solidFill>
                <a:srgbClr val="000000"/>
              </a:solidFill>
              <a:latin typeface="Calibri"/>
              <a:cs typeface="Calibri"/>
            </a:endParaRPr>
          </a:p>
        </p:txBody>
      </p:sp>
    </p:spTree>
    <p:extLst>
      <p:ext uri="{BB962C8B-B14F-4D97-AF65-F5344CB8AC3E}">
        <p14:creationId xmlns:p14="http://schemas.microsoft.com/office/powerpoint/2010/main" val="866099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13</a:t>
            </a:fld>
            <a:endParaRPr lang="en-US"/>
          </a:p>
        </p:txBody>
      </p:sp>
      <p:sp>
        <p:nvSpPr>
          <p:cNvPr id="38" name="Rectangle 37"/>
          <p:cNvSpPr/>
          <p:nvPr/>
        </p:nvSpPr>
        <p:spPr>
          <a:xfrm>
            <a:off x="1752600" y="5562600"/>
            <a:ext cx="55626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smtClean="0">
                <a:solidFill>
                  <a:schemeClr val="accent4"/>
                </a:solidFill>
                <a:latin typeface="Calibri"/>
                <a:cs typeface="Calibri"/>
              </a:rPr>
              <a:t>What are the co-analysis execution feasibilities and their optimal frequencies ?</a:t>
            </a:r>
            <a:endParaRPr lang="en-US" dirty="0">
              <a:solidFill>
                <a:schemeClr val="accent4"/>
              </a:solidFill>
              <a:latin typeface="Calibri"/>
              <a:cs typeface="Calibri"/>
            </a:endParaRPr>
          </a:p>
        </p:txBody>
      </p:sp>
      <p:sp>
        <p:nvSpPr>
          <p:cNvPr id="3" name="TextBox 2"/>
          <p:cNvSpPr txBox="1"/>
          <p:nvPr/>
        </p:nvSpPr>
        <p:spPr>
          <a:xfrm>
            <a:off x="3581400" y="989549"/>
            <a:ext cx="1893003" cy="646331"/>
          </a:xfrm>
          <a:prstGeom prst="rect">
            <a:avLst/>
          </a:prstGeom>
          <a:noFill/>
        </p:spPr>
        <p:txBody>
          <a:bodyPr wrap="square" rtlCol="0">
            <a:spAutoFit/>
          </a:bodyPr>
          <a:lstStyle/>
          <a:p>
            <a:pPr algn="ctr"/>
            <a:r>
              <a:rPr lang="en-US" sz="3600" dirty="0" smtClean="0">
                <a:solidFill>
                  <a:srgbClr val="FF0000"/>
                </a:solidFill>
                <a:latin typeface="Arial Bold"/>
                <a:cs typeface="Arial Bold"/>
              </a:rPr>
              <a:t>FOCAL</a:t>
            </a:r>
            <a:endParaRPr lang="en-US" sz="3600" dirty="0">
              <a:solidFill>
                <a:srgbClr val="FF0000"/>
              </a:solidFill>
              <a:latin typeface="Arial Bold"/>
              <a:cs typeface="Arial Bold"/>
            </a:endParaRPr>
          </a:p>
        </p:txBody>
      </p:sp>
      <p:sp>
        <p:nvSpPr>
          <p:cNvPr id="8" name="Oval 7"/>
          <p:cNvSpPr/>
          <p:nvPr/>
        </p:nvSpPr>
        <p:spPr>
          <a:xfrm>
            <a:off x="283919" y="312420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Data size</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9" name="Oval 8"/>
          <p:cNvSpPr/>
          <p:nvPr/>
        </p:nvSpPr>
        <p:spPr>
          <a:xfrm>
            <a:off x="919039" y="76200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Time</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0" name="Oval 9"/>
          <p:cNvSpPr/>
          <p:nvPr/>
        </p:nvSpPr>
        <p:spPr>
          <a:xfrm>
            <a:off x="283919" y="190500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Memory</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grpSp>
        <p:nvGrpSpPr>
          <p:cNvPr id="11" name="Group 10"/>
          <p:cNvGrpSpPr/>
          <p:nvPr/>
        </p:nvGrpSpPr>
        <p:grpSpPr>
          <a:xfrm>
            <a:off x="1066800" y="4191000"/>
            <a:ext cx="1837148" cy="1125780"/>
            <a:chOff x="6761235" y="4348333"/>
            <a:chExt cx="1837148" cy="1125780"/>
          </a:xfrm>
        </p:grpSpPr>
        <p:sp>
          <p:nvSpPr>
            <p:cNvPr id="12" name="Oval 11"/>
            <p:cNvSpPr/>
            <p:nvPr/>
          </p:nvSpPr>
          <p:spPr>
            <a:xfrm>
              <a:off x="6761235" y="4348333"/>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3" name="TextBox 3"/>
            <p:cNvSpPr txBox="1"/>
            <p:nvPr/>
          </p:nvSpPr>
          <p:spPr>
            <a:xfrm>
              <a:off x="6858000" y="4648200"/>
              <a:ext cx="1664638" cy="461665"/>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E1C11"/>
                  </a:solidFill>
                  <a:effectLst/>
                  <a:uLnTx/>
                  <a:uFillTx/>
                  <a:latin typeface="Calibri"/>
                  <a:ea typeface="ＭＳ Ｐゴシック" charset="0"/>
                  <a:cs typeface="Calibri"/>
                </a:rPr>
                <a:t>Importance</a:t>
              </a:r>
              <a:endParaRPr kumimoji="0" lang="en-US" sz="2400" b="1" i="0" u="none" strike="noStrike" kern="1200" cap="none" spc="0" normalizeH="0" baseline="0" noProof="0" dirty="0">
                <a:ln>
                  <a:noFill/>
                </a:ln>
                <a:solidFill>
                  <a:srgbClr val="1E1C11"/>
                </a:solidFill>
                <a:effectLst/>
                <a:uLnTx/>
                <a:uFillTx/>
                <a:latin typeface="Calibri"/>
                <a:ea typeface="ＭＳ Ｐゴシック" charset="0"/>
                <a:cs typeface="Calibri"/>
              </a:endParaRPr>
            </a:p>
          </p:txBody>
        </p:sp>
      </p:grpSp>
      <p:grpSp>
        <p:nvGrpSpPr>
          <p:cNvPr id="14" name="Group 13"/>
          <p:cNvGrpSpPr/>
          <p:nvPr/>
        </p:nvGrpSpPr>
        <p:grpSpPr>
          <a:xfrm>
            <a:off x="6184732" y="4191000"/>
            <a:ext cx="1837148" cy="1125780"/>
            <a:chOff x="6761235" y="4348333"/>
            <a:chExt cx="1837148" cy="1125780"/>
          </a:xfrm>
        </p:grpSpPr>
        <p:sp>
          <p:nvSpPr>
            <p:cNvPr id="15" name="Oval 14"/>
            <p:cNvSpPr/>
            <p:nvPr/>
          </p:nvSpPr>
          <p:spPr>
            <a:xfrm>
              <a:off x="6761235" y="4348333"/>
              <a:ext cx="1837148" cy="1125780"/>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6" name="TextBox 25"/>
            <p:cNvSpPr txBox="1"/>
            <p:nvPr/>
          </p:nvSpPr>
          <p:spPr>
            <a:xfrm>
              <a:off x="6858001" y="4507936"/>
              <a:ext cx="1672986"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E1C11"/>
                  </a:solidFill>
                  <a:effectLst/>
                  <a:uLnTx/>
                  <a:uFillTx/>
                  <a:latin typeface="Calibri"/>
                  <a:ea typeface="ＭＳ Ｐゴシック" charset="0"/>
                  <a:cs typeface="Calibri"/>
                </a:rPr>
                <a:t>Available memory</a:t>
              </a:r>
              <a:endParaRPr kumimoji="0" lang="en-US" sz="2400" b="1" i="0" u="none" strike="noStrike" kern="1200" cap="none" spc="0" normalizeH="0" baseline="0" noProof="0" dirty="0">
                <a:ln>
                  <a:noFill/>
                </a:ln>
                <a:solidFill>
                  <a:srgbClr val="1E1C11"/>
                </a:solidFill>
                <a:effectLst/>
                <a:uLnTx/>
                <a:uFillTx/>
                <a:latin typeface="Calibri"/>
                <a:ea typeface="ＭＳ Ｐゴシック" charset="0"/>
                <a:cs typeface="Calibri"/>
              </a:endParaRPr>
            </a:p>
          </p:txBody>
        </p:sp>
      </p:grpSp>
      <p:grpSp>
        <p:nvGrpSpPr>
          <p:cNvPr id="17" name="Group 16"/>
          <p:cNvGrpSpPr/>
          <p:nvPr/>
        </p:nvGrpSpPr>
        <p:grpSpPr>
          <a:xfrm>
            <a:off x="7022932" y="3124200"/>
            <a:ext cx="1837148" cy="1101256"/>
            <a:chOff x="2125252" y="5604344"/>
            <a:chExt cx="1837148" cy="1101256"/>
          </a:xfrm>
        </p:grpSpPr>
        <p:sp>
          <p:nvSpPr>
            <p:cNvPr id="18" name="Oval 17"/>
            <p:cNvSpPr/>
            <p:nvPr/>
          </p:nvSpPr>
          <p:spPr>
            <a:xfrm>
              <a:off x="2125252" y="5604344"/>
              <a:ext cx="1837148" cy="1101256"/>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9" name="TextBox 7"/>
            <p:cNvSpPr txBox="1"/>
            <p:nvPr/>
          </p:nvSpPr>
          <p:spPr>
            <a:xfrm>
              <a:off x="2181823" y="5716200"/>
              <a:ext cx="1743797"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Compute capacity</a:t>
              </a:r>
              <a:endPar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endParaRPr>
            </a:p>
          </p:txBody>
        </p:sp>
      </p:grpSp>
      <p:grpSp>
        <p:nvGrpSpPr>
          <p:cNvPr id="21" name="Group 20"/>
          <p:cNvGrpSpPr/>
          <p:nvPr/>
        </p:nvGrpSpPr>
        <p:grpSpPr>
          <a:xfrm>
            <a:off x="6949300" y="1922220"/>
            <a:ext cx="1889900" cy="1125780"/>
            <a:chOff x="243700" y="3903420"/>
            <a:chExt cx="1889900" cy="1125780"/>
          </a:xfrm>
        </p:grpSpPr>
        <p:sp>
          <p:nvSpPr>
            <p:cNvPr id="22" name="Oval 21"/>
            <p:cNvSpPr/>
            <p:nvPr/>
          </p:nvSpPr>
          <p:spPr>
            <a:xfrm>
              <a:off x="243700" y="3903420"/>
              <a:ext cx="1837148" cy="1125780"/>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23" name="Rectangle 22"/>
            <p:cNvSpPr/>
            <p:nvPr/>
          </p:nvSpPr>
          <p:spPr>
            <a:xfrm>
              <a:off x="304800" y="4057878"/>
              <a:ext cx="1828800" cy="830997"/>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rPr>
                <a:t>I/O bandwidth</a:t>
              </a:r>
            </a:p>
          </p:txBody>
        </p:sp>
      </p:grpSp>
      <p:sp>
        <p:nvSpPr>
          <p:cNvPr id="24" name="Oval 23"/>
          <p:cNvSpPr/>
          <p:nvPr/>
        </p:nvSpPr>
        <p:spPr>
          <a:xfrm>
            <a:off x="3787109" y="3962400"/>
            <a:ext cx="1493583" cy="1125780"/>
          </a:xfrm>
          <a:prstGeom prst="ellipse">
            <a:avLst/>
          </a:prstGeom>
          <a:solidFill>
            <a:srgbClr val="5C0426">
              <a:lumMod val="90000"/>
              <a:lumOff val="1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ysClr val="window" lastClr="FFFFFF">
                    <a:lumMod val="95000"/>
                  </a:sysClr>
                </a:solidFill>
                <a:effectLst/>
                <a:uLnTx/>
                <a:uFillTx/>
                <a:latin typeface="Calibri"/>
                <a:ea typeface="+mn-ea"/>
                <a:cs typeface="Calibri"/>
              </a:rPr>
              <a:t>Model</a:t>
            </a:r>
            <a:endParaRPr kumimoji="0" lang="en-US" sz="2400" b="1" i="0" u="none" strike="noStrike" kern="1200" cap="none" spc="0" normalizeH="0" baseline="0" noProof="0" dirty="0">
              <a:ln>
                <a:noFill/>
              </a:ln>
              <a:solidFill>
                <a:sysClr val="window" lastClr="FFFFFF">
                  <a:lumMod val="95000"/>
                </a:sysClr>
              </a:solidFill>
              <a:effectLst/>
              <a:uLnTx/>
              <a:uFillTx/>
              <a:latin typeface="Calibri"/>
              <a:ea typeface="+mn-ea"/>
              <a:cs typeface="Calibri"/>
            </a:endParaRPr>
          </a:p>
        </p:txBody>
      </p:sp>
      <p:cxnSp>
        <p:nvCxnSpPr>
          <p:cNvPr id="25" name="Elbow Connector 24"/>
          <p:cNvCxnSpPr>
            <a:stCxn id="27" idx="4"/>
            <a:endCxn id="24" idx="2"/>
          </p:cNvCxnSpPr>
          <p:nvPr/>
        </p:nvCxnSpPr>
        <p:spPr>
          <a:xfrm rot="16200000" flipH="1">
            <a:off x="3161425" y="3899606"/>
            <a:ext cx="791490" cy="459877"/>
          </a:xfrm>
          <a:prstGeom prst="bentConnector2">
            <a:avLst/>
          </a:prstGeom>
          <a:noFill/>
          <a:ln w="762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cxnSp>
        <p:nvCxnSpPr>
          <p:cNvPr id="26" name="Elbow Connector 25"/>
          <p:cNvCxnSpPr>
            <a:stCxn id="29" idx="4"/>
            <a:endCxn id="24" idx="6"/>
          </p:cNvCxnSpPr>
          <p:nvPr/>
        </p:nvCxnSpPr>
        <p:spPr>
          <a:xfrm rot="5400000">
            <a:off x="5111311" y="3903182"/>
            <a:ext cx="791490" cy="452727"/>
          </a:xfrm>
          <a:prstGeom prst="bentConnector2">
            <a:avLst/>
          </a:prstGeom>
          <a:noFill/>
          <a:ln w="762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sp>
        <p:nvSpPr>
          <p:cNvPr id="27" name="Oval 26"/>
          <p:cNvSpPr/>
          <p:nvPr/>
        </p:nvSpPr>
        <p:spPr>
          <a:xfrm>
            <a:off x="2222332" y="2209800"/>
            <a:ext cx="2209800" cy="1524000"/>
          </a:xfrm>
          <a:prstGeom prst="ellipse">
            <a:avLst/>
          </a:prstGeom>
          <a:solidFill>
            <a:srgbClr val="0000FF">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ysClr val="window" lastClr="FFFFFF"/>
                </a:solidFill>
                <a:effectLst/>
                <a:uLnTx/>
                <a:uFillTx/>
                <a:latin typeface="Calibri"/>
                <a:ea typeface="+mn-ea"/>
                <a:cs typeface="Calibri"/>
              </a:rPr>
              <a:t>Application parameters</a:t>
            </a:r>
            <a:endParaRPr kumimoji="0" lang="en-US" sz="2400" b="1" i="0" u="none" strike="noStrike" kern="1200" cap="none" spc="0" normalizeH="0" baseline="0" noProof="0" dirty="0">
              <a:ln>
                <a:noFill/>
              </a:ln>
              <a:solidFill>
                <a:sysClr val="window" lastClr="FFFFFF"/>
              </a:solidFill>
              <a:effectLst/>
              <a:uLnTx/>
              <a:uFillTx/>
              <a:latin typeface="Calibri"/>
              <a:ea typeface="+mn-ea"/>
              <a:cs typeface="Calibri"/>
            </a:endParaRPr>
          </a:p>
        </p:txBody>
      </p:sp>
      <p:grpSp>
        <p:nvGrpSpPr>
          <p:cNvPr id="28" name="Group 27"/>
          <p:cNvGrpSpPr/>
          <p:nvPr/>
        </p:nvGrpSpPr>
        <p:grpSpPr>
          <a:xfrm>
            <a:off x="4567558" y="2209800"/>
            <a:ext cx="2455374" cy="1524000"/>
            <a:chOff x="8458200" y="3862977"/>
            <a:chExt cx="2133600" cy="1752600"/>
          </a:xfrm>
        </p:grpSpPr>
        <p:sp>
          <p:nvSpPr>
            <p:cNvPr id="29" name="Oval 28"/>
            <p:cNvSpPr/>
            <p:nvPr/>
          </p:nvSpPr>
          <p:spPr>
            <a:xfrm>
              <a:off x="8552702" y="3862977"/>
              <a:ext cx="1837148" cy="1752600"/>
            </a:xfrm>
            <a:prstGeom prst="ellipse">
              <a:avLst/>
            </a:prstGeom>
            <a:solidFill>
              <a:srgbClr val="008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ysClr val="window" lastClr="FFFFFF"/>
                </a:solidFill>
                <a:effectLst/>
                <a:uLnTx/>
                <a:uFillTx/>
                <a:latin typeface="Calibri"/>
                <a:ea typeface="+mn-ea"/>
                <a:cs typeface="Calibri"/>
              </a:endParaRPr>
            </a:p>
          </p:txBody>
        </p:sp>
        <p:sp>
          <p:nvSpPr>
            <p:cNvPr id="30" name="TextBox 9216"/>
            <p:cNvSpPr txBox="1"/>
            <p:nvPr/>
          </p:nvSpPr>
          <p:spPr>
            <a:xfrm>
              <a:off x="8458200" y="4267200"/>
              <a:ext cx="2133600"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a:ea typeface="ＭＳ Ｐゴシック" charset="0"/>
                  <a:cs typeface="Calibri"/>
                </a:rPr>
                <a:t>System parameters</a:t>
              </a:r>
              <a:endParaRPr kumimoji="0" lang="en-US" sz="2400" b="1" i="0" u="none" strike="noStrike" kern="1200" cap="none" spc="0" normalizeH="0" baseline="0" noProof="0" dirty="0">
                <a:ln>
                  <a:noFill/>
                </a:ln>
                <a:solidFill>
                  <a:srgbClr val="FFFFFF"/>
                </a:solidFill>
                <a:effectLst/>
                <a:uLnTx/>
                <a:uFillTx/>
                <a:latin typeface="Calibri"/>
                <a:ea typeface="ＭＳ Ｐゴシック" charset="0"/>
                <a:cs typeface="Calibri"/>
              </a:endParaRPr>
            </a:p>
          </p:txBody>
        </p:sp>
      </p:grpSp>
      <p:grpSp>
        <p:nvGrpSpPr>
          <p:cNvPr id="31" name="Group 30"/>
          <p:cNvGrpSpPr/>
          <p:nvPr/>
        </p:nvGrpSpPr>
        <p:grpSpPr>
          <a:xfrm>
            <a:off x="6187300" y="838200"/>
            <a:ext cx="1889900" cy="1125780"/>
            <a:chOff x="243700" y="3903420"/>
            <a:chExt cx="1889900" cy="1125780"/>
          </a:xfrm>
        </p:grpSpPr>
        <p:sp>
          <p:nvSpPr>
            <p:cNvPr id="32" name="Oval 31"/>
            <p:cNvSpPr/>
            <p:nvPr/>
          </p:nvSpPr>
          <p:spPr>
            <a:xfrm>
              <a:off x="243700" y="3903420"/>
              <a:ext cx="1837148" cy="1125780"/>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33" name="Rectangle 32"/>
            <p:cNvSpPr/>
            <p:nvPr/>
          </p:nvSpPr>
          <p:spPr>
            <a:xfrm>
              <a:off x="304800" y="4040658"/>
              <a:ext cx="1828800" cy="830997"/>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Available storage</a:t>
              </a:r>
              <a:endPar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endParaRPr>
            </a:p>
          </p:txBody>
        </p:sp>
      </p:grpSp>
      <p:cxnSp>
        <p:nvCxnSpPr>
          <p:cNvPr id="35" name="Straight Arrow Connector 34"/>
          <p:cNvCxnSpPr/>
          <p:nvPr/>
        </p:nvCxnSpPr>
        <p:spPr>
          <a:xfrm flipH="1">
            <a:off x="4533900" y="5088180"/>
            <a:ext cx="1" cy="474420"/>
          </a:xfrm>
          <a:prstGeom prst="straightConnector1">
            <a:avLst/>
          </a:prstGeom>
          <a:noFill/>
          <a:ln w="635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84468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066800"/>
            <a:ext cx="8229600" cy="3047998"/>
          </a:xfrm>
        </p:spPr>
        <p:txBody>
          <a:bodyPr/>
          <a:lstStyle/>
          <a:p>
            <a:pPr>
              <a:buFont typeface="Wingdings" charset="2"/>
              <a:buChar char="Ø"/>
            </a:pPr>
            <a:r>
              <a:rPr lang="en-US" sz="2400" dirty="0" smtClean="0">
                <a:latin typeface="Calibri"/>
                <a:cs typeface="Calibri"/>
              </a:rPr>
              <a:t>FOCAL (Framework </a:t>
            </a:r>
            <a:r>
              <a:rPr lang="en-US" sz="2400" dirty="0">
                <a:latin typeface="Calibri"/>
                <a:cs typeface="Calibri"/>
              </a:rPr>
              <a:t>for Optimizing </a:t>
            </a:r>
            <a:r>
              <a:rPr lang="en-US" sz="2400" dirty="0" smtClean="0">
                <a:latin typeface="Calibri"/>
                <a:cs typeface="Calibri"/>
              </a:rPr>
              <a:t>Co-analysis Executions)</a:t>
            </a:r>
            <a:endParaRPr lang="en-US" sz="2400" dirty="0">
              <a:latin typeface="Calibri"/>
              <a:cs typeface="Calibri"/>
            </a:endParaRPr>
          </a:p>
          <a:p>
            <a:pPr lvl="1">
              <a:buFont typeface="Wingdings" charset="2"/>
              <a:buChar char="Ø"/>
            </a:pPr>
            <a:r>
              <a:rPr lang="en-US" sz="2400" dirty="0" smtClean="0">
                <a:latin typeface="Calibri"/>
                <a:cs typeface="Calibri"/>
              </a:rPr>
              <a:t>Remote model</a:t>
            </a:r>
          </a:p>
          <a:p>
            <a:pPr lvl="1">
              <a:buFont typeface="Wingdings" charset="2"/>
              <a:buChar char="Ø"/>
            </a:pPr>
            <a:r>
              <a:rPr lang="en-US" sz="2400" dirty="0" smtClean="0">
                <a:latin typeface="Calibri"/>
                <a:cs typeface="Calibri"/>
              </a:rPr>
              <a:t>Local model</a:t>
            </a:r>
          </a:p>
          <a:p>
            <a:pPr>
              <a:buFont typeface="Wingdings" charset="2"/>
              <a:buChar char="Ø"/>
            </a:pPr>
            <a:r>
              <a:rPr lang="en-US" sz="2400" dirty="0" smtClean="0">
                <a:latin typeface="Calibri"/>
                <a:cs typeface="Calibri"/>
              </a:rPr>
              <a:t>Application case study</a:t>
            </a:r>
          </a:p>
          <a:p>
            <a:pPr>
              <a:buFont typeface="Wingdings" charset="2"/>
              <a:buChar char="Ø"/>
            </a:pPr>
            <a:r>
              <a:rPr lang="en-US" sz="2400" dirty="0" smtClean="0">
                <a:latin typeface="Calibri"/>
                <a:cs typeface="Calibri"/>
              </a:rPr>
              <a:t>Experiments and Results</a:t>
            </a:r>
          </a:p>
          <a:p>
            <a:pPr>
              <a:buFont typeface="Wingdings" charset="2"/>
              <a:buChar char="Ø"/>
            </a:pPr>
            <a:r>
              <a:rPr lang="en-US" sz="2400" dirty="0" smtClean="0">
                <a:latin typeface="Calibri"/>
                <a:cs typeface="Calibri"/>
              </a:rPr>
              <a:t>Conclusions</a:t>
            </a:r>
          </a:p>
          <a:p>
            <a:pPr>
              <a:buFont typeface="Wingdings" charset="2"/>
              <a:buChar char="Ø"/>
            </a:pPr>
            <a:endParaRPr lang="en-US" sz="2400" dirty="0" smtClean="0">
              <a:latin typeface="Calibri"/>
              <a:cs typeface="Calibri"/>
            </a:endParaRPr>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14</a:t>
            </a:fld>
            <a:endParaRPr lang="en-US"/>
          </a:p>
        </p:txBody>
      </p:sp>
    </p:spTree>
    <p:extLst>
      <p:ext uri="{BB962C8B-B14F-4D97-AF65-F5344CB8AC3E}">
        <p14:creationId xmlns:p14="http://schemas.microsoft.com/office/powerpoint/2010/main" val="2732723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52" y="980658"/>
            <a:ext cx="4698248" cy="20638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33058"/>
            <a:ext cx="1600200" cy="143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52"/>
          <p:cNvSpPr txBox="1"/>
          <p:nvPr/>
        </p:nvSpPr>
        <p:spPr>
          <a:xfrm>
            <a:off x="470570" y="1160622"/>
            <a:ext cx="1358230" cy="646331"/>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1800" dirty="0" smtClean="0">
                <a:solidFill>
                  <a:schemeClr val="bg1"/>
                </a:solidFill>
                <a:latin typeface="Calibri"/>
                <a:cs typeface="Calibri"/>
              </a:rPr>
              <a:t>Compute resource 1</a:t>
            </a:r>
            <a:endParaRPr lang="en-US" sz="1800" dirty="0">
              <a:solidFill>
                <a:schemeClr val="bg1"/>
              </a:solidFill>
              <a:latin typeface="Calibri"/>
              <a:cs typeface="Calibri"/>
            </a:endParaRPr>
          </a:p>
        </p:txBody>
      </p:sp>
      <p:grpSp>
        <p:nvGrpSpPr>
          <p:cNvPr id="13" name="Group 12"/>
          <p:cNvGrpSpPr/>
          <p:nvPr/>
        </p:nvGrpSpPr>
        <p:grpSpPr>
          <a:xfrm>
            <a:off x="3505200" y="1160621"/>
            <a:ext cx="1450975" cy="1426641"/>
            <a:chOff x="5715000" y="2514599"/>
            <a:chExt cx="1450975" cy="1518744"/>
          </a:xfrm>
        </p:grpSpPr>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14599"/>
              <a:ext cx="1450975" cy="151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791200" y="3179240"/>
              <a:ext cx="1285875" cy="762000"/>
              <a:chOff x="3929063" y="2906190"/>
              <a:chExt cx="1285875" cy="762000"/>
            </a:xfrm>
          </p:grpSpPr>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2906190"/>
                <a:ext cx="1285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47"/>
              <p:cNvSpPr txBox="1"/>
              <p:nvPr/>
            </p:nvSpPr>
            <p:spPr>
              <a:xfrm>
                <a:off x="4102815" y="3058590"/>
                <a:ext cx="941283" cy="393176"/>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1800" dirty="0" smtClean="0">
                    <a:solidFill>
                      <a:srgbClr val="000000"/>
                    </a:solidFill>
                    <a:latin typeface="Calibri"/>
                    <a:cs typeface="Calibri"/>
                  </a:rPr>
                  <a:t>Analysis</a:t>
                </a:r>
                <a:endParaRPr lang="en-US" sz="1800" dirty="0">
                  <a:solidFill>
                    <a:srgbClr val="000000"/>
                  </a:solidFill>
                  <a:latin typeface="Calibri"/>
                  <a:cs typeface="Calibri"/>
                </a:endParaRPr>
              </a:p>
            </p:txBody>
          </p:sp>
        </p:grpSp>
        <p:sp>
          <p:nvSpPr>
            <p:cNvPr id="16" name="TextBox 52"/>
            <p:cNvSpPr txBox="1"/>
            <p:nvPr/>
          </p:nvSpPr>
          <p:spPr>
            <a:xfrm>
              <a:off x="5791200" y="2514600"/>
              <a:ext cx="1358230" cy="688058"/>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1800" dirty="0" smtClean="0">
                  <a:solidFill>
                    <a:schemeClr val="bg1"/>
                  </a:solidFill>
                  <a:latin typeface="Calibri"/>
                  <a:cs typeface="Calibri"/>
                </a:rPr>
                <a:t>Compute resource 2</a:t>
              </a:r>
              <a:endParaRPr lang="en-US" sz="1800" dirty="0">
                <a:solidFill>
                  <a:schemeClr val="bg1"/>
                </a:solidFill>
                <a:latin typeface="Calibri"/>
                <a:cs typeface="Calibri"/>
              </a:endParaRPr>
            </a:p>
          </p:txBody>
        </p:sp>
      </p:grpSp>
      <p:sp>
        <p:nvSpPr>
          <p:cNvPr id="29" name="TextBox 28"/>
          <p:cNvSpPr txBox="1"/>
          <p:nvPr/>
        </p:nvSpPr>
        <p:spPr>
          <a:xfrm>
            <a:off x="2133600" y="904458"/>
            <a:ext cx="1169310" cy="461665"/>
          </a:xfrm>
          <a:prstGeom prst="rect">
            <a:avLst/>
          </a:prstGeom>
          <a:noFill/>
        </p:spPr>
        <p:txBody>
          <a:bodyPr wrap="none" rtlCol="0">
            <a:spAutoFit/>
          </a:bodyPr>
          <a:lstStyle/>
          <a:p>
            <a:r>
              <a:rPr lang="en-US" dirty="0" smtClean="0">
                <a:solidFill>
                  <a:srgbClr val="8F451E"/>
                </a:solidFill>
                <a:latin typeface="Calibri"/>
                <a:cs typeface="Calibri"/>
              </a:rPr>
              <a:t>Remote</a:t>
            </a:r>
            <a:endParaRPr lang="en-US" dirty="0">
              <a:solidFill>
                <a:srgbClr val="8F451E"/>
              </a:solidFill>
              <a:latin typeface="Calibri"/>
              <a:cs typeface="Calibri"/>
            </a:endParaRPr>
          </a:p>
        </p:txBody>
      </p:sp>
      <p:sp>
        <p:nvSpPr>
          <p:cNvPr id="6" name="Rounded Rectangle 5"/>
          <p:cNvSpPr/>
          <p:nvPr/>
        </p:nvSpPr>
        <p:spPr>
          <a:xfrm>
            <a:off x="533400" y="1825263"/>
            <a:ext cx="1295400" cy="625379"/>
          </a:xfrm>
          <a:prstGeom prst="roundRect">
            <a:avLst/>
          </a:prstGeom>
          <a:gradFill flip="none" rotWithShape="1">
            <a:gsLst>
              <a:gs pos="0">
                <a:schemeClr val="accent1">
                  <a:tint val="100000"/>
                  <a:shade val="100000"/>
                  <a:satMod val="130000"/>
                </a:schemeClr>
              </a:gs>
              <a:gs pos="100000">
                <a:srgbClr val="E7C7D4"/>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76200"/>
            <a:ext cx="8991600" cy="762000"/>
          </a:xfrm>
        </p:spPr>
        <p:txBody>
          <a:bodyPr/>
          <a:lstStyle/>
          <a:p>
            <a:r>
              <a:rPr lang="en-US" dirty="0" smtClean="0"/>
              <a:t>System and Application Features – Remote Model</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15</a:t>
            </a:fld>
            <a:endParaRPr lang="en-US"/>
          </a:p>
        </p:txBody>
      </p:sp>
      <p:sp>
        <p:nvSpPr>
          <p:cNvPr id="5" name="Rectangle 4"/>
          <p:cNvSpPr/>
          <p:nvPr/>
        </p:nvSpPr>
        <p:spPr>
          <a:xfrm>
            <a:off x="8077202" y="4186537"/>
            <a:ext cx="954923" cy="461665"/>
          </a:xfrm>
          <a:prstGeom prst="rect">
            <a:avLst/>
          </a:prstGeom>
        </p:spPr>
        <p:txBody>
          <a:bodyPr wrap="square">
            <a:spAutoFit/>
          </a:bodyPr>
          <a:lstStyle/>
          <a:p>
            <a:r>
              <a:rPr lang="en-US" dirty="0" smtClean="0">
                <a:solidFill>
                  <a:srgbClr val="3D203B"/>
                </a:solidFill>
                <a:latin typeface="Calibri"/>
                <a:cs typeface="Calibri"/>
              </a:rPr>
              <a:t>Time</a:t>
            </a:r>
            <a:endParaRPr lang="en-US" dirty="0"/>
          </a:p>
        </p:txBody>
      </p:sp>
      <p:grpSp>
        <p:nvGrpSpPr>
          <p:cNvPr id="236" name="Group 235"/>
          <p:cNvGrpSpPr/>
          <p:nvPr/>
        </p:nvGrpSpPr>
        <p:grpSpPr>
          <a:xfrm>
            <a:off x="5117920" y="838200"/>
            <a:ext cx="4026080" cy="2206263"/>
            <a:chOff x="5117920" y="689335"/>
            <a:chExt cx="4026080" cy="2206263"/>
          </a:xfrm>
        </p:grpSpPr>
        <p:grpSp>
          <p:nvGrpSpPr>
            <p:cNvPr id="33" name="Group 32"/>
            <p:cNvGrpSpPr/>
            <p:nvPr/>
          </p:nvGrpSpPr>
          <p:grpSpPr>
            <a:xfrm>
              <a:off x="5261561" y="1209479"/>
              <a:ext cx="1524000" cy="1552545"/>
              <a:chOff x="5334000" y="1447800"/>
              <a:chExt cx="1524000" cy="1552545"/>
            </a:xfrm>
          </p:grpSpPr>
          <p:sp>
            <p:nvSpPr>
              <p:cNvPr id="34" name="Oval 33"/>
              <p:cNvSpPr/>
              <p:nvPr/>
            </p:nvSpPr>
            <p:spPr>
              <a:xfrm>
                <a:off x="5334000" y="2028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867400" y="2028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34000" y="1447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67400" y="1447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34000" y="2590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867400" y="2590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400800" y="2028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400800" y="1447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400800" y="2590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5185361" y="689335"/>
              <a:ext cx="1672639" cy="415498"/>
            </a:xfrm>
            <a:prstGeom prst="rect">
              <a:avLst/>
            </a:prstGeom>
          </p:spPr>
          <p:txBody>
            <a:bodyPr wrap="square">
              <a:spAutoFit/>
            </a:bodyPr>
            <a:lstStyle/>
            <a:p>
              <a:pPr algn="ctr"/>
              <a:r>
                <a:rPr lang="en-US" sz="2100" dirty="0" smtClean="0">
                  <a:solidFill>
                    <a:srgbClr val="000000"/>
                  </a:solidFill>
                  <a:latin typeface="Calibri"/>
                  <a:cs typeface="Calibri"/>
                </a:rPr>
                <a:t>Simulation</a:t>
              </a:r>
              <a:endParaRPr lang="en-US" sz="2100" dirty="0">
                <a:latin typeface="Calibri"/>
                <a:cs typeface="Calibri"/>
              </a:endParaRPr>
            </a:p>
          </p:txBody>
        </p:sp>
        <p:sp>
          <p:nvSpPr>
            <p:cNvPr id="47" name="Rectangle 46"/>
            <p:cNvSpPr/>
            <p:nvPr/>
          </p:nvSpPr>
          <p:spPr>
            <a:xfrm>
              <a:off x="7471361" y="702730"/>
              <a:ext cx="1672639" cy="415498"/>
            </a:xfrm>
            <a:prstGeom prst="rect">
              <a:avLst/>
            </a:prstGeom>
          </p:spPr>
          <p:txBody>
            <a:bodyPr wrap="square">
              <a:spAutoFit/>
            </a:bodyPr>
            <a:lstStyle/>
            <a:p>
              <a:pPr algn="ctr"/>
              <a:r>
                <a:rPr lang="en-US" sz="2100" dirty="0" smtClean="0">
                  <a:solidFill>
                    <a:srgbClr val="000000"/>
                  </a:solidFill>
                  <a:latin typeface="Calibri"/>
                  <a:cs typeface="Calibri"/>
                </a:rPr>
                <a:t>Analysis</a:t>
              </a:r>
              <a:endParaRPr lang="en-US" sz="2100" dirty="0">
                <a:latin typeface="Calibri"/>
                <a:cs typeface="Calibri"/>
              </a:endParaRPr>
            </a:p>
          </p:txBody>
        </p:sp>
        <p:grpSp>
          <p:nvGrpSpPr>
            <p:cNvPr id="48" name="Group 47"/>
            <p:cNvGrpSpPr/>
            <p:nvPr/>
          </p:nvGrpSpPr>
          <p:grpSpPr>
            <a:xfrm>
              <a:off x="7776161" y="1209479"/>
              <a:ext cx="1070561" cy="1552545"/>
              <a:chOff x="7921039" y="1447800"/>
              <a:chExt cx="1070561" cy="1552545"/>
            </a:xfrm>
          </p:grpSpPr>
          <p:sp>
            <p:nvSpPr>
              <p:cNvPr id="49" name="Oval 48"/>
              <p:cNvSpPr/>
              <p:nvPr/>
            </p:nvSpPr>
            <p:spPr>
              <a:xfrm>
                <a:off x="7921039" y="2028855"/>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921039" y="1447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921039" y="2590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534400" y="2028855"/>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534400" y="1447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534400" y="2590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p:cNvSpPr/>
            <p:nvPr/>
          </p:nvSpPr>
          <p:spPr>
            <a:xfrm>
              <a:off x="5117920" y="1136594"/>
              <a:ext cx="1820041" cy="1759004"/>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7672529" y="1143000"/>
              <a:ext cx="1280160" cy="1752598"/>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Can 58"/>
            <p:cNvSpPr/>
            <p:nvPr/>
          </p:nvSpPr>
          <p:spPr>
            <a:xfrm>
              <a:off x="7071312" y="1996978"/>
              <a:ext cx="476249" cy="533399"/>
            </a:xfrm>
            <a:prstGeom prst="can">
              <a:avLst/>
            </a:prstGeom>
            <a:gradFill flip="none" rotWithShape="1">
              <a:gsLst>
                <a:gs pos="0">
                  <a:schemeClr val="tx2">
                    <a:lumMod val="60000"/>
                    <a:lumOff val="40000"/>
                  </a:schemeClr>
                </a:gs>
                <a:gs pos="50000">
                  <a:schemeClr val="tx2">
                    <a:lumMod val="40000"/>
                    <a:lumOff val="60000"/>
                  </a:schemeClr>
                </a:gs>
                <a:gs pos="100000">
                  <a:schemeClr val="bg1"/>
                </a:gs>
              </a:gsLst>
              <a:lin ang="16200000" scaled="1"/>
              <a:tileRect/>
            </a:gradFill>
            <a:ln>
              <a:solidFill>
                <a:schemeClr val="tx1"/>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60" name="Curved Connector 59"/>
            <p:cNvCxnSpPr>
              <a:endCxn id="59" idx="0"/>
            </p:cNvCxnSpPr>
            <p:nvPr/>
          </p:nvCxnSpPr>
          <p:spPr>
            <a:xfrm>
              <a:off x="6937961" y="1828800"/>
              <a:ext cx="371476" cy="287240"/>
            </a:xfrm>
            <a:prstGeom prst="curvedConnector2">
              <a:avLst/>
            </a:prstGeom>
            <a:ln w="254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61" name="Curved Connector 60"/>
            <p:cNvCxnSpPr>
              <a:stCxn id="59" idx="0"/>
            </p:cNvCxnSpPr>
            <p:nvPr/>
          </p:nvCxnSpPr>
          <p:spPr>
            <a:xfrm rot="5400000" flipH="1" flipV="1">
              <a:off x="7347363" y="1790874"/>
              <a:ext cx="287240" cy="363092"/>
            </a:xfrm>
            <a:prstGeom prst="curvedConnector2">
              <a:avLst/>
            </a:prstGeom>
            <a:ln w="25400">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cxnSp>
        <p:nvCxnSpPr>
          <p:cNvPr id="74" name="Straight Arrow Connector 73"/>
          <p:cNvCxnSpPr/>
          <p:nvPr/>
        </p:nvCxnSpPr>
        <p:spPr>
          <a:xfrm>
            <a:off x="393192" y="4186535"/>
            <a:ext cx="8369808" cy="0"/>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457200" y="3805535"/>
            <a:ext cx="1066800" cy="246888"/>
            <a:chOff x="838200" y="4191000"/>
            <a:chExt cx="1066800" cy="246888"/>
          </a:xfrm>
          <a:effectLst>
            <a:outerShdw blurRad="50800" dist="38100" dir="2700000" algn="tl" rotWithShape="0">
              <a:srgbClr val="000000">
                <a:alpha val="43000"/>
              </a:srgbClr>
            </a:outerShdw>
          </a:effectLst>
        </p:grpSpPr>
        <p:sp>
          <p:nvSpPr>
            <p:cNvPr id="63" name="Bevel 62"/>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4" name="Bevel 63"/>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5" name="Bevel 64"/>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84" name="Bevel 83"/>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85" name="Bevel 84"/>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87" name="Group 86"/>
          <p:cNvGrpSpPr/>
          <p:nvPr/>
        </p:nvGrpSpPr>
        <p:grpSpPr>
          <a:xfrm>
            <a:off x="2209800" y="3805535"/>
            <a:ext cx="1066800" cy="246888"/>
            <a:chOff x="838200" y="4191000"/>
            <a:chExt cx="1066800" cy="246888"/>
          </a:xfrm>
          <a:effectLst>
            <a:outerShdw blurRad="50800" dist="38100" dir="2700000" algn="tl" rotWithShape="0">
              <a:srgbClr val="000000">
                <a:alpha val="43000"/>
              </a:srgbClr>
            </a:outerShdw>
          </a:effectLst>
        </p:grpSpPr>
        <p:sp>
          <p:nvSpPr>
            <p:cNvPr id="89" name="Bevel 88"/>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0" name="Bevel 89"/>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1" name="Bevel 90"/>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2" name="Bevel 91"/>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3" name="Bevel 92"/>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94" name="Group 93"/>
          <p:cNvGrpSpPr/>
          <p:nvPr/>
        </p:nvGrpSpPr>
        <p:grpSpPr>
          <a:xfrm>
            <a:off x="3962400" y="3805535"/>
            <a:ext cx="1066800" cy="246888"/>
            <a:chOff x="838200" y="4191000"/>
            <a:chExt cx="1066800" cy="246888"/>
          </a:xfrm>
          <a:effectLst>
            <a:outerShdw blurRad="50800" dist="38100" dir="2700000" algn="tl" rotWithShape="0">
              <a:srgbClr val="000000">
                <a:alpha val="43000"/>
              </a:srgbClr>
            </a:outerShdw>
          </a:effectLst>
        </p:grpSpPr>
        <p:sp>
          <p:nvSpPr>
            <p:cNvPr id="96" name="Bevel 95"/>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7" name="Bevel 96"/>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8" name="Bevel 97"/>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9" name="Bevel 98"/>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0" name="Bevel 99"/>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01" name="Group 100"/>
          <p:cNvGrpSpPr/>
          <p:nvPr/>
        </p:nvGrpSpPr>
        <p:grpSpPr>
          <a:xfrm>
            <a:off x="5791200" y="3805535"/>
            <a:ext cx="1066800" cy="246888"/>
            <a:chOff x="838200" y="4191000"/>
            <a:chExt cx="1066800" cy="246888"/>
          </a:xfrm>
          <a:effectLst>
            <a:outerShdw blurRad="50800" dist="38100" dir="2700000" algn="tl" rotWithShape="0">
              <a:srgbClr val="000000">
                <a:alpha val="43000"/>
              </a:srgbClr>
            </a:outerShdw>
          </a:effectLst>
        </p:grpSpPr>
        <p:sp>
          <p:nvSpPr>
            <p:cNvPr id="103" name="Bevel 102"/>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4" name="Bevel 103"/>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5" name="Bevel 104"/>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6" name="Bevel 105"/>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7" name="Bevel 106"/>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cxnSp>
        <p:nvCxnSpPr>
          <p:cNvPr id="116" name="Straight Arrow Connector 115"/>
          <p:cNvCxnSpPr/>
          <p:nvPr/>
        </p:nvCxnSpPr>
        <p:spPr>
          <a:xfrm flipV="1">
            <a:off x="2145792" y="5891480"/>
            <a:ext cx="6617208" cy="4467"/>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a:off x="8077202" y="5891481"/>
            <a:ext cx="954923" cy="461665"/>
          </a:xfrm>
          <a:prstGeom prst="rect">
            <a:avLst/>
          </a:prstGeom>
        </p:spPr>
        <p:txBody>
          <a:bodyPr wrap="square">
            <a:spAutoFit/>
          </a:bodyPr>
          <a:lstStyle/>
          <a:p>
            <a:r>
              <a:rPr lang="en-US" dirty="0" smtClean="0">
                <a:solidFill>
                  <a:srgbClr val="3D203B"/>
                </a:solidFill>
                <a:latin typeface="Calibri"/>
                <a:cs typeface="Calibri"/>
              </a:rPr>
              <a:t>Time</a:t>
            </a:r>
            <a:endParaRPr lang="en-US" dirty="0"/>
          </a:p>
        </p:txBody>
      </p:sp>
      <p:cxnSp>
        <p:nvCxnSpPr>
          <p:cNvPr id="180" name="Straight Arrow Connector 179"/>
          <p:cNvCxnSpPr/>
          <p:nvPr/>
        </p:nvCxnSpPr>
        <p:spPr>
          <a:xfrm>
            <a:off x="1676400" y="4086257"/>
            <a:ext cx="0" cy="56194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3429000" y="4086257"/>
            <a:ext cx="0" cy="56194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5181600" y="4086257"/>
            <a:ext cx="0" cy="56194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7010400" y="4052425"/>
            <a:ext cx="0" cy="56194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2061161" y="5105401"/>
            <a:ext cx="0" cy="561945"/>
          </a:xfrm>
          <a:prstGeom prst="straightConnector1">
            <a:avLst/>
          </a:prstGeom>
          <a:ln w="57150">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4114800" y="5105401"/>
            <a:ext cx="0" cy="561945"/>
          </a:xfrm>
          <a:prstGeom prst="straightConnector1">
            <a:avLst/>
          </a:prstGeom>
          <a:ln w="57150">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a:off x="6400800" y="5105401"/>
            <a:ext cx="0" cy="561945"/>
          </a:xfrm>
          <a:prstGeom prst="straightConnector1">
            <a:avLst/>
          </a:prstGeom>
          <a:ln w="57150">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94" name="Rectangle 193"/>
          <p:cNvSpPr/>
          <p:nvPr/>
        </p:nvSpPr>
        <p:spPr>
          <a:xfrm>
            <a:off x="1143002" y="3357264"/>
            <a:ext cx="1419469" cy="415498"/>
          </a:xfrm>
          <a:prstGeom prst="rect">
            <a:avLst/>
          </a:prstGeom>
        </p:spPr>
        <p:txBody>
          <a:bodyPr wrap="square">
            <a:spAutoFit/>
          </a:bodyPr>
          <a:lstStyle/>
          <a:p>
            <a:r>
              <a:rPr lang="en-US" sz="2100" dirty="0">
                <a:solidFill>
                  <a:srgbClr val="FF6600"/>
                </a:solidFill>
                <a:latin typeface="Calibri"/>
                <a:cs typeface="Calibri"/>
              </a:rPr>
              <a:t>w</a:t>
            </a:r>
            <a:r>
              <a:rPr lang="en-US" sz="2100" dirty="0" smtClean="0">
                <a:solidFill>
                  <a:srgbClr val="FF6600"/>
                </a:solidFill>
                <a:latin typeface="Calibri"/>
                <a:cs typeface="Calibri"/>
              </a:rPr>
              <a:t>rite time</a:t>
            </a:r>
            <a:endParaRPr lang="en-US" sz="2100" dirty="0">
              <a:solidFill>
                <a:srgbClr val="FF6600"/>
              </a:solidFill>
            </a:endParaRPr>
          </a:p>
        </p:txBody>
      </p:sp>
      <p:sp>
        <p:nvSpPr>
          <p:cNvPr id="200" name="Rectangle 199"/>
          <p:cNvSpPr/>
          <p:nvPr/>
        </p:nvSpPr>
        <p:spPr>
          <a:xfrm>
            <a:off x="1524000" y="5861447"/>
            <a:ext cx="1371600" cy="415498"/>
          </a:xfrm>
          <a:prstGeom prst="rect">
            <a:avLst/>
          </a:prstGeom>
        </p:spPr>
        <p:txBody>
          <a:bodyPr wrap="square">
            <a:spAutoFit/>
          </a:bodyPr>
          <a:lstStyle/>
          <a:p>
            <a:pPr algn="ctr"/>
            <a:r>
              <a:rPr lang="en-US" sz="2100" dirty="0">
                <a:solidFill>
                  <a:srgbClr val="FF6600"/>
                </a:solidFill>
                <a:latin typeface="Calibri"/>
                <a:cs typeface="Calibri"/>
              </a:rPr>
              <a:t>r</a:t>
            </a:r>
            <a:r>
              <a:rPr lang="en-US" sz="2100" dirty="0" smtClean="0">
                <a:solidFill>
                  <a:srgbClr val="FF6600"/>
                </a:solidFill>
                <a:latin typeface="Calibri"/>
                <a:cs typeface="Calibri"/>
              </a:rPr>
              <a:t>ead time</a:t>
            </a:r>
            <a:endParaRPr lang="en-US" sz="2100" dirty="0">
              <a:solidFill>
                <a:srgbClr val="FF6600"/>
              </a:solidFill>
            </a:endParaRPr>
          </a:p>
        </p:txBody>
      </p:sp>
      <p:sp>
        <p:nvSpPr>
          <p:cNvPr id="201" name="Rectangle 200"/>
          <p:cNvSpPr/>
          <p:nvPr/>
        </p:nvSpPr>
        <p:spPr>
          <a:xfrm>
            <a:off x="2923933" y="3352800"/>
            <a:ext cx="1419469" cy="415498"/>
          </a:xfrm>
          <a:prstGeom prst="rect">
            <a:avLst/>
          </a:prstGeom>
        </p:spPr>
        <p:txBody>
          <a:bodyPr wrap="square">
            <a:spAutoFit/>
          </a:bodyPr>
          <a:lstStyle/>
          <a:p>
            <a:r>
              <a:rPr lang="en-US" sz="2100" dirty="0">
                <a:solidFill>
                  <a:srgbClr val="FF6600"/>
                </a:solidFill>
                <a:latin typeface="Calibri"/>
                <a:cs typeface="Calibri"/>
              </a:rPr>
              <a:t>w</a:t>
            </a:r>
            <a:r>
              <a:rPr lang="en-US" sz="2100" dirty="0" smtClean="0">
                <a:solidFill>
                  <a:srgbClr val="FF6600"/>
                </a:solidFill>
                <a:latin typeface="Calibri"/>
                <a:cs typeface="Calibri"/>
              </a:rPr>
              <a:t>rite time</a:t>
            </a:r>
            <a:endParaRPr lang="en-US" sz="2100" dirty="0">
              <a:solidFill>
                <a:srgbClr val="FF6600"/>
              </a:solidFill>
            </a:endParaRPr>
          </a:p>
        </p:txBody>
      </p:sp>
      <p:sp>
        <p:nvSpPr>
          <p:cNvPr id="202" name="Rectangle 201"/>
          <p:cNvSpPr/>
          <p:nvPr/>
        </p:nvSpPr>
        <p:spPr>
          <a:xfrm>
            <a:off x="4752733" y="3352800"/>
            <a:ext cx="1419469" cy="415498"/>
          </a:xfrm>
          <a:prstGeom prst="rect">
            <a:avLst/>
          </a:prstGeom>
        </p:spPr>
        <p:txBody>
          <a:bodyPr wrap="square">
            <a:spAutoFit/>
          </a:bodyPr>
          <a:lstStyle/>
          <a:p>
            <a:r>
              <a:rPr lang="en-US" sz="2100" dirty="0">
                <a:solidFill>
                  <a:srgbClr val="FF6600"/>
                </a:solidFill>
                <a:latin typeface="Calibri"/>
                <a:cs typeface="Calibri"/>
              </a:rPr>
              <a:t>w</a:t>
            </a:r>
            <a:r>
              <a:rPr lang="en-US" sz="2100" dirty="0" smtClean="0">
                <a:solidFill>
                  <a:srgbClr val="FF6600"/>
                </a:solidFill>
                <a:latin typeface="Calibri"/>
                <a:cs typeface="Calibri"/>
              </a:rPr>
              <a:t>rite time</a:t>
            </a:r>
            <a:endParaRPr lang="en-US" sz="2100" dirty="0">
              <a:solidFill>
                <a:srgbClr val="FF6600"/>
              </a:solidFill>
            </a:endParaRPr>
          </a:p>
        </p:txBody>
      </p:sp>
      <p:sp>
        <p:nvSpPr>
          <p:cNvPr id="203" name="Rectangle 202"/>
          <p:cNvSpPr/>
          <p:nvPr/>
        </p:nvSpPr>
        <p:spPr>
          <a:xfrm>
            <a:off x="6553202" y="3352800"/>
            <a:ext cx="1419469" cy="415498"/>
          </a:xfrm>
          <a:prstGeom prst="rect">
            <a:avLst/>
          </a:prstGeom>
        </p:spPr>
        <p:txBody>
          <a:bodyPr wrap="square">
            <a:spAutoFit/>
          </a:bodyPr>
          <a:lstStyle/>
          <a:p>
            <a:r>
              <a:rPr lang="en-US" sz="2100" dirty="0">
                <a:solidFill>
                  <a:srgbClr val="FF6600"/>
                </a:solidFill>
                <a:latin typeface="Calibri"/>
                <a:cs typeface="Calibri"/>
              </a:rPr>
              <a:t>w</a:t>
            </a:r>
            <a:r>
              <a:rPr lang="en-US" sz="2100" dirty="0" smtClean="0">
                <a:solidFill>
                  <a:srgbClr val="FF6600"/>
                </a:solidFill>
                <a:latin typeface="Calibri"/>
                <a:cs typeface="Calibri"/>
              </a:rPr>
              <a:t>rite time</a:t>
            </a:r>
            <a:endParaRPr lang="en-US" sz="2100" dirty="0">
              <a:solidFill>
                <a:srgbClr val="FF6600"/>
              </a:solidFill>
            </a:endParaRPr>
          </a:p>
        </p:txBody>
      </p:sp>
      <p:sp>
        <p:nvSpPr>
          <p:cNvPr id="204" name="Rectangle 203"/>
          <p:cNvSpPr/>
          <p:nvPr/>
        </p:nvSpPr>
        <p:spPr>
          <a:xfrm>
            <a:off x="3429000" y="5861447"/>
            <a:ext cx="1371600" cy="415498"/>
          </a:xfrm>
          <a:prstGeom prst="rect">
            <a:avLst/>
          </a:prstGeom>
        </p:spPr>
        <p:txBody>
          <a:bodyPr wrap="square">
            <a:spAutoFit/>
          </a:bodyPr>
          <a:lstStyle/>
          <a:p>
            <a:pPr algn="ctr"/>
            <a:r>
              <a:rPr lang="en-US" sz="2100" dirty="0">
                <a:solidFill>
                  <a:srgbClr val="FF6600"/>
                </a:solidFill>
                <a:latin typeface="Calibri"/>
                <a:cs typeface="Calibri"/>
              </a:rPr>
              <a:t>r</a:t>
            </a:r>
            <a:r>
              <a:rPr lang="en-US" sz="2100" dirty="0" smtClean="0">
                <a:solidFill>
                  <a:srgbClr val="FF6600"/>
                </a:solidFill>
                <a:latin typeface="Calibri"/>
                <a:cs typeface="Calibri"/>
              </a:rPr>
              <a:t>ead time</a:t>
            </a:r>
            <a:endParaRPr lang="en-US" sz="2100" dirty="0">
              <a:solidFill>
                <a:srgbClr val="FF6600"/>
              </a:solidFill>
            </a:endParaRPr>
          </a:p>
        </p:txBody>
      </p:sp>
      <p:sp>
        <p:nvSpPr>
          <p:cNvPr id="205" name="Rectangle 204"/>
          <p:cNvSpPr/>
          <p:nvPr/>
        </p:nvSpPr>
        <p:spPr>
          <a:xfrm>
            <a:off x="5715000" y="5861447"/>
            <a:ext cx="1371600" cy="415498"/>
          </a:xfrm>
          <a:prstGeom prst="rect">
            <a:avLst/>
          </a:prstGeom>
        </p:spPr>
        <p:txBody>
          <a:bodyPr wrap="square">
            <a:spAutoFit/>
          </a:bodyPr>
          <a:lstStyle/>
          <a:p>
            <a:pPr algn="ctr"/>
            <a:r>
              <a:rPr lang="en-US" sz="2100" dirty="0">
                <a:solidFill>
                  <a:srgbClr val="FF6600"/>
                </a:solidFill>
                <a:latin typeface="Calibri"/>
                <a:cs typeface="Calibri"/>
              </a:rPr>
              <a:t>r</a:t>
            </a:r>
            <a:r>
              <a:rPr lang="en-US" sz="2100" dirty="0" smtClean="0">
                <a:solidFill>
                  <a:srgbClr val="FF6600"/>
                </a:solidFill>
                <a:latin typeface="Calibri"/>
                <a:cs typeface="Calibri"/>
              </a:rPr>
              <a:t>ead time</a:t>
            </a:r>
            <a:endParaRPr lang="en-US" sz="2100" dirty="0">
              <a:solidFill>
                <a:srgbClr val="FF6600"/>
              </a:solidFill>
            </a:endParaRPr>
          </a:p>
        </p:txBody>
      </p:sp>
      <p:grpSp>
        <p:nvGrpSpPr>
          <p:cNvPr id="210" name="Group 209"/>
          <p:cNvGrpSpPr/>
          <p:nvPr/>
        </p:nvGrpSpPr>
        <p:grpSpPr>
          <a:xfrm>
            <a:off x="2213563" y="5538772"/>
            <a:ext cx="1520239" cy="246888"/>
            <a:chOff x="2213561" y="5614972"/>
            <a:chExt cx="1520239" cy="246888"/>
          </a:xfrm>
          <a:effectLst>
            <a:outerShdw blurRad="50800" dist="38100" dir="2700000" algn="tl" rotWithShape="0">
              <a:srgbClr val="000000">
                <a:alpha val="43000"/>
              </a:srgbClr>
            </a:outerShdw>
          </a:effectLst>
        </p:grpSpPr>
        <p:sp>
          <p:nvSpPr>
            <p:cNvPr id="118" name="Bevel 117"/>
            <p:cNvSpPr/>
            <p:nvPr/>
          </p:nvSpPr>
          <p:spPr>
            <a:xfrm>
              <a:off x="2213561"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19" name="Bevel 118"/>
            <p:cNvSpPr/>
            <p:nvPr/>
          </p:nvSpPr>
          <p:spPr>
            <a:xfrm>
              <a:off x="23622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0" name="Bevel 119"/>
            <p:cNvSpPr/>
            <p:nvPr/>
          </p:nvSpPr>
          <p:spPr>
            <a:xfrm>
              <a:off x="25146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1" name="Bevel 120"/>
            <p:cNvSpPr/>
            <p:nvPr/>
          </p:nvSpPr>
          <p:spPr>
            <a:xfrm>
              <a:off x="26670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2" name="Bevel 121"/>
            <p:cNvSpPr/>
            <p:nvPr/>
          </p:nvSpPr>
          <p:spPr>
            <a:xfrm>
              <a:off x="28194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3" name="Bevel 122"/>
            <p:cNvSpPr/>
            <p:nvPr/>
          </p:nvSpPr>
          <p:spPr>
            <a:xfrm>
              <a:off x="29718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51" name="Bevel 150"/>
            <p:cNvSpPr/>
            <p:nvPr/>
          </p:nvSpPr>
          <p:spPr>
            <a:xfrm>
              <a:off x="31242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07" name="Bevel 206"/>
            <p:cNvSpPr/>
            <p:nvPr/>
          </p:nvSpPr>
          <p:spPr>
            <a:xfrm>
              <a:off x="32644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08" name="Bevel 207"/>
            <p:cNvSpPr/>
            <p:nvPr/>
          </p:nvSpPr>
          <p:spPr>
            <a:xfrm>
              <a:off x="34168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09" name="Bevel 208"/>
            <p:cNvSpPr/>
            <p:nvPr/>
          </p:nvSpPr>
          <p:spPr>
            <a:xfrm>
              <a:off x="35692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211" name="Group 210"/>
          <p:cNvGrpSpPr/>
          <p:nvPr/>
        </p:nvGrpSpPr>
        <p:grpSpPr>
          <a:xfrm>
            <a:off x="4499563" y="5544312"/>
            <a:ext cx="1520239" cy="246888"/>
            <a:chOff x="2213561" y="5614972"/>
            <a:chExt cx="1520239" cy="246888"/>
          </a:xfrm>
          <a:effectLst>
            <a:outerShdw blurRad="50800" dist="38100" dir="2700000" algn="tl" rotWithShape="0">
              <a:srgbClr val="000000">
                <a:alpha val="43000"/>
              </a:srgbClr>
            </a:outerShdw>
          </a:effectLst>
        </p:grpSpPr>
        <p:sp>
          <p:nvSpPr>
            <p:cNvPr id="212" name="Bevel 211"/>
            <p:cNvSpPr/>
            <p:nvPr/>
          </p:nvSpPr>
          <p:spPr>
            <a:xfrm>
              <a:off x="2213561"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3" name="Bevel 212"/>
            <p:cNvSpPr/>
            <p:nvPr/>
          </p:nvSpPr>
          <p:spPr>
            <a:xfrm>
              <a:off x="23622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4" name="Bevel 213"/>
            <p:cNvSpPr/>
            <p:nvPr/>
          </p:nvSpPr>
          <p:spPr>
            <a:xfrm>
              <a:off x="25146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5" name="Bevel 214"/>
            <p:cNvSpPr/>
            <p:nvPr/>
          </p:nvSpPr>
          <p:spPr>
            <a:xfrm>
              <a:off x="26670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6" name="Bevel 215"/>
            <p:cNvSpPr/>
            <p:nvPr/>
          </p:nvSpPr>
          <p:spPr>
            <a:xfrm>
              <a:off x="28194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7" name="Bevel 216"/>
            <p:cNvSpPr/>
            <p:nvPr/>
          </p:nvSpPr>
          <p:spPr>
            <a:xfrm>
              <a:off x="29718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8" name="Bevel 217"/>
            <p:cNvSpPr/>
            <p:nvPr/>
          </p:nvSpPr>
          <p:spPr>
            <a:xfrm>
              <a:off x="31242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9" name="Bevel 218"/>
            <p:cNvSpPr/>
            <p:nvPr/>
          </p:nvSpPr>
          <p:spPr>
            <a:xfrm>
              <a:off x="32644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0" name="Bevel 219"/>
            <p:cNvSpPr/>
            <p:nvPr/>
          </p:nvSpPr>
          <p:spPr>
            <a:xfrm>
              <a:off x="34168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1" name="Bevel 220"/>
            <p:cNvSpPr/>
            <p:nvPr/>
          </p:nvSpPr>
          <p:spPr>
            <a:xfrm>
              <a:off x="35692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222" name="Group 221"/>
          <p:cNvGrpSpPr/>
          <p:nvPr/>
        </p:nvGrpSpPr>
        <p:grpSpPr>
          <a:xfrm>
            <a:off x="6785563" y="5544312"/>
            <a:ext cx="1520239" cy="246888"/>
            <a:chOff x="2213561" y="5614972"/>
            <a:chExt cx="1520239" cy="246888"/>
          </a:xfrm>
          <a:effectLst>
            <a:outerShdw blurRad="50800" dist="38100" dir="2700000" algn="tl" rotWithShape="0">
              <a:srgbClr val="000000">
                <a:alpha val="43000"/>
              </a:srgbClr>
            </a:outerShdw>
          </a:effectLst>
        </p:grpSpPr>
        <p:sp>
          <p:nvSpPr>
            <p:cNvPr id="223" name="Bevel 222"/>
            <p:cNvSpPr/>
            <p:nvPr/>
          </p:nvSpPr>
          <p:spPr>
            <a:xfrm>
              <a:off x="2213561"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4" name="Bevel 223"/>
            <p:cNvSpPr/>
            <p:nvPr/>
          </p:nvSpPr>
          <p:spPr>
            <a:xfrm>
              <a:off x="23622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5" name="Bevel 224"/>
            <p:cNvSpPr/>
            <p:nvPr/>
          </p:nvSpPr>
          <p:spPr>
            <a:xfrm>
              <a:off x="25146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6" name="Bevel 225"/>
            <p:cNvSpPr/>
            <p:nvPr/>
          </p:nvSpPr>
          <p:spPr>
            <a:xfrm>
              <a:off x="26670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7" name="Bevel 226"/>
            <p:cNvSpPr/>
            <p:nvPr/>
          </p:nvSpPr>
          <p:spPr>
            <a:xfrm>
              <a:off x="28194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8" name="Bevel 227"/>
            <p:cNvSpPr/>
            <p:nvPr/>
          </p:nvSpPr>
          <p:spPr>
            <a:xfrm>
              <a:off x="29718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9" name="Bevel 228"/>
            <p:cNvSpPr/>
            <p:nvPr/>
          </p:nvSpPr>
          <p:spPr>
            <a:xfrm>
              <a:off x="31242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30" name="Bevel 229"/>
            <p:cNvSpPr/>
            <p:nvPr/>
          </p:nvSpPr>
          <p:spPr>
            <a:xfrm>
              <a:off x="32644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31" name="Bevel 230"/>
            <p:cNvSpPr/>
            <p:nvPr/>
          </p:nvSpPr>
          <p:spPr>
            <a:xfrm>
              <a:off x="34168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32" name="Bevel 231"/>
            <p:cNvSpPr/>
            <p:nvPr/>
          </p:nvSpPr>
          <p:spPr>
            <a:xfrm>
              <a:off x="3569208"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sp>
        <p:nvSpPr>
          <p:cNvPr id="233" name="Rectangle 232"/>
          <p:cNvSpPr/>
          <p:nvPr/>
        </p:nvSpPr>
        <p:spPr>
          <a:xfrm>
            <a:off x="3761" y="4191000"/>
            <a:ext cx="1672639" cy="415498"/>
          </a:xfrm>
          <a:prstGeom prst="rect">
            <a:avLst/>
          </a:prstGeom>
        </p:spPr>
        <p:txBody>
          <a:bodyPr wrap="square">
            <a:spAutoFit/>
          </a:bodyPr>
          <a:lstStyle/>
          <a:p>
            <a:pPr algn="ctr"/>
            <a:r>
              <a:rPr lang="en-US" sz="2100" dirty="0" smtClean="0">
                <a:solidFill>
                  <a:srgbClr val="000000"/>
                </a:solidFill>
                <a:latin typeface="Calibri"/>
                <a:cs typeface="Calibri"/>
              </a:rPr>
              <a:t>Simulation</a:t>
            </a:r>
            <a:endParaRPr lang="en-US" sz="2100" dirty="0">
              <a:latin typeface="Calibri"/>
              <a:cs typeface="Calibri"/>
            </a:endParaRPr>
          </a:p>
        </p:txBody>
      </p:sp>
      <p:sp>
        <p:nvSpPr>
          <p:cNvPr id="235" name="Rectangle 234"/>
          <p:cNvSpPr/>
          <p:nvPr/>
        </p:nvSpPr>
        <p:spPr>
          <a:xfrm>
            <a:off x="79963" y="5486400"/>
            <a:ext cx="1291639" cy="415498"/>
          </a:xfrm>
          <a:prstGeom prst="rect">
            <a:avLst/>
          </a:prstGeom>
        </p:spPr>
        <p:txBody>
          <a:bodyPr wrap="square">
            <a:spAutoFit/>
          </a:bodyPr>
          <a:lstStyle/>
          <a:p>
            <a:pPr algn="ctr"/>
            <a:r>
              <a:rPr lang="en-US" sz="2100" dirty="0" smtClean="0">
                <a:solidFill>
                  <a:srgbClr val="000000"/>
                </a:solidFill>
                <a:latin typeface="Calibri"/>
                <a:cs typeface="Calibri"/>
              </a:rPr>
              <a:t>Analysis</a:t>
            </a:r>
            <a:endParaRPr lang="en-US" sz="2100" dirty="0">
              <a:latin typeface="Calibri"/>
              <a:cs typeface="Calibri"/>
            </a:endParaRPr>
          </a:p>
        </p:txBody>
      </p:sp>
      <p:sp>
        <p:nvSpPr>
          <p:cNvPr id="237" name="TextBox 236"/>
          <p:cNvSpPr txBox="1"/>
          <p:nvPr/>
        </p:nvSpPr>
        <p:spPr>
          <a:xfrm>
            <a:off x="5181600" y="930497"/>
            <a:ext cx="3657600" cy="2117503"/>
          </a:xfrm>
          <a:prstGeom prst="rect">
            <a:avLst/>
          </a:prstGeom>
          <a:solidFill>
            <a:schemeClr val="bg1"/>
          </a:solidFill>
          <a:ln>
            <a:solidFill>
              <a:schemeClr val="accent4"/>
            </a:solidFill>
          </a:ln>
          <a:effectLst>
            <a:outerShdw blurRad="50800" dist="38100" dir="2700000" algn="tl" rotWithShape="0">
              <a:srgbClr val="000000">
                <a:alpha val="43000"/>
              </a:srgbClr>
            </a:outerShdw>
          </a:effectLst>
        </p:spPr>
        <p:txBody>
          <a:bodyPr wrap="square" rtlCol="0">
            <a:spAutoFit/>
          </a:bodyPr>
          <a:lstStyle/>
          <a:p>
            <a:pPr>
              <a:lnSpc>
                <a:spcPct val="110000"/>
              </a:lnSpc>
            </a:pPr>
            <a:r>
              <a:rPr lang="en-US" b="1" dirty="0" smtClean="0">
                <a:solidFill>
                  <a:srgbClr val="3D203B"/>
                </a:solidFill>
                <a:latin typeface="Calibri"/>
                <a:cs typeface="Calibri"/>
              </a:rPr>
              <a:t>Considerations</a:t>
            </a:r>
          </a:p>
          <a:p>
            <a:pPr marL="256032" indent="-256032">
              <a:lnSpc>
                <a:spcPct val="110000"/>
              </a:lnSpc>
              <a:buFont typeface="Arial"/>
              <a:buChar char="•"/>
            </a:pPr>
            <a:r>
              <a:rPr lang="en-US" dirty="0" smtClean="0">
                <a:solidFill>
                  <a:srgbClr val="3D203B"/>
                </a:solidFill>
                <a:latin typeface="Calibri"/>
                <a:cs typeface="Calibri"/>
              </a:rPr>
              <a:t>I/O bandwidth</a:t>
            </a:r>
          </a:p>
          <a:p>
            <a:pPr marL="256032" indent="-256032">
              <a:lnSpc>
                <a:spcPct val="110000"/>
              </a:lnSpc>
              <a:buFont typeface="Arial"/>
              <a:buChar char="•"/>
            </a:pPr>
            <a:r>
              <a:rPr lang="en-US" dirty="0" smtClean="0">
                <a:solidFill>
                  <a:srgbClr val="3D203B"/>
                </a:solidFill>
                <a:latin typeface="Calibri"/>
                <a:cs typeface="Calibri"/>
              </a:rPr>
              <a:t>Storage space</a:t>
            </a:r>
          </a:p>
          <a:p>
            <a:pPr marL="256032" indent="-256032">
              <a:lnSpc>
                <a:spcPct val="110000"/>
              </a:lnSpc>
              <a:buFont typeface="Arial"/>
              <a:buChar char="•"/>
            </a:pPr>
            <a:r>
              <a:rPr lang="en-US" dirty="0" smtClean="0">
                <a:solidFill>
                  <a:srgbClr val="3D203B"/>
                </a:solidFill>
                <a:latin typeface="Calibri"/>
                <a:cs typeface="Calibri"/>
              </a:rPr>
              <a:t>Compute time threshold</a:t>
            </a:r>
          </a:p>
          <a:p>
            <a:pPr marL="256032" indent="-256032">
              <a:lnSpc>
                <a:spcPct val="110000"/>
              </a:lnSpc>
              <a:buFont typeface="Arial"/>
              <a:buChar char="•"/>
            </a:pPr>
            <a:r>
              <a:rPr lang="en-US" dirty="0" smtClean="0">
                <a:solidFill>
                  <a:srgbClr val="3D203B"/>
                </a:solidFill>
                <a:latin typeface="Calibri"/>
                <a:cs typeface="Calibri"/>
              </a:rPr>
              <a:t>Analysis attributes</a:t>
            </a:r>
            <a:endParaRPr lang="en-US" dirty="0">
              <a:solidFill>
                <a:srgbClr val="3D203B"/>
              </a:solidFill>
              <a:latin typeface="Calibri"/>
              <a:cs typeface="Calibri"/>
            </a:endParaRPr>
          </a:p>
        </p:txBody>
      </p:sp>
      <p:sp>
        <p:nvSpPr>
          <p:cNvPr id="11" name="TextBox 47"/>
          <p:cNvSpPr txBox="1"/>
          <p:nvPr/>
        </p:nvSpPr>
        <p:spPr>
          <a:xfrm>
            <a:off x="594360" y="1950231"/>
            <a:ext cx="1215860" cy="369332"/>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800" dirty="0">
                <a:solidFill>
                  <a:srgbClr val="000000"/>
                </a:solidFill>
                <a:latin typeface="Calibri"/>
                <a:cs typeface="Calibri"/>
              </a:rPr>
              <a:t>S</a:t>
            </a:r>
            <a:r>
              <a:rPr lang="en-US" sz="1800" dirty="0" smtClean="0">
                <a:solidFill>
                  <a:srgbClr val="000000"/>
                </a:solidFill>
                <a:latin typeface="Calibri"/>
                <a:cs typeface="Calibri"/>
              </a:rPr>
              <a:t>imulation</a:t>
            </a:r>
            <a:endParaRPr lang="en-US" sz="1800" dirty="0">
              <a:solidFill>
                <a:srgbClr val="000000"/>
              </a:solidFill>
              <a:latin typeface="Calibri"/>
              <a:cs typeface="Calibri"/>
            </a:endParaRPr>
          </a:p>
        </p:txBody>
      </p:sp>
      <p:sp>
        <p:nvSpPr>
          <p:cNvPr id="133" name="Can 132"/>
          <p:cNvSpPr/>
          <p:nvPr/>
        </p:nvSpPr>
        <p:spPr>
          <a:xfrm>
            <a:off x="2010525" y="2064301"/>
            <a:ext cx="1418475" cy="903962"/>
          </a:xfrm>
          <a:prstGeom prst="can">
            <a:avLst/>
          </a:prstGeom>
          <a:gradFill flip="none" rotWithShape="1">
            <a:gsLst>
              <a:gs pos="0">
                <a:schemeClr val="tx2">
                  <a:lumMod val="60000"/>
                  <a:lumOff val="40000"/>
                </a:schemeClr>
              </a:gs>
              <a:gs pos="50000">
                <a:schemeClr val="tx2">
                  <a:lumMod val="40000"/>
                  <a:lumOff val="60000"/>
                </a:schemeClr>
              </a:gs>
              <a:gs pos="100000">
                <a:schemeClr val="bg1"/>
              </a:gs>
            </a:gsLst>
            <a:lin ang="16200000" scaled="1"/>
            <a:tileRect/>
          </a:gradFill>
          <a:ln>
            <a:solidFill>
              <a:schemeClr val="tx1"/>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smtClean="0">
              <a:solidFill>
                <a:srgbClr val="3D203B"/>
              </a:solidFill>
              <a:latin typeface="Calibri"/>
              <a:cs typeface="Calibri"/>
            </a:endParaRPr>
          </a:p>
          <a:p>
            <a:pPr algn="ctr"/>
            <a:r>
              <a:rPr lang="en-US" sz="1400" dirty="0" smtClean="0">
                <a:solidFill>
                  <a:srgbClr val="3D203B"/>
                </a:solidFill>
                <a:latin typeface="Calibri"/>
                <a:cs typeface="Calibri"/>
              </a:rPr>
              <a:t>INTERMEDIATE STORAGE</a:t>
            </a:r>
            <a:endParaRPr lang="en-US" sz="1400" dirty="0">
              <a:solidFill>
                <a:srgbClr val="3D203B"/>
              </a:solidFill>
              <a:latin typeface="Calibri"/>
              <a:cs typeface="Calibri"/>
            </a:endParaRPr>
          </a:p>
        </p:txBody>
      </p:sp>
      <p:sp>
        <p:nvSpPr>
          <p:cNvPr id="27" name="Bent Arrow 26"/>
          <p:cNvSpPr/>
          <p:nvPr/>
        </p:nvSpPr>
        <p:spPr>
          <a:xfrm rot="5400000">
            <a:off x="2070099" y="1758587"/>
            <a:ext cx="434976" cy="765175"/>
          </a:xfrm>
          <a:prstGeom prst="bentArrow">
            <a:avLst/>
          </a:prstGeom>
          <a:gradFill>
            <a:gsLst>
              <a:gs pos="0">
                <a:schemeClr val="accent3">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Bent Arrow 27"/>
          <p:cNvSpPr/>
          <p:nvPr/>
        </p:nvSpPr>
        <p:spPr>
          <a:xfrm>
            <a:off x="2822575" y="1901463"/>
            <a:ext cx="755630" cy="438152"/>
          </a:xfrm>
          <a:prstGeom prst="bentArrow">
            <a:avLst/>
          </a:prstGeom>
          <a:gradFill>
            <a:gsLst>
              <a:gs pos="0">
                <a:schemeClr val="accent3">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1295400" y="4648202"/>
            <a:ext cx="6172200" cy="457199"/>
          </a:xfrm>
          <a:prstGeom prst="rect">
            <a:avLst/>
          </a:prstGeom>
          <a:gradFill>
            <a:gsLst>
              <a:gs pos="0">
                <a:srgbClr val="5E95FF"/>
              </a:gs>
              <a:gs pos="100000">
                <a:schemeClr val="tx2">
                  <a:lumMod val="20000"/>
                  <a:lumOff val="80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4"/>
                </a:solidFill>
                <a:latin typeface="Calibri"/>
                <a:cs typeface="Calibri"/>
              </a:rPr>
              <a:t>INTERMEDIATE STORAGE</a:t>
            </a:r>
            <a:endParaRPr lang="en-US" sz="2000" dirty="0">
              <a:solidFill>
                <a:schemeClr val="accent4"/>
              </a:solidFill>
              <a:latin typeface="Calibri"/>
              <a:cs typeface="Calibri"/>
            </a:endParaRPr>
          </a:p>
        </p:txBody>
      </p:sp>
    </p:spTree>
    <p:extLst>
      <p:ext uri="{BB962C8B-B14F-4D97-AF65-F5344CB8AC3E}">
        <p14:creationId xmlns:p14="http://schemas.microsoft.com/office/powerpoint/2010/main" val="4223315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3000"/>
                                  </p:stCondLst>
                                  <p:childTnLst>
                                    <p:set>
                                      <p:cBhvr>
                                        <p:cTn id="13" dur="1" fill="hold">
                                          <p:stCondLst>
                                            <p:cond delay="0"/>
                                          </p:stCondLst>
                                        </p:cTn>
                                        <p:tgtEl>
                                          <p:spTgt spid="18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9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7"/>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23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8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8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8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0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8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8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0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0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11"/>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2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6" grpId="0"/>
      <p:bldP spid="194" grpId="0"/>
      <p:bldP spid="200" grpId="0"/>
      <p:bldP spid="201" grpId="0"/>
      <p:bldP spid="202" grpId="0"/>
      <p:bldP spid="203" grpId="0"/>
      <p:bldP spid="204" grpId="0"/>
      <p:bldP spid="205" grpId="0"/>
      <p:bldP spid="233" grpId="0"/>
      <p:bldP spid="235" grpId="0"/>
      <p:bldP spid="237"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685800"/>
          </a:xfrm>
        </p:spPr>
        <p:txBody>
          <a:bodyPr/>
          <a:lstStyle/>
          <a:p>
            <a:r>
              <a:rPr lang="en-US" dirty="0" smtClean="0"/>
              <a:t>Solution – I</a:t>
            </a:r>
            <a:r>
              <a:rPr lang="en-US" kern="0" dirty="0" smtClean="0">
                <a:effectLst>
                  <a:outerShdw blurRad="63500" dist="38100" dir="5400000" algn="t" rotWithShape="0">
                    <a:prstClr val="black">
                      <a:alpha val="25000"/>
                    </a:prstClr>
                  </a:outerShdw>
                </a:effectLst>
              </a:rPr>
              <a:t>nteger </a:t>
            </a:r>
            <a:r>
              <a:rPr lang="en-US" kern="0" dirty="0">
                <a:effectLst>
                  <a:outerShdw blurRad="63500" dist="38100" dir="5400000" algn="t" rotWithShape="0">
                    <a:prstClr val="black">
                      <a:alpha val="25000"/>
                    </a:prstClr>
                  </a:outerShdw>
                </a:effectLst>
              </a:rPr>
              <a:t>Linear Program </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16</a:t>
            </a:fld>
            <a:endParaRPr lang="en-US"/>
          </a:p>
        </p:txBody>
      </p:sp>
      <p:sp>
        <p:nvSpPr>
          <p:cNvPr id="38" name="Rectangle 37"/>
          <p:cNvSpPr/>
          <p:nvPr/>
        </p:nvSpPr>
        <p:spPr>
          <a:xfrm>
            <a:off x="2286000" y="5562600"/>
            <a:ext cx="44958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457200" indent="-457200">
              <a:buAutoNum type="arabicPeriod"/>
            </a:pPr>
            <a:r>
              <a:rPr lang="en-US" dirty="0" smtClean="0">
                <a:solidFill>
                  <a:schemeClr val="accent4"/>
                </a:solidFill>
                <a:latin typeface="Calibri"/>
                <a:cs typeface="Calibri"/>
              </a:rPr>
              <a:t>Analysis execution feasibilities</a:t>
            </a:r>
          </a:p>
          <a:p>
            <a:pPr marL="457200" indent="-457200">
              <a:buAutoNum type="arabicPeriod"/>
            </a:pPr>
            <a:r>
              <a:rPr lang="en-US" dirty="0" smtClean="0">
                <a:solidFill>
                  <a:schemeClr val="accent4"/>
                </a:solidFill>
                <a:latin typeface="Calibri"/>
                <a:cs typeface="Calibri"/>
              </a:rPr>
              <a:t>Analysis frequencies</a:t>
            </a:r>
            <a:endParaRPr lang="en-US" dirty="0">
              <a:solidFill>
                <a:schemeClr val="accent4"/>
              </a:solidFill>
              <a:latin typeface="Calibri"/>
              <a:cs typeface="Calibri"/>
            </a:endParaRPr>
          </a:p>
        </p:txBody>
      </p:sp>
      <p:sp>
        <p:nvSpPr>
          <p:cNvPr id="8" name="Oval 7"/>
          <p:cNvSpPr/>
          <p:nvPr/>
        </p:nvSpPr>
        <p:spPr>
          <a:xfrm>
            <a:off x="283919" y="321762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Data size</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9" name="Oval 8"/>
          <p:cNvSpPr/>
          <p:nvPr/>
        </p:nvSpPr>
        <p:spPr>
          <a:xfrm>
            <a:off x="829852" y="85542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Write Time</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0" name="Oval 9"/>
          <p:cNvSpPr/>
          <p:nvPr/>
        </p:nvSpPr>
        <p:spPr>
          <a:xfrm>
            <a:off x="283919" y="199842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Analysis time</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grpSp>
        <p:nvGrpSpPr>
          <p:cNvPr id="11" name="Group 10"/>
          <p:cNvGrpSpPr/>
          <p:nvPr/>
        </p:nvGrpSpPr>
        <p:grpSpPr>
          <a:xfrm>
            <a:off x="1363252" y="4191000"/>
            <a:ext cx="1837148" cy="1125780"/>
            <a:chOff x="6761235" y="4348333"/>
            <a:chExt cx="1837148" cy="1125780"/>
          </a:xfrm>
        </p:grpSpPr>
        <p:sp>
          <p:nvSpPr>
            <p:cNvPr id="12" name="Oval 11"/>
            <p:cNvSpPr/>
            <p:nvPr/>
          </p:nvSpPr>
          <p:spPr>
            <a:xfrm>
              <a:off x="6761235" y="4348333"/>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3" name="TextBox 3"/>
            <p:cNvSpPr txBox="1"/>
            <p:nvPr/>
          </p:nvSpPr>
          <p:spPr>
            <a:xfrm>
              <a:off x="6858000" y="4648200"/>
              <a:ext cx="1664638" cy="461665"/>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E1C11"/>
                  </a:solidFill>
                  <a:effectLst/>
                  <a:uLnTx/>
                  <a:uFillTx/>
                  <a:latin typeface="Calibri"/>
                  <a:ea typeface="ＭＳ Ｐゴシック" charset="0"/>
                  <a:cs typeface="Calibri"/>
                </a:rPr>
                <a:t>Importance</a:t>
              </a:r>
              <a:endParaRPr kumimoji="0" lang="en-US" sz="2400" b="1" i="0" u="none" strike="noStrike" kern="1200" cap="none" spc="0" normalizeH="0" baseline="0" noProof="0" dirty="0">
                <a:ln>
                  <a:noFill/>
                </a:ln>
                <a:solidFill>
                  <a:srgbClr val="1E1C11"/>
                </a:solidFill>
                <a:effectLst/>
                <a:uLnTx/>
                <a:uFillTx/>
                <a:latin typeface="Calibri"/>
                <a:ea typeface="ＭＳ Ｐゴシック" charset="0"/>
                <a:cs typeface="Calibri"/>
              </a:endParaRPr>
            </a:p>
          </p:txBody>
        </p:sp>
      </p:grpSp>
      <p:grpSp>
        <p:nvGrpSpPr>
          <p:cNvPr id="17" name="Group 16"/>
          <p:cNvGrpSpPr/>
          <p:nvPr/>
        </p:nvGrpSpPr>
        <p:grpSpPr>
          <a:xfrm>
            <a:off x="6553200" y="3242144"/>
            <a:ext cx="1837148" cy="1101256"/>
            <a:chOff x="2125252" y="5604344"/>
            <a:chExt cx="1837148" cy="1101256"/>
          </a:xfrm>
        </p:grpSpPr>
        <p:sp>
          <p:nvSpPr>
            <p:cNvPr id="18" name="Oval 17"/>
            <p:cNvSpPr/>
            <p:nvPr/>
          </p:nvSpPr>
          <p:spPr>
            <a:xfrm>
              <a:off x="2125252" y="5604344"/>
              <a:ext cx="1837148" cy="1101256"/>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9" name="TextBox 7"/>
            <p:cNvSpPr txBox="1"/>
            <p:nvPr/>
          </p:nvSpPr>
          <p:spPr>
            <a:xfrm>
              <a:off x="2181823" y="5716200"/>
              <a:ext cx="1743797"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Compute capacity</a:t>
              </a:r>
              <a:endPar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endParaRPr>
            </a:p>
          </p:txBody>
        </p:sp>
      </p:grpSp>
      <p:grpSp>
        <p:nvGrpSpPr>
          <p:cNvPr id="21" name="Group 20"/>
          <p:cNvGrpSpPr/>
          <p:nvPr/>
        </p:nvGrpSpPr>
        <p:grpSpPr>
          <a:xfrm>
            <a:off x="6949300" y="1998420"/>
            <a:ext cx="1889900" cy="1125780"/>
            <a:chOff x="243700" y="3903420"/>
            <a:chExt cx="1889900" cy="1125780"/>
          </a:xfrm>
        </p:grpSpPr>
        <p:sp>
          <p:nvSpPr>
            <p:cNvPr id="22" name="Oval 21"/>
            <p:cNvSpPr/>
            <p:nvPr/>
          </p:nvSpPr>
          <p:spPr>
            <a:xfrm>
              <a:off x="243700" y="3903420"/>
              <a:ext cx="1837148" cy="1125780"/>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23" name="Rectangle 22"/>
            <p:cNvSpPr/>
            <p:nvPr/>
          </p:nvSpPr>
          <p:spPr>
            <a:xfrm>
              <a:off x="304800" y="4057878"/>
              <a:ext cx="1828800" cy="830997"/>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rPr>
                <a:t>I/O bandwidth</a:t>
              </a:r>
            </a:p>
          </p:txBody>
        </p:sp>
      </p:grpSp>
      <p:sp>
        <p:nvSpPr>
          <p:cNvPr id="24" name="Oval 23"/>
          <p:cNvSpPr/>
          <p:nvPr/>
        </p:nvSpPr>
        <p:spPr>
          <a:xfrm>
            <a:off x="3787109" y="3962400"/>
            <a:ext cx="1493583" cy="1125780"/>
          </a:xfrm>
          <a:prstGeom prst="ellipse">
            <a:avLst/>
          </a:prstGeom>
          <a:solidFill>
            <a:srgbClr val="5C0426">
              <a:lumMod val="90000"/>
              <a:lumOff val="1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ysClr val="window" lastClr="FFFFFF">
                    <a:lumMod val="95000"/>
                  </a:sysClr>
                </a:solidFill>
                <a:effectLst/>
                <a:uLnTx/>
                <a:uFillTx/>
                <a:latin typeface="Calibri"/>
                <a:ea typeface="+mn-ea"/>
                <a:cs typeface="Calibri"/>
              </a:rPr>
              <a:t>ILP</a:t>
            </a:r>
            <a:endParaRPr kumimoji="0" lang="en-US" sz="2400" b="1" i="0" u="none" strike="noStrike" kern="1200" cap="none" spc="0" normalizeH="0" baseline="0" noProof="0" dirty="0">
              <a:ln>
                <a:noFill/>
              </a:ln>
              <a:solidFill>
                <a:sysClr val="window" lastClr="FFFFFF">
                  <a:lumMod val="95000"/>
                </a:sysClr>
              </a:solidFill>
              <a:effectLst/>
              <a:uLnTx/>
              <a:uFillTx/>
              <a:latin typeface="Calibri"/>
              <a:ea typeface="+mn-ea"/>
              <a:cs typeface="Calibri"/>
            </a:endParaRPr>
          </a:p>
        </p:txBody>
      </p:sp>
      <p:cxnSp>
        <p:nvCxnSpPr>
          <p:cNvPr id="25" name="Elbow Connector 24"/>
          <p:cNvCxnSpPr>
            <a:stCxn id="27" idx="4"/>
            <a:endCxn id="24" idx="2"/>
          </p:cNvCxnSpPr>
          <p:nvPr/>
        </p:nvCxnSpPr>
        <p:spPr>
          <a:xfrm rot="16200000" flipH="1">
            <a:off x="3161425" y="3899606"/>
            <a:ext cx="791490" cy="459877"/>
          </a:xfrm>
          <a:prstGeom prst="bentConnector2">
            <a:avLst/>
          </a:prstGeom>
          <a:noFill/>
          <a:ln w="762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cxnSp>
        <p:nvCxnSpPr>
          <p:cNvPr id="26" name="Elbow Connector 25"/>
          <p:cNvCxnSpPr>
            <a:stCxn id="29" idx="4"/>
            <a:endCxn id="24" idx="6"/>
          </p:cNvCxnSpPr>
          <p:nvPr/>
        </p:nvCxnSpPr>
        <p:spPr>
          <a:xfrm rot="5400000">
            <a:off x="5111311" y="3903182"/>
            <a:ext cx="791490" cy="452727"/>
          </a:xfrm>
          <a:prstGeom prst="bentConnector2">
            <a:avLst/>
          </a:prstGeom>
          <a:noFill/>
          <a:ln w="762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sp>
        <p:nvSpPr>
          <p:cNvPr id="27" name="Oval 26"/>
          <p:cNvSpPr/>
          <p:nvPr/>
        </p:nvSpPr>
        <p:spPr>
          <a:xfrm>
            <a:off x="2222332" y="2209800"/>
            <a:ext cx="2209800" cy="1524000"/>
          </a:xfrm>
          <a:prstGeom prst="ellipse">
            <a:avLst/>
          </a:prstGeom>
          <a:solidFill>
            <a:srgbClr val="0000FF">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ysClr val="window" lastClr="FFFFFF"/>
                </a:solidFill>
                <a:effectLst/>
                <a:uLnTx/>
                <a:uFillTx/>
                <a:latin typeface="Calibri"/>
                <a:ea typeface="+mn-ea"/>
                <a:cs typeface="Calibri"/>
              </a:rPr>
              <a:t>Application parameters</a:t>
            </a:r>
            <a:endParaRPr kumimoji="0" lang="en-US" sz="2400" b="1" i="0" u="none" strike="noStrike" kern="1200" cap="none" spc="0" normalizeH="0" baseline="0" noProof="0" dirty="0">
              <a:ln>
                <a:noFill/>
              </a:ln>
              <a:solidFill>
                <a:sysClr val="window" lastClr="FFFFFF"/>
              </a:solidFill>
              <a:effectLst/>
              <a:uLnTx/>
              <a:uFillTx/>
              <a:latin typeface="Calibri"/>
              <a:ea typeface="+mn-ea"/>
              <a:cs typeface="Calibri"/>
            </a:endParaRPr>
          </a:p>
        </p:txBody>
      </p:sp>
      <p:grpSp>
        <p:nvGrpSpPr>
          <p:cNvPr id="28" name="Group 27"/>
          <p:cNvGrpSpPr/>
          <p:nvPr/>
        </p:nvGrpSpPr>
        <p:grpSpPr>
          <a:xfrm>
            <a:off x="4567558" y="2209800"/>
            <a:ext cx="2455374" cy="1524000"/>
            <a:chOff x="8458200" y="3862977"/>
            <a:chExt cx="2133600" cy="1752600"/>
          </a:xfrm>
        </p:grpSpPr>
        <p:sp>
          <p:nvSpPr>
            <p:cNvPr id="29" name="Oval 28"/>
            <p:cNvSpPr/>
            <p:nvPr/>
          </p:nvSpPr>
          <p:spPr>
            <a:xfrm>
              <a:off x="8552702" y="3862977"/>
              <a:ext cx="1837148" cy="1752600"/>
            </a:xfrm>
            <a:prstGeom prst="ellipse">
              <a:avLst/>
            </a:prstGeom>
            <a:solidFill>
              <a:srgbClr val="008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ysClr val="window" lastClr="FFFFFF"/>
                </a:solidFill>
                <a:effectLst/>
                <a:uLnTx/>
                <a:uFillTx/>
                <a:latin typeface="Calibri"/>
                <a:ea typeface="+mn-ea"/>
                <a:cs typeface="Calibri"/>
              </a:endParaRPr>
            </a:p>
          </p:txBody>
        </p:sp>
        <p:sp>
          <p:nvSpPr>
            <p:cNvPr id="30" name="TextBox 9216"/>
            <p:cNvSpPr txBox="1"/>
            <p:nvPr/>
          </p:nvSpPr>
          <p:spPr>
            <a:xfrm>
              <a:off x="8458200" y="4267200"/>
              <a:ext cx="2133600"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a:ea typeface="ＭＳ Ｐゴシック" charset="0"/>
                  <a:cs typeface="Calibri"/>
                </a:rPr>
                <a:t>System parameters</a:t>
              </a:r>
              <a:endParaRPr kumimoji="0" lang="en-US" sz="2400" b="1" i="0" u="none" strike="noStrike" kern="1200" cap="none" spc="0" normalizeH="0" baseline="0" noProof="0" dirty="0">
                <a:ln>
                  <a:noFill/>
                </a:ln>
                <a:solidFill>
                  <a:srgbClr val="FFFFFF"/>
                </a:solidFill>
                <a:effectLst/>
                <a:uLnTx/>
                <a:uFillTx/>
                <a:latin typeface="Calibri"/>
                <a:ea typeface="ＭＳ Ｐゴシック" charset="0"/>
                <a:cs typeface="Calibri"/>
              </a:endParaRPr>
            </a:p>
          </p:txBody>
        </p:sp>
      </p:grpSp>
      <p:grpSp>
        <p:nvGrpSpPr>
          <p:cNvPr id="31" name="Group 30"/>
          <p:cNvGrpSpPr/>
          <p:nvPr/>
        </p:nvGrpSpPr>
        <p:grpSpPr>
          <a:xfrm>
            <a:off x="6187300" y="838200"/>
            <a:ext cx="1889900" cy="1125780"/>
            <a:chOff x="243700" y="3903420"/>
            <a:chExt cx="1889900" cy="1125780"/>
          </a:xfrm>
        </p:grpSpPr>
        <p:sp>
          <p:nvSpPr>
            <p:cNvPr id="32" name="Oval 31"/>
            <p:cNvSpPr/>
            <p:nvPr/>
          </p:nvSpPr>
          <p:spPr>
            <a:xfrm>
              <a:off x="243700" y="3903420"/>
              <a:ext cx="1837148" cy="1125780"/>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33" name="Rectangle 32"/>
            <p:cNvSpPr/>
            <p:nvPr/>
          </p:nvSpPr>
          <p:spPr>
            <a:xfrm>
              <a:off x="304800" y="4040658"/>
              <a:ext cx="1828800" cy="830997"/>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Available storage</a:t>
              </a:r>
              <a:endPar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endParaRPr>
            </a:p>
          </p:txBody>
        </p:sp>
      </p:grpSp>
      <p:cxnSp>
        <p:nvCxnSpPr>
          <p:cNvPr id="35" name="Straight Arrow Connector 34"/>
          <p:cNvCxnSpPr/>
          <p:nvPr/>
        </p:nvCxnSpPr>
        <p:spPr>
          <a:xfrm flipH="1">
            <a:off x="4533900" y="5088180"/>
            <a:ext cx="1" cy="474420"/>
          </a:xfrm>
          <a:prstGeom prst="straightConnector1">
            <a:avLst/>
          </a:prstGeom>
          <a:noFill/>
          <a:ln w="635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sp>
        <p:nvSpPr>
          <p:cNvPr id="34" name="Oval 33"/>
          <p:cNvSpPr/>
          <p:nvPr/>
        </p:nvSpPr>
        <p:spPr>
          <a:xfrm>
            <a:off x="2734852" y="76200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Time threshold</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Tree>
    <p:extLst>
      <p:ext uri="{BB962C8B-B14F-4D97-AF65-F5344CB8AC3E}">
        <p14:creationId xmlns:p14="http://schemas.microsoft.com/office/powerpoint/2010/main" val="444435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p:cNvSpPr txBox="1">
            <a:spLocks/>
          </p:cNvSpPr>
          <p:nvPr/>
        </p:nvSpPr>
        <p:spPr bwMode="auto">
          <a:xfrm>
            <a:off x="4419600" y="1350264"/>
            <a:ext cx="4572000" cy="1023604"/>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164592" indent="-164592">
              <a:lnSpc>
                <a:spcPct val="120000"/>
              </a:lnSpc>
              <a:buClr>
                <a:srgbClr val="000000"/>
              </a:buClr>
              <a:buFont typeface="Arial"/>
              <a:buChar char="•"/>
            </a:pPr>
            <a:endParaRPr lang="en-US" sz="1800" dirty="0">
              <a:solidFill>
                <a:schemeClr val="accent4"/>
              </a:solidFill>
              <a:latin typeface="Calibri" charset="0"/>
              <a:ea typeface="ＭＳ Ｐゴシック" charset="0"/>
              <a:cs typeface="ＭＳ Ｐゴシック" charset="0"/>
            </a:endParaRPr>
          </a:p>
        </p:txBody>
      </p:sp>
      <p:sp>
        <p:nvSpPr>
          <p:cNvPr id="38" name="Content Placeholder 2"/>
          <p:cNvSpPr txBox="1">
            <a:spLocks/>
          </p:cNvSpPr>
          <p:nvPr/>
        </p:nvSpPr>
        <p:spPr bwMode="auto">
          <a:xfrm>
            <a:off x="4436777" y="3048000"/>
            <a:ext cx="4583814" cy="3234899"/>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164592" indent="-164592">
              <a:lnSpc>
                <a:spcPct val="120000"/>
              </a:lnSpc>
              <a:buClr>
                <a:srgbClr val="000000"/>
              </a:buClr>
              <a:buFont typeface="Arial"/>
              <a:buChar char="•"/>
            </a:pPr>
            <a:endParaRPr lang="en-US" sz="1800" dirty="0">
              <a:solidFill>
                <a:schemeClr val="accent4"/>
              </a:solidFill>
              <a:latin typeface="Calibri" charset="0"/>
              <a:ea typeface="ＭＳ Ｐゴシック" charset="0"/>
              <a:cs typeface="ＭＳ Ｐゴシック" charset="0"/>
            </a:endParaRPr>
          </a:p>
        </p:txBody>
      </p:sp>
      <p:sp>
        <p:nvSpPr>
          <p:cNvPr id="3" name="Slide Number Placeholder 2"/>
          <p:cNvSpPr>
            <a:spLocks noGrp="1"/>
          </p:cNvSpPr>
          <p:nvPr>
            <p:ph type="sldNum" sz="quarter" idx="4294967295"/>
          </p:nvPr>
        </p:nvSpPr>
        <p:spPr>
          <a:xfrm>
            <a:off x="8763000" y="6477000"/>
            <a:ext cx="457200" cy="457200"/>
          </a:xfrm>
        </p:spPr>
        <p:txBody>
          <a:bodyPr/>
          <a:lstStyle/>
          <a:p>
            <a:fld id="{B6F15528-21DE-4FAA-801E-634DDDAF4B2B}" type="slidenum">
              <a:rPr lang="en-US" smtClean="0"/>
              <a:pPr/>
              <a:t>17</a:t>
            </a:fld>
            <a:endParaRPr lang="en-US" dirty="0"/>
          </a:p>
        </p:txBody>
      </p:sp>
      <p:sp>
        <p:nvSpPr>
          <p:cNvPr id="5"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Integer Linear </a:t>
            </a:r>
            <a:r>
              <a:rPr lang="en-US" kern="0" dirty="0">
                <a:effectLst>
                  <a:outerShdw blurRad="63500" dist="38100" dir="5400000" algn="t" rotWithShape="0">
                    <a:prstClr val="black">
                      <a:alpha val="25000"/>
                    </a:prstClr>
                  </a:outerShdw>
                </a:effectLst>
              </a:rPr>
              <a:t>Program Formulation – </a:t>
            </a:r>
            <a:r>
              <a:rPr lang="en-US" kern="0" dirty="0" smtClean="0">
                <a:solidFill>
                  <a:srgbClr val="2F5897"/>
                </a:solidFill>
                <a:effectLst>
                  <a:outerShdw blurRad="63500" dist="38100" dir="5400000" algn="t" rotWithShape="0">
                    <a:prstClr val="black">
                      <a:alpha val="25000"/>
                    </a:prstClr>
                  </a:outerShdw>
                </a:effectLst>
              </a:rPr>
              <a:t>Remote</a:t>
            </a:r>
            <a:endParaRPr lang="en-US" dirty="0">
              <a:solidFill>
                <a:schemeClr val="bg1"/>
              </a:solidFill>
              <a:latin typeface="Times New Roman" pitchFamily="18" charset="0"/>
              <a:cs typeface="Times New Roman" pitchFamily="18" charset="0"/>
            </a:endParaRPr>
          </a:p>
        </p:txBody>
      </p:sp>
      <p:sp>
        <p:nvSpPr>
          <p:cNvPr id="80" name="Content Placeholder 2"/>
          <p:cNvSpPr txBox="1">
            <a:spLocks/>
          </p:cNvSpPr>
          <p:nvPr/>
        </p:nvSpPr>
        <p:spPr bwMode="auto">
          <a:xfrm>
            <a:off x="228600" y="1350264"/>
            <a:ext cx="3960293" cy="3374136"/>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164592" indent="-164592">
              <a:lnSpc>
                <a:spcPct val="120000"/>
              </a:lnSpc>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Storage space</a:t>
            </a:r>
          </a:p>
          <a:p>
            <a:pPr marL="164592" indent="-164592">
              <a:lnSpc>
                <a:spcPct val="120000"/>
              </a:lnSpc>
              <a:buClr>
                <a:srgbClr val="000000"/>
              </a:buClr>
              <a:buFont typeface="Arial"/>
              <a:buChar char="•"/>
            </a:pPr>
            <a:r>
              <a:rPr lang="en-US" sz="1800" dirty="0" smtClean="0">
                <a:solidFill>
                  <a:schemeClr val="accent4"/>
                </a:solidFill>
                <a:latin typeface="Calibri" charset="0"/>
              </a:rPr>
              <a:t>Output size per analysis</a:t>
            </a:r>
            <a:endParaRPr lang="en-US" sz="1800" dirty="0" smtClean="0">
              <a:solidFill>
                <a:schemeClr val="accent4"/>
              </a:solidFill>
              <a:latin typeface="Calibri" charset="0"/>
              <a:ea typeface="ＭＳ Ｐゴシック" charset="0"/>
              <a:cs typeface="ＭＳ Ｐゴシック" charset="0"/>
            </a:endParaRPr>
          </a:p>
          <a:p>
            <a:pPr marL="164592" indent="-164592">
              <a:lnSpc>
                <a:spcPct val="120000"/>
              </a:lnSpc>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Write time per time step</a:t>
            </a:r>
          </a:p>
          <a:p>
            <a:pPr marL="164592" indent="-164592">
              <a:lnSpc>
                <a:spcPct val="120000"/>
              </a:lnSpc>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Read time per time </a:t>
            </a:r>
            <a:r>
              <a:rPr lang="en-US" sz="1800" dirty="0">
                <a:solidFill>
                  <a:schemeClr val="accent4"/>
                </a:solidFill>
                <a:latin typeface="Calibri" charset="0"/>
                <a:ea typeface="ＭＳ Ｐゴシック" charset="0"/>
                <a:cs typeface="ＭＳ Ｐゴシック" charset="0"/>
              </a:rPr>
              <a:t>step</a:t>
            </a:r>
          </a:p>
          <a:p>
            <a:pPr marL="164592" indent="-164592">
              <a:lnSpc>
                <a:spcPct val="120000"/>
              </a:lnSpc>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Analysis time per time step</a:t>
            </a:r>
          </a:p>
          <a:p>
            <a:pPr marL="164592" indent="-164592">
              <a:lnSpc>
                <a:spcPct val="80000"/>
              </a:lnSpc>
              <a:buClr>
                <a:srgbClr val="000000"/>
              </a:buClr>
              <a:buFont typeface="Arial"/>
              <a:buChar char="•"/>
            </a:pPr>
            <a:endParaRPr lang="en-US" sz="1800" dirty="0" smtClean="0">
              <a:solidFill>
                <a:schemeClr val="accent4"/>
              </a:solidFill>
              <a:latin typeface="Calibri" charset="0"/>
              <a:ea typeface="ＭＳ Ｐゴシック" charset="0"/>
              <a:cs typeface="ＭＳ Ｐゴシック" charset="0"/>
            </a:endParaRPr>
          </a:p>
          <a:p>
            <a:pPr marL="164592" indent="-164592">
              <a:lnSpc>
                <a:spcPct val="120000"/>
              </a:lnSpc>
              <a:buClr>
                <a:srgbClr val="000000"/>
              </a:buClr>
              <a:buFont typeface="Arial"/>
              <a:buChar char="•"/>
            </a:pPr>
            <a:r>
              <a:rPr lang="en-US" sz="1800" dirty="0">
                <a:solidFill>
                  <a:schemeClr val="accent4"/>
                </a:solidFill>
                <a:latin typeface="Calibri" charset="0"/>
              </a:rPr>
              <a:t>Set of analyses</a:t>
            </a:r>
          </a:p>
          <a:p>
            <a:pPr marL="164592" indent="-164592">
              <a:lnSpc>
                <a:spcPct val="120000"/>
              </a:lnSpc>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Importance of analysis</a:t>
            </a:r>
          </a:p>
          <a:p>
            <a:pPr marL="164592" indent="-164592">
              <a:lnSpc>
                <a:spcPct val="120000"/>
              </a:lnSpc>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Upper bound on write time</a:t>
            </a:r>
          </a:p>
          <a:p>
            <a:pPr marL="164592" indent="-164592">
              <a:lnSpc>
                <a:spcPct val="120000"/>
              </a:lnSpc>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Upper bound on analysis </a:t>
            </a:r>
            <a:r>
              <a:rPr lang="en-US" sz="1800" dirty="0" smtClean="0">
                <a:solidFill>
                  <a:schemeClr val="accent4"/>
                </a:solidFill>
                <a:latin typeface="Calibri" charset="0"/>
              </a:rPr>
              <a:t>time</a:t>
            </a:r>
            <a:endParaRPr lang="en-US" sz="1800" dirty="0">
              <a:solidFill>
                <a:schemeClr val="accent4"/>
              </a:solidFill>
              <a:latin typeface="Calibri" charset="0"/>
              <a:ea typeface="ＭＳ Ｐゴシック" charset="0"/>
              <a:cs typeface="ＭＳ Ｐゴシック" charset="0"/>
            </a:endParaRPr>
          </a:p>
        </p:txBody>
      </p:sp>
      <p:cxnSp>
        <p:nvCxnSpPr>
          <p:cNvPr id="82" name="Straight Connector 81"/>
          <p:cNvCxnSpPr/>
          <p:nvPr/>
        </p:nvCxnSpPr>
        <p:spPr>
          <a:xfrm>
            <a:off x="219456" y="3200400"/>
            <a:ext cx="3977357" cy="0"/>
          </a:xfrm>
          <a:prstGeom prst="line">
            <a:avLst/>
          </a:prstGeom>
          <a:noFill/>
          <a:ln w="25400" cap="flat" cmpd="sng" algn="ctr">
            <a:solidFill>
              <a:srgbClr val="008000"/>
            </a:solidFill>
            <a:prstDash val="solid"/>
          </a:ln>
          <a:effectLst>
            <a:outerShdw blurRad="40000" dist="20000" dir="5400000" rotWithShape="0">
              <a:srgbClr val="000000">
                <a:alpha val="38000"/>
              </a:srgbClr>
            </a:outerShdw>
          </a:effectLst>
        </p:spPr>
      </p:cxnSp>
      <p:sp>
        <p:nvSpPr>
          <p:cNvPr id="83" name="TextBox 76"/>
          <p:cNvSpPr txBox="1"/>
          <p:nvPr/>
        </p:nvSpPr>
        <p:spPr>
          <a:xfrm>
            <a:off x="228600" y="5029200"/>
            <a:ext cx="25908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Output Parameters</a:t>
            </a:r>
          </a:p>
        </p:txBody>
      </p:sp>
      <p:sp>
        <p:nvSpPr>
          <p:cNvPr id="84" name="Content Placeholder 2"/>
          <p:cNvSpPr txBox="1">
            <a:spLocks/>
          </p:cNvSpPr>
          <p:nvPr/>
        </p:nvSpPr>
        <p:spPr bwMode="auto">
          <a:xfrm>
            <a:off x="247491" y="5444699"/>
            <a:ext cx="3963124" cy="838200"/>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164592" indent="-164592">
              <a:lnSpc>
                <a:spcPct val="120000"/>
              </a:lnSpc>
              <a:buClr>
                <a:srgbClr val="000000"/>
              </a:buClr>
              <a:buFont typeface="Arial"/>
              <a:buChar char="•"/>
            </a:pPr>
            <a:r>
              <a:rPr lang="en-US" sz="1800" dirty="0" smtClean="0">
                <a:solidFill>
                  <a:srgbClr val="3D203B"/>
                </a:solidFill>
                <a:latin typeface="Calibri" charset="0"/>
                <a:ea typeface="ＭＳ Ｐゴシック" charset="0"/>
                <a:cs typeface="ＭＳ Ｐゴシック" charset="0"/>
              </a:rPr>
              <a:t>Feasibility of each analysis</a:t>
            </a:r>
          </a:p>
          <a:p>
            <a:pPr marL="164592" indent="-164592">
              <a:lnSpc>
                <a:spcPct val="120000"/>
              </a:lnSpc>
              <a:buClr>
                <a:srgbClr val="000000"/>
              </a:buClr>
              <a:buFont typeface="Arial"/>
              <a:buChar char="•"/>
            </a:pPr>
            <a:r>
              <a:rPr lang="en-US" sz="1800" dirty="0" smtClean="0">
                <a:solidFill>
                  <a:srgbClr val="3D203B"/>
                </a:solidFill>
                <a:latin typeface="Calibri" charset="0"/>
                <a:ea typeface="ＭＳ Ｐゴシック" charset="0"/>
                <a:cs typeface="ＭＳ Ｐゴシック" charset="0"/>
              </a:rPr>
              <a:t>Analysis frequency</a:t>
            </a:r>
            <a:endParaRPr lang="en-US" sz="1800" dirty="0">
              <a:solidFill>
                <a:srgbClr val="3D203B"/>
              </a:solidFill>
              <a:latin typeface="Calibri" charset="0"/>
              <a:ea typeface="ＭＳ Ｐゴシック" charset="0"/>
              <a:cs typeface="ＭＳ Ｐゴシック" charset="0"/>
            </a:endParaRPr>
          </a:p>
        </p:txBody>
      </p:sp>
      <p:sp>
        <p:nvSpPr>
          <p:cNvPr id="85" name="TextBox 26"/>
          <p:cNvSpPr txBox="1"/>
          <p:nvPr/>
        </p:nvSpPr>
        <p:spPr>
          <a:xfrm>
            <a:off x="5867400" y="914400"/>
            <a:ext cx="16764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Objective</a:t>
            </a:r>
          </a:p>
        </p:txBody>
      </p:sp>
      <p:sp>
        <p:nvSpPr>
          <p:cNvPr id="87" name="TextBox 31"/>
          <p:cNvSpPr txBox="1"/>
          <p:nvPr/>
        </p:nvSpPr>
        <p:spPr>
          <a:xfrm>
            <a:off x="5867400" y="2632502"/>
            <a:ext cx="16764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Constraints</a:t>
            </a:r>
          </a:p>
        </p:txBody>
      </p:sp>
      <p:pic>
        <p:nvPicPr>
          <p:cNvPr id="91" name="Picture 90"/>
          <p:cNvPicPr>
            <a:picLocks noChangeAspect="1"/>
          </p:cNvPicPr>
          <p:nvPr/>
        </p:nvPicPr>
        <p:blipFill>
          <a:blip r:embed="rId3"/>
          <a:stretch>
            <a:fillRect/>
          </a:stretch>
        </p:blipFill>
        <p:spPr>
          <a:xfrm>
            <a:off x="3810000" y="3279369"/>
            <a:ext cx="273167" cy="378231"/>
          </a:xfrm>
          <a:prstGeom prst="rect">
            <a:avLst/>
          </a:prstGeom>
        </p:spPr>
      </p:pic>
      <p:sp>
        <p:nvSpPr>
          <p:cNvPr id="81" name="TextBox 75"/>
          <p:cNvSpPr txBox="1"/>
          <p:nvPr/>
        </p:nvSpPr>
        <p:spPr>
          <a:xfrm>
            <a:off x="209713" y="914400"/>
            <a:ext cx="2609687"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Input Parameters</a:t>
            </a:r>
          </a:p>
        </p:txBody>
      </p:sp>
      <p:pic>
        <p:nvPicPr>
          <p:cNvPr id="2" name="Picture 1"/>
          <p:cNvPicPr>
            <a:picLocks noChangeAspect="1"/>
          </p:cNvPicPr>
          <p:nvPr/>
        </p:nvPicPr>
        <p:blipFill>
          <a:blip r:embed="rId4"/>
          <a:stretch>
            <a:fillRect/>
          </a:stretch>
        </p:blipFill>
        <p:spPr>
          <a:xfrm>
            <a:off x="4343400" y="1447800"/>
            <a:ext cx="4448591" cy="773668"/>
          </a:xfrm>
          <a:prstGeom prst="rect">
            <a:avLst/>
          </a:prstGeom>
        </p:spPr>
      </p:pic>
      <p:pic>
        <p:nvPicPr>
          <p:cNvPr id="6" name="Picture 5"/>
          <p:cNvPicPr>
            <a:picLocks noChangeAspect="1"/>
          </p:cNvPicPr>
          <p:nvPr/>
        </p:nvPicPr>
        <p:blipFill>
          <a:blip r:embed="rId5"/>
          <a:stretch>
            <a:fillRect/>
          </a:stretch>
        </p:blipFill>
        <p:spPr>
          <a:xfrm>
            <a:off x="3810000" y="1470520"/>
            <a:ext cx="235067" cy="282080"/>
          </a:xfrm>
          <a:prstGeom prst="rect">
            <a:avLst/>
          </a:prstGeom>
        </p:spPr>
      </p:pic>
      <p:sp>
        <p:nvSpPr>
          <p:cNvPr id="7" name="TextBox 6"/>
          <p:cNvSpPr txBox="1"/>
          <p:nvPr/>
        </p:nvSpPr>
        <p:spPr>
          <a:xfrm>
            <a:off x="3300261" y="2069068"/>
            <a:ext cx="880732"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wtime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28" name="TextBox 27"/>
          <p:cNvSpPr txBox="1"/>
          <p:nvPr/>
        </p:nvSpPr>
        <p:spPr>
          <a:xfrm>
            <a:off x="3367433" y="2373868"/>
            <a:ext cx="821024" cy="338554"/>
          </a:xfrm>
          <a:prstGeom prst="rect">
            <a:avLst/>
          </a:prstGeom>
          <a:noFill/>
        </p:spPr>
        <p:txBody>
          <a:bodyPr wrap="none" rtlCol="0">
            <a:spAutoFit/>
          </a:bodyPr>
          <a:lstStyle/>
          <a:p>
            <a:r>
              <a:rPr lang="en-US" sz="1600" i="1" dirty="0" err="1">
                <a:solidFill>
                  <a:schemeClr val="accent4"/>
                </a:solidFill>
                <a:latin typeface="American Typewriter"/>
                <a:cs typeface="American Typewriter"/>
              </a:rPr>
              <a:t>r</a:t>
            </a:r>
            <a:r>
              <a:rPr lang="en-US" sz="1600" i="1" dirty="0" err="1" smtClean="0">
                <a:solidFill>
                  <a:schemeClr val="accent4"/>
                </a:solidFill>
                <a:latin typeface="American Typewriter"/>
                <a:cs typeface="American Typewriter"/>
              </a:rPr>
              <a:t>time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29" name="TextBox 28"/>
          <p:cNvSpPr txBox="1"/>
          <p:nvPr/>
        </p:nvSpPr>
        <p:spPr>
          <a:xfrm>
            <a:off x="3354966" y="2678668"/>
            <a:ext cx="832104"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atime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30" name="TextBox 29"/>
          <p:cNvSpPr txBox="1"/>
          <p:nvPr/>
        </p:nvSpPr>
        <p:spPr>
          <a:xfrm>
            <a:off x="3566870" y="3581400"/>
            <a:ext cx="643745"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imp</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33" name="TextBox 32"/>
          <p:cNvSpPr txBox="1"/>
          <p:nvPr/>
        </p:nvSpPr>
        <p:spPr>
          <a:xfrm>
            <a:off x="3284162" y="4267200"/>
            <a:ext cx="895279" cy="338554"/>
          </a:xfrm>
          <a:prstGeom prst="rect">
            <a:avLst/>
          </a:prstGeom>
          <a:noFill/>
        </p:spPr>
        <p:txBody>
          <a:bodyPr wrap="none" rtlCol="0">
            <a:spAutoFit/>
          </a:bodyPr>
          <a:lstStyle/>
          <a:p>
            <a:r>
              <a:rPr lang="en-US" sz="1600" i="1" dirty="0" smtClean="0">
                <a:solidFill>
                  <a:schemeClr val="accent4"/>
                </a:solidFill>
                <a:latin typeface="American Typewriter"/>
                <a:cs typeface="American Typewriter"/>
              </a:rPr>
              <a:t>AT_UB</a:t>
            </a:r>
            <a:endParaRPr lang="en-US" sz="1600" i="1" baseline="-25000" dirty="0">
              <a:solidFill>
                <a:schemeClr val="accent4"/>
              </a:solidFill>
              <a:latin typeface="American Typewriter"/>
              <a:cs typeface="American Typewriter"/>
            </a:endParaRPr>
          </a:p>
        </p:txBody>
      </p:sp>
      <p:sp>
        <p:nvSpPr>
          <p:cNvPr id="34" name="TextBox 33"/>
          <p:cNvSpPr txBox="1"/>
          <p:nvPr/>
        </p:nvSpPr>
        <p:spPr>
          <a:xfrm>
            <a:off x="3235224" y="3950732"/>
            <a:ext cx="938780" cy="338554"/>
          </a:xfrm>
          <a:prstGeom prst="rect">
            <a:avLst/>
          </a:prstGeom>
          <a:noFill/>
        </p:spPr>
        <p:txBody>
          <a:bodyPr wrap="none" rtlCol="0">
            <a:spAutoFit/>
          </a:bodyPr>
          <a:lstStyle/>
          <a:p>
            <a:r>
              <a:rPr lang="en-US" sz="1600" i="1" dirty="0">
                <a:solidFill>
                  <a:schemeClr val="accent4"/>
                </a:solidFill>
                <a:latin typeface="American Typewriter"/>
                <a:cs typeface="American Typewriter"/>
              </a:rPr>
              <a:t>W</a:t>
            </a:r>
            <a:r>
              <a:rPr lang="en-US" sz="1600" i="1" dirty="0" smtClean="0">
                <a:solidFill>
                  <a:schemeClr val="accent4"/>
                </a:solidFill>
                <a:latin typeface="American Typewriter"/>
                <a:cs typeface="American Typewriter"/>
              </a:rPr>
              <a:t>T_UB</a:t>
            </a:r>
            <a:endParaRPr lang="en-US" sz="1600" i="1" baseline="-25000" dirty="0">
              <a:solidFill>
                <a:schemeClr val="accent4"/>
              </a:solidFill>
              <a:latin typeface="American Typewriter"/>
              <a:cs typeface="American Typewriter"/>
            </a:endParaRPr>
          </a:p>
        </p:txBody>
      </p:sp>
      <p:sp>
        <p:nvSpPr>
          <p:cNvPr id="35" name="TextBox 34"/>
          <p:cNvSpPr txBox="1"/>
          <p:nvPr/>
        </p:nvSpPr>
        <p:spPr>
          <a:xfrm>
            <a:off x="3718282" y="5837367"/>
            <a:ext cx="518378"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na</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36" name="TextBox 35"/>
          <p:cNvSpPr txBox="1"/>
          <p:nvPr/>
        </p:nvSpPr>
        <p:spPr>
          <a:xfrm>
            <a:off x="3200400" y="5498068"/>
            <a:ext cx="1036260"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execute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37" name="TextBox 36"/>
          <p:cNvSpPr txBox="1"/>
          <p:nvPr/>
        </p:nvSpPr>
        <p:spPr>
          <a:xfrm>
            <a:off x="3371357" y="1752600"/>
            <a:ext cx="817536"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wsize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pic>
        <p:nvPicPr>
          <p:cNvPr id="10" name="Picture 9"/>
          <p:cNvPicPr>
            <a:picLocks noChangeAspect="1"/>
          </p:cNvPicPr>
          <p:nvPr/>
        </p:nvPicPr>
        <p:blipFill>
          <a:blip r:embed="rId6"/>
          <a:stretch>
            <a:fillRect/>
          </a:stretch>
        </p:blipFill>
        <p:spPr>
          <a:xfrm>
            <a:off x="4495801" y="3484418"/>
            <a:ext cx="4419600" cy="401782"/>
          </a:xfrm>
          <a:prstGeom prst="rect">
            <a:avLst/>
          </a:prstGeom>
        </p:spPr>
      </p:pic>
      <p:sp>
        <p:nvSpPr>
          <p:cNvPr id="11" name="Rectangle 10"/>
          <p:cNvSpPr/>
          <p:nvPr/>
        </p:nvSpPr>
        <p:spPr>
          <a:xfrm>
            <a:off x="4419600" y="3048000"/>
            <a:ext cx="2246002" cy="415498"/>
          </a:xfrm>
          <a:prstGeom prst="rect">
            <a:avLst/>
          </a:prstGeom>
        </p:spPr>
        <p:txBody>
          <a:bodyPr wrap="none">
            <a:spAutoFit/>
          </a:bodyPr>
          <a:lstStyle/>
          <a:p>
            <a:r>
              <a:rPr lang="en-US" sz="2100" dirty="0">
                <a:solidFill>
                  <a:srgbClr val="008000"/>
                </a:solidFill>
                <a:latin typeface="Calibri"/>
                <a:cs typeface="Calibri"/>
              </a:rPr>
              <a:t>Storage availability</a:t>
            </a:r>
            <a:endParaRPr lang="en-US" sz="2100" dirty="0">
              <a:solidFill>
                <a:srgbClr val="008000"/>
              </a:solidFill>
            </a:endParaRPr>
          </a:p>
        </p:txBody>
      </p:sp>
      <p:pic>
        <p:nvPicPr>
          <p:cNvPr id="12" name="Picture 11"/>
          <p:cNvPicPr>
            <a:picLocks noChangeAspect="1"/>
          </p:cNvPicPr>
          <p:nvPr/>
        </p:nvPicPr>
        <p:blipFill>
          <a:blip r:embed="rId7"/>
          <a:stretch>
            <a:fillRect/>
          </a:stretch>
        </p:blipFill>
        <p:spPr>
          <a:xfrm>
            <a:off x="4495800" y="4017133"/>
            <a:ext cx="1775057" cy="478667"/>
          </a:xfrm>
          <a:prstGeom prst="rect">
            <a:avLst/>
          </a:prstGeom>
        </p:spPr>
      </p:pic>
      <p:sp>
        <p:nvSpPr>
          <p:cNvPr id="32" name="Rectangle 31"/>
          <p:cNvSpPr/>
          <p:nvPr/>
        </p:nvSpPr>
        <p:spPr>
          <a:xfrm>
            <a:off x="4419600" y="4689902"/>
            <a:ext cx="1944744" cy="415498"/>
          </a:xfrm>
          <a:prstGeom prst="rect">
            <a:avLst/>
          </a:prstGeom>
        </p:spPr>
        <p:txBody>
          <a:bodyPr wrap="none">
            <a:spAutoFit/>
          </a:bodyPr>
          <a:lstStyle/>
          <a:p>
            <a:r>
              <a:rPr lang="en-US" sz="2100" dirty="0" smtClean="0">
                <a:solidFill>
                  <a:srgbClr val="008000"/>
                </a:solidFill>
                <a:latin typeface="Calibri"/>
                <a:cs typeface="Calibri"/>
              </a:rPr>
              <a:t>Time thresholds</a:t>
            </a:r>
            <a:endParaRPr lang="en-US" sz="2100" dirty="0">
              <a:solidFill>
                <a:srgbClr val="008000"/>
              </a:solidFill>
            </a:endParaRPr>
          </a:p>
        </p:txBody>
      </p:sp>
      <p:pic>
        <p:nvPicPr>
          <p:cNvPr id="13" name="Picture 12"/>
          <p:cNvPicPr>
            <a:picLocks noChangeAspect="1"/>
          </p:cNvPicPr>
          <p:nvPr/>
        </p:nvPicPr>
        <p:blipFill>
          <a:blip r:embed="rId8"/>
          <a:stretch>
            <a:fillRect/>
          </a:stretch>
        </p:blipFill>
        <p:spPr>
          <a:xfrm>
            <a:off x="4495800" y="5152607"/>
            <a:ext cx="2392072" cy="486193"/>
          </a:xfrm>
          <a:prstGeom prst="rect">
            <a:avLst/>
          </a:prstGeom>
        </p:spPr>
      </p:pic>
      <p:pic>
        <p:nvPicPr>
          <p:cNvPr id="14" name="Picture 13"/>
          <p:cNvPicPr>
            <a:picLocks noChangeAspect="1"/>
          </p:cNvPicPr>
          <p:nvPr/>
        </p:nvPicPr>
        <p:blipFill>
          <a:blip r:embed="rId9"/>
          <a:stretch>
            <a:fillRect/>
          </a:stretch>
        </p:blipFill>
        <p:spPr>
          <a:xfrm>
            <a:off x="4508460" y="5662196"/>
            <a:ext cx="3721140" cy="510004"/>
          </a:xfrm>
          <a:prstGeom prst="rect">
            <a:avLst/>
          </a:prstGeom>
        </p:spPr>
      </p:pic>
      <p:sp>
        <p:nvSpPr>
          <p:cNvPr id="4" name="Rectangle 3"/>
          <p:cNvSpPr/>
          <p:nvPr/>
        </p:nvSpPr>
        <p:spPr>
          <a:xfrm>
            <a:off x="152400" y="3218688"/>
            <a:ext cx="4191000" cy="1648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778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80">
                                            <p:txEl>
                                              <p:pRg st="6" end="6"/>
                                            </p:txEl>
                                          </p:spTgt>
                                        </p:tgtEl>
                                        <p:attrNameLst>
                                          <p:attrName>style.visibility</p:attrName>
                                        </p:attrNameLst>
                                      </p:cBhvr>
                                      <p:to>
                                        <p:strVal val="visible"/>
                                      </p:to>
                                    </p:set>
                                    <p:animEffect transition="in" filter="fade">
                                      <p:cBhvr>
                                        <p:cTn id="9" dur="500"/>
                                        <p:tgtEl>
                                          <p:spTgt spid="80">
                                            <p:txEl>
                                              <p:pRg st="6" end="6"/>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80">
                                            <p:txEl>
                                              <p:pRg st="7" end="7"/>
                                            </p:txEl>
                                          </p:spTgt>
                                        </p:tgtEl>
                                        <p:attrNameLst>
                                          <p:attrName>style.visibility</p:attrName>
                                        </p:attrNameLst>
                                      </p:cBhvr>
                                      <p:to>
                                        <p:strVal val="visible"/>
                                      </p:to>
                                    </p:set>
                                    <p:animEffect transition="in" filter="fade">
                                      <p:cBhvr>
                                        <p:cTn id="12" dur="500"/>
                                        <p:tgtEl>
                                          <p:spTgt spid="80">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0">
                                            <p:txEl>
                                              <p:pRg st="8" end="8"/>
                                            </p:txEl>
                                          </p:spTgt>
                                        </p:tgtEl>
                                        <p:attrNameLst>
                                          <p:attrName>style.visibility</p:attrName>
                                        </p:attrNameLst>
                                      </p:cBhvr>
                                      <p:to>
                                        <p:strVal val="visible"/>
                                      </p:to>
                                    </p:set>
                                    <p:animEffect transition="in" filter="fade">
                                      <p:cBhvr>
                                        <p:cTn id="15" dur="500"/>
                                        <p:tgtEl>
                                          <p:spTgt spid="80">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0">
                                            <p:txEl>
                                              <p:pRg st="9" end="9"/>
                                            </p:txEl>
                                          </p:spTgt>
                                        </p:tgtEl>
                                        <p:attrNameLst>
                                          <p:attrName>style.visibility</p:attrName>
                                        </p:attrNameLst>
                                      </p:cBhvr>
                                      <p:to>
                                        <p:strVal val="visible"/>
                                      </p:to>
                                    </p:set>
                                    <p:animEffect transition="in" filter="fade">
                                      <p:cBhvr>
                                        <p:cTn id="18" dur="500"/>
                                        <p:tgtEl>
                                          <p:spTgt spid="80">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83" grpId="0" animBg="1"/>
      <p:bldP spid="84" grpId="0" animBg="1"/>
      <p:bldP spid="85" grpId="0" animBg="1"/>
      <p:bldP spid="87" grpId="0" animBg="1"/>
      <p:bldP spid="30" grpId="0"/>
      <p:bldP spid="33" grpId="0"/>
      <p:bldP spid="34" grpId="0"/>
      <p:bldP spid="35" grpId="0"/>
      <p:bldP spid="36" grpId="0"/>
      <p:bldP spid="11" grpId="0"/>
      <p:bldP spid="3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and Application Features – Local Model</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18</a:t>
            </a:fld>
            <a:endParaRPr lang="en-US"/>
          </a:p>
        </p:txBody>
      </p:sp>
      <p:sp>
        <p:nvSpPr>
          <p:cNvPr id="6" name="Rectangle 5"/>
          <p:cNvSpPr/>
          <p:nvPr/>
        </p:nvSpPr>
        <p:spPr>
          <a:xfrm>
            <a:off x="609600" y="914400"/>
            <a:ext cx="3886200" cy="19094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Rounded Rectangle 19"/>
          <p:cNvSpPr/>
          <p:nvPr/>
        </p:nvSpPr>
        <p:spPr>
          <a:xfrm>
            <a:off x="914402" y="1219201"/>
            <a:ext cx="3244709" cy="1190905"/>
          </a:xfrm>
          <a:prstGeom prst="roundRect">
            <a:avLst/>
          </a:prstGeom>
          <a:solidFill>
            <a:schemeClr val="tx1">
              <a:lumMod val="75000"/>
            </a:schemeClr>
          </a:solidFill>
          <a:ln w="9525" cap="flat" cmpd="sng" algn="ctr">
            <a:solidFill>
              <a:srgbClr val="ABABAB"/>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21" name="Rounded Rectangle 20"/>
          <p:cNvSpPr/>
          <p:nvPr/>
        </p:nvSpPr>
        <p:spPr>
          <a:xfrm>
            <a:off x="1050723" y="1564303"/>
            <a:ext cx="1490812" cy="521642"/>
          </a:xfrm>
          <a:prstGeom prst="roundRect">
            <a:avLst/>
          </a:prstGeom>
          <a:gradFill rotWithShape="1">
            <a:gsLst>
              <a:gs pos="0">
                <a:schemeClr val="accent1"/>
              </a:gs>
              <a:gs pos="100000">
                <a:srgbClr val="E7C7D4"/>
              </a:gs>
            </a:gsLst>
            <a:lin ang="5400000" scaled="0"/>
          </a:gra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22" name="Rounded Rectangle 21"/>
          <p:cNvSpPr/>
          <p:nvPr/>
        </p:nvSpPr>
        <p:spPr>
          <a:xfrm>
            <a:off x="2689569" y="1564303"/>
            <a:ext cx="1381847" cy="521642"/>
          </a:xfrm>
          <a:prstGeom prst="roundRect">
            <a:avLst/>
          </a:prstGeom>
          <a:gradFill flip="none" rotWithShape="1">
            <a:gsLst>
              <a:gs pos="0">
                <a:srgbClr val="339900"/>
              </a:gs>
              <a:gs pos="100000">
                <a:srgbClr val="FFFFFF"/>
              </a:gs>
            </a:gsLst>
            <a:lin ang="7320000" scaled="0"/>
            <a:tileRect/>
          </a:gra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23" name="TextBox 65"/>
          <p:cNvSpPr txBox="1"/>
          <p:nvPr/>
        </p:nvSpPr>
        <p:spPr>
          <a:xfrm>
            <a:off x="975772" y="1143000"/>
            <a:ext cx="3183339" cy="400109"/>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ysClr val="window" lastClr="FFFFFF"/>
                </a:solidFill>
                <a:effectLst/>
                <a:uLnTx/>
                <a:uFillTx/>
                <a:latin typeface="Calibri"/>
                <a:ea typeface="ＭＳ Ｐゴシック" charset="0"/>
                <a:cs typeface="Calibri"/>
              </a:rPr>
              <a:t>Compute resource</a:t>
            </a:r>
            <a:endParaRPr kumimoji="0" lang="en-US" sz="2000" b="1" i="0" u="none" strike="noStrike" kern="1200" cap="none" spc="0" normalizeH="0" baseline="0" noProof="0" dirty="0">
              <a:ln>
                <a:noFill/>
              </a:ln>
              <a:solidFill>
                <a:sysClr val="window" lastClr="FFFFFF"/>
              </a:solidFill>
              <a:effectLst/>
              <a:uLnTx/>
              <a:uFillTx/>
              <a:latin typeface="Calibri"/>
              <a:ea typeface="ＭＳ Ｐゴシック" charset="0"/>
              <a:cs typeface="Calibri"/>
            </a:endParaRPr>
          </a:p>
        </p:txBody>
      </p:sp>
      <p:sp>
        <p:nvSpPr>
          <p:cNvPr id="24" name="Rectangle 23"/>
          <p:cNvSpPr/>
          <p:nvPr/>
        </p:nvSpPr>
        <p:spPr>
          <a:xfrm>
            <a:off x="1222540" y="1600200"/>
            <a:ext cx="1215860" cy="369332"/>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charset="0"/>
                <a:cs typeface="Calibri"/>
              </a:rPr>
              <a:t>Simulation</a:t>
            </a:r>
          </a:p>
        </p:txBody>
      </p:sp>
      <p:sp>
        <p:nvSpPr>
          <p:cNvPr id="25" name="Rectangle 24"/>
          <p:cNvSpPr/>
          <p:nvPr/>
        </p:nvSpPr>
        <p:spPr>
          <a:xfrm>
            <a:off x="2916952" y="1600200"/>
            <a:ext cx="969248" cy="369332"/>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charset="0"/>
                <a:cs typeface="Calibri"/>
              </a:rPr>
              <a:t>Analysis</a:t>
            </a:r>
            <a:endParaRPr kumimoji="0" lang="en-US" sz="1800" b="0" i="0" u="none" strike="noStrike" kern="1200" cap="none" spc="0" normalizeH="0" baseline="0" noProof="0" dirty="0">
              <a:ln>
                <a:noFill/>
              </a:ln>
              <a:solidFill>
                <a:srgbClr val="7F7F7F"/>
              </a:solidFill>
              <a:effectLst/>
              <a:uLnTx/>
              <a:uFillTx/>
              <a:ea typeface="ＭＳ Ｐゴシック" charset="0"/>
            </a:endParaRPr>
          </a:p>
        </p:txBody>
      </p:sp>
      <p:sp>
        <p:nvSpPr>
          <p:cNvPr id="31" name="Rectangle 30"/>
          <p:cNvSpPr/>
          <p:nvPr/>
        </p:nvSpPr>
        <p:spPr>
          <a:xfrm>
            <a:off x="1635279" y="2362200"/>
            <a:ext cx="1869923" cy="461665"/>
          </a:xfrm>
          <a:prstGeom prst="rect">
            <a:avLst/>
          </a:prstGeom>
        </p:spPr>
        <p:txBody>
          <a:bodyPr wrap="none">
            <a:spAutoFit/>
          </a:bodyPr>
          <a:lstStyle/>
          <a:p>
            <a:r>
              <a:rPr lang="en-US" b="1" dirty="0" smtClean="0">
                <a:solidFill>
                  <a:srgbClr val="0000FF"/>
                </a:solidFill>
                <a:latin typeface="Calibri"/>
                <a:cs typeface="Calibri"/>
              </a:rPr>
              <a:t>Space shared</a:t>
            </a:r>
            <a:endParaRPr lang="en-US" dirty="0">
              <a:solidFill>
                <a:srgbClr val="0000FF"/>
              </a:solidFill>
            </a:endParaRPr>
          </a:p>
        </p:txBody>
      </p:sp>
      <p:cxnSp>
        <p:nvCxnSpPr>
          <p:cNvPr id="32" name="Elbow Connector 31"/>
          <p:cNvCxnSpPr>
            <a:stCxn id="21" idx="2"/>
            <a:endCxn id="22" idx="2"/>
          </p:cNvCxnSpPr>
          <p:nvPr/>
        </p:nvCxnSpPr>
        <p:spPr>
          <a:xfrm rot="16200000" flipH="1">
            <a:off x="2588311" y="1293763"/>
            <a:ext cx="12700" cy="1584364"/>
          </a:xfrm>
          <a:prstGeom prst="bentConnector3">
            <a:avLst>
              <a:gd name="adj1" fmla="val 1800000"/>
            </a:avLst>
          </a:prstGeom>
          <a:ln w="50800">
            <a:solidFill>
              <a:srgbClr val="3366FF"/>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259766" y="838201"/>
            <a:ext cx="788234" cy="369332"/>
          </a:xfrm>
          <a:prstGeom prst="rect">
            <a:avLst/>
          </a:prstGeom>
        </p:spPr>
        <p:txBody>
          <a:bodyPr wrap="none">
            <a:spAutoFit/>
          </a:bodyPr>
          <a:lstStyle/>
          <a:p>
            <a:r>
              <a:rPr lang="en-US" sz="1800" dirty="0" smtClean="0">
                <a:solidFill>
                  <a:srgbClr val="3D203B"/>
                </a:solidFill>
                <a:latin typeface="Calibri"/>
                <a:cs typeface="Calibri"/>
              </a:rPr>
              <a:t>LOCAL</a:t>
            </a:r>
            <a:endParaRPr lang="en-US" sz="1800" dirty="0"/>
          </a:p>
        </p:txBody>
      </p:sp>
      <p:grpSp>
        <p:nvGrpSpPr>
          <p:cNvPr id="53" name="Group 52"/>
          <p:cNvGrpSpPr/>
          <p:nvPr/>
        </p:nvGrpSpPr>
        <p:grpSpPr>
          <a:xfrm>
            <a:off x="4800600" y="1143000"/>
            <a:ext cx="3870960" cy="1676400"/>
            <a:chOff x="5109161" y="3810001"/>
            <a:chExt cx="3870960" cy="1676400"/>
          </a:xfrm>
        </p:grpSpPr>
        <p:grpSp>
          <p:nvGrpSpPr>
            <p:cNvPr id="33" name="Group 32"/>
            <p:cNvGrpSpPr/>
            <p:nvPr/>
          </p:nvGrpSpPr>
          <p:grpSpPr>
            <a:xfrm>
              <a:off x="5261561" y="3886200"/>
              <a:ext cx="1524000" cy="1476345"/>
              <a:chOff x="381000" y="1828800"/>
              <a:chExt cx="1524000" cy="1476345"/>
            </a:xfrm>
          </p:grpSpPr>
          <p:sp>
            <p:nvSpPr>
              <p:cNvPr id="34" name="Oval 33"/>
              <p:cNvSpPr/>
              <p:nvPr/>
            </p:nvSpPr>
            <p:spPr>
              <a:xfrm>
                <a:off x="381000" y="23622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14400" y="23622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81000" y="1828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14400" y="1828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1000" y="28956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14400" y="28956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447800" y="23622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447800" y="1828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447800" y="28956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8385761" y="3886200"/>
              <a:ext cx="457200" cy="1476345"/>
              <a:chOff x="7921039" y="1447800"/>
              <a:chExt cx="457200" cy="1476345"/>
            </a:xfrm>
          </p:grpSpPr>
          <p:sp>
            <p:nvSpPr>
              <p:cNvPr id="47" name="Oval 46"/>
              <p:cNvSpPr/>
              <p:nvPr/>
            </p:nvSpPr>
            <p:spPr>
              <a:xfrm>
                <a:off x="7921039" y="19812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921039" y="1447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921039" y="25146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5109161" y="3810001"/>
              <a:ext cx="3870960" cy="167640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a:off x="6981781" y="4419600"/>
              <a:ext cx="1251580" cy="43337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7395163" y="761999"/>
            <a:ext cx="1672639" cy="415498"/>
          </a:xfrm>
          <a:prstGeom prst="rect">
            <a:avLst/>
          </a:prstGeom>
        </p:spPr>
        <p:txBody>
          <a:bodyPr wrap="square">
            <a:spAutoFit/>
          </a:bodyPr>
          <a:lstStyle/>
          <a:p>
            <a:pPr algn="ctr"/>
            <a:r>
              <a:rPr lang="en-US" sz="2100" dirty="0" smtClean="0">
                <a:solidFill>
                  <a:srgbClr val="000000"/>
                </a:solidFill>
                <a:latin typeface="Calibri"/>
                <a:cs typeface="Calibri"/>
              </a:rPr>
              <a:t>Analysis</a:t>
            </a:r>
            <a:endParaRPr lang="en-US" sz="2100" dirty="0">
              <a:latin typeface="Calibri"/>
              <a:cs typeface="Calibri"/>
            </a:endParaRPr>
          </a:p>
        </p:txBody>
      </p:sp>
      <p:sp>
        <p:nvSpPr>
          <p:cNvPr id="55" name="Rectangle 54"/>
          <p:cNvSpPr/>
          <p:nvPr/>
        </p:nvSpPr>
        <p:spPr>
          <a:xfrm>
            <a:off x="4880563" y="761999"/>
            <a:ext cx="1672639" cy="415498"/>
          </a:xfrm>
          <a:prstGeom prst="rect">
            <a:avLst/>
          </a:prstGeom>
        </p:spPr>
        <p:txBody>
          <a:bodyPr wrap="square">
            <a:spAutoFit/>
          </a:bodyPr>
          <a:lstStyle/>
          <a:p>
            <a:pPr algn="ctr"/>
            <a:r>
              <a:rPr lang="en-US" sz="2100" dirty="0" smtClean="0">
                <a:solidFill>
                  <a:srgbClr val="000000"/>
                </a:solidFill>
                <a:latin typeface="Calibri"/>
                <a:cs typeface="Calibri"/>
              </a:rPr>
              <a:t>Simulation</a:t>
            </a:r>
            <a:endParaRPr lang="en-US" sz="2100" dirty="0">
              <a:latin typeface="Calibri"/>
              <a:cs typeface="Calibri"/>
            </a:endParaRPr>
          </a:p>
        </p:txBody>
      </p:sp>
      <p:sp>
        <p:nvSpPr>
          <p:cNvPr id="56" name="Rectangle 55"/>
          <p:cNvSpPr/>
          <p:nvPr/>
        </p:nvSpPr>
        <p:spPr>
          <a:xfrm>
            <a:off x="8077202" y="4409394"/>
            <a:ext cx="954923" cy="461665"/>
          </a:xfrm>
          <a:prstGeom prst="rect">
            <a:avLst/>
          </a:prstGeom>
        </p:spPr>
        <p:txBody>
          <a:bodyPr wrap="square">
            <a:spAutoFit/>
          </a:bodyPr>
          <a:lstStyle/>
          <a:p>
            <a:r>
              <a:rPr lang="en-US" dirty="0" smtClean="0">
                <a:solidFill>
                  <a:srgbClr val="3D203B"/>
                </a:solidFill>
                <a:latin typeface="Calibri"/>
                <a:cs typeface="Calibri"/>
              </a:rPr>
              <a:t>Time</a:t>
            </a:r>
            <a:endParaRPr lang="en-US" dirty="0"/>
          </a:p>
        </p:txBody>
      </p:sp>
      <p:cxnSp>
        <p:nvCxnSpPr>
          <p:cNvPr id="57" name="Straight Arrow Connector 56"/>
          <p:cNvCxnSpPr/>
          <p:nvPr/>
        </p:nvCxnSpPr>
        <p:spPr>
          <a:xfrm>
            <a:off x="393192" y="4409393"/>
            <a:ext cx="8369808" cy="0"/>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457200" y="4028393"/>
            <a:ext cx="1066800" cy="246888"/>
            <a:chOff x="838200" y="4191000"/>
            <a:chExt cx="1066800" cy="246888"/>
          </a:xfrm>
          <a:effectLst>
            <a:outerShdw blurRad="50800" dist="38100" dir="2700000" algn="tl" rotWithShape="0">
              <a:srgbClr val="000000">
                <a:alpha val="43000"/>
              </a:srgbClr>
            </a:outerShdw>
          </a:effectLst>
        </p:grpSpPr>
        <p:sp>
          <p:nvSpPr>
            <p:cNvPr id="59" name="Bevel 58"/>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0" name="Bevel 59"/>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1" name="Bevel 60"/>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2" name="Bevel 61"/>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3" name="Bevel 62"/>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64" name="Group 63"/>
          <p:cNvGrpSpPr/>
          <p:nvPr/>
        </p:nvGrpSpPr>
        <p:grpSpPr>
          <a:xfrm>
            <a:off x="2209800" y="4028393"/>
            <a:ext cx="1066800" cy="246888"/>
            <a:chOff x="838200" y="4191000"/>
            <a:chExt cx="1066800" cy="246888"/>
          </a:xfrm>
          <a:effectLst>
            <a:outerShdw blurRad="50800" dist="38100" dir="2700000" algn="tl" rotWithShape="0">
              <a:srgbClr val="000000">
                <a:alpha val="43000"/>
              </a:srgbClr>
            </a:outerShdw>
          </a:effectLst>
        </p:grpSpPr>
        <p:sp>
          <p:nvSpPr>
            <p:cNvPr id="65" name="Bevel 64"/>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6" name="Bevel 65"/>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7" name="Bevel 66"/>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8" name="Bevel 67"/>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9" name="Bevel 68"/>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70" name="Group 69"/>
          <p:cNvGrpSpPr/>
          <p:nvPr/>
        </p:nvGrpSpPr>
        <p:grpSpPr>
          <a:xfrm>
            <a:off x="3962400" y="4028393"/>
            <a:ext cx="1066800" cy="246888"/>
            <a:chOff x="838200" y="4191000"/>
            <a:chExt cx="1066800" cy="246888"/>
          </a:xfrm>
          <a:effectLst>
            <a:outerShdw blurRad="50800" dist="38100" dir="2700000" algn="tl" rotWithShape="0">
              <a:srgbClr val="000000">
                <a:alpha val="43000"/>
              </a:srgbClr>
            </a:outerShdw>
          </a:effectLst>
        </p:grpSpPr>
        <p:sp>
          <p:nvSpPr>
            <p:cNvPr id="71" name="Bevel 70"/>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2" name="Bevel 71"/>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3" name="Bevel 72"/>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4" name="Bevel 73"/>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5" name="Bevel 74"/>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76" name="Group 75"/>
          <p:cNvGrpSpPr/>
          <p:nvPr/>
        </p:nvGrpSpPr>
        <p:grpSpPr>
          <a:xfrm>
            <a:off x="5791200" y="4028393"/>
            <a:ext cx="1066800" cy="246888"/>
            <a:chOff x="838200" y="4191000"/>
            <a:chExt cx="1066800" cy="246888"/>
          </a:xfrm>
          <a:effectLst>
            <a:outerShdw blurRad="50800" dist="38100" dir="2700000" algn="tl" rotWithShape="0">
              <a:srgbClr val="000000">
                <a:alpha val="43000"/>
              </a:srgbClr>
            </a:outerShdw>
          </a:effectLst>
        </p:grpSpPr>
        <p:sp>
          <p:nvSpPr>
            <p:cNvPr id="77" name="Bevel 76"/>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8" name="Bevel 77"/>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9" name="Bevel 78"/>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80" name="Bevel 79"/>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81" name="Bevel 80"/>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cxnSp>
        <p:nvCxnSpPr>
          <p:cNvPr id="82" name="Straight Arrow Connector 81"/>
          <p:cNvCxnSpPr/>
          <p:nvPr/>
        </p:nvCxnSpPr>
        <p:spPr>
          <a:xfrm>
            <a:off x="2221992" y="5667347"/>
            <a:ext cx="6541008" cy="5952"/>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8077202" y="5662881"/>
            <a:ext cx="954923" cy="461665"/>
          </a:xfrm>
          <a:prstGeom prst="rect">
            <a:avLst/>
          </a:prstGeom>
        </p:spPr>
        <p:txBody>
          <a:bodyPr wrap="square">
            <a:spAutoFit/>
          </a:bodyPr>
          <a:lstStyle/>
          <a:p>
            <a:r>
              <a:rPr lang="en-US" dirty="0" smtClean="0">
                <a:solidFill>
                  <a:srgbClr val="3D203B"/>
                </a:solidFill>
                <a:latin typeface="Calibri"/>
                <a:cs typeface="Calibri"/>
              </a:rPr>
              <a:t>Time</a:t>
            </a:r>
            <a:endParaRPr lang="en-US" dirty="0"/>
          </a:p>
        </p:txBody>
      </p:sp>
      <p:cxnSp>
        <p:nvCxnSpPr>
          <p:cNvPr id="84" name="Straight Arrow Connector 83"/>
          <p:cNvCxnSpPr/>
          <p:nvPr/>
        </p:nvCxnSpPr>
        <p:spPr>
          <a:xfrm>
            <a:off x="1676400" y="4162455"/>
            <a:ext cx="0" cy="139460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3429000" y="4162455"/>
            <a:ext cx="0" cy="139460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257800" y="4162455"/>
            <a:ext cx="0" cy="139460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7086600" y="4128624"/>
            <a:ext cx="0" cy="142843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7620000" y="4032859"/>
            <a:ext cx="1066800" cy="246888"/>
            <a:chOff x="838200" y="4191000"/>
            <a:chExt cx="1066800" cy="246888"/>
          </a:xfrm>
          <a:effectLst>
            <a:outerShdw blurRad="50800" dist="38100" dir="2700000" algn="tl" rotWithShape="0">
              <a:srgbClr val="000000">
                <a:alpha val="43000"/>
              </a:srgbClr>
            </a:outerShdw>
          </a:effectLst>
        </p:grpSpPr>
        <p:sp>
          <p:nvSpPr>
            <p:cNvPr id="92" name="Bevel 91"/>
            <p:cNvSpPr/>
            <p:nvPr/>
          </p:nvSpPr>
          <p:spPr>
            <a:xfrm>
              <a:off x="8382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3" name="Bevel 92"/>
            <p:cNvSpPr/>
            <p:nvPr/>
          </p:nvSpPr>
          <p:spPr>
            <a:xfrm>
              <a:off x="10668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4" name="Bevel 93"/>
            <p:cNvSpPr/>
            <p:nvPr/>
          </p:nvSpPr>
          <p:spPr>
            <a:xfrm>
              <a:off x="1295400"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5" name="Bevel 94"/>
            <p:cNvSpPr/>
            <p:nvPr/>
          </p:nvSpPr>
          <p:spPr>
            <a:xfrm>
              <a:off x="15118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6" name="Bevel 95"/>
            <p:cNvSpPr/>
            <p:nvPr/>
          </p:nvSpPr>
          <p:spPr>
            <a:xfrm>
              <a:off x="1740408" y="41910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sp>
        <p:nvSpPr>
          <p:cNvPr id="97" name="Rectangle 96"/>
          <p:cNvSpPr/>
          <p:nvPr/>
        </p:nvSpPr>
        <p:spPr>
          <a:xfrm>
            <a:off x="1095133" y="3276600"/>
            <a:ext cx="1571869" cy="738664"/>
          </a:xfrm>
          <a:prstGeom prst="rect">
            <a:avLst/>
          </a:prstGeom>
        </p:spPr>
        <p:txBody>
          <a:bodyPr wrap="square">
            <a:spAutoFit/>
          </a:bodyPr>
          <a:lstStyle/>
          <a:p>
            <a:pPr algn="ctr"/>
            <a:r>
              <a:rPr lang="en-US" sz="2100" dirty="0">
                <a:solidFill>
                  <a:srgbClr val="FF6600"/>
                </a:solidFill>
                <a:latin typeface="Calibri"/>
                <a:cs typeface="Calibri"/>
              </a:rPr>
              <a:t>t</a:t>
            </a:r>
            <a:r>
              <a:rPr lang="en-US" sz="2100" dirty="0" smtClean="0">
                <a:solidFill>
                  <a:srgbClr val="FF6600"/>
                </a:solidFill>
                <a:latin typeface="Calibri"/>
                <a:cs typeface="Calibri"/>
              </a:rPr>
              <a:t>ransfer time</a:t>
            </a:r>
            <a:endParaRPr lang="en-US" sz="2100" dirty="0">
              <a:solidFill>
                <a:srgbClr val="FF6600"/>
              </a:solidFill>
            </a:endParaRPr>
          </a:p>
        </p:txBody>
      </p:sp>
      <p:sp>
        <p:nvSpPr>
          <p:cNvPr id="99" name="Rectangle 98"/>
          <p:cNvSpPr/>
          <p:nvPr/>
        </p:nvSpPr>
        <p:spPr>
          <a:xfrm>
            <a:off x="2923933" y="3276600"/>
            <a:ext cx="1419469" cy="738664"/>
          </a:xfrm>
          <a:prstGeom prst="rect">
            <a:avLst/>
          </a:prstGeom>
        </p:spPr>
        <p:txBody>
          <a:bodyPr wrap="square">
            <a:spAutoFit/>
          </a:bodyPr>
          <a:lstStyle/>
          <a:p>
            <a:pPr algn="ctr"/>
            <a:r>
              <a:rPr lang="en-US" sz="2100" dirty="0" smtClean="0">
                <a:solidFill>
                  <a:srgbClr val="FF6600"/>
                </a:solidFill>
                <a:latin typeface="Calibri"/>
                <a:cs typeface="Calibri"/>
              </a:rPr>
              <a:t>transfer time</a:t>
            </a:r>
            <a:endParaRPr lang="en-US" sz="2100" dirty="0">
              <a:solidFill>
                <a:srgbClr val="FF6600"/>
              </a:solidFill>
            </a:endParaRPr>
          </a:p>
        </p:txBody>
      </p:sp>
      <p:sp>
        <p:nvSpPr>
          <p:cNvPr id="100" name="Rectangle 99"/>
          <p:cNvSpPr/>
          <p:nvPr/>
        </p:nvSpPr>
        <p:spPr>
          <a:xfrm>
            <a:off x="4724402" y="3276600"/>
            <a:ext cx="1419469" cy="738664"/>
          </a:xfrm>
          <a:prstGeom prst="rect">
            <a:avLst/>
          </a:prstGeom>
        </p:spPr>
        <p:txBody>
          <a:bodyPr wrap="square">
            <a:spAutoFit/>
          </a:bodyPr>
          <a:lstStyle/>
          <a:p>
            <a:pPr algn="ctr"/>
            <a:r>
              <a:rPr lang="en-US" sz="2100" dirty="0">
                <a:solidFill>
                  <a:srgbClr val="FF6600"/>
                </a:solidFill>
                <a:latin typeface="Calibri"/>
                <a:cs typeface="Calibri"/>
              </a:rPr>
              <a:t>t</a:t>
            </a:r>
            <a:r>
              <a:rPr lang="en-US" sz="2100" dirty="0" smtClean="0">
                <a:solidFill>
                  <a:srgbClr val="FF6600"/>
                </a:solidFill>
                <a:latin typeface="Calibri"/>
                <a:cs typeface="Calibri"/>
              </a:rPr>
              <a:t>ransfer time</a:t>
            </a:r>
            <a:endParaRPr lang="en-US" sz="2100" dirty="0">
              <a:solidFill>
                <a:srgbClr val="FF6600"/>
              </a:solidFill>
            </a:endParaRPr>
          </a:p>
        </p:txBody>
      </p:sp>
      <p:sp>
        <p:nvSpPr>
          <p:cNvPr id="101" name="Rectangle 100"/>
          <p:cNvSpPr/>
          <p:nvPr/>
        </p:nvSpPr>
        <p:spPr>
          <a:xfrm>
            <a:off x="6553202" y="3276600"/>
            <a:ext cx="1419469" cy="738664"/>
          </a:xfrm>
          <a:prstGeom prst="rect">
            <a:avLst/>
          </a:prstGeom>
        </p:spPr>
        <p:txBody>
          <a:bodyPr wrap="square">
            <a:spAutoFit/>
          </a:bodyPr>
          <a:lstStyle/>
          <a:p>
            <a:pPr algn="ctr"/>
            <a:r>
              <a:rPr lang="en-US" sz="2100" dirty="0">
                <a:solidFill>
                  <a:srgbClr val="FF6600"/>
                </a:solidFill>
                <a:latin typeface="Calibri"/>
                <a:cs typeface="Calibri"/>
              </a:rPr>
              <a:t>t</a:t>
            </a:r>
            <a:r>
              <a:rPr lang="en-US" sz="2100" dirty="0" smtClean="0">
                <a:solidFill>
                  <a:srgbClr val="FF6600"/>
                </a:solidFill>
                <a:latin typeface="Calibri"/>
                <a:cs typeface="Calibri"/>
              </a:rPr>
              <a:t>ransfer time</a:t>
            </a:r>
            <a:endParaRPr lang="en-US" sz="2100" dirty="0">
              <a:solidFill>
                <a:srgbClr val="FF6600"/>
              </a:solidFill>
            </a:endParaRPr>
          </a:p>
        </p:txBody>
      </p:sp>
      <p:grpSp>
        <p:nvGrpSpPr>
          <p:cNvPr id="139" name="Group 138"/>
          <p:cNvGrpSpPr/>
          <p:nvPr/>
        </p:nvGrpSpPr>
        <p:grpSpPr>
          <a:xfrm>
            <a:off x="2213563" y="5310172"/>
            <a:ext cx="770431" cy="246888"/>
            <a:chOff x="2213561" y="5614972"/>
            <a:chExt cx="770431" cy="246888"/>
          </a:xfrm>
        </p:grpSpPr>
        <p:sp>
          <p:nvSpPr>
            <p:cNvPr id="105" name="Bevel 104"/>
            <p:cNvSpPr/>
            <p:nvPr/>
          </p:nvSpPr>
          <p:spPr>
            <a:xfrm>
              <a:off x="2213561"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6" name="Bevel 105"/>
            <p:cNvSpPr/>
            <p:nvPr/>
          </p:nvSpPr>
          <p:spPr>
            <a:xfrm>
              <a:off x="23622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7" name="Bevel 106"/>
            <p:cNvSpPr/>
            <p:nvPr/>
          </p:nvSpPr>
          <p:spPr>
            <a:xfrm>
              <a:off x="25146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8" name="Bevel 107"/>
            <p:cNvSpPr/>
            <p:nvPr/>
          </p:nvSpPr>
          <p:spPr>
            <a:xfrm>
              <a:off x="26670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9" name="Bevel 108"/>
            <p:cNvSpPr/>
            <p:nvPr/>
          </p:nvSpPr>
          <p:spPr>
            <a:xfrm>
              <a:off x="2819400" y="561497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40" name="Group 139"/>
          <p:cNvGrpSpPr/>
          <p:nvPr/>
        </p:nvGrpSpPr>
        <p:grpSpPr>
          <a:xfrm>
            <a:off x="4030171" y="5315712"/>
            <a:ext cx="770431" cy="246888"/>
            <a:chOff x="4030169" y="5620512"/>
            <a:chExt cx="770431" cy="246888"/>
          </a:xfrm>
        </p:grpSpPr>
        <p:sp>
          <p:nvSpPr>
            <p:cNvPr id="116" name="Bevel 115"/>
            <p:cNvSpPr/>
            <p:nvPr/>
          </p:nvSpPr>
          <p:spPr>
            <a:xfrm>
              <a:off x="4030169"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17" name="Bevel 116"/>
            <p:cNvSpPr/>
            <p:nvPr/>
          </p:nvSpPr>
          <p:spPr>
            <a:xfrm>
              <a:off x="4178808"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18" name="Bevel 117"/>
            <p:cNvSpPr/>
            <p:nvPr/>
          </p:nvSpPr>
          <p:spPr>
            <a:xfrm>
              <a:off x="4331208"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19" name="Bevel 118"/>
            <p:cNvSpPr/>
            <p:nvPr/>
          </p:nvSpPr>
          <p:spPr>
            <a:xfrm>
              <a:off x="4483608"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0" name="Bevel 119"/>
            <p:cNvSpPr/>
            <p:nvPr/>
          </p:nvSpPr>
          <p:spPr>
            <a:xfrm>
              <a:off x="4636008"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grpSp>
        <p:nvGrpSpPr>
          <p:cNvPr id="141" name="Group 140"/>
          <p:cNvGrpSpPr/>
          <p:nvPr/>
        </p:nvGrpSpPr>
        <p:grpSpPr>
          <a:xfrm>
            <a:off x="5858971" y="5315712"/>
            <a:ext cx="770431" cy="246888"/>
            <a:chOff x="6785561" y="5620512"/>
            <a:chExt cx="770431" cy="246888"/>
          </a:xfrm>
        </p:grpSpPr>
        <p:sp>
          <p:nvSpPr>
            <p:cNvPr id="127" name="Bevel 126"/>
            <p:cNvSpPr/>
            <p:nvPr/>
          </p:nvSpPr>
          <p:spPr>
            <a:xfrm>
              <a:off x="6785561"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8" name="Bevel 127"/>
            <p:cNvSpPr/>
            <p:nvPr/>
          </p:nvSpPr>
          <p:spPr>
            <a:xfrm>
              <a:off x="69342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9" name="Bevel 128"/>
            <p:cNvSpPr/>
            <p:nvPr/>
          </p:nvSpPr>
          <p:spPr>
            <a:xfrm>
              <a:off x="70866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0" name="Bevel 129"/>
            <p:cNvSpPr/>
            <p:nvPr/>
          </p:nvSpPr>
          <p:spPr>
            <a:xfrm>
              <a:off x="72390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1" name="Bevel 130"/>
            <p:cNvSpPr/>
            <p:nvPr/>
          </p:nvSpPr>
          <p:spPr>
            <a:xfrm>
              <a:off x="73914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sp>
        <p:nvSpPr>
          <p:cNvPr id="137" name="Rectangle 136"/>
          <p:cNvSpPr/>
          <p:nvPr/>
        </p:nvSpPr>
        <p:spPr>
          <a:xfrm>
            <a:off x="3761" y="4461302"/>
            <a:ext cx="1672639" cy="415498"/>
          </a:xfrm>
          <a:prstGeom prst="rect">
            <a:avLst/>
          </a:prstGeom>
        </p:spPr>
        <p:txBody>
          <a:bodyPr wrap="square">
            <a:spAutoFit/>
          </a:bodyPr>
          <a:lstStyle/>
          <a:p>
            <a:pPr algn="ctr"/>
            <a:r>
              <a:rPr lang="en-US" sz="2100" dirty="0" smtClean="0">
                <a:solidFill>
                  <a:srgbClr val="000000"/>
                </a:solidFill>
                <a:latin typeface="Calibri"/>
                <a:cs typeface="Calibri"/>
              </a:rPr>
              <a:t>Simulation</a:t>
            </a:r>
            <a:endParaRPr lang="en-US" sz="2100" dirty="0">
              <a:latin typeface="Calibri"/>
              <a:cs typeface="Calibri"/>
            </a:endParaRPr>
          </a:p>
        </p:txBody>
      </p:sp>
      <p:sp>
        <p:nvSpPr>
          <p:cNvPr id="138" name="Rectangle 137"/>
          <p:cNvSpPr/>
          <p:nvPr/>
        </p:nvSpPr>
        <p:spPr>
          <a:xfrm>
            <a:off x="79963" y="5257800"/>
            <a:ext cx="1291639" cy="415498"/>
          </a:xfrm>
          <a:prstGeom prst="rect">
            <a:avLst/>
          </a:prstGeom>
        </p:spPr>
        <p:txBody>
          <a:bodyPr wrap="square">
            <a:spAutoFit/>
          </a:bodyPr>
          <a:lstStyle/>
          <a:p>
            <a:pPr algn="ctr"/>
            <a:r>
              <a:rPr lang="en-US" sz="2100" dirty="0" smtClean="0">
                <a:solidFill>
                  <a:srgbClr val="000000"/>
                </a:solidFill>
                <a:latin typeface="Calibri"/>
                <a:cs typeface="Calibri"/>
              </a:rPr>
              <a:t>Analysis</a:t>
            </a:r>
            <a:endParaRPr lang="en-US" sz="2100" dirty="0">
              <a:latin typeface="Calibri"/>
              <a:cs typeface="Calibri"/>
            </a:endParaRPr>
          </a:p>
        </p:txBody>
      </p:sp>
      <p:grpSp>
        <p:nvGrpSpPr>
          <p:cNvPr id="142" name="Group 141"/>
          <p:cNvGrpSpPr/>
          <p:nvPr/>
        </p:nvGrpSpPr>
        <p:grpSpPr>
          <a:xfrm>
            <a:off x="7687769" y="5315712"/>
            <a:ext cx="770431" cy="246888"/>
            <a:chOff x="6785561" y="5620512"/>
            <a:chExt cx="770431" cy="246888"/>
          </a:xfrm>
        </p:grpSpPr>
        <p:sp>
          <p:nvSpPr>
            <p:cNvPr id="143" name="Bevel 142"/>
            <p:cNvSpPr/>
            <p:nvPr/>
          </p:nvSpPr>
          <p:spPr>
            <a:xfrm>
              <a:off x="6785561"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44" name="Bevel 143"/>
            <p:cNvSpPr/>
            <p:nvPr/>
          </p:nvSpPr>
          <p:spPr>
            <a:xfrm>
              <a:off x="69342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45" name="Bevel 144"/>
            <p:cNvSpPr/>
            <p:nvPr/>
          </p:nvSpPr>
          <p:spPr>
            <a:xfrm>
              <a:off x="70866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46" name="Bevel 145"/>
            <p:cNvSpPr/>
            <p:nvPr/>
          </p:nvSpPr>
          <p:spPr>
            <a:xfrm>
              <a:off x="72390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47" name="Bevel 146"/>
            <p:cNvSpPr/>
            <p:nvPr/>
          </p:nvSpPr>
          <p:spPr>
            <a:xfrm>
              <a:off x="7391400" y="5620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cxnSp>
        <p:nvCxnSpPr>
          <p:cNvPr id="164" name="Straight Connector 163"/>
          <p:cNvCxnSpPr/>
          <p:nvPr/>
        </p:nvCxnSpPr>
        <p:spPr>
          <a:xfrm>
            <a:off x="6629400" y="5486400"/>
            <a:ext cx="381000" cy="0"/>
          </a:xfrm>
          <a:prstGeom prst="line">
            <a:avLst/>
          </a:prstGeom>
          <a:ln w="762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4800600" y="5486400"/>
            <a:ext cx="381000" cy="0"/>
          </a:xfrm>
          <a:prstGeom prst="line">
            <a:avLst/>
          </a:prstGeom>
          <a:ln w="762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971800" y="5486400"/>
            <a:ext cx="381000" cy="0"/>
          </a:xfrm>
          <a:prstGeom prst="line">
            <a:avLst/>
          </a:prstGeom>
          <a:ln w="76200">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168" name="Oval Callout 167"/>
          <p:cNvSpPr/>
          <p:nvPr/>
        </p:nvSpPr>
        <p:spPr>
          <a:xfrm>
            <a:off x="4033297" y="5867401"/>
            <a:ext cx="1986505" cy="461665"/>
          </a:xfrm>
          <a:prstGeom prst="wedgeEllipseCallout">
            <a:avLst>
              <a:gd name="adj1" fmla="val 432"/>
              <a:gd name="adj2" fmla="val -10535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D203B"/>
                </a:solidFill>
                <a:latin typeface="Calibri"/>
                <a:cs typeface="Calibri"/>
              </a:rPr>
              <a:t>Idle time</a:t>
            </a:r>
            <a:endParaRPr lang="en-US" dirty="0">
              <a:solidFill>
                <a:srgbClr val="3D203B"/>
              </a:solidFill>
              <a:latin typeface="Calibri"/>
              <a:cs typeface="Calibri"/>
            </a:endParaRPr>
          </a:p>
        </p:txBody>
      </p:sp>
      <p:sp>
        <p:nvSpPr>
          <p:cNvPr id="121" name="TextBox 120"/>
          <p:cNvSpPr txBox="1"/>
          <p:nvPr/>
        </p:nvSpPr>
        <p:spPr>
          <a:xfrm>
            <a:off x="5041392" y="838200"/>
            <a:ext cx="3264408" cy="2123658"/>
          </a:xfrm>
          <a:prstGeom prst="rect">
            <a:avLst/>
          </a:prstGeom>
          <a:solidFill>
            <a:schemeClr val="bg1"/>
          </a:solidFill>
          <a:ln>
            <a:solidFill>
              <a:schemeClr val="accent4"/>
            </a:solidFill>
          </a:ln>
          <a:effectLst>
            <a:outerShdw blurRad="50800" dist="38100" dir="2700000" algn="tl" rotWithShape="0">
              <a:srgbClr val="000000">
                <a:alpha val="43000"/>
              </a:srgbClr>
            </a:outerShdw>
          </a:effectLst>
        </p:spPr>
        <p:txBody>
          <a:bodyPr wrap="square" rtlCol="0">
            <a:spAutoFit/>
          </a:bodyPr>
          <a:lstStyle/>
          <a:p>
            <a:r>
              <a:rPr lang="en-US" sz="2200" b="1" dirty="0" smtClean="0">
                <a:solidFill>
                  <a:srgbClr val="3D203B"/>
                </a:solidFill>
                <a:latin typeface="Calibri"/>
                <a:cs typeface="Calibri"/>
              </a:rPr>
              <a:t>Considerations</a:t>
            </a:r>
          </a:p>
          <a:p>
            <a:pPr marL="256032" indent="-256032">
              <a:buFont typeface="Arial"/>
              <a:buChar char="•"/>
            </a:pPr>
            <a:r>
              <a:rPr lang="en-US" sz="2200" dirty="0" smtClean="0">
                <a:solidFill>
                  <a:srgbClr val="3D203B"/>
                </a:solidFill>
                <a:latin typeface="Calibri"/>
                <a:cs typeface="Calibri"/>
              </a:rPr>
              <a:t>Stall time</a:t>
            </a:r>
          </a:p>
          <a:p>
            <a:pPr marL="256032" indent="-256032">
              <a:buFont typeface="Arial"/>
              <a:buChar char="•"/>
            </a:pPr>
            <a:r>
              <a:rPr lang="en-US" sz="2200" dirty="0" smtClean="0">
                <a:solidFill>
                  <a:srgbClr val="3D203B"/>
                </a:solidFill>
                <a:latin typeface="Calibri"/>
                <a:cs typeface="Calibri"/>
              </a:rPr>
              <a:t>Network bandwidth</a:t>
            </a:r>
          </a:p>
          <a:p>
            <a:pPr marL="256032" indent="-256032">
              <a:buFont typeface="Arial"/>
              <a:buChar char="•"/>
            </a:pPr>
            <a:r>
              <a:rPr lang="en-US" sz="2200" dirty="0" smtClean="0">
                <a:solidFill>
                  <a:srgbClr val="3D203B"/>
                </a:solidFill>
                <a:latin typeface="Calibri"/>
                <a:cs typeface="Calibri"/>
              </a:rPr>
              <a:t>Available memory</a:t>
            </a:r>
          </a:p>
          <a:p>
            <a:pPr marL="256032" indent="-256032">
              <a:buFont typeface="Arial"/>
              <a:buChar char="•"/>
            </a:pPr>
            <a:r>
              <a:rPr lang="en-US" sz="2200" dirty="0" smtClean="0">
                <a:solidFill>
                  <a:srgbClr val="3D203B"/>
                </a:solidFill>
                <a:latin typeface="Calibri"/>
                <a:cs typeface="Calibri"/>
              </a:rPr>
              <a:t>Compute time threshold</a:t>
            </a:r>
          </a:p>
          <a:p>
            <a:pPr marL="256032" indent="-256032">
              <a:buFont typeface="Arial"/>
              <a:buChar char="•"/>
            </a:pPr>
            <a:r>
              <a:rPr lang="en-US" sz="2200" dirty="0" smtClean="0">
                <a:solidFill>
                  <a:srgbClr val="3D203B"/>
                </a:solidFill>
                <a:latin typeface="Calibri"/>
                <a:cs typeface="Calibri"/>
              </a:rPr>
              <a:t>Analysis attributes</a:t>
            </a:r>
            <a:endParaRPr lang="en-US" sz="2200" dirty="0">
              <a:solidFill>
                <a:srgbClr val="3D203B"/>
              </a:solidFill>
              <a:latin typeface="Calibri"/>
              <a:cs typeface="Calibri"/>
            </a:endParaRPr>
          </a:p>
        </p:txBody>
      </p:sp>
      <p:grpSp>
        <p:nvGrpSpPr>
          <p:cNvPr id="8" name="Group 7"/>
          <p:cNvGrpSpPr/>
          <p:nvPr/>
        </p:nvGrpSpPr>
        <p:grpSpPr>
          <a:xfrm>
            <a:off x="152400" y="3048000"/>
            <a:ext cx="1571869" cy="762000"/>
            <a:chOff x="152400" y="3048000"/>
            <a:chExt cx="1571869" cy="762000"/>
          </a:xfrm>
        </p:grpSpPr>
        <p:cxnSp>
          <p:nvCxnSpPr>
            <p:cNvPr id="7" name="Straight Arrow Connector 6"/>
            <p:cNvCxnSpPr/>
            <p:nvPr/>
          </p:nvCxnSpPr>
          <p:spPr>
            <a:xfrm>
              <a:off x="393192" y="3810000"/>
              <a:ext cx="1130808" cy="0"/>
            </a:xfrm>
            <a:prstGeom prst="straightConnector1">
              <a:avLst/>
            </a:prstGeom>
            <a:ln w="31750">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152400" y="3048000"/>
              <a:ext cx="1571869" cy="738664"/>
            </a:xfrm>
            <a:prstGeom prst="rect">
              <a:avLst/>
            </a:prstGeom>
          </p:spPr>
          <p:txBody>
            <a:bodyPr wrap="square">
              <a:spAutoFit/>
            </a:bodyPr>
            <a:lstStyle/>
            <a:p>
              <a:pPr algn="ctr"/>
              <a:r>
                <a:rPr lang="en-US" sz="2100" dirty="0">
                  <a:solidFill>
                    <a:srgbClr val="008000"/>
                  </a:solidFill>
                  <a:latin typeface="Calibri"/>
                  <a:cs typeface="Calibri"/>
                </a:rPr>
                <a:t>t</a:t>
              </a:r>
              <a:r>
                <a:rPr lang="en-US" sz="2100" dirty="0" smtClean="0">
                  <a:solidFill>
                    <a:srgbClr val="008000"/>
                  </a:solidFill>
                  <a:latin typeface="Calibri"/>
                  <a:cs typeface="Calibri"/>
                </a:rPr>
                <a:t>ransfer interval</a:t>
              </a:r>
              <a:endParaRPr lang="en-US" sz="2100" dirty="0">
                <a:solidFill>
                  <a:srgbClr val="008000"/>
                </a:solidFill>
              </a:endParaRPr>
            </a:p>
          </p:txBody>
        </p:sp>
      </p:grpSp>
    </p:spTree>
    <p:extLst>
      <p:ext uri="{BB962C8B-B14F-4D97-AF65-F5344CB8AC3E}">
        <p14:creationId xmlns:p14="http://schemas.microsoft.com/office/powerpoint/2010/main" val="3761857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0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4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4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6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6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0" presetClass="entr" presetSubtype="0" fill="hold" grpId="0" nodeType="withEffect">
                                  <p:stCondLst>
                                    <p:cond delay="0"/>
                                  </p:stCondLst>
                                  <p:childTnLst>
                                    <p:set>
                                      <p:cBhvr>
                                        <p:cTn id="71" dur="1" fill="hold">
                                          <p:stCondLst>
                                            <p:cond delay="0"/>
                                          </p:stCondLst>
                                        </p:cTn>
                                        <p:tgtEl>
                                          <p:spTgt spid="168"/>
                                        </p:tgtEl>
                                        <p:attrNameLst>
                                          <p:attrName>style.visibility</p:attrName>
                                        </p:attrNameLst>
                                      </p:cBhvr>
                                      <p:to>
                                        <p:strVal val="visible"/>
                                      </p:to>
                                    </p:set>
                                    <p:animEffect transition="in" filter="fade">
                                      <p:cBhvr>
                                        <p:cTn id="72" dur="500"/>
                                        <p:tgtEl>
                                          <p:spTgt spid="168"/>
                                        </p:tgtEl>
                                      </p:cBhvr>
                                    </p:animEffect>
                                  </p:childTnLst>
                                </p:cTn>
                              </p:par>
                              <p:par>
                                <p:cTn id="73" presetID="10"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83" grpId="0"/>
      <p:bldP spid="97" grpId="0"/>
      <p:bldP spid="99" grpId="0"/>
      <p:bldP spid="100" grpId="0"/>
      <p:bldP spid="101" grpId="0"/>
      <p:bldP spid="137" grpId="0"/>
      <p:bldP spid="138" grpId="0"/>
      <p:bldP spid="168" grpId="0" animBg="1"/>
      <p:bldP spid="1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685800"/>
          </a:xfrm>
        </p:spPr>
        <p:txBody>
          <a:bodyPr/>
          <a:lstStyle/>
          <a:p>
            <a:r>
              <a:rPr lang="en-US" dirty="0" smtClean="0"/>
              <a:t>Solution – I</a:t>
            </a:r>
            <a:r>
              <a:rPr lang="en-US" kern="0" dirty="0" smtClean="0">
                <a:effectLst>
                  <a:outerShdw blurRad="63500" dist="38100" dir="5400000" algn="t" rotWithShape="0">
                    <a:prstClr val="black">
                      <a:alpha val="25000"/>
                    </a:prstClr>
                  </a:outerShdw>
                </a:effectLst>
              </a:rPr>
              <a:t>nteger </a:t>
            </a:r>
            <a:r>
              <a:rPr lang="en-US" kern="0" dirty="0">
                <a:effectLst>
                  <a:outerShdw blurRad="63500" dist="38100" dir="5400000" algn="t" rotWithShape="0">
                    <a:prstClr val="black">
                      <a:alpha val="25000"/>
                    </a:prstClr>
                  </a:outerShdw>
                </a:effectLst>
              </a:rPr>
              <a:t>Linear Program </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19</a:t>
            </a:fld>
            <a:endParaRPr lang="en-US"/>
          </a:p>
        </p:txBody>
      </p:sp>
      <p:sp>
        <p:nvSpPr>
          <p:cNvPr id="38" name="Rectangle 37"/>
          <p:cNvSpPr/>
          <p:nvPr/>
        </p:nvSpPr>
        <p:spPr>
          <a:xfrm>
            <a:off x="2286000" y="5562600"/>
            <a:ext cx="44958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457200" indent="-457200">
              <a:buAutoNum type="arabicPeriod"/>
            </a:pPr>
            <a:r>
              <a:rPr lang="en-US" dirty="0" smtClean="0">
                <a:solidFill>
                  <a:schemeClr val="accent4"/>
                </a:solidFill>
                <a:latin typeface="Calibri"/>
                <a:cs typeface="Calibri"/>
              </a:rPr>
              <a:t>Analysis execution feasibilities</a:t>
            </a:r>
          </a:p>
          <a:p>
            <a:pPr marL="457200" indent="-457200">
              <a:buAutoNum type="arabicPeriod"/>
            </a:pPr>
            <a:r>
              <a:rPr lang="en-US" dirty="0" smtClean="0">
                <a:solidFill>
                  <a:schemeClr val="accent4"/>
                </a:solidFill>
                <a:latin typeface="Calibri"/>
                <a:cs typeface="Calibri"/>
              </a:rPr>
              <a:t>Analysis interval</a:t>
            </a:r>
            <a:endParaRPr lang="en-US" dirty="0">
              <a:solidFill>
                <a:schemeClr val="accent4"/>
              </a:solidFill>
              <a:latin typeface="Calibri"/>
              <a:cs typeface="Calibri"/>
            </a:endParaRPr>
          </a:p>
        </p:txBody>
      </p:sp>
      <p:sp>
        <p:nvSpPr>
          <p:cNvPr id="8" name="Oval 7"/>
          <p:cNvSpPr/>
          <p:nvPr/>
        </p:nvSpPr>
        <p:spPr>
          <a:xfrm>
            <a:off x="283919" y="321762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Data size</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0" name="Oval 9"/>
          <p:cNvSpPr/>
          <p:nvPr/>
        </p:nvSpPr>
        <p:spPr>
          <a:xfrm>
            <a:off x="283919" y="199842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Analysis time</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grpSp>
        <p:nvGrpSpPr>
          <p:cNvPr id="11" name="Group 10"/>
          <p:cNvGrpSpPr/>
          <p:nvPr/>
        </p:nvGrpSpPr>
        <p:grpSpPr>
          <a:xfrm>
            <a:off x="1363252" y="4191000"/>
            <a:ext cx="1837148" cy="1125780"/>
            <a:chOff x="6761235" y="4348333"/>
            <a:chExt cx="1837148" cy="1125780"/>
          </a:xfrm>
        </p:grpSpPr>
        <p:sp>
          <p:nvSpPr>
            <p:cNvPr id="12" name="Oval 11"/>
            <p:cNvSpPr/>
            <p:nvPr/>
          </p:nvSpPr>
          <p:spPr>
            <a:xfrm>
              <a:off x="6761235" y="4348333"/>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3" name="TextBox 3"/>
            <p:cNvSpPr txBox="1"/>
            <p:nvPr/>
          </p:nvSpPr>
          <p:spPr>
            <a:xfrm>
              <a:off x="6858000" y="4648200"/>
              <a:ext cx="1664638" cy="461665"/>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E1C11"/>
                  </a:solidFill>
                  <a:effectLst/>
                  <a:uLnTx/>
                  <a:uFillTx/>
                  <a:latin typeface="Calibri"/>
                  <a:ea typeface="ＭＳ Ｐゴシック" charset="0"/>
                  <a:cs typeface="Calibri"/>
                </a:rPr>
                <a:t>Importance</a:t>
              </a:r>
              <a:endParaRPr kumimoji="0" lang="en-US" sz="2400" b="1" i="0" u="none" strike="noStrike" kern="1200" cap="none" spc="0" normalizeH="0" baseline="0" noProof="0" dirty="0">
                <a:ln>
                  <a:noFill/>
                </a:ln>
                <a:solidFill>
                  <a:srgbClr val="1E1C11"/>
                </a:solidFill>
                <a:effectLst/>
                <a:uLnTx/>
                <a:uFillTx/>
                <a:latin typeface="Calibri"/>
                <a:ea typeface="ＭＳ Ｐゴシック" charset="0"/>
                <a:cs typeface="Calibri"/>
              </a:endParaRPr>
            </a:p>
          </p:txBody>
        </p:sp>
      </p:grpSp>
      <p:grpSp>
        <p:nvGrpSpPr>
          <p:cNvPr id="17" name="Group 16"/>
          <p:cNvGrpSpPr/>
          <p:nvPr/>
        </p:nvGrpSpPr>
        <p:grpSpPr>
          <a:xfrm>
            <a:off x="6925852" y="3242144"/>
            <a:ext cx="1837148" cy="1101256"/>
            <a:chOff x="2125252" y="5604344"/>
            <a:chExt cx="1837148" cy="1101256"/>
          </a:xfrm>
        </p:grpSpPr>
        <p:sp>
          <p:nvSpPr>
            <p:cNvPr id="18" name="Oval 17"/>
            <p:cNvSpPr/>
            <p:nvPr/>
          </p:nvSpPr>
          <p:spPr>
            <a:xfrm>
              <a:off x="2125252" y="5604344"/>
              <a:ext cx="1837148" cy="1101256"/>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19" name="TextBox 7"/>
            <p:cNvSpPr txBox="1"/>
            <p:nvPr/>
          </p:nvSpPr>
          <p:spPr>
            <a:xfrm>
              <a:off x="2181823" y="5716200"/>
              <a:ext cx="1743797"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Simulation time</a:t>
              </a:r>
              <a:endPar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endParaRPr>
            </a:p>
          </p:txBody>
        </p:sp>
      </p:grpSp>
      <p:grpSp>
        <p:nvGrpSpPr>
          <p:cNvPr id="21" name="Group 20"/>
          <p:cNvGrpSpPr/>
          <p:nvPr/>
        </p:nvGrpSpPr>
        <p:grpSpPr>
          <a:xfrm>
            <a:off x="6949300" y="1998420"/>
            <a:ext cx="1889900" cy="1125780"/>
            <a:chOff x="243700" y="3903420"/>
            <a:chExt cx="1889900" cy="1125780"/>
          </a:xfrm>
        </p:grpSpPr>
        <p:sp>
          <p:nvSpPr>
            <p:cNvPr id="22" name="Oval 21"/>
            <p:cNvSpPr/>
            <p:nvPr/>
          </p:nvSpPr>
          <p:spPr>
            <a:xfrm>
              <a:off x="243700" y="3903420"/>
              <a:ext cx="1837148" cy="1125780"/>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23" name="Rectangle 22"/>
            <p:cNvSpPr/>
            <p:nvPr/>
          </p:nvSpPr>
          <p:spPr>
            <a:xfrm>
              <a:off x="304800" y="4057878"/>
              <a:ext cx="1828800" cy="830997"/>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Network </a:t>
              </a:r>
              <a:r>
                <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rPr>
                <a:t>bandwidth</a:t>
              </a:r>
            </a:p>
          </p:txBody>
        </p:sp>
      </p:grpSp>
      <p:sp>
        <p:nvSpPr>
          <p:cNvPr id="24" name="Oval 23"/>
          <p:cNvSpPr/>
          <p:nvPr/>
        </p:nvSpPr>
        <p:spPr>
          <a:xfrm>
            <a:off x="3787109" y="3962400"/>
            <a:ext cx="1493583" cy="1125780"/>
          </a:xfrm>
          <a:prstGeom prst="ellipse">
            <a:avLst/>
          </a:prstGeom>
          <a:solidFill>
            <a:srgbClr val="5C0426">
              <a:lumMod val="90000"/>
              <a:lumOff val="1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ysClr val="window" lastClr="FFFFFF">
                    <a:lumMod val="95000"/>
                  </a:sysClr>
                </a:solidFill>
                <a:effectLst/>
                <a:uLnTx/>
                <a:uFillTx/>
                <a:latin typeface="Calibri"/>
                <a:ea typeface="+mn-ea"/>
                <a:cs typeface="Calibri"/>
              </a:rPr>
              <a:t>ILP</a:t>
            </a:r>
            <a:endParaRPr kumimoji="0" lang="en-US" sz="2400" b="1" i="0" u="none" strike="noStrike" kern="1200" cap="none" spc="0" normalizeH="0" baseline="0" noProof="0" dirty="0">
              <a:ln>
                <a:noFill/>
              </a:ln>
              <a:solidFill>
                <a:sysClr val="window" lastClr="FFFFFF">
                  <a:lumMod val="95000"/>
                </a:sysClr>
              </a:solidFill>
              <a:effectLst/>
              <a:uLnTx/>
              <a:uFillTx/>
              <a:latin typeface="Calibri"/>
              <a:ea typeface="+mn-ea"/>
              <a:cs typeface="Calibri"/>
            </a:endParaRPr>
          </a:p>
        </p:txBody>
      </p:sp>
      <p:cxnSp>
        <p:nvCxnSpPr>
          <p:cNvPr id="25" name="Elbow Connector 24"/>
          <p:cNvCxnSpPr>
            <a:stCxn id="27" idx="4"/>
            <a:endCxn id="24" idx="2"/>
          </p:cNvCxnSpPr>
          <p:nvPr/>
        </p:nvCxnSpPr>
        <p:spPr>
          <a:xfrm rot="16200000" flipH="1">
            <a:off x="3161425" y="3899606"/>
            <a:ext cx="791490" cy="459877"/>
          </a:xfrm>
          <a:prstGeom prst="bentConnector2">
            <a:avLst/>
          </a:prstGeom>
          <a:noFill/>
          <a:ln w="762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cxnSp>
        <p:nvCxnSpPr>
          <p:cNvPr id="26" name="Elbow Connector 25"/>
          <p:cNvCxnSpPr>
            <a:stCxn id="29" idx="4"/>
            <a:endCxn id="24" idx="6"/>
          </p:cNvCxnSpPr>
          <p:nvPr/>
        </p:nvCxnSpPr>
        <p:spPr>
          <a:xfrm rot="5400000">
            <a:off x="5111311" y="3903182"/>
            <a:ext cx="791490" cy="452727"/>
          </a:xfrm>
          <a:prstGeom prst="bentConnector2">
            <a:avLst/>
          </a:prstGeom>
          <a:noFill/>
          <a:ln w="762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sp>
        <p:nvSpPr>
          <p:cNvPr id="27" name="Oval 26"/>
          <p:cNvSpPr/>
          <p:nvPr/>
        </p:nvSpPr>
        <p:spPr>
          <a:xfrm>
            <a:off x="2222332" y="2209800"/>
            <a:ext cx="2209800" cy="1524000"/>
          </a:xfrm>
          <a:prstGeom prst="ellipse">
            <a:avLst/>
          </a:prstGeom>
          <a:solidFill>
            <a:srgbClr val="0000FF">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ysClr val="window" lastClr="FFFFFF"/>
                </a:solidFill>
                <a:effectLst/>
                <a:uLnTx/>
                <a:uFillTx/>
                <a:latin typeface="Calibri"/>
                <a:ea typeface="+mn-ea"/>
                <a:cs typeface="Calibri"/>
              </a:rPr>
              <a:t>Application parameters</a:t>
            </a:r>
            <a:endParaRPr kumimoji="0" lang="en-US" sz="2400" b="1" i="0" u="none" strike="noStrike" kern="1200" cap="none" spc="0" normalizeH="0" baseline="0" noProof="0" dirty="0">
              <a:ln>
                <a:noFill/>
              </a:ln>
              <a:solidFill>
                <a:sysClr val="window" lastClr="FFFFFF"/>
              </a:solidFill>
              <a:effectLst/>
              <a:uLnTx/>
              <a:uFillTx/>
              <a:latin typeface="Calibri"/>
              <a:ea typeface="+mn-ea"/>
              <a:cs typeface="Calibri"/>
            </a:endParaRPr>
          </a:p>
        </p:txBody>
      </p:sp>
      <p:grpSp>
        <p:nvGrpSpPr>
          <p:cNvPr id="28" name="Group 27"/>
          <p:cNvGrpSpPr/>
          <p:nvPr/>
        </p:nvGrpSpPr>
        <p:grpSpPr>
          <a:xfrm>
            <a:off x="4567558" y="2209800"/>
            <a:ext cx="2455374" cy="1524000"/>
            <a:chOff x="8458200" y="3862977"/>
            <a:chExt cx="2133600" cy="1752600"/>
          </a:xfrm>
        </p:grpSpPr>
        <p:sp>
          <p:nvSpPr>
            <p:cNvPr id="29" name="Oval 28"/>
            <p:cNvSpPr/>
            <p:nvPr/>
          </p:nvSpPr>
          <p:spPr>
            <a:xfrm>
              <a:off x="8552702" y="3862977"/>
              <a:ext cx="1837148" cy="1752600"/>
            </a:xfrm>
            <a:prstGeom prst="ellipse">
              <a:avLst/>
            </a:prstGeom>
            <a:solidFill>
              <a:srgbClr val="008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ysClr val="window" lastClr="FFFFFF"/>
                </a:solidFill>
                <a:effectLst/>
                <a:uLnTx/>
                <a:uFillTx/>
                <a:latin typeface="Calibri"/>
                <a:ea typeface="+mn-ea"/>
                <a:cs typeface="Calibri"/>
              </a:endParaRPr>
            </a:p>
          </p:txBody>
        </p:sp>
        <p:sp>
          <p:nvSpPr>
            <p:cNvPr id="30" name="TextBox 9216"/>
            <p:cNvSpPr txBox="1"/>
            <p:nvPr/>
          </p:nvSpPr>
          <p:spPr>
            <a:xfrm>
              <a:off x="8458200" y="4267200"/>
              <a:ext cx="2133600"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a:ea typeface="ＭＳ Ｐゴシック" charset="0"/>
                  <a:cs typeface="Calibri"/>
                </a:rPr>
                <a:t>System parameters</a:t>
              </a:r>
              <a:endParaRPr kumimoji="0" lang="en-US" sz="2400" b="1" i="0" u="none" strike="noStrike" kern="1200" cap="none" spc="0" normalizeH="0" baseline="0" noProof="0" dirty="0">
                <a:ln>
                  <a:noFill/>
                </a:ln>
                <a:solidFill>
                  <a:srgbClr val="FFFFFF"/>
                </a:solidFill>
                <a:effectLst/>
                <a:uLnTx/>
                <a:uFillTx/>
                <a:latin typeface="Calibri"/>
                <a:ea typeface="ＭＳ Ｐゴシック" charset="0"/>
                <a:cs typeface="Calibri"/>
              </a:endParaRPr>
            </a:p>
          </p:txBody>
        </p:sp>
      </p:grpSp>
      <p:grpSp>
        <p:nvGrpSpPr>
          <p:cNvPr id="31" name="Group 30"/>
          <p:cNvGrpSpPr/>
          <p:nvPr/>
        </p:nvGrpSpPr>
        <p:grpSpPr>
          <a:xfrm>
            <a:off x="6187300" y="838200"/>
            <a:ext cx="1889900" cy="1125780"/>
            <a:chOff x="243700" y="3903420"/>
            <a:chExt cx="1889900" cy="1125780"/>
          </a:xfrm>
        </p:grpSpPr>
        <p:sp>
          <p:nvSpPr>
            <p:cNvPr id="32" name="Oval 31"/>
            <p:cNvSpPr/>
            <p:nvPr/>
          </p:nvSpPr>
          <p:spPr>
            <a:xfrm>
              <a:off x="243700" y="3903420"/>
              <a:ext cx="1837148" cy="1125780"/>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33" name="Rectangle 32"/>
            <p:cNvSpPr/>
            <p:nvPr/>
          </p:nvSpPr>
          <p:spPr>
            <a:xfrm>
              <a:off x="304800" y="4040658"/>
              <a:ext cx="1828800" cy="830997"/>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Available memory</a:t>
              </a:r>
              <a:endPar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endParaRPr>
            </a:p>
          </p:txBody>
        </p:sp>
      </p:grpSp>
      <p:cxnSp>
        <p:nvCxnSpPr>
          <p:cNvPr id="35" name="Straight Arrow Connector 34"/>
          <p:cNvCxnSpPr/>
          <p:nvPr/>
        </p:nvCxnSpPr>
        <p:spPr>
          <a:xfrm flipH="1">
            <a:off x="4533900" y="5088180"/>
            <a:ext cx="1" cy="474420"/>
          </a:xfrm>
          <a:prstGeom prst="straightConnector1">
            <a:avLst/>
          </a:prstGeom>
          <a:noFill/>
          <a:ln w="63500" cap="flat" cmpd="sng" algn="ctr">
            <a:solidFill>
              <a:srgbClr val="1F497D">
                <a:lumMod val="75000"/>
              </a:srgbClr>
            </a:solidFill>
            <a:prstDash val="solid"/>
            <a:tailEnd type="arrow"/>
          </a:ln>
          <a:effectLst>
            <a:outerShdw blurRad="40000" dist="20000" dir="5400000" rotWithShape="0">
              <a:srgbClr val="000000">
                <a:alpha val="38000"/>
              </a:srgbClr>
            </a:outerShdw>
          </a:effectLst>
        </p:spPr>
      </p:cxnSp>
      <p:sp>
        <p:nvSpPr>
          <p:cNvPr id="34" name="Oval 33"/>
          <p:cNvSpPr/>
          <p:nvPr/>
        </p:nvSpPr>
        <p:spPr>
          <a:xfrm>
            <a:off x="1447800" y="1007820"/>
            <a:ext cx="1837148" cy="1125780"/>
          </a:xfrm>
          <a:prstGeom prst="ellipse">
            <a:avLst/>
          </a:prstGeom>
          <a:solidFill>
            <a:srgbClr val="1F497D">
              <a:lumMod val="40000"/>
              <a:lumOff val="60000"/>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mn-ea"/>
                <a:cs typeface="Calibri"/>
              </a:rPr>
              <a:t>Time threshold</a:t>
            </a: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grpSp>
        <p:nvGrpSpPr>
          <p:cNvPr id="36" name="Group 35"/>
          <p:cNvGrpSpPr/>
          <p:nvPr/>
        </p:nvGrpSpPr>
        <p:grpSpPr>
          <a:xfrm>
            <a:off x="5859052" y="4232744"/>
            <a:ext cx="1837148" cy="1101256"/>
            <a:chOff x="2125252" y="5604344"/>
            <a:chExt cx="1837148" cy="1101256"/>
          </a:xfrm>
        </p:grpSpPr>
        <p:sp>
          <p:nvSpPr>
            <p:cNvPr id="37" name="Oval 36"/>
            <p:cNvSpPr/>
            <p:nvPr/>
          </p:nvSpPr>
          <p:spPr>
            <a:xfrm>
              <a:off x="2125252" y="5604344"/>
              <a:ext cx="1837148" cy="1101256"/>
            </a:xfrm>
            <a:prstGeom prst="ellipse">
              <a:avLst/>
            </a:prstGeom>
            <a:solidFill>
              <a:srgbClr val="CCFFCC">
                <a:alpha val="90000"/>
              </a:srgbClr>
            </a:solidFill>
            <a:ln w="9525" cap="flat" cmpd="sng" algn="ctr">
              <a:noFill/>
              <a:prstDash val="solid"/>
            </a:ln>
            <a:effectLst>
              <a:outerShdw blurRad="225425" dist="76200" dir="5400000" rotWithShape="0">
                <a:srgbClr val="000000">
                  <a:alpha val="35000"/>
                </a:srgbClr>
              </a:outerShdw>
            </a:effectLst>
          </p:spPr>
          <p:txBody>
            <a:bodyPr lIns="0" tIns="0" rIns="0" bIns="0"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a:ea typeface="+mn-ea"/>
                <a:cs typeface="Calibri"/>
              </a:endParaRPr>
            </a:p>
          </p:txBody>
        </p:sp>
        <p:sp>
          <p:nvSpPr>
            <p:cNvPr id="39" name="TextBox 7"/>
            <p:cNvSpPr txBox="1"/>
            <p:nvPr/>
          </p:nvSpPr>
          <p:spPr>
            <a:xfrm>
              <a:off x="2181823" y="5716200"/>
              <a:ext cx="1743797" cy="83099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EEECE1">
                      <a:lumMod val="10000"/>
                    </a:srgbClr>
                  </a:solidFill>
                  <a:effectLst/>
                  <a:uLnTx/>
                  <a:uFillTx/>
                  <a:latin typeface="Calibri"/>
                  <a:ea typeface="ＭＳ Ｐゴシック" charset="0"/>
                  <a:cs typeface="Calibri"/>
                </a:rPr>
                <a:t>Transfer time</a:t>
              </a:r>
              <a:endParaRPr kumimoji="0" lang="en-US" sz="2400" b="1" i="0" u="none" strike="noStrike" kern="1200" cap="none" spc="0" normalizeH="0" baseline="0" noProof="0" dirty="0">
                <a:ln>
                  <a:noFill/>
                </a:ln>
                <a:solidFill>
                  <a:srgbClr val="EEECE1">
                    <a:lumMod val="10000"/>
                  </a:srgbClr>
                </a:solidFill>
                <a:effectLst/>
                <a:uLnTx/>
                <a:uFillTx/>
                <a:latin typeface="Calibri"/>
                <a:ea typeface="ＭＳ Ｐゴシック" charset="0"/>
                <a:cs typeface="Calibri"/>
              </a:endParaRPr>
            </a:p>
          </p:txBody>
        </p:sp>
      </p:grpSp>
    </p:spTree>
    <p:extLst>
      <p:ext uri="{BB962C8B-B14F-4D97-AF65-F5344CB8AC3E}">
        <p14:creationId xmlns:p14="http://schemas.microsoft.com/office/powerpoint/2010/main" val="1567528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Simulations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2</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098" r="31560"/>
          <a:stretch/>
        </p:blipFill>
        <p:spPr>
          <a:xfrm>
            <a:off x="6324600" y="1066800"/>
            <a:ext cx="1634858" cy="2971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096" y="1143001"/>
            <a:ext cx="3672904" cy="27432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181600" y="4045803"/>
            <a:ext cx="3801041" cy="830997"/>
          </a:xfrm>
          <a:prstGeom prst="rect">
            <a:avLst/>
          </a:prstGeom>
          <a:noFill/>
        </p:spPr>
        <p:txBody>
          <a:bodyPr wrap="none" rtlCol="0">
            <a:spAutoFit/>
          </a:bodyPr>
          <a:lstStyle/>
          <a:p>
            <a:pPr algn="ctr"/>
            <a:r>
              <a:rPr lang="en-US" dirty="0" smtClean="0">
                <a:solidFill>
                  <a:srgbClr val="0000FF"/>
                </a:solidFill>
                <a:latin typeface="Calibri"/>
                <a:cs typeface="Calibri"/>
              </a:rPr>
              <a:t>Blood Flow Simulation</a:t>
            </a:r>
          </a:p>
          <a:p>
            <a:pPr algn="ctr"/>
            <a:r>
              <a:rPr lang="en-US" dirty="0" err="1" smtClean="0">
                <a:solidFill>
                  <a:srgbClr val="0000FF"/>
                </a:solidFill>
                <a:latin typeface="Calibri"/>
                <a:cs typeface="Calibri"/>
              </a:rPr>
              <a:t>Randles</a:t>
            </a:r>
            <a:r>
              <a:rPr lang="en-US" dirty="0" smtClean="0">
                <a:solidFill>
                  <a:srgbClr val="0000FF"/>
                </a:solidFill>
                <a:latin typeface="Calibri"/>
                <a:cs typeface="Calibri"/>
              </a:rPr>
              <a:t> Lab, Duke University</a:t>
            </a:r>
          </a:p>
        </p:txBody>
      </p:sp>
      <p:sp>
        <p:nvSpPr>
          <p:cNvPr id="10" name="TextBox 9"/>
          <p:cNvSpPr txBox="1"/>
          <p:nvPr/>
        </p:nvSpPr>
        <p:spPr>
          <a:xfrm>
            <a:off x="1119226" y="4038600"/>
            <a:ext cx="3238988" cy="830997"/>
          </a:xfrm>
          <a:prstGeom prst="rect">
            <a:avLst/>
          </a:prstGeom>
          <a:noFill/>
        </p:spPr>
        <p:txBody>
          <a:bodyPr wrap="none" rtlCol="0">
            <a:spAutoFit/>
          </a:bodyPr>
          <a:lstStyle/>
          <a:p>
            <a:pPr algn="ctr"/>
            <a:r>
              <a:rPr lang="en-US" dirty="0" smtClean="0">
                <a:solidFill>
                  <a:srgbClr val="0000FF"/>
                </a:solidFill>
                <a:latin typeface="Calibri"/>
                <a:cs typeface="Calibri"/>
              </a:rPr>
              <a:t>Cosmological Simulation</a:t>
            </a:r>
            <a:endParaRPr lang="en-US" dirty="0">
              <a:solidFill>
                <a:srgbClr val="0000FF"/>
              </a:solidFill>
              <a:latin typeface="Calibri"/>
              <a:cs typeface="Calibri"/>
            </a:endParaRPr>
          </a:p>
          <a:p>
            <a:pPr algn="ctr"/>
            <a:r>
              <a:rPr lang="en-US" dirty="0" smtClean="0">
                <a:solidFill>
                  <a:srgbClr val="0000FF"/>
                </a:solidFill>
                <a:latin typeface="Calibri"/>
                <a:cs typeface="Calibri"/>
              </a:rPr>
              <a:t>SDSS</a:t>
            </a:r>
          </a:p>
        </p:txBody>
      </p:sp>
      <p:grpSp>
        <p:nvGrpSpPr>
          <p:cNvPr id="13" name="Group 12"/>
          <p:cNvGrpSpPr/>
          <p:nvPr/>
        </p:nvGrpSpPr>
        <p:grpSpPr>
          <a:xfrm>
            <a:off x="1885549" y="2453044"/>
            <a:ext cx="6039251" cy="3414356"/>
            <a:chOff x="1885549" y="2453044"/>
            <a:chExt cx="6039251" cy="3414356"/>
          </a:xfrm>
        </p:grpSpPr>
        <p:pic>
          <p:nvPicPr>
            <p:cNvPr id="11" name="Picture 10" descr="noaa-earth.jpg"/>
            <p:cNvPicPr>
              <a:picLocks noChangeAspect="1"/>
            </p:cNvPicPr>
            <p:nvPr/>
          </p:nvPicPr>
          <p:blipFill>
            <a:blip r:embed="rId4" cstate="print"/>
            <a:srcRect t="9608"/>
            <a:stretch>
              <a:fillRect/>
            </a:stretch>
          </p:blipFill>
          <p:spPr>
            <a:xfrm>
              <a:off x="1885549" y="2453044"/>
              <a:ext cx="6039251" cy="3414356"/>
            </a:xfrm>
            <a:prstGeom prst="rect">
              <a:avLst/>
            </a:prstGeom>
          </p:spPr>
        </p:pic>
        <p:sp>
          <p:nvSpPr>
            <p:cNvPr id="12" name="TextBox 11"/>
            <p:cNvSpPr txBox="1"/>
            <p:nvPr/>
          </p:nvSpPr>
          <p:spPr>
            <a:xfrm>
              <a:off x="5258836" y="5029200"/>
              <a:ext cx="2665964" cy="830997"/>
            </a:xfrm>
            <a:prstGeom prst="rect">
              <a:avLst/>
            </a:prstGeom>
            <a:noFill/>
          </p:spPr>
          <p:txBody>
            <a:bodyPr wrap="none" rtlCol="0">
              <a:spAutoFit/>
            </a:bodyPr>
            <a:lstStyle/>
            <a:p>
              <a:pPr algn="r"/>
              <a:r>
                <a:rPr lang="en-US" dirty="0" smtClean="0">
                  <a:solidFill>
                    <a:schemeClr val="bg1"/>
                  </a:solidFill>
                  <a:latin typeface="Calibri"/>
                  <a:cs typeface="Calibri"/>
                </a:rPr>
                <a:t>Weather simulation</a:t>
              </a:r>
            </a:p>
            <a:p>
              <a:pPr algn="r"/>
              <a:r>
                <a:rPr lang="en-US" dirty="0" smtClean="0">
                  <a:solidFill>
                    <a:schemeClr val="bg1"/>
                  </a:solidFill>
                  <a:latin typeface="Calibri"/>
                  <a:cs typeface="Calibri"/>
                </a:rPr>
                <a:t>NASA</a:t>
              </a:r>
              <a:endParaRPr lang="en-US" dirty="0">
                <a:solidFill>
                  <a:schemeClr val="bg1"/>
                </a:solidFill>
                <a:latin typeface="Calibri"/>
                <a:cs typeface="Calibri"/>
              </a:endParaRPr>
            </a:p>
          </p:txBody>
        </p:sp>
      </p:grpSp>
    </p:spTree>
    <p:extLst>
      <p:ext uri="{BB962C8B-B14F-4D97-AF65-F5344CB8AC3E}">
        <p14:creationId xmlns:p14="http://schemas.microsoft.com/office/powerpoint/2010/main" val="359224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par>
                                <p:cTn id="16" presetID="9" presetClass="emph" presetSubtype="0" nodeType="withEffect">
                                  <p:stCondLst>
                                    <p:cond delay="0"/>
                                  </p:stCondLst>
                                  <p:childTnLst>
                                    <p:set>
                                      <p:cBhvr rctx="PPT">
                                        <p:cTn id="17" dur="indefinite"/>
                                        <p:tgtEl>
                                          <p:spTgt spid="6"/>
                                        </p:tgtEl>
                                        <p:attrNameLst>
                                          <p:attrName>style.opacity</p:attrName>
                                        </p:attrNameLst>
                                      </p:cBhvr>
                                      <p:to>
                                        <p:strVal val="0.5"/>
                                      </p:to>
                                    </p:set>
                                    <p:animEffect filter="image" prLst="opacity: 0.5">
                                      <p:cBhvr rctx="IE">
                                        <p:cTn id="18" dur="indefinite"/>
                                        <p:tgtEl>
                                          <p:spTgt spid="6"/>
                                        </p:tgtEl>
                                      </p:cBhvr>
                                    </p:animEffect>
                                  </p:childTnLst>
                                </p:cTn>
                              </p:par>
                              <p:par>
                                <p:cTn id="19" presetID="9" presetClass="emph" presetSubtype="0" grpId="1" nodeType="withEffect">
                                  <p:stCondLst>
                                    <p:cond delay="0"/>
                                  </p:stCondLst>
                                  <p:childTnLst>
                                    <p:set>
                                      <p:cBhvr rctx="PPT">
                                        <p:cTn id="20" dur="indefinite"/>
                                        <p:tgtEl>
                                          <p:spTgt spid="9"/>
                                        </p:tgtEl>
                                        <p:attrNameLst>
                                          <p:attrName>style.opacity</p:attrName>
                                        </p:attrNameLst>
                                      </p:cBhvr>
                                      <p:to>
                                        <p:strVal val="0.5"/>
                                      </p:to>
                                    </p:set>
                                    <p:animEffect filter="image" prLst="opacity: 0.5">
                                      <p:cBhvr rctx="IE">
                                        <p:cTn id="21" dur="indefinite"/>
                                        <p:tgtEl>
                                          <p:spTgt spid="9"/>
                                        </p:tgtEl>
                                      </p:cBhvr>
                                    </p:animEffect>
                                  </p:childTnLst>
                                </p:cTn>
                              </p:par>
                              <p:par>
                                <p:cTn id="22" presetID="9" presetClass="emph" presetSubtype="0" grpId="0" nodeType="withEffect">
                                  <p:stCondLst>
                                    <p:cond delay="0"/>
                                  </p:stCondLst>
                                  <p:childTnLst>
                                    <p:set>
                                      <p:cBhvr rctx="PPT">
                                        <p:cTn id="23" dur="indefinite"/>
                                        <p:tgtEl>
                                          <p:spTgt spid="10"/>
                                        </p:tgtEl>
                                        <p:attrNameLst>
                                          <p:attrName>style.opacity</p:attrName>
                                        </p:attrNameLst>
                                      </p:cBhvr>
                                      <p:to>
                                        <p:strVal val="0.5"/>
                                      </p:to>
                                    </p:set>
                                    <p:animEffect filter="image" prLst="opacity: 0.5">
                                      <p:cBhvr rctx="IE">
                                        <p:cTn id="24" dur="indefinite"/>
                                        <p:tgtEl>
                                          <p:spTgt spid="10"/>
                                        </p:tgtEl>
                                      </p:cBhvr>
                                    </p:animEffec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bwMode="auto">
          <a:xfrm>
            <a:off x="4802415" y="2777698"/>
            <a:ext cx="4218175" cy="3470702"/>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164592" indent="-164592">
              <a:lnSpc>
                <a:spcPct val="120000"/>
              </a:lnSpc>
              <a:buClr>
                <a:srgbClr val="000000"/>
              </a:buClr>
              <a:buFont typeface="Arial"/>
              <a:buChar char="•"/>
            </a:pPr>
            <a:endParaRPr lang="en-US" sz="1800" dirty="0">
              <a:solidFill>
                <a:schemeClr val="accent4"/>
              </a:solidFill>
              <a:latin typeface="Calibri" charset="0"/>
              <a:ea typeface="ＭＳ Ｐゴシック" charset="0"/>
              <a:cs typeface="ＭＳ Ｐゴシック" charset="0"/>
            </a:endParaRPr>
          </a:p>
        </p:txBody>
      </p:sp>
      <p:sp>
        <p:nvSpPr>
          <p:cNvPr id="27" name="Content Placeholder 2"/>
          <p:cNvSpPr txBox="1">
            <a:spLocks/>
          </p:cNvSpPr>
          <p:nvPr/>
        </p:nvSpPr>
        <p:spPr bwMode="auto">
          <a:xfrm>
            <a:off x="4802416" y="1262396"/>
            <a:ext cx="4189184" cy="875347"/>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164592" indent="-164592">
              <a:lnSpc>
                <a:spcPct val="120000"/>
              </a:lnSpc>
              <a:buClr>
                <a:srgbClr val="000000"/>
              </a:buClr>
              <a:buFont typeface="Arial"/>
              <a:buChar char="•"/>
            </a:pPr>
            <a:endParaRPr lang="en-US" sz="1800" dirty="0">
              <a:solidFill>
                <a:schemeClr val="accent4"/>
              </a:solidFill>
              <a:latin typeface="Calibri" charset="0"/>
              <a:ea typeface="ＭＳ Ｐゴシック" charset="0"/>
              <a:cs typeface="ＭＳ Ｐゴシック" charset="0"/>
            </a:endParaRPr>
          </a:p>
        </p:txBody>
      </p:sp>
      <p:sp>
        <p:nvSpPr>
          <p:cNvPr id="3" name="Slide Number Placeholder 2"/>
          <p:cNvSpPr>
            <a:spLocks noGrp="1"/>
          </p:cNvSpPr>
          <p:nvPr>
            <p:ph type="sldNum" sz="quarter" idx="4294967295"/>
          </p:nvPr>
        </p:nvSpPr>
        <p:spPr>
          <a:xfrm>
            <a:off x="8763000" y="6477000"/>
            <a:ext cx="457200" cy="457200"/>
          </a:xfrm>
        </p:spPr>
        <p:txBody>
          <a:bodyPr/>
          <a:lstStyle/>
          <a:p>
            <a:fld id="{B6F15528-21DE-4FAA-801E-634DDDAF4B2B}" type="slidenum">
              <a:rPr lang="en-US" smtClean="0"/>
              <a:pPr/>
              <a:t>20</a:t>
            </a:fld>
            <a:endParaRPr lang="en-US" dirty="0"/>
          </a:p>
        </p:txBody>
      </p:sp>
      <p:sp>
        <p:nvSpPr>
          <p:cNvPr id="5"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Integer Linear Program Formulation – Local</a:t>
            </a:r>
            <a:endParaRPr lang="en-US" dirty="0">
              <a:solidFill>
                <a:schemeClr val="bg1"/>
              </a:solidFill>
              <a:latin typeface="Times New Roman" pitchFamily="18" charset="0"/>
              <a:cs typeface="Times New Roman" pitchFamily="18" charset="0"/>
            </a:endParaRPr>
          </a:p>
        </p:txBody>
      </p:sp>
      <p:sp>
        <p:nvSpPr>
          <p:cNvPr id="80" name="Content Placeholder 2"/>
          <p:cNvSpPr txBox="1">
            <a:spLocks/>
          </p:cNvSpPr>
          <p:nvPr/>
        </p:nvSpPr>
        <p:spPr bwMode="auto">
          <a:xfrm>
            <a:off x="228600" y="1274064"/>
            <a:ext cx="4419601" cy="3526536"/>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27432" indent="-137160">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Compute time </a:t>
            </a:r>
            <a:r>
              <a:rPr lang="en-US" sz="1800" dirty="0">
                <a:solidFill>
                  <a:schemeClr val="accent4"/>
                </a:solidFill>
                <a:latin typeface="Calibri" charset="0"/>
                <a:ea typeface="ＭＳ Ｐゴシック" charset="0"/>
                <a:cs typeface="ＭＳ Ｐゴシック" charset="0"/>
              </a:rPr>
              <a:t>of </a:t>
            </a:r>
            <a:r>
              <a:rPr lang="en-US" sz="1800" dirty="0" smtClean="0">
                <a:solidFill>
                  <a:schemeClr val="accent4"/>
                </a:solidFill>
                <a:latin typeface="Calibri" charset="0"/>
                <a:ea typeface="ＭＳ Ｐゴシック" charset="0"/>
                <a:cs typeface="ＭＳ Ｐゴシック" charset="0"/>
              </a:rPr>
              <a:t>simulation </a:t>
            </a:r>
            <a:r>
              <a:rPr lang="en-US" sz="1800" dirty="0">
                <a:solidFill>
                  <a:schemeClr val="accent4"/>
                </a:solidFill>
                <a:latin typeface="Calibri" charset="0"/>
                <a:ea typeface="ＭＳ Ｐゴシック" charset="0"/>
                <a:cs typeface="ＭＳ Ｐゴシック" charset="0"/>
              </a:rPr>
              <a:t>time </a:t>
            </a:r>
            <a:r>
              <a:rPr lang="en-US" sz="1800" dirty="0" smtClean="0">
                <a:solidFill>
                  <a:schemeClr val="accent4"/>
                </a:solidFill>
                <a:latin typeface="Calibri" charset="0"/>
                <a:ea typeface="ＭＳ Ｐゴシック" charset="0"/>
                <a:cs typeface="ＭＳ Ｐゴシック" charset="0"/>
              </a:rPr>
              <a:t>step</a:t>
            </a:r>
          </a:p>
          <a:p>
            <a:pPr marL="27432" indent="-137160">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Compute time </a:t>
            </a:r>
            <a:r>
              <a:rPr lang="en-US" sz="1800" dirty="0">
                <a:solidFill>
                  <a:schemeClr val="accent4"/>
                </a:solidFill>
                <a:latin typeface="Calibri" charset="0"/>
                <a:ea typeface="ＭＳ Ｐゴシック" charset="0"/>
                <a:cs typeface="ＭＳ Ｐゴシック" charset="0"/>
              </a:rPr>
              <a:t>of </a:t>
            </a:r>
            <a:r>
              <a:rPr lang="en-US" sz="1800" dirty="0" smtClean="0">
                <a:solidFill>
                  <a:schemeClr val="accent4"/>
                </a:solidFill>
                <a:latin typeface="Calibri" charset="0"/>
                <a:ea typeface="ＭＳ Ｐゴシック" charset="0"/>
                <a:cs typeface="ＭＳ Ｐゴシック" charset="0"/>
              </a:rPr>
              <a:t>analysis time </a:t>
            </a:r>
            <a:r>
              <a:rPr lang="en-US" sz="1800" dirty="0">
                <a:solidFill>
                  <a:schemeClr val="accent4"/>
                </a:solidFill>
                <a:latin typeface="Calibri" charset="0"/>
                <a:ea typeface="ＭＳ Ｐゴシック" charset="0"/>
                <a:cs typeface="ＭＳ Ｐゴシック" charset="0"/>
              </a:rPr>
              <a:t>step</a:t>
            </a:r>
          </a:p>
          <a:p>
            <a:pPr marL="27432" indent="-137160">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Memory required for analysis</a:t>
            </a:r>
          </a:p>
          <a:p>
            <a:pPr marL="27432" indent="-137160">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Output size for 1 analysis step</a:t>
            </a:r>
          </a:p>
          <a:p>
            <a:pPr marL="27432" indent="-137160">
              <a:buClr>
                <a:srgbClr val="000000"/>
              </a:buClr>
              <a:buFont typeface="Arial"/>
              <a:buChar char="•"/>
            </a:pPr>
            <a:r>
              <a:rPr lang="en-US" sz="1800" dirty="0">
                <a:solidFill>
                  <a:schemeClr val="accent4"/>
                </a:solidFill>
                <a:latin typeface="Calibri" charset="0"/>
              </a:rPr>
              <a:t>Transfer time for 1 analysis step</a:t>
            </a:r>
          </a:p>
          <a:p>
            <a:pPr marL="27432" indent="-137160">
              <a:buClr>
                <a:srgbClr val="000000"/>
              </a:buClr>
              <a:buFont typeface="Arial"/>
              <a:buChar char="•"/>
            </a:pPr>
            <a:r>
              <a:rPr lang="en-US" sz="1800" dirty="0">
                <a:solidFill>
                  <a:schemeClr val="accent4"/>
                </a:solidFill>
                <a:latin typeface="Calibri" charset="0"/>
              </a:rPr>
              <a:t>Available </a:t>
            </a:r>
            <a:r>
              <a:rPr lang="en-US" sz="1800" dirty="0" smtClean="0">
                <a:solidFill>
                  <a:schemeClr val="accent4"/>
                </a:solidFill>
                <a:latin typeface="Calibri" charset="0"/>
              </a:rPr>
              <a:t>memory</a:t>
            </a:r>
            <a:endParaRPr lang="en-US" sz="1800" dirty="0" smtClean="0">
              <a:solidFill>
                <a:schemeClr val="accent4"/>
              </a:solidFill>
              <a:latin typeface="Calibri" charset="0"/>
              <a:ea typeface="ＭＳ Ｐゴシック" charset="0"/>
              <a:cs typeface="ＭＳ Ｐゴシック" charset="0"/>
            </a:endParaRPr>
          </a:p>
          <a:p>
            <a:pPr marL="27432" indent="-137160">
              <a:buClr>
                <a:srgbClr val="000000"/>
              </a:buClr>
              <a:buFont typeface="Arial"/>
              <a:buChar char="•"/>
            </a:pPr>
            <a:endParaRPr lang="en-US" sz="1800" dirty="0" smtClean="0">
              <a:solidFill>
                <a:schemeClr val="accent4"/>
              </a:solidFill>
              <a:latin typeface="Calibri" charset="0"/>
              <a:ea typeface="ＭＳ Ｐゴシック" charset="0"/>
              <a:cs typeface="ＭＳ Ｐゴシック" charset="0"/>
            </a:endParaRPr>
          </a:p>
          <a:p>
            <a:pPr marL="27432" indent="-137160">
              <a:buClr>
                <a:srgbClr val="000000"/>
              </a:buClr>
              <a:buFont typeface="Arial"/>
              <a:buChar char="•"/>
            </a:pPr>
            <a:r>
              <a:rPr lang="en-US" sz="1800" dirty="0" smtClean="0">
                <a:solidFill>
                  <a:schemeClr val="accent4"/>
                </a:solidFill>
                <a:latin typeface="Calibri" charset="0"/>
              </a:rPr>
              <a:t>Set of analyses</a:t>
            </a:r>
          </a:p>
          <a:p>
            <a:pPr marL="27432" indent="-137160">
              <a:buClr>
                <a:srgbClr val="000000"/>
              </a:buClr>
              <a:buFont typeface="Arial"/>
              <a:buChar char="•"/>
            </a:pPr>
            <a:r>
              <a:rPr lang="en-US" sz="1800" dirty="0" smtClean="0">
                <a:solidFill>
                  <a:schemeClr val="accent4"/>
                </a:solidFill>
                <a:latin typeface="Calibri" charset="0"/>
              </a:rPr>
              <a:t>Simulation steps</a:t>
            </a:r>
            <a:endParaRPr lang="en-US" sz="1800" dirty="0" smtClean="0">
              <a:solidFill>
                <a:schemeClr val="accent4"/>
              </a:solidFill>
              <a:latin typeface="Calibri" charset="0"/>
              <a:ea typeface="ＭＳ Ｐゴシック" charset="0"/>
              <a:cs typeface="ＭＳ Ｐゴシック" charset="0"/>
            </a:endParaRPr>
          </a:p>
          <a:p>
            <a:pPr marL="27432" indent="-137160">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Importance of analysis</a:t>
            </a:r>
          </a:p>
          <a:p>
            <a:pPr marL="27432" indent="-137160">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Upper bound on transfer time</a:t>
            </a:r>
          </a:p>
          <a:p>
            <a:pPr marL="27432" indent="-137160">
              <a:buClr>
                <a:srgbClr val="000000"/>
              </a:buClr>
              <a:buFont typeface="Arial"/>
              <a:buChar char="•"/>
            </a:pPr>
            <a:r>
              <a:rPr lang="en-US" sz="1800" dirty="0" smtClean="0">
                <a:solidFill>
                  <a:schemeClr val="accent4"/>
                </a:solidFill>
                <a:latin typeface="Calibri" charset="0"/>
                <a:ea typeface="ＭＳ Ｐゴシック" charset="0"/>
                <a:cs typeface="ＭＳ Ｐゴシック" charset="0"/>
              </a:rPr>
              <a:t>Lower bound on analysis interval</a:t>
            </a:r>
            <a:endParaRPr lang="en-US" sz="1800" dirty="0">
              <a:solidFill>
                <a:schemeClr val="accent4"/>
              </a:solidFill>
              <a:latin typeface="Calibri" charset="0"/>
              <a:ea typeface="ＭＳ Ｐゴシック" charset="0"/>
              <a:cs typeface="ＭＳ Ｐゴシック" charset="0"/>
            </a:endParaRPr>
          </a:p>
        </p:txBody>
      </p:sp>
      <p:cxnSp>
        <p:nvCxnSpPr>
          <p:cNvPr id="82" name="Straight Connector 81"/>
          <p:cNvCxnSpPr/>
          <p:nvPr/>
        </p:nvCxnSpPr>
        <p:spPr>
          <a:xfrm>
            <a:off x="228600" y="3124200"/>
            <a:ext cx="4407408" cy="0"/>
          </a:xfrm>
          <a:prstGeom prst="line">
            <a:avLst/>
          </a:prstGeom>
          <a:noFill/>
          <a:ln w="25400" cap="flat" cmpd="sng" algn="ctr">
            <a:solidFill>
              <a:srgbClr val="008000"/>
            </a:solidFill>
            <a:prstDash val="solid"/>
          </a:ln>
          <a:effectLst>
            <a:outerShdw blurRad="40000" dist="20000" dir="5400000" rotWithShape="0">
              <a:srgbClr val="000000">
                <a:alpha val="38000"/>
              </a:srgbClr>
            </a:outerShdw>
          </a:effectLst>
        </p:spPr>
      </p:cxnSp>
      <p:sp>
        <p:nvSpPr>
          <p:cNvPr id="83" name="TextBox 76"/>
          <p:cNvSpPr txBox="1"/>
          <p:nvPr/>
        </p:nvSpPr>
        <p:spPr>
          <a:xfrm>
            <a:off x="228600" y="4994702"/>
            <a:ext cx="26670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Output Parameters</a:t>
            </a:r>
          </a:p>
        </p:txBody>
      </p:sp>
      <p:sp>
        <p:nvSpPr>
          <p:cNvPr id="84" name="Content Placeholder 2"/>
          <p:cNvSpPr txBox="1">
            <a:spLocks/>
          </p:cNvSpPr>
          <p:nvPr/>
        </p:nvSpPr>
        <p:spPr bwMode="auto">
          <a:xfrm>
            <a:off x="247491" y="5410200"/>
            <a:ext cx="4400710" cy="838200"/>
          </a:xfrm>
          <a:prstGeom prst="rect">
            <a:avLst/>
          </a:prstGeom>
          <a:solidFill>
            <a:srgbClr val="E6FFE8"/>
          </a:solidFill>
          <a:ln w="31750">
            <a:solidFill>
              <a:srgbClr val="008000"/>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164592" indent="-164592">
              <a:lnSpc>
                <a:spcPct val="120000"/>
              </a:lnSpc>
              <a:buClr>
                <a:srgbClr val="000000"/>
              </a:buClr>
              <a:buFont typeface="Arial"/>
              <a:buChar char="•"/>
            </a:pPr>
            <a:r>
              <a:rPr lang="en-US" sz="1800" dirty="0" smtClean="0">
                <a:solidFill>
                  <a:srgbClr val="3D203B"/>
                </a:solidFill>
                <a:latin typeface="Calibri" charset="0"/>
                <a:ea typeface="ＭＳ Ｐゴシック" charset="0"/>
                <a:cs typeface="ＭＳ Ｐゴシック" charset="0"/>
              </a:rPr>
              <a:t>Feasibility of each analysis</a:t>
            </a:r>
          </a:p>
          <a:p>
            <a:pPr marL="164592" indent="-164592">
              <a:lnSpc>
                <a:spcPct val="120000"/>
              </a:lnSpc>
              <a:buClr>
                <a:srgbClr val="000000"/>
              </a:buClr>
              <a:buFont typeface="Arial"/>
              <a:buChar char="•"/>
            </a:pPr>
            <a:r>
              <a:rPr lang="en-US" sz="1800" dirty="0" smtClean="0">
                <a:solidFill>
                  <a:srgbClr val="3D203B"/>
                </a:solidFill>
                <a:latin typeface="Calibri" charset="0"/>
                <a:ea typeface="ＭＳ Ｐゴシック" charset="0"/>
                <a:cs typeface="ＭＳ Ｐゴシック" charset="0"/>
              </a:rPr>
              <a:t>Analysis interval</a:t>
            </a:r>
            <a:endParaRPr lang="en-US" sz="1800" dirty="0">
              <a:solidFill>
                <a:srgbClr val="3D203B"/>
              </a:solidFill>
              <a:latin typeface="Calibri" charset="0"/>
              <a:ea typeface="ＭＳ Ｐゴシック" charset="0"/>
              <a:cs typeface="ＭＳ Ｐゴシック" charset="0"/>
            </a:endParaRPr>
          </a:p>
        </p:txBody>
      </p:sp>
      <p:sp>
        <p:nvSpPr>
          <p:cNvPr id="85" name="TextBox 26"/>
          <p:cNvSpPr txBox="1"/>
          <p:nvPr/>
        </p:nvSpPr>
        <p:spPr>
          <a:xfrm>
            <a:off x="6019800" y="838200"/>
            <a:ext cx="16764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Objective</a:t>
            </a:r>
          </a:p>
        </p:txBody>
      </p:sp>
      <p:sp>
        <p:nvSpPr>
          <p:cNvPr id="87" name="TextBox 31"/>
          <p:cNvSpPr txBox="1"/>
          <p:nvPr/>
        </p:nvSpPr>
        <p:spPr>
          <a:xfrm>
            <a:off x="6019800" y="2362200"/>
            <a:ext cx="16764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Constraints</a:t>
            </a:r>
          </a:p>
        </p:txBody>
      </p:sp>
      <p:pic>
        <p:nvPicPr>
          <p:cNvPr id="92" name="Picture 91"/>
          <p:cNvPicPr>
            <a:picLocks noChangeAspect="1"/>
          </p:cNvPicPr>
          <p:nvPr/>
        </p:nvPicPr>
        <p:blipFill>
          <a:blip r:embed="rId3"/>
          <a:stretch>
            <a:fillRect/>
          </a:stretch>
        </p:blipFill>
        <p:spPr>
          <a:xfrm>
            <a:off x="5029200" y="1295400"/>
            <a:ext cx="3810000" cy="766143"/>
          </a:xfrm>
          <a:prstGeom prst="rect">
            <a:avLst/>
          </a:prstGeom>
        </p:spPr>
      </p:pic>
      <p:sp>
        <p:nvSpPr>
          <p:cNvPr id="81" name="TextBox 75"/>
          <p:cNvSpPr txBox="1"/>
          <p:nvPr/>
        </p:nvSpPr>
        <p:spPr>
          <a:xfrm>
            <a:off x="209713" y="838200"/>
            <a:ext cx="2685889"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Input Parameters</a:t>
            </a:r>
          </a:p>
        </p:txBody>
      </p:sp>
      <p:pic>
        <p:nvPicPr>
          <p:cNvPr id="6" name="Picture 5"/>
          <p:cNvPicPr>
            <a:picLocks noChangeAspect="1"/>
          </p:cNvPicPr>
          <p:nvPr/>
        </p:nvPicPr>
        <p:blipFill>
          <a:blip r:embed="rId4"/>
          <a:stretch>
            <a:fillRect/>
          </a:stretch>
        </p:blipFill>
        <p:spPr>
          <a:xfrm>
            <a:off x="4783661" y="3200400"/>
            <a:ext cx="3369739" cy="606553"/>
          </a:xfrm>
          <a:prstGeom prst="rect">
            <a:avLst/>
          </a:prstGeom>
        </p:spPr>
      </p:pic>
      <p:pic>
        <p:nvPicPr>
          <p:cNvPr id="7" name="Picture 6"/>
          <p:cNvPicPr>
            <a:picLocks noChangeAspect="1"/>
          </p:cNvPicPr>
          <p:nvPr/>
        </p:nvPicPr>
        <p:blipFill>
          <a:blip r:embed="rId5"/>
          <a:stretch>
            <a:fillRect/>
          </a:stretch>
        </p:blipFill>
        <p:spPr>
          <a:xfrm>
            <a:off x="4800600" y="4211595"/>
            <a:ext cx="3352800" cy="609600"/>
          </a:xfrm>
          <a:prstGeom prst="rect">
            <a:avLst/>
          </a:prstGeom>
        </p:spPr>
      </p:pic>
      <p:pic>
        <p:nvPicPr>
          <p:cNvPr id="8" name="Picture 7"/>
          <p:cNvPicPr>
            <a:picLocks noChangeAspect="1"/>
          </p:cNvPicPr>
          <p:nvPr/>
        </p:nvPicPr>
        <p:blipFill>
          <a:blip r:embed="rId6"/>
          <a:stretch>
            <a:fillRect/>
          </a:stretch>
        </p:blipFill>
        <p:spPr>
          <a:xfrm>
            <a:off x="4800600" y="4821195"/>
            <a:ext cx="4191000" cy="589005"/>
          </a:xfrm>
          <a:prstGeom prst="rect">
            <a:avLst/>
          </a:prstGeom>
        </p:spPr>
      </p:pic>
      <p:pic>
        <p:nvPicPr>
          <p:cNvPr id="9" name="Picture 8"/>
          <p:cNvPicPr>
            <a:picLocks noChangeAspect="1"/>
          </p:cNvPicPr>
          <p:nvPr/>
        </p:nvPicPr>
        <p:blipFill>
          <a:blip r:embed="rId7"/>
          <a:stretch>
            <a:fillRect/>
          </a:stretch>
        </p:blipFill>
        <p:spPr>
          <a:xfrm>
            <a:off x="4876800" y="5867401"/>
            <a:ext cx="1023254" cy="304799"/>
          </a:xfrm>
          <a:prstGeom prst="rect">
            <a:avLst/>
          </a:prstGeom>
        </p:spPr>
      </p:pic>
      <p:sp>
        <p:nvSpPr>
          <p:cNvPr id="11" name="Rectangle 10"/>
          <p:cNvSpPr/>
          <p:nvPr/>
        </p:nvSpPr>
        <p:spPr>
          <a:xfrm>
            <a:off x="4800600" y="3826130"/>
            <a:ext cx="804277" cy="461665"/>
          </a:xfrm>
          <a:prstGeom prst="rect">
            <a:avLst/>
          </a:prstGeom>
        </p:spPr>
        <p:txBody>
          <a:bodyPr wrap="none">
            <a:spAutoFit/>
          </a:bodyPr>
          <a:lstStyle/>
          <a:p>
            <a:r>
              <a:rPr lang="en-US" dirty="0">
                <a:solidFill>
                  <a:srgbClr val="008000"/>
                </a:solidFill>
                <a:latin typeface="Calibri"/>
                <a:cs typeface="Calibri"/>
              </a:rPr>
              <a:t>Time </a:t>
            </a:r>
            <a:endParaRPr lang="en-US" dirty="0"/>
          </a:p>
        </p:txBody>
      </p:sp>
      <p:sp>
        <p:nvSpPr>
          <p:cNvPr id="36" name="Rectangle 35"/>
          <p:cNvSpPr/>
          <p:nvPr/>
        </p:nvSpPr>
        <p:spPr>
          <a:xfrm>
            <a:off x="4757916" y="2743200"/>
            <a:ext cx="1261884" cy="461665"/>
          </a:xfrm>
          <a:prstGeom prst="rect">
            <a:avLst/>
          </a:prstGeom>
        </p:spPr>
        <p:txBody>
          <a:bodyPr wrap="none">
            <a:spAutoFit/>
          </a:bodyPr>
          <a:lstStyle/>
          <a:p>
            <a:r>
              <a:rPr lang="en-US" dirty="0" smtClean="0">
                <a:solidFill>
                  <a:srgbClr val="008000"/>
                </a:solidFill>
                <a:latin typeface="Calibri"/>
                <a:cs typeface="Calibri"/>
              </a:rPr>
              <a:t>Memory</a:t>
            </a:r>
            <a:endParaRPr lang="en-US" dirty="0"/>
          </a:p>
        </p:txBody>
      </p:sp>
      <p:sp>
        <p:nvSpPr>
          <p:cNvPr id="37" name="Rectangle 36"/>
          <p:cNvSpPr/>
          <p:nvPr/>
        </p:nvSpPr>
        <p:spPr>
          <a:xfrm>
            <a:off x="4799086" y="5481935"/>
            <a:ext cx="1144514" cy="461665"/>
          </a:xfrm>
          <a:prstGeom prst="rect">
            <a:avLst/>
          </a:prstGeom>
        </p:spPr>
        <p:txBody>
          <a:bodyPr wrap="none">
            <a:spAutoFit/>
          </a:bodyPr>
          <a:lstStyle/>
          <a:p>
            <a:r>
              <a:rPr lang="en-US" dirty="0" smtClean="0">
                <a:solidFill>
                  <a:srgbClr val="008000"/>
                </a:solidFill>
                <a:latin typeface="Calibri"/>
                <a:cs typeface="Calibri"/>
              </a:rPr>
              <a:t>Interval</a:t>
            </a:r>
            <a:endParaRPr lang="en-US" dirty="0"/>
          </a:p>
        </p:txBody>
      </p:sp>
      <p:sp>
        <p:nvSpPr>
          <p:cNvPr id="38" name="TextBox 37"/>
          <p:cNvSpPr txBox="1"/>
          <p:nvPr/>
        </p:nvSpPr>
        <p:spPr>
          <a:xfrm>
            <a:off x="3860535" y="1828800"/>
            <a:ext cx="876834"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amem</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39" name="TextBox 38"/>
          <p:cNvSpPr txBox="1"/>
          <p:nvPr/>
        </p:nvSpPr>
        <p:spPr>
          <a:xfrm>
            <a:off x="3919833" y="2099846"/>
            <a:ext cx="817536"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wsize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40" name="TextBox 39"/>
          <p:cNvSpPr txBox="1"/>
          <p:nvPr/>
        </p:nvSpPr>
        <p:spPr>
          <a:xfrm>
            <a:off x="4059974" y="2404646"/>
            <a:ext cx="677395"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xfer</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41" name="TextBox 40"/>
          <p:cNvSpPr txBox="1"/>
          <p:nvPr/>
        </p:nvSpPr>
        <p:spPr>
          <a:xfrm>
            <a:off x="4093624" y="3691354"/>
            <a:ext cx="643745"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imp</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42" name="TextBox 41"/>
          <p:cNvSpPr txBox="1"/>
          <p:nvPr/>
        </p:nvSpPr>
        <p:spPr>
          <a:xfrm>
            <a:off x="3714259" y="3996154"/>
            <a:ext cx="1023110"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xfer_UB</a:t>
            </a:r>
            <a:endParaRPr lang="en-US" sz="1600" i="1" baseline="-25000" dirty="0">
              <a:solidFill>
                <a:schemeClr val="accent4"/>
              </a:solidFill>
              <a:latin typeface="American Typewriter"/>
              <a:cs typeface="American Typewriter"/>
            </a:endParaRPr>
          </a:p>
        </p:txBody>
      </p:sp>
      <p:sp>
        <p:nvSpPr>
          <p:cNvPr id="43" name="TextBox 42"/>
          <p:cNvSpPr txBox="1"/>
          <p:nvPr/>
        </p:nvSpPr>
        <p:spPr>
          <a:xfrm>
            <a:off x="3570996" y="2633246"/>
            <a:ext cx="1153404"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maxmem</a:t>
            </a:r>
            <a:endParaRPr lang="en-US" sz="1600" i="1" baseline="-25000" dirty="0">
              <a:solidFill>
                <a:schemeClr val="accent4"/>
              </a:solidFill>
              <a:latin typeface="American Typewriter"/>
              <a:cs typeface="American Typewriter"/>
            </a:endParaRPr>
          </a:p>
        </p:txBody>
      </p:sp>
      <p:sp>
        <p:nvSpPr>
          <p:cNvPr id="44" name="TextBox 43"/>
          <p:cNvSpPr txBox="1"/>
          <p:nvPr/>
        </p:nvSpPr>
        <p:spPr>
          <a:xfrm>
            <a:off x="3988999" y="4300954"/>
            <a:ext cx="748370" cy="338554"/>
          </a:xfrm>
          <a:prstGeom prst="rect">
            <a:avLst/>
          </a:prstGeom>
          <a:noFill/>
        </p:spPr>
        <p:txBody>
          <a:bodyPr wrap="none" rtlCol="0">
            <a:spAutoFit/>
          </a:bodyPr>
          <a:lstStyle/>
          <a:p>
            <a:r>
              <a:rPr lang="en-US" sz="1600" i="1" dirty="0" err="1">
                <a:solidFill>
                  <a:schemeClr val="accent4"/>
                </a:solidFill>
                <a:latin typeface="American Typewriter"/>
                <a:cs typeface="American Typewriter"/>
              </a:rPr>
              <a:t>n</a:t>
            </a:r>
            <a:r>
              <a:rPr lang="en-US" sz="1600" i="1" dirty="0" err="1" smtClean="0">
                <a:solidFill>
                  <a:schemeClr val="accent4"/>
                </a:solidFill>
                <a:latin typeface="American Typewriter"/>
                <a:cs typeface="American Typewriter"/>
              </a:rPr>
              <a:t>_UB</a:t>
            </a:r>
            <a:endParaRPr lang="en-US" sz="1600" i="1" baseline="-25000" dirty="0">
              <a:solidFill>
                <a:schemeClr val="accent4"/>
              </a:solidFill>
              <a:latin typeface="American Typewriter"/>
              <a:cs typeface="American Typewriter"/>
            </a:endParaRPr>
          </a:p>
        </p:txBody>
      </p:sp>
      <p:sp>
        <p:nvSpPr>
          <p:cNvPr id="45" name="TextBox 44"/>
          <p:cNvSpPr txBox="1"/>
          <p:nvPr/>
        </p:nvSpPr>
        <p:spPr>
          <a:xfrm>
            <a:off x="3994541" y="3429000"/>
            <a:ext cx="742828" cy="338554"/>
          </a:xfrm>
          <a:prstGeom prst="rect">
            <a:avLst/>
          </a:prstGeom>
          <a:noFill/>
        </p:spPr>
        <p:txBody>
          <a:bodyPr wrap="none" rtlCol="0">
            <a:spAutoFit/>
          </a:bodyPr>
          <a:lstStyle/>
          <a:p>
            <a:r>
              <a:rPr lang="en-US" sz="1600" i="1" dirty="0" smtClean="0">
                <a:solidFill>
                  <a:schemeClr val="accent4"/>
                </a:solidFill>
                <a:latin typeface="American Typewriter"/>
                <a:cs typeface="American Typewriter"/>
              </a:rPr>
              <a:t>steps</a:t>
            </a:r>
            <a:endParaRPr lang="en-US" sz="1600" i="1" baseline="-25000" dirty="0">
              <a:solidFill>
                <a:schemeClr val="accent4"/>
              </a:solidFill>
              <a:latin typeface="American Typewriter"/>
              <a:cs typeface="American Typewriter"/>
            </a:endParaRPr>
          </a:p>
        </p:txBody>
      </p:sp>
      <p:sp>
        <p:nvSpPr>
          <p:cNvPr id="46" name="TextBox 45"/>
          <p:cNvSpPr txBox="1"/>
          <p:nvPr/>
        </p:nvSpPr>
        <p:spPr>
          <a:xfrm>
            <a:off x="3886200" y="1566446"/>
            <a:ext cx="851169"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atime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47" name="TextBox 46"/>
          <p:cNvSpPr txBox="1"/>
          <p:nvPr/>
        </p:nvSpPr>
        <p:spPr>
          <a:xfrm>
            <a:off x="3964582" y="1295400"/>
            <a:ext cx="772787"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stime</a:t>
            </a:r>
            <a:endParaRPr lang="en-US" sz="1600" i="1" baseline="-25000" dirty="0">
              <a:solidFill>
                <a:schemeClr val="accent4"/>
              </a:solidFill>
              <a:latin typeface="American Typewriter"/>
              <a:cs typeface="American Typewriter"/>
            </a:endParaRPr>
          </a:p>
        </p:txBody>
      </p:sp>
      <p:pic>
        <p:nvPicPr>
          <p:cNvPr id="48" name="Picture 47"/>
          <p:cNvPicPr>
            <a:picLocks noChangeAspect="1"/>
          </p:cNvPicPr>
          <p:nvPr/>
        </p:nvPicPr>
        <p:blipFill>
          <a:blip r:embed="rId8"/>
          <a:stretch>
            <a:fillRect/>
          </a:stretch>
        </p:blipFill>
        <p:spPr>
          <a:xfrm>
            <a:off x="4375033" y="3200400"/>
            <a:ext cx="273167" cy="378231"/>
          </a:xfrm>
          <a:prstGeom prst="rect">
            <a:avLst/>
          </a:prstGeom>
        </p:spPr>
      </p:pic>
      <p:sp>
        <p:nvSpPr>
          <p:cNvPr id="49" name="TextBox 48"/>
          <p:cNvSpPr txBox="1"/>
          <p:nvPr/>
        </p:nvSpPr>
        <p:spPr>
          <a:xfrm>
            <a:off x="4290086" y="5791200"/>
            <a:ext cx="358114" cy="338554"/>
          </a:xfrm>
          <a:prstGeom prst="rect">
            <a:avLst/>
          </a:prstGeom>
          <a:noFill/>
        </p:spPr>
        <p:txBody>
          <a:bodyPr wrap="none" rtlCol="0">
            <a:spAutoFit/>
          </a:bodyPr>
          <a:lstStyle/>
          <a:p>
            <a:r>
              <a:rPr lang="en-US" sz="1600" i="1" dirty="0" smtClean="0">
                <a:solidFill>
                  <a:schemeClr val="accent4"/>
                </a:solidFill>
                <a:latin typeface="American Typewriter"/>
                <a:cs typeface="American Typewriter"/>
              </a:rPr>
              <a:t>n</a:t>
            </a:r>
            <a:endParaRPr lang="en-US" sz="1600" i="1" baseline="-25000" dirty="0">
              <a:solidFill>
                <a:schemeClr val="accent4"/>
              </a:solidFill>
              <a:latin typeface="American Typewriter"/>
              <a:cs typeface="American Typewriter"/>
            </a:endParaRPr>
          </a:p>
        </p:txBody>
      </p:sp>
      <p:sp>
        <p:nvSpPr>
          <p:cNvPr id="50" name="TextBox 49"/>
          <p:cNvSpPr txBox="1"/>
          <p:nvPr/>
        </p:nvSpPr>
        <p:spPr>
          <a:xfrm>
            <a:off x="3688140" y="5452646"/>
            <a:ext cx="1036260" cy="338554"/>
          </a:xfrm>
          <a:prstGeom prst="rect">
            <a:avLst/>
          </a:prstGeom>
          <a:noFill/>
        </p:spPr>
        <p:txBody>
          <a:bodyPr wrap="none" rtlCol="0">
            <a:spAutoFit/>
          </a:bodyPr>
          <a:lstStyle/>
          <a:p>
            <a:r>
              <a:rPr lang="en-US" sz="1600" i="1" dirty="0" err="1" smtClean="0">
                <a:solidFill>
                  <a:schemeClr val="accent4"/>
                </a:solidFill>
                <a:latin typeface="American Typewriter"/>
                <a:cs typeface="American Typewriter"/>
              </a:rPr>
              <a:t>execute</a:t>
            </a:r>
            <a:r>
              <a:rPr lang="en-US" sz="1600" i="1" baseline="-25000" dirty="0" err="1" smtClean="0">
                <a:solidFill>
                  <a:schemeClr val="accent4"/>
                </a:solidFill>
                <a:latin typeface="American Typewriter"/>
                <a:cs typeface="American Typewriter"/>
              </a:rPr>
              <a:t>i</a:t>
            </a:r>
            <a:endParaRPr lang="en-US" sz="1600" i="1" baseline="-25000" dirty="0">
              <a:solidFill>
                <a:schemeClr val="accent4"/>
              </a:solidFill>
              <a:latin typeface="American Typewriter"/>
              <a:cs typeface="American Typewriter"/>
            </a:endParaRPr>
          </a:p>
        </p:txBody>
      </p:sp>
      <p:sp>
        <p:nvSpPr>
          <p:cNvPr id="34" name="Rectangle 33"/>
          <p:cNvSpPr/>
          <p:nvPr/>
        </p:nvSpPr>
        <p:spPr>
          <a:xfrm>
            <a:off x="152400" y="3145536"/>
            <a:ext cx="4584969" cy="1719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69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fade">
                                      <p:cBhvr>
                                        <p:cTn id="9" dur="500"/>
                                        <p:tgtEl>
                                          <p:spTgt spid="4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80">
                                            <p:txEl>
                                              <p:pRg st="7" end="7"/>
                                            </p:txEl>
                                          </p:spTgt>
                                        </p:tgtEl>
                                        <p:attrNameLst>
                                          <p:attrName>style.visibility</p:attrName>
                                        </p:attrNameLst>
                                      </p:cBhvr>
                                      <p:to>
                                        <p:strVal val="visible"/>
                                      </p:to>
                                    </p:set>
                                    <p:animEffect transition="in" filter="fade">
                                      <p:cBhvr>
                                        <p:cTn id="24" dur="500"/>
                                        <p:tgtEl>
                                          <p:spTgt spid="80">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0">
                                            <p:txEl>
                                              <p:pRg st="8" end="8"/>
                                            </p:txEl>
                                          </p:spTgt>
                                        </p:tgtEl>
                                        <p:attrNameLst>
                                          <p:attrName>style.visibility</p:attrName>
                                        </p:attrNameLst>
                                      </p:cBhvr>
                                      <p:to>
                                        <p:strVal val="visible"/>
                                      </p:to>
                                    </p:set>
                                    <p:animEffect transition="in" filter="fade">
                                      <p:cBhvr>
                                        <p:cTn id="27" dur="500"/>
                                        <p:tgtEl>
                                          <p:spTgt spid="80">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0">
                                            <p:txEl>
                                              <p:pRg st="9" end="9"/>
                                            </p:txEl>
                                          </p:spTgt>
                                        </p:tgtEl>
                                        <p:attrNameLst>
                                          <p:attrName>style.visibility</p:attrName>
                                        </p:attrNameLst>
                                      </p:cBhvr>
                                      <p:to>
                                        <p:strVal val="visible"/>
                                      </p:to>
                                    </p:set>
                                    <p:animEffect transition="in" filter="fade">
                                      <p:cBhvr>
                                        <p:cTn id="30" dur="500"/>
                                        <p:tgtEl>
                                          <p:spTgt spid="80">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0">
                                            <p:txEl>
                                              <p:pRg st="10" end="10"/>
                                            </p:txEl>
                                          </p:spTgt>
                                        </p:tgtEl>
                                        <p:attrNameLst>
                                          <p:attrName>style.visibility</p:attrName>
                                        </p:attrNameLst>
                                      </p:cBhvr>
                                      <p:to>
                                        <p:strVal val="visible"/>
                                      </p:to>
                                    </p:set>
                                    <p:animEffect transition="in" filter="fade">
                                      <p:cBhvr>
                                        <p:cTn id="33" dur="500"/>
                                        <p:tgtEl>
                                          <p:spTgt spid="80">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0">
                                            <p:txEl>
                                              <p:pRg st="11" end="11"/>
                                            </p:txEl>
                                          </p:spTgt>
                                        </p:tgtEl>
                                        <p:attrNameLst>
                                          <p:attrName>style.visibility</p:attrName>
                                        </p:attrNameLst>
                                      </p:cBhvr>
                                      <p:to>
                                        <p:strVal val="visible"/>
                                      </p:to>
                                    </p:set>
                                    <p:animEffect transition="in" filter="fade">
                                      <p:cBhvr>
                                        <p:cTn id="36" dur="500"/>
                                        <p:tgtEl>
                                          <p:spTgt spid="80">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par>
                                <p:cTn id="59" presetID="10" presetClass="entr" presetSubtype="0" fill="hold"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500"/>
                                        <p:tgtEl>
                                          <p:spTgt spid="9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fade">
                                      <p:cBhvr>
                                        <p:cTn id="69" dur="500"/>
                                        <p:tgtEl>
                                          <p:spTgt spid="8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par>
                                <p:cTn id="92" presetID="10" presetClass="entr" presetSubtype="0"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83" grpId="0" animBg="1"/>
      <p:bldP spid="84" grpId="0" animBg="1"/>
      <p:bldP spid="85" grpId="0" animBg="1"/>
      <p:bldP spid="87" grpId="0" animBg="1"/>
      <p:bldP spid="11" grpId="0"/>
      <p:bldP spid="36" grpId="0"/>
      <p:bldP spid="37" grpId="0"/>
      <p:bldP spid="41" grpId="0"/>
      <p:bldP spid="42" grpId="0"/>
      <p:bldP spid="44" grpId="0"/>
      <p:bldP spid="45" grpId="0"/>
      <p:bldP spid="49" grpId="0"/>
      <p:bldP spid="50" grpId="0"/>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95402"/>
            <a:ext cx="8229600" cy="4830764"/>
          </a:xfrm>
        </p:spPr>
        <p:txBody>
          <a:bodyPr/>
          <a:lstStyle/>
          <a:p>
            <a:pPr>
              <a:buFont typeface="Wingdings" charset="2"/>
              <a:buChar char="Ø"/>
            </a:pPr>
            <a:r>
              <a:rPr lang="en-US" sz="2400" dirty="0" smtClean="0">
                <a:solidFill>
                  <a:schemeClr val="bg1">
                    <a:lumMod val="75000"/>
                  </a:schemeClr>
                </a:solidFill>
                <a:latin typeface="Calibri"/>
                <a:cs typeface="Calibri"/>
              </a:rPr>
              <a:t>FOCAL </a:t>
            </a:r>
            <a:r>
              <a:rPr lang="en-US" sz="2400" dirty="0">
                <a:solidFill>
                  <a:schemeClr val="bg1">
                    <a:lumMod val="75000"/>
                  </a:schemeClr>
                </a:solidFill>
                <a:latin typeface="Calibri"/>
                <a:cs typeface="Calibri"/>
              </a:rPr>
              <a:t>(Framework for Optimizing Co-analysis Executions</a:t>
            </a:r>
            <a:r>
              <a:rPr lang="en-US" sz="2400" dirty="0" smtClean="0">
                <a:solidFill>
                  <a:schemeClr val="bg1">
                    <a:lumMod val="75000"/>
                  </a:schemeClr>
                </a:solidFill>
                <a:latin typeface="Calibri"/>
                <a:cs typeface="Calibri"/>
              </a:rPr>
              <a:t>)</a:t>
            </a:r>
          </a:p>
          <a:p>
            <a:pPr lvl="1">
              <a:buFont typeface="Wingdings" charset="2"/>
              <a:buChar char="Ø"/>
            </a:pPr>
            <a:r>
              <a:rPr lang="en-US" sz="2400" dirty="0" smtClean="0">
                <a:solidFill>
                  <a:schemeClr val="bg1">
                    <a:lumMod val="75000"/>
                  </a:schemeClr>
                </a:solidFill>
                <a:latin typeface="Calibri"/>
                <a:cs typeface="Calibri"/>
              </a:rPr>
              <a:t>Remote model</a:t>
            </a:r>
          </a:p>
          <a:p>
            <a:pPr lvl="1">
              <a:buFont typeface="Wingdings" charset="2"/>
              <a:buChar char="Ø"/>
            </a:pPr>
            <a:r>
              <a:rPr lang="en-US" sz="2400" dirty="0" smtClean="0">
                <a:solidFill>
                  <a:schemeClr val="bg1">
                    <a:lumMod val="75000"/>
                  </a:schemeClr>
                </a:solidFill>
                <a:latin typeface="Calibri"/>
                <a:cs typeface="Calibri"/>
              </a:rPr>
              <a:t>Local model</a:t>
            </a:r>
          </a:p>
          <a:p>
            <a:pPr>
              <a:buFont typeface="Wingdings" charset="2"/>
              <a:buChar char="Ø"/>
            </a:pPr>
            <a:r>
              <a:rPr lang="en-US" sz="2400" dirty="0" smtClean="0">
                <a:latin typeface="Calibri"/>
                <a:cs typeface="Calibri"/>
              </a:rPr>
              <a:t>Application case study</a:t>
            </a:r>
          </a:p>
          <a:p>
            <a:pPr>
              <a:buFont typeface="Wingdings" charset="2"/>
              <a:buChar char="Ø"/>
            </a:pPr>
            <a:r>
              <a:rPr lang="en-US" sz="2400" dirty="0" smtClean="0">
                <a:latin typeface="Calibri"/>
                <a:cs typeface="Calibri"/>
              </a:rPr>
              <a:t>Experiments and Results</a:t>
            </a:r>
          </a:p>
          <a:p>
            <a:pPr>
              <a:buFont typeface="Wingdings" charset="2"/>
              <a:buChar char="Ø"/>
            </a:pPr>
            <a:r>
              <a:rPr lang="en-US" sz="2400" dirty="0" smtClean="0">
                <a:solidFill>
                  <a:srgbClr val="BFBFBF"/>
                </a:solidFill>
                <a:latin typeface="Calibri"/>
                <a:cs typeface="Calibri"/>
              </a:rPr>
              <a:t>Conclusions</a:t>
            </a:r>
          </a:p>
          <a:p>
            <a:pPr>
              <a:buFont typeface="Wingdings" charset="2"/>
              <a:buChar char="Ø"/>
            </a:pPr>
            <a:endParaRPr lang="en-US" sz="2400" dirty="0" smtClean="0">
              <a:latin typeface="Calibri"/>
              <a:cs typeface="Calibri"/>
            </a:endParaRPr>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21</a:t>
            </a:fld>
            <a:endParaRPr lang="en-US"/>
          </a:p>
        </p:txBody>
      </p:sp>
    </p:spTree>
    <p:extLst>
      <p:ext uri="{BB962C8B-B14F-4D97-AF65-F5344CB8AC3E}">
        <p14:creationId xmlns:p14="http://schemas.microsoft.com/office/powerpoint/2010/main" val="33337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24600"/>
            <a:ext cx="457200" cy="457200"/>
          </a:xfrm>
        </p:spPr>
        <p:txBody>
          <a:bodyPr/>
          <a:lstStyle/>
          <a:p>
            <a:fld id="{B6F15528-21DE-4FAA-801E-634DDDAF4B2B}" type="slidenum">
              <a:rPr lang="en-US" smtClean="0"/>
              <a:pPr/>
              <a:t>22</a:t>
            </a:fld>
            <a:endParaRPr lang="en-US" dirty="0"/>
          </a:p>
        </p:txBody>
      </p:sp>
      <p:sp>
        <p:nvSpPr>
          <p:cNvPr id="5"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Molecular </a:t>
            </a:r>
            <a:r>
              <a:rPr lang="en-US" kern="0" dirty="0" smtClean="0">
                <a:effectLst>
                  <a:outerShdw blurRad="63500" dist="38100" dir="5400000" algn="t" rotWithShape="0">
                    <a:prstClr val="black">
                      <a:alpha val="25000"/>
                    </a:prstClr>
                  </a:outerShdw>
                </a:effectLst>
              </a:rPr>
              <a:t>Dynamics Simulation</a:t>
            </a:r>
            <a:endParaRPr lang="en-US" dirty="0">
              <a:solidFill>
                <a:schemeClr val="bg1"/>
              </a:solidFill>
              <a:latin typeface="Times New Roman" pitchFamily="18" charset="0"/>
              <a:cs typeface="Times New Roman" pitchFamily="18" charset="0"/>
            </a:endParaRPr>
          </a:p>
        </p:txBody>
      </p:sp>
      <p:sp>
        <p:nvSpPr>
          <p:cNvPr id="2" name="Rectangle 1"/>
          <p:cNvSpPr/>
          <p:nvPr/>
        </p:nvSpPr>
        <p:spPr>
          <a:xfrm>
            <a:off x="228600" y="1003280"/>
            <a:ext cx="8610600" cy="3416320"/>
          </a:xfrm>
          <a:prstGeom prst="rect">
            <a:avLst/>
          </a:prstGeom>
        </p:spPr>
        <p:txBody>
          <a:bodyPr wrap="square">
            <a:spAutoFit/>
          </a:bodyPr>
          <a:lstStyle/>
          <a:p>
            <a:pPr marL="365760" indent="-365760">
              <a:buFont typeface="+mj-lt"/>
              <a:buAutoNum type="alphaLcPeriod"/>
            </a:pPr>
            <a:r>
              <a:rPr lang="en-US" dirty="0" smtClean="0">
                <a:solidFill>
                  <a:srgbClr val="3D203B"/>
                </a:solidFill>
                <a:latin typeface="Calibri"/>
                <a:cs typeface="Calibri"/>
              </a:rPr>
              <a:t>LAMMPS (Large-scale Atomic/Molecular Massively Parallel Simulator)</a:t>
            </a:r>
          </a:p>
          <a:p>
            <a:pPr marL="548640" lvl="1" indent="-182880">
              <a:buFont typeface="Arial"/>
              <a:buChar char="•"/>
            </a:pPr>
            <a:r>
              <a:rPr lang="en-US" dirty="0" smtClean="0">
                <a:solidFill>
                  <a:srgbClr val="3D203B"/>
                </a:solidFill>
                <a:latin typeface="Calibri"/>
                <a:cs typeface="Calibri"/>
              </a:rPr>
              <a:t>C++ (1.6 M SLOC)</a:t>
            </a:r>
          </a:p>
          <a:p>
            <a:pPr marL="548640" lvl="1" indent="-182880">
              <a:buFont typeface="Arial"/>
              <a:buChar char="•"/>
            </a:pPr>
            <a:r>
              <a:rPr lang="en-US" dirty="0" smtClean="0">
                <a:solidFill>
                  <a:srgbClr val="3D203B"/>
                </a:solidFill>
                <a:latin typeface="Calibri"/>
                <a:cs typeface="Calibri"/>
              </a:rPr>
              <a:t>In-built analysis functions</a:t>
            </a:r>
            <a:endParaRPr lang="en-US" dirty="0">
              <a:solidFill>
                <a:srgbClr val="3D203B"/>
              </a:solidFill>
              <a:latin typeface="Calibri"/>
              <a:cs typeface="Calibri"/>
            </a:endParaRPr>
          </a:p>
          <a:p>
            <a:pPr marL="822960" lvl="1" indent="-365760">
              <a:buFont typeface="+mj-lt"/>
              <a:buAutoNum type="alphaLcPeriod"/>
            </a:pPr>
            <a:endParaRPr lang="en-US" dirty="0">
              <a:solidFill>
                <a:srgbClr val="3D203B"/>
              </a:solidFill>
              <a:latin typeface="Calibri"/>
              <a:cs typeface="Calibri"/>
            </a:endParaRPr>
          </a:p>
          <a:p>
            <a:pPr marL="365760" indent="-365760">
              <a:buAutoNum type="alphaLcPeriod"/>
            </a:pPr>
            <a:r>
              <a:rPr lang="en-US" dirty="0" smtClean="0">
                <a:solidFill>
                  <a:srgbClr val="3D203B"/>
                </a:solidFill>
                <a:latin typeface="Calibri"/>
                <a:cs typeface="Calibri"/>
              </a:rPr>
              <a:t>miniMD (</a:t>
            </a:r>
            <a:r>
              <a:rPr lang="en-US" dirty="0" err="1" smtClean="0">
                <a:solidFill>
                  <a:srgbClr val="3D203B"/>
                </a:solidFill>
                <a:latin typeface="Calibri"/>
                <a:cs typeface="Calibri"/>
              </a:rPr>
              <a:t>Mantevo</a:t>
            </a:r>
            <a:r>
              <a:rPr lang="en-US" dirty="0" smtClean="0">
                <a:solidFill>
                  <a:srgbClr val="3D203B"/>
                </a:solidFill>
                <a:latin typeface="Calibri"/>
                <a:cs typeface="Calibri"/>
              </a:rPr>
              <a:t> </a:t>
            </a:r>
            <a:r>
              <a:rPr lang="en-US" dirty="0" err="1" smtClean="0">
                <a:solidFill>
                  <a:srgbClr val="3D203B"/>
                </a:solidFill>
                <a:latin typeface="Calibri"/>
                <a:cs typeface="Calibri"/>
              </a:rPr>
              <a:t>miniapp</a:t>
            </a:r>
            <a:r>
              <a:rPr lang="en-US" dirty="0" smtClean="0">
                <a:solidFill>
                  <a:srgbClr val="3D203B"/>
                </a:solidFill>
                <a:latin typeface="Calibri"/>
                <a:cs typeface="Calibri"/>
              </a:rPr>
              <a:t>)</a:t>
            </a:r>
          </a:p>
          <a:p>
            <a:pPr marL="548640" lvl="1" indent="-182880">
              <a:buFont typeface="Arial"/>
              <a:buChar char="•"/>
            </a:pPr>
            <a:r>
              <a:rPr lang="en-US" dirty="0" smtClean="0">
                <a:solidFill>
                  <a:srgbClr val="3D203B"/>
                </a:solidFill>
                <a:latin typeface="Calibri"/>
                <a:cs typeface="Calibri"/>
              </a:rPr>
              <a:t>C++ (5K SLOC)</a:t>
            </a:r>
          </a:p>
          <a:p>
            <a:pPr marL="548640" lvl="1" indent="-182880">
              <a:buFont typeface="Arial"/>
              <a:buChar char="•"/>
            </a:pPr>
            <a:r>
              <a:rPr lang="en-US" dirty="0" smtClean="0">
                <a:solidFill>
                  <a:srgbClr val="3D203B"/>
                </a:solidFill>
                <a:latin typeface="Calibri"/>
                <a:cs typeface="Calibri"/>
              </a:rPr>
              <a:t>Extended to include functionalities to output and analysis</a:t>
            </a:r>
          </a:p>
          <a:p>
            <a:pPr marL="548640" lvl="1" indent="-182880">
              <a:buFont typeface="Arial"/>
              <a:buChar char="•"/>
            </a:pPr>
            <a:r>
              <a:rPr lang="en-US" dirty="0" smtClean="0">
                <a:solidFill>
                  <a:srgbClr val="3D203B"/>
                </a:solidFill>
                <a:latin typeface="Calibri"/>
                <a:cs typeface="Calibri"/>
              </a:rPr>
              <a:t>Developed </a:t>
            </a:r>
            <a:r>
              <a:rPr lang="en-US" i="1" dirty="0" smtClean="0">
                <a:solidFill>
                  <a:srgbClr val="3D203B"/>
                </a:solidFill>
                <a:latin typeface="Calibri"/>
                <a:cs typeface="Calibri"/>
              </a:rPr>
              <a:t>modalysis </a:t>
            </a:r>
            <a:r>
              <a:rPr lang="en-US" dirty="0" smtClean="0">
                <a:solidFill>
                  <a:srgbClr val="3D203B"/>
                </a:solidFill>
                <a:latin typeface="Calibri"/>
                <a:cs typeface="Calibri"/>
              </a:rPr>
              <a:t>for parallel analysis </a:t>
            </a:r>
            <a:endParaRPr lang="en-US" dirty="0">
              <a:solidFill>
                <a:srgbClr val="3D203B"/>
              </a:solidFill>
              <a:latin typeface="Calibri"/>
              <a:cs typeface="Calibri"/>
            </a:endParaRPr>
          </a:p>
        </p:txBody>
      </p:sp>
      <p:sp>
        <p:nvSpPr>
          <p:cNvPr id="6" name="Rectangle 5"/>
          <p:cNvSpPr/>
          <p:nvPr/>
        </p:nvSpPr>
        <p:spPr>
          <a:xfrm>
            <a:off x="457200" y="5257800"/>
            <a:ext cx="4471898"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solidFill>
                  <a:srgbClr val="3366FF"/>
                </a:solidFill>
                <a:latin typeface="Calibri"/>
                <a:ea typeface="ＭＳ Ｐゴシック" charset="0"/>
                <a:cs typeface="Calibri"/>
              </a:rPr>
              <a:t>https</a:t>
            </a:r>
            <a:r>
              <a:rPr lang="en-US" dirty="0">
                <a:solidFill>
                  <a:srgbClr val="3366FF"/>
                </a:solidFill>
                <a:latin typeface="Calibri"/>
                <a:ea typeface="ＭＳ Ｐゴシック" charset="0"/>
                <a:cs typeface="Calibri"/>
              </a:rPr>
              <a:t>://</a:t>
            </a:r>
            <a:r>
              <a:rPr lang="en-US" dirty="0" err="1">
                <a:solidFill>
                  <a:srgbClr val="3366FF"/>
                </a:solidFill>
                <a:latin typeface="Calibri"/>
                <a:ea typeface="ＭＳ Ｐゴシック" charset="0"/>
                <a:cs typeface="Calibri"/>
              </a:rPr>
              <a:t>xgitlab.cels.anl.gov</a:t>
            </a:r>
            <a:r>
              <a:rPr lang="en-US" dirty="0">
                <a:solidFill>
                  <a:srgbClr val="3366FF"/>
                </a:solidFill>
                <a:latin typeface="Calibri"/>
                <a:ea typeface="ＭＳ Ｐゴシック" charset="0"/>
                <a:cs typeface="Calibri"/>
              </a:rPr>
              <a:t>/</a:t>
            </a:r>
            <a:r>
              <a:rPr lang="en-US" dirty="0" err="1">
                <a:solidFill>
                  <a:srgbClr val="3366FF"/>
                </a:solidFill>
                <a:latin typeface="Calibri"/>
                <a:ea typeface="ＭＳ Ｐゴシック" charset="0"/>
                <a:cs typeface="Calibri"/>
              </a:rPr>
              <a:t>fl</a:t>
            </a:r>
            <a:r>
              <a:rPr lang="en-US" dirty="0">
                <a:solidFill>
                  <a:srgbClr val="3366FF"/>
                </a:solidFill>
                <a:latin typeface="Calibri"/>
                <a:ea typeface="ＭＳ Ｐゴシック" charset="0"/>
                <a:cs typeface="Calibri"/>
              </a:rPr>
              <a:t>/</a:t>
            </a:r>
            <a:r>
              <a:rPr lang="en-US" dirty="0" smtClean="0">
                <a:solidFill>
                  <a:srgbClr val="3366FF"/>
                </a:solidFill>
                <a:latin typeface="Calibri"/>
                <a:ea typeface="ＭＳ Ｐゴシック" charset="0"/>
                <a:cs typeface="Calibri"/>
              </a:rPr>
              <a:t>sc16</a:t>
            </a:r>
            <a:endParaRPr lang="en-US" dirty="0">
              <a:solidFill>
                <a:srgbClr val="3366FF"/>
              </a:solidFill>
              <a:latin typeface="Calibri"/>
              <a:ea typeface="ＭＳ Ｐゴシック" charset="0"/>
              <a:cs typeface="Calibri"/>
            </a:endParaRPr>
          </a:p>
        </p:txBody>
      </p:sp>
    </p:spTree>
    <p:extLst>
      <p:ext uri="{BB962C8B-B14F-4D97-AF65-F5344CB8AC3E}">
        <p14:creationId xmlns:p14="http://schemas.microsoft.com/office/powerpoint/2010/main" val="375851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24600"/>
            <a:ext cx="457200" cy="457200"/>
          </a:xfrm>
        </p:spPr>
        <p:txBody>
          <a:bodyPr/>
          <a:lstStyle/>
          <a:p>
            <a:fld id="{B6F15528-21DE-4FAA-801E-634DDDAF4B2B}" type="slidenum">
              <a:rPr lang="en-US" smtClean="0"/>
              <a:pPr/>
              <a:t>23</a:t>
            </a:fld>
            <a:endParaRPr lang="en-US" dirty="0"/>
          </a:p>
        </p:txBody>
      </p:sp>
      <p:sp>
        <p:nvSpPr>
          <p:cNvPr id="5"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LAMMPS analysis</a:t>
            </a:r>
            <a:endParaRPr lang="en-US" dirty="0">
              <a:solidFill>
                <a:schemeClr val="bg1"/>
              </a:solidFill>
              <a:latin typeface="Times New Roman" pitchFamily="18" charset="0"/>
              <a:cs typeface="Times New Roman" pitchFamily="18" charset="0"/>
            </a:endParaRPr>
          </a:p>
        </p:txBody>
      </p:sp>
      <p:sp>
        <p:nvSpPr>
          <p:cNvPr id="27" name="Rectangle 26"/>
          <p:cNvSpPr/>
          <p:nvPr/>
        </p:nvSpPr>
        <p:spPr>
          <a:xfrm>
            <a:off x="533400" y="990600"/>
            <a:ext cx="8305800" cy="1785104"/>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365760" indent="-365760">
              <a:buAutoNum type="arabicParenR"/>
            </a:pPr>
            <a:r>
              <a:rPr lang="en-US" sz="2200" dirty="0">
                <a:solidFill>
                  <a:srgbClr val="3D203B"/>
                </a:solidFill>
                <a:latin typeface="Calibri"/>
                <a:cs typeface="Calibri"/>
              </a:rPr>
              <a:t>R</a:t>
            </a:r>
            <a:r>
              <a:rPr lang="en-US" sz="2200" dirty="0" smtClean="0">
                <a:solidFill>
                  <a:srgbClr val="3D203B"/>
                </a:solidFill>
                <a:latin typeface="Calibri"/>
                <a:cs typeface="Calibri"/>
              </a:rPr>
              <a:t>adial </a:t>
            </a:r>
            <a:r>
              <a:rPr lang="en-US" sz="2200" dirty="0">
                <a:solidFill>
                  <a:srgbClr val="3D203B"/>
                </a:solidFill>
                <a:latin typeface="Calibri"/>
                <a:cs typeface="Calibri"/>
              </a:rPr>
              <a:t>distribution function (</a:t>
            </a:r>
            <a:r>
              <a:rPr lang="en-US" sz="2200" dirty="0" err="1" smtClean="0">
                <a:solidFill>
                  <a:srgbClr val="3D203B"/>
                </a:solidFill>
                <a:latin typeface="Calibri"/>
                <a:cs typeface="Calibri"/>
              </a:rPr>
              <a:t>rdf</a:t>
            </a:r>
            <a:r>
              <a:rPr lang="en-US" sz="2200" dirty="0" smtClean="0">
                <a:solidFill>
                  <a:srgbClr val="3D203B"/>
                </a:solidFill>
                <a:latin typeface="Calibri"/>
                <a:cs typeface="Calibri"/>
              </a:rPr>
              <a:t>)</a:t>
            </a:r>
          </a:p>
          <a:p>
            <a:pPr marL="365760" indent="-365760">
              <a:buAutoNum type="arabicParenR"/>
            </a:pPr>
            <a:r>
              <a:rPr lang="en-US" sz="2200" dirty="0">
                <a:solidFill>
                  <a:srgbClr val="3D203B"/>
                </a:solidFill>
                <a:latin typeface="Calibri"/>
                <a:cs typeface="Calibri"/>
              </a:rPr>
              <a:t>M</a:t>
            </a:r>
            <a:r>
              <a:rPr lang="en-US" sz="2200" dirty="0" smtClean="0">
                <a:solidFill>
                  <a:srgbClr val="3D203B"/>
                </a:solidFill>
                <a:latin typeface="Calibri"/>
                <a:cs typeface="Calibri"/>
              </a:rPr>
              <a:t>ean </a:t>
            </a:r>
            <a:r>
              <a:rPr lang="en-US" sz="2200" dirty="0">
                <a:solidFill>
                  <a:srgbClr val="3D203B"/>
                </a:solidFill>
                <a:latin typeface="Calibri"/>
                <a:cs typeface="Calibri"/>
              </a:rPr>
              <a:t>square displacement (</a:t>
            </a:r>
            <a:r>
              <a:rPr lang="en-US" sz="2200" dirty="0" err="1">
                <a:solidFill>
                  <a:srgbClr val="3D203B"/>
                </a:solidFill>
                <a:latin typeface="Calibri"/>
                <a:cs typeface="Calibri"/>
              </a:rPr>
              <a:t>msd</a:t>
            </a:r>
            <a:r>
              <a:rPr lang="en-US" sz="2200" dirty="0" smtClean="0">
                <a:solidFill>
                  <a:srgbClr val="3D203B"/>
                </a:solidFill>
                <a:latin typeface="Calibri"/>
                <a:cs typeface="Calibri"/>
              </a:rPr>
              <a:t>)</a:t>
            </a:r>
          </a:p>
          <a:p>
            <a:pPr marL="365760" indent="-365760">
              <a:buAutoNum type="arabicParenR"/>
            </a:pPr>
            <a:r>
              <a:rPr lang="en-US" sz="2200" dirty="0">
                <a:solidFill>
                  <a:srgbClr val="3D203B"/>
                </a:solidFill>
                <a:latin typeface="Calibri"/>
                <a:cs typeface="Calibri"/>
              </a:rPr>
              <a:t>M</a:t>
            </a:r>
            <a:r>
              <a:rPr lang="en-US" sz="2200" dirty="0" smtClean="0">
                <a:solidFill>
                  <a:srgbClr val="3D203B"/>
                </a:solidFill>
                <a:latin typeface="Calibri"/>
                <a:cs typeface="Calibri"/>
              </a:rPr>
              <a:t>ean </a:t>
            </a:r>
            <a:r>
              <a:rPr lang="en-US" sz="2200" dirty="0">
                <a:solidFill>
                  <a:srgbClr val="3D203B"/>
                </a:solidFill>
                <a:latin typeface="Calibri"/>
                <a:cs typeface="Calibri"/>
              </a:rPr>
              <a:t>square displacement for 1D spatial bins (msd1d) </a:t>
            </a:r>
            <a:endParaRPr lang="en-US" sz="2200" dirty="0" smtClean="0">
              <a:solidFill>
                <a:srgbClr val="3D203B"/>
              </a:solidFill>
              <a:latin typeface="Calibri"/>
              <a:cs typeface="Calibri"/>
            </a:endParaRPr>
          </a:p>
          <a:p>
            <a:pPr marL="365760" indent="-365760">
              <a:buAutoNum type="arabicParenR"/>
            </a:pPr>
            <a:r>
              <a:rPr lang="en-US" sz="2200" dirty="0">
                <a:solidFill>
                  <a:srgbClr val="3D203B"/>
                </a:solidFill>
                <a:latin typeface="Calibri"/>
                <a:cs typeface="Calibri"/>
              </a:rPr>
              <a:t>M</a:t>
            </a:r>
            <a:r>
              <a:rPr lang="en-US" sz="2200" dirty="0" smtClean="0">
                <a:solidFill>
                  <a:srgbClr val="3D203B"/>
                </a:solidFill>
                <a:latin typeface="Calibri"/>
                <a:cs typeface="Calibri"/>
              </a:rPr>
              <a:t>ean square </a:t>
            </a:r>
            <a:r>
              <a:rPr lang="en-US" sz="2200" dirty="0">
                <a:solidFill>
                  <a:srgbClr val="3D203B"/>
                </a:solidFill>
                <a:latin typeface="Calibri"/>
                <a:cs typeface="Calibri"/>
              </a:rPr>
              <a:t>displacement for 2D spatial bins (msd2d</a:t>
            </a:r>
            <a:r>
              <a:rPr lang="en-US" sz="2200" dirty="0" smtClean="0">
                <a:solidFill>
                  <a:srgbClr val="3D203B"/>
                </a:solidFill>
                <a:latin typeface="Calibri"/>
                <a:cs typeface="Calibri"/>
              </a:rPr>
              <a:t>)</a:t>
            </a:r>
          </a:p>
          <a:p>
            <a:pPr marL="365760" indent="-365760">
              <a:buAutoNum type="arabicParenR"/>
            </a:pPr>
            <a:r>
              <a:rPr lang="en-US" sz="2200" dirty="0">
                <a:solidFill>
                  <a:srgbClr val="3D203B"/>
                </a:solidFill>
                <a:latin typeface="Calibri"/>
                <a:cs typeface="Calibri"/>
              </a:rPr>
              <a:t>V</a:t>
            </a:r>
            <a:r>
              <a:rPr lang="en-US" sz="2200" dirty="0" smtClean="0">
                <a:solidFill>
                  <a:srgbClr val="3D203B"/>
                </a:solidFill>
                <a:latin typeface="Calibri"/>
                <a:cs typeface="Calibri"/>
              </a:rPr>
              <a:t>elocity </a:t>
            </a:r>
            <a:r>
              <a:rPr lang="en-US" sz="2200" dirty="0">
                <a:solidFill>
                  <a:srgbClr val="3D203B"/>
                </a:solidFill>
                <a:latin typeface="Calibri"/>
                <a:cs typeface="Calibri"/>
              </a:rPr>
              <a:t>auto-correlation function (</a:t>
            </a:r>
            <a:r>
              <a:rPr lang="en-US" sz="2200" dirty="0" err="1">
                <a:solidFill>
                  <a:srgbClr val="3D203B"/>
                </a:solidFill>
                <a:latin typeface="Calibri"/>
                <a:cs typeface="Calibri"/>
              </a:rPr>
              <a:t>vacf</a:t>
            </a:r>
            <a:r>
              <a:rPr lang="en-US" sz="2200" dirty="0">
                <a:solidFill>
                  <a:srgbClr val="3D203B"/>
                </a:solidFill>
                <a:latin typeface="Calibri"/>
                <a:cs typeface="Calibri"/>
              </a:rPr>
              <a:t>) </a:t>
            </a:r>
          </a:p>
        </p:txBody>
      </p:sp>
      <p:sp>
        <p:nvSpPr>
          <p:cNvPr id="29" name="Rectangle 28"/>
          <p:cNvSpPr/>
          <p:nvPr/>
        </p:nvSpPr>
        <p:spPr>
          <a:xfrm>
            <a:off x="2430817" y="6091535"/>
            <a:ext cx="4236707" cy="461665"/>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dirty="0" smtClean="0">
                <a:solidFill>
                  <a:srgbClr val="8F451E"/>
                </a:solidFill>
                <a:latin typeface="Calibri"/>
                <a:cs typeface="Calibri"/>
              </a:rPr>
              <a:t>Time and memory requirements</a:t>
            </a:r>
            <a:endParaRPr lang="en-US" dirty="0"/>
          </a:p>
        </p:txBody>
      </p:sp>
      <p:pic>
        <p:nvPicPr>
          <p:cNvPr id="2" name="Picture 1" descr="lmp-analy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69071"/>
            <a:ext cx="6248400" cy="3326929"/>
          </a:xfrm>
          <a:prstGeom prst="rect">
            <a:avLst/>
          </a:prstGeom>
        </p:spPr>
      </p:pic>
    </p:spTree>
    <p:extLst>
      <p:ext uri="{BB962C8B-B14F-4D97-AF65-F5344CB8AC3E}">
        <p14:creationId xmlns:p14="http://schemas.microsoft.com/office/powerpoint/2010/main" val="25032069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24600"/>
            <a:ext cx="457200" cy="457200"/>
          </a:xfrm>
        </p:spPr>
        <p:txBody>
          <a:bodyPr/>
          <a:lstStyle/>
          <a:p>
            <a:fld id="{B6F15528-21DE-4FAA-801E-634DDDAF4B2B}" type="slidenum">
              <a:rPr lang="en-US" smtClean="0"/>
              <a:pPr/>
              <a:t>24</a:t>
            </a:fld>
            <a:endParaRPr lang="en-US" dirty="0"/>
          </a:p>
        </p:txBody>
      </p:sp>
      <p:sp>
        <p:nvSpPr>
          <p:cNvPr id="5"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miniMD analysis</a:t>
            </a:r>
            <a:endParaRPr lang="en-US" dirty="0">
              <a:solidFill>
                <a:schemeClr val="bg1"/>
              </a:solidFill>
              <a:latin typeface="Times New Roman" pitchFamily="18" charset="0"/>
              <a:cs typeface="Times New Roman" pitchFamily="18" charset="0"/>
            </a:endParaRPr>
          </a:p>
        </p:txBody>
      </p:sp>
      <p:sp>
        <p:nvSpPr>
          <p:cNvPr id="27" name="Rectangle 26"/>
          <p:cNvSpPr/>
          <p:nvPr/>
        </p:nvSpPr>
        <p:spPr>
          <a:xfrm>
            <a:off x="533400" y="838200"/>
            <a:ext cx="8305800" cy="1446550"/>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365760" indent="-365760">
              <a:buAutoNum type="arabicParenR"/>
            </a:pPr>
            <a:r>
              <a:rPr lang="en-US" sz="2200" dirty="0" smtClean="0">
                <a:solidFill>
                  <a:srgbClr val="3D203B"/>
                </a:solidFill>
                <a:latin typeface="Calibri"/>
                <a:cs typeface="Calibri"/>
              </a:rPr>
              <a:t>Mean-square displacement of atom positions (</a:t>
            </a:r>
            <a:r>
              <a:rPr lang="en-US" sz="2200" dirty="0" err="1" smtClean="0">
                <a:solidFill>
                  <a:srgbClr val="3D203B"/>
                </a:solidFill>
                <a:latin typeface="Calibri"/>
                <a:cs typeface="Calibri"/>
              </a:rPr>
              <a:t>msd</a:t>
            </a:r>
            <a:r>
              <a:rPr lang="en-US" sz="2200" dirty="0" smtClean="0">
                <a:solidFill>
                  <a:srgbClr val="3D203B"/>
                </a:solidFill>
                <a:latin typeface="Calibri"/>
                <a:cs typeface="Calibri"/>
              </a:rPr>
              <a:t>)</a:t>
            </a:r>
          </a:p>
          <a:p>
            <a:pPr marL="365760" indent="-365760">
              <a:buFontTx/>
              <a:buAutoNum type="arabicParenR"/>
            </a:pPr>
            <a:r>
              <a:rPr lang="en-US" sz="2200" dirty="0" smtClean="0">
                <a:solidFill>
                  <a:srgbClr val="3D203B"/>
                </a:solidFill>
                <a:latin typeface="Calibri"/>
                <a:cs typeface="Calibri"/>
              </a:rPr>
              <a:t>Velocity </a:t>
            </a:r>
            <a:r>
              <a:rPr lang="en-US" sz="2200" dirty="0">
                <a:solidFill>
                  <a:srgbClr val="3D203B"/>
                </a:solidFill>
                <a:latin typeface="Calibri"/>
                <a:cs typeface="Calibri"/>
              </a:rPr>
              <a:t>auto-correlation function (</a:t>
            </a:r>
            <a:r>
              <a:rPr lang="en-US" sz="2200" dirty="0" err="1">
                <a:solidFill>
                  <a:srgbClr val="3D203B"/>
                </a:solidFill>
                <a:latin typeface="Calibri"/>
                <a:cs typeface="Calibri"/>
              </a:rPr>
              <a:t>vacf</a:t>
            </a:r>
            <a:r>
              <a:rPr lang="en-US" sz="2200" dirty="0" smtClean="0">
                <a:solidFill>
                  <a:srgbClr val="3D203B"/>
                </a:solidFill>
                <a:latin typeface="Calibri"/>
                <a:cs typeface="Calibri"/>
              </a:rPr>
              <a:t>)</a:t>
            </a:r>
          </a:p>
          <a:p>
            <a:pPr marL="365760" indent="-365760">
              <a:buAutoNum type="arabicParenR"/>
            </a:pPr>
            <a:r>
              <a:rPr lang="en-US" sz="2200" dirty="0" smtClean="0">
                <a:solidFill>
                  <a:srgbClr val="3D203B"/>
                </a:solidFill>
                <a:latin typeface="Calibri"/>
                <a:cs typeface="Calibri"/>
              </a:rPr>
              <a:t>1D Fourier transform of atom positions (</a:t>
            </a:r>
            <a:r>
              <a:rPr lang="en-US" sz="2200" dirty="0" err="1" smtClean="0">
                <a:solidFill>
                  <a:srgbClr val="3D203B"/>
                </a:solidFill>
                <a:latin typeface="Calibri"/>
                <a:cs typeface="Calibri"/>
              </a:rPr>
              <a:t>fftx</a:t>
            </a:r>
            <a:r>
              <a:rPr lang="en-US" sz="2200" dirty="0" smtClean="0">
                <a:solidFill>
                  <a:srgbClr val="3D203B"/>
                </a:solidFill>
                <a:latin typeface="Calibri"/>
                <a:cs typeface="Calibri"/>
              </a:rPr>
              <a:t>) and velocities (</a:t>
            </a:r>
            <a:r>
              <a:rPr lang="en-US" sz="2200" dirty="0" err="1" smtClean="0">
                <a:solidFill>
                  <a:srgbClr val="3D203B"/>
                </a:solidFill>
                <a:latin typeface="Calibri"/>
                <a:cs typeface="Calibri"/>
              </a:rPr>
              <a:t>fftv</a:t>
            </a:r>
            <a:r>
              <a:rPr lang="en-US" sz="2200" dirty="0" smtClean="0">
                <a:solidFill>
                  <a:srgbClr val="3D203B"/>
                </a:solidFill>
                <a:latin typeface="Calibri"/>
                <a:cs typeface="Calibri"/>
              </a:rPr>
              <a:t>)</a:t>
            </a:r>
          </a:p>
          <a:p>
            <a:pPr marL="365760" indent="-365760">
              <a:buAutoNum type="arabicParenR"/>
            </a:pPr>
            <a:r>
              <a:rPr lang="en-US" sz="2200" dirty="0" smtClean="0">
                <a:solidFill>
                  <a:srgbClr val="3D203B"/>
                </a:solidFill>
                <a:latin typeface="Calibri"/>
                <a:cs typeface="Calibri"/>
              </a:rPr>
              <a:t>Histogram of atom positions (</a:t>
            </a:r>
            <a:r>
              <a:rPr lang="en-US" sz="2200" dirty="0" err="1" smtClean="0">
                <a:solidFill>
                  <a:srgbClr val="3D203B"/>
                </a:solidFill>
                <a:latin typeface="Calibri"/>
                <a:cs typeface="Calibri"/>
              </a:rPr>
              <a:t>histox</a:t>
            </a:r>
            <a:r>
              <a:rPr lang="en-US" sz="2200" dirty="0" smtClean="0">
                <a:solidFill>
                  <a:srgbClr val="3D203B"/>
                </a:solidFill>
                <a:latin typeface="Calibri"/>
                <a:cs typeface="Calibri"/>
              </a:rPr>
              <a:t>) and velocities (</a:t>
            </a:r>
            <a:r>
              <a:rPr lang="en-US" sz="2200" dirty="0" err="1" smtClean="0">
                <a:solidFill>
                  <a:srgbClr val="3D203B"/>
                </a:solidFill>
                <a:latin typeface="Calibri"/>
                <a:cs typeface="Calibri"/>
              </a:rPr>
              <a:t>histov</a:t>
            </a:r>
            <a:r>
              <a:rPr lang="en-US" sz="2200" dirty="0" smtClean="0">
                <a:solidFill>
                  <a:srgbClr val="3D203B"/>
                </a:solidFill>
                <a:latin typeface="Calibri"/>
                <a:cs typeface="Calibri"/>
              </a:rPr>
              <a:t>)</a:t>
            </a:r>
            <a:endParaRPr lang="en-US" sz="2200" dirty="0">
              <a:solidFill>
                <a:srgbClr val="3D203B"/>
              </a:solidFill>
              <a:latin typeface="Calibri"/>
              <a:cs typeface="Calibri"/>
            </a:endParaRPr>
          </a:p>
        </p:txBody>
      </p:sp>
      <p:sp>
        <p:nvSpPr>
          <p:cNvPr id="29" name="Rectangle 28"/>
          <p:cNvSpPr/>
          <p:nvPr/>
        </p:nvSpPr>
        <p:spPr>
          <a:xfrm>
            <a:off x="2430817" y="6091535"/>
            <a:ext cx="4236707" cy="461665"/>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dirty="0" smtClean="0">
                <a:solidFill>
                  <a:srgbClr val="8F451E"/>
                </a:solidFill>
                <a:latin typeface="Calibri"/>
                <a:cs typeface="Calibri"/>
              </a:rPr>
              <a:t>Time and memory requirements</a:t>
            </a:r>
            <a:endParaRPr lang="en-US" dirty="0"/>
          </a:p>
        </p:txBody>
      </p:sp>
      <p:pic>
        <p:nvPicPr>
          <p:cNvPr id="2" name="Picture 1" descr="minimd-analy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362200"/>
            <a:ext cx="7010400" cy="3740775"/>
          </a:xfrm>
          <a:prstGeom prst="rect">
            <a:avLst/>
          </a:prstGeom>
        </p:spPr>
      </p:pic>
    </p:spTree>
    <p:extLst>
      <p:ext uri="{BB962C8B-B14F-4D97-AF65-F5344CB8AC3E}">
        <p14:creationId xmlns:p14="http://schemas.microsoft.com/office/powerpoint/2010/main" val="10776561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25</a:t>
            </a:fld>
            <a:endParaRPr lang="en-US"/>
          </a:p>
        </p:txBody>
      </p:sp>
      <p:sp>
        <p:nvSpPr>
          <p:cNvPr id="5" name="TextBox 4"/>
          <p:cNvSpPr txBox="1"/>
          <p:nvPr/>
        </p:nvSpPr>
        <p:spPr>
          <a:xfrm>
            <a:off x="304800" y="1091148"/>
            <a:ext cx="5867400" cy="3785652"/>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lvl="2"/>
            <a:r>
              <a:rPr lang="en-US" dirty="0" smtClean="0">
                <a:solidFill>
                  <a:srgbClr val="000000"/>
                </a:solidFill>
                <a:latin typeface="Calibri"/>
                <a:cs typeface="Calibri"/>
              </a:rPr>
              <a:t> Compute Resources</a:t>
            </a:r>
          </a:p>
          <a:p>
            <a:pPr marL="342900" lvl="2" indent="-274320">
              <a:buFont typeface="Arial"/>
              <a:buChar char="•"/>
            </a:pPr>
            <a:r>
              <a:rPr lang="en-US" dirty="0" smtClean="0">
                <a:solidFill>
                  <a:srgbClr val="000000"/>
                </a:solidFill>
                <a:latin typeface="Calibri"/>
                <a:cs typeface="Calibri"/>
              </a:rPr>
              <a:t>IBM Blue Gene/Q, </a:t>
            </a:r>
            <a:r>
              <a:rPr lang="en-US" dirty="0" smtClean="0">
                <a:solidFill>
                  <a:srgbClr val="0070C0"/>
                </a:solidFill>
                <a:latin typeface="Calibri"/>
                <a:cs typeface="Calibri"/>
              </a:rPr>
              <a:t>Mira</a:t>
            </a:r>
            <a:r>
              <a:rPr lang="en-US" dirty="0" smtClean="0">
                <a:solidFill>
                  <a:srgbClr val="000000"/>
                </a:solidFill>
                <a:latin typeface="Calibri"/>
                <a:cs typeface="Calibri"/>
              </a:rPr>
              <a:t>, at Argonne National Laboratory</a:t>
            </a:r>
          </a:p>
          <a:p>
            <a:pPr marL="800100" lvl="3" indent="-274320">
              <a:buFont typeface="Arial"/>
              <a:buChar char="•"/>
            </a:pPr>
            <a:r>
              <a:rPr lang="en-US" dirty="0" smtClean="0">
                <a:solidFill>
                  <a:srgbClr val="000000"/>
                </a:solidFill>
                <a:latin typeface="Calibri"/>
                <a:cs typeface="Calibri"/>
              </a:rPr>
              <a:t>Maximum of 16384 cores</a:t>
            </a:r>
          </a:p>
          <a:p>
            <a:pPr marL="800100" lvl="3" indent="-274320">
              <a:buFont typeface="Arial"/>
              <a:buChar char="•"/>
            </a:pPr>
            <a:r>
              <a:rPr lang="en-US" dirty="0" smtClean="0">
                <a:solidFill>
                  <a:srgbClr val="000000"/>
                </a:solidFill>
                <a:latin typeface="Calibri"/>
                <a:cs typeface="Calibri"/>
              </a:rPr>
              <a:t>GPFS </a:t>
            </a:r>
          </a:p>
          <a:p>
            <a:pPr marL="525780" lvl="3"/>
            <a:endParaRPr lang="en-US" dirty="0" smtClean="0">
              <a:solidFill>
                <a:srgbClr val="000000"/>
              </a:solidFill>
              <a:latin typeface="Calibri"/>
              <a:cs typeface="Calibri"/>
            </a:endParaRPr>
          </a:p>
          <a:p>
            <a:pPr marL="342900" lvl="2" indent="-274320">
              <a:buFont typeface="Arial"/>
              <a:buChar char="•"/>
            </a:pPr>
            <a:r>
              <a:rPr lang="en-US" dirty="0" smtClean="0">
                <a:solidFill>
                  <a:srgbClr val="000000"/>
                </a:solidFill>
                <a:latin typeface="Calibri"/>
                <a:cs typeface="Calibri"/>
              </a:rPr>
              <a:t>Cray XC30, </a:t>
            </a:r>
            <a:r>
              <a:rPr lang="en-US" dirty="0" smtClean="0">
                <a:solidFill>
                  <a:srgbClr val="0070C0"/>
                </a:solidFill>
                <a:latin typeface="Calibri"/>
                <a:cs typeface="Calibri"/>
              </a:rPr>
              <a:t>Edison</a:t>
            </a:r>
            <a:r>
              <a:rPr lang="en-US" dirty="0" smtClean="0">
                <a:solidFill>
                  <a:srgbClr val="000000"/>
                </a:solidFill>
                <a:latin typeface="Calibri"/>
                <a:cs typeface="Calibri"/>
              </a:rPr>
              <a:t>, at Lawrence Berkeley National Laboratory</a:t>
            </a:r>
          </a:p>
          <a:p>
            <a:pPr marL="800100" lvl="3" indent="-274320">
              <a:buFont typeface="Arial"/>
              <a:buChar char="•"/>
            </a:pPr>
            <a:r>
              <a:rPr lang="en-US" dirty="0" smtClean="0">
                <a:solidFill>
                  <a:srgbClr val="000000"/>
                </a:solidFill>
                <a:latin typeface="Calibri"/>
                <a:cs typeface="Calibri"/>
              </a:rPr>
              <a:t>Maximum of 1080 cores</a:t>
            </a:r>
          </a:p>
          <a:p>
            <a:pPr marL="800100" lvl="3" indent="-274320">
              <a:buFont typeface="Arial"/>
              <a:buChar char="•"/>
            </a:pPr>
            <a:r>
              <a:rPr lang="en-US" dirty="0" smtClean="0">
                <a:solidFill>
                  <a:srgbClr val="000000"/>
                </a:solidFill>
                <a:latin typeface="Calibri"/>
                <a:cs typeface="Calibri"/>
              </a:rPr>
              <a:t>Lustre file system</a:t>
            </a:r>
          </a:p>
        </p:txBody>
      </p:sp>
      <p:pic>
        <p:nvPicPr>
          <p:cNvPr id="6" name="Picture 5" descr="Detail shot of Mir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296045"/>
            <a:ext cx="1981200" cy="1318599"/>
          </a:xfrm>
          <a:prstGeom prst="rect">
            <a:avLst/>
          </a:prstGeom>
          <a:ln>
            <a:noFill/>
          </a:ln>
          <a:effectLst>
            <a:outerShdw blurRad="292100" dist="139700" dir="2700000" algn="tl" rotWithShape="0">
              <a:srgbClr val="333333">
                <a:alpha val="65000"/>
              </a:srgbClr>
            </a:outerShdw>
          </a:effectLst>
        </p:spPr>
      </p:pic>
      <p:pic>
        <p:nvPicPr>
          <p:cNvPr id="7" name="Picture 6" descr="Edison-righ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217" y="3453348"/>
            <a:ext cx="2437119" cy="137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58611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FOCAL Workflow</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26</a:t>
            </a:fld>
            <a:endParaRPr lang="en-US"/>
          </a:p>
        </p:txBody>
      </p:sp>
      <p:sp>
        <p:nvSpPr>
          <p:cNvPr id="6" name="Rectangle 5"/>
          <p:cNvSpPr/>
          <p:nvPr/>
        </p:nvSpPr>
        <p:spPr>
          <a:xfrm>
            <a:off x="2362200" y="5862935"/>
            <a:ext cx="4471898"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solidFill>
                  <a:srgbClr val="3366FF"/>
                </a:solidFill>
                <a:latin typeface="Calibri"/>
                <a:ea typeface="ＭＳ Ｐゴシック" charset="0"/>
                <a:cs typeface="Calibri"/>
              </a:rPr>
              <a:t>https</a:t>
            </a:r>
            <a:r>
              <a:rPr lang="en-US" dirty="0">
                <a:solidFill>
                  <a:srgbClr val="3366FF"/>
                </a:solidFill>
                <a:latin typeface="Calibri"/>
                <a:ea typeface="ＭＳ Ｐゴシック" charset="0"/>
                <a:cs typeface="Calibri"/>
              </a:rPr>
              <a:t>://</a:t>
            </a:r>
            <a:r>
              <a:rPr lang="en-US" dirty="0" err="1">
                <a:solidFill>
                  <a:srgbClr val="3366FF"/>
                </a:solidFill>
                <a:latin typeface="Calibri"/>
                <a:ea typeface="ＭＳ Ｐゴシック" charset="0"/>
                <a:cs typeface="Calibri"/>
              </a:rPr>
              <a:t>xgitlab.cels.anl.gov</a:t>
            </a:r>
            <a:r>
              <a:rPr lang="en-US" dirty="0">
                <a:solidFill>
                  <a:srgbClr val="3366FF"/>
                </a:solidFill>
                <a:latin typeface="Calibri"/>
                <a:ea typeface="ＭＳ Ｐゴシック" charset="0"/>
                <a:cs typeface="Calibri"/>
              </a:rPr>
              <a:t>/</a:t>
            </a:r>
            <a:r>
              <a:rPr lang="en-US" dirty="0" err="1">
                <a:solidFill>
                  <a:srgbClr val="3366FF"/>
                </a:solidFill>
                <a:latin typeface="Calibri"/>
                <a:ea typeface="ＭＳ Ｐゴシック" charset="0"/>
                <a:cs typeface="Calibri"/>
              </a:rPr>
              <a:t>fl</a:t>
            </a:r>
            <a:r>
              <a:rPr lang="en-US" dirty="0">
                <a:solidFill>
                  <a:srgbClr val="3366FF"/>
                </a:solidFill>
                <a:latin typeface="Calibri"/>
                <a:ea typeface="ＭＳ Ｐゴシック" charset="0"/>
                <a:cs typeface="Calibri"/>
              </a:rPr>
              <a:t>/</a:t>
            </a:r>
            <a:r>
              <a:rPr lang="en-US" dirty="0" smtClean="0">
                <a:solidFill>
                  <a:srgbClr val="3366FF"/>
                </a:solidFill>
                <a:latin typeface="Calibri"/>
                <a:ea typeface="ＭＳ Ｐゴシック" charset="0"/>
                <a:cs typeface="Calibri"/>
              </a:rPr>
              <a:t>sc16</a:t>
            </a:r>
            <a:endParaRPr lang="en-US" dirty="0">
              <a:solidFill>
                <a:srgbClr val="3366FF"/>
              </a:solidFill>
              <a:latin typeface="Calibri"/>
              <a:ea typeface="ＭＳ Ｐゴシック" charset="0"/>
              <a:cs typeface="Calibri"/>
            </a:endParaRPr>
          </a:p>
        </p:txBody>
      </p:sp>
      <p:sp>
        <p:nvSpPr>
          <p:cNvPr id="11" name="Rounded Rectangle 10"/>
          <p:cNvSpPr/>
          <p:nvPr/>
        </p:nvSpPr>
        <p:spPr>
          <a:xfrm>
            <a:off x="609600" y="1066800"/>
            <a:ext cx="7924800" cy="1371600"/>
          </a:xfrm>
          <a:prstGeom prst="roundRect">
            <a:avLst/>
          </a:prstGeom>
          <a:gradFill>
            <a:gsLst>
              <a:gs pos="0">
                <a:schemeClr val="tx2">
                  <a:lumMod val="60000"/>
                  <a:lumOff val="40000"/>
                </a:schemeClr>
              </a:gs>
              <a:gs pos="100000">
                <a:schemeClr val="tx2">
                  <a:lumMod val="20000"/>
                  <a:lumOff val="80000"/>
                </a:schemeClr>
              </a:gs>
            </a:gsLst>
            <a:lin ang="1380000" scaled="0"/>
          </a:gradFill>
          <a:ln>
            <a:solidFill>
              <a:schemeClr val="accent4"/>
            </a:solidFill>
          </a:ln>
        </p:spPr>
        <p:style>
          <a:lnRef idx="1">
            <a:schemeClr val="accent1"/>
          </a:lnRef>
          <a:fillRef idx="2">
            <a:schemeClr val="accent1"/>
          </a:fillRef>
          <a:effectRef idx="1">
            <a:schemeClr val="accent1"/>
          </a:effectRef>
          <a:fontRef idx="minor">
            <a:schemeClr val="dk1"/>
          </a:fontRef>
        </p:style>
        <p:txBody>
          <a:bodyPr rtlCol="0" anchor="ctr"/>
          <a:lstStyle/>
          <a:p>
            <a:pPr marL="365760" indent="-365760">
              <a:buClrTx/>
              <a:buFont typeface="+mj-lt"/>
              <a:buAutoNum type="arabicPeriod"/>
            </a:pPr>
            <a:r>
              <a:rPr lang="en-US" dirty="0">
                <a:solidFill>
                  <a:schemeClr val="accent4"/>
                </a:solidFill>
                <a:latin typeface="Calibri"/>
                <a:cs typeface="Calibri"/>
              </a:rPr>
              <a:t>Determine the input parameters of the ILP</a:t>
            </a:r>
          </a:p>
          <a:p>
            <a:pPr marL="640080" lvl="1" indent="-246888">
              <a:buFont typeface="Arial"/>
              <a:buChar char="•"/>
            </a:pPr>
            <a:r>
              <a:rPr lang="en-US" dirty="0">
                <a:solidFill>
                  <a:schemeClr val="accent4"/>
                </a:solidFill>
                <a:latin typeface="Calibri"/>
                <a:cs typeface="Calibri"/>
              </a:rPr>
              <a:t>Empirically measure application resource requirements</a:t>
            </a:r>
          </a:p>
          <a:p>
            <a:pPr marL="640080" lvl="1" indent="-246888">
              <a:buFont typeface="Arial"/>
              <a:buChar char="•"/>
            </a:pPr>
            <a:r>
              <a:rPr lang="en-US" dirty="0">
                <a:solidFill>
                  <a:schemeClr val="accent4"/>
                </a:solidFill>
                <a:latin typeface="Calibri"/>
                <a:cs typeface="Calibri"/>
              </a:rPr>
              <a:t>Can use any performance </a:t>
            </a:r>
            <a:r>
              <a:rPr lang="en-US" dirty="0" smtClean="0">
                <a:solidFill>
                  <a:schemeClr val="accent4"/>
                </a:solidFill>
                <a:latin typeface="Calibri"/>
                <a:cs typeface="Calibri"/>
              </a:rPr>
              <a:t>model</a:t>
            </a:r>
            <a:endParaRPr lang="en-US" dirty="0">
              <a:solidFill>
                <a:schemeClr val="accent4"/>
              </a:solidFill>
              <a:latin typeface="Calibri"/>
              <a:cs typeface="Calibri"/>
            </a:endParaRPr>
          </a:p>
        </p:txBody>
      </p:sp>
      <p:sp>
        <p:nvSpPr>
          <p:cNvPr id="12" name="Rounded Rectangle 11"/>
          <p:cNvSpPr/>
          <p:nvPr/>
        </p:nvSpPr>
        <p:spPr>
          <a:xfrm>
            <a:off x="609600" y="2971800"/>
            <a:ext cx="7924800" cy="990600"/>
          </a:xfrm>
          <a:prstGeom prst="roundRect">
            <a:avLst/>
          </a:prstGeom>
          <a:gradFill>
            <a:gsLst>
              <a:gs pos="0">
                <a:schemeClr val="tx2">
                  <a:lumMod val="60000"/>
                  <a:lumOff val="40000"/>
                </a:schemeClr>
              </a:gs>
              <a:gs pos="100000">
                <a:schemeClr val="tx2">
                  <a:lumMod val="20000"/>
                  <a:lumOff val="80000"/>
                </a:schemeClr>
              </a:gs>
            </a:gsLst>
            <a:lin ang="1380000" scaled="0"/>
          </a:gradFill>
          <a:ln>
            <a:solidFill>
              <a:schemeClr val="accent4"/>
            </a:solidFill>
          </a:ln>
        </p:spPr>
        <p:style>
          <a:lnRef idx="1">
            <a:schemeClr val="accent1"/>
          </a:lnRef>
          <a:fillRef idx="2">
            <a:schemeClr val="accent1"/>
          </a:fillRef>
          <a:effectRef idx="1">
            <a:schemeClr val="accent1"/>
          </a:effectRef>
          <a:fontRef idx="minor">
            <a:schemeClr val="dk1"/>
          </a:fontRef>
        </p:style>
        <p:txBody>
          <a:bodyPr rtlCol="0" anchor="ctr"/>
          <a:lstStyle/>
          <a:p>
            <a:pPr marL="365760" lvl="0" indent="-365760">
              <a:spcBef>
                <a:spcPct val="20000"/>
              </a:spcBef>
              <a:buFont typeface="+mj-lt"/>
              <a:buAutoNum type="arabicPeriod" startAt="2"/>
            </a:pPr>
            <a:r>
              <a:rPr lang="en-US" dirty="0">
                <a:solidFill>
                  <a:srgbClr val="000000"/>
                </a:solidFill>
                <a:latin typeface="Calibri"/>
                <a:ea typeface="ＭＳ Ｐゴシック" pitchFamily="-112" charset="-128"/>
                <a:cs typeface="Calibri"/>
              </a:rPr>
              <a:t>Feed the inputs (estimates of time, memory, data size, </a:t>
            </a:r>
            <a:r>
              <a:rPr lang="en-US" dirty="0" smtClean="0">
                <a:solidFill>
                  <a:srgbClr val="000000"/>
                </a:solidFill>
                <a:latin typeface="Calibri"/>
                <a:ea typeface="ＭＳ Ｐゴシック" pitchFamily="-112" charset="-128"/>
                <a:cs typeface="Calibri"/>
              </a:rPr>
              <a:t>read/write times, </a:t>
            </a:r>
            <a:r>
              <a:rPr lang="en-US" dirty="0">
                <a:solidFill>
                  <a:srgbClr val="000000"/>
                </a:solidFill>
                <a:latin typeface="Calibri"/>
                <a:ea typeface="ＭＳ Ｐゴシック" pitchFamily="-112" charset="-128"/>
                <a:cs typeface="Calibri"/>
              </a:rPr>
              <a:t>transfer times) to the ILP</a:t>
            </a:r>
          </a:p>
        </p:txBody>
      </p:sp>
      <p:sp>
        <p:nvSpPr>
          <p:cNvPr id="13" name="Rounded Rectangle 12"/>
          <p:cNvSpPr/>
          <p:nvPr/>
        </p:nvSpPr>
        <p:spPr>
          <a:xfrm>
            <a:off x="609600" y="4495800"/>
            <a:ext cx="7924800" cy="1219200"/>
          </a:xfrm>
          <a:prstGeom prst="roundRect">
            <a:avLst/>
          </a:prstGeom>
          <a:gradFill>
            <a:gsLst>
              <a:gs pos="0">
                <a:schemeClr val="tx2">
                  <a:lumMod val="60000"/>
                  <a:lumOff val="40000"/>
                </a:schemeClr>
              </a:gs>
              <a:gs pos="100000">
                <a:schemeClr val="tx2">
                  <a:lumMod val="20000"/>
                  <a:lumOff val="80000"/>
                </a:schemeClr>
              </a:gs>
            </a:gsLst>
            <a:lin ang="1380000" scaled="0"/>
          </a:gradFill>
          <a:ln>
            <a:solidFill>
              <a:schemeClr val="accent4"/>
            </a:solidFill>
          </a:ln>
        </p:spPr>
        <p:style>
          <a:lnRef idx="1">
            <a:schemeClr val="accent1"/>
          </a:lnRef>
          <a:fillRef idx="2">
            <a:schemeClr val="accent1"/>
          </a:fillRef>
          <a:effectRef idx="1">
            <a:schemeClr val="accent1"/>
          </a:effectRef>
          <a:fontRef idx="minor">
            <a:schemeClr val="dk1"/>
          </a:fontRef>
        </p:style>
        <p:txBody>
          <a:bodyPr rtlCol="0" anchor="ctr"/>
          <a:lstStyle/>
          <a:p>
            <a:pPr marL="365760" indent="-365760">
              <a:buClrTx/>
              <a:buFont typeface="+mj-lt"/>
              <a:buAutoNum type="arabicPeriod" startAt="3"/>
            </a:pPr>
            <a:r>
              <a:rPr lang="en-US" dirty="0">
                <a:solidFill>
                  <a:srgbClr val="3D203B"/>
                </a:solidFill>
                <a:latin typeface="Calibri"/>
                <a:cs typeface="Calibri"/>
              </a:rPr>
              <a:t>Solve ILP </a:t>
            </a:r>
          </a:p>
          <a:p>
            <a:pPr marL="621792" lvl="3" indent="-274320">
              <a:buFont typeface="Arial"/>
              <a:buChar char="•"/>
            </a:pPr>
            <a:r>
              <a:rPr lang="en-US" dirty="0">
                <a:solidFill>
                  <a:srgbClr val="3D203B"/>
                </a:solidFill>
                <a:latin typeface="Calibri"/>
                <a:ea typeface="ＭＳ Ｐゴシック" charset="0"/>
                <a:cs typeface="Calibri"/>
              </a:rPr>
              <a:t>AMPL modeling language, MINLP solver</a:t>
            </a:r>
          </a:p>
          <a:p>
            <a:pPr marL="621792" lvl="3" indent="-274320">
              <a:buFont typeface="Arial"/>
              <a:buChar char="•"/>
            </a:pPr>
            <a:r>
              <a:rPr lang="en-US" dirty="0">
                <a:solidFill>
                  <a:srgbClr val="3D203B"/>
                </a:solidFill>
                <a:latin typeface="Calibri"/>
                <a:ea typeface="ＭＳ Ｐゴシック" charset="0"/>
                <a:cs typeface="Calibri"/>
              </a:rPr>
              <a:t>Time (maximum) to solve: 9 </a:t>
            </a:r>
            <a:r>
              <a:rPr lang="en-US" dirty="0" err="1" smtClean="0">
                <a:solidFill>
                  <a:srgbClr val="3D203B"/>
                </a:solidFill>
                <a:latin typeface="Calibri"/>
                <a:ea typeface="ＭＳ Ｐゴシック" charset="0"/>
                <a:cs typeface="Calibri"/>
              </a:rPr>
              <a:t>ms</a:t>
            </a:r>
            <a:endParaRPr lang="en-US" dirty="0">
              <a:solidFill>
                <a:srgbClr val="3D203B"/>
              </a:solidFill>
              <a:latin typeface="Calibri"/>
              <a:ea typeface="ＭＳ Ｐゴシック" charset="0"/>
              <a:cs typeface="Calibri"/>
            </a:endParaRPr>
          </a:p>
        </p:txBody>
      </p:sp>
      <p:sp>
        <p:nvSpPr>
          <p:cNvPr id="14" name="Down Arrow 13"/>
          <p:cNvSpPr/>
          <p:nvPr/>
        </p:nvSpPr>
        <p:spPr>
          <a:xfrm>
            <a:off x="7848600" y="2209800"/>
            <a:ext cx="533400" cy="838200"/>
          </a:xfrm>
          <a:prstGeom prst="downArrow">
            <a:avLst/>
          </a:prstGeom>
          <a:solidFill>
            <a:schemeClr val="tx1">
              <a:lumMod val="60000"/>
              <a:lumOff val="40000"/>
              <a:alpha val="9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7848600" y="3810000"/>
            <a:ext cx="533400" cy="838200"/>
          </a:xfrm>
          <a:prstGeom prst="downArrow">
            <a:avLst/>
          </a:prstGeom>
          <a:solidFill>
            <a:schemeClr val="tx1">
              <a:lumMod val="60000"/>
              <a:lumOff val="40000"/>
              <a:alpha val="9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999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Results - Remote</a:t>
            </a:r>
            <a:endParaRPr lang="en-US"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93027585"/>
              </p:ext>
            </p:extLst>
          </p:nvPr>
        </p:nvGraphicFramePr>
        <p:xfrm>
          <a:off x="314564" y="2222869"/>
          <a:ext cx="8229608" cy="2317848"/>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1361837"/>
                <a:gridCol w="1447800"/>
                <a:gridCol w="838200"/>
                <a:gridCol w="838200"/>
                <a:gridCol w="914400"/>
                <a:gridCol w="990600"/>
                <a:gridCol w="914400"/>
                <a:gridCol w="924171"/>
              </a:tblGrid>
              <a:tr h="1265723">
                <a:tc>
                  <a:txBody>
                    <a:bodyPr/>
                    <a:lstStyle/>
                    <a:p>
                      <a:pPr algn="ctr"/>
                      <a:r>
                        <a:rPr lang="en-US" sz="2000" b="1" dirty="0" smtClean="0">
                          <a:latin typeface="Calibri"/>
                          <a:cs typeface="Calibri"/>
                        </a:rPr>
                        <a:t>WT_UB</a:t>
                      </a:r>
                    </a:p>
                    <a:p>
                      <a:pPr algn="ctr"/>
                      <a:r>
                        <a:rPr lang="en-US" sz="2000" b="1" dirty="0" smtClean="0">
                          <a:latin typeface="Calibri"/>
                          <a:cs typeface="Calibri"/>
                        </a:rPr>
                        <a:t>(write time upper bound)</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latin typeface="Calibri"/>
                          <a:cs typeface="Calibri"/>
                        </a:rPr>
                        <a:t>AT_UB (analysis time upper bound)</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vacf</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msd</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histox</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histov</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fftx</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fftv</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487781">
                <a:tc>
                  <a:txBody>
                    <a:bodyPr/>
                    <a:lstStyle/>
                    <a:p>
                      <a:pPr algn="ctr"/>
                      <a:r>
                        <a:rPr lang="en-US" sz="2000" b="1" dirty="0" smtClean="0">
                          <a:solidFill>
                            <a:srgbClr val="3D203B"/>
                          </a:solidFill>
                          <a:latin typeface="Calibri"/>
                          <a:cs typeface="Calibri"/>
                        </a:rPr>
                        <a:t>5%</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7</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19</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519427">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3</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bl>
          </a:graphicData>
        </a:graphic>
      </p:graphicFrame>
      <p:sp>
        <p:nvSpPr>
          <p:cNvPr id="6" name="Rectangle 5"/>
          <p:cNvSpPr/>
          <p:nvPr/>
        </p:nvSpPr>
        <p:spPr>
          <a:xfrm>
            <a:off x="228601" y="4655403"/>
            <a:ext cx="8458199" cy="707886"/>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000" dirty="0" smtClean="0">
                <a:solidFill>
                  <a:srgbClr val="8F451E"/>
                </a:solidFill>
                <a:latin typeface="Calibri"/>
                <a:cs typeface="Calibri"/>
              </a:rPr>
              <a:t>Feasibilities and frequencies of miniMD analysis of 500-million atom simulation 4096 processes </a:t>
            </a:r>
            <a:r>
              <a:rPr lang="en-US" sz="2000" dirty="0">
                <a:solidFill>
                  <a:srgbClr val="8F451E"/>
                </a:solidFill>
                <a:latin typeface="Calibri"/>
                <a:cs typeface="Calibri"/>
              </a:rPr>
              <a:t>for </a:t>
            </a:r>
            <a:r>
              <a:rPr lang="en-US" sz="2000" dirty="0" smtClean="0">
                <a:solidFill>
                  <a:srgbClr val="8F451E"/>
                </a:solidFill>
                <a:latin typeface="Calibri"/>
                <a:cs typeface="Calibri"/>
              </a:rPr>
              <a:t>simulation and 2048 processes </a:t>
            </a:r>
            <a:r>
              <a:rPr lang="en-US" sz="2000" dirty="0">
                <a:solidFill>
                  <a:srgbClr val="8F451E"/>
                </a:solidFill>
                <a:latin typeface="Calibri"/>
                <a:cs typeface="Calibri"/>
              </a:rPr>
              <a:t>for </a:t>
            </a:r>
            <a:r>
              <a:rPr lang="en-US" sz="2000" dirty="0" smtClean="0">
                <a:solidFill>
                  <a:srgbClr val="8F451E"/>
                </a:solidFill>
                <a:latin typeface="Calibri"/>
                <a:cs typeface="Calibri"/>
              </a:rPr>
              <a:t>analysis on Mira</a:t>
            </a:r>
            <a:endParaRPr lang="en-US" sz="2000" dirty="0"/>
          </a:p>
        </p:txBody>
      </p:sp>
      <p:sp>
        <p:nvSpPr>
          <p:cNvPr id="9" name="TextBox 75"/>
          <p:cNvSpPr txBox="1"/>
          <p:nvPr/>
        </p:nvSpPr>
        <p:spPr>
          <a:xfrm>
            <a:off x="1371600" y="5562600"/>
            <a:ext cx="6324600" cy="784830"/>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dirty="0" smtClean="0">
                <a:solidFill>
                  <a:sysClr val="window" lastClr="FFFFFF"/>
                </a:solidFill>
                <a:latin typeface="Calibri"/>
                <a:cs typeface="Calibri"/>
              </a:rPr>
              <a:t>Our formulation enables determining quickly the feasible analysis based on time thresholds</a:t>
            </a:r>
            <a:endPar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endParaRPr>
          </a:p>
        </p:txBody>
      </p:sp>
      <p:sp>
        <p:nvSpPr>
          <p:cNvPr id="10" name="Rectangle 9"/>
          <p:cNvSpPr/>
          <p:nvPr/>
        </p:nvSpPr>
        <p:spPr>
          <a:xfrm>
            <a:off x="457200" y="921603"/>
            <a:ext cx="5181600"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2100" dirty="0" smtClean="0">
                <a:solidFill>
                  <a:srgbClr val="3D203B"/>
                </a:solidFill>
                <a:latin typeface="Calibri"/>
                <a:cs typeface="Calibri"/>
              </a:rPr>
              <a:t>Maximum storage space = 4 TB</a:t>
            </a:r>
          </a:p>
          <a:p>
            <a:r>
              <a:rPr lang="en-US" sz="2100" dirty="0" smtClean="0">
                <a:solidFill>
                  <a:srgbClr val="3D203B"/>
                </a:solidFill>
              </a:rPr>
              <a:t>Minimum analysis interval = 50 time steps</a:t>
            </a:r>
            <a:endParaRPr lang="en-US" sz="2100" dirty="0">
              <a:solidFill>
                <a:srgbClr val="3D203B"/>
              </a:solidFill>
              <a:latin typeface="Calibri"/>
              <a:cs typeface="Calibri"/>
            </a:endParaRPr>
          </a:p>
        </p:txBody>
      </p:sp>
      <p:sp>
        <p:nvSpPr>
          <p:cNvPr id="5" name="TextBox 4"/>
          <p:cNvSpPr txBox="1"/>
          <p:nvPr/>
        </p:nvSpPr>
        <p:spPr>
          <a:xfrm>
            <a:off x="8610600" y="3505200"/>
            <a:ext cx="470652" cy="430887"/>
          </a:xfrm>
          <a:prstGeom prst="rect">
            <a:avLst/>
          </a:prstGeom>
          <a:noFill/>
        </p:spPr>
        <p:txBody>
          <a:bodyPr wrap="none" rtlCol="0">
            <a:spAutoFit/>
          </a:bodyPr>
          <a:lstStyle/>
          <a:p>
            <a:r>
              <a:rPr lang="en-US" sz="2200" dirty="0" smtClean="0">
                <a:solidFill>
                  <a:srgbClr val="FF0000"/>
                </a:solidFill>
                <a:latin typeface="Calibri"/>
                <a:cs typeface="Calibri"/>
              </a:rPr>
              <a:t>26</a:t>
            </a:r>
            <a:endParaRPr lang="en-US" sz="2200" dirty="0">
              <a:solidFill>
                <a:srgbClr val="FF0000"/>
              </a:solidFill>
              <a:latin typeface="Calibri"/>
              <a:cs typeface="Calibri"/>
            </a:endParaRPr>
          </a:p>
        </p:txBody>
      </p:sp>
      <p:sp>
        <p:nvSpPr>
          <p:cNvPr id="11" name="TextBox 10"/>
          <p:cNvSpPr txBox="1"/>
          <p:nvPr/>
        </p:nvSpPr>
        <p:spPr>
          <a:xfrm>
            <a:off x="8610600" y="4038600"/>
            <a:ext cx="470652" cy="430887"/>
          </a:xfrm>
          <a:prstGeom prst="rect">
            <a:avLst/>
          </a:prstGeom>
          <a:noFill/>
        </p:spPr>
        <p:txBody>
          <a:bodyPr wrap="none" rtlCol="0">
            <a:spAutoFit/>
          </a:bodyPr>
          <a:lstStyle/>
          <a:p>
            <a:r>
              <a:rPr lang="en-US" sz="2200" dirty="0" smtClean="0">
                <a:solidFill>
                  <a:srgbClr val="FF0000"/>
                </a:solidFill>
                <a:latin typeface="Calibri"/>
                <a:cs typeface="Calibri"/>
              </a:rPr>
              <a:t>84</a:t>
            </a:r>
            <a:endParaRPr lang="en-US" sz="2200" dirty="0">
              <a:solidFill>
                <a:srgbClr val="FF0000"/>
              </a:solidFill>
              <a:latin typeface="Calibri"/>
              <a:cs typeface="Calibri"/>
            </a:endParaRPr>
          </a:p>
        </p:txBody>
      </p:sp>
      <p:grpSp>
        <p:nvGrpSpPr>
          <p:cNvPr id="13" name="Group 12"/>
          <p:cNvGrpSpPr/>
          <p:nvPr/>
        </p:nvGrpSpPr>
        <p:grpSpPr>
          <a:xfrm>
            <a:off x="6690496" y="838199"/>
            <a:ext cx="1767704" cy="1036866"/>
            <a:chOff x="6019800" y="838199"/>
            <a:chExt cx="1767704" cy="1036866"/>
          </a:xfrm>
        </p:grpSpPr>
        <p:sp>
          <p:nvSpPr>
            <p:cNvPr id="7" name="Line Callout 3 6"/>
            <p:cNvSpPr/>
            <p:nvPr/>
          </p:nvSpPr>
          <p:spPr>
            <a:xfrm rot="10800000">
              <a:off x="6019800" y="838199"/>
              <a:ext cx="1767704" cy="990599"/>
            </a:xfrm>
            <a:prstGeom prst="borderCallout3">
              <a:avLst>
                <a:gd name="adj1" fmla="val 18750"/>
                <a:gd name="adj2" fmla="val -8333"/>
                <a:gd name="adj3" fmla="val 18750"/>
                <a:gd name="adj4" fmla="val -16667"/>
                <a:gd name="adj5" fmla="val -67836"/>
                <a:gd name="adj6" fmla="val -32253"/>
                <a:gd name="adj7" fmla="val -163322"/>
                <a:gd name="adj8" fmla="val -21612"/>
              </a:avLst>
            </a:prstGeom>
            <a:gradFill>
              <a:gsLst>
                <a:gs pos="0">
                  <a:srgbClr val="D67439"/>
                </a:gs>
                <a:gs pos="100000">
                  <a:schemeClr val="accent3">
                    <a:tint val="50000"/>
                    <a:shade val="100000"/>
                    <a:satMod val="350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2" name="Rectangle 11"/>
            <p:cNvSpPr/>
            <p:nvPr/>
          </p:nvSpPr>
          <p:spPr>
            <a:xfrm>
              <a:off x="6019800" y="859402"/>
              <a:ext cx="1767704" cy="1015663"/>
            </a:xfrm>
            <a:prstGeom prst="rect">
              <a:avLst/>
            </a:prstGeom>
          </p:spPr>
          <p:txBody>
            <a:bodyPr wrap="square">
              <a:spAutoFit/>
            </a:bodyPr>
            <a:lstStyle/>
            <a:p>
              <a:r>
                <a:rPr lang="en-US" sz="2000" dirty="0">
                  <a:solidFill>
                    <a:srgbClr val="3D203B"/>
                  </a:solidFill>
                  <a:latin typeface="Calibri"/>
                  <a:cs typeface="Calibri"/>
                </a:rPr>
                <a:t>Total #</a:t>
              </a:r>
              <a:r>
                <a:rPr lang="en-US" sz="2000" dirty="0" smtClean="0">
                  <a:solidFill>
                    <a:srgbClr val="3D203B"/>
                  </a:solidFill>
                  <a:latin typeface="Calibri"/>
                  <a:cs typeface="Calibri"/>
                </a:rPr>
                <a:t>analysis </a:t>
              </a:r>
              <a:endParaRPr lang="en-US" sz="2000" dirty="0">
                <a:solidFill>
                  <a:srgbClr val="3D203B"/>
                </a:solidFill>
                <a:latin typeface="Calibri"/>
                <a:cs typeface="Calibri"/>
              </a:endParaRPr>
            </a:p>
            <a:p>
              <a:r>
                <a:rPr lang="en-US" sz="2000" dirty="0" smtClean="0">
                  <a:solidFill>
                    <a:srgbClr val="3D203B"/>
                  </a:solidFill>
                  <a:latin typeface="Calibri"/>
                  <a:cs typeface="Calibri"/>
                </a:rPr>
                <a:t>Increases from </a:t>
              </a:r>
            </a:p>
            <a:p>
              <a:r>
                <a:rPr lang="en-US" sz="2000" dirty="0" smtClean="0">
                  <a:solidFill>
                    <a:srgbClr val="3D203B"/>
                  </a:solidFill>
                  <a:latin typeface="Calibri"/>
                  <a:cs typeface="Calibri"/>
                </a:rPr>
                <a:t>26 to 84</a:t>
              </a:r>
              <a:endParaRPr lang="en-US" sz="2000" dirty="0">
                <a:solidFill>
                  <a:srgbClr val="3D203B"/>
                </a:solidFill>
                <a:latin typeface="Calibri"/>
                <a:cs typeface="Calibri"/>
              </a:endParaRPr>
            </a:p>
          </p:txBody>
        </p:sp>
      </p:grpSp>
      <p:sp>
        <p:nvSpPr>
          <p:cNvPr id="14" name="Slide Number Placeholder 3"/>
          <p:cNvSpPr>
            <a:spLocks noGrp="1"/>
          </p:cNvSpPr>
          <p:nvPr>
            <p:ph type="sldNum" sz="quarter" idx="11"/>
          </p:nvPr>
        </p:nvSpPr>
        <p:spPr>
          <a:xfrm>
            <a:off x="8763000" y="6492876"/>
            <a:ext cx="381000" cy="365125"/>
          </a:xfrm>
        </p:spPr>
        <p:txBody>
          <a:bodyPr/>
          <a:lstStyle/>
          <a:p>
            <a:pPr>
              <a:defRPr/>
            </a:pPr>
            <a:fld id="{3D881B44-B3E5-E644-8A31-9AB002D7BB76}" type="slidenum">
              <a:rPr lang="en-US" smtClean="0"/>
              <a:pPr>
                <a:defRPr/>
              </a:pPr>
              <a:t>27</a:t>
            </a:fld>
            <a:endParaRPr lang="en-US"/>
          </a:p>
        </p:txBody>
      </p:sp>
    </p:spTree>
    <p:extLst>
      <p:ext uri="{BB962C8B-B14F-4D97-AF65-F5344CB8AC3E}">
        <p14:creationId xmlns:p14="http://schemas.microsoft.com/office/powerpoint/2010/main" val="2119733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Results - Remote</a:t>
            </a:r>
            <a:endParaRPr lang="en-US"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51760188"/>
              </p:ext>
            </p:extLst>
          </p:nvPr>
        </p:nvGraphicFramePr>
        <p:xfrm>
          <a:off x="466962" y="1143000"/>
          <a:ext cx="8296038" cy="3947471"/>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1466116"/>
                <a:gridCol w="902382"/>
                <a:gridCol w="902382"/>
                <a:gridCol w="910357"/>
                <a:gridCol w="990600"/>
                <a:gridCol w="914400"/>
                <a:gridCol w="838200"/>
                <a:gridCol w="1371601"/>
              </a:tblGrid>
              <a:tr h="701040">
                <a:tc>
                  <a:txBody>
                    <a:bodyPr/>
                    <a:lstStyle/>
                    <a:p>
                      <a:pPr algn="ctr"/>
                      <a:r>
                        <a:rPr lang="en-US" sz="2000" b="1" dirty="0" smtClean="0">
                          <a:latin typeface="Calibri"/>
                          <a:cs typeface="Calibri"/>
                        </a:rPr>
                        <a:t>Available storage (TB)</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vacf</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msd</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histox</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histov</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fftx</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err="1" smtClean="0">
                          <a:latin typeface="Calibri"/>
                          <a:cs typeface="Calibri"/>
                        </a:rPr>
                        <a:t>fftv</a:t>
                      </a:r>
                      <a:endParaRPr lang="en-US" sz="2000" b="1"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chemeClr val="bg1"/>
                          </a:solidFill>
                          <a:latin typeface="Calibri"/>
                          <a:cs typeface="Calibri"/>
                        </a:rPr>
                        <a:t>Total  #analysis</a:t>
                      </a:r>
                      <a:endParaRPr lang="en-US" sz="2000" b="1" dirty="0">
                        <a:solidFill>
                          <a:schemeClr val="bg1"/>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518160">
                <a:tc gridSpan="8">
                  <a:txBody>
                    <a:bodyPr/>
                    <a:lstStyle/>
                    <a:p>
                      <a:pPr algn="ctr"/>
                      <a:r>
                        <a:rPr lang="en-US" sz="2000" b="1" dirty="0" smtClean="0">
                          <a:solidFill>
                            <a:srgbClr val="3D203B"/>
                          </a:solidFill>
                          <a:latin typeface="Calibri"/>
                          <a:cs typeface="Calibri"/>
                        </a:rPr>
                        <a:t>WT_UB = AT_UB = 500 seconds</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576831">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6</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6</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5</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58</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537860">
                <a:tc>
                  <a:txBody>
                    <a:bodyPr/>
                    <a:lstStyle/>
                    <a:p>
                      <a:pPr algn="ctr"/>
                      <a:r>
                        <a:rPr lang="en-US" sz="2000" b="1" dirty="0" smtClean="0">
                          <a:solidFill>
                            <a:srgbClr val="3D203B"/>
                          </a:solidFill>
                          <a:latin typeface="Calibri"/>
                          <a:cs typeface="Calibri"/>
                        </a:rPr>
                        <a:t>10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18</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60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537860">
                <a:tc gridSpan="8">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3D203B"/>
                          </a:solidFill>
                          <a:latin typeface="Calibri"/>
                          <a:cs typeface="Calibri"/>
                        </a:rPr>
                        <a:t>WT_UB = AT_UB = 1000 seconds</a:t>
                      </a: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hMerge="1">
                  <a:txBody>
                    <a:bodyPr/>
                    <a:lstStyle/>
                    <a:p>
                      <a:pPr algn="ct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537860">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6</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5</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82</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537860">
                <a:tc>
                  <a:txBody>
                    <a:bodyPr/>
                    <a:lstStyle/>
                    <a:p>
                      <a:pPr algn="ctr"/>
                      <a:r>
                        <a:rPr lang="en-US" sz="2000" b="1" dirty="0" smtClean="0">
                          <a:solidFill>
                            <a:srgbClr val="3D203B"/>
                          </a:solidFill>
                          <a:latin typeface="Calibri"/>
                          <a:cs typeface="Calibri"/>
                        </a:rPr>
                        <a:t>10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20</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13</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1</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2000" b="1" dirty="0" smtClean="0">
                          <a:solidFill>
                            <a:srgbClr val="3D203B"/>
                          </a:solidFill>
                          <a:latin typeface="Calibri"/>
                          <a:cs typeface="Calibri"/>
                        </a:rPr>
                        <a:t>94</a:t>
                      </a:r>
                      <a:endParaRPr lang="en-US" sz="2000" b="1"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bl>
          </a:graphicData>
        </a:graphic>
      </p:graphicFrame>
      <p:sp>
        <p:nvSpPr>
          <p:cNvPr id="6" name="Rectangle 5"/>
          <p:cNvSpPr/>
          <p:nvPr/>
        </p:nvSpPr>
        <p:spPr>
          <a:xfrm>
            <a:off x="304800" y="5149141"/>
            <a:ext cx="8686800" cy="707886"/>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000" dirty="0" smtClean="0">
                <a:solidFill>
                  <a:srgbClr val="8F451E"/>
                </a:solidFill>
                <a:latin typeface="Calibri"/>
                <a:cs typeface="Calibri"/>
              </a:rPr>
              <a:t>Feasibilities and frequencies of miniMD analysis </a:t>
            </a:r>
            <a:r>
              <a:rPr lang="en-US" sz="2000" dirty="0">
                <a:solidFill>
                  <a:srgbClr val="8F451E"/>
                </a:solidFill>
                <a:latin typeface="Calibri"/>
                <a:cs typeface="Calibri"/>
              </a:rPr>
              <a:t>using </a:t>
            </a:r>
            <a:r>
              <a:rPr lang="en-US" sz="2000" dirty="0" smtClean="0">
                <a:solidFill>
                  <a:srgbClr val="8F451E"/>
                </a:solidFill>
                <a:latin typeface="Calibri"/>
                <a:cs typeface="Calibri"/>
              </a:rPr>
              <a:t>4096 processes </a:t>
            </a:r>
            <a:r>
              <a:rPr lang="en-US" sz="2000" dirty="0">
                <a:solidFill>
                  <a:srgbClr val="8F451E"/>
                </a:solidFill>
                <a:latin typeface="Calibri"/>
                <a:cs typeface="Calibri"/>
              </a:rPr>
              <a:t>for </a:t>
            </a:r>
            <a:r>
              <a:rPr lang="en-US" sz="2000" dirty="0" smtClean="0">
                <a:solidFill>
                  <a:srgbClr val="8F451E"/>
                </a:solidFill>
                <a:latin typeface="Calibri"/>
                <a:cs typeface="Calibri"/>
              </a:rPr>
              <a:t>1 billion atom simulation, and 2048 processes </a:t>
            </a:r>
            <a:r>
              <a:rPr lang="en-US" sz="2000" dirty="0">
                <a:solidFill>
                  <a:srgbClr val="8F451E"/>
                </a:solidFill>
                <a:latin typeface="Calibri"/>
                <a:cs typeface="Calibri"/>
              </a:rPr>
              <a:t>for </a:t>
            </a:r>
            <a:r>
              <a:rPr lang="en-US" sz="2000" dirty="0" smtClean="0">
                <a:solidFill>
                  <a:srgbClr val="8F451E"/>
                </a:solidFill>
                <a:latin typeface="Calibri"/>
                <a:cs typeface="Calibri"/>
              </a:rPr>
              <a:t>analysis on Mira</a:t>
            </a:r>
            <a:endParaRPr lang="en-US" sz="2000" dirty="0"/>
          </a:p>
        </p:txBody>
      </p:sp>
      <p:sp>
        <p:nvSpPr>
          <p:cNvPr id="9" name="TextBox 75"/>
          <p:cNvSpPr txBox="1"/>
          <p:nvPr/>
        </p:nvSpPr>
        <p:spPr>
          <a:xfrm>
            <a:off x="838200" y="5943600"/>
            <a:ext cx="75438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dirty="0" smtClean="0">
                <a:solidFill>
                  <a:sysClr val="window" lastClr="FFFFFF"/>
                </a:solidFill>
                <a:latin typeface="Calibri"/>
                <a:cs typeface="Calibri"/>
              </a:rPr>
              <a:t>Enables to determine best use of compute time and space </a:t>
            </a:r>
            <a:endPar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endParaRPr>
          </a:p>
        </p:txBody>
      </p:sp>
      <p:sp>
        <p:nvSpPr>
          <p:cNvPr id="4" name="Oval Callout 3"/>
          <p:cNvSpPr/>
          <p:nvPr/>
        </p:nvSpPr>
        <p:spPr>
          <a:xfrm>
            <a:off x="5867400" y="152400"/>
            <a:ext cx="1905000" cy="838200"/>
          </a:xfrm>
          <a:prstGeom prst="wedgeEllipseCallout">
            <a:avLst>
              <a:gd name="adj1" fmla="val -26642"/>
              <a:gd name="adj2" fmla="val 179031"/>
            </a:avLst>
          </a:prstGeom>
          <a:solidFill>
            <a:srgbClr val="FF921F"/>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100" dirty="0" smtClean="0">
                <a:solidFill>
                  <a:srgbClr val="3D203B"/>
                </a:solidFill>
                <a:latin typeface="Calibri"/>
                <a:cs typeface="Calibri"/>
              </a:rPr>
              <a:t>Time- constrained</a:t>
            </a:r>
            <a:endParaRPr lang="en-US" sz="2100" dirty="0">
              <a:solidFill>
                <a:srgbClr val="3D203B"/>
              </a:solidFill>
              <a:latin typeface="Calibri"/>
              <a:cs typeface="Calibri"/>
            </a:endParaRPr>
          </a:p>
        </p:txBody>
      </p:sp>
      <p:sp>
        <p:nvSpPr>
          <p:cNvPr id="5" name="Rectangle 4"/>
          <p:cNvSpPr/>
          <p:nvPr/>
        </p:nvSpPr>
        <p:spPr>
          <a:xfrm>
            <a:off x="304800" y="3505200"/>
            <a:ext cx="86106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Callout 10"/>
          <p:cNvSpPr/>
          <p:nvPr/>
        </p:nvSpPr>
        <p:spPr>
          <a:xfrm>
            <a:off x="457200" y="3352800"/>
            <a:ext cx="1871784" cy="787400"/>
          </a:xfrm>
          <a:prstGeom prst="wedgeEllipseCallout">
            <a:avLst>
              <a:gd name="adj1" fmla="val 70160"/>
              <a:gd name="adj2" fmla="val 1337"/>
            </a:avLst>
          </a:prstGeom>
          <a:solidFill>
            <a:srgbClr val="FF921F"/>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100" dirty="0" smtClean="0">
                <a:solidFill>
                  <a:srgbClr val="3D203B"/>
                </a:solidFill>
                <a:latin typeface="Calibri"/>
                <a:cs typeface="Calibri"/>
              </a:rPr>
              <a:t>Space- constrained</a:t>
            </a:r>
            <a:endParaRPr lang="en-US" sz="2100" dirty="0">
              <a:solidFill>
                <a:srgbClr val="3D203B"/>
              </a:solidFill>
              <a:latin typeface="Calibri"/>
              <a:cs typeface="Calibri"/>
            </a:endParaRPr>
          </a:p>
        </p:txBody>
      </p:sp>
      <p:sp>
        <p:nvSpPr>
          <p:cNvPr id="10" name="Slide Number Placeholder 3"/>
          <p:cNvSpPr>
            <a:spLocks noGrp="1"/>
          </p:cNvSpPr>
          <p:nvPr>
            <p:ph type="sldNum" sz="quarter" idx="11"/>
          </p:nvPr>
        </p:nvSpPr>
        <p:spPr>
          <a:xfrm>
            <a:off x="8763000" y="6492876"/>
            <a:ext cx="381000" cy="365125"/>
          </a:xfrm>
        </p:spPr>
        <p:txBody>
          <a:bodyPr/>
          <a:lstStyle/>
          <a:p>
            <a:pPr>
              <a:defRPr/>
            </a:pPr>
            <a:fld id="{3D881B44-B3E5-E644-8A31-9AB002D7BB76}" type="slidenum">
              <a:rPr lang="en-US" smtClean="0"/>
              <a:pPr>
                <a:defRPr/>
              </a:pPr>
              <a:t>28</a:t>
            </a:fld>
            <a:endParaRPr lang="en-US"/>
          </a:p>
        </p:txBody>
      </p:sp>
    </p:spTree>
    <p:extLst>
      <p:ext uri="{BB962C8B-B14F-4D97-AF65-F5344CB8AC3E}">
        <p14:creationId xmlns:p14="http://schemas.microsoft.com/office/powerpoint/2010/main" val="3441969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762000"/>
          </a:xfrm>
        </p:spPr>
        <p:txBody>
          <a:bodyPr>
            <a:noAutofit/>
          </a:bodyPr>
          <a:lstStyle/>
          <a:p>
            <a:r>
              <a:rPr lang="en-US" kern="0" dirty="0" smtClean="0">
                <a:solidFill>
                  <a:srgbClr val="2F5897"/>
                </a:solidFill>
                <a:effectLst>
                  <a:outerShdw blurRad="63500" dist="38100" dir="5400000" algn="t" rotWithShape="0">
                    <a:prstClr val="black">
                      <a:alpha val="25000"/>
                    </a:prstClr>
                  </a:outerShdw>
                </a:effectLst>
              </a:rPr>
              <a:t>Results - Local</a:t>
            </a:r>
            <a:endParaRPr lang="en-US"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50837136"/>
              </p:ext>
            </p:extLst>
          </p:nvPr>
        </p:nvGraphicFramePr>
        <p:xfrm>
          <a:off x="642814" y="2438400"/>
          <a:ext cx="7815386" cy="1896027"/>
        </p:xfrm>
        <a:graphic>
          <a:graphicData uri="http://schemas.openxmlformats.org/drawingml/2006/table">
            <a:tbl>
              <a:tblPr firstRow="1" bandRow="1">
                <a:effectLst>
                  <a:outerShdw blurRad="50800" dist="38100" dir="2700000" algn="tl" rotWithShape="0">
                    <a:prstClr val="black">
                      <a:alpha val="40000"/>
                    </a:prstClr>
                  </a:outerShdw>
                </a:effectLst>
                <a:tableStyleId>{B301B821-A1FF-4177-AEE7-76D212191A09}</a:tableStyleId>
              </a:tblPr>
              <a:tblGrid>
                <a:gridCol w="768812"/>
                <a:gridCol w="757300"/>
                <a:gridCol w="897714"/>
                <a:gridCol w="895760"/>
                <a:gridCol w="914400"/>
                <a:gridCol w="685800"/>
                <a:gridCol w="914400"/>
                <a:gridCol w="1981200"/>
              </a:tblGrid>
              <a:tr h="335978">
                <a:tc>
                  <a:txBody>
                    <a:bodyPr/>
                    <a:lstStyle/>
                    <a:p>
                      <a:pPr algn="ctr"/>
                      <a:r>
                        <a:rPr lang="en-US" sz="1800" dirty="0" smtClean="0">
                          <a:latin typeface="Calibri"/>
                          <a:cs typeface="Calibri"/>
                        </a:rPr>
                        <a:t>w</a:t>
                      </a:r>
                      <a:endParaRPr lang="en-US" sz="1800"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err="1" smtClean="0">
                          <a:latin typeface="Calibri"/>
                          <a:cs typeface="Calibri"/>
                        </a:rPr>
                        <a:t>rdf</a:t>
                      </a:r>
                      <a:endParaRPr lang="en-US" sz="1800"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err="1" smtClean="0">
                          <a:latin typeface="Calibri"/>
                          <a:cs typeface="Calibri"/>
                        </a:rPr>
                        <a:t>msd</a:t>
                      </a:r>
                      <a:endParaRPr lang="en-US" sz="1800"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latin typeface="Calibri"/>
                          <a:cs typeface="Calibri"/>
                        </a:rPr>
                        <a:t>msd1d</a:t>
                      </a:r>
                      <a:endParaRPr lang="en-US" sz="1800"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latin typeface="Calibri"/>
                          <a:cs typeface="Calibri"/>
                        </a:rPr>
                        <a:t>msd2d</a:t>
                      </a:r>
                      <a:endParaRPr lang="en-US" sz="1800"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err="1" smtClean="0">
                          <a:latin typeface="Calibri"/>
                          <a:cs typeface="Calibri"/>
                        </a:rPr>
                        <a:t>vacf</a:t>
                      </a:r>
                      <a:endParaRPr lang="en-US" sz="1800"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latin typeface="Calibri"/>
                          <a:cs typeface="Calibri"/>
                        </a:rPr>
                        <a:t>interval</a:t>
                      </a:r>
                      <a:endParaRPr lang="en-US" sz="1800" dirty="0">
                        <a:solidFill>
                          <a:schemeClr val="accent4"/>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latin typeface="Calibri"/>
                          <a:cs typeface="Calibri"/>
                        </a:rPr>
                        <a:t>#processes</a:t>
                      </a:r>
                      <a:endParaRPr lang="en-US" sz="1800" dirty="0">
                        <a:solidFill>
                          <a:schemeClr val="bg1"/>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345701">
                <a:tc>
                  <a:txBody>
                    <a:bodyPr/>
                    <a:lstStyle/>
                    <a:p>
                      <a:pPr algn="ctr"/>
                      <a:r>
                        <a:rPr lang="en-US" sz="1800" dirty="0" smtClean="0">
                          <a:solidFill>
                            <a:srgbClr val="3D203B"/>
                          </a:solidFill>
                          <a:latin typeface="Calibri"/>
                          <a:cs typeface="Calibri"/>
                        </a:rPr>
                        <a:t>0.1</a:t>
                      </a:r>
                      <a:endParaRPr lang="en-US" sz="1800"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endParaRPr lang="en-US" sz="1800" dirty="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solidFill>
                            <a:srgbClr val="3D203B"/>
                          </a:solidFill>
                          <a:latin typeface="Calibri"/>
                          <a:cs typeface="Calibri"/>
                        </a:rPr>
                        <a:t>50</a:t>
                      </a:r>
                      <a:endParaRPr lang="en-US" sz="1800" dirty="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rowSpan="2">
                  <a:txBody>
                    <a:bodyPr/>
                    <a:lstStyle/>
                    <a:p>
                      <a:pPr algn="l">
                        <a:lnSpc>
                          <a:spcPct val="130000"/>
                        </a:lnSpc>
                      </a:pPr>
                      <a:r>
                        <a:rPr lang="en-US" sz="1800" dirty="0" smtClean="0">
                          <a:solidFill>
                            <a:srgbClr val="3D203B"/>
                          </a:solidFill>
                          <a:latin typeface="Calibri"/>
                          <a:cs typeface="Calibri"/>
                        </a:rPr>
                        <a:t>432 (simulation)</a:t>
                      </a:r>
                    </a:p>
                    <a:p>
                      <a:pPr algn="l">
                        <a:lnSpc>
                          <a:spcPct val="130000"/>
                        </a:lnSpc>
                      </a:pPr>
                      <a:r>
                        <a:rPr lang="en-US" sz="1800" dirty="0" smtClean="0">
                          <a:solidFill>
                            <a:srgbClr val="3D203B"/>
                          </a:solidFill>
                          <a:latin typeface="Calibri"/>
                          <a:cs typeface="Calibri"/>
                        </a:rPr>
                        <a:t>144 (analysis)</a:t>
                      </a:r>
                      <a:endParaRPr lang="en-US" sz="1800" dirty="0">
                        <a:solidFill>
                          <a:srgbClr val="3D203B"/>
                        </a:solidFill>
                        <a:latin typeface="Calibri"/>
                        <a:cs typeface="Calibri"/>
                      </a:endParaRPr>
                    </a:p>
                  </a:txBody>
                  <a:tcPr marL="182880" marT="0">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385121">
                <a:tc>
                  <a:txBody>
                    <a:bodyPr/>
                    <a:lstStyle/>
                    <a:p>
                      <a:pPr algn="ctr"/>
                      <a:r>
                        <a:rPr lang="en-US" sz="1800" dirty="0" smtClean="0">
                          <a:solidFill>
                            <a:srgbClr val="3D203B"/>
                          </a:solidFill>
                          <a:latin typeface="Calibri"/>
                          <a:cs typeface="Calibri"/>
                        </a:rPr>
                        <a:t>0.01</a:t>
                      </a:r>
                      <a:endParaRPr lang="en-US" sz="1800"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solidFill>
                            <a:srgbClr val="3D203B"/>
                          </a:solidFill>
                          <a:latin typeface="Calibri"/>
                          <a:cs typeface="Calibri"/>
                        </a:rPr>
                        <a:t>75</a:t>
                      </a:r>
                      <a:endParaRPr lang="en-US" sz="1800" dirty="0">
                        <a:solidFill>
                          <a:srgbClr val="3D203B"/>
                        </a:solidFill>
                        <a:latin typeface="Calibri"/>
                        <a:cs typeface="Calibri"/>
                      </a:endParaRPr>
                    </a:p>
                  </a:txBody>
                  <a:tcPr marT="54864">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vMerge="1">
                  <a:txBody>
                    <a:bodyPr/>
                    <a:lstStyle/>
                    <a:p>
                      <a:pPr algn="ctr"/>
                      <a:endParaRPr lang="en-US" sz="1800"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385121">
                <a:tc>
                  <a:txBody>
                    <a:bodyPr/>
                    <a:lstStyle/>
                    <a:p>
                      <a:pPr algn="ctr"/>
                      <a:r>
                        <a:rPr lang="en-US" sz="1800" dirty="0" smtClean="0">
                          <a:solidFill>
                            <a:srgbClr val="3D203B"/>
                          </a:solidFill>
                          <a:latin typeface="Calibri"/>
                          <a:cs typeface="Calibri"/>
                        </a:rPr>
                        <a:t>0.1</a:t>
                      </a:r>
                      <a:endParaRPr lang="en-US" sz="1800" dirty="0">
                        <a:solidFill>
                          <a:srgbClr val="3D203B"/>
                        </a:solidFill>
                        <a:latin typeface="Calibri"/>
                        <a:cs typeface="Calibri"/>
                      </a:endParaRPr>
                    </a:p>
                  </a:txBody>
                  <a:tcPr marT="64008">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64008">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endParaRPr lang="en-US" sz="1800" dirty="0">
                        <a:solidFill>
                          <a:srgbClr val="3D203B"/>
                        </a:solidFill>
                        <a:latin typeface="Calibri"/>
                        <a:cs typeface="Calibri"/>
                      </a:endParaRPr>
                    </a:p>
                  </a:txBody>
                  <a:tcPr marT="64008">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endParaRPr lang="en-US" sz="1800" dirty="0">
                        <a:solidFill>
                          <a:srgbClr val="3D203B"/>
                        </a:solidFill>
                        <a:latin typeface="Calibri"/>
                        <a:cs typeface="Calibri"/>
                      </a:endParaRPr>
                    </a:p>
                  </a:txBody>
                  <a:tcPr marT="64008">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64008">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64008">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solidFill>
                            <a:srgbClr val="3D203B"/>
                          </a:solidFill>
                          <a:latin typeface="Calibri"/>
                          <a:cs typeface="Calibri"/>
                        </a:rPr>
                        <a:t>58</a:t>
                      </a:r>
                      <a:endParaRPr lang="en-US" sz="1800" dirty="0">
                        <a:solidFill>
                          <a:srgbClr val="3D203B"/>
                        </a:solidFill>
                        <a:latin typeface="Calibri"/>
                        <a:cs typeface="Calibri"/>
                      </a:endParaRPr>
                    </a:p>
                  </a:txBody>
                  <a:tcPr marT="64008">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rowSpan="2">
                  <a:txBody>
                    <a:bodyPr/>
                    <a:lstStyle/>
                    <a:p>
                      <a:pPr algn="l">
                        <a:lnSpc>
                          <a:spcPct val="130000"/>
                        </a:lnSpc>
                      </a:pPr>
                      <a:r>
                        <a:rPr lang="en-US" sz="1800" dirty="0" smtClean="0">
                          <a:solidFill>
                            <a:srgbClr val="3D203B"/>
                          </a:solidFill>
                          <a:latin typeface="Calibri"/>
                          <a:cs typeface="Calibri"/>
                        </a:rPr>
                        <a:t>864 (simulation)</a:t>
                      </a:r>
                      <a:endParaRPr lang="en-US" sz="1800" dirty="0">
                        <a:solidFill>
                          <a:srgbClr val="3D203B"/>
                        </a:solidFill>
                        <a:latin typeface="Calibri"/>
                        <a:cs typeface="Calibri"/>
                      </a:endParaRPr>
                    </a:p>
                    <a:p>
                      <a:pPr algn="l">
                        <a:lnSpc>
                          <a:spcPct val="130000"/>
                        </a:lnSpc>
                      </a:pPr>
                      <a:r>
                        <a:rPr lang="en-US" sz="1800" dirty="0" smtClean="0">
                          <a:solidFill>
                            <a:srgbClr val="3D203B"/>
                          </a:solidFill>
                          <a:latin typeface="Calibri"/>
                          <a:cs typeface="Calibri"/>
                        </a:rPr>
                        <a:t>216 (analysis)</a:t>
                      </a:r>
                      <a:endParaRPr lang="en-US" sz="1800" dirty="0">
                        <a:solidFill>
                          <a:srgbClr val="3D203B"/>
                        </a:solidFill>
                        <a:latin typeface="Calibri"/>
                        <a:cs typeface="Calibri"/>
                      </a:endParaRPr>
                    </a:p>
                  </a:txBody>
                  <a:tcPr marL="182880" marT="0">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r h="385121">
                <a:tc>
                  <a:txBody>
                    <a:bodyPr/>
                    <a:lstStyle/>
                    <a:p>
                      <a:pPr algn="ctr"/>
                      <a:r>
                        <a:rPr lang="en-US" sz="1800" dirty="0" smtClean="0">
                          <a:solidFill>
                            <a:srgbClr val="3D203B"/>
                          </a:solidFill>
                          <a:latin typeface="Calibri"/>
                          <a:cs typeface="Calibri"/>
                        </a:rPr>
                        <a:t>0.01</a:t>
                      </a:r>
                      <a:endParaRPr lang="en-US" sz="1800" dirty="0">
                        <a:solidFill>
                          <a:srgbClr val="3D203B"/>
                        </a:solidFill>
                        <a:latin typeface="Calibri"/>
                        <a:cs typeface="Calibri"/>
                      </a:endParaRPr>
                    </a:p>
                  </a:txBody>
                  <a:tcPr marT="36576">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36576">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36576">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36576">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36576">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3D203B"/>
                          </a:solidFill>
                          <a:latin typeface="Zapf Dingbats"/>
                          <a:ea typeface="Zapf Dingbats"/>
                          <a:cs typeface="Zapf Dingbats"/>
                          <a:sym typeface="Zapf Dingbats"/>
                        </a:rPr>
                        <a:t>✔</a:t>
                      </a:r>
                      <a:endParaRPr lang="en-US" sz="1800" dirty="0" smtClean="0">
                        <a:solidFill>
                          <a:srgbClr val="3D203B"/>
                        </a:solidFill>
                        <a:latin typeface="Calibri"/>
                        <a:cs typeface="Calibri"/>
                      </a:endParaRPr>
                    </a:p>
                  </a:txBody>
                  <a:tcPr marT="36576">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a:txBody>
                    <a:bodyPr/>
                    <a:lstStyle/>
                    <a:p>
                      <a:pPr algn="ctr"/>
                      <a:r>
                        <a:rPr lang="en-US" sz="1800" dirty="0" smtClean="0">
                          <a:solidFill>
                            <a:srgbClr val="3D203B"/>
                          </a:solidFill>
                          <a:latin typeface="Calibri"/>
                          <a:cs typeface="Calibri"/>
                        </a:rPr>
                        <a:t>172</a:t>
                      </a:r>
                      <a:endParaRPr lang="en-US" sz="1800" dirty="0">
                        <a:solidFill>
                          <a:srgbClr val="3D203B"/>
                        </a:solidFill>
                        <a:latin typeface="Calibri"/>
                        <a:cs typeface="Calibri"/>
                      </a:endParaRPr>
                    </a:p>
                  </a:txBody>
                  <a:tcPr marT="36576">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c vMerge="1">
                  <a:txBody>
                    <a:bodyPr/>
                    <a:lstStyle/>
                    <a:p>
                      <a:pPr algn="l"/>
                      <a:endParaRPr lang="en-US" sz="1800" dirty="0">
                        <a:solidFill>
                          <a:srgbClr val="3D203B"/>
                        </a:solidFill>
                        <a:latin typeface="Calibri"/>
                        <a:cs typeface="Calibri"/>
                      </a:endParaRPr>
                    </a:p>
                  </a:txBody>
                  <a:tcPr>
                    <a:lnL w="12700" cap="flat" cmpd="sng" algn="ctr">
                      <a:solidFill>
                        <a:srgbClr val="3D203B"/>
                      </a:solidFill>
                      <a:prstDash val="solid"/>
                      <a:round/>
                      <a:headEnd type="none" w="med" len="med"/>
                      <a:tailEnd type="none" w="med" len="med"/>
                    </a:lnL>
                    <a:lnR w="12700" cap="flat" cmpd="sng" algn="ctr">
                      <a:solidFill>
                        <a:srgbClr val="3D203B"/>
                      </a:solidFill>
                      <a:prstDash val="solid"/>
                      <a:round/>
                      <a:headEnd type="none" w="med" len="med"/>
                      <a:tailEnd type="none" w="med" len="med"/>
                    </a:lnR>
                    <a:lnT w="12700" cap="flat" cmpd="sng" algn="ctr">
                      <a:solidFill>
                        <a:srgbClr val="3D203B"/>
                      </a:solidFill>
                      <a:prstDash val="solid"/>
                      <a:round/>
                      <a:headEnd type="none" w="med" len="med"/>
                      <a:tailEnd type="none" w="med" len="med"/>
                    </a:lnT>
                    <a:lnB w="12700" cap="flat" cmpd="sng" algn="ctr">
                      <a:solidFill>
                        <a:srgbClr val="3D203B"/>
                      </a:solidFill>
                      <a:prstDash val="solid"/>
                      <a:round/>
                      <a:headEnd type="none" w="med" len="med"/>
                      <a:tailEnd type="none" w="med" len="med"/>
                    </a:lnB>
                  </a:tcPr>
                </a:tc>
              </a:tr>
            </a:tbl>
          </a:graphicData>
        </a:graphic>
      </p:graphicFrame>
      <p:sp>
        <p:nvSpPr>
          <p:cNvPr id="6" name="Rectangle 5"/>
          <p:cNvSpPr/>
          <p:nvPr/>
        </p:nvSpPr>
        <p:spPr>
          <a:xfrm>
            <a:off x="1371600" y="4419600"/>
            <a:ext cx="6400800" cy="830997"/>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dirty="0" smtClean="0">
                <a:solidFill>
                  <a:srgbClr val="8F451E"/>
                </a:solidFill>
                <a:latin typeface="Calibri"/>
                <a:cs typeface="Calibri"/>
              </a:rPr>
              <a:t>Feasibilities of LAMMPS </a:t>
            </a:r>
            <a:r>
              <a:rPr lang="en-US" dirty="0">
                <a:solidFill>
                  <a:srgbClr val="8F451E"/>
                </a:solidFill>
                <a:latin typeface="Calibri"/>
                <a:cs typeface="Calibri"/>
              </a:rPr>
              <a:t>analysis </a:t>
            </a:r>
            <a:r>
              <a:rPr lang="en-US" dirty="0" smtClean="0">
                <a:solidFill>
                  <a:srgbClr val="8F451E"/>
                </a:solidFill>
                <a:latin typeface="Calibri"/>
                <a:cs typeface="Calibri"/>
              </a:rPr>
              <a:t>for 6 million atom simulation on Edison</a:t>
            </a:r>
            <a:endParaRPr lang="en-US" dirty="0"/>
          </a:p>
        </p:txBody>
      </p:sp>
      <p:sp>
        <p:nvSpPr>
          <p:cNvPr id="9" name="TextBox 75"/>
          <p:cNvSpPr txBox="1"/>
          <p:nvPr/>
        </p:nvSpPr>
        <p:spPr>
          <a:xfrm>
            <a:off x="609600" y="5617949"/>
            <a:ext cx="7952154"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lvl="0" algn="ctr">
              <a:defRPr/>
            </a:pPr>
            <a:r>
              <a:rPr lang="en-US" dirty="0">
                <a:solidFill>
                  <a:sysClr val="window" lastClr="FFFFFF"/>
                </a:solidFill>
                <a:latin typeface="Calibri"/>
                <a:cs typeface="Calibri"/>
              </a:rPr>
              <a:t>Code scalability impacts </a:t>
            </a:r>
            <a:r>
              <a:rPr lang="en-US" dirty="0" smtClean="0">
                <a:solidFill>
                  <a:sysClr val="window" lastClr="FFFFFF"/>
                </a:solidFill>
                <a:latin typeface="Calibri"/>
                <a:cs typeface="Calibri"/>
              </a:rPr>
              <a:t>end-to-end simulation-analysis time</a:t>
            </a:r>
            <a:endParaRPr lang="en-US" dirty="0">
              <a:solidFill>
                <a:sysClr val="window" lastClr="FFFFFF"/>
              </a:solidFill>
              <a:latin typeface="Calibri"/>
              <a:cs typeface="Calibri"/>
            </a:endParaRPr>
          </a:p>
        </p:txBody>
      </p:sp>
      <p:sp>
        <p:nvSpPr>
          <p:cNvPr id="12" name="Oval Callout 11"/>
          <p:cNvSpPr/>
          <p:nvPr/>
        </p:nvSpPr>
        <p:spPr>
          <a:xfrm>
            <a:off x="338014" y="990600"/>
            <a:ext cx="2481386" cy="1217247"/>
          </a:xfrm>
          <a:prstGeom prst="wedgeEllipseCallout">
            <a:avLst>
              <a:gd name="adj1" fmla="val 166153"/>
              <a:gd name="adj2" fmla="val 59649"/>
            </a:avLst>
          </a:prstGeom>
          <a:solidFill>
            <a:srgbClr val="FF921F"/>
          </a:solidFill>
        </p:spPr>
        <p:style>
          <a:lnRef idx="1">
            <a:schemeClr val="accent1"/>
          </a:lnRef>
          <a:fillRef idx="3">
            <a:schemeClr val="accent1"/>
          </a:fillRef>
          <a:effectRef idx="2">
            <a:schemeClr val="accent1"/>
          </a:effectRef>
          <a:fontRef idx="minor">
            <a:schemeClr val="lt1"/>
          </a:fontRef>
        </p:style>
        <p:txBody>
          <a:bodyPr lIns="0" tIns="18288" rIns="0" bIns="18288" rtlCol="0" anchor="ctr"/>
          <a:lstStyle/>
          <a:p>
            <a:pPr algn="ctr"/>
            <a:r>
              <a:rPr lang="en-US" sz="2100" dirty="0" smtClean="0">
                <a:solidFill>
                  <a:srgbClr val="3D203B"/>
                </a:solidFill>
                <a:latin typeface="Calibri"/>
                <a:cs typeface="Calibri"/>
              </a:rPr>
              <a:t>Analysis interval doubles with more cores!</a:t>
            </a:r>
            <a:endParaRPr lang="en-US" sz="2100" dirty="0">
              <a:solidFill>
                <a:srgbClr val="3D203B"/>
              </a:solidFill>
              <a:latin typeface="Calibri"/>
              <a:cs typeface="Calibri"/>
            </a:endParaRPr>
          </a:p>
        </p:txBody>
      </p:sp>
      <p:sp>
        <p:nvSpPr>
          <p:cNvPr id="14" name="Rectangle 13"/>
          <p:cNvSpPr/>
          <p:nvPr/>
        </p:nvSpPr>
        <p:spPr>
          <a:xfrm>
            <a:off x="457200" y="3566160"/>
            <a:ext cx="8305800" cy="887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124200" y="836247"/>
            <a:ext cx="5781150" cy="830997"/>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dirty="0" smtClean="0">
                <a:solidFill>
                  <a:srgbClr val="3D203B"/>
                </a:solidFill>
                <a:latin typeface="Calibri"/>
                <a:cs typeface="Calibri"/>
              </a:rPr>
              <a:t>Simulation: 0.16 s (on 432) to 0.07 s (on 864)</a:t>
            </a:r>
          </a:p>
          <a:p>
            <a:r>
              <a:rPr lang="en-US" dirty="0" err="1">
                <a:solidFill>
                  <a:schemeClr val="accent4"/>
                </a:solidFill>
                <a:latin typeface="Calibri"/>
                <a:cs typeface="Calibri"/>
              </a:rPr>
              <a:t>msd</a:t>
            </a:r>
            <a:r>
              <a:rPr lang="en-US" dirty="0">
                <a:solidFill>
                  <a:schemeClr val="accent4"/>
                </a:solidFill>
                <a:latin typeface="Calibri"/>
                <a:cs typeface="Calibri"/>
              </a:rPr>
              <a:t>: </a:t>
            </a:r>
            <a:r>
              <a:rPr lang="en-US" dirty="0" smtClean="0">
                <a:solidFill>
                  <a:schemeClr val="accent4"/>
                </a:solidFill>
                <a:latin typeface="Calibri"/>
                <a:cs typeface="Calibri"/>
              </a:rPr>
              <a:t>1.61 s (on 144) </a:t>
            </a:r>
            <a:r>
              <a:rPr lang="en-US" dirty="0">
                <a:solidFill>
                  <a:schemeClr val="accent4"/>
                </a:solidFill>
                <a:latin typeface="Calibri"/>
                <a:cs typeface="Calibri"/>
              </a:rPr>
              <a:t>to 1.29 </a:t>
            </a:r>
            <a:r>
              <a:rPr lang="en-US" dirty="0" smtClean="0">
                <a:solidFill>
                  <a:schemeClr val="accent4"/>
                </a:solidFill>
                <a:latin typeface="Calibri"/>
                <a:cs typeface="Calibri"/>
              </a:rPr>
              <a:t>s (on 216)</a:t>
            </a:r>
            <a:endParaRPr lang="en-US" dirty="0">
              <a:solidFill>
                <a:srgbClr val="3D203B"/>
              </a:solidFill>
              <a:latin typeface="Calibri"/>
              <a:cs typeface="Calibri"/>
            </a:endParaRPr>
          </a:p>
        </p:txBody>
      </p:sp>
      <p:cxnSp>
        <p:nvCxnSpPr>
          <p:cNvPr id="7" name="Straight Connector 6"/>
          <p:cNvCxnSpPr/>
          <p:nvPr/>
        </p:nvCxnSpPr>
        <p:spPr>
          <a:xfrm>
            <a:off x="642814" y="3566160"/>
            <a:ext cx="7815386"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Slide Number Placeholder 3"/>
          <p:cNvSpPr>
            <a:spLocks noGrp="1"/>
          </p:cNvSpPr>
          <p:nvPr>
            <p:ph type="sldNum" sz="quarter" idx="11"/>
          </p:nvPr>
        </p:nvSpPr>
        <p:spPr>
          <a:xfrm>
            <a:off x="8763000" y="6492876"/>
            <a:ext cx="381000" cy="365125"/>
          </a:xfrm>
        </p:spPr>
        <p:txBody>
          <a:bodyPr/>
          <a:lstStyle/>
          <a:p>
            <a:pPr>
              <a:defRPr/>
            </a:pPr>
            <a:fld id="{3D881B44-B3E5-E644-8A31-9AB002D7BB76}" type="slidenum">
              <a:rPr lang="en-US" smtClean="0"/>
              <a:pPr>
                <a:defRPr/>
              </a:pPr>
              <a:t>29</a:t>
            </a:fld>
            <a:endParaRPr lang="en-US"/>
          </a:p>
        </p:txBody>
      </p:sp>
      <p:sp>
        <p:nvSpPr>
          <p:cNvPr id="13" name="TextBox 26"/>
          <p:cNvSpPr txBox="1"/>
          <p:nvPr/>
        </p:nvSpPr>
        <p:spPr>
          <a:xfrm>
            <a:off x="6019800" y="685800"/>
            <a:ext cx="1447800" cy="415498"/>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wrap="square" tIns="0" bIns="45720" rtlCol="0">
            <a:spAutoFit/>
          </a:bodyP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mn-ea"/>
                <a:cs typeface="Calibri"/>
              </a:rPr>
              <a:t>Objective</a:t>
            </a:r>
          </a:p>
        </p:txBody>
      </p:sp>
      <p:pic>
        <p:nvPicPr>
          <p:cNvPr id="15" name="Picture 14"/>
          <p:cNvPicPr>
            <a:picLocks noChangeAspect="1"/>
          </p:cNvPicPr>
          <p:nvPr/>
        </p:nvPicPr>
        <p:blipFill>
          <a:blip r:embed="rId3"/>
          <a:stretch>
            <a:fillRect/>
          </a:stretch>
        </p:blipFill>
        <p:spPr>
          <a:xfrm>
            <a:off x="4876800" y="1120349"/>
            <a:ext cx="3810000" cy="766143"/>
          </a:xfrm>
          <a:prstGeom prst="rect">
            <a:avLst/>
          </a:prstGeom>
        </p:spPr>
        <p:style>
          <a:lnRef idx="2">
            <a:schemeClr val="accent4"/>
          </a:lnRef>
          <a:fillRef idx="1">
            <a:schemeClr val="lt1"/>
          </a:fillRef>
          <a:effectRef idx="0">
            <a:schemeClr val="accent4"/>
          </a:effectRef>
          <a:fontRef idx="minor">
            <a:schemeClr val="dk1"/>
          </a:fontRef>
        </p:style>
      </p:pic>
      <p:sp>
        <p:nvSpPr>
          <p:cNvPr id="16" name="Rectangle 15"/>
          <p:cNvSpPr/>
          <p:nvPr/>
        </p:nvSpPr>
        <p:spPr>
          <a:xfrm>
            <a:off x="6477000" y="2207846"/>
            <a:ext cx="2084754" cy="1525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624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fade">
                                      <p:cBhvr>
                                        <p:cTn id="25" dur="500"/>
                                        <p:tgtEl>
                                          <p:spTgt spid="4">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4" grpId="0" build="allAtOnce" animBg="1"/>
      <p:bldP spid="13" grpId="0"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a:off x="4038600" y="1138535"/>
            <a:ext cx="1447797" cy="685800"/>
          </a:xfrm>
          <a:prstGeom prst="rightArrow">
            <a:avLst>
              <a:gd name="adj1" fmla="val 54256"/>
              <a:gd name="adj2" fmla="val 54214"/>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D203B"/>
                </a:solidFill>
                <a:latin typeface="Calibri"/>
                <a:cs typeface="Calibri"/>
              </a:rPr>
              <a:t>Output</a:t>
            </a:r>
            <a:endParaRPr lang="en-US" dirty="0">
              <a:solidFill>
                <a:srgbClr val="3D203B"/>
              </a:solidFill>
              <a:latin typeface="Calibri"/>
              <a:cs typeface="Calibri"/>
            </a:endParaRPr>
          </a:p>
        </p:txBody>
      </p:sp>
      <p:sp>
        <p:nvSpPr>
          <p:cNvPr id="2" name="Title 1"/>
          <p:cNvSpPr>
            <a:spLocks noGrp="1"/>
          </p:cNvSpPr>
          <p:nvPr>
            <p:ph type="title"/>
          </p:nvPr>
        </p:nvSpPr>
        <p:spPr/>
        <p:txBody>
          <a:bodyPr/>
          <a:lstStyle/>
          <a:p>
            <a:r>
              <a:rPr lang="en-US" dirty="0" smtClean="0"/>
              <a:t>Simulations and Analysis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3</a:t>
            </a:fld>
            <a:endParaRPr lang="en-US"/>
          </a:p>
        </p:txBody>
      </p:sp>
      <p:sp>
        <p:nvSpPr>
          <p:cNvPr id="12" name="Rounded Rectangle 11"/>
          <p:cNvSpPr/>
          <p:nvPr/>
        </p:nvSpPr>
        <p:spPr>
          <a:xfrm>
            <a:off x="1066800" y="847459"/>
            <a:ext cx="2667000" cy="1205476"/>
          </a:xfrm>
          <a:prstGeom prst="roundRect">
            <a:avLst/>
          </a:prstGeom>
          <a:blipFill rotWithShape="1">
            <a:blip r:embed="rId2"/>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5"/>
          <p:cNvPicPr>
            <a:picLocks noChangeAspect="1" noChangeArrowheads="1"/>
          </p:cNvPicPr>
          <p:nvPr/>
        </p:nvPicPr>
        <p:blipFill>
          <a:blip r:embed="rId3"/>
          <a:srcRect/>
          <a:stretch>
            <a:fillRect/>
          </a:stretch>
        </p:blipFill>
        <p:spPr bwMode="auto">
          <a:xfrm>
            <a:off x="5791200" y="847459"/>
            <a:ext cx="2209800" cy="1233008"/>
          </a:xfrm>
          <a:prstGeom prst="rect">
            <a:avLst/>
          </a:prstGeom>
          <a:noFill/>
          <a:ln w="9525">
            <a:solidFill>
              <a:schemeClr val="accent4"/>
            </a:solidFill>
            <a:miter lim="800000"/>
            <a:headEnd/>
            <a:tailEnd/>
          </a:ln>
          <a:effectLst>
            <a:outerShdw blurRad="50800" dist="38100" dir="2700000" algn="tl" rotWithShape="0">
              <a:srgbClr val="000000">
                <a:alpha val="43000"/>
              </a:srgbClr>
            </a:outerShdw>
          </a:effectLst>
        </p:spPr>
      </p:pic>
      <p:sp>
        <p:nvSpPr>
          <p:cNvPr id="16" name="Rectangle 15"/>
          <p:cNvSpPr/>
          <p:nvPr/>
        </p:nvSpPr>
        <p:spPr>
          <a:xfrm>
            <a:off x="1682589" y="2052937"/>
            <a:ext cx="1517813" cy="461665"/>
          </a:xfrm>
          <a:prstGeom prst="rect">
            <a:avLst/>
          </a:prstGeom>
        </p:spPr>
        <p:txBody>
          <a:bodyPr wrap="none">
            <a:spAutoFit/>
          </a:bodyPr>
          <a:lstStyle/>
          <a:p>
            <a:r>
              <a:rPr lang="en-US" dirty="0" smtClean="0">
                <a:solidFill>
                  <a:srgbClr val="3D203B"/>
                </a:solidFill>
                <a:latin typeface="Calibri"/>
                <a:cs typeface="Calibri"/>
              </a:rPr>
              <a:t>Simulation</a:t>
            </a:r>
            <a:endParaRPr lang="en-US" dirty="0"/>
          </a:p>
        </p:txBody>
      </p:sp>
      <p:sp>
        <p:nvSpPr>
          <p:cNvPr id="17" name="Rectangle 16"/>
          <p:cNvSpPr/>
          <p:nvPr/>
        </p:nvSpPr>
        <p:spPr>
          <a:xfrm>
            <a:off x="6553200" y="2052936"/>
            <a:ext cx="771966" cy="461665"/>
          </a:xfrm>
          <a:prstGeom prst="rect">
            <a:avLst/>
          </a:prstGeom>
        </p:spPr>
        <p:txBody>
          <a:bodyPr wrap="none">
            <a:spAutoFit/>
          </a:bodyPr>
          <a:lstStyle/>
          <a:p>
            <a:r>
              <a:rPr lang="en-US" dirty="0" smtClean="0">
                <a:solidFill>
                  <a:srgbClr val="3D203B"/>
                </a:solidFill>
                <a:latin typeface="Calibri"/>
                <a:cs typeface="Calibri"/>
              </a:rPr>
              <a:t>Data</a:t>
            </a:r>
            <a:endParaRPr lang="en-US" dirty="0"/>
          </a:p>
        </p:txBody>
      </p:sp>
      <p:grpSp>
        <p:nvGrpSpPr>
          <p:cNvPr id="7" name="Group 6"/>
          <p:cNvGrpSpPr/>
          <p:nvPr/>
        </p:nvGrpSpPr>
        <p:grpSpPr>
          <a:xfrm>
            <a:off x="1905000" y="2514600"/>
            <a:ext cx="5256269" cy="3959751"/>
            <a:chOff x="1982731" y="2514600"/>
            <a:chExt cx="5256269" cy="3959751"/>
          </a:xfrm>
        </p:grpSpPr>
        <p:pic>
          <p:nvPicPr>
            <p:cNvPr id="3" name="Picture 2" descr="t4_LF_origin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731" y="2590800"/>
              <a:ext cx="5180069" cy="3883551"/>
            </a:xfrm>
            <a:prstGeom prst="rect">
              <a:avLst/>
            </a:prstGeom>
          </p:spPr>
        </p:pic>
        <p:sp>
          <p:nvSpPr>
            <p:cNvPr id="6" name="TextBox 5"/>
            <p:cNvSpPr txBox="1"/>
            <p:nvPr/>
          </p:nvSpPr>
          <p:spPr>
            <a:xfrm>
              <a:off x="5414500" y="2514600"/>
              <a:ext cx="1824500" cy="369332"/>
            </a:xfrm>
            <a:prstGeom prst="rect">
              <a:avLst/>
            </a:prstGeom>
            <a:noFill/>
          </p:spPr>
          <p:txBody>
            <a:bodyPr wrap="none" rtlCol="0">
              <a:spAutoFit/>
            </a:bodyPr>
            <a:lstStyle/>
            <a:p>
              <a:r>
                <a:rPr lang="en-US" sz="1800" dirty="0" smtClean="0">
                  <a:solidFill>
                    <a:srgbClr val="FFFFFF"/>
                  </a:solidFill>
                  <a:latin typeface="Calibri"/>
                  <a:cs typeface="Calibri"/>
                </a:rPr>
                <a:t>Virgo Consortium</a:t>
              </a:r>
              <a:endParaRPr lang="en-US" sz="1800" dirty="0">
                <a:solidFill>
                  <a:srgbClr val="FFFFFF"/>
                </a:solidFill>
                <a:latin typeface="Calibri"/>
                <a:cs typeface="Calibri"/>
              </a:endParaRPr>
            </a:p>
          </p:txBody>
        </p:sp>
      </p:grpSp>
      <p:graphicFrame>
        <p:nvGraphicFramePr>
          <p:cNvPr id="20" name="Table 19"/>
          <p:cNvGraphicFramePr>
            <a:graphicFrameLocks noGrp="1"/>
          </p:cNvGraphicFramePr>
          <p:nvPr>
            <p:extLst>
              <p:ext uri="{D42A27DB-BD31-4B8C-83A1-F6EECF244321}">
                <p14:modId xmlns:p14="http://schemas.microsoft.com/office/powerpoint/2010/main" val="2892059745"/>
              </p:ext>
            </p:extLst>
          </p:nvPr>
        </p:nvGraphicFramePr>
        <p:xfrm>
          <a:off x="1143000" y="2971800"/>
          <a:ext cx="7010400" cy="2819400"/>
        </p:xfrm>
        <a:graphic>
          <a:graphicData uri="http://schemas.openxmlformats.org/drawingml/2006/table">
            <a:tbl>
              <a:tblPr firstRow="1" bandRow="1">
                <a:tableStyleId>{69C7853C-536D-4A76-A0AE-DD22124D55A5}</a:tableStyleId>
              </a:tblPr>
              <a:tblGrid>
                <a:gridCol w="2667000"/>
                <a:gridCol w="4343400"/>
              </a:tblGrid>
              <a:tr h="4368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300" dirty="0" smtClean="0">
                          <a:solidFill>
                            <a:schemeClr val="accent4"/>
                          </a:solidFill>
                          <a:latin typeface="Calibri"/>
                          <a:cs typeface="Calibri"/>
                        </a:rPr>
                        <a:t>Simulations</a:t>
                      </a:r>
                      <a:endParaRPr lang="en-US" sz="2300" dirty="0">
                        <a:solidFill>
                          <a:schemeClr val="accent4"/>
                        </a:solidFill>
                        <a:latin typeface="Calibri"/>
                        <a:cs typeface="Calibri"/>
                      </a:endParaRPr>
                    </a:p>
                  </a:txBody>
                  <a:tcPr/>
                </a:tc>
                <a:tc>
                  <a:txBody>
                    <a:bodyPr/>
                    <a:lstStyle/>
                    <a:p>
                      <a:r>
                        <a:rPr lang="en-US" sz="2300" dirty="0" smtClean="0">
                          <a:solidFill>
                            <a:schemeClr val="accent4"/>
                          </a:solidFill>
                          <a:latin typeface="Calibri"/>
                          <a:cs typeface="Calibri"/>
                        </a:rPr>
                        <a:t>Analysis</a:t>
                      </a:r>
                      <a:endParaRPr lang="en-US" sz="2300" dirty="0">
                        <a:solidFill>
                          <a:schemeClr val="accent4"/>
                        </a:solidFill>
                        <a:latin typeface="Calibri"/>
                        <a:cs typeface="Calibri"/>
                      </a:endParaRPr>
                    </a:p>
                  </a:txBody>
                  <a:tcPr/>
                </a:tc>
              </a:tr>
              <a:tr h="782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300" u="none" strike="noStrike" kern="1200" cap="none" spc="0" normalizeH="0" baseline="0" noProof="0" dirty="0" smtClean="0">
                          <a:ln>
                            <a:noFill/>
                          </a:ln>
                          <a:solidFill>
                            <a:schemeClr val="accent4"/>
                          </a:solidFill>
                          <a:effectLst/>
                          <a:uLnTx/>
                          <a:uFillTx/>
                          <a:latin typeface="Calibri"/>
                          <a:cs typeface="Calibri"/>
                        </a:rPr>
                        <a:t>Molecular dynamics</a:t>
                      </a:r>
                      <a:endParaRPr lang="en-US" sz="2300" dirty="0" smtClean="0">
                        <a:solidFill>
                          <a:schemeClr val="accent4"/>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000000"/>
                          </a:solidFill>
                          <a:effectLst/>
                          <a:uLnTx/>
                          <a:uFillTx/>
                          <a:latin typeface="Calibri"/>
                          <a:ea typeface="ＭＳ Ｐゴシック" pitchFamily="-112" charset="-128"/>
                          <a:cs typeface="Calibri"/>
                        </a:rPr>
                        <a:t>Mean square displacement, center of gravity, FFT of atom velocities</a:t>
                      </a:r>
                      <a:endParaRPr lang="en-US" sz="2300" dirty="0">
                        <a:solidFill>
                          <a:schemeClr val="accent4"/>
                        </a:solidFill>
                        <a:latin typeface="Calibri"/>
                        <a:cs typeface="Calibri"/>
                      </a:endParaRPr>
                    </a:p>
                  </a:txBody>
                  <a:tcPr/>
                </a:tc>
              </a:tr>
              <a:tr h="782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300" u="none" strike="noStrike" kern="1200" cap="none" spc="0" normalizeH="0" baseline="0" noProof="0" dirty="0" smtClean="0">
                          <a:ln>
                            <a:noFill/>
                          </a:ln>
                          <a:solidFill>
                            <a:schemeClr val="accent4"/>
                          </a:solidFill>
                          <a:effectLst/>
                          <a:uLnTx/>
                          <a:uFillTx/>
                          <a:latin typeface="Calibri"/>
                          <a:cs typeface="Calibri"/>
                        </a:rPr>
                        <a:t>Climate / Weather</a:t>
                      </a:r>
                      <a:endParaRPr lang="en-US" sz="2300" dirty="0">
                        <a:solidFill>
                          <a:schemeClr val="accent4"/>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000000"/>
                          </a:solidFill>
                          <a:effectLst/>
                          <a:uLnTx/>
                          <a:uFillTx/>
                          <a:latin typeface="Calibri"/>
                          <a:ea typeface="ＭＳ Ｐゴシック" pitchFamily="-112" charset="-128"/>
                          <a:cs typeface="Calibri"/>
                        </a:rPr>
                        <a:t>Mean pressure, lowest pressure, wind velocity distribution</a:t>
                      </a:r>
                      <a:endParaRPr lang="en-US" sz="2300" dirty="0">
                        <a:solidFill>
                          <a:schemeClr val="accent4"/>
                        </a:solidFill>
                        <a:latin typeface="Calibri"/>
                        <a:cs typeface="Calibri"/>
                      </a:endParaRPr>
                    </a:p>
                  </a:txBody>
                  <a:tcPr/>
                </a:tc>
              </a:tr>
              <a:tr h="762000">
                <a:tc>
                  <a:txBody>
                    <a:bodyPr/>
                    <a:lstStyle/>
                    <a:p>
                      <a:r>
                        <a:rPr lang="en-US" sz="2300" dirty="0" smtClean="0">
                          <a:solidFill>
                            <a:schemeClr val="accent4"/>
                          </a:solidFill>
                          <a:latin typeface="Calibri"/>
                          <a:cs typeface="Calibri"/>
                        </a:rPr>
                        <a:t>Cosmological</a:t>
                      </a:r>
                      <a:endParaRPr lang="en-US" sz="2300" dirty="0">
                        <a:solidFill>
                          <a:schemeClr val="accent4"/>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000000"/>
                          </a:solidFill>
                          <a:effectLst/>
                          <a:uLnTx/>
                          <a:uFillTx/>
                          <a:latin typeface="Calibri"/>
                          <a:ea typeface="ＭＳ Ｐゴシック" pitchFamily="-112" charset="-128"/>
                          <a:cs typeface="Calibri"/>
                        </a:rPr>
                        <a:t>Dark matter halo finder, PDF of dark matter density</a:t>
                      </a:r>
                      <a:endParaRPr lang="en-US" sz="2300" dirty="0">
                        <a:solidFill>
                          <a:schemeClr val="accent4"/>
                        </a:solidFill>
                        <a:latin typeface="Calibri"/>
                        <a:cs typeface="Calibri"/>
                      </a:endParaRPr>
                    </a:p>
                  </a:txBody>
                  <a:tcPr/>
                </a:tc>
              </a:tr>
            </a:tbl>
          </a:graphicData>
        </a:graphic>
      </p:graphicFrame>
    </p:spTree>
    <p:extLst>
      <p:ext uri="{BB962C8B-B14F-4D97-AF65-F5344CB8AC3E}">
        <p14:creationId xmlns:p14="http://schemas.microsoft.com/office/powerpoint/2010/main" val="2656103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990602"/>
            <a:ext cx="8229600" cy="3428999"/>
          </a:xfrm>
        </p:spPr>
        <p:txBody>
          <a:bodyPr/>
          <a:lstStyle/>
          <a:p>
            <a:pPr>
              <a:buFont typeface="Arial"/>
              <a:buChar char="•"/>
            </a:pPr>
            <a:r>
              <a:rPr lang="en-US" sz="2400" dirty="0" smtClean="0">
                <a:latin typeface="Calibri"/>
                <a:cs typeface="Calibri"/>
              </a:rPr>
              <a:t>Formulated remote and local co-analysis as ILP</a:t>
            </a:r>
          </a:p>
          <a:p>
            <a:pPr>
              <a:buFont typeface="Arial"/>
              <a:buChar char="•"/>
            </a:pPr>
            <a:r>
              <a:rPr lang="en-US" sz="2400" dirty="0">
                <a:latin typeface="Calibri"/>
                <a:cs typeface="Calibri"/>
              </a:rPr>
              <a:t>Consider system and application features to maximize scientific </a:t>
            </a:r>
            <a:r>
              <a:rPr lang="en-US" sz="2400" dirty="0" smtClean="0">
                <a:latin typeface="Calibri"/>
                <a:cs typeface="Calibri"/>
              </a:rPr>
              <a:t>throughput</a:t>
            </a:r>
          </a:p>
          <a:p>
            <a:pPr>
              <a:buFont typeface="Arial"/>
              <a:buChar char="•"/>
            </a:pPr>
            <a:r>
              <a:rPr lang="en-US" sz="2400" dirty="0" smtClean="0">
                <a:latin typeface="Calibri"/>
                <a:cs typeface="Calibri"/>
              </a:rPr>
              <a:t>FOCAL provides useful recommendations</a:t>
            </a:r>
          </a:p>
          <a:p>
            <a:pPr lvl="1">
              <a:buFont typeface="Arial"/>
              <a:buChar char="•"/>
            </a:pPr>
            <a:r>
              <a:rPr lang="en-US" sz="2200" dirty="0" smtClean="0">
                <a:latin typeface="Calibri"/>
                <a:cs typeface="Calibri"/>
              </a:rPr>
              <a:t>Feasible analysis and </a:t>
            </a:r>
            <a:r>
              <a:rPr lang="en-US" sz="2200" dirty="0">
                <a:latin typeface="Calibri"/>
                <a:cs typeface="Calibri"/>
              </a:rPr>
              <a:t>o</a:t>
            </a:r>
            <a:r>
              <a:rPr lang="en-US" sz="2200" dirty="0" smtClean="0">
                <a:latin typeface="Calibri"/>
                <a:cs typeface="Calibri"/>
              </a:rPr>
              <a:t>ptimal analysis frequencies</a:t>
            </a:r>
            <a:endParaRPr lang="en-US" sz="2200" dirty="0">
              <a:latin typeface="Calibri"/>
              <a:cs typeface="Calibri"/>
            </a:endParaRPr>
          </a:p>
          <a:p>
            <a:pPr lvl="1">
              <a:buFont typeface="Arial"/>
              <a:buChar char="•"/>
            </a:pPr>
            <a:r>
              <a:rPr lang="en-US" sz="2200" dirty="0" smtClean="0">
                <a:latin typeface="Calibri"/>
                <a:cs typeface="Calibri"/>
              </a:rPr>
              <a:t>Impact of more storage and more cores for analysis</a:t>
            </a:r>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30</a:t>
            </a:fld>
            <a:endParaRPr lang="en-US"/>
          </a:p>
        </p:txBody>
      </p:sp>
      <p:sp>
        <p:nvSpPr>
          <p:cNvPr id="5" name="Rectangle 4"/>
          <p:cNvSpPr/>
          <p:nvPr/>
        </p:nvSpPr>
        <p:spPr>
          <a:xfrm>
            <a:off x="381000" y="4114800"/>
            <a:ext cx="2270173" cy="584776"/>
          </a:xfrm>
          <a:prstGeom prst="rect">
            <a:avLst/>
          </a:prstGeom>
        </p:spPr>
        <p:txBody>
          <a:bodyPr wrap="none">
            <a:spAutoFit/>
          </a:bodyPr>
          <a:lstStyle/>
          <a:p>
            <a:r>
              <a:rPr lang="en-US" sz="3200" b="1" dirty="0" smtClean="0">
                <a:solidFill>
                  <a:srgbClr val="2F5897"/>
                </a:solidFill>
                <a:effectLst>
                  <a:outerShdw blurRad="50800" dist="38100" dir="5400000" algn="tl" rotWithShape="0">
                    <a:srgbClr val="000000">
                      <a:alpha val="43000"/>
                    </a:srgbClr>
                  </a:outerShdw>
                </a:effectLst>
                <a:latin typeface="Calibri"/>
                <a:ea typeface="ＭＳ Ｐゴシック" pitchFamily="-112" charset="-128"/>
                <a:cs typeface="Calibri"/>
              </a:rPr>
              <a:t>Future work</a:t>
            </a:r>
            <a:endParaRPr lang="en-US" dirty="0"/>
          </a:p>
        </p:txBody>
      </p:sp>
      <p:sp>
        <p:nvSpPr>
          <p:cNvPr id="6" name="Content Placeholder 2"/>
          <p:cNvSpPr txBox="1">
            <a:spLocks/>
          </p:cNvSpPr>
          <p:nvPr/>
        </p:nvSpPr>
        <p:spPr bwMode="auto">
          <a:xfrm>
            <a:off x="453290" y="4787203"/>
            <a:ext cx="82296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1F497D"/>
              </a:buClr>
              <a:buFont typeface="Wingdings" charset="0"/>
              <a:buChar char="§"/>
              <a:defRPr kern="1200">
                <a:solidFill>
                  <a:srgbClr val="000000"/>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Clr>
                <a:srgbClr val="1F497D"/>
              </a:buClr>
              <a:buFont typeface="Arial" charset="0"/>
              <a:buChar char="–"/>
              <a:defRPr sz="1600" kern="1200">
                <a:solidFill>
                  <a:srgbClr val="000000"/>
                </a:solidFill>
                <a:latin typeface="+mn-lt"/>
                <a:ea typeface="ＭＳ Ｐゴシック" pitchFamily="-112" charset="-128"/>
                <a:cs typeface="ＭＳ Ｐゴシック" charset="0"/>
              </a:defRPr>
            </a:lvl2pPr>
            <a:lvl3pPr marL="11430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3pPr>
            <a:lvl4pPr marL="16002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4pPr>
            <a:lvl5pPr marL="20574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Char char="•"/>
            </a:pPr>
            <a:r>
              <a:rPr lang="en-US" sz="2400" dirty="0" smtClean="0">
                <a:latin typeface="Calibri"/>
                <a:cs typeface="Calibri"/>
              </a:rPr>
              <a:t>Extend to other co-analysis execution modes</a:t>
            </a:r>
          </a:p>
          <a:p>
            <a:pPr>
              <a:buFont typeface="Arial"/>
              <a:buChar char="•"/>
            </a:pPr>
            <a:r>
              <a:rPr lang="en-US" sz="2400" dirty="0" smtClean="0">
                <a:latin typeface="Calibri"/>
                <a:cs typeface="Calibri"/>
              </a:rPr>
              <a:t>Impact of code scalabilities </a:t>
            </a:r>
            <a:endParaRPr lang="en-US" sz="2200" dirty="0" smtClean="0">
              <a:latin typeface="Calibri"/>
              <a:cs typeface="Calibri"/>
            </a:endParaRPr>
          </a:p>
        </p:txBody>
      </p:sp>
    </p:spTree>
    <p:extLst>
      <p:ext uri="{BB962C8B-B14F-4D97-AF65-F5344CB8AC3E}">
        <p14:creationId xmlns:p14="http://schemas.microsoft.com/office/powerpoint/2010/main" val="198222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31</a:t>
            </a:fld>
            <a:endParaRPr lang="en-US"/>
          </a:p>
        </p:txBody>
      </p:sp>
      <p:sp>
        <p:nvSpPr>
          <p:cNvPr id="3" name="Rectangle 2"/>
          <p:cNvSpPr/>
          <p:nvPr/>
        </p:nvSpPr>
        <p:spPr>
          <a:xfrm>
            <a:off x="457200" y="2819400"/>
            <a:ext cx="8382000" cy="2123658"/>
          </a:xfrm>
          <a:prstGeom prst="rect">
            <a:avLst/>
          </a:prstGeom>
        </p:spPr>
        <p:txBody>
          <a:bodyPr wrap="square">
            <a:spAutoFit/>
          </a:bodyPr>
          <a:lstStyle/>
          <a:p>
            <a:r>
              <a:rPr lang="en-US" sz="2200" dirty="0">
                <a:solidFill>
                  <a:srgbClr val="3D203B"/>
                </a:solidFill>
                <a:latin typeface="Calibri"/>
                <a:ea typeface="ＭＳ Ｐゴシック" pitchFamily="-112" charset="-128"/>
                <a:cs typeface="Calibri"/>
              </a:rPr>
              <a:t>This research has been funded in part and used resources of the Argonne Leadership Computing Facility at Argonne National Laboratory, which is supported by the Office of Science of the U.S. Department of Energy under contract DE-AC02-06CH11357. This work was supported in part by the DOE Office of Science, Advanced Scientific Computing Research, under award number 57L38, 57L32, 57K07 and 57K50. </a:t>
            </a:r>
            <a:endParaRPr lang="en-US" sz="2200" dirty="0"/>
          </a:p>
        </p:txBody>
      </p:sp>
      <p:sp>
        <p:nvSpPr>
          <p:cNvPr id="5" name="Title 1"/>
          <p:cNvSpPr txBox="1">
            <a:spLocks/>
          </p:cNvSpPr>
          <p:nvPr/>
        </p:nvSpPr>
        <p:spPr bwMode="auto">
          <a:xfrm>
            <a:off x="228600" y="152401"/>
            <a:ext cx="8686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600" b="1" kern="1200">
                <a:solidFill>
                  <a:srgbClr val="1F497D"/>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2pPr>
            <a:lvl3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3pPr>
            <a:lvl4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4pPr>
            <a:lvl5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a:lstStyle>
          <a:p>
            <a:r>
              <a:rPr lang="en-US" sz="3200" dirty="0" smtClean="0">
                <a:solidFill>
                  <a:srgbClr val="2F5897"/>
                </a:solidFill>
                <a:effectLst>
                  <a:outerShdw blurRad="50800" dist="38100" dir="5400000" algn="tl" rotWithShape="0">
                    <a:srgbClr val="000000">
                      <a:alpha val="43000"/>
                    </a:srgbClr>
                  </a:outerShdw>
                </a:effectLst>
                <a:latin typeface="Calibri"/>
                <a:cs typeface="Calibri"/>
              </a:rPr>
              <a:t>Acknowledgements</a:t>
            </a:r>
            <a:endParaRPr lang="en-US" sz="3000" dirty="0">
              <a:latin typeface="Calibri"/>
              <a:ea typeface="ＭＳ Ｐゴシック" charset="0"/>
              <a:cs typeface="Calibri"/>
            </a:endParaRPr>
          </a:p>
        </p:txBody>
      </p:sp>
      <p:sp>
        <p:nvSpPr>
          <p:cNvPr id="2" name="TextBox 1"/>
          <p:cNvSpPr txBox="1"/>
          <p:nvPr/>
        </p:nvSpPr>
        <p:spPr>
          <a:xfrm>
            <a:off x="533400" y="1219200"/>
            <a:ext cx="7263527" cy="830997"/>
          </a:xfrm>
          <a:prstGeom prst="rect">
            <a:avLst/>
          </a:prstGeom>
          <a:noFill/>
        </p:spPr>
        <p:txBody>
          <a:bodyPr wrap="none" rtlCol="0">
            <a:spAutoFit/>
          </a:bodyPr>
          <a:lstStyle/>
          <a:p>
            <a:pPr marL="342900" indent="-342900">
              <a:buFont typeface="Arial"/>
              <a:buChar char="•"/>
            </a:pPr>
            <a:r>
              <a:rPr lang="en-US" dirty="0" smtClean="0">
                <a:solidFill>
                  <a:srgbClr val="3D203B"/>
                </a:solidFill>
                <a:latin typeface="Calibri"/>
                <a:cs typeface="Calibri"/>
              </a:rPr>
              <a:t>Argonne Leadership Computing Facility</a:t>
            </a:r>
          </a:p>
          <a:p>
            <a:pPr marL="342900" indent="-342900">
              <a:buFont typeface="Arial"/>
              <a:buChar char="•"/>
            </a:pPr>
            <a:r>
              <a:rPr lang="en-US" dirty="0" smtClean="0">
                <a:solidFill>
                  <a:srgbClr val="3D203B"/>
                </a:solidFill>
                <a:latin typeface="Calibri"/>
                <a:cs typeface="Calibri"/>
              </a:rPr>
              <a:t>National Energy Research Scientific Computing Centre</a:t>
            </a:r>
          </a:p>
        </p:txBody>
      </p:sp>
    </p:spTree>
    <p:extLst>
      <p:ext uri="{BB962C8B-B14F-4D97-AF65-F5344CB8AC3E}">
        <p14:creationId xmlns:p14="http://schemas.microsoft.com/office/powerpoint/2010/main" val="2883231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91885"/>
            <a:ext cx="8229600" cy="2413515"/>
          </a:xfrm>
        </p:spPr>
        <p:txBody>
          <a:bodyPr/>
          <a:lstStyle/>
          <a:p>
            <a:pPr algn="ctr"/>
            <a:r>
              <a:rPr lang="en-US" dirty="0" smtClean="0"/>
              <a:t>Thank You!</a:t>
            </a:r>
            <a:br>
              <a:rPr lang="en-US" dirty="0" smtClean="0"/>
            </a:br>
            <a:r>
              <a:rPr lang="en-US" dirty="0"/>
              <a:t/>
            </a:r>
            <a:br>
              <a:rPr lang="en-US" dirty="0"/>
            </a:br>
            <a:r>
              <a:rPr lang="en-US" b="0" dirty="0">
                <a:solidFill>
                  <a:srgbClr val="3366FF"/>
                </a:solidFill>
                <a:ea typeface="ＭＳ Ｐゴシック" charset="0"/>
              </a:rPr>
              <a:t>https://</a:t>
            </a:r>
            <a:r>
              <a:rPr lang="en-US" b="0" dirty="0" err="1">
                <a:solidFill>
                  <a:srgbClr val="3366FF"/>
                </a:solidFill>
                <a:ea typeface="ＭＳ Ｐゴシック" charset="0"/>
              </a:rPr>
              <a:t>xgitlab.cels.anl.gov</a:t>
            </a:r>
            <a:r>
              <a:rPr lang="en-US" b="0" dirty="0">
                <a:solidFill>
                  <a:srgbClr val="3366FF"/>
                </a:solidFill>
                <a:ea typeface="ＭＳ Ｐゴシック" charset="0"/>
              </a:rPr>
              <a:t>/</a:t>
            </a:r>
            <a:r>
              <a:rPr lang="en-US" b="0" dirty="0" err="1">
                <a:solidFill>
                  <a:srgbClr val="3366FF"/>
                </a:solidFill>
                <a:ea typeface="ＭＳ Ｐゴシック" charset="0"/>
              </a:rPr>
              <a:t>fl</a:t>
            </a:r>
            <a:r>
              <a:rPr lang="en-US" b="0" dirty="0">
                <a:solidFill>
                  <a:srgbClr val="3366FF"/>
                </a:solidFill>
                <a:ea typeface="ＭＳ Ｐゴシック" charset="0"/>
              </a:rPr>
              <a:t>/sc16</a:t>
            </a:r>
            <a:r>
              <a:rPr lang="en-US" dirty="0">
                <a:solidFill>
                  <a:srgbClr val="3366FF"/>
                </a:solidFill>
                <a:ea typeface="ＭＳ Ｐゴシック" charset="0"/>
              </a:rPr>
              <a:t/>
            </a:r>
            <a:br>
              <a:rPr lang="en-US" dirty="0">
                <a:solidFill>
                  <a:srgbClr val="3366FF"/>
                </a:solidFill>
                <a:ea typeface="ＭＳ Ｐゴシック" charset="0"/>
              </a:rPr>
            </a:br>
            <a:r>
              <a:rPr lang="en-US" b="0" dirty="0" err="1" smtClean="0">
                <a:solidFill>
                  <a:srgbClr val="3366FF"/>
                </a:solidFill>
                <a:ea typeface="ＭＳ Ｐゴシック" charset="0"/>
              </a:rPr>
              <a:t>pmalakar@anl.gov</a:t>
            </a:r>
            <a:endParaRPr lang="en-US" b="0"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32</a:t>
            </a:fld>
            <a:endParaRPr lang="en-US"/>
          </a:p>
        </p:txBody>
      </p:sp>
    </p:spTree>
    <p:extLst>
      <p:ext uri="{BB962C8B-B14F-4D97-AF65-F5344CB8AC3E}">
        <p14:creationId xmlns:p14="http://schemas.microsoft.com/office/powerpoint/2010/main" val="40885138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End-to-end Simulation-Analysis Time</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4</a:t>
            </a:fld>
            <a:endParaRPr lang="en-US"/>
          </a:p>
        </p:txBody>
      </p:sp>
      <p:sp>
        <p:nvSpPr>
          <p:cNvPr id="6" name="Bevel 5"/>
          <p:cNvSpPr/>
          <p:nvPr/>
        </p:nvSpPr>
        <p:spPr>
          <a:xfrm>
            <a:off x="7498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 name="Bevel 6"/>
          <p:cNvSpPr/>
          <p:nvPr/>
        </p:nvSpPr>
        <p:spPr>
          <a:xfrm>
            <a:off x="9784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8" name="Bevel 7"/>
          <p:cNvSpPr/>
          <p:nvPr/>
        </p:nvSpPr>
        <p:spPr>
          <a:xfrm>
            <a:off x="12070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 name="Bevel 8"/>
          <p:cNvSpPr/>
          <p:nvPr/>
        </p:nvSpPr>
        <p:spPr>
          <a:xfrm>
            <a:off x="1423416"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0" name="Bevel 9"/>
          <p:cNvSpPr/>
          <p:nvPr/>
        </p:nvSpPr>
        <p:spPr>
          <a:xfrm>
            <a:off x="1652016"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1" name="Bevel 10"/>
          <p:cNvSpPr/>
          <p:nvPr/>
        </p:nvSpPr>
        <p:spPr>
          <a:xfrm>
            <a:off x="18928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2" name="Bevel 11"/>
          <p:cNvSpPr/>
          <p:nvPr/>
        </p:nvSpPr>
        <p:spPr>
          <a:xfrm>
            <a:off x="21214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3" name="Bevel 12"/>
          <p:cNvSpPr/>
          <p:nvPr/>
        </p:nvSpPr>
        <p:spPr>
          <a:xfrm>
            <a:off x="23500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4" name="Bevel 13"/>
          <p:cNvSpPr/>
          <p:nvPr/>
        </p:nvSpPr>
        <p:spPr>
          <a:xfrm>
            <a:off x="2566416"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5" name="Bevel 14"/>
          <p:cNvSpPr/>
          <p:nvPr/>
        </p:nvSpPr>
        <p:spPr>
          <a:xfrm>
            <a:off x="2795016"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6" name="Bevel 15"/>
          <p:cNvSpPr/>
          <p:nvPr/>
        </p:nvSpPr>
        <p:spPr>
          <a:xfrm>
            <a:off x="30358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7" name="Bevel 16"/>
          <p:cNvSpPr/>
          <p:nvPr/>
        </p:nvSpPr>
        <p:spPr>
          <a:xfrm>
            <a:off x="32644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8" name="Bevel 17"/>
          <p:cNvSpPr/>
          <p:nvPr/>
        </p:nvSpPr>
        <p:spPr>
          <a:xfrm>
            <a:off x="34930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19" name="Bevel 18"/>
          <p:cNvSpPr/>
          <p:nvPr/>
        </p:nvSpPr>
        <p:spPr>
          <a:xfrm>
            <a:off x="3709416"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0" name="Bevel 19"/>
          <p:cNvSpPr/>
          <p:nvPr/>
        </p:nvSpPr>
        <p:spPr>
          <a:xfrm>
            <a:off x="3938016"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1" name="Bevel 20"/>
          <p:cNvSpPr/>
          <p:nvPr/>
        </p:nvSpPr>
        <p:spPr>
          <a:xfrm>
            <a:off x="41788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 name="Bevel 21"/>
          <p:cNvSpPr/>
          <p:nvPr/>
        </p:nvSpPr>
        <p:spPr>
          <a:xfrm>
            <a:off x="4419600"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3" name="Bevel 22"/>
          <p:cNvSpPr/>
          <p:nvPr/>
        </p:nvSpPr>
        <p:spPr>
          <a:xfrm>
            <a:off x="4648200"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4" name="Bevel 23"/>
          <p:cNvSpPr/>
          <p:nvPr/>
        </p:nvSpPr>
        <p:spPr>
          <a:xfrm>
            <a:off x="4876800"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5" name="Bevel 24"/>
          <p:cNvSpPr/>
          <p:nvPr/>
        </p:nvSpPr>
        <p:spPr>
          <a:xfrm>
            <a:off x="5093208" y="2039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3" name="Bevel 32"/>
          <p:cNvSpPr/>
          <p:nvPr/>
        </p:nvSpPr>
        <p:spPr>
          <a:xfrm>
            <a:off x="7230569" y="28773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4" name="Bevel 33"/>
          <p:cNvSpPr/>
          <p:nvPr/>
        </p:nvSpPr>
        <p:spPr>
          <a:xfrm>
            <a:off x="7379208" y="28773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5" name="Bevel 34"/>
          <p:cNvSpPr/>
          <p:nvPr/>
        </p:nvSpPr>
        <p:spPr>
          <a:xfrm>
            <a:off x="7531608" y="28773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6" name="Bevel 35"/>
          <p:cNvSpPr/>
          <p:nvPr/>
        </p:nvSpPr>
        <p:spPr>
          <a:xfrm>
            <a:off x="7684008" y="28773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7" name="Bevel 36"/>
          <p:cNvSpPr/>
          <p:nvPr/>
        </p:nvSpPr>
        <p:spPr>
          <a:xfrm>
            <a:off x="7836408" y="28773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3" name="TextBox 42"/>
          <p:cNvSpPr txBox="1"/>
          <p:nvPr/>
        </p:nvSpPr>
        <p:spPr>
          <a:xfrm>
            <a:off x="5410200" y="2140803"/>
            <a:ext cx="1600200" cy="830997"/>
          </a:xfrm>
          <a:prstGeom prst="rect">
            <a:avLst/>
          </a:prstGeom>
          <a:noFill/>
        </p:spPr>
        <p:txBody>
          <a:bodyPr wrap="square" rtlCol="0">
            <a:spAutoFit/>
          </a:bodyPr>
          <a:lstStyle/>
          <a:p>
            <a:pPr algn="ctr"/>
            <a:r>
              <a:rPr lang="en-US" b="1" dirty="0" smtClean="0">
                <a:solidFill>
                  <a:srgbClr val="0000FF"/>
                </a:solidFill>
                <a:latin typeface="Calibri"/>
                <a:cs typeface="Calibri"/>
              </a:rPr>
              <a:t>Data Transfer</a:t>
            </a:r>
            <a:endParaRPr lang="en-US" b="1" dirty="0">
              <a:solidFill>
                <a:srgbClr val="0000FF"/>
              </a:solidFill>
              <a:latin typeface="Calibri"/>
              <a:cs typeface="Calibri"/>
            </a:endParaRPr>
          </a:p>
        </p:txBody>
      </p:sp>
      <p:sp>
        <p:nvSpPr>
          <p:cNvPr id="46" name="TextBox 45"/>
          <p:cNvSpPr txBox="1"/>
          <p:nvPr/>
        </p:nvSpPr>
        <p:spPr>
          <a:xfrm>
            <a:off x="678388" y="1524000"/>
            <a:ext cx="2156209" cy="461665"/>
          </a:xfrm>
          <a:prstGeom prst="rect">
            <a:avLst/>
          </a:prstGeom>
          <a:noFill/>
        </p:spPr>
        <p:txBody>
          <a:bodyPr wrap="none" rtlCol="0">
            <a:spAutoFit/>
          </a:bodyPr>
          <a:lstStyle/>
          <a:p>
            <a:r>
              <a:rPr lang="en-US" dirty="0" smtClean="0">
                <a:solidFill>
                  <a:srgbClr val="FF0000"/>
                </a:solidFill>
                <a:latin typeface="Calibri"/>
                <a:cs typeface="Calibri"/>
              </a:rPr>
              <a:t>Post-processing</a:t>
            </a:r>
            <a:endParaRPr lang="en-US" dirty="0">
              <a:solidFill>
                <a:srgbClr val="FF0000"/>
              </a:solidFill>
              <a:latin typeface="Calibri"/>
              <a:cs typeface="Calibri"/>
            </a:endParaRPr>
          </a:p>
        </p:txBody>
      </p:sp>
      <p:sp>
        <p:nvSpPr>
          <p:cNvPr id="47" name="TextBox 46"/>
          <p:cNvSpPr txBox="1"/>
          <p:nvPr/>
        </p:nvSpPr>
        <p:spPr>
          <a:xfrm>
            <a:off x="685800" y="3410712"/>
            <a:ext cx="3229971" cy="461665"/>
          </a:xfrm>
          <a:prstGeom prst="rect">
            <a:avLst/>
          </a:prstGeom>
          <a:noFill/>
        </p:spPr>
        <p:txBody>
          <a:bodyPr wrap="none" rtlCol="0">
            <a:spAutoFit/>
          </a:bodyPr>
          <a:lstStyle/>
          <a:p>
            <a:r>
              <a:rPr lang="en-US" dirty="0" smtClean="0">
                <a:solidFill>
                  <a:srgbClr val="FF0000"/>
                </a:solidFill>
                <a:latin typeface="Calibri"/>
                <a:cs typeface="Calibri"/>
              </a:rPr>
              <a:t>Simulation-time analysis</a:t>
            </a:r>
            <a:endParaRPr lang="en-US" dirty="0">
              <a:solidFill>
                <a:srgbClr val="FF0000"/>
              </a:solidFill>
              <a:latin typeface="Calibri"/>
              <a:cs typeface="Calibri"/>
            </a:endParaRPr>
          </a:p>
        </p:txBody>
      </p:sp>
      <p:sp>
        <p:nvSpPr>
          <p:cNvPr id="48" name="Bevel 47"/>
          <p:cNvSpPr/>
          <p:nvPr/>
        </p:nvSpPr>
        <p:spPr>
          <a:xfrm>
            <a:off x="762000"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9" name="Bevel 48"/>
          <p:cNvSpPr/>
          <p:nvPr/>
        </p:nvSpPr>
        <p:spPr>
          <a:xfrm>
            <a:off x="990600"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0" name="Bevel 49"/>
          <p:cNvSpPr/>
          <p:nvPr/>
        </p:nvSpPr>
        <p:spPr>
          <a:xfrm>
            <a:off x="1219200"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1" name="Bevel 50"/>
          <p:cNvSpPr/>
          <p:nvPr/>
        </p:nvSpPr>
        <p:spPr>
          <a:xfrm>
            <a:off x="1435608"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2" name="Bevel 51"/>
          <p:cNvSpPr/>
          <p:nvPr/>
        </p:nvSpPr>
        <p:spPr>
          <a:xfrm>
            <a:off x="1868424"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3" name="Bevel 52"/>
          <p:cNvSpPr/>
          <p:nvPr/>
        </p:nvSpPr>
        <p:spPr>
          <a:xfrm>
            <a:off x="2109216"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4" name="Bevel 53"/>
          <p:cNvSpPr/>
          <p:nvPr/>
        </p:nvSpPr>
        <p:spPr>
          <a:xfrm>
            <a:off x="2337816"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5" name="Bevel 54"/>
          <p:cNvSpPr/>
          <p:nvPr/>
        </p:nvSpPr>
        <p:spPr>
          <a:xfrm>
            <a:off x="2566416"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6" name="Bevel 55"/>
          <p:cNvSpPr/>
          <p:nvPr/>
        </p:nvSpPr>
        <p:spPr>
          <a:xfrm>
            <a:off x="3011424"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7" name="Bevel 56"/>
          <p:cNvSpPr/>
          <p:nvPr/>
        </p:nvSpPr>
        <p:spPr>
          <a:xfrm>
            <a:off x="3240024"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8" name="Bevel 57"/>
          <p:cNvSpPr/>
          <p:nvPr/>
        </p:nvSpPr>
        <p:spPr>
          <a:xfrm>
            <a:off x="3480816"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9" name="Bevel 58"/>
          <p:cNvSpPr/>
          <p:nvPr/>
        </p:nvSpPr>
        <p:spPr>
          <a:xfrm>
            <a:off x="3709416"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0" name="Bevel 59"/>
          <p:cNvSpPr/>
          <p:nvPr/>
        </p:nvSpPr>
        <p:spPr>
          <a:xfrm>
            <a:off x="4191000"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1" name="Bevel 60"/>
          <p:cNvSpPr/>
          <p:nvPr/>
        </p:nvSpPr>
        <p:spPr>
          <a:xfrm>
            <a:off x="4407408"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2" name="Bevel 61"/>
          <p:cNvSpPr/>
          <p:nvPr/>
        </p:nvSpPr>
        <p:spPr>
          <a:xfrm>
            <a:off x="4636008"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3" name="Bevel 62"/>
          <p:cNvSpPr/>
          <p:nvPr/>
        </p:nvSpPr>
        <p:spPr>
          <a:xfrm>
            <a:off x="4864608"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4" name="Bevel 63"/>
          <p:cNvSpPr/>
          <p:nvPr/>
        </p:nvSpPr>
        <p:spPr>
          <a:xfrm>
            <a:off x="5321808"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5" name="Bevel 64"/>
          <p:cNvSpPr/>
          <p:nvPr/>
        </p:nvSpPr>
        <p:spPr>
          <a:xfrm>
            <a:off x="5550408"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6" name="Bevel 65"/>
          <p:cNvSpPr/>
          <p:nvPr/>
        </p:nvSpPr>
        <p:spPr>
          <a:xfrm>
            <a:off x="5779008"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7" name="Bevel 66"/>
          <p:cNvSpPr/>
          <p:nvPr/>
        </p:nvSpPr>
        <p:spPr>
          <a:xfrm>
            <a:off x="5995416" y="39441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0" name="Bevel 69"/>
          <p:cNvSpPr/>
          <p:nvPr/>
        </p:nvSpPr>
        <p:spPr>
          <a:xfrm>
            <a:off x="1680161" y="4477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1" name="Bevel 70"/>
          <p:cNvSpPr/>
          <p:nvPr/>
        </p:nvSpPr>
        <p:spPr>
          <a:xfrm>
            <a:off x="2819400" y="4477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2" name="Bevel 71"/>
          <p:cNvSpPr/>
          <p:nvPr/>
        </p:nvSpPr>
        <p:spPr>
          <a:xfrm>
            <a:off x="3950208" y="4477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3" name="Bevel 72"/>
          <p:cNvSpPr/>
          <p:nvPr/>
        </p:nvSpPr>
        <p:spPr>
          <a:xfrm>
            <a:off x="5181600" y="4477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4" name="Bevel 73"/>
          <p:cNvSpPr/>
          <p:nvPr/>
        </p:nvSpPr>
        <p:spPr>
          <a:xfrm>
            <a:off x="6248400" y="4477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grpSp>
        <p:nvGrpSpPr>
          <p:cNvPr id="81" name="Group 80"/>
          <p:cNvGrpSpPr/>
          <p:nvPr/>
        </p:nvGrpSpPr>
        <p:grpSpPr>
          <a:xfrm>
            <a:off x="678388" y="5105400"/>
            <a:ext cx="5493812" cy="1150441"/>
            <a:chOff x="785621" y="4903113"/>
            <a:chExt cx="5493812" cy="1150441"/>
          </a:xfrm>
        </p:grpSpPr>
        <p:sp>
          <p:nvSpPr>
            <p:cNvPr id="82" name="Rectangle 81"/>
            <p:cNvSpPr/>
            <p:nvPr/>
          </p:nvSpPr>
          <p:spPr>
            <a:xfrm>
              <a:off x="785621" y="4903113"/>
              <a:ext cx="5047939" cy="430887"/>
            </a:xfrm>
            <a:prstGeom prst="rect">
              <a:avLst/>
            </a:prstGeom>
          </p:spPr>
          <p:txBody>
            <a:bodyPr wrap="none">
              <a:spAutoFit/>
            </a:bodyPr>
            <a:lstStyle/>
            <a:p>
              <a:r>
                <a:rPr lang="en-US" sz="2200" dirty="0" smtClean="0">
                  <a:solidFill>
                    <a:srgbClr val="3D203B"/>
                  </a:solidFill>
                  <a:latin typeface="Calibri"/>
                  <a:cs typeface="Calibri"/>
                </a:rPr>
                <a:t>Simulation-time analysis preferable due to</a:t>
              </a:r>
              <a:endParaRPr lang="en-US" sz="2200" dirty="0"/>
            </a:p>
          </p:txBody>
        </p:sp>
        <p:sp>
          <p:nvSpPr>
            <p:cNvPr id="83" name="Rectangle 82"/>
            <p:cNvSpPr/>
            <p:nvPr/>
          </p:nvSpPr>
          <p:spPr>
            <a:xfrm>
              <a:off x="785621" y="5284113"/>
              <a:ext cx="5493812" cy="769441"/>
            </a:xfrm>
            <a:prstGeom prst="rect">
              <a:avLst/>
            </a:prstGeom>
          </p:spPr>
          <p:txBody>
            <a:bodyPr wrap="none">
              <a:spAutoFit/>
            </a:bodyPr>
            <a:lstStyle/>
            <a:p>
              <a:pPr marL="256032" indent="-256032">
                <a:buFont typeface="Arial"/>
                <a:buChar char="•"/>
              </a:pPr>
              <a:r>
                <a:rPr lang="en-US" sz="2200" dirty="0" smtClean="0">
                  <a:solidFill>
                    <a:srgbClr val="3D203B"/>
                  </a:solidFill>
                  <a:latin typeface="Calibri"/>
                  <a:cs typeface="Calibri"/>
                </a:rPr>
                <a:t>Disparate compute rate and I/O bandwidth</a:t>
              </a:r>
            </a:p>
            <a:p>
              <a:pPr marL="256032" indent="-256032">
                <a:buFont typeface="Arial"/>
                <a:buChar char="•"/>
              </a:pPr>
              <a:r>
                <a:rPr lang="en-US" sz="2200" dirty="0">
                  <a:solidFill>
                    <a:srgbClr val="3D203B"/>
                  </a:solidFill>
                  <a:latin typeface="Calibri"/>
                  <a:cs typeface="Calibri"/>
                </a:rPr>
                <a:t>Petabytes of simulation </a:t>
              </a:r>
              <a:r>
                <a:rPr lang="en-US" sz="2200" dirty="0" smtClean="0">
                  <a:solidFill>
                    <a:srgbClr val="3D203B"/>
                  </a:solidFill>
                  <a:latin typeface="Calibri"/>
                  <a:cs typeface="Calibri"/>
                </a:rPr>
                <a:t>output</a:t>
              </a:r>
              <a:endParaRPr lang="en-US" sz="2200" dirty="0"/>
            </a:p>
          </p:txBody>
        </p:sp>
      </p:grpSp>
      <p:sp>
        <p:nvSpPr>
          <p:cNvPr id="68" name="Bevel 67"/>
          <p:cNvSpPr/>
          <p:nvPr/>
        </p:nvSpPr>
        <p:spPr>
          <a:xfrm>
            <a:off x="7010400" y="995654"/>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9" name="Bevel 68"/>
          <p:cNvSpPr/>
          <p:nvPr/>
        </p:nvSpPr>
        <p:spPr>
          <a:xfrm>
            <a:off x="7010400" y="1469798"/>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5" name="Rectangle 74"/>
          <p:cNvSpPr/>
          <p:nvPr/>
        </p:nvSpPr>
        <p:spPr>
          <a:xfrm>
            <a:off x="7281336" y="838200"/>
            <a:ext cx="1517813" cy="461665"/>
          </a:xfrm>
          <a:prstGeom prst="rect">
            <a:avLst/>
          </a:prstGeom>
        </p:spPr>
        <p:txBody>
          <a:bodyPr wrap="none">
            <a:spAutoFit/>
          </a:bodyPr>
          <a:lstStyle/>
          <a:p>
            <a:r>
              <a:rPr lang="en-US" dirty="0" smtClean="0">
                <a:solidFill>
                  <a:srgbClr val="000000"/>
                </a:solidFill>
                <a:latin typeface="Calibri"/>
                <a:ea typeface="ＭＳ Ｐゴシック" pitchFamily="-112" charset="-128"/>
                <a:cs typeface="Calibri"/>
              </a:rPr>
              <a:t>Simulation</a:t>
            </a:r>
            <a:endParaRPr lang="en-US" dirty="0"/>
          </a:p>
        </p:txBody>
      </p:sp>
      <p:sp>
        <p:nvSpPr>
          <p:cNvPr id="76" name="Rectangle 75"/>
          <p:cNvSpPr/>
          <p:nvPr/>
        </p:nvSpPr>
        <p:spPr>
          <a:xfrm>
            <a:off x="7275585" y="1331221"/>
            <a:ext cx="1193205" cy="461665"/>
          </a:xfrm>
          <a:prstGeom prst="rect">
            <a:avLst/>
          </a:prstGeom>
        </p:spPr>
        <p:txBody>
          <a:bodyPr wrap="none">
            <a:spAutoFit/>
          </a:bodyPr>
          <a:lstStyle/>
          <a:p>
            <a:r>
              <a:rPr lang="en-US" dirty="0" smtClean="0">
                <a:solidFill>
                  <a:srgbClr val="000000"/>
                </a:solidFill>
                <a:latin typeface="Calibri"/>
                <a:ea typeface="ＭＳ Ｐゴシック" pitchFamily="-112" charset="-128"/>
                <a:cs typeface="Calibri"/>
              </a:rPr>
              <a:t>Analysis</a:t>
            </a:r>
            <a:endParaRPr lang="en-US" dirty="0"/>
          </a:p>
        </p:txBody>
      </p:sp>
      <p:sp>
        <p:nvSpPr>
          <p:cNvPr id="77" name="Rectangle 76"/>
          <p:cNvSpPr/>
          <p:nvPr/>
        </p:nvSpPr>
        <p:spPr>
          <a:xfrm>
            <a:off x="6821851" y="838200"/>
            <a:ext cx="2017349" cy="1107086"/>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902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50"/>
                                        <p:tgtEl>
                                          <p:spTgt spid="6"/>
                                        </p:tgtEl>
                                      </p:cBhvr>
                                    </p:animEffect>
                                  </p:childTnLst>
                                </p:cTn>
                              </p:par>
                            </p:childTnLst>
                          </p:cTn>
                        </p:par>
                        <p:par>
                          <p:cTn id="12" fill="hold">
                            <p:stCondLst>
                              <p:cond delay="65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50"/>
                                        <p:tgtEl>
                                          <p:spTgt spid="7"/>
                                        </p:tgtEl>
                                      </p:cBhvr>
                                    </p:animEffect>
                                  </p:childTnLst>
                                </p:cTn>
                              </p:par>
                            </p:childTnLst>
                          </p:cTn>
                        </p:par>
                        <p:par>
                          <p:cTn id="16" fill="hold">
                            <p:stCondLst>
                              <p:cond delay="8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50"/>
                                        <p:tgtEl>
                                          <p:spTgt spid="8"/>
                                        </p:tgtEl>
                                      </p:cBhvr>
                                    </p:animEffect>
                                  </p:childTnLst>
                                </p:cTn>
                              </p:par>
                            </p:childTnLst>
                          </p:cTn>
                        </p:par>
                        <p:par>
                          <p:cTn id="20" fill="hold">
                            <p:stCondLst>
                              <p:cond delay="95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50"/>
                                        <p:tgtEl>
                                          <p:spTgt spid="9"/>
                                        </p:tgtEl>
                                      </p:cBhvr>
                                    </p:animEffect>
                                  </p:childTnLst>
                                </p:cTn>
                              </p:par>
                            </p:childTnLst>
                          </p:cTn>
                        </p:par>
                        <p:par>
                          <p:cTn id="24" fill="hold">
                            <p:stCondLst>
                              <p:cond delay="11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50"/>
                                        <p:tgtEl>
                                          <p:spTgt spid="10"/>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150"/>
                                        <p:tgtEl>
                                          <p:spTgt spid="11"/>
                                        </p:tgtEl>
                                      </p:cBhvr>
                                    </p:animEffect>
                                  </p:childTnLst>
                                </p:cTn>
                              </p:par>
                            </p:childTnLst>
                          </p:cTn>
                        </p:par>
                        <p:par>
                          <p:cTn id="32" fill="hold">
                            <p:stCondLst>
                              <p:cond delay="14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50"/>
                                        <p:tgtEl>
                                          <p:spTgt spid="12"/>
                                        </p:tgtEl>
                                      </p:cBhvr>
                                    </p:animEffect>
                                  </p:childTnLst>
                                </p:cTn>
                              </p:par>
                            </p:childTnLst>
                          </p:cTn>
                        </p:par>
                        <p:par>
                          <p:cTn id="36" fill="hold">
                            <p:stCondLst>
                              <p:cond delay="155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50"/>
                                        <p:tgtEl>
                                          <p:spTgt spid="13"/>
                                        </p:tgtEl>
                                      </p:cBhvr>
                                    </p:animEffect>
                                  </p:childTnLst>
                                </p:cTn>
                              </p:par>
                            </p:childTnLst>
                          </p:cTn>
                        </p:par>
                        <p:par>
                          <p:cTn id="40" fill="hold">
                            <p:stCondLst>
                              <p:cond delay="17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150"/>
                                        <p:tgtEl>
                                          <p:spTgt spid="14"/>
                                        </p:tgtEl>
                                      </p:cBhvr>
                                    </p:animEffect>
                                  </p:childTnLst>
                                </p:cTn>
                              </p:par>
                            </p:childTnLst>
                          </p:cTn>
                        </p:par>
                        <p:par>
                          <p:cTn id="44" fill="hold">
                            <p:stCondLst>
                              <p:cond delay="1850"/>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150"/>
                                        <p:tgtEl>
                                          <p:spTgt spid="15"/>
                                        </p:tgtEl>
                                      </p:cBhvr>
                                    </p:animEffect>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150"/>
                                        <p:tgtEl>
                                          <p:spTgt spid="16"/>
                                        </p:tgtEl>
                                      </p:cBhvr>
                                    </p:animEffect>
                                  </p:childTnLst>
                                </p:cTn>
                              </p:par>
                            </p:childTnLst>
                          </p:cTn>
                        </p:par>
                        <p:par>
                          <p:cTn id="52" fill="hold">
                            <p:stCondLst>
                              <p:cond delay="215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50"/>
                                        <p:tgtEl>
                                          <p:spTgt spid="17"/>
                                        </p:tgtEl>
                                      </p:cBhvr>
                                    </p:animEffect>
                                  </p:childTnLst>
                                </p:cTn>
                              </p:par>
                            </p:childTnLst>
                          </p:cTn>
                        </p:par>
                        <p:par>
                          <p:cTn id="56" fill="hold">
                            <p:stCondLst>
                              <p:cond delay="2300"/>
                            </p:stCondLst>
                            <p:childTnLst>
                              <p:par>
                                <p:cTn id="57" presetID="22" presetClass="entr" presetSubtype="8"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50"/>
                                        <p:tgtEl>
                                          <p:spTgt spid="18"/>
                                        </p:tgtEl>
                                      </p:cBhvr>
                                    </p:animEffect>
                                  </p:childTnLst>
                                </p:cTn>
                              </p:par>
                            </p:childTnLst>
                          </p:cTn>
                        </p:par>
                        <p:par>
                          <p:cTn id="60" fill="hold">
                            <p:stCondLst>
                              <p:cond delay="2450"/>
                            </p:stCondLst>
                            <p:childTnLst>
                              <p:par>
                                <p:cTn id="61" presetID="2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150"/>
                                        <p:tgtEl>
                                          <p:spTgt spid="19"/>
                                        </p:tgtEl>
                                      </p:cBhvr>
                                    </p:animEffect>
                                  </p:childTnLst>
                                </p:cTn>
                              </p:par>
                            </p:childTnLst>
                          </p:cTn>
                        </p:par>
                        <p:par>
                          <p:cTn id="64" fill="hold">
                            <p:stCondLst>
                              <p:cond delay="2600"/>
                            </p:stCondLst>
                            <p:childTnLst>
                              <p:par>
                                <p:cTn id="65" presetID="2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150"/>
                                        <p:tgtEl>
                                          <p:spTgt spid="20"/>
                                        </p:tgtEl>
                                      </p:cBhvr>
                                    </p:animEffect>
                                  </p:childTnLst>
                                </p:cTn>
                              </p:par>
                            </p:childTnLst>
                          </p:cTn>
                        </p:par>
                        <p:par>
                          <p:cTn id="68" fill="hold">
                            <p:stCondLst>
                              <p:cond delay="2750"/>
                            </p:stCondLst>
                            <p:childTnLst>
                              <p:par>
                                <p:cTn id="69" presetID="22" presetClass="entr" presetSubtype="8"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150"/>
                                        <p:tgtEl>
                                          <p:spTgt spid="21"/>
                                        </p:tgtEl>
                                      </p:cBhvr>
                                    </p:animEffect>
                                  </p:childTnLst>
                                </p:cTn>
                              </p:par>
                            </p:childTnLst>
                          </p:cTn>
                        </p:par>
                        <p:par>
                          <p:cTn id="72" fill="hold">
                            <p:stCondLst>
                              <p:cond delay="2900"/>
                            </p:stCondLst>
                            <p:childTnLst>
                              <p:par>
                                <p:cTn id="73" presetID="22" presetClass="entr" presetSubtype="8"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150"/>
                                        <p:tgtEl>
                                          <p:spTgt spid="22"/>
                                        </p:tgtEl>
                                      </p:cBhvr>
                                    </p:animEffect>
                                  </p:childTnLst>
                                </p:cTn>
                              </p:par>
                            </p:childTnLst>
                          </p:cTn>
                        </p:par>
                        <p:par>
                          <p:cTn id="76" fill="hold">
                            <p:stCondLst>
                              <p:cond delay="3050"/>
                            </p:stCondLst>
                            <p:childTnLst>
                              <p:par>
                                <p:cTn id="77" presetID="22" presetClass="entr" presetSubtype="8"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150"/>
                                        <p:tgtEl>
                                          <p:spTgt spid="23"/>
                                        </p:tgtEl>
                                      </p:cBhvr>
                                    </p:animEffect>
                                  </p:childTnLst>
                                </p:cTn>
                              </p:par>
                            </p:childTnLst>
                          </p:cTn>
                        </p:par>
                        <p:par>
                          <p:cTn id="80" fill="hold">
                            <p:stCondLst>
                              <p:cond delay="3200"/>
                            </p:stCondLst>
                            <p:childTnLst>
                              <p:par>
                                <p:cTn id="81" presetID="22" presetClass="entr" presetSubtype="8"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left)">
                                      <p:cBhvr>
                                        <p:cTn id="83" dur="150"/>
                                        <p:tgtEl>
                                          <p:spTgt spid="24"/>
                                        </p:tgtEl>
                                      </p:cBhvr>
                                    </p:animEffect>
                                  </p:childTnLst>
                                </p:cTn>
                              </p:par>
                            </p:childTnLst>
                          </p:cTn>
                        </p:par>
                        <p:par>
                          <p:cTn id="84" fill="hold">
                            <p:stCondLst>
                              <p:cond delay="3350"/>
                            </p:stCondLst>
                            <p:childTnLst>
                              <p:par>
                                <p:cTn id="85" presetID="22" presetClass="entr" presetSubtype="8"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left)">
                                      <p:cBhvr>
                                        <p:cTn id="87" dur="150"/>
                                        <p:tgtEl>
                                          <p:spTgt spid="25"/>
                                        </p:tgtEl>
                                      </p:cBhvr>
                                    </p:animEffect>
                                  </p:childTnLst>
                                </p:cTn>
                              </p:par>
                            </p:childTnLst>
                          </p:cTn>
                        </p:par>
                        <p:par>
                          <p:cTn id="88" fill="hold">
                            <p:stCondLst>
                              <p:cond delay="3500"/>
                            </p:stCondLst>
                            <p:childTnLst>
                              <p:par>
                                <p:cTn id="89" presetID="10" presetClass="entr" presetSubtype="0"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par>
                          <p:cTn id="92" fill="hold">
                            <p:stCondLst>
                              <p:cond delay="4000"/>
                            </p:stCondLst>
                            <p:childTnLst>
                              <p:par>
                                <p:cTn id="93" presetID="22" presetClass="entr" presetSubtype="8"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left)">
                                      <p:cBhvr>
                                        <p:cTn id="95" dur="100"/>
                                        <p:tgtEl>
                                          <p:spTgt spid="33"/>
                                        </p:tgtEl>
                                      </p:cBhvr>
                                    </p:animEffect>
                                  </p:childTnLst>
                                </p:cTn>
                              </p:par>
                            </p:childTnLst>
                          </p:cTn>
                        </p:par>
                        <p:par>
                          <p:cTn id="96" fill="hold">
                            <p:stCondLst>
                              <p:cond delay="4100"/>
                            </p:stCondLst>
                            <p:childTnLst>
                              <p:par>
                                <p:cTn id="97" presetID="22" presetClass="entr" presetSubtype="8"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left)">
                                      <p:cBhvr>
                                        <p:cTn id="99" dur="100"/>
                                        <p:tgtEl>
                                          <p:spTgt spid="34"/>
                                        </p:tgtEl>
                                      </p:cBhvr>
                                    </p:animEffect>
                                  </p:childTnLst>
                                </p:cTn>
                              </p:par>
                            </p:childTnLst>
                          </p:cTn>
                        </p:par>
                        <p:par>
                          <p:cTn id="100" fill="hold">
                            <p:stCondLst>
                              <p:cond delay="4200"/>
                            </p:stCondLst>
                            <p:childTnLst>
                              <p:par>
                                <p:cTn id="101" presetID="22" presetClass="entr" presetSubtype="8" fill="hold" grpId="0"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100"/>
                                        <p:tgtEl>
                                          <p:spTgt spid="35"/>
                                        </p:tgtEl>
                                      </p:cBhvr>
                                    </p:animEffect>
                                  </p:childTnLst>
                                </p:cTn>
                              </p:par>
                            </p:childTnLst>
                          </p:cTn>
                        </p:par>
                        <p:par>
                          <p:cTn id="104" fill="hold">
                            <p:stCondLst>
                              <p:cond delay="4300"/>
                            </p:stCondLst>
                            <p:childTnLst>
                              <p:par>
                                <p:cTn id="105" presetID="22" presetClass="entr" presetSubtype="8" fill="hold" grpId="0" nodeType="after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wipe(left)">
                                      <p:cBhvr>
                                        <p:cTn id="107" dur="100"/>
                                        <p:tgtEl>
                                          <p:spTgt spid="36"/>
                                        </p:tgtEl>
                                      </p:cBhvr>
                                    </p:animEffect>
                                  </p:childTnLst>
                                </p:cTn>
                              </p:par>
                            </p:childTnLst>
                          </p:cTn>
                        </p:par>
                        <p:par>
                          <p:cTn id="108" fill="hold">
                            <p:stCondLst>
                              <p:cond delay="4400"/>
                            </p:stCondLst>
                            <p:childTnLst>
                              <p:par>
                                <p:cTn id="109" presetID="22" presetClass="entr" presetSubtype="8" fill="hold" grpId="0" nodeType="after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wipe(left)">
                                      <p:cBhvr>
                                        <p:cTn id="111" dur="1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500"/>
                                        <p:tgtEl>
                                          <p:spTgt spid="47"/>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200"/>
                                        <p:tgtEl>
                                          <p:spTgt spid="48"/>
                                        </p:tgtEl>
                                      </p:cBhvr>
                                    </p:animEffect>
                                  </p:childTnLst>
                                </p:cTn>
                              </p:par>
                            </p:childTnLst>
                          </p:cTn>
                        </p:par>
                        <p:par>
                          <p:cTn id="121" fill="hold">
                            <p:stCondLst>
                              <p:cond delay="700"/>
                            </p:stCondLst>
                            <p:childTnLst>
                              <p:par>
                                <p:cTn id="122" presetID="22" presetClass="entr" presetSubtype="8" fill="hold" grpId="0" nodeType="after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wipe(left)">
                                      <p:cBhvr>
                                        <p:cTn id="124" dur="200"/>
                                        <p:tgtEl>
                                          <p:spTgt spid="49"/>
                                        </p:tgtEl>
                                      </p:cBhvr>
                                    </p:animEffect>
                                  </p:childTnLst>
                                </p:cTn>
                              </p:par>
                            </p:childTnLst>
                          </p:cTn>
                        </p:par>
                        <p:par>
                          <p:cTn id="125" fill="hold">
                            <p:stCondLst>
                              <p:cond delay="900"/>
                            </p:stCondLst>
                            <p:childTnLst>
                              <p:par>
                                <p:cTn id="126" presetID="22" presetClass="entr" presetSubtype="8" fill="hold" grpId="0" nodeType="afterEffect">
                                  <p:stCondLst>
                                    <p:cond delay="0"/>
                                  </p:stCondLst>
                                  <p:childTnLst>
                                    <p:set>
                                      <p:cBhvr>
                                        <p:cTn id="127" dur="1" fill="hold">
                                          <p:stCondLst>
                                            <p:cond delay="0"/>
                                          </p:stCondLst>
                                        </p:cTn>
                                        <p:tgtEl>
                                          <p:spTgt spid="50"/>
                                        </p:tgtEl>
                                        <p:attrNameLst>
                                          <p:attrName>style.visibility</p:attrName>
                                        </p:attrNameLst>
                                      </p:cBhvr>
                                      <p:to>
                                        <p:strVal val="visible"/>
                                      </p:to>
                                    </p:set>
                                    <p:animEffect transition="in" filter="wipe(left)">
                                      <p:cBhvr>
                                        <p:cTn id="128" dur="200"/>
                                        <p:tgtEl>
                                          <p:spTgt spid="50"/>
                                        </p:tgtEl>
                                      </p:cBhvr>
                                    </p:animEffect>
                                  </p:childTnLst>
                                </p:cTn>
                              </p:par>
                            </p:childTnLst>
                          </p:cTn>
                        </p:par>
                        <p:par>
                          <p:cTn id="129" fill="hold">
                            <p:stCondLst>
                              <p:cond delay="1100"/>
                            </p:stCondLst>
                            <p:childTnLst>
                              <p:par>
                                <p:cTn id="130" presetID="22" presetClass="entr" presetSubtype="8"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wipe(left)">
                                      <p:cBhvr>
                                        <p:cTn id="132" dur="200"/>
                                        <p:tgtEl>
                                          <p:spTgt spid="51"/>
                                        </p:tgtEl>
                                      </p:cBhvr>
                                    </p:animEffect>
                                  </p:childTnLst>
                                </p:cTn>
                              </p:par>
                            </p:childTnLst>
                          </p:cTn>
                        </p:par>
                        <p:par>
                          <p:cTn id="133" fill="hold">
                            <p:stCondLst>
                              <p:cond delay="1300"/>
                            </p:stCondLst>
                            <p:childTnLst>
                              <p:par>
                                <p:cTn id="134" presetID="22" presetClass="entr" presetSubtype="8" fill="hold" grpId="0" nodeType="afterEffect">
                                  <p:stCondLst>
                                    <p:cond delay="0"/>
                                  </p:stCondLst>
                                  <p:childTnLst>
                                    <p:set>
                                      <p:cBhvr>
                                        <p:cTn id="135" dur="1" fill="hold">
                                          <p:stCondLst>
                                            <p:cond delay="0"/>
                                          </p:stCondLst>
                                        </p:cTn>
                                        <p:tgtEl>
                                          <p:spTgt spid="70"/>
                                        </p:tgtEl>
                                        <p:attrNameLst>
                                          <p:attrName>style.visibility</p:attrName>
                                        </p:attrNameLst>
                                      </p:cBhvr>
                                      <p:to>
                                        <p:strVal val="visible"/>
                                      </p:to>
                                    </p:set>
                                    <p:animEffect transition="in" filter="wipe(left)">
                                      <p:cBhvr>
                                        <p:cTn id="136" dur="100"/>
                                        <p:tgtEl>
                                          <p:spTgt spid="70"/>
                                        </p:tgtEl>
                                      </p:cBhvr>
                                    </p:animEffect>
                                  </p:childTnLst>
                                </p:cTn>
                              </p:par>
                            </p:childTnLst>
                          </p:cTn>
                        </p:par>
                        <p:par>
                          <p:cTn id="137" fill="hold">
                            <p:stCondLst>
                              <p:cond delay="1400"/>
                            </p:stCondLst>
                            <p:childTnLst>
                              <p:par>
                                <p:cTn id="138" presetID="22" presetClass="entr" presetSubtype="8" fill="hold" grpId="0" nodeType="after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wipe(left)">
                                      <p:cBhvr>
                                        <p:cTn id="140" dur="200"/>
                                        <p:tgtEl>
                                          <p:spTgt spid="52"/>
                                        </p:tgtEl>
                                      </p:cBhvr>
                                    </p:animEffect>
                                  </p:childTnLst>
                                </p:cTn>
                              </p:par>
                            </p:childTnLst>
                          </p:cTn>
                        </p:par>
                        <p:par>
                          <p:cTn id="141" fill="hold">
                            <p:stCondLst>
                              <p:cond delay="1600"/>
                            </p:stCondLst>
                            <p:childTnLst>
                              <p:par>
                                <p:cTn id="142" presetID="22" presetClass="entr" presetSubtype="8" fill="hold" grpId="0" nodeType="afterEffect">
                                  <p:stCondLst>
                                    <p:cond delay="0"/>
                                  </p:stCondLst>
                                  <p:childTnLst>
                                    <p:set>
                                      <p:cBhvr>
                                        <p:cTn id="143" dur="1" fill="hold">
                                          <p:stCondLst>
                                            <p:cond delay="0"/>
                                          </p:stCondLst>
                                        </p:cTn>
                                        <p:tgtEl>
                                          <p:spTgt spid="53"/>
                                        </p:tgtEl>
                                        <p:attrNameLst>
                                          <p:attrName>style.visibility</p:attrName>
                                        </p:attrNameLst>
                                      </p:cBhvr>
                                      <p:to>
                                        <p:strVal val="visible"/>
                                      </p:to>
                                    </p:set>
                                    <p:animEffect transition="in" filter="wipe(left)">
                                      <p:cBhvr>
                                        <p:cTn id="144" dur="200"/>
                                        <p:tgtEl>
                                          <p:spTgt spid="53"/>
                                        </p:tgtEl>
                                      </p:cBhvr>
                                    </p:animEffect>
                                  </p:childTnLst>
                                </p:cTn>
                              </p:par>
                            </p:childTnLst>
                          </p:cTn>
                        </p:par>
                        <p:par>
                          <p:cTn id="145" fill="hold">
                            <p:stCondLst>
                              <p:cond delay="1800"/>
                            </p:stCondLst>
                            <p:childTnLst>
                              <p:par>
                                <p:cTn id="146" presetID="22" presetClass="entr" presetSubtype="8" fill="hold" grpId="0" nodeType="afterEffect">
                                  <p:stCondLst>
                                    <p:cond delay="0"/>
                                  </p:stCondLst>
                                  <p:childTnLst>
                                    <p:set>
                                      <p:cBhvr>
                                        <p:cTn id="147" dur="1" fill="hold">
                                          <p:stCondLst>
                                            <p:cond delay="0"/>
                                          </p:stCondLst>
                                        </p:cTn>
                                        <p:tgtEl>
                                          <p:spTgt spid="54"/>
                                        </p:tgtEl>
                                        <p:attrNameLst>
                                          <p:attrName>style.visibility</p:attrName>
                                        </p:attrNameLst>
                                      </p:cBhvr>
                                      <p:to>
                                        <p:strVal val="visible"/>
                                      </p:to>
                                    </p:set>
                                    <p:animEffect transition="in" filter="wipe(left)">
                                      <p:cBhvr>
                                        <p:cTn id="148" dur="200"/>
                                        <p:tgtEl>
                                          <p:spTgt spid="54"/>
                                        </p:tgtEl>
                                      </p:cBhvr>
                                    </p:animEffect>
                                  </p:childTnLst>
                                </p:cTn>
                              </p:par>
                            </p:childTnLst>
                          </p:cTn>
                        </p:par>
                        <p:par>
                          <p:cTn id="149" fill="hold">
                            <p:stCondLst>
                              <p:cond delay="2000"/>
                            </p:stCondLst>
                            <p:childTnLst>
                              <p:par>
                                <p:cTn id="150" presetID="22" presetClass="entr" presetSubtype="8" fill="hold" grpId="0" nodeType="after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wipe(left)">
                                      <p:cBhvr>
                                        <p:cTn id="152" dur="200"/>
                                        <p:tgtEl>
                                          <p:spTgt spid="55"/>
                                        </p:tgtEl>
                                      </p:cBhvr>
                                    </p:animEffect>
                                  </p:childTnLst>
                                </p:cTn>
                              </p:par>
                            </p:childTnLst>
                          </p:cTn>
                        </p:par>
                        <p:par>
                          <p:cTn id="153" fill="hold">
                            <p:stCondLst>
                              <p:cond delay="2200"/>
                            </p:stCondLst>
                            <p:childTnLst>
                              <p:par>
                                <p:cTn id="154" presetID="22" presetClass="entr" presetSubtype="8" fill="hold" grpId="0" nodeType="afterEffect">
                                  <p:stCondLst>
                                    <p:cond delay="0"/>
                                  </p:stCondLst>
                                  <p:childTnLst>
                                    <p:set>
                                      <p:cBhvr>
                                        <p:cTn id="155" dur="1" fill="hold">
                                          <p:stCondLst>
                                            <p:cond delay="0"/>
                                          </p:stCondLst>
                                        </p:cTn>
                                        <p:tgtEl>
                                          <p:spTgt spid="71"/>
                                        </p:tgtEl>
                                        <p:attrNameLst>
                                          <p:attrName>style.visibility</p:attrName>
                                        </p:attrNameLst>
                                      </p:cBhvr>
                                      <p:to>
                                        <p:strVal val="visible"/>
                                      </p:to>
                                    </p:set>
                                    <p:animEffect transition="in" filter="wipe(left)">
                                      <p:cBhvr>
                                        <p:cTn id="156" dur="100"/>
                                        <p:tgtEl>
                                          <p:spTgt spid="71"/>
                                        </p:tgtEl>
                                      </p:cBhvr>
                                    </p:animEffect>
                                  </p:childTnLst>
                                </p:cTn>
                              </p:par>
                            </p:childTnLst>
                          </p:cTn>
                        </p:par>
                        <p:par>
                          <p:cTn id="157" fill="hold">
                            <p:stCondLst>
                              <p:cond delay="2300"/>
                            </p:stCondLst>
                            <p:childTnLst>
                              <p:par>
                                <p:cTn id="158" presetID="22" presetClass="entr" presetSubtype="8" fill="hold" grpId="0" nodeType="afterEffect">
                                  <p:stCondLst>
                                    <p:cond delay="0"/>
                                  </p:stCondLst>
                                  <p:childTnLst>
                                    <p:set>
                                      <p:cBhvr>
                                        <p:cTn id="159" dur="1" fill="hold">
                                          <p:stCondLst>
                                            <p:cond delay="0"/>
                                          </p:stCondLst>
                                        </p:cTn>
                                        <p:tgtEl>
                                          <p:spTgt spid="56"/>
                                        </p:tgtEl>
                                        <p:attrNameLst>
                                          <p:attrName>style.visibility</p:attrName>
                                        </p:attrNameLst>
                                      </p:cBhvr>
                                      <p:to>
                                        <p:strVal val="visible"/>
                                      </p:to>
                                    </p:set>
                                    <p:animEffect transition="in" filter="wipe(left)">
                                      <p:cBhvr>
                                        <p:cTn id="160" dur="200"/>
                                        <p:tgtEl>
                                          <p:spTgt spid="56"/>
                                        </p:tgtEl>
                                      </p:cBhvr>
                                    </p:animEffect>
                                  </p:childTnLst>
                                </p:cTn>
                              </p:par>
                            </p:childTnLst>
                          </p:cTn>
                        </p:par>
                        <p:par>
                          <p:cTn id="161" fill="hold">
                            <p:stCondLst>
                              <p:cond delay="2500"/>
                            </p:stCondLst>
                            <p:childTnLst>
                              <p:par>
                                <p:cTn id="162" presetID="22" presetClass="entr" presetSubtype="8" fill="hold" grpId="0" nodeType="afterEffect">
                                  <p:stCondLst>
                                    <p:cond delay="0"/>
                                  </p:stCondLst>
                                  <p:childTnLst>
                                    <p:set>
                                      <p:cBhvr>
                                        <p:cTn id="163" dur="1" fill="hold">
                                          <p:stCondLst>
                                            <p:cond delay="0"/>
                                          </p:stCondLst>
                                        </p:cTn>
                                        <p:tgtEl>
                                          <p:spTgt spid="57"/>
                                        </p:tgtEl>
                                        <p:attrNameLst>
                                          <p:attrName>style.visibility</p:attrName>
                                        </p:attrNameLst>
                                      </p:cBhvr>
                                      <p:to>
                                        <p:strVal val="visible"/>
                                      </p:to>
                                    </p:set>
                                    <p:animEffect transition="in" filter="wipe(left)">
                                      <p:cBhvr>
                                        <p:cTn id="164" dur="200"/>
                                        <p:tgtEl>
                                          <p:spTgt spid="57"/>
                                        </p:tgtEl>
                                      </p:cBhvr>
                                    </p:animEffect>
                                  </p:childTnLst>
                                </p:cTn>
                              </p:par>
                            </p:childTnLst>
                          </p:cTn>
                        </p:par>
                        <p:par>
                          <p:cTn id="165" fill="hold">
                            <p:stCondLst>
                              <p:cond delay="2700"/>
                            </p:stCondLst>
                            <p:childTnLst>
                              <p:par>
                                <p:cTn id="166" presetID="22" presetClass="entr" presetSubtype="8" fill="hold" grpId="0" nodeType="afterEffect">
                                  <p:stCondLst>
                                    <p:cond delay="0"/>
                                  </p:stCondLst>
                                  <p:childTnLst>
                                    <p:set>
                                      <p:cBhvr>
                                        <p:cTn id="167" dur="1" fill="hold">
                                          <p:stCondLst>
                                            <p:cond delay="0"/>
                                          </p:stCondLst>
                                        </p:cTn>
                                        <p:tgtEl>
                                          <p:spTgt spid="58"/>
                                        </p:tgtEl>
                                        <p:attrNameLst>
                                          <p:attrName>style.visibility</p:attrName>
                                        </p:attrNameLst>
                                      </p:cBhvr>
                                      <p:to>
                                        <p:strVal val="visible"/>
                                      </p:to>
                                    </p:set>
                                    <p:animEffect transition="in" filter="wipe(left)">
                                      <p:cBhvr>
                                        <p:cTn id="168" dur="200"/>
                                        <p:tgtEl>
                                          <p:spTgt spid="58"/>
                                        </p:tgtEl>
                                      </p:cBhvr>
                                    </p:animEffect>
                                  </p:childTnLst>
                                </p:cTn>
                              </p:par>
                            </p:childTnLst>
                          </p:cTn>
                        </p:par>
                        <p:par>
                          <p:cTn id="169" fill="hold">
                            <p:stCondLst>
                              <p:cond delay="2900"/>
                            </p:stCondLst>
                            <p:childTnLst>
                              <p:par>
                                <p:cTn id="170" presetID="22" presetClass="entr" presetSubtype="8" fill="hold" grpId="0" nodeType="afterEffect">
                                  <p:stCondLst>
                                    <p:cond delay="0"/>
                                  </p:stCondLst>
                                  <p:childTnLst>
                                    <p:set>
                                      <p:cBhvr>
                                        <p:cTn id="171" dur="1" fill="hold">
                                          <p:stCondLst>
                                            <p:cond delay="0"/>
                                          </p:stCondLst>
                                        </p:cTn>
                                        <p:tgtEl>
                                          <p:spTgt spid="59"/>
                                        </p:tgtEl>
                                        <p:attrNameLst>
                                          <p:attrName>style.visibility</p:attrName>
                                        </p:attrNameLst>
                                      </p:cBhvr>
                                      <p:to>
                                        <p:strVal val="visible"/>
                                      </p:to>
                                    </p:set>
                                    <p:animEffect transition="in" filter="wipe(left)">
                                      <p:cBhvr>
                                        <p:cTn id="172" dur="200"/>
                                        <p:tgtEl>
                                          <p:spTgt spid="59"/>
                                        </p:tgtEl>
                                      </p:cBhvr>
                                    </p:animEffect>
                                  </p:childTnLst>
                                </p:cTn>
                              </p:par>
                            </p:childTnLst>
                          </p:cTn>
                        </p:par>
                        <p:par>
                          <p:cTn id="173" fill="hold">
                            <p:stCondLst>
                              <p:cond delay="3100"/>
                            </p:stCondLst>
                            <p:childTnLst>
                              <p:par>
                                <p:cTn id="174" presetID="22" presetClass="entr" presetSubtype="8" fill="hold" grpId="0" nodeType="afterEffect">
                                  <p:stCondLst>
                                    <p:cond delay="0"/>
                                  </p:stCondLst>
                                  <p:childTnLst>
                                    <p:set>
                                      <p:cBhvr>
                                        <p:cTn id="175" dur="1" fill="hold">
                                          <p:stCondLst>
                                            <p:cond delay="0"/>
                                          </p:stCondLst>
                                        </p:cTn>
                                        <p:tgtEl>
                                          <p:spTgt spid="72"/>
                                        </p:tgtEl>
                                        <p:attrNameLst>
                                          <p:attrName>style.visibility</p:attrName>
                                        </p:attrNameLst>
                                      </p:cBhvr>
                                      <p:to>
                                        <p:strVal val="visible"/>
                                      </p:to>
                                    </p:set>
                                    <p:animEffect transition="in" filter="wipe(left)">
                                      <p:cBhvr>
                                        <p:cTn id="176" dur="100"/>
                                        <p:tgtEl>
                                          <p:spTgt spid="72"/>
                                        </p:tgtEl>
                                      </p:cBhvr>
                                    </p:animEffect>
                                  </p:childTnLst>
                                </p:cTn>
                              </p:par>
                            </p:childTnLst>
                          </p:cTn>
                        </p:par>
                        <p:par>
                          <p:cTn id="177" fill="hold">
                            <p:stCondLst>
                              <p:cond delay="3200"/>
                            </p:stCondLst>
                            <p:childTnLst>
                              <p:par>
                                <p:cTn id="178" presetID="22" presetClass="entr" presetSubtype="8" fill="hold" grpId="0" nodeType="afterEffect">
                                  <p:stCondLst>
                                    <p:cond delay="0"/>
                                  </p:stCondLst>
                                  <p:childTnLst>
                                    <p:set>
                                      <p:cBhvr>
                                        <p:cTn id="179" dur="1" fill="hold">
                                          <p:stCondLst>
                                            <p:cond delay="0"/>
                                          </p:stCondLst>
                                        </p:cTn>
                                        <p:tgtEl>
                                          <p:spTgt spid="60"/>
                                        </p:tgtEl>
                                        <p:attrNameLst>
                                          <p:attrName>style.visibility</p:attrName>
                                        </p:attrNameLst>
                                      </p:cBhvr>
                                      <p:to>
                                        <p:strVal val="visible"/>
                                      </p:to>
                                    </p:set>
                                    <p:animEffect transition="in" filter="wipe(left)">
                                      <p:cBhvr>
                                        <p:cTn id="180" dur="200"/>
                                        <p:tgtEl>
                                          <p:spTgt spid="60"/>
                                        </p:tgtEl>
                                      </p:cBhvr>
                                    </p:animEffect>
                                  </p:childTnLst>
                                </p:cTn>
                              </p:par>
                            </p:childTnLst>
                          </p:cTn>
                        </p:par>
                        <p:par>
                          <p:cTn id="181" fill="hold">
                            <p:stCondLst>
                              <p:cond delay="3400"/>
                            </p:stCondLst>
                            <p:childTnLst>
                              <p:par>
                                <p:cTn id="182" presetID="22" presetClass="entr" presetSubtype="8" fill="hold" grpId="0" nodeType="after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left)">
                                      <p:cBhvr>
                                        <p:cTn id="184" dur="200"/>
                                        <p:tgtEl>
                                          <p:spTgt spid="61"/>
                                        </p:tgtEl>
                                      </p:cBhvr>
                                    </p:animEffect>
                                  </p:childTnLst>
                                </p:cTn>
                              </p:par>
                            </p:childTnLst>
                          </p:cTn>
                        </p:par>
                        <p:par>
                          <p:cTn id="185" fill="hold">
                            <p:stCondLst>
                              <p:cond delay="3600"/>
                            </p:stCondLst>
                            <p:childTnLst>
                              <p:par>
                                <p:cTn id="186" presetID="22" presetClass="entr" presetSubtype="8" fill="hold" grpId="0" nodeType="afterEffect">
                                  <p:stCondLst>
                                    <p:cond delay="0"/>
                                  </p:stCondLst>
                                  <p:childTnLst>
                                    <p:set>
                                      <p:cBhvr>
                                        <p:cTn id="187" dur="1" fill="hold">
                                          <p:stCondLst>
                                            <p:cond delay="0"/>
                                          </p:stCondLst>
                                        </p:cTn>
                                        <p:tgtEl>
                                          <p:spTgt spid="62"/>
                                        </p:tgtEl>
                                        <p:attrNameLst>
                                          <p:attrName>style.visibility</p:attrName>
                                        </p:attrNameLst>
                                      </p:cBhvr>
                                      <p:to>
                                        <p:strVal val="visible"/>
                                      </p:to>
                                    </p:set>
                                    <p:animEffect transition="in" filter="wipe(left)">
                                      <p:cBhvr>
                                        <p:cTn id="188" dur="200"/>
                                        <p:tgtEl>
                                          <p:spTgt spid="62"/>
                                        </p:tgtEl>
                                      </p:cBhvr>
                                    </p:animEffect>
                                  </p:childTnLst>
                                </p:cTn>
                              </p:par>
                            </p:childTnLst>
                          </p:cTn>
                        </p:par>
                        <p:par>
                          <p:cTn id="189" fill="hold">
                            <p:stCondLst>
                              <p:cond delay="3800"/>
                            </p:stCondLst>
                            <p:childTnLst>
                              <p:par>
                                <p:cTn id="190" presetID="22" presetClass="entr" presetSubtype="8" fill="hold" grpId="0" nodeType="afterEffect">
                                  <p:stCondLst>
                                    <p:cond delay="0"/>
                                  </p:stCondLst>
                                  <p:childTnLst>
                                    <p:set>
                                      <p:cBhvr>
                                        <p:cTn id="191" dur="1" fill="hold">
                                          <p:stCondLst>
                                            <p:cond delay="0"/>
                                          </p:stCondLst>
                                        </p:cTn>
                                        <p:tgtEl>
                                          <p:spTgt spid="63"/>
                                        </p:tgtEl>
                                        <p:attrNameLst>
                                          <p:attrName>style.visibility</p:attrName>
                                        </p:attrNameLst>
                                      </p:cBhvr>
                                      <p:to>
                                        <p:strVal val="visible"/>
                                      </p:to>
                                    </p:set>
                                    <p:animEffect transition="in" filter="wipe(left)">
                                      <p:cBhvr>
                                        <p:cTn id="192" dur="200"/>
                                        <p:tgtEl>
                                          <p:spTgt spid="63"/>
                                        </p:tgtEl>
                                      </p:cBhvr>
                                    </p:animEffect>
                                  </p:childTnLst>
                                </p:cTn>
                              </p:par>
                            </p:childTnLst>
                          </p:cTn>
                        </p:par>
                        <p:par>
                          <p:cTn id="193" fill="hold">
                            <p:stCondLst>
                              <p:cond delay="4000"/>
                            </p:stCondLst>
                            <p:childTnLst>
                              <p:par>
                                <p:cTn id="194" presetID="22" presetClass="entr" presetSubtype="8" fill="hold" grpId="0" nodeType="afterEffect">
                                  <p:stCondLst>
                                    <p:cond delay="0"/>
                                  </p:stCondLst>
                                  <p:childTnLst>
                                    <p:set>
                                      <p:cBhvr>
                                        <p:cTn id="195" dur="1" fill="hold">
                                          <p:stCondLst>
                                            <p:cond delay="0"/>
                                          </p:stCondLst>
                                        </p:cTn>
                                        <p:tgtEl>
                                          <p:spTgt spid="73"/>
                                        </p:tgtEl>
                                        <p:attrNameLst>
                                          <p:attrName>style.visibility</p:attrName>
                                        </p:attrNameLst>
                                      </p:cBhvr>
                                      <p:to>
                                        <p:strVal val="visible"/>
                                      </p:to>
                                    </p:set>
                                    <p:animEffect transition="in" filter="wipe(left)">
                                      <p:cBhvr>
                                        <p:cTn id="196" dur="100"/>
                                        <p:tgtEl>
                                          <p:spTgt spid="73"/>
                                        </p:tgtEl>
                                      </p:cBhvr>
                                    </p:animEffect>
                                  </p:childTnLst>
                                </p:cTn>
                              </p:par>
                            </p:childTnLst>
                          </p:cTn>
                        </p:par>
                        <p:par>
                          <p:cTn id="197" fill="hold">
                            <p:stCondLst>
                              <p:cond delay="4100"/>
                            </p:stCondLst>
                            <p:childTnLst>
                              <p:par>
                                <p:cTn id="198" presetID="22" presetClass="entr" presetSubtype="8" fill="hold" grpId="0" nodeType="afterEffect">
                                  <p:stCondLst>
                                    <p:cond delay="0"/>
                                  </p:stCondLst>
                                  <p:childTnLst>
                                    <p:set>
                                      <p:cBhvr>
                                        <p:cTn id="199" dur="1" fill="hold">
                                          <p:stCondLst>
                                            <p:cond delay="0"/>
                                          </p:stCondLst>
                                        </p:cTn>
                                        <p:tgtEl>
                                          <p:spTgt spid="64"/>
                                        </p:tgtEl>
                                        <p:attrNameLst>
                                          <p:attrName>style.visibility</p:attrName>
                                        </p:attrNameLst>
                                      </p:cBhvr>
                                      <p:to>
                                        <p:strVal val="visible"/>
                                      </p:to>
                                    </p:set>
                                    <p:animEffect transition="in" filter="wipe(left)">
                                      <p:cBhvr>
                                        <p:cTn id="200" dur="200"/>
                                        <p:tgtEl>
                                          <p:spTgt spid="64"/>
                                        </p:tgtEl>
                                      </p:cBhvr>
                                    </p:animEffect>
                                  </p:childTnLst>
                                </p:cTn>
                              </p:par>
                            </p:childTnLst>
                          </p:cTn>
                        </p:par>
                        <p:par>
                          <p:cTn id="201" fill="hold">
                            <p:stCondLst>
                              <p:cond delay="4300"/>
                            </p:stCondLst>
                            <p:childTnLst>
                              <p:par>
                                <p:cTn id="202" presetID="22" presetClass="entr" presetSubtype="8" fill="hold" grpId="0" nodeType="afterEffect">
                                  <p:stCondLst>
                                    <p:cond delay="0"/>
                                  </p:stCondLst>
                                  <p:childTnLst>
                                    <p:set>
                                      <p:cBhvr>
                                        <p:cTn id="203" dur="1" fill="hold">
                                          <p:stCondLst>
                                            <p:cond delay="0"/>
                                          </p:stCondLst>
                                        </p:cTn>
                                        <p:tgtEl>
                                          <p:spTgt spid="65"/>
                                        </p:tgtEl>
                                        <p:attrNameLst>
                                          <p:attrName>style.visibility</p:attrName>
                                        </p:attrNameLst>
                                      </p:cBhvr>
                                      <p:to>
                                        <p:strVal val="visible"/>
                                      </p:to>
                                    </p:set>
                                    <p:animEffect transition="in" filter="wipe(left)">
                                      <p:cBhvr>
                                        <p:cTn id="204" dur="200"/>
                                        <p:tgtEl>
                                          <p:spTgt spid="65"/>
                                        </p:tgtEl>
                                      </p:cBhvr>
                                    </p:animEffect>
                                  </p:childTnLst>
                                </p:cTn>
                              </p:par>
                            </p:childTnLst>
                          </p:cTn>
                        </p:par>
                        <p:par>
                          <p:cTn id="205" fill="hold">
                            <p:stCondLst>
                              <p:cond delay="4500"/>
                            </p:stCondLst>
                            <p:childTnLst>
                              <p:par>
                                <p:cTn id="206" presetID="22" presetClass="entr" presetSubtype="8" fill="hold" grpId="0" nodeType="afterEffect">
                                  <p:stCondLst>
                                    <p:cond delay="0"/>
                                  </p:stCondLst>
                                  <p:childTnLst>
                                    <p:set>
                                      <p:cBhvr>
                                        <p:cTn id="207" dur="1" fill="hold">
                                          <p:stCondLst>
                                            <p:cond delay="0"/>
                                          </p:stCondLst>
                                        </p:cTn>
                                        <p:tgtEl>
                                          <p:spTgt spid="66"/>
                                        </p:tgtEl>
                                        <p:attrNameLst>
                                          <p:attrName>style.visibility</p:attrName>
                                        </p:attrNameLst>
                                      </p:cBhvr>
                                      <p:to>
                                        <p:strVal val="visible"/>
                                      </p:to>
                                    </p:set>
                                    <p:animEffect transition="in" filter="wipe(left)">
                                      <p:cBhvr>
                                        <p:cTn id="208" dur="200"/>
                                        <p:tgtEl>
                                          <p:spTgt spid="66"/>
                                        </p:tgtEl>
                                      </p:cBhvr>
                                    </p:animEffect>
                                  </p:childTnLst>
                                </p:cTn>
                              </p:par>
                            </p:childTnLst>
                          </p:cTn>
                        </p:par>
                        <p:par>
                          <p:cTn id="209" fill="hold">
                            <p:stCondLst>
                              <p:cond delay="4700"/>
                            </p:stCondLst>
                            <p:childTnLst>
                              <p:par>
                                <p:cTn id="210" presetID="22" presetClass="entr" presetSubtype="8" fill="hold" grpId="0" nodeType="afterEffect">
                                  <p:stCondLst>
                                    <p:cond delay="0"/>
                                  </p:stCondLst>
                                  <p:childTnLst>
                                    <p:set>
                                      <p:cBhvr>
                                        <p:cTn id="211" dur="1" fill="hold">
                                          <p:stCondLst>
                                            <p:cond delay="0"/>
                                          </p:stCondLst>
                                        </p:cTn>
                                        <p:tgtEl>
                                          <p:spTgt spid="67"/>
                                        </p:tgtEl>
                                        <p:attrNameLst>
                                          <p:attrName>style.visibility</p:attrName>
                                        </p:attrNameLst>
                                      </p:cBhvr>
                                      <p:to>
                                        <p:strVal val="visible"/>
                                      </p:to>
                                    </p:set>
                                    <p:animEffect transition="in" filter="wipe(left)">
                                      <p:cBhvr>
                                        <p:cTn id="212" dur="200"/>
                                        <p:tgtEl>
                                          <p:spTgt spid="67"/>
                                        </p:tgtEl>
                                      </p:cBhvr>
                                    </p:animEffect>
                                  </p:childTnLst>
                                </p:cTn>
                              </p:par>
                            </p:childTnLst>
                          </p:cTn>
                        </p:par>
                        <p:par>
                          <p:cTn id="213" fill="hold">
                            <p:stCondLst>
                              <p:cond delay="4900"/>
                            </p:stCondLst>
                            <p:childTnLst>
                              <p:par>
                                <p:cTn id="214" presetID="22" presetClass="entr" presetSubtype="8" fill="hold" grpId="0" nodeType="afterEffect">
                                  <p:stCondLst>
                                    <p:cond delay="0"/>
                                  </p:stCondLst>
                                  <p:childTnLst>
                                    <p:set>
                                      <p:cBhvr>
                                        <p:cTn id="215" dur="1" fill="hold">
                                          <p:stCondLst>
                                            <p:cond delay="0"/>
                                          </p:stCondLst>
                                        </p:cTn>
                                        <p:tgtEl>
                                          <p:spTgt spid="74"/>
                                        </p:tgtEl>
                                        <p:attrNameLst>
                                          <p:attrName>style.visibility</p:attrName>
                                        </p:attrNameLst>
                                      </p:cBhvr>
                                      <p:to>
                                        <p:strVal val="visible"/>
                                      </p:to>
                                    </p:set>
                                    <p:animEffect transition="in" filter="wipe(left)">
                                      <p:cBhvr>
                                        <p:cTn id="216" dur="100"/>
                                        <p:tgtEl>
                                          <p:spTgt spid="74"/>
                                        </p:tgtEl>
                                      </p:cBhvr>
                                    </p:animEffec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nodeType="clickEffect">
                                  <p:stCondLst>
                                    <p:cond delay="0"/>
                                  </p:stCondLst>
                                  <p:childTnLst>
                                    <p:set>
                                      <p:cBhvr>
                                        <p:cTn id="22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3" grpId="0" animBg="1"/>
      <p:bldP spid="34" grpId="0" animBg="1"/>
      <p:bldP spid="35" grpId="0" animBg="1"/>
      <p:bldP spid="36" grpId="0" animBg="1"/>
      <p:bldP spid="37" grpId="0" animBg="1"/>
      <p:bldP spid="43" grpId="0"/>
      <p:bldP spid="46" grpId="0"/>
      <p:bldP spid="47"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70" grpId="0" animBg="1"/>
      <p:bldP spid="71" grpId="0" animBg="1"/>
      <p:bldP spid="72" grpId="0" animBg="1"/>
      <p:bldP spid="73" grpId="0" animBg="1"/>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838200"/>
          </a:xfrm>
        </p:spPr>
        <p:txBody>
          <a:bodyPr/>
          <a:lstStyle/>
          <a:p>
            <a:r>
              <a:rPr lang="en-US" dirty="0" smtClean="0"/>
              <a:t>Simulation-time Analysis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5</a:t>
            </a:fld>
            <a:endParaRPr lang="en-US"/>
          </a:p>
        </p:txBody>
      </p:sp>
      <p:sp>
        <p:nvSpPr>
          <p:cNvPr id="20" name="TextBox 19"/>
          <p:cNvSpPr txBox="1"/>
          <p:nvPr/>
        </p:nvSpPr>
        <p:spPr>
          <a:xfrm>
            <a:off x="228600" y="914400"/>
            <a:ext cx="1996761" cy="461665"/>
          </a:xfrm>
          <a:prstGeom prst="rect">
            <a:avLst/>
          </a:prstGeom>
          <a:noFill/>
        </p:spPr>
        <p:txBody>
          <a:bodyPr wrap="none" rtlCol="0">
            <a:spAutoFit/>
          </a:bodyPr>
          <a:lstStyle/>
          <a:p>
            <a:r>
              <a:rPr lang="en-US" dirty="0" smtClean="0">
                <a:solidFill>
                  <a:srgbClr val="FF0000"/>
                </a:solidFill>
                <a:latin typeface="Calibri"/>
                <a:cs typeface="Calibri"/>
              </a:rPr>
              <a:t>In situ analysis</a:t>
            </a:r>
            <a:endParaRPr lang="en-US" dirty="0">
              <a:solidFill>
                <a:srgbClr val="FF0000"/>
              </a:solidFill>
              <a:latin typeface="Calibri"/>
              <a:cs typeface="Calibri"/>
            </a:endParaRPr>
          </a:p>
        </p:txBody>
      </p:sp>
      <p:sp>
        <p:nvSpPr>
          <p:cNvPr id="21" name="Bevel 20"/>
          <p:cNvSpPr/>
          <p:nvPr/>
        </p:nvSpPr>
        <p:spPr>
          <a:xfrm>
            <a:off x="333617"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2" name="Bevel 21"/>
          <p:cNvSpPr/>
          <p:nvPr/>
        </p:nvSpPr>
        <p:spPr>
          <a:xfrm>
            <a:off x="562217"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3" name="Bevel 22"/>
          <p:cNvSpPr/>
          <p:nvPr/>
        </p:nvSpPr>
        <p:spPr>
          <a:xfrm>
            <a:off x="790817"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4" name="Bevel 23"/>
          <p:cNvSpPr/>
          <p:nvPr/>
        </p:nvSpPr>
        <p:spPr>
          <a:xfrm>
            <a:off x="1007225"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5" name="Bevel 24"/>
          <p:cNvSpPr/>
          <p:nvPr/>
        </p:nvSpPr>
        <p:spPr>
          <a:xfrm>
            <a:off x="1476617"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6" name="Bevel 25"/>
          <p:cNvSpPr/>
          <p:nvPr/>
        </p:nvSpPr>
        <p:spPr>
          <a:xfrm>
            <a:off x="1717409"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7" name="Bevel 26"/>
          <p:cNvSpPr/>
          <p:nvPr/>
        </p:nvSpPr>
        <p:spPr>
          <a:xfrm>
            <a:off x="1946009"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8" name="Bevel 27"/>
          <p:cNvSpPr/>
          <p:nvPr/>
        </p:nvSpPr>
        <p:spPr>
          <a:xfrm>
            <a:off x="2174609"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29" name="Bevel 28"/>
          <p:cNvSpPr/>
          <p:nvPr/>
        </p:nvSpPr>
        <p:spPr>
          <a:xfrm>
            <a:off x="2650097"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0" name="Bevel 29"/>
          <p:cNvSpPr/>
          <p:nvPr/>
        </p:nvSpPr>
        <p:spPr>
          <a:xfrm>
            <a:off x="2878697"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1" name="Bevel 30"/>
          <p:cNvSpPr/>
          <p:nvPr/>
        </p:nvSpPr>
        <p:spPr>
          <a:xfrm>
            <a:off x="3119489"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2" name="Bevel 31"/>
          <p:cNvSpPr/>
          <p:nvPr/>
        </p:nvSpPr>
        <p:spPr>
          <a:xfrm>
            <a:off x="3348089"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3" name="Bevel 32"/>
          <p:cNvSpPr/>
          <p:nvPr/>
        </p:nvSpPr>
        <p:spPr>
          <a:xfrm>
            <a:off x="3829673"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4" name="Bevel 33"/>
          <p:cNvSpPr/>
          <p:nvPr/>
        </p:nvSpPr>
        <p:spPr>
          <a:xfrm>
            <a:off x="4046081"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5" name="Bevel 34"/>
          <p:cNvSpPr/>
          <p:nvPr/>
        </p:nvSpPr>
        <p:spPr>
          <a:xfrm>
            <a:off x="4274681"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6" name="Bevel 35"/>
          <p:cNvSpPr/>
          <p:nvPr/>
        </p:nvSpPr>
        <p:spPr>
          <a:xfrm>
            <a:off x="4503281"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7" name="Bevel 36"/>
          <p:cNvSpPr/>
          <p:nvPr/>
        </p:nvSpPr>
        <p:spPr>
          <a:xfrm>
            <a:off x="4960481"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8" name="Bevel 37"/>
          <p:cNvSpPr/>
          <p:nvPr/>
        </p:nvSpPr>
        <p:spPr>
          <a:xfrm>
            <a:off x="5189081"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39" name="Bevel 38"/>
          <p:cNvSpPr/>
          <p:nvPr/>
        </p:nvSpPr>
        <p:spPr>
          <a:xfrm>
            <a:off x="5417681"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0" name="Bevel 39"/>
          <p:cNvSpPr/>
          <p:nvPr/>
        </p:nvSpPr>
        <p:spPr>
          <a:xfrm>
            <a:off x="5634089" y="1412568"/>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1" name="Bevel 40"/>
          <p:cNvSpPr/>
          <p:nvPr/>
        </p:nvSpPr>
        <p:spPr>
          <a:xfrm>
            <a:off x="1251778" y="1412568"/>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2" name="Bevel 41"/>
          <p:cNvSpPr/>
          <p:nvPr/>
        </p:nvSpPr>
        <p:spPr>
          <a:xfrm>
            <a:off x="2409305" y="1412568"/>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3" name="Bevel 42"/>
          <p:cNvSpPr/>
          <p:nvPr/>
        </p:nvSpPr>
        <p:spPr>
          <a:xfrm>
            <a:off x="3595675" y="1412568"/>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4" name="Bevel 43"/>
          <p:cNvSpPr/>
          <p:nvPr/>
        </p:nvSpPr>
        <p:spPr>
          <a:xfrm>
            <a:off x="4724632" y="1412568"/>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45" name="Bevel 44"/>
          <p:cNvSpPr/>
          <p:nvPr/>
        </p:nvSpPr>
        <p:spPr>
          <a:xfrm>
            <a:off x="5856593" y="1412568"/>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2" name="Rectangle 51"/>
          <p:cNvSpPr/>
          <p:nvPr/>
        </p:nvSpPr>
        <p:spPr>
          <a:xfrm>
            <a:off x="281801" y="1942158"/>
            <a:ext cx="4532010" cy="1107996"/>
          </a:xfrm>
          <a:prstGeom prst="rect">
            <a:avLst/>
          </a:prstGeom>
        </p:spPr>
        <p:txBody>
          <a:bodyPr wrap="none">
            <a:spAutoFit/>
          </a:bodyPr>
          <a:lstStyle/>
          <a:p>
            <a:pPr marL="342900" indent="-342900">
              <a:buFont typeface="Arial"/>
              <a:buChar char="•"/>
            </a:pPr>
            <a:r>
              <a:rPr lang="en-US" sz="2200" dirty="0" smtClean="0">
                <a:solidFill>
                  <a:srgbClr val="000000"/>
                </a:solidFill>
                <a:latin typeface="Calibri"/>
                <a:ea typeface="ＭＳ Ｐゴシック" pitchFamily="-112" charset="-128"/>
                <a:cs typeface="Calibri"/>
              </a:rPr>
              <a:t>Time shared compute resources</a:t>
            </a:r>
          </a:p>
          <a:p>
            <a:pPr marL="342900" indent="-342900">
              <a:buFont typeface="Arial"/>
              <a:buChar char="•"/>
            </a:pPr>
            <a:r>
              <a:rPr lang="en-US" sz="2200" dirty="0" smtClean="0">
                <a:solidFill>
                  <a:srgbClr val="000000"/>
                </a:solidFill>
                <a:latin typeface="Calibri"/>
                <a:ea typeface="ＭＳ Ｐゴシック" pitchFamily="-112" charset="-128"/>
                <a:cs typeface="Calibri"/>
              </a:rPr>
              <a:t>Alternating simulation and analysis</a:t>
            </a:r>
          </a:p>
          <a:p>
            <a:pPr marL="342900" indent="-342900">
              <a:buFont typeface="Arial"/>
              <a:buChar char="•"/>
            </a:pPr>
            <a:r>
              <a:rPr lang="en-US" sz="2200" dirty="0" smtClean="0">
                <a:solidFill>
                  <a:srgbClr val="000000"/>
                </a:solidFill>
                <a:latin typeface="Calibri"/>
                <a:ea typeface="ＭＳ Ｐゴシック" pitchFamily="-112" charset="-128"/>
                <a:cs typeface="Calibri"/>
              </a:rPr>
              <a:t>Tightly coupled analysis</a:t>
            </a:r>
            <a:endParaRPr lang="en-US" dirty="0"/>
          </a:p>
        </p:txBody>
      </p:sp>
      <p:sp>
        <p:nvSpPr>
          <p:cNvPr id="53" name="Bevel 52"/>
          <p:cNvSpPr/>
          <p:nvPr/>
        </p:nvSpPr>
        <p:spPr>
          <a:xfrm>
            <a:off x="345809"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4" name="Bevel 53"/>
          <p:cNvSpPr/>
          <p:nvPr/>
        </p:nvSpPr>
        <p:spPr>
          <a:xfrm>
            <a:off x="574409"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5" name="Bevel 54"/>
          <p:cNvSpPr/>
          <p:nvPr/>
        </p:nvSpPr>
        <p:spPr>
          <a:xfrm>
            <a:off x="803009"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6" name="Bevel 55"/>
          <p:cNvSpPr/>
          <p:nvPr/>
        </p:nvSpPr>
        <p:spPr>
          <a:xfrm>
            <a:off x="1019417"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7" name="Bevel 56"/>
          <p:cNvSpPr/>
          <p:nvPr/>
        </p:nvSpPr>
        <p:spPr>
          <a:xfrm>
            <a:off x="1452233"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8" name="Bevel 57"/>
          <p:cNvSpPr/>
          <p:nvPr/>
        </p:nvSpPr>
        <p:spPr>
          <a:xfrm>
            <a:off x="1693025"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9" name="Bevel 58"/>
          <p:cNvSpPr/>
          <p:nvPr/>
        </p:nvSpPr>
        <p:spPr>
          <a:xfrm>
            <a:off x="1921625"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0" name="Bevel 59"/>
          <p:cNvSpPr/>
          <p:nvPr/>
        </p:nvSpPr>
        <p:spPr>
          <a:xfrm>
            <a:off x="2150225"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1" name="Bevel 60"/>
          <p:cNvSpPr/>
          <p:nvPr/>
        </p:nvSpPr>
        <p:spPr>
          <a:xfrm>
            <a:off x="2595233"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2" name="Bevel 61"/>
          <p:cNvSpPr/>
          <p:nvPr/>
        </p:nvSpPr>
        <p:spPr>
          <a:xfrm>
            <a:off x="2823833"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3" name="Bevel 62"/>
          <p:cNvSpPr/>
          <p:nvPr/>
        </p:nvSpPr>
        <p:spPr>
          <a:xfrm>
            <a:off x="3064625"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4" name="Bevel 63"/>
          <p:cNvSpPr/>
          <p:nvPr/>
        </p:nvSpPr>
        <p:spPr>
          <a:xfrm>
            <a:off x="3293225"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5" name="Bevel 64"/>
          <p:cNvSpPr/>
          <p:nvPr/>
        </p:nvSpPr>
        <p:spPr>
          <a:xfrm>
            <a:off x="3774809"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6" name="Bevel 65"/>
          <p:cNvSpPr/>
          <p:nvPr/>
        </p:nvSpPr>
        <p:spPr>
          <a:xfrm>
            <a:off x="3991217"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7" name="Bevel 66"/>
          <p:cNvSpPr/>
          <p:nvPr/>
        </p:nvSpPr>
        <p:spPr>
          <a:xfrm>
            <a:off x="4219817"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8" name="Bevel 67"/>
          <p:cNvSpPr/>
          <p:nvPr/>
        </p:nvSpPr>
        <p:spPr>
          <a:xfrm>
            <a:off x="4448417"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9" name="Bevel 68"/>
          <p:cNvSpPr/>
          <p:nvPr/>
        </p:nvSpPr>
        <p:spPr>
          <a:xfrm>
            <a:off x="4905617"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0" name="Bevel 69"/>
          <p:cNvSpPr/>
          <p:nvPr/>
        </p:nvSpPr>
        <p:spPr>
          <a:xfrm>
            <a:off x="5134217"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1" name="Bevel 70"/>
          <p:cNvSpPr/>
          <p:nvPr/>
        </p:nvSpPr>
        <p:spPr>
          <a:xfrm>
            <a:off x="5362817"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2" name="Bevel 71"/>
          <p:cNvSpPr/>
          <p:nvPr/>
        </p:nvSpPr>
        <p:spPr>
          <a:xfrm>
            <a:off x="5579225" y="3796177"/>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3" name="Bevel 72"/>
          <p:cNvSpPr/>
          <p:nvPr/>
        </p:nvSpPr>
        <p:spPr>
          <a:xfrm>
            <a:off x="1416370" y="4405777"/>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4" name="Bevel 73"/>
          <p:cNvSpPr/>
          <p:nvPr/>
        </p:nvSpPr>
        <p:spPr>
          <a:xfrm>
            <a:off x="2555609" y="4405777"/>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5" name="Bevel 74"/>
          <p:cNvSpPr/>
          <p:nvPr/>
        </p:nvSpPr>
        <p:spPr>
          <a:xfrm>
            <a:off x="3686417" y="4405777"/>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6" name="Bevel 75"/>
          <p:cNvSpPr/>
          <p:nvPr/>
        </p:nvSpPr>
        <p:spPr>
          <a:xfrm>
            <a:off x="4917809" y="4405777"/>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7" name="Bevel 76"/>
          <p:cNvSpPr/>
          <p:nvPr/>
        </p:nvSpPr>
        <p:spPr>
          <a:xfrm>
            <a:off x="5984609" y="4405777"/>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8" name="TextBox 77"/>
          <p:cNvSpPr txBox="1"/>
          <p:nvPr/>
        </p:nvSpPr>
        <p:spPr>
          <a:xfrm>
            <a:off x="228600" y="3276600"/>
            <a:ext cx="2827968" cy="461665"/>
          </a:xfrm>
          <a:prstGeom prst="rect">
            <a:avLst/>
          </a:prstGeom>
          <a:noFill/>
        </p:spPr>
        <p:txBody>
          <a:bodyPr wrap="none" rtlCol="0">
            <a:spAutoFit/>
          </a:bodyPr>
          <a:lstStyle/>
          <a:p>
            <a:r>
              <a:rPr lang="en-US" dirty="0" smtClean="0">
                <a:solidFill>
                  <a:srgbClr val="FF0000"/>
                </a:solidFill>
                <a:latin typeface="Calibri"/>
                <a:cs typeface="Calibri"/>
              </a:rPr>
              <a:t>Co-analysis [this talk]</a:t>
            </a:r>
            <a:endParaRPr lang="en-US" dirty="0">
              <a:solidFill>
                <a:srgbClr val="FF0000"/>
              </a:solidFill>
              <a:latin typeface="Calibri"/>
              <a:cs typeface="Calibri"/>
            </a:endParaRPr>
          </a:p>
        </p:txBody>
      </p:sp>
      <p:sp>
        <p:nvSpPr>
          <p:cNvPr id="80" name="Rectangle 79"/>
          <p:cNvSpPr/>
          <p:nvPr/>
        </p:nvSpPr>
        <p:spPr>
          <a:xfrm>
            <a:off x="281801" y="4805065"/>
            <a:ext cx="4262705" cy="1107996"/>
          </a:xfrm>
          <a:prstGeom prst="rect">
            <a:avLst/>
          </a:prstGeom>
        </p:spPr>
        <p:txBody>
          <a:bodyPr wrap="none">
            <a:spAutoFit/>
          </a:bodyPr>
          <a:lstStyle/>
          <a:p>
            <a:pPr marL="342900" indent="-342900">
              <a:buFont typeface="Arial"/>
              <a:buChar char="•"/>
            </a:pPr>
            <a:r>
              <a:rPr lang="en-US" sz="2200" dirty="0" smtClean="0">
                <a:solidFill>
                  <a:srgbClr val="000000"/>
                </a:solidFill>
                <a:latin typeface="Calibri"/>
                <a:ea typeface="ＭＳ Ｐゴシック" pitchFamily="-112" charset="-128"/>
                <a:cs typeface="Calibri"/>
              </a:rPr>
              <a:t>Distinct compute resources</a:t>
            </a:r>
          </a:p>
          <a:p>
            <a:pPr marL="342900" indent="-342900">
              <a:buFont typeface="Arial"/>
              <a:buChar char="•"/>
            </a:pPr>
            <a:r>
              <a:rPr lang="en-US" sz="2200" dirty="0" smtClean="0">
                <a:solidFill>
                  <a:srgbClr val="000000"/>
                </a:solidFill>
                <a:latin typeface="Calibri"/>
                <a:ea typeface="ＭＳ Ｐゴシック" pitchFamily="-112" charset="-128"/>
                <a:cs typeface="Calibri"/>
              </a:rPr>
              <a:t>Concurrent execution of analysis</a:t>
            </a:r>
          </a:p>
          <a:p>
            <a:pPr marL="342900" indent="-342900">
              <a:buFont typeface="Arial"/>
              <a:buChar char="•"/>
            </a:pPr>
            <a:r>
              <a:rPr lang="en-US" sz="2200" dirty="0" smtClean="0">
                <a:solidFill>
                  <a:srgbClr val="000000"/>
                </a:solidFill>
                <a:latin typeface="Calibri"/>
                <a:ea typeface="ＭＳ Ｐゴシック" pitchFamily="-112" charset="-128"/>
                <a:cs typeface="Calibri"/>
              </a:rPr>
              <a:t>Loosely coupled analysis</a:t>
            </a:r>
            <a:endParaRPr lang="en-US" dirty="0"/>
          </a:p>
        </p:txBody>
      </p:sp>
      <p:sp>
        <p:nvSpPr>
          <p:cNvPr id="85" name="Bevel 84"/>
          <p:cNvSpPr/>
          <p:nvPr/>
        </p:nvSpPr>
        <p:spPr>
          <a:xfrm>
            <a:off x="6858000" y="1452854"/>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2" name="Bevel 91"/>
          <p:cNvSpPr/>
          <p:nvPr/>
        </p:nvSpPr>
        <p:spPr>
          <a:xfrm>
            <a:off x="6858000" y="1926998"/>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 name="Rectangle 6"/>
          <p:cNvSpPr/>
          <p:nvPr/>
        </p:nvSpPr>
        <p:spPr>
          <a:xfrm>
            <a:off x="7128936" y="1295400"/>
            <a:ext cx="1517813" cy="461665"/>
          </a:xfrm>
          <a:prstGeom prst="rect">
            <a:avLst/>
          </a:prstGeom>
        </p:spPr>
        <p:txBody>
          <a:bodyPr wrap="none">
            <a:spAutoFit/>
          </a:bodyPr>
          <a:lstStyle/>
          <a:p>
            <a:r>
              <a:rPr lang="en-US" dirty="0" smtClean="0">
                <a:solidFill>
                  <a:srgbClr val="000000"/>
                </a:solidFill>
                <a:latin typeface="Calibri"/>
                <a:ea typeface="ＭＳ Ｐゴシック" pitchFamily="-112" charset="-128"/>
                <a:cs typeface="Calibri"/>
              </a:rPr>
              <a:t>Simulation</a:t>
            </a:r>
            <a:endParaRPr lang="en-US" dirty="0"/>
          </a:p>
        </p:txBody>
      </p:sp>
      <p:sp>
        <p:nvSpPr>
          <p:cNvPr id="9" name="Rectangle 8"/>
          <p:cNvSpPr/>
          <p:nvPr/>
        </p:nvSpPr>
        <p:spPr>
          <a:xfrm>
            <a:off x="7123185" y="1788421"/>
            <a:ext cx="1193205" cy="461665"/>
          </a:xfrm>
          <a:prstGeom prst="rect">
            <a:avLst/>
          </a:prstGeom>
        </p:spPr>
        <p:txBody>
          <a:bodyPr wrap="none">
            <a:spAutoFit/>
          </a:bodyPr>
          <a:lstStyle/>
          <a:p>
            <a:r>
              <a:rPr lang="en-US" dirty="0" smtClean="0">
                <a:solidFill>
                  <a:srgbClr val="000000"/>
                </a:solidFill>
                <a:latin typeface="Calibri"/>
                <a:ea typeface="ＭＳ Ｐゴシック" pitchFamily="-112" charset="-128"/>
                <a:cs typeface="Calibri"/>
              </a:rPr>
              <a:t>Analysis</a:t>
            </a:r>
            <a:endParaRPr lang="en-US" dirty="0"/>
          </a:p>
        </p:txBody>
      </p:sp>
      <p:sp>
        <p:nvSpPr>
          <p:cNvPr id="10" name="Rectangle 9"/>
          <p:cNvSpPr/>
          <p:nvPr/>
        </p:nvSpPr>
        <p:spPr>
          <a:xfrm>
            <a:off x="6669451" y="1295400"/>
            <a:ext cx="2017349" cy="1107086"/>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244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
                                        <p:tgtEl>
                                          <p:spTgt spid="21"/>
                                        </p:tgtEl>
                                      </p:cBhvr>
                                    </p:animEffect>
                                  </p:childTnLst>
                                </p:cTn>
                              </p:par>
                            </p:childTnLst>
                          </p:cTn>
                        </p:par>
                        <p:par>
                          <p:cTn id="8" fill="hold">
                            <p:stCondLst>
                              <p:cond delay="1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
                                        <p:tgtEl>
                                          <p:spTgt spid="22"/>
                                        </p:tgtEl>
                                      </p:cBhvr>
                                    </p:animEffect>
                                  </p:childTnLst>
                                </p:cTn>
                              </p:par>
                            </p:childTnLst>
                          </p:cTn>
                        </p:par>
                        <p:par>
                          <p:cTn id="12" fill="hold">
                            <p:stCondLst>
                              <p:cond delay="2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00"/>
                                        <p:tgtEl>
                                          <p:spTgt spid="23"/>
                                        </p:tgtEl>
                                      </p:cBhvr>
                                    </p:animEffect>
                                  </p:childTnLst>
                                </p:cTn>
                              </p:par>
                            </p:childTnLst>
                          </p:cTn>
                        </p:par>
                        <p:par>
                          <p:cTn id="16" fill="hold">
                            <p:stCondLst>
                              <p:cond delay="3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100"/>
                                        <p:tgtEl>
                                          <p:spTgt spid="24"/>
                                        </p:tgtEl>
                                      </p:cBhvr>
                                    </p:animEffect>
                                  </p:childTnLst>
                                </p:cTn>
                              </p:par>
                            </p:childTnLst>
                          </p:cTn>
                        </p:par>
                        <p:par>
                          <p:cTn id="20" fill="hold">
                            <p:stCondLst>
                              <p:cond delay="400"/>
                            </p:stCondLst>
                            <p:childTnLst>
                              <p:par>
                                <p:cTn id="21" presetID="22" presetClass="entr" presetSubtype="8"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100"/>
                                        <p:tgtEl>
                                          <p:spTgt spid="41"/>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100"/>
                                        <p:tgtEl>
                                          <p:spTgt spid="25"/>
                                        </p:tgtEl>
                                      </p:cBhvr>
                                    </p:animEffect>
                                  </p:childTnLst>
                                </p:cTn>
                              </p:par>
                            </p:childTnLst>
                          </p:cTn>
                        </p:par>
                        <p:par>
                          <p:cTn id="28" fill="hold">
                            <p:stCondLst>
                              <p:cond delay="6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100"/>
                                        <p:tgtEl>
                                          <p:spTgt spid="26"/>
                                        </p:tgtEl>
                                      </p:cBhvr>
                                    </p:animEffect>
                                  </p:childTnLst>
                                </p:cTn>
                              </p:par>
                            </p:childTnLst>
                          </p:cTn>
                        </p:par>
                        <p:par>
                          <p:cTn id="32" fill="hold">
                            <p:stCondLst>
                              <p:cond delay="7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100"/>
                                        <p:tgtEl>
                                          <p:spTgt spid="27"/>
                                        </p:tgtEl>
                                      </p:cBhvr>
                                    </p:animEffect>
                                  </p:childTnLst>
                                </p:cTn>
                              </p:par>
                            </p:childTnLst>
                          </p:cTn>
                        </p:par>
                        <p:par>
                          <p:cTn id="36" fill="hold">
                            <p:stCondLst>
                              <p:cond delay="800"/>
                            </p:stCondLst>
                            <p:childTnLst>
                              <p:par>
                                <p:cTn id="37" presetID="22" presetClass="entr" presetSubtype="8"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100"/>
                                        <p:tgtEl>
                                          <p:spTgt spid="28"/>
                                        </p:tgtEl>
                                      </p:cBhvr>
                                    </p:animEffect>
                                  </p:childTnLst>
                                </p:cTn>
                              </p:par>
                            </p:childTnLst>
                          </p:cTn>
                        </p:par>
                        <p:par>
                          <p:cTn id="40" fill="hold">
                            <p:stCondLst>
                              <p:cond delay="900"/>
                            </p:stCondLst>
                            <p:childTnLst>
                              <p:par>
                                <p:cTn id="41" presetID="22" presetClass="entr" presetSubtype="8"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100"/>
                                        <p:tgtEl>
                                          <p:spTgt spid="42"/>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100"/>
                                        <p:tgtEl>
                                          <p:spTgt spid="29"/>
                                        </p:tgtEl>
                                      </p:cBhvr>
                                    </p:animEffect>
                                  </p:childTnLst>
                                </p:cTn>
                              </p:par>
                            </p:childTnLst>
                          </p:cTn>
                        </p:par>
                        <p:par>
                          <p:cTn id="48" fill="hold">
                            <p:stCondLst>
                              <p:cond delay="1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100"/>
                                        <p:tgtEl>
                                          <p:spTgt spid="30"/>
                                        </p:tgtEl>
                                      </p:cBhvr>
                                    </p:animEffect>
                                  </p:childTnLst>
                                </p:cTn>
                              </p:par>
                            </p:childTnLst>
                          </p:cTn>
                        </p:par>
                        <p:par>
                          <p:cTn id="52" fill="hold">
                            <p:stCondLst>
                              <p:cond delay="1200"/>
                            </p:stCondLst>
                            <p:childTnLst>
                              <p:par>
                                <p:cTn id="53" presetID="22" presetClass="entr" presetSubtype="8"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100"/>
                                        <p:tgtEl>
                                          <p:spTgt spid="31"/>
                                        </p:tgtEl>
                                      </p:cBhvr>
                                    </p:animEffect>
                                  </p:childTnLst>
                                </p:cTn>
                              </p:par>
                            </p:childTnLst>
                          </p:cTn>
                        </p:par>
                        <p:par>
                          <p:cTn id="56" fill="hold">
                            <p:stCondLst>
                              <p:cond delay="1300"/>
                            </p:stCondLst>
                            <p:childTnLst>
                              <p:par>
                                <p:cTn id="57" presetID="22" presetClass="entr" presetSubtype="8"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100"/>
                                        <p:tgtEl>
                                          <p:spTgt spid="32"/>
                                        </p:tgtEl>
                                      </p:cBhvr>
                                    </p:animEffect>
                                  </p:childTnLst>
                                </p:cTn>
                              </p:par>
                            </p:childTnLst>
                          </p:cTn>
                        </p:par>
                        <p:par>
                          <p:cTn id="60" fill="hold">
                            <p:stCondLst>
                              <p:cond delay="1400"/>
                            </p:stCondLst>
                            <p:childTnLst>
                              <p:par>
                                <p:cTn id="61" presetID="22" presetClass="entr" presetSubtype="8"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100"/>
                                        <p:tgtEl>
                                          <p:spTgt spid="43"/>
                                        </p:tgtEl>
                                      </p:cBhvr>
                                    </p:animEffect>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100"/>
                                        <p:tgtEl>
                                          <p:spTgt spid="33"/>
                                        </p:tgtEl>
                                      </p:cBhvr>
                                    </p:animEffect>
                                  </p:childTnLst>
                                </p:cTn>
                              </p:par>
                            </p:childTnLst>
                          </p:cTn>
                        </p:par>
                        <p:par>
                          <p:cTn id="68" fill="hold">
                            <p:stCondLst>
                              <p:cond delay="1600"/>
                            </p:stCondLst>
                            <p:childTnLst>
                              <p:par>
                                <p:cTn id="69" presetID="22" presetClass="entr" presetSubtype="8"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100"/>
                                        <p:tgtEl>
                                          <p:spTgt spid="34"/>
                                        </p:tgtEl>
                                      </p:cBhvr>
                                    </p:animEffect>
                                  </p:childTnLst>
                                </p:cTn>
                              </p:par>
                            </p:childTnLst>
                          </p:cTn>
                        </p:par>
                        <p:par>
                          <p:cTn id="72" fill="hold">
                            <p:stCondLst>
                              <p:cond delay="1700"/>
                            </p:stCondLst>
                            <p:childTnLst>
                              <p:par>
                                <p:cTn id="73" presetID="22" presetClass="entr" presetSubtype="8"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left)">
                                      <p:cBhvr>
                                        <p:cTn id="75" dur="100"/>
                                        <p:tgtEl>
                                          <p:spTgt spid="35"/>
                                        </p:tgtEl>
                                      </p:cBhvr>
                                    </p:animEffect>
                                  </p:childTnLst>
                                </p:cTn>
                              </p:par>
                            </p:childTnLst>
                          </p:cTn>
                        </p:par>
                        <p:par>
                          <p:cTn id="76" fill="hold">
                            <p:stCondLst>
                              <p:cond delay="1800"/>
                            </p:stCondLst>
                            <p:childTnLst>
                              <p:par>
                                <p:cTn id="77" presetID="22" presetClass="entr" presetSubtype="8"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left)">
                                      <p:cBhvr>
                                        <p:cTn id="79" dur="100"/>
                                        <p:tgtEl>
                                          <p:spTgt spid="36"/>
                                        </p:tgtEl>
                                      </p:cBhvr>
                                    </p:animEffect>
                                  </p:childTnLst>
                                </p:cTn>
                              </p:par>
                            </p:childTnLst>
                          </p:cTn>
                        </p:par>
                        <p:par>
                          <p:cTn id="80" fill="hold">
                            <p:stCondLst>
                              <p:cond delay="1900"/>
                            </p:stCondLst>
                            <p:childTnLst>
                              <p:par>
                                <p:cTn id="81" presetID="22" presetClass="entr" presetSubtype="8" fill="hold" grpId="0" nodeType="after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left)">
                                      <p:cBhvr>
                                        <p:cTn id="83" dur="100"/>
                                        <p:tgtEl>
                                          <p:spTgt spid="44"/>
                                        </p:tgtEl>
                                      </p:cBhvr>
                                    </p:animEffect>
                                  </p:childTnLst>
                                </p:cTn>
                              </p:par>
                            </p:childTnLst>
                          </p:cTn>
                        </p:par>
                        <p:par>
                          <p:cTn id="84" fill="hold">
                            <p:stCondLst>
                              <p:cond delay="2000"/>
                            </p:stCondLst>
                            <p:childTnLst>
                              <p:par>
                                <p:cTn id="85" presetID="22" presetClass="entr" presetSubtype="8"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left)">
                                      <p:cBhvr>
                                        <p:cTn id="87" dur="100"/>
                                        <p:tgtEl>
                                          <p:spTgt spid="37"/>
                                        </p:tgtEl>
                                      </p:cBhvr>
                                    </p:animEffect>
                                  </p:childTnLst>
                                </p:cTn>
                              </p:par>
                            </p:childTnLst>
                          </p:cTn>
                        </p:par>
                        <p:par>
                          <p:cTn id="88" fill="hold">
                            <p:stCondLst>
                              <p:cond delay="2100"/>
                            </p:stCondLst>
                            <p:childTnLst>
                              <p:par>
                                <p:cTn id="89" presetID="22" presetClass="entr" presetSubtype="8" fill="hold" grpId="0" nodeType="after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ipe(left)">
                                      <p:cBhvr>
                                        <p:cTn id="91" dur="100"/>
                                        <p:tgtEl>
                                          <p:spTgt spid="38"/>
                                        </p:tgtEl>
                                      </p:cBhvr>
                                    </p:animEffect>
                                  </p:childTnLst>
                                </p:cTn>
                              </p:par>
                            </p:childTnLst>
                          </p:cTn>
                        </p:par>
                        <p:par>
                          <p:cTn id="92" fill="hold">
                            <p:stCondLst>
                              <p:cond delay="2200"/>
                            </p:stCondLst>
                            <p:childTnLst>
                              <p:par>
                                <p:cTn id="93" presetID="22" presetClass="entr" presetSubtype="8"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left)">
                                      <p:cBhvr>
                                        <p:cTn id="95" dur="100"/>
                                        <p:tgtEl>
                                          <p:spTgt spid="39"/>
                                        </p:tgtEl>
                                      </p:cBhvr>
                                    </p:animEffect>
                                  </p:childTnLst>
                                </p:cTn>
                              </p:par>
                            </p:childTnLst>
                          </p:cTn>
                        </p:par>
                        <p:par>
                          <p:cTn id="96" fill="hold">
                            <p:stCondLst>
                              <p:cond delay="2300"/>
                            </p:stCondLst>
                            <p:childTnLst>
                              <p:par>
                                <p:cTn id="97" presetID="22" presetClass="entr" presetSubtype="8"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left)">
                                      <p:cBhvr>
                                        <p:cTn id="99" dur="100"/>
                                        <p:tgtEl>
                                          <p:spTgt spid="40"/>
                                        </p:tgtEl>
                                      </p:cBhvr>
                                    </p:animEffect>
                                  </p:childTnLst>
                                </p:cTn>
                              </p:par>
                            </p:childTnLst>
                          </p:cTn>
                        </p:par>
                        <p:par>
                          <p:cTn id="100" fill="hold">
                            <p:stCondLst>
                              <p:cond delay="2400"/>
                            </p:stCondLst>
                            <p:childTnLst>
                              <p:par>
                                <p:cTn id="101" presetID="22" presetClass="entr" presetSubtype="8" fill="hold" grpId="0" nodeType="after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left)">
                                      <p:cBhvr>
                                        <p:cTn id="103" dur="100"/>
                                        <p:tgtEl>
                                          <p:spTgt spid="45"/>
                                        </p:tgtEl>
                                      </p:cBhvr>
                                    </p:animEffect>
                                  </p:childTnLst>
                                </p:cTn>
                              </p:par>
                            </p:childTnLst>
                          </p:cTn>
                        </p:par>
                        <p:par>
                          <p:cTn id="104" fill="hold">
                            <p:stCondLst>
                              <p:cond delay="2500"/>
                            </p:stCondLst>
                            <p:childTnLst>
                              <p:par>
                                <p:cTn id="105" presetID="10" presetClass="entr" presetSubtype="0" fill="hold" grpId="0"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500"/>
                                        <p:tgtEl>
                                          <p:spTgt spid="78"/>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wipe(left)">
                                      <p:cBhvr>
                                        <p:cTn id="115" dur="100"/>
                                        <p:tgtEl>
                                          <p:spTgt spid="53"/>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left)">
                                      <p:cBhvr>
                                        <p:cTn id="119" dur="100"/>
                                        <p:tgtEl>
                                          <p:spTgt spid="54"/>
                                        </p:tgtEl>
                                      </p:cBhvr>
                                    </p:animEffect>
                                  </p:childTnLst>
                                </p:cTn>
                              </p:par>
                            </p:childTnLst>
                          </p:cTn>
                        </p:par>
                        <p:par>
                          <p:cTn id="120" fill="hold">
                            <p:stCondLst>
                              <p:cond delay="600"/>
                            </p:stCondLst>
                            <p:childTnLst>
                              <p:par>
                                <p:cTn id="121" presetID="22" presetClass="entr" presetSubtype="8" fill="hold" grpId="0" nodeType="after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ipe(left)">
                                      <p:cBhvr>
                                        <p:cTn id="123" dur="100"/>
                                        <p:tgtEl>
                                          <p:spTgt spid="55"/>
                                        </p:tgtEl>
                                      </p:cBhvr>
                                    </p:animEffect>
                                  </p:childTnLst>
                                </p:cTn>
                              </p:par>
                            </p:childTnLst>
                          </p:cTn>
                        </p:par>
                        <p:par>
                          <p:cTn id="124" fill="hold">
                            <p:stCondLst>
                              <p:cond delay="700"/>
                            </p:stCondLst>
                            <p:childTnLst>
                              <p:par>
                                <p:cTn id="125" presetID="22" presetClass="entr" presetSubtype="8" fill="hold" grpId="0" nodeType="after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wipe(left)">
                                      <p:cBhvr>
                                        <p:cTn id="127" dur="100"/>
                                        <p:tgtEl>
                                          <p:spTgt spid="56"/>
                                        </p:tgtEl>
                                      </p:cBhvr>
                                    </p:animEffect>
                                  </p:childTnLst>
                                </p:cTn>
                              </p:par>
                            </p:childTnLst>
                          </p:cTn>
                        </p:par>
                        <p:par>
                          <p:cTn id="128" fill="hold">
                            <p:stCondLst>
                              <p:cond delay="800"/>
                            </p:stCondLst>
                            <p:childTnLst>
                              <p:par>
                                <p:cTn id="129" presetID="22" presetClass="entr" presetSubtype="8" fill="hold" grpId="0"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wipe(left)">
                                      <p:cBhvr>
                                        <p:cTn id="131" dur="100"/>
                                        <p:tgtEl>
                                          <p:spTgt spid="73"/>
                                        </p:tgtEl>
                                      </p:cBhvr>
                                    </p:animEffect>
                                  </p:childTnLst>
                                </p:cTn>
                              </p:par>
                            </p:childTnLst>
                          </p:cTn>
                        </p:par>
                        <p:par>
                          <p:cTn id="132" fill="hold">
                            <p:stCondLst>
                              <p:cond delay="900"/>
                            </p:stCondLst>
                            <p:childTnLst>
                              <p:par>
                                <p:cTn id="133" presetID="22" presetClass="entr" presetSubtype="8" fill="hold" grpId="0" nodeType="after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wipe(left)">
                                      <p:cBhvr>
                                        <p:cTn id="135" dur="100"/>
                                        <p:tgtEl>
                                          <p:spTgt spid="57"/>
                                        </p:tgtEl>
                                      </p:cBhvr>
                                    </p:animEffect>
                                  </p:childTnLst>
                                </p:cTn>
                              </p:par>
                            </p:childTnLst>
                          </p:cTn>
                        </p:par>
                        <p:par>
                          <p:cTn id="136" fill="hold">
                            <p:stCondLst>
                              <p:cond delay="1000"/>
                            </p:stCondLst>
                            <p:childTnLst>
                              <p:par>
                                <p:cTn id="137" presetID="22" presetClass="entr" presetSubtype="8" fill="hold" grpId="0" nodeType="after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wipe(left)">
                                      <p:cBhvr>
                                        <p:cTn id="139" dur="100"/>
                                        <p:tgtEl>
                                          <p:spTgt spid="58"/>
                                        </p:tgtEl>
                                      </p:cBhvr>
                                    </p:animEffect>
                                  </p:childTnLst>
                                </p:cTn>
                              </p:par>
                            </p:childTnLst>
                          </p:cTn>
                        </p:par>
                        <p:par>
                          <p:cTn id="140" fill="hold">
                            <p:stCondLst>
                              <p:cond delay="1100"/>
                            </p:stCondLst>
                            <p:childTnLst>
                              <p:par>
                                <p:cTn id="141" presetID="22" presetClass="entr" presetSubtype="8" fill="hold" grpId="0" nodeType="afterEffect">
                                  <p:stCondLst>
                                    <p:cond delay="0"/>
                                  </p:stCondLst>
                                  <p:childTnLst>
                                    <p:set>
                                      <p:cBhvr>
                                        <p:cTn id="142" dur="1" fill="hold">
                                          <p:stCondLst>
                                            <p:cond delay="0"/>
                                          </p:stCondLst>
                                        </p:cTn>
                                        <p:tgtEl>
                                          <p:spTgt spid="59"/>
                                        </p:tgtEl>
                                        <p:attrNameLst>
                                          <p:attrName>style.visibility</p:attrName>
                                        </p:attrNameLst>
                                      </p:cBhvr>
                                      <p:to>
                                        <p:strVal val="visible"/>
                                      </p:to>
                                    </p:set>
                                    <p:animEffect transition="in" filter="wipe(left)">
                                      <p:cBhvr>
                                        <p:cTn id="143" dur="100"/>
                                        <p:tgtEl>
                                          <p:spTgt spid="59"/>
                                        </p:tgtEl>
                                      </p:cBhvr>
                                    </p:animEffect>
                                  </p:childTnLst>
                                </p:cTn>
                              </p:par>
                            </p:childTnLst>
                          </p:cTn>
                        </p:par>
                        <p:par>
                          <p:cTn id="144" fill="hold">
                            <p:stCondLst>
                              <p:cond delay="1200"/>
                            </p:stCondLst>
                            <p:childTnLst>
                              <p:par>
                                <p:cTn id="145" presetID="22" presetClass="entr" presetSubtype="8" fill="hold" grpId="0" nodeType="afterEffect">
                                  <p:stCondLst>
                                    <p:cond delay="0"/>
                                  </p:stCondLst>
                                  <p:childTnLst>
                                    <p:set>
                                      <p:cBhvr>
                                        <p:cTn id="146" dur="1" fill="hold">
                                          <p:stCondLst>
                                            <p:cond delay="0"/>
                                          </p:stCondLst>
                                        </p:cTn>
                                        <p:tgtEl>
                                          <p:spTgt spid="60"/>
                                        </p:tgtEl>
                                        <p:attrNameLst>
                                          <p:attrName>style.visibility</p:attrName>
                                        </p:attrNameLst>
                                      </p:cBhvr>
                                      <p:to>
                                        <p:strVal val="visible"/>
                                      </p:to>
                                    </p:set>
                                    <p:animEffect transition="in" filter="wipe(left)">
                                      <p:cBhvr>
                                        <p:cTn id="147" dur="100"/>
                                        <p:tgtEl>
                                          <p:spTgt spid="60"/>
                                        </p:tgtEl>
                                      </p:cBhvr>
                                    </p:animEffect>
                                  </p:childTnLst>
                                </p:cTn>
                              </p:par>
                            </p:childTnLst>
                          </p:cTn>
                        </p:par>
                        <p:par>
                          <p:cTn id="148" fill="hold">
                            <p:stCondLst>
                              <p:cond delay="1300"/>
                            </p:stCondLst>
                            <p:childTnLst>
                              <p:par>
                                <p:cTn id="149" presetID="22" presetClass="entr" presetSubtype="8" fill="hold" grpId="0" nodeType="afterEffect">
                                  <p:stCondLst>
                                    <p:cond delay="0"/>
                                  </p:stCondLst>
                                  <p:childTnLst>
                                    <p:set>
                                      <p:cBhvr>
                                        <p:cTn id="150" dur="1" fill="hold">
                                          <p:stCondLst>
                                            <p:cond delay="0"/>
                                          </p:stCondLst>
                                        </p:cTn>
                                        <p:tgtEl>
                                          <p:spTgt spid="74"/>
                                        </p:tgtEl>
                                        <p:attrNameLst>
                                          <p:attrName>style.visibility</p:attrName>
                                        </p:attrNameLst>
                                      </p:cBhvr>
                                      <p:to>
                                        <p:strVal val="visible"/>
                                      </p:to>
                                    </p:set>
                                    <p:animEffect transition="in" filter="wipe(left)">
                                      <p:cBhvr>
                                        <p:cTn id="151" dur="100"/>
                                        <p:tgtEl>
                                          <p:spTgt spid="74"/>
                                        </p:tgtEl>
                                      </p:cBhvr>
                                    </p:animEffect>
                                  </p:childTnLst>
                                </p:cTn>
                              </p:par>
                            </p:childTnLst>
                          </p:cTn>
                        </p:par>
                        <p:par>
                          <p:cTn id="152" fill="hold">
                            <p:stCondLst>
                              <p:cond delay="1400"/>
                            </p:stCondLst>
                            <p:childTnLst>
                              <p:par>
                                <p:cTn id="153" presetID="22" presetClass="entr" presetSubtype="8" fill="hold" grpId="0" nodeType="afterEffect">
                                  <p:stCondLst>
                                    <p:cond delay="0"/>
                                  </p:stCondLst>
                                  <p:childTnLst>
                                    <p:set>
                                      <p:cBhvr>
                                        <p:cTn id="154" dur="1" fill="hold">
                                          <p:stCondLst>
                                            <p:cond delay="0"/>
                                          </p:stCondLst>
                                        </p:cTn>
                                        <p:tgtEl>
                                          <p:spTgt spid="61"/>
                                        </p:tgtEl>
                                        <p:attrNameLst>
                                          <p:attrName>style.visibility</p:attrName>
                                        </p:attrNameLst>
                                      </p:cBhvr>
                                      <p:to>
                                        <p:strVal val="visible"/>
                                      </p:to>
                                    </p:set>
                                    <p:animEffect transition="in" filter="wipe(left)">
                                      <p:cBhvr>
                                        <p:cTn id="155" dur="100"/>
                                        <p:tgtEl>
                                          <p:spTgt spid="61"/>
                                        </p:tgtEl>
                                      </p:cBhvr>
                                    </p:animEffect>
                                  </p:childTnLst>
                                </p:cTn>
                              </p:par>
                            </p:childTnLst>
                          </p:cTn>
                        </p:par>
                        <p:par>
                          <p:cTn id="156" fill="hold">
                            <p:stCondLst>
                              <p:cond delay="1500"/>
                            </p:stCondLst>
                            <p:childTnLst>
                              <p:par>
                                <p:cTn id="157" presetID="22" presetClass="entr" presetSubtype="8" fill="hold" grpId="0" nodeType="afterEffect">
                                  <p:stCondLst>
                                    <p:cond delay="0"/>
                                  </p:stCondLst>
                                  <p:childTnLst>
                                    <p:set>
                                      <p:cBhvr>
                                        <p:cTn id="158" dur="1" fill="hold">
                                          <p:stCondLst>
                                            <p:cond delay="0"/>
                                          </p:stCondLst>
                                        </p:cTn>
                                        <p:tgtEl>
                                          <p:spTgt spid="62"/>
                                        </p:tgtEl>
                                        <p:attrNameLst>
                                          <p:attrName>style.visibility</p:attrName>
                                        </p:attrNameLst>
                                      </p:cBhvr>
                                      <p:to>
                                        <p:strVal val="visible"/>
                                      </p:to>
                                    </p:set>
                                    <p:animEffect transition="in" filter="wipe(left)">
                                      <p:cBhvr>
                                        <p:cTn id="159" dur="100"/>
                                        <p:tgtEl>
                                          <p:spTgt spid="62"/>
                                        </p:tgtEl>
                                      </p:cBhvr>
                                    </p:animEffect>
                                  </p:childTnLst>
                                </p:cTn>
                              </p:par>
                            </p:childTnLst>
                          </p:cTn>
                        </p:par>
                        <p:par>
                          <p:cTn id="160" fill="hold">
                            <p:stCondLst>
                              <p:cond delay="1600"/>
                            </p:stCondLst>
                            <p:childTnLst>
                              <p:par>
                                <p:cTn id="161" presetID="22" presetClass="entr" presetSubtype="8" fill="hold" grpId="0" nodeType="afterEffect">
                                  <p:stCondLst>
                                    <p:cond delay="0"/>
                                  </p:stCondLst>
                                  <p:childTnLst>
                                    <p:set>
                                      <p:cBhvr>
                                        <p:cTn id="162" dur="1" fill="hold">
                                          <p:stCondLst>
                                            <p:cond delay="0"/>
                                          </p:stCondLst>
                                        </p:cTn>
                                        <p:tgtEl>
                                          <p:spTgt spid="63"/>
                                        </p:tgtEl>
                                        <p:attrNameLst>
                                          <p:attrName>style.visibility</p:attrName>
                                        </p:attrNameLst>
                                      </p:cBhvr>
                                      <p:to>
                                        <p:strVal val="visible"/>
                                      </p:to>
                                    </p:set>
                                    <p:animEffect transition="in" filter="wipe(left)">
                                      <p:cBhvr>
                                        <p:cTn id="163" dur="100"/>
                                        <p:tgtEl>
                                          <p:spTgt spid="63"/>
                                        </p:tgtEl>
                                      </p:cBhvr>
                                    </p:animEffect>
                                  </p:childTnLst>
                                </p:cTn>
                              </p:par>
                            </p:childTnLst>
                          </p:cTn>
                        </p:par>
                        <p:par>
                          <p:cTn id="164" fill="hold">
                            <p:stCondLst>
                              <p:cond delay="1700"/>
                            </p:stCondLst>
                            <p:childTnLst>
                              <p:par>
                                <p:cTn id="165" presetID="22" presetClass="entr" presetSubtype="8" fill="hold" grpId="0" nodeType="afterEffect">
                                  <p:stCondLst>
                                    <p:cond delay="0"/>
                                  </p:stCondLst>
                                  <p:childTnLst>
                                    <p:set>
                                      <p:cBhvr>
                                        <p:cTn id="166" dur="1" fill="hold">
                                          <p:stCondLst>
                                            <p:cond delay="0"/>
                                          </p:stCondLst>
                                        </p:cTn>
                                        <p:tgtEl>
                                          <p:spTgt spid="64"/>
                                        </p:tgtEl>
                                        <p:attrNameLst>
                                          <p:attrName>style.visibility</p:attrName>
                                        </p:attrNameLst>
                                      </p:cBhvr>
                                      <p:to>
                                        <p:strVal val="visible"/>
                                      </p:to>
                                    </p:set>
                                    <p:animEffect transition="in" filter="wipe(left)">
                                      <p:cBhvr>
                                        <p:cTn id="167" dur="100"/>
                                        <p:tgtEl>
                                          <p:spTgt spid="64"/>
                                        </p:tgtEl>
                                      </p:cBhvr>
                                    </p:animEffect>
                                  </p:childTnLst>
                                </p:cTn>
                              </p:par>
                            </p:childTnLst>
                          </p:cTn>
                        </p:par>
                        <p:par>
                          <p:cTn id="168" fill="hold">
                            <p:stCondLst>
                              <p:cond delay="1800"/>
                            </p:stCondLst>
                            <p:childTnLst>
                              <p:par>
                                <p:cTn id="169" presetID="22" presetClass="entr" presetSubtype="8" fill="hold" grpId="0" nodeType="afterEffect">
                                  <p:stCondLst>
                                    <p:cond delay="0"/>
                                  </p:stCondLst>
                                  <p:childTnLst>
                                    <p:set>
                                      <p:cBhvr>
                                        <p:cTn id="170" dur="1" fill="hold">
                                          <p:stCondLst>
                                            <p:cond delay="0"/>
                                          </p:stCondLst>
                                        </p:cTn>
                                        <p:tgtEl>
                                          <p:spTgt spid="75"/>
                                        </p:tgtEl>
                                        <p:attrNameLst>
                                          <p:attrName>style.visibility</p:attrName>
                                        </p:attrNameLst>
                                      </p:cBhvr>
                                      <p:to>
                                        <p:strVal val="visible"/>
                                      </p:to>
                                    </p:set>
                                    <p:animEffect transition="in" filter="wipe(left)">
                                      <p:cBhvr>
                                        <p:cTn id="171" dur="100"/>
                                        <p:tgtEl>
                                          <p:spTgt spid="75"/>
                                        </p:tgtEl>
                                      </p:cBhvr>
                                    </p:animEffect>
                                  </p:childTnLst>
                                </p:cTn>
                              </p:par>
                            </p:childTnLst>
                          </p:cTn>
                        </p:par>
                        <p:par>
                          <p:cTn id="172" fill="hold">
                            <p:stCondLst>
                              <p:cond delay="1900"/>
                            </p:stCondLst>
                            <p:childTnLst>
                              <p:par>
                                <p:cTn id="173" presetID="22" presetClass="entr" presetSubtype="8" fill="hold" grpId="0" nodeType="afterEffect">
                                  <p:stCondLst>
                                    <p:cond delay="0"/>
                                  </p:stCondLst>
                                  <p:childTnLst>
                                    <p:set>
                                      <p:cBhvr>
                                        <p:cTn id="174" dur="1" fill="hold">
                                          <p:stCondLst>
                                            <p:cond delay="0"/>
                                          </p:stCondLst>
                                        </p:cTn>
                                        <p:tgtEl>
                                          <p:spTgt spid="65"/>
                                        </p:tgtEl>
                                        <p:attrNameLst>
                                          <p:attrName>style.visibility</p:attrName>
                                        </p:attrNameLst>
                                      </p:cBhvr>
                                      <p:to>
                                        <p:strVal val="visible"/>
                                      </p:to>
                                    </p:set>
                                    <p:animEffect transition="in" filter="wipe(left)">
                                      <p:cBhvr>
                                        <p:cTn id="175" dur="100"/>
                                        <p:tgtEl>
                                          <p:spTgt spid="65"/>
                                        </p:tgtEl>
                                      </p:cBhvr>
                                    </p:animEffect>
                                  </p:childTnLst>
                                </p:cTn>
                              </p:par>
                            </p:childTnLst>
                          </p:cTn>
                        </p:par>
                        <p:par>
                          <p:cTn id="176" fill="hold">
                            <p:stCondLst>
                              <p:cond delay="2000"/>
                            </p:stCondLst>
                            <p:childTnLst>
                              <p:par>
                                <p:cTn id="177" presetID="22" presetClass="entr" presetSubtype="8" fill="hold" grpId="0" nodeType="afterEffect">
                                  <p:stCondLst>
                                    <p:cond delay="0"/>
                                  </p:stCondLst>
                                  <p:childTnLst>
                                    <p:set>
                                      <p:cBhvr>
                                        <p:cTn id="178" dur="1" fill="hold">
                                          <p:stCondLst>
                                            <p:cond delay="0"/>
                                          </p:stCondLst>
                                        </p:cTn>
                                        <p:tgtEl>
                                          <p:spTgt spid="66"/>
                                        </p:tgtEl>
                                        <p:attrNameLst>
                                          <p:attrName>style.visibility</p:attrName>
                                        </p:attrNameLst>
                                      </p:cBhvr>
                                      <p:to>
                                        <p:strVal val="visible"/>
                                      </p:to>
                                    </p:set>
                                    <p:animEffect transition="in" filter="wipe(left)">
                                      <p:cBhvr>
                                        <p:cTn id="179" dur="100"/>
                                        <p:tgtEl>
                                          <p:spTgt spid="66"/>
                                        </p:tgtEl>
                                      </p:cBhvr>
                                    </p:animEffect>
                                  </p:childTnLst>
                                </p:cTn>
                              </p:par>
                            </p:childTnLst>
                          </p:cTn>
                        </p:par>
                        <p:par>
                          <p:cTn id="180" fill="hold">
                            <p:stCondLst>
                              <p:cond delay="2100"/>
                            </p:stCondLst>
                            <p:childTnLst>
                              <p:par>
                                <p:cTn id="181" presetID="22" presetClass="entr" presetSubtype="8" fill="hold" grpId="0" nodeType="afterEffect">
                                  <p:stCondLst>
                                    <p:cond delay="0"/>
                                  </p:stCondLst>
                                  <p:childTnLst>
                                    <p:set>
                                      <p:cBhvr>
                                        <p:cTn id="182" dur="1" fill="hold">
                                          <p:stCondLst>
                                            <p:cond delay="0"/>
                                          </p:stCondLst>
                                        </p:cTn>
                                        <p:tgtEl>
                                          <p:spTgt spid="67"/>
                                        </p:tgtEl>
                                        <p:attrNameLst>
                                          <p:attrName>style.visibility</p:attrName>
                                        </p:attrNameLst>
                                      </p:cBhvr>
                                      <p:to>
                                        <p:strVal val="visible"/>
                                      </p:to>
                                    </p:set>
                                    <p:animEffect transition="in" filter="wipe(left)">
                                      <p:cBhvr>
                                        <p:cTn id="183" dur="100"/>
                                        <p:tgtEl>
                                          <p:spTgt spid="67"/>
                                        </p:tgtEl>
                                      </p:cBhvr>
                                    </p:animEffect>
                                  </p:childTnLst>
                                </p:cTn>
                              </p:par>
                            </p:childTnLst>
                          </p:cTn>
                        </p:par>
                        <p:par>
                          <p:cTn id="184" fill="hold">
                            <p:stCondLst>
                              <p:cond delay="2200"/>
                            </p:stCondLst>
                            <p:childTnLst>
                              <p:par>
                                <p:cTn id="185" presetID="22" presetClass="entr" presetSubtype="8" fill="hold" grpId="0" nodeType="afterEffect">
                                  <p:stCondLst>
                                    <p:cond delay="0"/>
                                  </p:stCondLst>
                                  <p:childTnLst>
                                    <p:set>
                                      <p:cBhvr>
                                        <p:cTn id="186" dur="1" fill="hold">
                                          <p:stCondLst>
                                            <p:cond delay="0"/>
                                          </p:stCondLst>
                                        </p:cTn>
                                        <p:tgtEl>
                                          <p:spTgt spid="68"/>
                                        </p:tgtEl>
                                        <p:attrNameLst>
                                          <p:attrName>style.visibility</p:attrName>
                                        </p:attrNameLst>
                                      </p:cBhvr>
                                      <p:to>
                                        <p:strVal val="visible"/>
                                      </p:to>
                                    </p:set>
                                    <p:animEffect transition="in" filter="wipe(left)">
                                      <p:cBhvr>
                                        <p:cTn id="187" dur="100"/>
                                        <p:tgtEl>
                                          <p:spTgt spid="68"/>
                                        </p:tgtEl>
                                      </p:cBhvr>
                                    </p:animEffect>
                                  </p:childTnLst>
                                </p:cTn>
                              </p:par>
                            </p:childTnLst>
                          </p:cTn>
                        </p:par>
                        <p:par>
                          <p:cTn id="188" fill="hold">
                            <p:stCondLst>
                              <p:cond delay="2300"/>
                            </p:stCondLst>
                            <p:childTnLst>
                              <p:par>
                                <p:cTn id="189" presetID="22" presetClass="entr" presetSubtype="8" fill="hold" grpId="0" nodeType="afterEffect">
                                  <p:stCondLst>
                                    <p:cond delay="0"/>
                                  </p:stCondLst>
                                  <p:childTnLst>
                                    <p:set>
                                      <p:cBhvr>
                                        <p:cTn id="190" dur="1" fill="hold">
                                          <p:stCondLst>
                                            <p:cond delay="0"/>
                                          </p:stCondLst>
                                        </p:cTn>
                                        <p:tgtEl>
                                          <p:spTgt spid="76"/>
                                        </p:tgtEl>
                                        <p:attrNameLst>
                                          <p:attrName>style.visibility</p:attrName>
                                        </p:attrNameLst>
                                      </p:cBhvr>
                                      <p:to>
                                        <p:strVal val="visible"/>
                                      </p:to>
                                    </p:set>
                                    <p:animEffect transition="in" filter="wipe(left)">
                                      <p:cBhvr>
                                        <p:cTn id="191" dur="100"/>
                                        <p:tgtEl>
                                          <p:spTgt spid="76"/>
                                        </p:tgtEl>
                                      </p:cBhvr>
                                    </p:animEffect>
                                  </p:childTnLst>
                                </p:cTn>
                              </p:par>
                            </p:childTnLst>
                          </p:cTn>
                        </p:par>
                        <p:par>
                          <p:cTn id="192" fill="hold">
                            <p:stCondLst>
                              <p:cond delay="2400"/>
                            </p:stCondLst>
                            <p:childTnLst>
                              <p:par>
                                <p:cTn id="193" presetID="22" presetClass="entr" presetSubtype="8" fill="hold" grpId="0" nodeType="afterEffect">
                                  <p:stCondLst>
                                    <p:cond delay="0"/>
                                  </p:stCondLst>
                                  <p:childTnLst>
                                    <p:set>
                                      <p:cBhvr>
                                        <p:cTn id="194" dur="1" fill="hold">
                                          <p:stCondLst>
                                            <p:cond delay="0"/>
                                          </p:stCondLst>
                                        </p:cTn>
                                        <p:tgtEl>
                                          <p:spTgt spid="69"/>
                                        </p:tgtEl>
                                        <p:attrNameLst>
                                          <p:attrName>style.visibility</p:attrName>
                                        </p:attrNameLst>
                                      </p:cBhvr>
                                      <p:to>
                                        <p:strVal val="visible"/>
                                      </p:to>
                                    </p:set>
                                    <p:animEffect transition="in" filter="wipe(left)">
                                      <p:cBhvr>
                                        <p:cTn id="195" dur="100"/>
                                        <p:tgtEl>
                                          <p:spTgt spid="69"/>
                                        </p:tgtEl>
                                      </p:cBhvr>
                                    </p:animEffect>
                                  </p:childTnLst>
                                </p:cTn>
                              </p:par>
                            </p:childTnLst>
                          </p:cTn>
                        </p:par>
                        <p:par>
                          <p:cTn id="196" fill="hold">
                            <p:stCondLst>
                              <p:cond delay="2500"/>
                            </p:stCondLst>
                            <p:childTnLst>
                              <p:par>
                                <p:cTn id="197" presetID="22" presetClass="entr" presetSubtype="8" fill="hold" grpId="0" nodeType="afterEffect">
                                  <p:stCondLst>
                                    <p:cond delay="0"/>
                                  </p:stCondLst>
                                  <p:childTnLst>
                                    <p:set>
                                      <p:cBhvr>
                                        <p:cTn id="198" dur="1" fill="hold">
                                          <p:stCondLst>
                                            <p:cond delay="0"/>
                                          </p:stCondLst>
                                        </p:cTn>
                                        <p:tgtEl>
                                          <p:spTgt spid="70"/>
                                        </p:tgtEl>
                                        <p:attrNameLst>
                                          <p:attrName>style.visibility</p:attrName>
                                        </p:attrNameLst>
                                      </p:cBhvr>
                                      <p:to>
                                        <p:strVal val="visible"/>
                                      </p:to>
                                    </p:set>
                                    <p:animEffect transition="in" filter="wipe(left)">
                                      <p:cBhvr>
                                        <p:cTn id="199" dur="100"/>
                                        <p:tgtEl>
                                          <p:spTgt spid="70"/>
                                        </p:tgtEl>
                                      </p:cBhvr>
                                    </p:animEffect>
                                  </p:childTnLst>
                                </p:cTn>
                              </p:par>
                            </p:childTnLst>
                          </p:cTn>
                        </p:par>
                        <p:par>
                          <p:cTn id="200" fill="hold">
                            <p:stCondLst>
                              <p:cond delay="2600"/>
                            </p:stCondLst>
                            <p:childTnLst>
                              <p:par>
                                <p:cTn id="201" presetID="22" presetClass="entr" presetSubtype="8" fill="hold" grpId="0" nodeType="afterEffect">
                                  <p:stCondLst>
                                    <p:cond delay="0"/>
                                  </p:stCondLst>
                                  <p:childTnLst>
                                    <p:set>
                                      <p:cBhvr>
                                        <p:cTn id="202" dur="1" fill="hold">
                                          <p:stCondLst>
                                            <p:cond delay="0"/>
                                          </p:stCondLst>
                                        </p:cTn>
                                        <p:tgtEl>
                                          <p:spTgt spid="71"/>
                                        </p:tgtEl>
                                        <p:attrNameLst>
                                          <p:attrName>style.visibility</p:attrName>
                                        </p:attrNameLst>
                                      </p:cBhvr>
                                      <p:to>
                                        <p:strVal val="visible"/>
                                      </p:to>
                                    </p:set>
                                    <p:animEffect transition="in" filter="wipe(left)">
                                      <p:cBhvr>
                                        <p:cTn id="203" dur="100"/>
                                        <p:tgtEl>
                                          <p:spTgt spid="71"/>
                                        </p:tgtEl>
                                      </p:cBhvr>
                                    </p:animEffect>
                                  </p:childTnLst>
                                </p:cTn>
                              </p:par>
                            </p:childTnLst>
                          </p:cTn>
                        </p:par>
                        <p:par>
                          <p:cTn id="204" fill="hold">
                            <p:stCondLst>
                              <p:cond delay="2700"/>
                            </p:stCondLst>
                            <p:childTnLst>
                              <p:par>
                                <p:cTn id="205" presetID="22" presetClass="entr" presetSubtype="8" fill="hold" grpId="0" nodeType="afterEffect">
                                  <p:stCondLst>
                                    <p:cond delay="0"/>
                                  </p:stCondLst>
                                  <p:childTnLst>
                                    <p:set>
                                      <p:cBhvr>
                                        <p:cTn id="206" dur="1" fill="hold">
                                          <p:stCondLst>
                                            <p:cond delay="0"/>
                                          </p:stCondLst>
                                        </p:cTn>
                                        <p:tgtEl>
                                          <p:spTgt spid="72"/>
                                        </p:tgtEl>
                                        <p:attrNameLst>
                                          <p:attrName>style.visibility</p:attrName>
                                        </p:attrNameLst>
                                      </p:cBhvr>
                                      <p:to>
                                        <p:strVal val="visible"/>
                                      </p:to>
                                    </p:set>
                                    <p:animEffect transition="in" filter="wipe(left)">
                                      <p:cBhvr>
                                        <p:cTn id="207" dur="100"/>
                                        <p:tgtEl>
                                          <p:spTgt spid="72"/>
                                        </p:tgtEl>
                                      </p:cBhvr>
                                    </p:animEffect>
                                  </p:childTnLst>
                                </p:cTn>
                              </p:par>
                            </p:childTnLst>
                          </p:cTn>
                        </p:par>
                        <p:par>
                          <p:cTn id="208" fill="hold">
                            <p:stCondLst>
                              <p:cond delay="2800"/>
                            </p:stCondLst>
                            <p:childTnLst>
                              <p:par>
                                <p:cTn id="209" presetID="22" presetClass="entr" presetSubtype="8" fill="hold" grpId="0" nodeType="afterEffect">
                                  <p:stCondLst>
                                    <p:cond delay="0"/>
                                  </p:stCondLst>
                                  <p:childTnLst>
                                    <p:set>
                                      <p:cBhvr>
                                        <p:cTn id="210" dur="1" fill="hold">
                                          <p:stCondLst>
                                            <p:cond delay="0"/>
                                          </p:stCondLst>
                                        </p:cTn>
                                        <p:tgtEl>
                                          <p:spTgt spid="77"/>
                                        </p:tgtEl>
                                        <p:attrNameLst>
                                          <p:attrName>style.visibility</p:attrName>
                                        </p:attrNameLst>
                                      </p:cBhvr>
                                      <p:to>
                                        <p:strVal val="visible"/>
                                      </p:to>
                                    </p:set>
                                    <p:animEffect transition="in" filter="wipe(left)">
                                      <p:cBhvr>
                                        <p:cTn id="211" dur="100"/>
                                        <p:tgtEl>
                                          <p:spTgt spid="77"/>
                                        </p:tgtEl>
                                      </p:cBhvr>
                                    </p:animEffect>
                                  </p:childTnLst>
                                </p:cTn>
                              </p:par>
                            </p:childTnLst>
                          </p:cTn>
                        </p:par>
                        <p:par>
                          <p:cTn id="212" fill="hold">
                            <p:stCondLst>
                              <p:cond delay="2900"/>
                            </p:stCondLst>
                            <p:childTnLst>
                              <p:par>
                                <p:cTn id="213" presetID="10" presetClass="entr" presetSubtype="0" fill="hold" grpId="0" nodeType="afterEffect">
                                  <p:stCondLst>
                                    <p:cond delay="0"/>
                                  </p:stCondLst>
                                  <p:childTnLst>
                                    <p:set>
                                      <p:cBhvr>
                                        <p:cTn id="214" dur="1" fill="hold">
                                          <p:stCondLst>
                                            <p:cond delay="0"/>
                                          </p:stCondLst>
                                        </p:cTn>
                                        <p:tgtEl>
                                          <p:spTgt spid="80"/>
                                        </p:tgtEl>
                                        <p:attrNameLst>
                                          <p:attrName>style.visibility</p:attrName>
                                        </p:attrNameLst>
                                      </p:cBhvr>
                                      <p:to>
                                        <p:strVal val="visible"/>
                                      </p:to>
                                    </p:set>
                                    <p:animEffect transition="in" filter="fade">
                                      <p:cBhvr>
                                        <p:cTn id="21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52"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838200"/>
          </a:xfrm>
        </p:spPr>
        <p:txBody>
          <a:bodyPr/>
          <a:lstStyle/>
          <a:p>
            <a:r>
              <a:rPr lang="en-US" dirty="0" smtClean="0"/>
              <a:t>Maximize Scientific Output</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6</a:t>
            </a:fld>
            <a:endParaRPr lang="en-US"/>
          </a:p>
        </p:txBody>
      </p:sp>
      <p:sp>
        <p:nvSpPr>
          <p:cNvPr id="53" name="Bevel 52"/>
          <p:cNvSpPr/>
          <p:nvPr/>
        </p:nvSpPr>
        <p:spPr>
          <a:xfrm>
            <a:off x="749808"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4" name="Bevel 53"/>
          <p:cNvSpPr/>
          <p:nvPr/>
        </p:nvSpPr>
        <p:spPr>
          <a:xfrm>
            <a:off x="978408"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5" name="Bevel 54"/>
          <p:cNvSpPr/>
          <p:nvPr/>
        </p:nvSpPr>
        <p:spPr>
          <a:xfrm>
            <a:off x="1207008"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6" name="Bevel 55"/>
          <p:cNvSpPr/>
          <p:nvPr/>
        </p:nvSpPr>
        <p:spPr>
          <a:xfrm>
            <a:off x="1423416"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7" name="Bevel 56"/>
          <p:cNvSpPr/>
          <p:nvPr/>
        </p:nvSpPr>
        <p:spPr>
          <a:xfrm>
            <a:off x="1856232"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8" name="Bevel 57"/>
          <p:cNvSpPr/>
          <p:nvPr/>
        </p:nvSpPr>
        <p:spPr>
          <a:xfrm>
            <a:off x="2097024"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59" name="Bevel 58"/>
          <p:cNvSpPr/>
          <p:nvPr/>
        </p:nvSpPr>
        <p:spPr>
          <a:xfrm>
            <a:off x="2325624"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0" name="Bevel 59"/>
          <p:cNvSpPr/>
          <p:nvPr/>
        </p:nvSpPr>
        <p:spPr>
          <a:xfrm>
            <a:off x="2554224"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1" name="Bevel 60"/>
          <p:cNvSpPr/>
          <p:nvPr/>
        </p:nvSpPr>
        <p:spPr>
          <a:xfrm>
            <a:off x="2999232"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2" name="Bevel 61"/>
          <p:cNvSpPr/>
          <p:nvPr/>
        </p:nvSpPr>
        <p:spPr>
          <a:xfrm>
            <a:off x="3227832"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3" name="Bevel 62"/>
          <p:cNvSpPr/>
          <p:nvPr/>
        </p:nvSpPr>
        <p:spPr>
          <a:xfrm>
            <a:off x="3468624"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4" name="Bevel 63"/>
          <p:cNvSpPr/>
          <p:nvPr/>
        </p:nvSpPr>
        <p:spPr>
          <a:xfrm>
            <a:off x="3697224"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5" name="Bevel 64"/>
          <p:cNvSpPr/>
          <p:nvPr/>
        </p:nvSpPr>
        <p:spPr>
          <a:xfrm>
            <a:off x="4178808"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6" name="Bevel 65"/>
          <p:cNvSpPr/>
          <p:nvPr/>
        </p:nvSpPr>
        <p:spPr>
          <a:xfrm>
            <a:off x="4395216"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7" name="Bevel 66"/>
          <p:cNvSpPr/>
          <p:nvPr/>
        </p:nvSpPr>
        <p:spPr>
          <a:xfrm>
            <a:off x="4623816"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8" name="Bevel 67"/>
          <p:cNvSpPr/>
          <p:nvPr/>
        </p:nvSpPr>
        <p:spPr>
          <a:xfrm>
            <a:off x="4852416"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69" name="Bevel 68"/>
          <p:cNvSpPr/>
          <p:nvPr/>
        </p:nvSpPr>
        <p:spPr>
          <a:xfrm>
            <a:off x="5309616"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0" name="Bevel 69"/>
          <p:cNvSpPr/>
          <p:nvPr/>
        </p:nvSpPr>
        <p:spPr>
          <a:xfrm>
            <a:off x="5538216"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1" name="Bevel 70"/>
          <p:cNvSpPr/>
          <p:nvPr/>
        </p:nvSpPr>
        <p:spPr>
          <a:xfrm>
            <a:off x="5766816"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2" name="Bevel 71"/>
          <p:cNvSpPr/>
          <p:nvPr/>
        </p:nvSpPr>
        <p:spPr>
          <a:xfrm>
            <a:off x="5983224" y="1581912"/>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3" name="Bevel 72"/>
          <p:cNvSpPr/>
          <p:nvPr/>
        </p:nvSpPr>
        <p:spPr>
          <a:xfrm>
            <a:off x="1820369" y="2191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4" name="Bevel 73"/>
          <p:cNvSpPr/>
          <p:nvPr/>
        </p:nvSpPr>
        <p:spPr>
          <a:xfrm>
            <a:off x="2959608" y="2191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5" name="Bevel 74"/>
          <p:cNvSpPr/>
          <p:nvPr/>
        </p:nvSpPr>
        <p:spPr>
          <a:xfrm>
            <a:off x="4090416" y="2191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6" name="Bevel 75"/>
          <p:cNvSpPr/>
          <p:nvPr/>
        </p:nvSpPr>
        <p:spPr>
          <a:xfrm>
            <a:off x="5321808" y="2191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7" name="Bevel 76"/>
          <p:cNvSpPr/>
          <p:nvPr/>
        </p:nvSpPr>
        <p:spPr>
          <a:xfrm>
            <a:off x="6388608" y="2191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7" name="Rectangle 6"/>
          <p:cNvSpPr/>
          <p:nvPr/>
        </p:nvSpPr>
        <p:spPr>
          <a:xfrm>
            <a:off x="749808" y="3200400"/>
            <a:ext cx="8077200"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indent="-457200">
              <a:buFont typeface="Wingdings" charset="2"/>
              <a:buChar char="Ø"/>
            </a:pPr>
            <a:r>
              <a:rPr lang="en-US" sz="3200" b="1" dirty="0" smtClean="0">
                <a:solidFill>
                  <a:srgbClr val="2F5897"/>
                </a:solidFill>
                <a:effectLst>
                  <a:outerShdw blurRad="50800" dist="38100" dir="5400000" algn="tl" rotWithShape="0">
                    <a:srgbClr val="000000">
                      <a:alpha val="43000"/>
                    </a:srgbClr>
                  </a:outerShdw>
                </a:effectLst>
                <a:latin typeface="Calibri"/>
                <a:ea typeface="ＭＳ Ｐゴシック" pitchFamily="-112" charset="-128"/>
                <a:cs typeface="Calibri"/>
              </a:rPr>
              <a:t>How often can we analyze?</a:t>
            </a:r>
          </a:p>
          <a:p>
            <a:pPr marL="457200" indent="-457200">
              <a:buFont typeface="Wingdings" charset="2"/>
              <a:buChar char="Ø"/>
            </a:pPr>
            <a:r>
              <a:rPr lang="en-US" sz="3200" b="1" dirty="0" smtClean="0">
                <a:solidFill>
                  <a:srgbClr val="2F5897"/>
                </a:solidFill>
                <a:effectLst>
                  <a:outerShdw blurRad="50800" dist="38100" dir="5400000" algn="tl" rotWithShape="0">
                    <a:srgbClr val="000000">
                      <a:alpha val="43000"/>
                    </a:srgbClr>
                  </a:outerShdw>
                </a:effectLst>
                <a:latin typeface="Calibri"/>
                <a:ea typeface="ＭＳ Ｐゴシック" pitchFamily="-112" charset="-128"/>
                <a:cs typeface="Calibri"/>
              </a:rPr>
              <a:t>How many different analysis can be done?</a:t>
            </a:r>
            <a:endParaRPr lang="en-US" dirty="0"/>
          </a:p>
        </p:txBody>
      </p:sp>
      <p:sp>
        <p:nvSpPr>
          <p:cNvPr id="85" name="Bevel 84"/>
          <p:cNvSpPr/>
          <p:nvPr/>
        </p:nvSpPr>
        <p:spPr>
          <a:xfrm>
            <a:off x="64770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2" name="Bevel 91"/>
          <p:cNvSpPr/>
          <p:nvPr/>
        </p:nvSpPr>
        <p:spPr>
          <a:xfrm>
            <a:off x="67056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5" name="Bevel 94"/>
          <p:cNvSpPr/>
          <p:nvPr/>
        </p:nvSpPr>
        <p:spPr>
          <a:xfrm>
            <a:off x="6934200"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6" name="Bevel 95"/>
          <p:cNvSpPr/>
          <p:nvPr/>
        </p:nvSpPr>
        <p:spPr>
          <a:xfrm>
            <a:off x="7150608" y="1600200"/>
            <a:ext cx="164592" cy="246888"/>
          </a:xfrm>
          <a:prstGeom prst="bevel">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
        <p:nvSpPr>
          <p:cNvPr id="97" name="Bevel 96"/>
          <p:cNvSpPr/>
          <p:nvPr/>
        </p:nvSpPr>
        <p:spPr>
          <a:xfrm>
            <a:off x="7543800" y="2191512"/>
            <a:ext cx="164592" cy="246888"/>
          </a:xfrm>
          <a:prstGeom prst="bevel">
            <a:avLst/>
          </a:prstGeom>
          <a:solidFill>
            <a:srgbClr val="92D050"/>
          </a:solidFill>
          <a:ln w="9525" cap="flat" cmpd="sng" algn="ctr">
            <a:solidFill>
              <a:srgbClr val="92D05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a:ea typeface="+mn-ea"/>
              <a:cs typeface="+mn-cs"/>
            </a:endParaRPr>
          </a:p>
        </p:txBody>
      </p:sp>
    </p:spTree>
    <p:extLst>
      <p:ext uri="{BB962C8B-B14F-4D97-AF65-F5344CB8AC3E}">
        <p14:creationId xmlns:p14="http://schemas.microsoft.com/office/powerpoint/2010/main" val="40020166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49066" y="3733800"/>
            <a:ext cx="4698248" cy="2286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Co-analysis Modes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7</a:t>
            </a:fld>
            <a:endParaRPr lang="en-US"/>
          </a:p>
        </p:txBody>
      </p:sp>
      <p:sp>
        <p:nvSpPr>
          <p:cNvPr id="37" name="TextBox 36"/>
          <p:cNvSpPr txBox="1"/>
          <p:nvPr/>
        </p:nvSpPr>
        <p:spPr>
          <a:xfrm>
            <a:off x="2299635" y="3675889"/>
            <a:ext cx="824565" cy="461665"/>
          </a:xfrm>
          <a:prstGeom prst="rect">
            <a:avLst/>
          </a:prstGeom>
          <a:noFill/>
        </p:spPr>
        <p:txBody>
          <a:bodyPr wrap="none" rtlCol="0">
            <a:spAutoFit/>
          </a:bodyPr>
          <a:lstStyle/>
          <a:p>
            <a:r>
              <a:rPr lang="en-US" dirty="0" smtClean="0">
                <a:solidFill>
                  <a:srgbClr val="8F451E"/>
                </a:solidFill>
                <a:latin typeface="Calibri"/>
                <a:cs typeface="Calibri"/>
              </a:rPr>
              <a:t>Local</a:t>
            </a:r>
            <a:endParaRPr lang="en-US" dirty="0">
              <a:solidFill>
                <a:srgbClr val="8F451E"/>
              </a:solidFill>
              <a:latin typeface="Calibri"/>
              <a:cs typeface="Calibri"/>
            </a:endParaRPr>
          </a:p>
        </p:txBody>
      </p:sp>
      <p:sp>
        <p:nvSpPr>
          <p:cNvPr id="39" name="Rectangle 38"/>
          <p:cNvSpPr/>
          <p:nvPr/>
        </p:nvSpPr>
        <p:spPr>
          <a:xfrm>
            <a:off x="228602" y="757537"/>
            <a:ext cx="4556789" cy="461665"/>
          </a:xfrm>
          <a:prstGeom prst="rect">
            <a:avLst/>
          </a:prstGeom>
        </p:spPr>
        <p:txBody>
          <a:bodyPr wrap="square">
            <a:spAutoFit/>
          </a:bodyPr>
          <a:lstStyle/>
          <a:p>
            <a:pPr algn="ctr"/>
            <a:r>
              <a:rPr lang="en-US" dirty="0" smtClean="0">
                <a:solidFill>
                  <a:srgbClr val="3D203B"/>
                </a:solidFill>
                <a:latin typeface="Calibri"/>
                <a:cs typeface="Calibri"/>
              </a:rPr>
              <a:t>Concurrent execution of analysis </a:t>
            </a:r>
            <a:endParaRPr lang="en-US" dirty="0"/>
          </a:p>
        </p:txBody>
      </p:sp>
      <p:grpSp>
        <p:nvGrpSpPr>
          <p:cNvPr id="27" name="Group 26"/>
          <p:cNvGrpSpPr/>
          <p:nvPr/>
        </p:nvGrpSpPr>
        <p:grpSpPr>
          <a:xfrm>
            <a:off x="5261561" y="1514279"/>
            <a:ext cx="1524000" cy="2133600"/>
            <a:chOff x="5334000" y="1447800"/>
            <a:chExt cx="1524000" cy="2133600"/>
          </a:xfrm>
        </p:grpSpPr>
        <p:sp>
          <p:nvSpPr>
            <p:cNvPr id="45" name="Oval 44"/>
            <p:cNvSpPr/>
            <p:nvPr/>
          </p:nvSpPr>
          <p:spPr>
            <a:xfrm>
              <a:off x="5334000" y="2028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867400" y="2028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334000" y="1447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867400" y="1447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334000" y="3171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867400" y="3171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334000" y="2590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867400" y="2590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400800" y="2028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400800" y="1447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400800" y="3171855"/>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400800" y="2590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p:cNvSpPr/>
          <p:nvPr/>
        </p:nvSpPr>
        <p:spPr>
          <a:xfrm>
            <a:off x="5185363" y="609600"/>
            <a:ext cx="1672639" cy="738664"/>
          </a:xfrm>
          <a:prstGeom prst="rect">
            <a:avLst/>
          </a:prstGeom>
        </p:spPr>
        <p:txBody>
          <a:bodyPr wrap="square">
            <a:spAutoFit/>
          </a:bodyPr>
          <a:lstStyle/>
          <a:p>
            <a:pPr algn="ctr"/>
            <a:r>
              <a:rPr lang="en-US" sz="2100" dirty="0" smtClean="0">
                <a:solidFill>
                  <a:srgbClr val="000000"/>
                </a:solidFill>
                <a:latin typeface="Calibri"/>
                <a:cs typeface="Calibri"/>
              </a:rPr>
              <a:t>Simulation processes</a:t>
            </a:r>
            <a:endParaRPr lang="en-US" sz="2100" dirty="0">
              <a:latin typeface="Calibri"/>
              <a:cs typeface="Calibri"/>
            </a:endParaRPr>
          </a:p>
        </p:txBody>
      </p:sp>
      <p:grpSp>
        <p:nvGrpSpPr>
          <p:cNvPr id="71" name="Group 70"/>
          <p:cNvGrpSpPr/>
          <p:nvPr/>
        </p:nvGrpSpPr>
        <p:grpSpPr>
          <a:xfrm>
            <a:off x="5261561" y="3886201"/>
            <a:ext cx="1524000" cy="2009745"/>
            <a:chOff x="381000" y="1828800"/>
            <a:chExt cx="1524000" cy="2009745"/>
          </a:xfrm>
        </p:grpSpPr>
        <p:sp>
          <p:nvSpPr>
            <p:cNvPr id="72" name="Oval 71"/>
            <p:cNvSpPr/>
            <p:nvPr/>
          </p:nvSpPr>
          <p:spPr>
            <a:xfrm>
              <a:off x="381000" y="23622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14400" y="23622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81000" y="1828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914400" y="1828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81000" y="34290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914400" y="34290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81000" y="28956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914400" y="28956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447800" y="23622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447800" y="18288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447800" y="34290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447800" y="2895600"/>
              <a:ext cx="457200" cy="409545"/>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7471363" y="622995"/>
            <a:ext cx="1672639" cy="738664"/>
          </a:xfrm>
          <a:prstGeom prst="rect">
            <a:avLst/>
          </a:prstGeom>
        </p:spPr>
        <p:txBody>
          <a:bodyPr wrap="square">
            <a:spAutoFit/>
          </a:bodyPr>
          <a:lstStyle/>
          <a:p>
            <a:pPr algn="ctr"/>
            <a:r>
              <a:rPr lang="en-US" sz="2100" dirty="0" smtClean="0">
                <a:solidFill>
                  <a:srgbClr val="000000"/>
                </a:solidFill>
                <a:latin typeface="Calibri"/>
                <a:cs typeface="Calibri"/>
              </a:rPr>
              <a:t>Analysis processes</a:t>
            </a:r>
            <a:endParaRPr lang="en-US" sz="2100" dirty="0">
              <a:latin typeface="Calibri"/>
              <a:cs typeface="Calibri"/>
            </a:endParaRPr>
          </a:p>
        </p:txBody>
      </p:sp>
      <p:grpSp>
        <p:nvGrpSpPr>
          <p:cNvPr id="3" name="Group 2"/>
          <p:cNvGrpSpPr/>
          <p:nvPr/>
        </p:nvGrpSpPr>
        <p:grpSpPr>
          <a:xfrm>
            <a:off x="7776163" y="1514279"/>
            <a:ext cx="1070561" cy="2133600"/>
            <a:chOff x="7921039" y="1447800"/>
            <a:chExt cx="1070561" cy="2133600"/>
          </a:xfrm>
        </p:grpSpPr>
        <p:sp>
          <p:nvSpPr>
            <p:cNvPr id="86" name="Oval 85"/>
            <p:cNvSpPr/>
            <p:nvPr/>
          </p:nvSpPr>
          <p:spPr>
            <a:xfrm>
              <a:off x="7921039" y="2028855"/>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921039" y="1447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921039" y="3171855"/>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921039" y="2590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534400" y="2028855"/>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534400" y="1447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8534400" y="3171855"/>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534400" y="2590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a:off x="8385761" y="3886201"/>
            <a:ext cx="457200" cy="2009745"/>
            <a:chOff x="7921039" y="1447800"/>
            <a:chExt cx="457200" cy="2009745"/>
          </a:xfrm>
        </p:grpSpPr>
        <p:sp>
          <p:nvSpPr>
            <p:cNvPr id="101" name="Oval 100"/>
            <p:cNvSpPr/>
            <p:nvPr/>
          </p:nvSpPr>
          <p:spPr>
            <a:xfrm>
              <a:off x="7921039" y="19812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921039" y="14478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7921039" y="30480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7921039" y="2514600"/>
              <a:ext cx="457200" cy="409545"/>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5109161" y="3810000"/>
            <a:ext cx="3870960" cy="220980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5117922" y="1441395"/>
            <a:ext cx="1820041" cy="228600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7672529" y="1447800"/>
            <a:ext cx="1280160" cy="228600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Can 110"/>
          <p:cNvSpPr/>
          <p:nvPr/>
        </p:nvSpPr>
        <p:spPr>
          <a:xfrm>
            <a:off x="7071314" y="2301779"/>
            <a:ext cx="476249" cy="533399"/>
          </a:xfrm>
          <a:prstGeom prst="can">
            <a:avLst/>
          </a:prstGeom>
          <a:gradFill flip="none" rotWithShape="1">
            <a:gsLst>
              <a:gs pos="0">
                <a:schemeClr val="tx2">
                  <a:lumMod val="60000"/>
                  <a:lumOff val="40000"/>
                </a:schemeClr>
              </a:gs>
              <a:gs pos="50000">
                <a:schemeClr val="tx2">
                  <a:lumMod val="40000"/>
                  <a:lumOff val="60000"/>
                </a:schemeClr>
              </a:gs>
              <a:gs pos="100000">
                <a:schemeClr val="bg1"/>
              </a:gs>
            </a:gsLst>
            <a:lin ang="16200000" scaled="1"/>
            <a:tileRect/>
          </a:gradFill>
          <a:ln>
            <a:solidFill>
              <a:schemeClr val="tx1"/>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6" name="Curved Connector 25"/>
          <p:cNvCxnSpPr>
            <a:endCxn id="111" idx="0"/>
          </p:cNvCxnSpPr>
          <p:nvPr/>
        </p:nvCxnSpPr>
        <p:spPr>
          <a:xfrm>
            <a:off x="6937961" y="2133600"/>
            <a:ext cx="371476" cy="287240"/>
          </a:xfrm>
          <a:prstGeom prst="curvedConnector2">
            <a:avLst/>
          </a:prstGeom>
          <a:ln w="2540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2" name="Curved Connector 111"/>
          <p:cNvCxnSpPr>
            <a:stCxn id="111" idx="0"/>
          </p:cNvCxnSpPr>
          <p:nvPr/>
        </p:nvCxnSpPr>
        <p:spPr>
          <a:xfrm rot="5400000" flipH="1" flipV="1">
            <a:off x="7347363" y="2095674"/>
            <a:ext cx="287240" cy="363092"/>
          </a:xfrm>
          <a:prstGeom prst="curvedConnector2">
            <a:avLst/>
          </a:prstGeom>
          <a:ln w="2540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3" name="Right Arrow 112"/>
          <p:cNvSpPr/>
          <p:nvPr/>
        </p:nvSpPr>
        <p:spPr>
          <a:xfrm>
            <a:off x="6981781" y="4719935"/>
            <a:ext cx="1251580" cy="43337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011068" y="4082903"/>
            <a:ext cx="3244709" cy="1936899"/>
            <a:chOff x="1011068" y="4082903"/>
            <a:chExt cx="3244709" cy="1936899"/>
          </a:xfrm>
        </p:grpSpPr>
        <p:sp>
          <p:nvSpPr>
            <p:cNvPr id="17" name="Rounded Rectangle 16"/>
            <p:cNvSpPr/>
            <p:nvPr/>
          </p:nvSpPr>
          <p:spPr>
            <a:xfrm>
              <a:off x="1011068" y="4159104"/>
              <a:ext cx="3244709" cy="1433324"/>
            </a:xfrm>
            <a:prstGeom prst="roundRect">
              <a:avLst/>
            </a:prstGeom>
            <a:solidFill>
              <a:srgbClr val="575757"/>
            </a:solidFill>
            <a:ln w="9525" cap="flat" cmpd="sng" algn="ctr">
              <a:solidFill>
                <a:srgbClr val="636363"/>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18" name="Rounded Rectangle 17"/>
            <p:cNvSpPr/>
            <p:nvPr/>
          </p:nvSpPr>
          <p:spPr>
            <a:xfrm>
              <a:off x="1147389" y="4540103"/>
              <a:ext cx="1490812" cy="623336"/>
            </a:xfrm>
            <a:prstGeom prst="roundRect">
              <a:avLst/>
            </a:prstGeom>
            <a:gradFill rotWithShape="1">
              <a:gsLst>
                <a:gs pos="0">
                  <a:schemeClr val="accent1"/>
                </a:gs>
                <a:gs pos="100000">
                  <a:srgbClr val="E7C7D4"/>
                </a:gs>
              </a:gsLst>
              <a:lin ang="5400000" scaled="0"/>
            </a:gra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19" name="Rounded Rectangle 18"/>
            <p:cNvSpPr/>
            <p:nvPr/>
          </p:nvSpPr>
          <p:spPr>
            <a:xfrm>
              <a:off x="2786235" y="4540103"/>
              <a:ext cx="1381847" cy="623336"/>
            </a:xfrm>
            <a:prstGeom prst="roundRect">
              <a:avLst/>
            </a:prstGeom>
            <a:gradFill flip="none" rotWithShape="1">
              <a:gsLst>
                <a:gs pos="0">
                  <a:srgbClr val="339900"/>
                </a:gs>
                <a:gs pos="100000">
                  <a:srgbClr val="FFFFFF"/>
                </a:gs>
              </a:gsLst>
              <a:lin ang="7320000" scaled="0"/>
              <a:tileRect/>
            </a:gra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20" name="TextBox 65"/>
            <p:cNvSpPr txBox="1"/>
            <p:nvPr/>
          </p:nvSpPr>
          <p:spPr>
            <a:xfrm>
              <a:off x="1072438" y="4082903"/>
              <a:ext cx="3183339" cy="400109"/>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smtClean="0">
                  <a:ln>
                    <a:noFill/>
                  </a:ln>
                  <a:solidFill>
                    <a:sysClr val="window" lastClr="FFFFFF"/>
                  </a:solidFill>
                  <a:effectLst/>
                  <a:uLnTx/>
                  <a:uFillTx/>
                  <a:latin typeface="Calibri"/>
                  <a:ea typeface="ＭＳ Ｐゴシック" charset="0"/>
                  <a:cs typeface="Calibri"/>
                </a:rPr>
                <a:t>Compute resource</a:t>
              </a:r>
              <a:endParaRPr kumimoji="0" lang="en-US" sz="2000" i="0" u="none" strike="noStrike" kern="1200" cap="none" spc="0" normalizeH="0" baseline="0" noProof="0" dirty="0">
                <a:ln>
                  <a:noFill/>
                </a:ln>
                <a:solidFill>
                  <a:sysClr val="window" lastClr="FFFFFF"/>
                </a:solidFill>
                <a:effectLst/>
                <a:uLnTx/>
                <a:uFillTx/>
                <a:latin typeface="Calibri"/>
                <a:ea typeface="ＭＳ Ｐゴシック" charset="0"/>
                <a:cs typeface="Calibri"/>
              </a:endParaRPr>
            </a:p>
          </p:txBody>
        </p:sp>
        <p:sp>
          <p:nvSpPr>
            <p:cNvPr id="21" name="Rectangle 20"/>
            <p:cNvSpPr/>
            <p:nvPr/>
          </p:nvSpPr>
          <p:spPr>
            <a:xfrm>
              <a:off x="1176872" y="4616302"/>
              <a:ext cx="1445014" cy="430887"/>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libri"/>
                  <a:ea typeface="ＭＳ Ｐゴシック" charset="0"/>
                  <a:cs typeface="Calibri"/>
                </a:rPr>
                <a:t>Simulation</a:t>
              </a:r>
            </a:p>
          </p:txBody>
        </p:sp>
        <p:sp>
          <p:nvSpPr>
            <p:cNvPr id="22" name="Rectangle 21"/>
            <p:cNvSpPr/>
            <p:nvPr/>
          </p:nvSpPr>
          <p:spPr>
            <a:xfrm>
              <a:off x="2916068" y="4616302"/>
              <a:ext cx="1143601" cy="430887"/>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libri"/>
                  <a:ea typeface="ＭＳ Ｐゴシック" charset="0"/>
                  <a:cs typeface="Calibri"/>
                </a:rPr>
                <a:t>Analysis</a:t>
              </a:r>
              <a:endParaRPr kumimoji="0" lang="en-US" sz="2400" i="0" u="none" strike="noStrike" kern="1200" cap="none" spc="0" normalizeH="0" baseline="0" noProof="0" dirty="0">
                <a:ln>
                  <a:noFill/>
                </a:ln>
                <a:solidFill>
                  <a:srgbClr val="7F7F7F"/>
                </a:solidFill>
                <a:effectLst/>
                <a:uLnTx/>
                <a:uFillTx/>
                <a:ea typeface="ＭＳ Ｐゴシック" charset="0"/>
              </a:endParaRPr>
            </a:p>
          </p:txBody>
        </p:sp>
        <p:sp>
          <p:nvSpPr>
            <p:cNvPr id="38" name="Rectangle 37"/>
            <p:cNvSpPr/>
            <p:nvPr/>
          </p:nvSpPr>
          <p:spPr>
            <a:xfrm>
              <a:off x="1731945" y="5558137"/>
              <a:ext cx="1869923" cy="461665"/>
            </a:xfrm>
            <a:prstGeom prst="rect">
              <a:avLst/>
            </a:prstGeom>
          </p:spPr>
          <p:txBody>
            <a:bodyPr wrap="none">
              <a:spAutoFit/>
            </a:bodyPr>
            <a:lstStyle/>
            <a:p>
              <a:r>
                <a:rPr lang="en-US" dirty="0" smtClean="0">
                  <a:solidFill>
                    <a:srgbClr val="0000FF"/>
                  </a:solidFill>
                  <a:latin typeface="Calibri"/>
                  <a:cs typeface="Calibri"/>
                </a:rPr>
                <a:t>Space shared</a:t>
              </a:r>
              <a:endParaRPr lang="en-US" dirty="0">
                <a:solidFill>
                  <a:srgbClr val="0000FF"/>
                </a:solidFill>
              </a:endParaRPr>
            </a:p>
          </p:txBody>
        </p:sp>
        <p:cxnSp>
          <p:nvCxnSpPr>
            <p:cNvPr id="114" name="Elbow Connector 113"/>
            <p:cNvCxnSpPr/>
            <p:nvPr/>
          </p:nvCxnSpPr>
          <p:spPr>
            <a:xfrm rot="16200000" flipH="1">
              <a:off x="2657465" y="4469799"/>
              <a:ext cx="12663" cy="1418941"/>
            </a:xfrm>
            <a:prstGeom prst="bentConnector3">
              <a:avLst>
                <a:gd name="adj1" fmla="val 2367367"/>
              </a:avLst>
            </a:prstGeom>
            <a:ln w="50800">
              <a:solidFill>
                <a:srgbClr val="3366FF"/>
              </a:solidFill>
              <a:tailEnd type="triangle"/>
            </a:ln>
          </p:spPr>
          <p:style>
            <a:lnRef idx="2">
              <a:schemeClr val="accent1"/>
            </a:lnRef>
            <a:fillRef idx="0">
              <a:schemeClr val="accent1"/>
            </a:fillRef>
            <a:effectRef idx="1">
              <a:schemeClr val="accent1"/>
            </a:effectRef>
            <a:fontRef idx="minor">
              <a:schemeClr val="tx1"/>
            </a:fontRef>
          </p:style>
        </p:cxnSp>
      </p:grpSp>
      <p:sp>
        <p:nvSpPr>
          <p:cNvPr id="34" name="Rectangle 33"/>
          <p:cNvSpPr/>
          <p:nvPr/>
        </p:nvSpPr>
        <p:spPr>
          <a:xfrm>
            <a:off x="249066" y="1371600"/>
            <a:ext cx="4698248" cy="2362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4" y="1524002"/>
            <a:ext cx="1600200" cy="180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2"/>
          <p:cNvSpPr txBox="1"/>
          <p:nvPr/>
        </p:nvSpPr>
        <p:spPr>
          <a:xfrm>
            <a:off x="388684" y="1551566"/>
            <a:ext cx="1358230" cy="707886"/>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000" dirty="0" smtClean="0">
                <a:solidFill>
                  <a:schemeClr val="bg1"/>
                </a:solidFill>
                <a:latin typeface="Calibri"/>
                <a:cs typeface="Calibri"/>
              </a:rPr>
              <a:t>Compute resource 1</a:t>
            </a:r>
            <a:endParaRPr lang="en-US" sz="2000" dirty="0">
              <a:solidFill>
                <a:schemeClr val="bg1"/>
              </a:solidFill>
              <a:latin typeface="Calibri"/>
              <a:cs typeface="Calibri"/>
            </a:endParaRPr>
          </a:p>
        </p:txBody>
      </p:sp>
      <p:grpSp>
        <p:nvGrpSpPr>
          <p:cNvPr id="10" name="Group 9"/>
          <p:cNvGrpSpPr/>
          <p:nvPr/>
        </p:nvGrpSpPr>
        <p:grpSpPr>
          <a:xfrm>
            <a:off x="3423315" y="1551566"/>
            <a:ext cx="1450975" cy="1802487"/>
            <a:chOff x="5715000" y="2514599"/>
            <a:chExt cx="1450975" cy="1802487"/>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14599"/>
              <a:ext cx="1450975" cy="180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5791200" y="3401435"/>
              <a:ext cx="1285875" cy="838200"/>
              <a:chOff x="3929063" y="3128385"/>
              <a:chExt cx="1285875" cy="838200"/>
            </a:xfrm>
          </p:grpSpPr>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3128385"/>
                <a:ext cx="12858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47"/>
              <p:cNvSpPr txBox="1"/>
              <p:nvPr/>
            </p:nvSpPr>
            <p:spPr>
              <a:xfrm>
                <a:off x="4010948" y="3307096"/>
                <a:ext cx="1143600" cy="430887"/>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200" dirty="0" smtClean="0">
                    <a:solidFill>
                      <a:srgbClr val="000000"/>
                    </a:solidFill>
                    <a:latin typeface="Calibri"/>
                    <a:cs typeface="Calibri"/>
                  </a:rPr>
                  <a:t>Analysis</a:t>
                </a:r>
                <a:endParaRPr lang="en-US" sz="2200" dirty="0">
                  <a:solidFill>
                    <a:srgbClr val="000000"/>
                  </a:solidFill>
                  <a:latin typeface="Calibri"/>
                  <a:cs typeface="Calibri"/>
                </a:endParaRPr>
              </a:p>
            </p:txBody>
          </p:sp>
        </p:grpSp>
        <p:sp>
          <p:nvSpPr>
            <p:cNvPr id="13" name="TextBox 52"/>
            <p:cNvSpPr txBox="1"/>
            <p:nvPr/>
          </p:nvSpPr>
          <p:spPr>
            <a:xfrm>
              <a:off x="5791200" y="2514600"/>
              <a:ext cx="1358230" cy="707886"/>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000" dirty="0" smtClean="0">
                  <a:solidFill>
                    <a:schemeClr val="bg1"/>
                  </a:solidFill>
                  <a:latin typeface="Calibri"/>
                  <a:cs typeface="Calibri"/>
                </a:rPr>
                <a:t>Compute resource 2</a:t>
              </a:r>
              <a:endParaRPr lang="en-US" sz="2000" dirty="0">
                <a:solidFill>
                  <a:schemeClr val="bg1"/>
                </a:solidFill>
                <a:latin typeface="Calibri"/>
                <a:cs typeface="Calibri"/>
              </a:endParaRPr>
            </a:p>
          </p:txBody>
        </p:sp>
      </p:grpSp>
      <p:sp>
        <p:nvSpPr>
          <p:cNvPr id="36" name="TextBox 35"/>
          <p:cNvSpPr txBox="1"/>
          <p:nvPr/>
        </p:nvSpPr>
        <p:spPr>
          <a:xfrm>
            <a:off x="2107290" y="1295401"/>
            <a:ext cx="1169310" cy="461665"/>
          </a:xfrm>
          <a:prstGeom prst="rect">
            <a:avLst/>
          </a:prstGeom>
          <a:noFill/>
        </p:spPr>
        <p:txBody>
          <a:bodyPr wrap="none" rtlCol="0">
            <a:spAutoFit/>
          </a:bodyPr>
          <a:lstStyle/>
          <a:p>
            <a:r>
              <a:rPr lang="en-US" dirty="0" smtClean="0">
                <a:solidFill>
                  <a:schemeClr val="accent3">
                    <a:lumMod val="75000"/>
                  </a:schemeClr>
                </a:solidFill>
                <a:latin typeface="Calibri"/>
                <a:cs typeface="Calibri"/>
              </a:rPr>
              <a:t>Remote</a:t>
            </a:r>
            <a:endParaRPr lang="en-US" dirty="0">
              <a:solidFill>
                <a:schemeClr val="accent3">
                  <a:lumMod val="75000"/>
                </a:schemeClr>
              </a:solidFill>
              <a:latin typeface="Calibri"/>
              <a:cs typeface="Calibri"/>
            </a:endParaRPr>
          </a:p>
        </p:txBody>
      </p:sp>
      <p:sp>
        <p:nvSpPr>
          <p:cNvPr id="84" name="Rounded Rectangle 83"/>
          <p:cNvSpPr/>
          <p:nvPr/>
        </p:nvSpPr>
        <p:spPr>
          <a:xfrm>
            <a:off x="457200" y="2450592"/>
            <a:ext cx="1295400" cy="749808"/>
          </a:xfrm>
          <a:prstGeom prst="roundRect">
            <a:avLst/>
          </a:prstGeom>
          <a:gradFill flip="none" rotWithShape="1">
            <a:gsLst>
              <a:gs pos="0">
                <a:schemeClr val="accent1">
                  <a:tint val="100000"/>
                  <a:shade val="100000"/>
                  <a:satMod val="130000"/>
                </a:schemeClr>
              </a:gs>
              <a:gs pos="100000">
                <a:srgbClr val="E7C7D4"/>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47"/>
          <p:cNvSpPr txBox="1"/>
          <p:nvPr/>
        </p:nvSpPr>
        <p:spPr>
          <a:xfrm>
            <a:off x="378100" y="2592916"/>
            <a:ext cx="1445014" cy="430887"/>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200" dirty="0">
                <a:solidFill>
                  <a:srgbClr val="000000"/>
                </a:solidFill>
                <a:latin typeface="Calibri"/>
                <a:cs typeface="Calibri"/>
              </a:rPr>
              <a:t>S</a:t>
            </a:r>
            <a:r>
              <a:rPr lang="en-US" sz="2200" dirty="0" smtClean="0">
                <a:solidFill>
                  <a:srgbClr val="000000"/>
                </a:solidFill>
                <a:latin typeface="Calibri"/>
                <a:cs typeface="Calibri"/>
              </a:rPr>
              <a:t>imulation</a:t>
            </a:r>
            <a:endParaRPr lang="en-US" sz="2200" dirty="0">
              <a:solidFill>
                <a:srgbClr val="000000"/>
              </a:solidFill>
              <a:latin typeface="Calibri"/>
              <a:cs typeface="Calibri"/>
            </a:endParaRPr>
          </a:p>
        </p:txBody>
      </p:sp>
      <p:sp>
        <p:nvSpPr>
          <p:cNvPr id="85" name="Can 84"/>
          <p:cNvSpPr/>
          <p:nvPr/>
        </p:nvSpPr>
        <p:spPr>
          <a:xfrm>
            <a:off x="1981200" y="2689226"/>
            <a:ext cx="1418475" cy="903962"/>
          </a:xfrm>
          <a:prstGeom prst="can">
            <a:avLst/>
          </a:prstGeom>
          <a:gradFill flip="none" rotWithShape="1">
            <a:gsLst>
              <a:gs pos="0">
                <a:schemeClr val="tx2">
                  <a:lumMod val="60000"/>
                  <a:lumOff val="40000"/>
                </a:schemeClr>
              </a:gs>
              <a:gs pos="50000">
                <a:schemeClr val="tx2">
                  <a:lumMod val="40000"/>
                  <a:lumOff val="60000"/>
                </a:schemeClr>
              </a:gs>
              <a:gs pos="100000">
                <a:schemeClr val="bg1"/>
              </a:gs>
            </a:gsLst>
            <a:lin ang="16200000" scaled="1"/>
            <a:tileRect/>
          </a:gradFill>
          <a:ln>
            <a:solidFill>
              <a:schemeClr val="tx1"/>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smtClean="0">
              <a:solidFill>
                <a:srgbClr val="3D203B"/>
              </a:solidFill>
              <a:latin typeface="Calibri"/>
              <a:cs typeface="Calibri"/>
            </a:endParaRPr>
          </a:p>
          <a:p>
            <a:pPr algn="ctr"/>
            <a:r>
              <a:rPr lang="en-US" sz="1400" dirty="0" smtClean="0">
                <a:solidFill>
                  <a:srgbClr val="3D203B"/>
                </a:solidFill>
                <a:latin typeface="Calibri"/>
                <a:cs typeface="Calibri"/>
              </a:rPr>
              <a:t>INTERMEDIATE STORAGE</a:t>
            </a:r>
            <a:endParaRPr lang="en-US" sz="1400" dirty="0">
              <a:solidFill>
                <a:srgbClr val="3D203B"/>
              </a:solidFill>
              <a:latin typeface="Calibri"/>
              <a:cs typeface="Calibri"/>
            </a:endParaRPr>
          </a:p>
        </p:txBody>
      </p:sp>
      <p:sp>
        <p:nvSpPr>
          <p:cNvPr id="32" name="Bent Arrow 31"/>
          <p:cNvSpPr/>
          <p:nvPr/>
        </p:nvSpPr>
        <p:spPr>
          <a:xfrm rot="5400000">
            <a:off x="1988213" y="2371726"/>
            <a:ext cx="434976" cy="765175"/>
          </a:xfrm>
          <a:prstGeom prst="bentArrow">
            <a:avLst/>
          </a:prstGeom>
          <a:gradFill flip="none" rotWithShape="1">
            <a:gsLst>
              <a:gs pos="0">
                <a:schemeClr val="accent3">
                  <a:lumMod val="75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a:off x="2740689" y="2514600"/>
            <a:ext cx="755630" cy="438152"/>
          </a:xfrm>
          <a:prstGeom prst="bentArrow">
            <a:avLst/>
          </a:prstGeom>
          <a:gradFill flip="none" rotWithShape="1">
            <a:gsLst>
              <a:gs pos="0">
                <a:schemeClr val="accent3">
                  <a:lumMod val="75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41420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24" grpId="0" animBg="1"/>
      <p:bldP spid="1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Co-analysis Modes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8</a:t>
            </a:fld>
            <a:endParaRPr lang="en-US"/>
          </a:p>
        </p:txBody>
      </p:sp>
      <p:sp>
        <p:nvSpPr>
          <p:cNvPr id="31" name="TextBox 30"/>
          <p:cNvSpPr txBox="1"/>
          <p:nvPr/>
        </p:nvSpPr>
        <p:spPr>
          <a:xfrm>
            <a:off x="6252010" y="757537"/>
            <a:ext cx="1291790" cy="461665"/>
          </a:xfrm>
          <a:prstGeom prst="rect">
            <a:avLst/>
          </a:prstGeom>
          <a:noFill/>
        </p:spPr>
        <p:txBody>
          <a:bodyPr wrap="none" rtlCol="0">
            <a:spAutoFit/>
          </a:bodyPr>
          <a:lstStyle/>
          <a:p>
            <a:r>
              <a:rPr lang="en-US" dirty="0" smtClean="0">
                <a:solidFill>
                  <a:srgbClr val="3D203B"/>
                </a:solidFill>
                <a:latin typeface="Calibri"/>
                <a:cs typeface="Calibri"/>
              </a:rPr>
              <a:t>Features</a:t>
            </a:r>
            <a:endParaRPr lang="en-US" dirty="0">
              <a:solidFill>
                <a:srgbClr val="3D203B"/>
              </a:solidFill>
              <a:latin typeface="Calibri"/>
              <a:cs typeface="Calibri"/>
            </a:endParaRPr>
          </a:p>
        </p:txBody>
      </p:sp>
      <p:sp>
        <p:nvSpPr>
          <p:cNvPr id="40" name="TextBox 39"/>
          <p:cNvSpPr txBox="1"/>
          <p:nvPr/>
        </p:nvSpPr>
        <p:spPr>
          <a:xfrm>
            <a:off x="4953000" y="1390472"/>
            <a:ext cx="3886200" cy="1200328"/>
          </a:xfrm>
          <a:prstGeom prst="rect">
            <a:avLst/>
          </a:prstGeom>
          <a:noFill/>
        </p:spPr>
        <p:txBody>
          <a:bodyPr wrap="square" rtlCol="0">
            <a:spAutoFit/>
          </a:bodyPr>
          <a:lstStyle/>
          <a:p>
            <a:pPr marL="256032" indent="-256032">
              <a:buFont typeface="Wingdings" charset="2"/>
              <a:buChar char="ü"/>
            </a:pPr>
            <a:r>
              <a:rPr lang="en-US" dirty="0" smtClean="0">
                <a:solidFill>
                  <a:srgbClr val="3D203B"/>
                </a:solidFill>
                <a:latin typeface="Calibri"/>
                <a:cs typeface="Calibri"/>
              </a:rPr>
              <a:t>Distinct compute resources</a:t>
            </a:r>
          </a:p>
          <a:p>
            <a:pPr marL="256032" indent="-256032">
              <a:buFont typeface="Wingdings" charset="2"/>
              <a:buChar char="ü"/>
            </a:pPr>
            <a:r>
              <a:rPr lang="en-US" dirty="0" smtClean="0">
                <a:solidFill>
                  <a:srgbClr val="3D203B"/>
                </a:solidFill>
                <a:latin typeface="Calibri"/>
                <a:cs typeface="Calibri"/>
              </a:rPr>
              <a:t>Execute at scale</a:t>
            </a:r>
          </a:p>
          <a:p>
            <a:pPr marL="256032" indent="-256032">
              <a:buFont typeface="Wingdings" charset="2"/>
              <a:buChar char="ü"/>
            </a:pPr>
            <a:r>
              <a:rPr lang="en-US" dirty="0" smtClean="0">
                <a:solidFill>
                  <a:srgbClr val="3D203B"/>
                </a:solidFill>
                <a:latin typeface="Calibri"/>
                <a:cs typeface="Calibri"/>
              </a:rPr>
              <a:t>Simulation not stalled</a:t>
            </a:r>
          </a:p>
        </p:txBody>
      </p:sp>
      <p:sp>
        <p:nvSpPr>
          <p:cNvPr id="41" name="TextBox 40"/>
          <p:cNvSpPr txBox="1"/>
          <p:nvPr/>
        </p:nvSpPr>
        <p:spPr>
          <a:xfrm>
            <a:off x="4953000" y="3817203"/>
            <a:ext cx="4114800" cy="830997"/>
          </a:xfrm>
          <a:prstGeom prst="rect">
            <a:avLst/>
          </a:prstGeom>
          <a:noFill/>
        </p:spPr>
        <p:txBody>
          <a:bodyPr wrap="square" rtlCol="0">
            <a:spAutoFit/>
          </a:bodyPr>
          <a:lstStyle/>
          <a:p>
            <a:pPr marL="256032" indent="-256032">
              <a:buFont typeface="Wingdings" charset="2"/>
              <a:buChar char="ü"/>
            </a:pPr>
            <a:r>
              <a:rPr lang="en-US" dirty="0" smtClean="0">
                <a:solidFill>
                  <a:srgbClr val="3D203B"/>
                </a:solidFill>
                <a:latin typeface="Calibri"/>
                <a:cs typeface="Calibri"/>
              </a:rPr>
              <a:t>Analyze data locally</a:t>
            </a:r>
          </a:p>
          <a:p>
            <a:pPr marL="256032" indent="-256032">
              <a:buFont typeface="Wingdings" charset="2"/>
              <a:buChar char="ü"/>
            </a:pPr>
            <a:r>
              <a:rPr lang="en-US" dirty="0" smtClean="0">
                <a:solidFill>
                  <a:srgbClr val="3D203B"/>
                </a:solidFill>
                <a:latin typeface="Calibri"/>
                <a:cs typeface="Calibri"/>
              </a:rPr>
              <a:t>Avoid storage overheads</a:t>
            </a:r>
          </a:p>
        </p:txBody>
      </p:sp>
      <p:sp>
        <p:nvSpPr>
          <p:cNvPr id="42" name="TextBox 41"/>
          <p:cNvSpPr txBox="1"/>
          <p:nvPr/>
        </p:nvSpPr>
        <p:spPr>
          <a:xfrm>
            <a:off x="4953000" y="4667072"/>
            <a:ext cx="3962400" cy="1200328"/>
          </a:xfrm>
          <a:prstGeom prst="rect">
            <a:avLst/>
          </a:prstGeom>
          <a:noFill/>
        </p:spPr>
        <p:txBody>
          <a:bodyPr wrap="square" rtlCol="0">
            <a:spAutoFit/>
          </a:bodyPr>
          <a:lstStyle/>
          <a:p>
            <a:pPr marL="256032" indent="-256032">
              <a:buSzPct val="66000"/>
              <a:buFont typeface="Lucida Grande"/>
              <a:buChar char="-"/>
            </a:pPr>
            <a:r>
              <a:rPr lang="en-US" dirty="0" smtClean="0">
                <a:solidFill>
                  <a:srgbClr val="3D203B"/>
                </a:solidFill>
                <a:latin typeface="Calibri"/>
                <a:cs typeface="Calibri"/>
              </a:rPr>
              <a:t>Code changes required</a:t>
            </a:r>
          </a:p>
          <a:p>
            <a:pPr marL="256032" indent="-256032">
              <a:buSzPct val="66000"/>
              <a:buFont typeface="Lucida Grande"/>
              <a:buChar char="-"/>
            </a:pPr>
            <a:r>
              <a:rPr lang="en-US" dirty="0">
                <a:solidFill>
                  <a:srgbClr val="3D203B"/>
                </a:solidFill>
                <a:latin typeface="Calibri"/>
                <a:cs typeface="Calibri"/>
              </a:rPr>
              <a:t>Transfer </a:t>
            </a:r>
            <a:r>
              <a:rPr lang="en-US" dirty="0" smtClean="0">
                <a:solidFill>
                  <a:srgbClr val="3D203B"/>
                </a:solidFill>
                <a:latin typeface="Calibri"/>
                <a:cs typeface="Calibri"/>
              </a:rPr>
              <a:t>overhead</a:t>
            </a:r>
          </a:p>
          <a:p>
            <a:pPr marL="256032" indent="-256032">
              <a:buSzPct val="66000"/>
              <a:buFont typeface="Lucida Grande"/>
              <a:buChar char="-"/>
            </a:pPr>
            <a:r>
              <a:rPr lang="en-US" dirty="0" smtClean="0">
                <a:solidFill>
                  <a:srgbClr val="3D203B"/>
                </a:solidFill>
                <a:latin typeface="Calibri"/>
                <a:cs typeface="Calibri"/>
              </a:rPr>
              <a:t>Limited memory for analysis</a:t>
            </a:r>
          </a:p>
        </p:txBody>
      </p:sp>
      <p:sp>
        <p:nvSpPr>
          <p:cNvPr id="43" name="TextBox 42"/>
          <p:cNvSpPr txBox="1"/>
          <p:nvPr/>
        </p:nvSpPr>
        <p:spPr>
          <a:xfrm>
            <a:off x="4953000" y="2667000"/>
            <a:ext cx="4114800" cy="830997"/>
          </a:xfrm>
          <a:prstGeom prst="rect">
            <a:avLst/>
          </a:prstGeom>
          <a:noFill/>
        </p:spPr>
        <p:txBody>
          <a:bodyPr wrap="square" rtlCol="0">
            <a:spAutoFit/>
          </a:bodyPr>
          <a:lstStyle/>
          <a:p>
            <a:pPr marL="256032" indent="-256032">
              <a:buSzPct val="66000"/>
              <a:buFont typeface="Lucida Grande"/>
              <a:buChar char="-"/>
            </a:pPr>
            <a:r>
              <a:rPr lang="en-US" dirty="0" smtClean="0">
                <a:solidFill>
                  <a:srgbClr val="3D203B"/>
                </a:solidFill>
                <a:latin typeface="Calibri"/>
                <a:cs typeface="Calibri"/>
              </a:rPr>
              <a:t>Storage overhead</a:t>
            </a:r>
          </a:p>
          <a:p>
            <a:pPr marL="256032" indent="-256032">
              <a:buSzPct val="66000"/>
              <a:buFont typeface="Lucida Grande"/>
              <a:buChar char="-"/>
            </a:pPr>
            <a:r>
              <a:rPr lang="en-US" dirty="0" smtClean="0">
                <a:solidFill>
                  <a:srgbClr val="3D203B"/>
                </a:solidFill>
                <a:latin typeface="Calibri"/>
                <a:cs typeface="Calibri"/>
              </a:rPr>
              <a:t>Limited intermediate storage</a:t>
            </a:r>
            <a:endParaRPr lang="en-US" dirty="0">
              <a:solidFill>
                <a:srgbClr val="3D203B"/>
              </a:solidFill>
              <a:latin typeface="Calibri"/>
              <a:cs typeface="Calibri"/>
            </a:endParaRPr>
          </a:p>
        </p:txBody>
      </p:sp>
      <p:sp>
        <p:nvSpPr>
          <p:cNvPr id="60" name="Rectangle 59"/>
          <p:cNvSpPr/>
          <p:nvPr/>
        </p:nvSpPr>
        <p:spPr>
          <a:xfrm>
            <a:off x="228602" y="757537"/>
            <a:ext cx="4556789" cy="461665"/>
          </a:xfrm>
          <a:prstGeom prst="rect">
            <a:avLst/>
          </a:prstGeom>
        </p:spPr>
        <p:txBody>
          <a:bodyPr wrap="square">
            <a:spAutoFit/>
          </a:bodyPr>
          <a:lstStyle/>
          <a:p>
            <a:pPr algn="ctr"/>
            <a:r>
              <a:rPr lang="en-US" dirty="0" smtClean="0">
                <a:solidFill>
                  <a:srgbClr val="3D203B"/>
                </a:solidFill>
                <a:latin typeface="Calibri"/>
                <a:cs typeface="Calibri"/>
              </a:rPr>
              <a:t>Concurrent execution of analysis </a:t>
            </a:r>
            <a:endParaRPr lang="en-US" dirty="0"/>
          </a:p>
        </p:txBody>
      </p:sp>
      <p:cxnSp>
        <p:nvCxnSpPr>
          <p:cNvPr id="12" name="Straight Connector 11"/>
          <p:cNvCxnSpPr/>
          <p:nvPr/>
        </p:nvCxnSpPr>
        <p:spPr>
          <a:xfrm>
            <a:off x="5105400" y="3733800"/>
            <a:ext cx="381000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249066" y="1371600"/>
            <a:ext cx="4698248" cy="2362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3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4" y="1524002"/>
            <a:ext cx="1600200" cy="180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52"/>
          <p:cNvSpPr txBox="1"/>
          <p:nvPr/>
        </p:nvSpPr>
        <p:spPr>
          <a:xfrm>
            <a:off x="388684" y="1551566"/>
            <a:ext cx="1358230" cy="707886"/>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000" dirty="0" smtClean="0">
                <a:solidFill>
                  <a:schemeClr val="bg1"/>
                </a:solidFill>
                <a:latin typeface="Calibri"/>
                <a:cs typeface="Calibri"/>
              </a:rPr>
              <a:t>Compute resource 1</a:t>
            </a:r>
            <a:endParaRPr lang="en-US" sz="2000" dirty="0">
              <a:solidFill>
                <a:schemeClr val="bg1"/>
              </a:solidFill>
              <a:latin typeface="Calibri"/>
              <a:cs typeface="Calibri"/>
            </a:endParaRPr>
          </a:p>
        </p:txBody>
      </p:sp>
      <p:grpSp>
        <p:nvGrpSpPr>
          <p:cNvPr id="44" name="Group 43"/>
          <p:cNvGrpSpPr/>
          <p:nvPr/>
        </p:nvGrpSpPr>
        <p:grpSpPr>
          <a:xfrm>
            <a:off x="3423315" y="1551566"/>
            <a:ext cx="1450975" cy="1802487"/>
            <a:chOff x="5715000" y="2514599"/>
            <a:chExt cx="1450975" cy="1802487"/>
          </a:xfrm>
        </p:grpSpPr>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14599"/>
              <a:ext cx="1450975" cy="180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 name="Group 45"/>
            <p:cNvGrpSpPr/>
            <p:nvPr/>
          </p:nvGrpSpPr>
          <p:grpSpPr>
            <a:xfrm>
              <a:off x="5791200" y="3401435"/>
              <a:ext cx="1285875" cy="838200"/>
              <a:chOff x="3929063" y="3128385"/>
              <a:chExt cx="1285875" cy="838200"/>
            </a:xfrm>
          </p:grpSpPr>
          <p:pic>
            <p:nvPicPr>
              <p:cNvPr id="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3128385"/>
                <a:ext cx="12858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7"/>
              <p:cNvSpPr txBox="1"/>
              <p:nvPr/>
            </p:nvSpPr>
            <p:spPr>
              <a:xfrm>
                <a:off x="4010948" y="3307096"/>
                <a:ext cx="1143600" cy="430887"/>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200" dirty="0" smtClean="0">
                    <a:solidFill>
                      <a:srgbClr val="000000"/>
                    </a:solidFill>
                    <a:latin typeface="Calibri"/>
                    <a:cs typeface="Calibri"/>
                  </a:rPr>
                  <a:t>Analysis</a:t>
                </a:r>
                <a:endParaRPr lang="en-US" sz="2200" dirty="0">
                  <a:solidFill>
                    <a:srgbClr val="000000"/>
                  </a:solidFill>
                  <a:latin typeface="Calibri"/>
                  <a:cs typeface="Calibri"/>
                </a:endParaRPr>
              </a:p>
            </p:txBody>
          </p:sp>
        </p:grpSp>
        <p:sp>
          <p:nvSpPr>
            <p:cNvPr id="47" name="TextBox 52"/>
            <p:cNvSpPr txBox="1"/>
            <p:nvPr/>
          </p:nvSpPr>
          <p:spPr>
            <a:xfrm>
              <a:off x="5791200" y="2514600"/>
              <a:ext cx="1358230" cy="707886"/>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000" dirty="0" smtClean="0">
                  <a:solidFill>
                    <a:schemeClr val="bg1"/>
                  </a:solidFill>
                  <a:latin typeface="Calibri"/>
                  <a:cs typeface="Calibri"/>
                </a:rPr>
                <a:t>Compute resource 2</a:t>
              </a:r>
              <a:endParaRPr lang="en-US" sz="2000" dirty="0">
                <a:solidFill>
                  <a:schemeClr val="bg1"/>
                </a:solidFill>
                <a:latin typeface="Calibri"/>
                <a:cs typeface="Calibri"/>
              </a:endParaRPr>
            </a:p>
          </p:txBody>
        </p:sp>
      </p:grpSp>
      <p:sp>
        <p:nvSpPr>
          <p:cNvPr id="50" name="TextBox 49"/>
          <p:cNvSpPr txBox="1"/>
          <p:nvPr/>
        </p:nvSpPr>
        <p:spPr>
          <a:xfrm>
            <a:off x="2107290" y="1295401"/>
            <a:ext cx="1169310" cy="461665"/>
          </a:xfrm>
          <a:prstGeom prst="rect">
            <a:avLst/>
          </a:prstGeom>
          <a:noFill/>
        </p:spPr>
        <p:txBody>
          <a:bodyPr wrap="none" rtlCol="0">
            <a:spAutoFit/>
          </a:bodyPr>
          <a:lstStyle/>
          <a:p>
            <a:r>
              <a:rPr lang="en-US" dirty="0" smtClean="0">
                <a:solidFill>
                  <a:schemeClr val="accent3">
                    <a:lumMod val="75000"/>
                  </a:schemeClr>
                </a:solidFill>
                <a:latin typeface="Calibri"/>
                <a:cs typeface="Calibri"/>
              </a:rPr>
              <a:t>Remote</a:t>
            </a:r>
            <a:endParaRPr lang="en-US" dirty="0">
              <a:solidFill>
                <a:schemeClr val="accent3">
                  <a:lumMod val="75000"/>
                </a:schemeClr>
              </a:solidFill>
              <a:latin typeface="Calibri"/>
              <a:cs typeface="Calibri"/>
            </a:endParaRPr>
          </a:p>
        </p:txBody>
      </p:sp>
      <p:sp>
        <p:nvSpPr>
          <p:cNvPr id="51" name="Rounded Rectangle 50"/>
          <p:cNvSpPr/>
          <p:nvPr/>
        </p:nvSpPr>
        <p:spPr>
          <a:xfrm>
            <a:off x="457200" y="2450592"/>
            <a:ext cx="1295400" cy="749808"/>
          </a:xfrm>
          <a:prstGeom prst="roundRect">
            <a:avLst/>
          </a:prstGeom>
          <a:gradFill flip="none" rotWithShape="1">
            <a:gsLst>
              <a:gs pos="0">
                <a:schemeClr val="accent1">
                  <a:tint val="100000"/>
                  <a:shade val="100000"/>
                  <a:satMod val="130000"/>
                </a:schemeClr>
              </a:gs>
              <a:gs pos="100000">
                <a:srgbClr val="E7C7D4"/>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47"/>
          <p:cNvSpPr txBox="1"/>
          <p:nvPr/>
        </p:nvSpPr>
        <p:spPr>
          <a:xfrm>
            <a:off x="378100" y="2592916"/>
            <a:ext cx="1445014" cy="430887"/>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2200" dirty="0">
                <a:solidFill>
                  <a:srgbClr val="000000"/>
                </a:solidFill>
                <a:latin typeface="Calibri"/>
                <a:cs typeface="Calibri"/>
              </a:rPr>
              <a:t>S</a:t>
            </a:r>
            <a:r>
              <a:rPr lang="en-US" sz="2200" dirty="0" smtClean="0">
                <a:solidFill>
                  <a:srgbClr val="000000"/>
                </a:solidFill>
                <a:latin typeface="Calibri"/>
                <a:cs typeface="Calibri"/>
              </a:rPr>
              <a:t>imulation</a:t>
            </a:r>
            <a:endParaRPr lang="en-US" sz="2200" dirty="0">
              <a:solidFill>
                <a:srgbClr val="000000"/>
              </a:solidFill>
              <a:latin typeface="Calibri"/>
              <a:cs typeface="Calibri"/>
            </a:endParaRPr>
          </a:p>
        </p:txBody>
      </p:sp>
      <p:sp>
        <p:nvSpPr>
          <p:cNvPr id="53" name="Can 52"/>
          <p:cNvSpPr/>
          <p:nvPr/>
        </p:nvSpPr>
        <p:spPr>
          <a:xfrm>
            <a:off x="1981200" y="2689226"/>
            <a:ext cx="1418475" cy="903962"/>
          </a:xfrm>
          <a:prstGeom prst="can">
            <a:avLst/>
          </a:prstGeom>
          <a:gradFill flip="none" rotWithShape="1">
            <a:gsLst>
              <a:gs pos="0">
                <a:schemeClr val="tx2">
                  <a:lumMod val="60000"/>
                  <a:lumOff val="40000"/>
                </a:schemeClr>
              </a:gs>
              <a:gs pos="50000">
                <a:schemeClr val="tx2">
                  <a:lumMod val="40000"/>
                  <a:lumOff val="60000"/>
                </a:schemeClr>
              </a:gs>
              <a:gs pos="100000">
                <a:schemeClr val="bg1"/>
              </a:gs>
            </a:gsLst>
            <a:lin ang="16200000" scaled="1"/>
            <a:tileRect/>
          </a:gradFill>
          <a:ln>
            <a:solidFill>
              <a:schemeClr val="tx1"/>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smtClean="0">
              <a:solidFill>
                <a:srgbClr val="3D203B"/>
              </a:solidFill>
              <a:latin typeface="Calibri"/>
              <a:cs typeface="Calibri"/>
            </a:endParaRPr>
          </a:p>
          <a:p>
            <a:pPr algn="ctr"/>
            <a:r>
              <a:rPr lang="en-US" sz="1400" dirty="0" smtClean="0">
                <a:solidFill>
                  <a:srgbClr val="3D203B"/>
                </a:solidFill>
                <a:latin typeface="Calibri"/>
                <a:cs typeface="Calibri"/>
              </a:rPr>
              <a:t>INTERMEDIATE STORAGE</a:t>
            </a:r>
            <a:endParaRPr lang="en-US" sz="1400" dirty="0">
              <a:solidFill>
                <a:srgbClr val="3D203B"/>
              </a:solidFill>
              <a:latin typeface="Calibri"/>
              <a:cs typeface="Calibri"/>
            </a:endParaRPr>
          </a:p>
        </p:txBody>
      </p:sp>
      <p:sp>
        <p:nvSpPr>
          <p:cNvPr id="54" name="Bent Arrow 53"/>
          <p:cNvSpPr/>
          <p:nvPr/>
        </p:nvSpPr>
        <p:spPr>
          <a:xfrm rot="5400000">
            <a:off x="1988213" y="2371726"/>
            <a:ext cx="434976" cy="765175"/>
          </a:xfrm>
          <a:prstGeom prst="bentArrow">
            <a:avLst/>
          </a:prstGeom>
          <a:gradFill flip="none" rotWithShape="1">
            <a:gsLst>
              <a:gs pos="0">
                <a:schemeClr val="accent3">
                  <a:lumMod val="75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Bent Arrow 54"/>
          <p:cNvSpPr/>
          <p:nvPr/>
        </p:nvSpPr>
        <p:spPr>
          <a:xfrm>
            <a:off x="2740689" y="2514600"/>
            <a:ext cx="755630" cy="438152"/>
          </a:xfrm>
          <a:prstGeom prst="bentArrow">
            <a:avLst/>
          </a:prstGeom>
          <a:gradFill flip="none" rotWithShape="1">
            <a:gsLst>
              <a:gs pos="0">
                <a:schemeClr val="accent3">
                  <a:lumMod val="75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Rectangle 55"/>
          <p:cNvSpPr/>
          <p:nvPr/>
        </p:nvSpPr>
        <p:spPr>
          <a:xfrm>
            <a:off x="249066" y="3733800"/>
            <a:ext cx="4698248" cy="2286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7" name="TextBox 56"/>
          <p:cNvSpPr txBox="1"/>
          <p:nvPr/>
        </p:nvSpPr>
        <p:spPr>
          <a:xfrm>
            <a:off x="2299635" y="3675889"/>
            <a:ext cx="824565" cy="461665"/>
          </a:xfrm>
          <a:prstGeom prst="rect">
            <a:avLst/>
          </a:prstGeom>
          <a:noFill/>
        </p:spPr>
        <p:txBody>
          <a:bodyPr wrap="none" rtlCol="0">
            <a:spAutoFit/>
          </a:bodyPr>
          <a:lstStyle/>
          <a:p>
            <a:r>
              <a:rPr lang="en-US" dirty="0" smtClean="0">
                <a:solidFill>
                  <a:srgbClr val="8F451E"/>
                </a:solidFill>
                <a:latin typeface="Calibri"/>
                <a:cs typeface="Calibri"/>
              </a:rPr>
              <a:t>Local</a:t>
            </a:r>
            <a:endParaRPr lang="en-US" dirty="0">
              <a:solidFill>
                <a:srgbClr val="8F451E"/>
              </a:solidFill>
              <a:latin typeface="Calibri"/>
              <a:cs typeface="Calibri"/>
            </a:endParaRPr>
          </a:p>
        </p:txBody>
      </p:sp>
      <p:grpSp>
        <p:nvGrpSpPr>
          <p:cNvPr id="58" name="Group 57"/>
          <p:cNvGrpSpPr/>
          <p:nvPr/>
        </p:nvGrpSpPr>
        <p:grpSpPr>
          <a:xfrm>
            <a:off x="1011068" y="4082903"/>
            <a:ext cx="3244709" cy="1936899"/>
            <a:chOff x="1011068" y="4082903"/>
            <a:chExt cx="3244709" cy="1936899"/>
          </a:xfrm>
        </p:grpSpPr>
        <p:sp>
          <p:nvSpPr>
            <p:cNvPr id="85" name="Rounded Rectangle 84"/>
            <p:cNvSpPr/>
            <p:nvPr/>
          </p:nvSpPr>
          <p:spPr>
            <a:xfrm>
              <a:off x="1011068" y="4159104"/>
              <a:ext cx="3244709" cy="1433324"/>
            </a:xfrm>
            <a:prstGeom prst="roundRect">
              <a:avLst/>
            </a:prstGeom>
            <a:solidFill>
              <a:srgbClr val="575757"/>
            </a:solidFill>
            <a:ln w="9525" cap="flat" cmpd="sng" algn="ctr">
              <a:solidFill>
                <a:srgbClr val="636363"/>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86" name="Rounded Rectangle 85"/>
            <p:cNvSpPr/>
            <p:nvPr/>
          </p:nvSpPr>
          <p:spPr>
            <a:xfrm>
              <a:off x="1147389" y="4540103"/>
              <a:ext cx="1490812" cy="623336"/>
            </a:xfrm>
            <a:prstGeom prst="roundRect">
              <a:avLst/>
            </a:prstGeom>
            <a:gradFill rotWithShape="1">
              <a:gsLst>
                <a:gs pos="0">
                  <a:schemeClr val="accent1"/>
                </a:gs>
                <a:gs pos="100000">
                  <a:srgbClr val="E7C7D4"/>
                </a:gs>
              </a:gsLst>
              <a:lin ang="5400000" scaled="0"/>
            </a:gra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87" name="Rounded Rectangle 86"/>
            <p:cNvSpPr/>
            <p:nvPr/>
          </p:nvSpPr>
          <p:spPr>
            <a:xfrm>
              <a:off x="2786235" y="4540103"/>
              <a:ext cx="1381847" cy="623336"/>
            </a:xfrm>
            <a:prstGeom prst="roundRect">
              <a:avLst/>
            </a:prstGeom>
            <a:gradFill flip="none" rotWithShape="1">
              <a:gsLst>
                <a:gs pos="0">
                  <a:srgbClr val="339900"/>
                </a:gs>
                <a:gs pos="100000">
                  <a:srgbClr val="FFFFFF"/>
                </a:gs>
              </a:gsLst>
              <a:lin ang="7320000" scaled="0"/>
              <a:tileRect/>
            </a:gra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Times New Roman"/>
                <a:ea typeface="+mn-ea"/>
                <a:cs typeface="+mn-cs"/>
              </a:endParaRPr>
            </a:p>
          </p:txBody>
        </p:sp>
        <p:sp>
          <p:nvSpPr>
            <p:cNvPr id="88" name="TextBox 65"/>
            <p:cNvSpPr txBox="1"/>
            <p:nvPr/>
          </p:nvSpPr>
          <p:spPr>
            <a:xfrm>
              <a:off x="1072438" y="4082903"/>
              <a:ext cx="3183339" cy="400109"/>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smtClean="0">
                  <a:ln>
                    <a:noFill/>
                  </a:ln>
                  <a:solidFill>
                    <a:sysClr val="window" lastClr="FFFFFF"/>
                  </a:solidFill>
                  <a:effectLst/>
                  <a:uLnTx/>
                  <a:uFillTx/>
                  <a:latin typeface="Calibri"/>
                  <a:ea typeface="ＭＳ Ｐゴシック" charset="0"/>
                  <a:cs typeface="Calibri"/>
                </a:rPr>
                <a:t>Compute resource</a:t>
              </a:r>
              <a:endParaRPr kumimoji="0" lang="en-US" sz="2000" i="0" u="none" strike="noStrike" kern="1200" cap="none" spc="0" normalizeH="0" baseline="0" noProof="0" dirty="0">
                <a:ln>
                  <a:noFill/>
                </a:ln>
                <a:solidFill>
                  <a:sysClr val="window" lastClr="FFFFFF"/>
                </a:solidFill>
                <a:effectLst/>
                <a:uLnTx/>
                <a:uFillTx/>
                <a:latin typeface="Calibri"/>
                <a:ea typeface="ＭＳ Ｐゴシック" charset="0"/>
                <a:cs typeface="Calibri"/>
              </a:endParaRPr>
            </a:p>
          </p:txBody>
        </p:sp>
        <p:sp>
          <p:nvSpPr>
            <p:cNvPr id="89" name="Rectangle 88"/>
            <p:cNvSpPr/>
            <p:nvPr/>
          </p:nvSpPr>
          <p:spPr>
            <a:xfrm>
              <a:off x="1176872" y="4616302"/>
              <a:ext cx="1445014" cy="430887"/>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libri"/>
                  <a:ea typeface="ＭＳ Ｐゴシック" charset="0"/>
                  <a:cs typeface="Calibri"/>
                </a:rPr>
                <a:t>Simulation</a:t>
              </a:r>
            </a:p>
          </p:txBody>
        </p:sp>
        <p:sp>
          <p:nvSpPr>
            <p:cNvPr id="90" name="Rectangle 89"/>
            <p:cNvSpPr/>
            <p:nvPr/>
          </p:nvSpPr>
          <p:spPr>
            <a:xfrm>
              <a:off x="2916068" y="4616302"/>
              <a:ext cx="1143601" cy="430887"/>
            </a:xfrm>
            <a:prstGeom prst="rect">
              <a:avLst/>
            </a:prstGeom>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libri"/>
                  <a:ea typeface="ＭＳ Ｐゴシック" charset="0"/>
                  <a:cs typeface="Calibri"/>
                </a:rPr>
                <a:t>Analysis</a:t>
              </a:r>
              <a:endParaRPr kumimoji="0" lang="en-US" sz="2400" i="0" u="none" strike="noStrike" kern="1200" cap="none" spc="0" normalizeH="0" baseline="0" noProof="0" dirty="0">
                <a:ln>
                  <a:noFill/>
                </a:ln>
                <a:solidFill>
                  <a:srgbClr val="7F7F7F"/>
                </a:solidFill>
                <a:effectLst/>
                <a:uLnTx/>
                <a:uFillTx/>
                <a:ea typeface="ＭＳ Ｐゴシック" charset="0"/>
              </a:endParaRPr>
            </a:p>
          </p:txBody>
        </p:sp>
        <p:sp>
          <p:nvSpPr>
            <p:cNvPr id="91" name="Rectangle 90"/>
            <p:cNvSpPr/>
            <p:nvPr/>
          </p:nvSpPr>
          <p:spPr>
            <a:xfrm>
              <a:off x="1731945" y="5558137"/>
              <a:ext cx="1869923" cy="461665"/>
            </a:xfrm>
            <a:prstGeom prst="rect">
              <a:avLst/>
            </a:prstGeom>
          </p:spPr>
          <p:txBody>
            <a:bodyPr wrap="none">
              <a:spAutoFit/>
            </a:bodyPr>
            <a:lstStyle/>
            <a:p>
              <a:r>
                <a:rPr lang="en-US" dirty="0" smtClean="0">
                  <a:solidFill>
                    <a:srgbClr val="0000FF"/>
                  </a:solidFill>
                  <a:latin typeface="Calibri"/>
                  <a:cs typeface="Calibri"/>
                </a:rPr>
                <a:t>Space shared</a:t>
              </a:r>
              <a:endParaRPr lang="en-US" dirty="0">
                <a:solidFill>
                  <a:srgbClr val="0000FF"/>
                </a:solidFill>
              </a:endParaRPr>
            </a:p>
          </p:txBody>
        </p:sp>
        <p:cxnSp>
          <p:nvCxnSpPr>
            <p:cNvPr id="92" name="Elbow Connector 91"/>
            <p:cNvCxnSpPr/>
            <p:nvPr/>
          </p:nvCxnSpPr>
          <p:spPr>
            <a:xfrm rot="16200000" flipH="1">
              <a:off x="2657465" y="4469799"/>
              <a:ext cx="12663" cy="1418941"/>
            </a:xfrm>
            <a:prstGeom prst="bentConnector3">
              <a:avLst>
                <a:gd name="adj1" fmla="val 2367367"/>
              </a:avLst>
            </a:prstGeom>
            <a:ln w="50800">
              <a:solidFill>
                <a:srgbClr val="3366FF"/>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5409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56" grpId="0" animBg="1"/>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of Simulation and Analysis</a:t>
            </a:r>
            <a:endParaRPr lang="en-US" dirty="0"/>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9</a:t>
            </a:fld>
            <a:endParaRPr lang="en-US"/>
          </a:p>
        </p:txBody>
      </p:sp>
      <p:sp>
        <p:nvSpPr>
          <p:cNvPr id="9" name="Content Placeholder 2"/>
          <p:cNvSpPr>
            <a:spLocks noGrp="1"/>
          </p:cNvSpPr>
          <p:nvPr>
            <p:ph idx="1"/>
          </p:nvPr>
        </p:nvSpPr>
        <p:spPr>
          <a:xfrm>
            <a:off x="838200" y="5486400"/>
            <a:ext cx="7543800" cy="914400"/>
          </a:xfrm>
        </p:spPr>
        <p:style>
          <a:lnRef idx="1">
            <a:schemeClr val="accent3"/>
          </a:lnRef>
          <a:fillRef idx="2">
            <a:schemeClr val="accent3"/>
          </a:fillRef>
          <a:effectRef idx="1">
            <a:schemeClr val="accent3"/>
          </a:effectRef>
          <a:fontRef idx="minor">
            <a:schemeClr val="dk1"/>
          </a:fontRef>
        </p:style>
        <p:txBody>
          <a:bodyPr/>
          <a:lstStyle/>
          <a:p>
            <a:pPr marL="164592" indent="-164592">
              <a:buClrTx/>
              <a:buFont typeface="Arial"/>
              <a:buChar char="•"/>
            </a:pPr>
            <a:r>
              <a:rPr lang="en-US" sz="2400" dirty="0" smtClean="0">
                <a:latin typeface="Calibri"/>
                <a:cs typeface="Calibri"/>
              </a:rPr>
              <a:t>Computations exhibit different scaling characteristics</a:t>
            </a:r>
          </a:p>
          <a:p>
            <a:pPr marL="164592" indent="-164592">
              <a:buClrTx/>
              <a:buFont typeface="Arial"/>
              <a:buChar char="•"/>
            </a:pPr>
            <a:r>
              <a:rPr lang="en-US" sz="2400" dirty="0">
                <a:latin typeface="Calibri"/>
                <a:cs typeface="Calibri"/>
              </a:rPr>
              <a:t>Number of optimal nodes for simulation and analysis </a:t>
            </a:r>
            <a:r>
              <a:rPr lang="en-US" sz="2400" dirty="0" smtClean="0">
                <a:latin typeface="Calibri"/>
                <a:cs typeface="Calibri"/>
              </a:rPr>
              <a:t>vary</a:t>
            </a:r>
          </a:p>
        </p:txBody>
      </p:sp>
      <p:pic>
        <p:nvPicPr>
          <p:cNvPr id="11" name="Picture 10" descr="strongscaling1M.png"/>
          <p:cNvPicPr>
            <a:picLocks noChangeAspect="1"/>
          </p:cNvPicPr>
          <p:nvPr/>
        </p:nvPicPr>
        <p:blipFill rotWithShape="1">
          <a:blip r:embed="rId3">
            <a:extLst>
              <a:ext uri="{28A0092B-C50C-407E-A947-70E740481C1C}">
                <a14:useLocalDpi xmlns:a14="http://schemas.microsoft.com/office/drawing/2010/main" val="0"/>
              </a:ext>
            </a:extLst>
          </a:blip>
          <a:srcRect l="6000" t="4751" r="9000" b="657"/>
          <a:stretch/>
        </p:blipFill>
        <p:spPr>
          <a:xfrm>
            <a:off x="914400" y="914400"/>
            <a:ext cx="7315200" cy="4044876"/>
          </a:xfrm>
          <a:prstGeom prst="rect">
            <a:avLst/>
          </a:prstGeom>
          <a:ln>
            <a:solidFill>
              <a:schemeClr val="accent4"/>
            </a:solidFill>
          </a:ln>
          <a:effectLst>
            <a:outerShdw blurRad="50800" dist="38100" dir="2700000" algn="tl" rotWithShape="0">
              <a:srgbClr val="000000">
                <a:alpha val="43000"/>
              </a:srgbClr>
            </a:outerShdw>
          </a:effectLst>
        </p:spPr>
      </p:pic>
      <p:sp>
        <p:nvSpPr>
          <p:cNvPr id="3" name="TextBox 2"/>
          <p:cNvSpPr txBox="1"/>
          <p:nvPr/>
        </p:nvSpPr>
        <p:spPr>
          <a:xfrm>
            <a:off x="1258204" y="4953000"/>
            <a:ext cx="6666596" cy="430887"/>
          </a:xfrm>
          <a:prstGeom prst="rect">
            <a:avLst/>
          </a:prstGeom>
          <a:noFill/>
        </p:spPr>
        <p:txBody>
          <a:bodyPr wrap="none" rtlCol="0">
            <a:spAutoFit/>
          </a:bodyPr>
          <a:lstStyle/>
          <a:p>
            <a:r>
              <a:rPr lang="en-US" sz="2200" dirty="0" smtClean="0">
                <a:solidFill>
                  <a:schemeClr val="accent3">
                    <a:lumMod val="75000"/>
                  </a:schemeClr>
                </a:solidFill>
                <a:latin typeface="Calibri"/>
                <a:cs typeface="Calibri"/>
              </a:rPr>
              <a:t>Figure: Strong scaling miniMD simulation and its analysis</a:t>
            </a:r>
            <a:endParaRPr lang="en-US" sz="2200" dirty="0">
              <a:solidFill>
                <a:schemeClr val="accent3">
                  <a:lumMod val="75000"/>
                </a:schemeClr>
              </a:solidFill>
              <a:latin typeface="Calibri"/>
              <a:cs typeface="Calibri"/>
            </a:endParaRPr>
          </a:p>
        </p:txBody>
      </p:sp>
    </p:spTree>
    <p:extLst>
      <p:ext uri="{BB962C8B-B14F-4D97-AF65-F5344CB8AC3E}">
        <p14:creationId xmlns:p14="http://schemas.microsoft.com/office/powerpoint/2010/main" val="65780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theme/theme1.xml><?xml version="1.0" encoding="utf-8"?>
<a:theme xmlns:a="http://schemas.openxmlformats.org/drawingml/2006/main" name="blue_addfield">
  <a:themeElements>
    <a:clrScheme name="ANL_2009">
      <a:dk1>
        <a:srgbClr val="7F7F7F"/>
      </a:dk1>
      <a:lt1>
        <a:sysClr val="window" lastClr="FFFFFF"/>
      </a:lt1>
      <a:dk2>
        <a:srgbClr val="1F497D"/>
      </a:dk2>
      <a:lt2>
        <a:srgbClr val="EEECE1"/>
      </a:lt2>
      <a:accent1>
        <a:srgbClr val="5C0426"/>
      </a:accent1>
      <a:accent2>
        <a:srgbClr val="9D7D9E"/>
      </a:accent2>
      <a:accent3>
        <a:srgbClr val="BF5C28"/>
      </a:accent3>
      <a:accent4>
        <a:srgbClr val="3D203B"/>
      </a:accent4>
      <a:accent5>
        <a:srgbClr val="666B66"/>
      </a:accent5>
      <a:accent6>
        <a:srgbClr val="D6AC29"/>
      </a:accent6>
      <a:hlink>
        <a:srgbClr val="253D51"/>
      </a:hlink>
      <a:folHlink>
        <a:srgbClr val="1B1545"/>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blue_addfield.pot</Template>
  <TotalTime>17593</TotalTime>
  <Words>1614</Words>
  <Application>Microsoft Macintosh PowerPoint</Application>
  <PresentationFormat>On-screen Show (4:3)</PresentationFormat>
  <Paragraphs>539</Paragraphs>
  <Slides>32</Slides>
  <Notes>26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blue_addfield</vt:lpstr>
      <vt:lpstr>Optimal Execution of Co-analysis for  Large-scale Molecular Dynamics Simulations</vt:lpstr>
      <vt:lpstr>Large-scale Simulations</vt:lpstr>
      <vt:lpstr>Simulations and Analysis</vt:lpstr>
      <vt:lpstr>End-to-end Simulation-Analysis Time</vt:lpstr>
      <vt:lpstr>Simulation-time Analysis</vt:lpstr>
      <vt:lpstr>Maximize Scientific Output</vt:lpstr>
      <vt:lpstr>Co-analysis Modes</vt:lpstr>
      <vt:lpstr>Co-analysis Modes</vt:lpstr>
      <vt:lpstr>Scalability of Simulation and Analysis</vt:lpstr>
      <vt:lpstr>Challenges I - Multiple Analysis</vt:lpstr>
      <vt:lpstr>Challenges II - Analysis Execution</vt:lpstr>
      <vt:lpstr>Challenges III – Application and System Features</vt:lpstr>
      <vt:lpstr>Problem</vt:lpstr>
      <vt:lpstr>Outline</vt:lpstr>
      <vt:lpstr>System and Application Features – Remote Model</vt:lpstr>
      <vt:lpstr>Solution – Integer Linear Program </vt:lpstr>
      <vt:lpstr>Integer Linear Program Formulation – Remote</vt:lpstr>
      <vt:lpstr>System and Application Features – Local Model</vt:lpstr>
      <vt:lpstr>Solution – Integer Linear Program </vt:lpstr>
      <vt:lpstr>Integer Linear Program Formulation – Local</vt:lpstr>
      <vt:lpstr>Outline</vt:lpstr>
      <vt:lpstr>Molecular Dynamics Simulation</vt:lpstr>
      <vt:lpstr>LAMMPS analysis</vt:lpstr>
      <vt:lpstr>miniMD analysis</vt:lpstr>
      <vt:lpstr>Systems</vt:lpstr>
      <vt:lpstr>FOCAL Workflow</vt:lpstr>
      <vt:lpstr>Results - Remote</vt:lpstr>
      <vt:lpstr>Results - Remote</vt:lpstr>
      <vt:lpstr>Results - Local</vt:lpstr>
      <vt:lpstr>Conclusions</vt:lpstr>
      <vt:lpstr>PowerPoint Presentation</vt:lpstr>
      <vt:lpstr>Thank You!  https://xgitlab.cels.anl.gov/fl/sc16 pmalakar@anl.gov</vt:lpstr>
    </vt:vector>
  </TitlesOfParts>
  <Company>Argonne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Sana Sandler</dc:creator>
  <cp:lastModifiedBy>Preeti Malakar</cp:lastModifiedBy>
  <cp:revision>2425</cp:revision>
  <dcterms:created xsi:type="dcterms:W3CDTF">2009-09-17T16:37:31Z</dcterms:created>
  <dcterms:modified xsi:type="dcterms:W3CDTF">2016-11-21T17:34:18Z</dcterms:modified>
</cp:coreProperties>
</file>