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embeddings/oleObject2.bin" ContentType="application/vnd.openxmlformats-officedocument.oleObject"/>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embeddings/oleObject5.bin" ContentType="application/vnd.openxmlformats-officedocument.oleObject"/>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60" r:id="rId2"/>
    <p:sldId id="261" r:id="rId3"/>
    <p:sldId id="314" r:id="rId4"/>
    <p:sldId id="308" r:id="rId5"/>
    <p:sldId id="299" r:id="rId6"/>
    <p:sldId id="265" r:id="rId7"/>
    <p:sldId id="316" r:id="rId8"/>
    <p:sldId id="296" r:id="rId9"/>
    <p:sldId id="317" r:id="rId10"/>
    <p:sldId id="320" r:id="rId11"/>
    <p:sldId id="281" r:id="rId12"/>
    <p:sldId id="272" r:id="rId13"/>
    <p:sldId id="282" r:id="rId14"/>
    <p:sldId id="278" r:id="rId15"/>
    <p:sldId id="283" r:id="rId16"/>
    <p:sldId id="284" r:id="rId17"/>
    <p:sldId id="318" r:id="rId18"/>
    <p:sldId id="287" r:id="rId19"/>
    <p:sldId id="288" r:id="rId20"/>
    <p:sldId id="291" r:id="rId21"/>
    <p:sldId id="294" r:id="rId22"/>
    <p:sldId id="297" r:id="rId23"/>
    <p:sldId id="312" r:id="rId24"/>
    <p:sldId id="293" r:id="rId25"/>
    <p:sldId id="290" r:id="rId26"/>
    <p:sldId id="292" r:id="rId27"/>
    <p:sldId id="298" r:id="rId28"/>
    <p:sldId id="321" r:id="rId29"/>
    <p:sldId id="322" r:id="rId30"/>
    <p:sldId id="305" r:id="rId31"/>
    <p:sldId id="306" r:id="rId32"/>
    <p:sldId id="304" r:id="rId3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FE8"/>
    <a:srgbClr val="88E7E5"/>
    <a:srgbClr val="FF6600"/>
    <a:srgbClr val="99CCFF"/>
    <a:srgbClr val="7DE186"/>
    <a:srgbClr val="44CB00"/>
    <a:srgbClr val="FF883D"/>
    <a:srgbClr val="D25300"/>
    <a:srgbClr val="E8FCEA"/>
    <a:srgbClr val="4F3A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90" autoAdjust="0"/>
    <p:restoredTop sz="51461" autoAdjust="0"/>
  </p:normalViewPr>
  <p:slideViewPr>
    <p:cSldViewPr snapToObjects="1">
      <p:cViewPr>
        <p:scale>
          <a:sx n="94" d="100"/>
          <a:sy n="94" d="100"/>
        </p:scale>
        <p:origin x="-247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preeti:work:IO-Trend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preeti:work:papers:SC2015:ppt:Workbook1.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preeti:work:papers:SC2015:ppt: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dirty="0">
                <a:solidFill>
                  <a:srgbClr val="8F451E"/>
                </a:solidFill>
              </a:rPr>
              <a:t>I/O</a:t>
            </a:r>
            <a:r>
              <a:rPr lang="en-US" baseline="0" dirty="0">
                <a:solidFill>
                  <a:srgbClr val="8F451E"/>
                </a:solidFill>
              </a:rPr>
              <a:t> vs. </a:t>
            </a:r>
            <a:r>
              <a:rPr lang="en-US" baseline="0" dirty="0" smtClean="0">
                <a:solidFill>
                  <a:srgbClr val="8F451E"/>
                </a:solidFill>
              </a:rPr>
              <a:t>FLOPS </a:t>
            </a:r>
            <a:r>
              <a:rPr lang="en-US" sz="1800" b="1" i="0" baseline="0" dirty="0" smtClean="0">
                <a:solidFill>
                  <a:srgbClr val="8F451E"/>
                </a:solidFill>
                <a:effectLst/>
              </a:rPr>
              <a:t>for #1 supercomputer in top500 list</a:t>
            </a:r>
            <a:endParaRPr lang="en-US" dirty="0" smtClean="0">
              <a:solidFill>
                <a:srgbClr val="8F451E"/>
              </a:solidFill>
              <a:effectLst/>
            </a:endParaRPr>
          </a:p>
        </c:rich>
      </c:tx>
      <c:layout>
        <c:manualLayout>
          <c:xMode val="edge"/>
          <c:yMode val="edge"/>
          <c:x val="0.212623260086641"/>
          <c:y val="0.00226009868193059"/>
        </c:manualLayout>
      </c:layout>
      <c:overlay val="0"/>
    </c:title>
    <c:autoTitleDeleted val="0"/>
    <c:plotArea>
      <c:layout>
        <c:manualLayout>
          <c:layoutTarget val="inner"/>
          <c:xMode val="edge"/>
          <c:yMode val="edge"/>
          <c:x val="0.175093604322874"/>
          <c:y val="0.143483583253255"/>
          <c:w val="0.801530092989828"/>
          <c:h val="0.69875027624035"/>
        </c:manualLayout>
      </c:layout>
      <c:lineChart>
        <c:grouping val="standard"/>
        <c:varyColors val="0"/>
        <c:ser>
          <c:idx val="0"/>
          <c:order val="0"/>
          <c:tx>
            <c:v>IO vs FLOPS</c:v>
          </c:tx>
          <c:marker>
            <c:symbol val="square"/>
            <c:size val="13"/>
            <c:spPr>
              <a:noFill/>
              <a:ln w="28575" cmpd="sng">
                <a:solidFill>
                  <a:srgbClr val="0000FF"/>
                </a:solidFill>
              </a:ln>
            </c:spPr>
          </c:marker>
          <c:dPt>
            <c:idx val="8"/>
            <c:marker>
              <c:spPr>
                <a:noFill/>
                <a:ln w="28575" cmpd="sng">
                  <a:solidFill>
                    <a:srgbClr val="44CB00"/>
                  </a:solidFill>
                  <a:prstDash val="sysDash"/>
                </a:ln>
              </c:spPr>
            </c:marker>
            <c:bubble3D val="0"/>
            <c:spPr>
              <a:ln w="38100">
                <a:solidFill>
                  <a:srgbClr val="44CB00"/>
                </a:solidFill>
                <a:prstDash val="sysDot"/>
              </a:ln>
            </c:spPr>
          </c:dPt>
          <c:cat>
            <c:numRef>
              <c:f>DATA!$A$5:$A$13</c:f>
              <c:numCache>
                <c:formatCode>General</c:formatCode>
                <c:ptCount val="9"/>
                <c:pt idx="0">
                  <c:v>1997.0</c:v>
                </c:pt>
                <c:pt idx="1">
                  <c:v>2001.0</c:v>
                </c:pt>
                <c:pt idx="2">
                  <c:v>2004.0</c:v>
                </c:pt>
                <c:pt idx="3">
                  <c:v>2008.0</c:v>
                </c:pt>
                <c:pt idx="4">
                  <c:v>2010.0</c:v>
                </c:pt>
                <c:pt idx="5">
                  <c:v>2012.0</c:v>
                </c:pt>
                <c:pt idx="6">
                  <c:v>2013.0</c:v>
                </c:pt>
                <c:pt idx="7">
                  <c:v>2015.0</c:v>
                </c:pt>
                <c:pt idx="8">
                  <c:v>2018.0</c:v>
                </c:pt>
              </c:numCache>
            </c:numRef>
          </c:cat>
          <c:val>
            <c:numRef>
              <c:f>DATA!$G$5:$G$13</c:f>
              <c:numCache>
                <c:formatCode>0.000000000</c:formatCode>
                <c:ptCount val="9"/>
                <c:pt idx="0">
                  <c:v>0.000555555555555555</c:v>
                </c:pt>
                <c:pt idx="1">
                  <c:v>0.000416666666666667</c:v>
                </c:pt>
                <c:pt idx="2">
                  <c:v>2.66666666666667E-5</c:v>
                </c:pt>
                <c:pt idx="3">
                  <c:v>3.23529411764706E-5</c:v>
                </c:pt>
                <c:pt idx="4">
                  <c:v>0.000103004291845494</c:v>
                </c:pt>
                <c:pt idx="5">
                  <c:v>2.5E-5</c:v>
                </c:pt>
                <c:pt idx="6">
                  <c:v>1.85185185185185E-5</c:v>
                </c:pt>
                <c:pt idx="7">
                  <c:v>2.33151183970856E-5</c:v>
                </c:pt>
                <c:pt idx="8">
                  <c:v>5.55555555555555E-6</c:v>
                </c:pt>
              </c:numCache>
            </c:numRef>
          </c:val>
          <c:smooth val="0"/>
        </c:ser>
        <c:dLbls>
          <c:showLegendKey val="0"/>
          <c:showVal val="0"/>
          <c:showCatName val="0"/>
          <c:showSerName val="0"/>
          <c:showPercent val="0"/>
          <c:showBubbleSize val="0"/>
        </c:dLbls>
        <c:marker val="1"/>
        <c:smooth val="0"/>
        <c:axId val="-2032404408"/>
        <c:axId val="-2032401336"/>
      </c:lineChart>
      <c:catAx>
        <c:axId val="-2032404408"/>
        <c:scaling>
          <c:orientation val="minMax"/>
        </c:scaling>
        <c:delete val="0"/>
        <c:axPos val="b"/>
        <c:numFmt formatCode="General" sourceLinked="1"/>
        <c:majorTickMark val="cross"/>
        <c:minorTickMark val="cross"/>
        <c:tickLblPos val="nextTo"/>
        <c:txPr>
          <a:bodyPr/>
          <a:lstStyle/>
          <a:p>
            <a:pPr>
              <a:defRPr sz="1800" b="1"/>
            </a:pPr>
            <a:endParaRPr lang="en-US"/>
          </a:p>
        </c:txPr>
        <c:crossAx val="-2032401336"/>
        <c:crossesAt val="0.0"/>
        <c:auto val="1"/>
        <c:lblAlgn val="ctr"/>
        <c:lblOffset val="100"/>
        <c:noMultiLvlLbl val="1"/>
      </c:catAx>
      <c:valAx>
        <c:axId val="-2032401336"/>
        <c:scaling>
          <c:logBase val="10.0"/>
          <c:orientation val="minMax"/>
          <c:max val="0.001"/>
        </c:scaling>
        <c:delete val="0"/>
        <c:axPos val="l"/>
        <c:majorGridlines/>
        <c:minorGridlines/>
        <c:numFmt formatCode="0.00E+00" sourceLinked="0"/>
        <c:majorTickMark val="out"/>
        <c:minorTickMark val="none"/>
        <c:tickLblPos val="nextTo"/>
        <c:txPr>
          <a:bodyPr/>
          <a:lstStyle/>
          <a:p>
            <a:pPr>
              <a:defRPr sz="1800" b="1" i="0"/>
            </a:pPr>
            <a:endParaRPr lang="en-US"/>
          </a:p>
        </c:txPr>
        <c:crossAx val="-2032404408"/>
        <c:crosses val="autoZero"/>
        <c:crossBetween val="between"/>
      </c:valAx>
    </c:plotArea>
    <c:plotVisOnly val="1"/>
    <c:dispBlanksAs val="gap"/>
    <c:showDLblsOverMax val="0"/>
  </c:chart>
  <c:spPr>
    <a:solidFill>
      <a:schemeClr val="bg1"/>
    </a:solidFill>
    <a:ln w="6350" cmpd="sng">
      <a:solidFill>
        <a:srgbClr val="EEECE1">
          <a:lumMod val="10000"/>
        </a:srgbClr>
      </a:solidFill>
    </a:ln>
    <a:effectLst/>
    <a:scene3d>
      <a:camera prst="orthographicFront"/>
      <a:lightRig rig="threePt" dir="t"/>
    </a:scene3d>
    <a:sp3d>
      <a:bevelT/>
    </a:sp3d>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Time</c:v>
          </c:tx>
          <c:spPr>
            <a:solidFill>
              <a:srgbClr val="00FF00"/>
            </a:solidFill>
          </c:spPr>
          <c:invertIfNegative val="0"/>
          <c:val>
            <c:numRef>
              <c:f>'4 params'!$A$1:$A$9</c:f>
              <c:numCache>
                <c:formatCode>General</c:formatCode>
                <c:ptCount val="9"/>
                <c:pt idx="0">
                  <c:v>1.0</c:v>
                </c:pt>
                <c:pt idx="1">
                  <c:v>2.0</c:v>
                </c:pt>
                <c:pt idx="2">
                  <c:v>3.0</c:v>
                </c:pt>
                <c:pt idx="3">
                  <c:v>2.0</c:v>
                </c:pt>
                <c:pt idx="4">
                  <c:v>8.0</c:v>
                </c:pt>
                <c:pt idx="5">
                  <c:v>7.0</c:v>
                </c:pt>
                <c:pt idx="6">
                  <c:v>4.0</c:v>
                </c:pt>
                <c:pt idx="7">
                  <c:v>5.0</c:v>
                </c:pt>
                <c:pt idx="8">
                  <c:v>2.0</c:v>
                </c:pt>
              </c:numCache>
            </c:numRef>
          </c:val>
        </c:ser>
        <c:ser>
          <c:idx val="1"/>
          <c:order val="1"/>
          <c:tx>
            <c:v>Memory</c:v>
          </c:tx>
          <c:spPr>
            <a:solidFill>
              <a:srgbClr val="3366FF"/>
            </a:solidFill>
          </c:spPr>
          <c:invertIfNegative val="0"/>
          <c:val>
            <c:numRef>
              <c:f>'4 params'!$B$1:$B$9</c:f>
              <c:numCache>
                <c:formatCode>General</c:formatCode>
                <c:ptCount val="9"/>
                <c:pt idx="0">
                  <c:v>2.0</c:v>
                </c:pt>
                <c:pt idx="1">
                  <c:v>3.0</c:v>
                </c:pt>
                <c:pt idx="2">
                  <c:v>3.0</c:v>
                </c:pt>
                <c:pt idx="3">
                  <c:v>6.0</c:v>
                </c:pt>
                <c:pt idx="4">
                  <c:v>7.0</c:v>
                </c:pt>
                <c:pt idx="5">
                  <c:v>1.0</c:v>
                </c:pt>
                <c:pt idx="6">
                  <c:v>3.0</c:v>
                </c:pt>
                <c:pt idx="7">
                  <c:v>6.0</c:v>
                </c:pt>
                <c:pt idx="8">
                  <c:v>9.0</c:v>
                </c:pt>
              </c:numCache>
            </c:numRef>
          </c:val>
        </c:ser>
        <c:ser>
          <c:idx val="2"/>
          <c:order val="2"/>
          <c:tx>
            <c:v>Importance</c:v>
          </c:tx>
          <c:spPr>
            <a:solidFill>
              <a:srgbClr val="FF6600"/>
            </a:solidFill>
          </c:spPr>
          <c:invertIfNegative val="0"/>
          <c:val>
            <c:numRef>
              <c:f>'4 params'!$C$1:$C$9</c:f>
              <c:numCache>
                <c:formatCode>General</c:formatCode>
                <c:ptCount val="9"/>
              </c:numCache>
            </c:numRef>
          </c:val>
        </c:ser>
        <c:ser>
          <c:idx val="3"/>
          <c:order val="3"/>
          <c:tx>
            <c:v>Minimum interval</c:v>
          </c:tx>
          <c:spPr>
            <a:solidFill>
              <a:srgbClr val="E8E800"/>
            </a:solidFill>
          </c:spPr>
          <c:invertIfNegative val="0"/>
          <c:val>
            <c:numRef>
              <c:f>'4 params'!$D$1:$D$9</c:f>
              <c:numCache>
                <c:formatCode>General</c:formatCode>
                <c:ptCount val="9"/>
              </c:numCache>
            </c:numRef>
          </c:val>
        </c:ser>
        <c:dLbls>
          <c:showLegendKey val="0"/>
          <c:showVal val="0"/>
          <c:showCatName val="0"/>
          <c:showSerName val="0"/>
          <c:showPercent val="0"/>
          <c:showBubbleSize val="0"/>
        </c:dLbls>
        <c:gapWidth val="150"/>
        <c:axId val="-2037262328"/>
        <c:axId val="-2037256648"/>
      </c:barChart>
      <c:catAx>
        <c:axId val="-2037262328"/>
        <c:scaling>
          <c:orientation val="minMax"/>
        </c:scaling>
        <c:delete val="0"/>
        <c:axPos val="b"/>
        <c:title>
          <c:tx>
            <c:rich>
              <a:bodyPr/>
              <a:lstStyle/>
              <a:p>
                <a:pPr>
                  <a:defRPr sz="1500"/>
                </a:pPr>
                <a:r>
                  <a:rPr lang="en-US" sz="1500" b="0" dirty="0" smtClean="0"/>
                  <a:t>Analysis </a:t>
                </a:r>
                <a:r>
                  <a:rPr lang="en-US" sz="1500" b="0" dirty="0"/>
                  <a:t>index</a:t>
                </a:r>
              </a:p>
            </c:rich>
          </c:tx>
          <c:layout/>
          <c:overlay val="0"/>
        </c:title>
        <c:majorTickMark val="out"/>
        <c:minorTickMark val="none"/>
        <c:tickLblPos val="nextTo"/>
        <c:txPr>
          <a:bodyPr/>
          <a:lstStyle/>
          <a:p>
            <a:pPr>
              <a:defRPr sz="1500"/>
            </a:pPr>
            <a:endParaRPr lang="en-US"/>
          </a:p>
        </c:txPr>
        <c:crossAx val="-2037256648"/>
        <c:crosses val="autoZero"/>
        <c:auto val="1"/>
        <c:lblAlgn val="ctr"/>
        <c:lblOffset val="100"/>
        <c:noMultiLvlLbl val="0"/>
      </c:catAx>
      <c:valAx>
        <c:axId val="-2037256648"/>
        <c:scaling>
          <c:orientation val="minMax"/>
        </c:scaling>
        <c:delete val="0"/>
        <c:axPos val="l"/>
        <c:majorGridlines/>
        <c:title>
          <c:tx>
            <c:rich>
              <a:bodyPr rot="-5400000" vert="horz"/>
              <a:lstStyle/>
              <a:p>
                <a:pPr>
                  <a:defRPr sz="1500"/>
                </a:pPr>
                <a:r>
                  <a:rPr lang="en-US" sz="1500" b="0" dirty="0"/>
                  <a:t>Relative units</a:t>
                </a:r>
              </a:p>
            </c:rich>
          </c:tx>
          <c:layout>
            <c:manualLayout>
              <c:xMode val="edge"/>
              <c:yMode val="edge"/>
              <c:x val="0.0519210799584631"/>
              <c:y val="0.266561075077877"/>
            </c:manualLayout>
          </c:layout>
          <c:overlay val="0"/>
        </c:title>
        <c:numFmt formatCode="General" sourceLinked="1"/>
        <c:majorTickMark val="out"/>
        <c:minorTickMark val="none"/>
        <c:tickLblPos val="nextTo"/>
        <c:txPr>
          <a:bodyPr/>
          <a:lstStyle/>
          <a:p>
            <a:pPr>
              <a:defRPr sz="1500"/>
            </a:pPr>
            <a:endParaRPr lang="en-US"/>
          </a:p>
        </c:txPr>
        <c:crossAx val="-2037262328"/>
        <c:crosses val="autoZero"/>
        <c:crossBetween val="between"/>
      </c:valAx>
    </c:plotArea>
    <c:legend>
      <c:legendPos val="t"/>
      <c:legendEntry>
        <c:idx val="2"/>
        <c:delete val="1"/>
      </c:legendEntry>
      <c:legendEntry>
        <c:idx val="3"/>
        <c:delete val="1"/>
      </c:legendEntry>
      <c:layout>
        <c:manualLayout>
          <c:xMode val="edge"/>
          <c:yMode val="edge"/>
          <c:x val="0.286584124414355"/>
          <c:y val="0.0382236535191344"/>
          <c:w val="0.53326996508614"/>
          <c:h val="0.124809257949467"/>
        </c:manualLayout>
      </c:layout>
      <c:overlay val="0"/>
      <c:txPr>
        <a:bodyPr/>
        <a:lstStyle/>
        <a:p>
          <a:pPr>
            <a:defRPr sz="1500"/>
          </a:pPr>
          <a:endParaRPr lang="en-US"/>
        </a:p>
      </c:txPr>
    </c:legend>
    <c:plotVisOnly val="1"/>
    <c:dispBlanksAs val="gap"/>
    <c:showDLblsOverMax val="0"/>
  </c:chart>
  <c:spPr>
    <a:solidFill>
      <a:schemeClr val="bg1"/>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Time</c:v>
          </c:tx>
          <c:spPr>
            <a:solidFill>
              <a:srgbClr val="00FF00"/>
            </a:solidFill>
          </c:spPr>
          <c:invertIfNegative val="0"/>
          <c:val>
            <c:numRef>
              <c:f>'2 params'!$A$1:$A$9</c:f>
              <c:numCache>
                <c:formatCode>General</c:formatCode>
                <c:ptCount val="9"/>
                <c:pt idx="0">
                  <c:v>1.0</c:v>
                </c:pt>
                <c:pt idx="1">
                  <c:v>2.0</c:v>
                </c:pt>
                <c:pt idx="2">
                  <c:v>3.0</c:v>
                </c:pt>
                <c:pt idx="3">
                  <c:v>2.0</c:v>
                </c:pt>
                <c:pt idx="4">
                  <c:v>8.0</c:v>
                </c:pt>
                <c:pt idx="5">
                  <c:v>7.0</c:v>
                </c:pt>
                <c:pt idx="6">
                  <c:v>4.0</c:v>
                </c:pt>
                <c:pt idx="7">
                  <c:v>5.0</c:v>
                </c:pt>
                <c:pt idx="8">
                  <c:v>2.0</c:v>
                </c:pt>
              </c:numCache>
            </c:numRef>
          </c:val>
        </c:ser>
        <c:ser>
          <c:idx val="1"/>
          <c:order val="1"/>
          <c:tx>
            <c:v>Memory</c:v>
          </c:tx>
          <c:spPr>
            <a:solidFill>
              <a:srgbClr val="3366FF"/>
            </a:solidFill>
          </c:spPr>
          <c:invertIfNegative val="0"/>
          <c:val>
            <c:numRef>
              <c:f>'2 params'!$B$1:$B$9</c:f>
              <c:numCache>
                <c:formatCode>General</c:formatCode>
                <c:ptCount val="9"/>
                <c:pt idx="0">
                  <c:v>2.0</c:v>
                </c:pt>
                <c:pt idx="1">
                  <c:v>3.0</c:v>
                </c:pt>
                <c:pt idx="2">
                  <c:v>3.0</c:v>
                </c:pt>
                <c:pt idx="3">
                  <c:v>6.0</c:v>
                </c:pt>
                <c:pt idx="4">
                  <c:v>7.0</c:v>
                </c:pt>
                <c:pt idx="5">
                  <c:v>1.0</c:v>
                </c:pt>
                <c:pt idx="6">
                  <c:v>3.0</c:v>
                </c:pt>
                <c:pt idx="7">
                  <c:v>6.0</c:v>
                </c:pt>
                <c:pt idx="8">
                  <c:v>9.0</c:v>
                </c:pt>
              </c:numCache>
            </c:numRef>
          </c:val>
        </c:ser>
        <c:ser>
          <c:idx val="2"/>
          <c:order val="2"/>
          <c:tx>
            <c:v>Importance</c:v>
          </c:tx>
          <c:spPr>
            <a:solidFill>
              <a:srgbClr val="FF6600"/>
            </a:solidFill>
          </c:spPr>
          <c:invertIfNegative val="0"/>
          <c:val>
            <c:numRef>
              <c:f>'2 params'!$C$1:$C$9</c:f>
              <c:numCache>
                <c:formatCode>General</c:formatCode>
                <c:ptCount val="9"/>
                <c:pt idx="0">
                  <c:v>4.0</c:v>
                </c:pt>
                <c:pt idx="1">
                  <c:v>2.0</c:v>
                </c:pt>
                <c:pt idx="2">
                  <c:v>4.0</c:v>
                </c:pt>
                <c:pt idx="3">
                  <c:v>3.0</c:v>
                </c:pt>
                <c:pt idx="4">
                  <c:v>5.0</c:v>
                </c:pt>
                <c:pt idx="5">
                  <c:v>2.0</c:v>
                </c:pt>
                <c:pt idx="6">
                  <c:v>5.0</c:v>
                </c:pt>
                <c:pt idx="7">
                  <c:v>3.0</c:v>
                </c:pt>
                <c:pt idx="8">
                  <c:v>5.0</c:v>
                </c:pt>
              </c:numCache>
            </c:numRef>
          </c:val>
        </c:ser>
        <c:ser>
          <c:idx val="3"/>
          <c:order val="3"/>
          <c:tx>
            <c:v>Minimum interval</c:v>
          </c:tx>
          <c:spPr>
            <a:solidFill>
              <a:srgbClr val="FFFF00"/>
            </a:solidFill>
          </c:spPr>
          <c:invertIfNegative val="0"/>
          <c:val>
            <c:numRef>
              <c:f>'2 params'!$D$1:$D$9</c:f>
              <c:numCache>
                <c:formatCode>General</c:formatCode>
                <c:ptCount val="9"/>
                <c:pt idx="0">
                  <c:v>2.0</c:v>
                </c:pt>
                <c:pt idx="1">
                  <c:v>1.0</c:v>
                </c:pt>
                <c:pt idx="2">
                  <c:v>3.0</c:v>
                </c:pt>
                <c:pt idx="3">
                  <c:v>2.0</c:v>
                </c:pt>
                <c:pt idx="4">
                  <c:v>3.0</c:v>
                </c:pt>
                <c:pt idx="5">
                  <c:v>2.0</c:v>
                </c:pt>
                <c:pt idx="6">
                  <c:v>3.0</c:v>
                </c:pt>
                <c:pt idx="7">
                  <c:v>2.0</c:v>
                </c:pt>
                <c:pt idx="8">
                  <c:v>1.0</c:v>
                </c:pt>
              </c:numCache>
            </c:numRef>
          </c:val>
        </c:ser>
        <c:dLbls>
          <c:showLegendKey val="0"/>
          <c:showVal val="0"/>
          <c:showCatName val="0"/>
          <c:showSerName val="0"/>
          <c:showPercent val="0"/>
          <c:showBubbleSize val="0"/>
        </c:dLbls>
        <c:gapWidth val="150"/>
        <c:axId val="-2036680200"/>
        <c:axId val="-2033103032"/>
      </c:barChart>
      <c:catAx>
        <c:axId val="-2036680200"/>
        <c:scaling>
          <c:orientation val="minMax"/>
        </c:scaling>
        <c:delete val="0"/>
        <c:axPos val="b"/>
        <c:title>
          <c:tx>
            <c:rich>
              <a:bodyPr/>
              <a:lstStyle/>
              <a:p>
                <a:pPr>
                  <a:defRPr sz="1500"/>
                </a:pPr>
                <a:r>
                  <a:rPr lang="en-US" sz="1500" b="0" dirty="0" smtClean="0"/>
                  <a:t>Analysis </a:t>
                </a:r>
                <a:r>
                  <a:rPr lang="en-US" sz="1500" b="0" dirty="0"/>
                  <a:t>index</a:t>
                </a:r>
              </a:p>
            </c:rich>
          </c:tx>
          <c:layout>
            <c:manualLayout>
              <c:xMode val="edge"/>
              <c:yMode val="edge"/>
              <c:x val="0.432056416728532"/>
              <c:y val="0.813917667938393"/>
            </c:manualLayout>
          </c:layout>
          <c:overlay val="0"/>
        </c:title>
        <c:majorTickMark val="out"/>
        <c:minorTickMark val="none"/>
        <c:tickLblPos val="nextTo"/>
        <c:txPr>
          <a:bodyPr/>
          <a:lstStyle/>
          <a:p>
            <a:pPr>
              <a:defRPr sz="1500"/>
            </a:pPr>
            <a:endParaRPr lang="en-US"/>
          </a:p>
        </c:txPr>
        <c:crossAx val="-2033103032"/>
        <c:crosses val="autoZero"/>
        <c:auto val="1"/>
        <c:lblAlgn val="ctr"/>
        <c:lblOffset val="100"/>
        <c:noMultiLvlLbl val="0"/>
      </c:catAx>
      <c:valAx>
        <c:axId val="-2033103032"/>
        <c:scaling>
          <c:orientation val="minMax"/>
        </c:scaling>
        <c:delete val="0"/>
        <c:axPos val="l"/>
        <c:majorGridlines/>
        <c:title>
          <c:tx>
            <c:rich>
              <a:bodyPr rot="-5400000" vert="horz"/>
              <a:lstStyle/>
              <a:p>
                <a:pPr>
                  <a:defRPr sz="1500"/>
                </a:pPr>
                <a:r>
                  <a:rPr lang="en-US" sz="1500" b="0" dirty="0"/>
                  <a:t>Relative </a:t>
                </a:r>
                <a:r>
                  <a:rPr lang="en-US" sz="1500" b="0" dirty="0" smtClean="0"/>
                  <a:t>units</a:t>
                </a:r>
                <a:endParaRPr lang="en-US" sz="1500" b="0" dirty="0"/>
              </a:p>
            </c:rich>
          </c:tx>
          <c:layout>
            <c:manualLayout>
              <c:xMode val="edge"/>
              <c:yMode val="edge"/>
              <c:x val="0.0512820616357887"/>
              <c:y val="0.265917330164346"/>
            </c:manualLayout>
          </c:layout>
          <c:overlay val="0"/>
        </c:title>
        <c:numFmt formatCode="General" sourceLinked="1"/>
        <c:majorTickMark val="out"/>
        <c:minorTickMark val="none"/>
        <c:tickLblPos val="nextTo"/>
        <c:txPr>
          <a:bodyPr/>
          <a:lstStyle/>
          <a:p>
            <a:pPr>
              <a:defRPr sz="1500"/>
            </a:pPr>
            <a:endParaRPr lang="en-US"/>
          </a:p>
        </c:txPr>
        <c:crossAx val="-2036680200"/>
        <c:crosses val="autoZero"/>
        <c:crossBetween val="between"/>
      </c:valAx>
    </c:plotArea>
    <c:legend>
      <c:legendPos val="t"/>
      <c:layout>
        <c:manualLayout>
          <c:xMode val="edge"/>
          <c:yMode val="edge"/>
          <c:x val="0.168518507675855"/>
          <c:y val="0.0"/>
          <c:w val="0.774358928802529"/>
          <c:h val="0.193644556600891"/>
        </c:manualLayout>
      </c:layout>
      <c:overlay val="0"/>
      <c:txPr>
        <a:bodyPr/>
        <a:lstStyle/>
        <a:p>
          <a:pPr>
            <a:defRPr sz="1500"/>
          </a:pPr>
          <a:endParaRPr lang="en-US"/>
        </a:p>
      </c:txPr>
    </c:legend>
    <c:plotVisOnly val="1"/>
    <c:dispBlanksAs val="gap"/>
    <c:showDLblsOverMax val="0"/>
  </c:chart>
  <c:spPr>
    <a:solidFill>
      <a:schemeClr val="bg1"/>
    </a:soli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F0DD4-438C-1740-BBD0-9122B14F9C7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CAC2CB9C-0BAD-8A4A-BFB6-20B82BF9CC42}">
      <dgm:prSet custT="1"/>
      <dgm:spPr>
        <a:effectLst/>
      </dgm:spPr>
      <dgm:t>
        <a:bodyPr lIns="91440" tIns="82296" rIns="91440" bIns="45720"/>
        <a:lstStyle/>
        <a:p>
          <a:pPr rtl="0">
            <a:lnSpc>
              <a:spcPct val="70000"/>
            </a:lnSpc>
          </a:pPr>
          <a:r>
            <a:rPr lang="en-US" sz="2400" dirty="0" smtClean="0">
              <a:solidFill>
                <a:schemeClr val="bg2">
                  <a:lumMod val="10000"/>
                </a:schemeClr>
              </a:solidFill>
              <a:latin typeface="Calibri"/>
              <a:cs typeface="Calibri"/>
            </a:rPr>
            <a:t>High simulation output volume</a:t>
          </a:r>
          <a:endParaRPr lang="en-US" sz="2400" dirty="0">
            <a:solidFill>
              <a:schemeClr val="bg2">
                <a:lumMod val="10000"/>
              </a:schemeClr>
            </a:solidFill>
            <a:latin typeface="Calibri"/>
            <a:cs typeface="Calibri"/>
          </a:endParaRPr>
        </a:p>
      </dgm:t>
    </dgm:pt>
    <dgm:pt modelId="{526E0395-AD0D-8B4D-A601-0E9580C6226C}" type="parTrans" cxnId="{DA48EB53-05C9-CD4E-8085-B4EA096A1280}">
      <dgm:prSet/>
      <dgm:spPr/>
      <dgm:t>
        <a:bodyPr/>
        <a:lstStyle/>
        <a:p>
          <a:endParaRPr lang="en-US"/>
        </a:p>
      </dgm:t>
    </dgm:pt>
    <dgm:pt modelId="{8828220D-8040-C54F-9D06-F7F015438676}" type="sibTrans" cxnId="{DA48EB53-05C9-CD4E-8085-B4EA096A1280}">
      <dgm:prSet/>
      <dgm:spPr/>
      <dgm:t>
        <a:bodyPr/>
        <a:lstStyle/>
        <a:p>
          <a:endParaRPr lang="en-US"/>
        </a:p>
      </dgm:t>
    </dgm:pt>
    <dgm:pt modelId="{8E1C3BCB-0B6D-034A-8C74-428C2CA2635B}">
      <dgm:prSet custT="1"/>
      <dgm:spPr>
        <a:effectLst/>
      </dgm:spPr>
      <dgm:t>
        <a:bodyPr lIns="91440" tIns="82296" rIns="91440" bIns="45720"/>
        <a:lstStyle/>
        <a:p>
          <a:pPr rtl="0">
            <a:lnSpc>
              <a:spcPct val="70000"/>
            </a:lnSpc>
          </a:pPr>
          <a:r>
            <a:rPr lang="en-US" sz="2400" dirty="0" smtClean="0">
              <a:solidFill>
                <a:schemeClr val="bg2">
                  <a:lumMod val="10000"/>
                </a:schemeClr>
              </a:solidFill>
              <a:latin typeface="Calibri"/>
              <a:cs typeface="Calibri"/>
            </a:rPr>
            <a:t>Low I/O bandwidth</a:t>
          </a:r>
          <a:endParaRPr lang="en-US" sz="2400" dirty="0">
            <a:solidFill>
              <a:schemeClr val="bg2">
                <a:lumMod val="10000"/>
              </a:schemeClr>
            </a:solidFill>
            <a:latin typeface="Calibri"/>
            <a:cs typeface="Calibri"/>
          </a:endParaRPr>
        </a:p>
      </dgm:t>
    </dgm:pt>
    <dgm:pt modelId="{9EAC6908-F7D6-B342-86F9-82E70AE5A59B}" type="parTrans" cxnId="{10D9B0D5-7018-8E4E-A3F4-FB00076C0A17}">
      <dgm:prSet/>
      <dgm:spPr/>
      <dgm:t>
        <a:bodyPr/>
        <a:lstStyle/>
        <a:p>
          <a:endParaRPr lang="en-US"/>
        </a:p>
      </dgm:t>
    </dgm:pt>
    <dgm:pt modelId="{2E34EB8E-2416-D44D-968E-F0A9F9BF9E1F}" type="sibTrans" cxnId="{10D9B0D5-7018-8E4E-A3F4-FB00076C0A17}">
      <dgm:prSet/>
      <dgm:spPr/>
      <dgm:t>
        <a:bodyPr/>
        <a:lstStyle/>
        <a:p>
          <a:endParaRPr lang="en-US"/>
        </a:p>
      </dgm:t>
    </dgm:pt>
    <dgm:pt modelId="{91116613-0D3C-EC4D-B6F7-712AD10CB8F7}">
      <dgm:prSet custT="1"/>
      <dgm:spPr>
        <a:effectLst/>
      </dgm:spPr>
      <dgm:t>
        <a:bodyPr lIns="91440" tIns="0" rIns="91440" bIns="0"/>
        <a:lstStyle/>
        <a:p>
          <a:pPr algn="l" rtl="0"/>
          <a:r>
            <a:rPr lang="en-US" sz="2100" dirty="0" smtClean="0">
              <a:latin typeface="Calibri"/>
              <a:cs typeface="Calibri"/>
            </a:rPr>
            <a:t>Challenges</a:t>
          </a:r>
          <a:endParaRPr lang="en-US" sz="2100" dirty="0">
            <a:latin typeface="Calibri"/>
            <a:cs typeface="Calibri"/>
          </a:endParaRPr>
        </a:p>
      </dgm:t>
    </dgm:pt>
    <dgm:pt modelId="{CE25D5B0-E003-4E45-A6DB-12B19247D6F1}" type="parTrans" cxnId="{A3B408E6-D573-D644-A48D-356CBD2769A8}">
      <dgm:prSet/>
      <dgm:spPr/>
      <dgm:t>
        <a:bodyPr/>
        <a:lstStyle/>
        <a:p>
          <a:endParaRPr lang="en-US"/>
        </a:p>
      </dgm:t>
    </dgm:pt>
    <dgm:pt modelId="{94065A83-5BD5-134D-8703-C0831FA1E80E}" type="sibTrans" cxnId="{A3B408E6-D573-D644-A48D-356CBD2769A8}">
      <dgm:prSet/>
      <dgm:spPr/>
      <dgm:t>
        <a:bodyPr/>
        <a:lstStyle/>
        <a:p>
          <a:endParaRPr lang="en-US"/>
        </a:p>
      </dgm:t>
    </dgm:pt>
    <dgm:pt modelId="{C628D33D-BFA7-E14B-8C92-8B4E94755A66}" type="pres">
      <dgm:prSet presAssocID="{204F0DD4-438C-1740-BBD0-9122B14F9C7C}" presName="Name0" presStyleCnt="0">
        <dgm:presLayoutVars>
          <dgm:dir/>
          <dgm:animLvl val="lvl"/>
          <dgm:resizeHandles val="exact"/>
        </dgm:presLayoutVars>
      </dgm:prSet>
      <dgm:spPr/>
      <dgm:t>
        <a:bodyPr/>
        <a:lstStyle/>
        <a:p>
          <a:endParaRPr lang="en-US"/>
        </a:p>
      </dgm:t>
    </dgm:pt>
    <dgm:pt modelId="{5FBBA8F0-5E07-8E41-9D33-BF0EF5BAB3AA}" type="pres">
      <dgm:prSet presAssocID="{91116613-0D3C-EC4D-B6F7-712AD10CB8F7}" presName="composite" presStyleCnt="0"/>
      <dgm:spPr/>
    </dgm:pt>
    <dgm:pt modelId="{F2BF3E6E-1117-4241-85E3-53E523845FEE}" type="pres">
      <dgm:prSet presAssocID="{91116613-0D3C-EC4D-B6F7-712AD10CB8F7}" presName="parTx" presStyleLbl="alignNode1" presStyleIdx="0" presStyleCnt="1" custScaleY="90714">
        <dgm:presLayoutVars>
          <dgm:chMax val="0"/>
          <dgm:chPref val="0"/>
          <dgm:bulletEnabled val="1"/>
        </dgm:presLayoutVars>
      </dgm:prSet>
      <dgm:spPr/>
      <dgm:t>
        <a:bodyPr/>
        <a:lstStyle/>
        <a:p>
          <a:endParaRPr lang="en-US"/>
        </a:p>
      </dgm:t>
    </dgm:pt>
    <dgm:pt modelId="{DD48C7E8-3EEE-104F-85B1-C5494A6A4E0D}" type="pres">
      <dgm:prSet presAssocID="{91116613-0D3C-EC4D-B6F7-712AD10CB8F7}" presName="desTx" presStyleLbl="alignAccFollowNode1" presStyleIdx="0" presStyleCnt="1" custLinFactY="26050" custLinFactNeighborY="100000">
        <dgm:presLayoutVars>
          <dgm:bulletEnabled val="1"/>
        </dgm:presLayoutVars>
      </dgm:prSet>
      <dgm:spPr/>
      <dgm:t>
        <a:bodyPr/>
        <a:lstStyle/>
        <a:p>
          <a:endParaRPr lang="en-US"/>
        </a:p>
      </dgm:t>
    </dgm:pt>
  </dgm:ptLst>
  <dgm:cxnLst>
    <dgm:cxn modelId="{10D9B0D5-7018-8E4E-A3F4-FB00076C0A17}" srcId="{91116613-0D3C-EC4D-B6F7-712AD10CB8F7}" destId="{8E1C3BCB-0B6D-034A-8C74-428C2CA2635B}" srcOrd="1" destOrd="0" parTransId="{9EAC6908-F7D6-B342-86F9-82E70AE5A59B}" sibTransId="{2E34EB8E-2416-D44D-968E-F0A9F9BF9E1F}"/>
    <dgm:cxn modelId="{A3B408E6-D573-D644-A48D-356CBD2769A8}" srcId="{204F0DD4-438C-1740-BBD0-9122B14F9C7C}" destId="{91116613-0D3C-EC4D-B6F7-712AD10CB8F7}" srcOrd="0" destOrd="0" parTransId="{CE25D5B0-E003-4E45-A6DB-12B19247D6F1}" sibTransId="{94065A83-5BD5-134D-8703-C0831FA1E80E}"/>
    <dgm:cxn modelId="{47D4C5D6-0F7E-9449-AEC6-99A1DA17DFCB}" type="presOf" srcId="{204F0DD4-438C-1740-BBD0-9122B14F9C7C}" destId="{C628D33D-BFA7-E14B-8C92-8B4E94755A66}" srcOrd="0" destOrd="0" presId="urn:microsoft.com/office/officeart/2005/8/layout/hList1"/>
    <dgm:cxn modelId="{CB1068D3-43A3-B140-B754-DBFD4C901ED8}" type="presOf" srcId="{8E1C3BCB-0B6D-034A-8C74-428C2CA2635B}" destId="{DD48C7E8-3EEE-104F-85B1-C5494A6A4E0D}" srcOrd="0" destOrd="1" presId="urn:microsoft.com/office/officeart/2005/8/layout/hList1"/>
    <dgm:cxn modelId="{4016DB5F-CFA9-9640-B63F-808A0A1E6B0D}" type="presOf" srcId="{CAC2CB9C-0BAD-8A4A-BFB6-20B82BF9CC42}" destId="{DD48C7E8-3EEE-104F-85B1-C5494A6A4E0D}" srcOrd="0" destOrd="0" presId="urn:microsoft.com/office/officeart/2005/8/layout/hList1"/>
    <dgm:cxn modelId="{B40664DD-50A0-5A43-A45F-C0820217F5E2}" type="presOf" srcId="{91116613-0D3C-EC4D-B6F7-712AD10CB8F7}" destId="{F2BF3E6E-1117-4241-85E3-53E523845FEE}" srcOrd="0" destOrd="0" presId="urn:microsoft.com/office/officeart/2005/8/layout/hList1"/>
    <dgm:cxn modelId="{DA48EB53-05C9-CD4E-8085-B4EA096A1280}" srcId="{91116613-0D3C-EC4D-B6F7-712AD10CB8F7}" destId="{CAC2CB9C-0BAD-8A4A-BFB6-20B82BF9CC42}" srcOrd="0" destOrd="0" parTransId="{526E0395-AD0D-8B4D-A601-0E9580C6226C}" sibTransId="{8828220D-8040-C54F-9D06-F7F015438676}"/>
    <dgm:cxn modelId="{4FD24607-7037-9E47-B12D-CD8E291FEA49}" type="presParOf" srcId="{C628D33D-BFA7-E14B-8C92-8B4E94755A66}" destId="{5FBBA8F0-5E07-8E41-9D33-BF0EF5BAB3AA}" srcOrd="0" destOrd="0" presId="urn:microsoft.com/office/officeart/2005/8/layout/hList1"/>
    <dgm:cxn modelId="{24927AD6-305C-954B-B2C8-D53B3AAF07D4}" type="presParOf" srcId="{5FBBA8F0-5E07-8E41-9D33-BF0EF5BAB3AA}" destId="{F2BF3E6E-1117-4241-85E3-53E523845FEE}" srcOrd="0" destOrd="0" presId="urn:microsoft.com/office/officeart/2005/8/layout/hList1"/>
    <dgm:cxn modelId="{4526D644-D6EC-1246-B6DD-23BD682740DC}" type="presParOf" srcId="{5FBBA8F0-5E07-8E41-9D33-BF0EF5BAB3AA}" destId="{DD48C7E8-3EEE-104F-85B1-C5494A6A4E0D}" srcOrd="1" destOrd="0" presId="urn:microsoft.com/office/officeart/2005/8/layout/hList1"/>
  </dgm:cxnLst>
  <dgm:bg>
    <a:effectLst>
      <a:outerShdw blurRad="152400" dist="165100" dir="2700000" algn="tl" rotWithShape="0">
        <a:srgbClr val="000000">
          <a:alpha val="43000"/>
        </a:srgb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F0DD4-438C-1740-BBD0-9122B14F9C7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CAC2CB9C-0BAD-8A4A-BFB6-20B82BF9CC42}">
      <dgm:prSet custT="1"/>
      <dgm:spPr/>
      <dgm:t>
        <a:bodyPr tIns="82296" bIns="0"/>
        <a:lstStyle/>
        <a:p>
          <a:pPr rtl="0">
            <a:lnSpc>
              <a:spcPct val="70000"/>
            </a:lnSpc>
          </a:pPr>
          <a:r>
            <a:rPr lang="en-US" sz="2400" dirty="0" smtClean="0">
              <a:solidFill>
                <a:srgbClr val="1E1C11"/>
              </a:solidFill>
              <a:latin typeface="Calibri" charset="0"/>
              <a:ea typeface="ＭＳ Ｐゴシック" charset="0"/>
              <a:cs typeface="ＭＳ Ｐゴシック" charset="0"/>
            </a:rPr>
            <a:t>High data movement time </a:t>
          </a:r>
          <a:r>
            <a:rPr lang="en-US" sz="2400" dirty="0" smtClean="0">
              <a:solidFill>
                <a:srgbClr val="1E1C11"/>
              </a:solidFill>
              <a:latin typeface="Calibri" charset="0"/>
              <a:ea typeface="ＭＳ Ｐゴシック" charset="0"/>
              <a:cs typeface="ＭＳ Ｐゴシック" charset="0"/>
              <a:sym typeface="Wingdings"/>
            </a:rPr>
            <a:t> </a:t>
          </a:r>
          <a:r>
            <a:rPr lang="en-US" sz="2400" dirty="0" smtClean="0">
              <a:solidFill>
                <a:srgbClr val="1E1C11"/>
              </a:solidFill>
              <a:latin typeface="Calibri" charset="0"/>
              <a:ea typeface="ＭＳ Ｐゴシック" charset="0"/>
              <a:cs typeface="ＭＳ Ｐゴシック" charset="0"/>
            </a:rPr>
            <a:t>Longer time to insight</a:t>
          </a:r>
          <a:endParaRPr lang="en-US" sz="2400" dirty="0">
            <a:solidFill>
              <a:srgbClr val="1E1C11"/>
            </a:solidFill>
            <a:latin typeface="Calibri"/>
            <a:cs typeface="Calibri"/>
          </a:endParaRPr>
        </a:p>
      </dgm:t>
    </dgm:pt>
    <dgm:pt modelId="{526E0395-AD0D-8B4D-A601-0E9580C6226C}" type="parTrans" cxnId="{DA48EB53-05C9-CD4E-8085-B4EA096A1280}">
      <dgm:prSet/>
      <dgm:spPr/>
      <dgm:t>
        <a:bodyPr/>
        <a:lstStyle/>
        <a:p>
          <a:endParaRPr lang="en-US"/>
        </a:p>
      </dgm:t>
    </dgm:pt>
    <dgm:pt modelId="{8828220D-8040-C54F-9D06-F7F015438676}" type="sibTrans" cxnId="{DA48EB53-05C9-CD4E-8085-B4EA096A1280}">
      <dgm:prSet/>
      <dgm:spPr/>
      <dgm:t>
        <a:bodyPr/>
        <a:lstStyle/>
        <a:p>
          <a:endParaRPr lang="en-US"/>
        </a:p>
      </dgm:t>
    </dgm:pt>
    <dgm:pt modelId="{91116613-0D3C-EC4D-B6F7-712AD10CB8F7}">
      <dgm:prSet custT="1"/>
      <dgm:spPr/>
      <dgm:t>
        <a:bodyPr lIns="91440" tIns="0" rIns="91440" bIns="0"/>
        <a:lstStyle/>
        <a:p>
          <a:pPr algn="l" rtl="0"/>
          <a:r>
            <a:rPr lang="en-US" sz="2100" dirty="0" smtClean="0">
              <a:latin typeface="Calibri"/>
              <a:cs typeface="Calibri"/>
            </a:rPr>
            <a:t>Effect</a:t>
          </a:r>
          <a:endParaRPr lang="en-US" sz="2100" dirty="0">
            <a:latin typeface="Calibri"/>
            <a:cs typeface="Calibri"/>
          </a:endParaRPr>
        </a:p>
      </dgm:t>
    </dgm:pt>
    <dgm:pt modelId="{CE25D5B0-E003-4E45-A6DB-12B19247D6F1}" type="parTrans" cxnId="{A3B408E6-D573-D644-A48D-356CBD2769A8}">
      <dgm:prSet/>
      <dgm:spPr/>
      <dgm:t>
        <a:bodyPr/>
        <a:lstStyle/>
        <a:p>
          <a:endParaRPr lang="en-US"/>
        </a:p>
      </dgm:t>
    </dgm:pt>
    <dgm:pt modelId="{94065A83-5BD5-134D-8703-C0831FA1E80E}" type="sibTrans" cxnId="{A3B408E6-D573-D644-A48D-356CBD2769A8}">
      <dgm:prSet/>
      <dgm:spPr/>
      <dgm:t>
        <a:bodyPr/>
        <a:lstStyle/>
        <a:p>
          <a:endParaRPr lang="en-US"/>
        </a:p>
      </dgm:t>
    </dgm:pt>
    <dgm:pt modelId="{48AA7329-C5AD-F74E-967D-541A337767C4}">
      <dgm:prSet custT="1"/>
      <dgm:spPr/>
      <dgm:t>
        <a:bodyPr tIns="82296" bIns="0"/>
        <a:lstStyle/>
        <a:p>
          <a:pPr rtl="0">
            <a:lnSpc>
              <a:spcPct val="70000"/>
            </a:lnSpc>
          </a:pPr>
          <a:r>
            <a:rPr lang="en-US" sz="2400" i="1" dirty="0" smtClean="0">
              <a:solidFill>
                <a:schemeClr val="bg2">
                  <a:lumMod val="10000"/>
                </a:schemeClr>
              </a:solidFill>
              <a:latin typeface="Calibri"/>
              <a:cs typeface="Calibri"/>
            </a:rPr>
            <a:t>Lower</a:t>
          </a:r>
          <a:r>
            <a:rPr lang="en-US" sz="2400" dirty="0" smtClean="0">
              <a:solidFill>
                <a:schemeClr val="bg2">
                  <a:lumMod val="10000"/>
                </a:schemeClr>
              </a:solidFill>
              <a:latin typeface="Calibri"/>
              <a:cs typeface="Calibri"/>
            </a:rPr>
            <a:t> </a:t>
          </a:r>
          <a:r>
            <a:rPr lang="en-US" sz="2400" dirty="0" smtClean="0">
              <a:solidFill>
                <a:srgbClr val="1E1C11"/>
              </a:solidFill>
              <a:latin typeface="Calibri" charset="0"/>
              <a:ea typeface="ＭＳ Ｐゴシック" charset="0"/>
              <a:cs typeface="ＭＳ Ｐゴシック" charset="0"/>
            </a:rPr>
            <a:t>temporal resolution </a:t>
          </a:r>
          <a:r>
            <a:rPr lang="en-US" sz="2400" dirty="0" smtClean="0">
              <a:solidFill>
                <a:srgbClr val="1E1C11"/>
              </a:solidFill>
              <a:latin typeface="Calibri" charset="0"/>
              <a:ea typeface="ＭＳ Ｐゴシック" charset="0"/>
              <a:cs typeface="ＭＳ Ｐゴシック" charset="0"/>
              <a:sym typeface="Wingdings"/>
            </a:rPr>
            <a:t> </a:t>
          </a:r>
          <a:r>
            <a:rPr lang="en-US" sz="2400" dirty="0" smtClean="0">
              <a:solidFill>
                <a:srgbClr val="1E1C11"/>
              </a:solidFill>
              <a:latin typeface="Calibri" charset="0"/>
              <a:ea typeface="ＭＳ Ｐゴシック" charset="0"/>
              <a:sym typeface="Wingdings"/>
            </a:rPr>
            <a:t>Fewer analysis steps</a:t>
          </a:r>
          <a:endParaRPr lang="en-US" sz="2400" dirty="0">
            <a:solidFill>
              <a:srgbClr val="1E1C11"/>
            </a:solidFill>
            <a:latin typeface="Calibri"/>
            <a:cs typeface="Calibri"/>
          </a:endParaRPr>
        </a:p>
      </dgm:t>
    </dgm:pt>
    <dgm:pt modelId="{FE85CF2C-2F1E-4D44-86EC-6163BD42F173}" type="parTrans" cxnId="{80DC40FE-504E-A641-9CFE-BAEE8E3F632E}">
      <dgm:prSet/>
      <dgm:spPr/>
      <dgm:t>
        <a:bodyPr/>
        <a:lstStyle/>
        <a:p>
          <a:endParaRPr lang="en-US"/>
        </a:p>
      </dgm:t>
    </dgm:pt>
    <dgm:pt modelId="{5812579E-F7A8-4542-BF44-5F5EFDD641A2}" type="sibTrans" cxnId="{80DC40FE-504E-A641-9CFE-BAEE8E3F632E}">
      <dgm:prSet/>
      <dgm:spPr/>
      <dgm:t>
        <a:bodyPr/>
        <a:lstStyle/>
        <a:p>
          <a:endParaRPr lang="en-US"/>
        </a:p>
      </dgm:t>
    </dgm:pt>
    <dgm:pt modelId="{C628D33D-BFA7-E14B-8C92-8B4E94755A66}" type="pres">
      <dgm:prSet presAssocID="{204F0DD4-438C-1740-BBD0-9122B14F9C7C}" presName="Name0" presStyleCnt="0">
        <dgm:presLayoutVars>
          <dgm:dir/>
          <dgm:animLvl val="lvl"/>
          <dgm:resizeHandles val="exact"/>
        </dgm:presLayoutVars>
      </dgm:prSet>
      <dgm:spPr/>
      <dgm:t>
        <a:bodyPr/>
        <a:lstStyle/>
        <a:p>
          <a:endParaRPr lang="en-US"/>
        </a:p>
      </dgm:t>
    </dgm:pt>
    <dgm:pt modelId="{5FBBA8F0-5E07-8E41-9D33-BF0EF5BAB3AA}" type="pres">
      <dgm:prSet presAssocID="{91116613-0D3C-EC4D-B6F7-712AD10CB8F7}" presName="composite" presStyleCnt="0"/>
      <dgm:spPr/>
    </dgm:pt>
    <dgm:pt modelId="{F2BF3E6E-1117-4241-85E3-53E523845FEE}" type="pres">
      <dgm:prSet presAssocID="{91116613-0D3C-EC4D-B6F7-712AD10CB8F7}" presName="parTx" presStyleLbl="alignNode1" presStyleIdx="0" presStyleCnt="1" custScaleY="81139">
        <dgm:presLayoutVars>
          <dgm:chMax val="0"/>
          <dgm:chPref val="0"/>
          <dgm:bulletEnabled val="1"/>
        </dgm:presLayoutVars>
      </dgm:prSet>
      <dgm:spPr/>
      <dgm:t>
        <a:bodyPr/>
        <a:lstStyle/>
        <a:p>
          <a:endParaRPr lang="en-US"/>
        </a:p>
      </dgm:t>
    </dgm:pt>
    <dgm:pt modelId="{DD48C7E8-3EEE-104F-85B1-C5494A6A4E0D}" type="pres">
      <dgm:prSet presAssocID="{91116613-0D3C-EC4D-B6F7-712AD10CB8F7}" presName="desTx" presStyleLbl="alignAccFollowNode1" presStyleIdx="0" presStyleCnt="1" custLinFactY="26050" custLinFactNeighborY="100000">
        <dgm:presLayoutVars>
          <dgm:bulletEnabled val="1"/>
        </dgm:presLayoutVars>
      </dgm:prSet>
      <dgm:spPr/>
      <dgm:t>
        <a:bodyPr/>
        <a:lstStyle/>
        <a:p>
          <a:endParaRPr lang="en-US"/>
        </a:p>
      </dgm:t>
    </dgm:pt>
  </dgm:ptLst>
  <dgm:cxnLst>
    <dgm:cxn modelId="{80DC40FE-504E-A641-9CFE-BAEE8E3F632E}" srcId="{91116613-0D3C-EC4D-B6F7-712AD10CB8F7}" destId="{48AA7329-C5AD-F74E-967D-541A337767C4}" srcOrd="1" destOrd="0" parTransId="{FE85CF2C-2F1E-4D44-86EC-6163BD42F173}" sibTransId="{5812579E-F7A8-4542-BF44-5F5EFDD641A2}"/>
    <dgm:cxn modelId="{89D845B1-1C37-8E4B-BD26-018A3BD484C8}" type="presOf" srcId="{91116613-0D3C-EC4D-B6F7-712AD10CB8F7}" destId="{F2BF3E6E-1117-4241-85E3-53E523845FEE}" srcOrd="0" destOrd="0" presId="urn:microsoft.com/office/officeart/2005/8/layout/hList1"/>
    <dgm:cxn modelId="{A3B408E6-D573-D644-A48D-356CBD2769A8}" srcId="{204F0DD4-438C-1740-BBD0-9122B14F9C7C}" destId="{91116613-0D3C-EC4D-B6F7-712AD10CB8F7}" srcOrd="0" destOrd="0" parTransId="{CE25D5B0-E003-4E45-A6DB-12B19247D6F1}" sibTransId="{94065A83-5BD5-134D-8703-C0831FA1E80E}"/>
    <dgm:cxn modelId="{8B5719DB-4EBA-2B46-9F1A-0F7ED5CCF68D}" type="presOf" srcId="{204F0DD4-438C-1740-BBD0-9122B14F9C7C}" destId="{C628D33D-BFA7-E14B-8C92-8B4E94755A66}" srcOrd="0" destOrd="0" presId="urn:microsoft.com/office/officeart/2005/8/layout/hList1"/>
    <dgm:cxn modelId="{96CA1A5F-0378-7644-B946-CAE0B22791A3}" type="presOf" srcId="{48AA7329-C5AD-F74E-967D-541A337767C4}" destId="{DD48C7E8-3EEE-104F-85B1-C5494A6A4E0D}" srcOrd="0" destOrd="1" presId="urn:microsoft.com/office/officeart/2005/8/layout/hList1"/>
    <dgm:cxn modelId="{DA48EB53-05C9-CD4E-8085-B4EA096A1280}" srcId="{91116613-0D3C-EC4D-B6F7-712AD10CB8F7}" destId="{CAC2CB9C-0BAD-8A4A-BFB6-20B82BF9CC42}" srcOrd="0" destOrd="0" parTransId="{526E0395-AD0D-8B4D-A601-0E9580C6226C}" sibTransId="{8828220D-8040-C54F-9D06-F7F015438676}"/>
    <dgm:cxn modelId="{AE66D165-831C-7B49-A38A-885D17070B53}" type="presOf" srcId="{CAC2CB9C-0BAD-8A4A-BFB6-20B82BF9CC42}" destId="{DD48C7E8-3EEE-104F-85B1-C5494A6A4E0D}" srcOrd="0" destOrd="0" presId="urn:microsoft.com/office/officeart/2005/8/layout/hList1"/>
    <dgm:cxn modelId="{6CFF195A-A198-754B-80DB-35C131AA3CE6}" type="presParOf" srcId="{C628D33D-BFA7-E14B-8C92-8B4E94755A66}" destId="{5FBBA8F0-5E07-8E41-9D33-BF0EF5BAB3AA}" srcOrd="0" destOrd="0" presId="urn:microsoft.com/office/officeart/2005/8/layout/hList1"/>
    <dgm:cxn modelId="{7289DFF0-AB41-F141-8A4D-8AF725D441A4}" type="presParOf" srcId="{5FBBA8F0-5E07-8E41-9D33-BF0EF5BAB3AA}" destId="{F2BF3E6E-1117-4241-85E3-53E523845FEE}" srcOrd="0" destOrd="0" presId="urn:microsoft.com/office/officeart/2005/8/layout/hList1"/>
    <dgm:cxn modelId="{11EFD382-C0F1-4D4E-BF28-E2E70EB6A2F9}" type="presParOf" srcId="{5FBBA8F0-5E07-8E41-9D33-BF0EF5BAB3AA}" destId="{DD48C7E8-3EEE-104F-85B1-C5494A6A4E0D}"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B47E4-704A-7A40-94D6-C75F03AB755A}"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B9CD390E-4463-C641-B8D7-F9C3F8EF2BFA}">
      <dgm:prSet phldrT="[Text]" custT="1"/>
      <dgm:spPr>
        <a:solidFill>
          <a:schemeClr val="tx2">
            <a:alpha val="90000"/>
          </a:schemeClr>
        </a:solidFill>
      </dgm:spPr>
      <dgm:t>
        <a:bodyPr/>
        <a:lstStyle/>
        <a:p>
          <a:r>
            <a:rPr lang="en-US" sz="2400" dirty="0" smtClean="0">
              <a:solidFill>
                <a:schemeClr val="bg1"/>
              </a:solidFill>
              <a:latin typeface="Calibri" charset="0"/>
              <a:ea typeface="ＭＳ Ｐゴシック" charset="0"/>
              <a:cs typeface="ＭＳ Ｐゴシック" charset="0"/>
            </a:rPr>
            <a:t>How often and what analyses are feasible to compute and output within given resource constraints given the features of desirable analyses ?</a:t>
          </a:r>
          <a:endParaRPr lang="en-US" sz="2400" dirty="0"/>
        </a:p>
      </dgm:t>
    </dgm:pt>
    <dgm:pt modelId="{E4D67699-CB93-1441-8CA8-1F5432BDCBE2}" type="parTrans" cxnId="{70355542-0507-9E46-B608-EE12863C1BFA}">
      <dgm:prSet/>
      <dgm:spPr/>
      <dgm:t>
        <a:bodyPr/>
        <a:lstStyle/>
        <a:p>
          <a:endParaRPr lang="en-US"/>
        </a:p>
      </dgm:t>
    </dgm:pt>
    <dgm:pt modelId="{4393D4F2-A2F4-314D-BBC6-9F8B12A486E5}" type="sibTrans" cxnId="{70355542-0507-9E46-B608-EE12863C1BFA}">
      <dgm:prSet/>
      <dgm:spPr/>
      <dgm:t>
        <a:bodyPr/>
        <a:lstStyle/>
        <a:p>
          <a:endParaRPr lang="en-US"/>
        </a:p>
      </dgm:t>
    </dgm:pt>
    <dgm:pt modelId="{530D821D-F679-1C4D-9216-AAC03BBC6007}">
      <dgm:prSet phldrT="[Text]" custT="1"/>
      <dgm:spPr/>
      <dgm:t>
        <a:bodyPr/>
        <a:lstStyle/>
        <a:p>
          <a:r>
            <a:rPr lang="en-US" sz="2400" dirty="0" smtClean="0">
              <a:solidFill>
                <a:srgbClr val="000000"/>
              </a:solidFill>
              <a:latin typeface="Calibri"/>
              <a:cs typeface="Calibri"/>
            </a:rPr>
            <a:t>Modeling in-situ analysis</a:t>
          </a:r>
          <a:endParaRPr lang="en-US" sz="2400" dirty="0"/>
        </a:p>
      </dgm:t>
    </dgm:pt>
    <dgm:pt modelId="{FE13C7C9-9A06-AE48-AA41-E3F55CD53D3C}" type="parTrans" cxnId="{543B4BFB-E343-AB4C-9A6C-A84F9293706E}">
      <dgm:prSet/>
      <dgm:spPr/>
      <dgm:t>
        <a:bodyPr/>
        <a:lstStyle/>
        <a:p>
          <a:endParaRPr lang="en-US"/>
        </a:p>
      </dgm:t>
    </dgm:pt>
    <dgm:pt modelId="{7A4E108D-FD27-1746-BE78-C7C2085EA8DD}" type="sibTrans" cxnId="{543B4BFB-E343-AB4C-9A6C-A84F9293706E}">
      <dgm:prSet/>
      <dgm:spPr/>
      <dgm:t>
        <a:bodyPr/>
        <a:lstStyle/>
        <a:p>
          <a:endParaRPr lang="en-US"/>
        </a:p>
      </dgm:t>
    </dgm:pt>
    <dgm:pt modelId="{D3EEDBB6-D818-7D4D-9691-2AABF36D1FAE}">
      <dgm:prSet phldrT="[Text]" custT="1"/>
      <dgm:spPr/>
      <dgm:t>
        <a:bodyPr/>
        <a:lstStyle/>
        <a:p>
          <a:r>
            <a:rPr lang="en-US" sz="2400" dirty="0" smtClean="0">
              <a:solidFill>
                <a:srgbClr val="000000"/>
              </a:solidFill>
              <a:latin typeface="Calibri"/>
              <a:cs typeface="Calibri"/>
            </a:rPr>
            <a:t>Performance prediction</a:t>
          </a:r>
          <a:endParaRPr lang="en-US" sz="2400" dirty="0"/>
        </a:p>
      </dgm:t>
    </dgm:pt>
    <dgm:pt modelId="{13D249C0-AC04-1242-B10C-6E7F048D966C}" type="parTrans" cxnId="{F4E26BA8-9914-3A47-A2C1-F4F7272E5F2E}">
      <dgm:prSet/>
      <dgm:spPr/>
      <dgm:t>
        <a:bodyPr/>
        <a:lstStyle/>
        <a:p>
          <a:endParaRPr lang="en-US"/>
        </a:p>
      </dgm:t>
    </dgm:pt>
    <dgm:pt modelId="{C7147CC4-4A45-FA42-9536-0C31A00F7E13}" type="sibTrans" cxnId="{F4E26BA8-9914-3A47-A2C1-F4F7272E5F2E}">
      <dgm:prSet/>
      <dgm:spPr/>
      <dgm:t>
        <a:bodyPr/>
        <a:lstStyle/>
        <a:p>
          <a:endParaRPr lang="en-US"/>
        </a:p>
      </dgm:t>
    </dgm:pt>
    <dgm:pt modelId="{CDAF6674-F064-3A45-85C1-DCAC13474753}" type="pres">
      <dgm:prSet presAssocID="{B56B47E4-704A-7A40-94D6-C75F03AB755A}" presName="Name0" presStyleCnt="0">
        <dgm:presLayoutVars>
          <dgm:dir/>
          <dgm:animLvl val="lvl"/>
          <dgm:resizeHandles val="exact"/>
        </dgm:presLayoutVars>
      </dgm:prSet>
      <dgm:spPr/>
      <dgm:t>
        <a:bodyPr/>
        <a:lstStyle/>
        <a:p>
          <a:endParaRPr lang="en-US"/>
        </a:p>
      </dgm:t>
    </dgm:pt>
    <dgm:pt modelId="{C6F8CA3B-C744-6140-8938-C548034E1881}" type="pres">
      <dgm:prSet presAssocID="{B9CD390E-4463-C641-B8D7-F9C3F8EF2BFA}" presName="vertFlow" presStyleCnt="0"/>
      <dgm:spPr/>
    </dgm:pt>
    <dgm:pt modelId="{5BD50A3F-438D-9647-846A-B99158866248}" type="pres">
      <dgm:prSet presAssocID="{B9CD390E-4463-C641-B8D7-F9C3F8EF2BFA}" presName="header" presStyleLbl="node1" presStyleIdx="0" presStyleCnt="1" custScaleX="74084"/>
      <dgm:spPr/>
      <dgm:t>
        <a:bodyPr/>
        <a:lstStyle/>
        <a:p>
          <a:endParaRPr lang="en-US"/>
        </a:p>
      </dgm:t>
    </dgm:pt>
    <dgm:pt modelId="{84EBF169-120D-614A-8F5F-A32D5C564D32}" type="pres">
      <dgm:prSet presAssocID="{FE13C7C9-9A06-AE48-AA41-E3F55CD53D3C}" presName="parTrans" presStyleLbl="sibTrans2D1" presStyleIdx="0" presStyleCnt="2"/>
      <dgm:spPr/>
      <dgm:t>
        <a:bodyPr/>
        <a:lstStyle/>
        <a:p>
          <a:endParaRPr lang="en-US"/>
        </a:p>
      </dgm:t>
    </dgm:pt>
    <dgm:pt modelId="{A40656E9-0CCE-814A-86FC-62FE6A6461D5}" type="pres">
      <dgm:prSet presAssocID="{530D821D-F679-1C4D-9216-AAC03BBC6007}" presName="child" presStyleLbl="alignAccFollowNode1" presStyleIdx="0" presStyleCnt="2" custScaleX="53617" custScaleY="24695">
        <dgm:presLayoutVars>
          <dgm:chMax val="0"/>
          <dgm:bulletEnabled val="1"/>
        </dgm:presLayoutVars>
      </dgm:prSet>
      <dgm:spPr/>
      <dgm:t>
        <a:bodyPr/>
        <a:lstStyle/>
        <a:p>
          <a:endParaRPr lang="en-US"/>
        </a:p>
      </dgm:t>
    </dgm:pt>
    <dgm:pt modelId="{DD84FFE5-C00E-F349-B8BF-D74EFC3DC389}" type="pres">
      <dgm:prSet presAssocID="{7A4E108D-FD27-1746-BE78-C7C2085EA8DD}" presName="sibTrans" presStyleLbl="sibTrans2D1" presStyleIdx="1" presStyleCnt="2"/>
      <dgm:spPr/>
      <dgm:t>
        <a:bodyPr/>
        <a:lstStyle/>
        <a:p>
          <a:endParaRPr lang="en-US"/>
        </a:p>
      </dgm:t>
    </dgm:pt>
    <dgm:pt modelId="{811B870D-7083-274A-B00D-12E343D06067}" type="pres">
      <dgm:prSet presAssocID="{D3EEDBB6-D818-7D4D-9691-2AABF36D1FAE}" presName="child" presStyleLbl="alignAccFollowNode1" presStyleIdx="1" presStyleCnt="2" custScaleX="53617" custScaleY="24695">
        <dgm:presLayoutVars>
          <dgm:chMax val="0"/>
          <dgm:bulletEnabled val="1"/>
        </dgm:presLayoutVars>
      </dgm:prSet>
      <dgm:spPr/>
      <dgm:t>
        <a:bodyPr/>
        <a:lstStyle/>
        <a:p>
          <a:endParaRPr lang="en-US"/>
        </a:p>
      </dgm:t>
    </dgm:pt>
  </dgm:ptLst>
  <dgm:cxnLst>
    <dgm:cxn modelId="{6759E46F-9C03-424E-92B5-84BEA6C18512}" type="presOf" srcId="{530D821D-F679-1C4D-9216-AAC03BBC6007}" destId="{A40656E9-0CCE-814A-86FC-62FE6A6461D5}" srcOrd="0" destOrd="0" presId="urn:microsoft.com/office/officeart/2005/8/layout/lProcess1"/>
    <dgm:cxn modelId="{F4E26BA8-9914-3A47-A2C1-F4F7272E5F2E}" srcId="{B9CD390E-4463-C641-B8D7-F9C3F8EF2BFA}" destId="{D3EEDBB6-D818-7D4D-9691-2AABF36D1FAE}" srcOrd="1" destOrd="0" parTransId="{13D249C0-AC04-1242-B10C-6E7F048D966C}" sibTransId="{C7147CC4-4A45-FA42-9536-0C31A00F7E13}"/>
    <dgm:cxn modelId="{543B4BFB-E343-AB4C-9A6C-A84F9293706E}" srcId="{B9CD390E-4463-C641-B8D7-F9C3F8EF2BFA}" destId="{530D821D-F679-1C4D-9216-AAC03BBC6007}" srcOrd="0" destOrd="0" parTransId="{FE13C7C9-9A06-AE48-AA41-E3F55CD53D3C}" sibTransId="{7A4E108D-FD27-1746-BE78-C7C2085EA8DD}"/>
    <dgm:cxn modelId="{9EC42078-FBE2-214D-B856-68570C571DE0}" type="presOf" srcId="{B56B47E4-704A-7A40-94D6-C75F03AB755A}" destId="{CDAF6674-F064-3A45-85C1-DCAC13474753}" srcOrd="0" destOrd="0" presId="urn:microsoft.com/office/officeart/2005/8/layout/lProcess1"/>
    <dgm:cxn modelId="{B5E62552-F7F7-A341-B546-77776C590ED6}" type="presOf" srcId="{D3EEDBB6-D818-7D4D-9691-2AABF36D1FAE}" destId="{811B870D-7083-274A-B00D-12E343D06067}" srcOrd="0" destOrd="0" presId="urn:microsoft.com/office/officeart/2005/8/layout/lProcess1"/>
    <dgm:cxn modelId="{70355542-0507-9E46-B608-EE12863C1BFA}" srcId="{B56B47E4-704A-7A40-94D6-C75F03AB755A}" destId="{B9CD390E-4463-C641-B8D7-F9C3F8EF2BFA}" srcOrd="0" destOrd="0" parTransId="{E4D67699-CB93-1441-8CA8-1F5432BDCBE2}" sibTransId="{4393D4F2-A2F4-314D-BBC6-9F8B12A486E5}"/>
    <dgm:cxn modelId="{A27A2812-10BA-C74D-8812-5C641E59E510}" type="presOf" srcId="{7A4E108D-FD27-1746-BE78-C7C2085EA8DD}" destId="{DD84FFE5-C00E-F349-B8BF-D74EFC3DC389}" srcOrd="0" destOrd="0" presId="urn:microsoft.com/office/officeart/2005/8/layout/lProcess1"/>
    <dgm:cxn modelId="{B581F696-0762-0A4E-992A-2829B5A4C1F5}" type="presOf" srcId="{B9CD390E-4463-C641-B8D7-F9C3F8EF2BFA}" destId="{5BD50A3F-438D-9647-846A-B99158866248}" srcOrd="0" destOrd="0" presId="urn:microsoft.com/office/officeart/2005/8/layout/lProcess1"/>
    <dgm:cxn modelId="{1D58F786-DC3E-0D44-9104-D72B7A07747D}" type="presOf" srcId="{FE13C7C9-9A06-AE48-AA41-E3F55CD53D3C}" destId="{84EBF169-120D-614A-8F5F-A32D5C564D32}" srcOrd="0" destOrd="0" presId="urn:microsoft.com/office/officeart/2005/8/layout/lProcess1"/>
    <dgm:cxn modelId="{3F5313EE-EFFE-F643-BA12-F731A9BB4FD3}" type="presParOf" srcId="{CDAF6674-F064-3A45-85C1-DCAC13474753}" destId="{C6F8CA3B-C744-6140-8938-C548034E1881}" srcOrd="0" destOrd="0" presId="urn:microsoft.com/office/officeart/2005/8/layout/lProcess1"/>
    <dgm:cxn modelId="{3F5B0712-CF0D-E84E-802D-1EC7D55AE101}" type="presParOf" srcId="{C6F8CA3B-C744-6140-8938-C548034E1881}" destId="{5BD50A3F-438D-9647-846A-B99158866248}" srcOrd="0" destOrd="0" presId="urn:microsoft.com/office/officeart/2005/8/layout/lProcess1"/>
    <dgm:cxn modelId="{89E6E3E2-78FD-C740-86FE-A2D4F6B06302}" type="presParOf" srcId="{C6F8CA3B-C744-6140-8938-C548034E1881}" destId="{84EBF169-120D-614A-8F5F-A32D5C564D32}" srcOrd="1" destOrd="0" presId="urn:microsoft.com/office/officeart/2005/8/layout/lProcess1"/>
    <dgm:cxn modelId="{AB499A33-6AFC-1148-B2E6-12BF048C42FC}" type="presParOf" srcId="{C6F8CA3B-C744-6140-8938-C548034E1881}" destId="{A40656E9-0CCE-814A-86FC-62FE6A6461D5}" srcOrd="2" destOrd="0" presId="urn:microsoft.com/office/officeart/2005/8/layout/lProcess1"/>
    <dgm:cxn modelId="{B83AD204-ECFD-CF4F-8D29-71AD79E67D2C}" type="presParOf" srcId="{C6F8CA3B-C744-6140-8938-C548034E1881}" destId="{DD84FFE5-C00E-F349-B8BF-D74EFC3DC389}" srcOrd="3" destOrd="0" presId="urn:microsoft.com/office/officeart/2005/8/layout/lProcess1"/>
    <dgm:cxn modelId="{5050E5C9-85A7-CA43-BD1F-0E829F2776B9}" type="presParOf" srcId="{C6F8CA3B-C744-6140-8938-C548034E1881}" destId="{811B870D-7083-274A-B00D-12E343D06067}"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FEADD-C179-DA4F-BECD-010C7E98D59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F01F3A17-72BF-0C46-A529-E359A4996294}">
      <dgm:prSet phldrT="[Text]" custT="1"/>
      <dgm:spPr>
        <a:solidFill>
          <a:schemeClr val="accent3">
            <a:lumMod val="20000"/>
            <a:lumOff val="80000"/>
          </a:schemeClr>
        </a:solidFill>
      </dgm:spPr>
      <dgm:t>
        <a:bodyPr/>
        <a:lstStyle/>
        <a:p>
          <a:r>
            <a:rPr lang="en-US" sz="2800" dirty="0" smtClean="0">
              <a:solidFill>
                <a:srgbClr val="000000"/>
              </a:solidFill>
              <a:latin typeface="Calibri"/>
              <a:cs typeface="Calibri"/>
            </a:rPr>
            <a:t>Time</a:t>
          </a:r>
          <a:endParaRPr lang="en-US" sz="2800" dirty="0">
            <a:solidFill>
              <a:srgbClr val="000000"/>
            </a:solidFill>
            <a:latin typeface="Calibri"/>
            <a:cs typeface="Calibri"/>
          </a:endParaRPr>
        </a:p>
      </dgm:t>
    </dgm:pt>
    <dgm:pt modelId="{F550B39D-52D9-1D44-9401-9E444180BB54}" type="parTrans" cxnId="{F1E798D5-6D6B-5247-8869-FEB684B34B42}">
      <dgm:prSet/>
      <dgm:spPr/>
      <dgm:t>
        <a:bodyPr/>
        <a:lstStyle/>
        <a:p>
          <a:endParaRPr lang="en-US"/>
        </a:p>
      </dgm:t>
    </dgm:pt>
    <dgm:pt modelId="{A29B35C6-AA7F-6B41-A469-0C66F9AE3B2C}" type="sibTrans" cxnId="{F1E798D5-6D6B-5247-8869-FEB684B34B42}">
      <dgm:prSet/>
      <dgm:spPr/>
      <dgm:t>
        <a:bodyPr/>
        <a:lstStyle/>
        <a:p>
          <a:endParaRPr lang="en-US"/>
        </a:p>
      </dgm:t>
    </dgm:pt>
    <dgm:pt modelId="{2AC5D501-9A7D-6E44-8438-9BB7609DBF17}">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Fixed setup time/initialization time</a:t>
          </a:r>
          <a:endParaRPr lang="en-US" sz="2400" dirty="0">
            <a:solidFill>
              <a:srgbClr val="000000"/>
            </a:solidFill>
            <a:latin typeface="Calibri"/>
            <a:cs typeface="Calibri"/>
          </a:endParaRPr>
        </a:p>
      </dgm:t>
    </dgm:pt>
    <dgm:pt modelId="{02763109-4268-2645-97E2-99561FB441A7}" type="parTrans" cxnId="{6E862530-D355-FB4E-82CD-07787D84183F}">
      <dgm:prSet/>
      <dgm:spPr>
        <a:ln>
          <a:solidFill>
            <a:srgbClr val="000000"/>
          </a:solidFill>
        </a:ln>
      </dgm:spPr>
      <dgm:t>
        <a:bodyPr/>
        <a:lstStyle/>
        <a:p>
          <a:endParaRPr lang="en-US"/>
        </a:p>
      </dgm:t>
    </dgm:pt>
    <dgm:pt modelId="{DC7B2E5A-9364-ED4B-A10C-1EDA4F8F1B4D}" type="sibTrans" cxnId="{6E862530-D355-FB4E-82CD-07787D84183F}">
      <dgm:prSet/>
      <dgm:spPr/>
      <dgm:t>
        <a:bodyPr/>
        <a:lstStyle/>
        <a:p>
          <a:endParaRPr lang="en-US"/>
        </a:p>
      </dgm:t>
    </dgm:pt>
    <dgm:pt modelId="{4F8B6D31-D337-874C-9749-CD5EDD4032F5}">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Auxiliary time per simulation step</a:t>
          </a:r>
          <a:endParaRPr lang="en-US" sz="2400" dirty="0">
            <a:solidFill>
              <a:srgbClr val="000000"/>
            </a:solidFill>
            <a:latin typeface="Calibri"/>
            <a:cs typeface="Calibri"/>
          </a:endParaRPr>
        </a:p>
      </dgm:t>
    </dgm:pt>
    <dgm:pt modelId="{0A6EDBA0-4D21-2C4C-944A-A4B2EB406657}" type="parTrans" cxnId="{CD112E9C-B309-7B4B-9233-8EC8A13E29FD}">
      <dgm:prSet/>
      <dgm:spPr>
        <a:ln>
          <a:solidFill>
            <a:srgbClr val="000000"/>
          </a:solidFill>
        </a:ln>
      </dgm:spPr>
      <dgm:t>
        <a:bodyPr/>
        <a:lstStyle/>
        <a:p>
          <a:endParaRPr lang="en-US"/>
        </a:p>
      </dgm:t>
    </dgm:pt>
    <dgm:pt modelId="{7E8558C2-CAB6-0349-A32B-3E819F4EF68E}" type="sibTrans" cxnId="{CD112E9C-B309-7B4B-9233-8EC8A13E29FD}">
      <dgm:prSet/>
      <dgm:spPr/>
      <dgm:t>
        <a:bodyPr/>
        <a:lstStyle/>
        <a:p>
          <a:endParaRPr lang="en-US"/>
        </a:p>
      </dgm:t>
    </dgm:pt>
    <dgm:pt modelId="{C157ACFB-3F78-F04C-9EDC-27161D22CFC5}">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Output time for writing analysis output</a:t>
          </a:r>
          <a:endParaRPr lang="en-US" sz="2400" dirty="0">
            <a:solidFill>
              <a:srgbClr val="000000"/>
            </a:solidFill>
            <a:latin typeface="Calibri"/>
            <a:cs typeface="Calibri"/>
          </a:endParaRPr>
        </a:p>
      </dgm:t>
    </dgm:pt>
    <dgm:pt modelId="{1EB6A64E-5336-124E-959D-9D462E811473}" type="parTrans" cxnId="{723F9D11-71F8-8B40-AD60-1B1AE9D74084}">
      <dgm:prSet/>
      <dgm:spPr>
        <a:ln>
          <a:solidFill>
            <a:srgbClr val="000000"/>
          </a:solidFill>
        </a:ln>
      </dgm:spPr>
      <dgm:t>
        <a:bodyPr/>
        <a:lstStyle/>
        <a:p>
          <a:endParaRPr lang="en-US"/>
        </a:p>
      </dgm:t>
    </dgm:pt>
    <dgm:pt modelId="{1AE39796-6D52-AA48-AA68-959B37C9E1A1}" type="sibTrans" cxnId="{723F9D11-71F8-8B40-AD60-1B1AE9D74084}">
      <dgm:prSet/>
      <dgm:spPr/>
      <dgm:t>
        <a:bodyPr/>
        <a:lstStyle/>
        <a:p>
          <a:endParaRPr lang="en-US"/>
        </a:p>
      </dgm:t>
    </dgm:pt>
    <dgm:pt modelId="{849E4BD1-6E7D-0E48-B517-2ED378CDDC2A}">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Computation time </a:t>
          </a:r>
          <a:endParaRPr lang="en-US" sz="2400" dirty="0">
            <a:solidFill>
              <a:srgbClr val="000000"/>
            </a:solidFill>
            <a:latin typeface="Calibri"/>
            <a:cs typeface="Calibri"/>
          </a:endParaRPr>
        </a:p>
      </dgm:t>
    </dgm:pt>
    <dgm:pt modelId="{ED4FC37E-409A-BA4E-A181-962FE36824A3}" type="parTrans" cxnId="{8E271B15-EAD7-7941-80B6-708441133FA1}">
      <dgm:prSet/>
      <dgm:spPr>
        <a:ln>
          <a:solidFill>
            <a:srgbClr val="000000"/>
          </a:solidFill>
        </a:ln>
      </dgm:spPr>
      <dgm:t>
        <a:bodyPr/>
        <a:lstStyle/>
        <a:p>
          <a:endParaRPr lang="en-US"/>
        </a:p>
      </dgm:t>
    </dgm:pt>
    <dgm:pt modelId="{1B037E73-4453-424A-B47F-50017EC59048}" type="sibTrans" cxnId="{8E271B15-EAD7-7941-80B6-708441133FA1}">
      <dgm:prSet/>
      <dgm:spPr/>
      <dgm:t>
        <a:bodyPr/>
        <a:lstStyle/>
        <a:p>
          <a:endParaRPr lang="en-US"/>
        </a:p>
      </dgm:t>
    </dgm:pt>
    <dgm:pt modelId="{61A8B41F-5A78-8B43-846B-4B58F247C49C}" type="pres">
      <dgm:prSet presAssocID="{3F9FEADD-C179-DA4F-BECD-010C7E98D597}" presName="Name0" presStyleCnt="0">
        <dgm:presLayoutVars>
          <dgm:chPref val="1"/>
          <dgm:dir/>
          <dgm:animOne val="branch"/>
          <dgm:animLvl val="lvl"/>
          <dgm:resizeHandles val="exact"/>
        </dgm:presLayoutVars>
      </dgm:prSet>
      <dgm:spPr/>
      <dgm:t>
        <a:bodyPr/>
        <a:lstStyle/>
        <a:p>
          <a:endParaRPr lang="en-US"/>
        </a:p>
      </dgm:t>
    </dgm:pt>
    <dgm:pt modelId="{7EDAD350-2371-6040-893D-ED216AD03745}" type="pres">
      <dgm:prSet presAssocID="{F01F3A17-72BF-0C46-A529-E359A4996294}" presName="root1" presStyleCnt="0"/>
      <dgm:spPr/>
    </dgm:pt>
    <dgm:pt modelId="{AC463A7E-A61D-694F-AAE8-93DEA5FC9600}" type="pres">
      <dgm:prSet presAssocID="{F01F3A17-72BF-0C46-A529-E359A4996294}" presName="LevelOneTextNode" presStyleLbl="node0" presStyleIdx="0" presStyleCnt="1" custAng="5400000" custScaleX="84211" custScaleY="23754" custLinFactX="-71621" custLinFactNeighborX="-100000" custLinFactNeighborY="-125">
        <dgm:presLayoutVars>
          <dgm:chPref val="3"/>
        </dgm:presLayoutVars>
      </dgm:prSet>
      <dgm:spPr/>
      <dgm:t>
        <a:bodyPr/>
        <a:lstStyle/>
        <a:p>
          <a:endParaRPr lang="en-US"/>
        </a:p>
      </dgm:t>
    </dgm:pt>
    <dgm:pt modelId="{AE14B3A2-3B85-AD4C-A27A-9B41CB5167BB}" type="pres">
      <dgm:prSet presAssocID="{F01F3A17-72BF-0C46-A529-E359A4996294}" presName="level2hierChild" presStyleCnt="0"/>
      <dgm:spPr/>
    </dgm:pt>
    <dgm:pt modelId="{70FE024F-3199-1340-BC68-2BBFC293B26C}" type="pres">
      <dgm:prSet presAssocID="{02763109-4268-2645-97E2-99561FB441A7}" presName="conn2-1" presStyleLbl="parChTrans1D2" presStyleIdx="0" presStyleCnt="4"/>
      <dgm:spPr/>
      <dgm:t>
        <a:bodyPr/>
        <a:lstStyle/>
        <a:p>
          <a:endParaRPr lang="en-US"/>
        </a:p>
      </dgm:t>
    </dgm:pt>
    <dgm:pt modelId="{C53C2B91-43BE-9444-B0A1-41FA29290F58}" type="pres">
      <dgm:prSet presAssocID="{02763109-4268-2645-97E2-99561FB441A7}" presName="connTx" presStyleLbl="parChTrans1D2" presStyleIdx="0" presStyleCnt="4"/>
      <dgm:spPr/>
      <dgm:t>
        <a:bodyPr/>
        <a:lstStyle/>
        <a:p>
          <a:endParaRPr lang="en-US"/>
        </a:p>
      </dgm:t>
    </dgm:pt>
    <dgm:pt modelId="{5ABBC534-1095-9340-B005-14F9977469AE}" type="pres">
      <dgm:prSet presAssocID="{2AC5D501-9A7D-6E44-8438-9BB7609DBF17}" presName="root2" presStyleCnt="0"/>
      <dgm:spPr/>
    </dgm:pt>
    <dgm:pt modelId="{A1DC6D5B-CF7A-0643-87E5-D5550BAF92A3}" type="pres">
      <dgm:prSet presAssocID="{2AC5D501-9A7D-6E44-8438-9BB7609DBF17}" presName="LevelTwoTextNode" presStyleLbl="node2" presStyleIdx="0" presStyleCnt="4" custScaleX="191748" custScaleY="76869" custLinFactNeighborX="-4163" custLinFactNeighborY="-32237">
        <dgm:presLayoutVars>
          <dgm:chPref val="3"/>
        </dgm:presLayoutVars>
      </dgm:prSet>
      <dgm:spPr/>
      <dgm:t>
        <a:bodyPr/>
        <a:lstStyle/>
        <a:p>
          <a:endParaRPr lang="en-US"/>
        </a:p>
      </dgm:t>
    </dgm:pt>
    <dgm:pt modelId="{E0610B66-707E-394B-8948-C208527ABD70}" type="pres">
      <dgm:prSet presAssocID="{2AC5D501-9A7D-6E44-8438-9BB7609DBF17}" presName="level3hierChild" presStyleCnt="0"/>
      <dgm:spPr/>
    </dgm:pt>
    <dgm:pt modelId="{C4EAD975-164D-C14E-94EE-7BC40FE226B9}" type="pres">
      <dgm:prSet presAssocID="{0A6EDBA0-4D21-2C4C-944A-A4B2EB406657}" presName="conn2-1" presStyleLbl="parChTrans1D2" presStyleIdx="1" presStyleCnt="4"/>
      <dgm:spPr/>
      <dgm:t>
        <a:bodyPr/>
        <a:lstStyle/>
        <a:p>
          <a:endParaRPr lang="en-US"/>
        </a:p>
      </dgm:t>
    </dgm:pt>
    <dgm:pt modelId="{8F1EA162-2632-A347-959B-28F639141CE7}" type="pres">
      <dgm:prSet presAssocID="{0A6EDBA0-4D21-2C4C-944A-A4B2EB406657}" presName="connTx" presStyleLbl="parChTrans1D2" presStyleIdx="1" presStyleCnt="4"/>
      <dgm:spPr/>
      <dgm:t>
        <a:bodyPr/>
        <a:lstStyle/>
        <a:p>
          <a:endParaRPr lang="en-US"/>
        </a:p>
      </dgm:t>
    </dgm:pt>
    <dgm:pt modelId="{EA42F8B7-F99B-5F4A-BA78-F8DF233EAE99}" type="pres">
      <dgm:prSet presAssocID="{4F8B6D31-D337-874C-9749-CD5EDD4032F5}" presName="root2" presStyleCnt="0"/>
      <dgm:spPr/>
    </dgm:pt>
    <dgm:pt modelId="{AF4FE309-48E9-DC45-A5B2-705D34064F68}" type="pres">
      <dgm:prSet presAssocID="{4F8B6D31-D337-874C-9749-CD5EDD4032F5}" presName="LevelTwoTextNode" presStyleLbl="node2" presStyleIdx="1" presStyleCnt="4" custScaleX="191748" custScaleY="76869" custLinFactNeighborX="-4163" custLinFactNeighborY="-6639">
        <dgm:presLayoutVars>
          <dgm:chPref val="3"/>
        </dgm:presLayoutVars>
      </dgm:prSet>
      <dgm:spPr/>
      <dgm:t>
        <a:bodyPr/>
        <a:lstStyle/>
        <a:p>
          <a:endParaRPr lang="en-US"/>
        </a:p>
      </dgm:t>
    </dgm:pt>
    <dgm:pt modelId="{24890A4C-B6F3-6247-AE46-437519DCDAD8}" type="pres">
      <dgm:prSet presAssocID="{4F8B6D31-D337-874C-9749-CD5EDD4032F5}" presName="level3hierChild" presStyleCnt="0"/>
      <dgm:spPr/>
    </dgm:pt>
    <dgm:pt modelId="{640AAEFD-9823-A34A-BF7D-65B63D0AB2EB}" type="pres">
      <dgm:prSet presAssocID="{ED4FC37E-409A-BA4E-A181-962FE36824A3}" presName="conn2-1" presStyleLbl="parChTrans1D2" presStyleIdx="2" presStyleCnt="4"/>
      <dgm:spPr/>
      <dgm:t>
        <a:bodyPr/>
        <a:lstStyle/>
        <a:p>
          <a:endParaRPr lang="en-US"/>
        </a:p>
      </dgm:t>
    </dgm:pt>
    <dgm:pt modelId="{516429FE-1657-FB4A-8D76-4D5FA6505498}" type="pres">
      <dgm:prSet presAssocID="{ED4FC37E-409A-BA4E-A181-962FE36824A3}" presName="connTx" presStyleLbl="parChTrans1D2" presStyleIdx="2" presStyleCnt="4"/>
      <dgm:spPr/>
      <dgm:t>
        <a:bodyPr/>
        <a:lstStyle/>
        <a:p>
          <a:endParaRPr lang="en-US"/>
        </a:p>
      </dgm:t>
    </dgm:pt>
    <dgm:pt modelId="{217E7FB8-4169-8549-B6C2-6BB4F3CD78A8}" type="pres">
      <dgm:prSet presAssocID="{849E4BD1-6E7D-0E48-B517-2ED378CDDC2A}" presName="root2" presStyleCnt="0"/>
      <dgm:spPr/>
    </dgm:pt>
    <dgm:pt modelId="{15597C81-B224-1F46-806C-06BA06F6C6A7}" type="pres">
      <dgm:prSet presAssocID="{849E4BD1-6E7D-0E48-B517-2ED378CDDC2A}" presName="LevelTwoTextNode" presStyleLbl="node2" presStyleIdx="2" presStyleCnt="4" custScaleX="191748" custScaleY="76869" custLinFactNeighborX="-4163" custLinFactNeighborY="18443">
        <dgm:presLayoutVars>
          <dgm:chPref val="3"/>
        </dgm:presLayoutVars>
      </dgm:prSet>
      <dgm:spPr/>
      <dgm:t>
        <a:bodyPr/>
        <a:lstStyle/>
        <a:p>
          <a:endParaRPr lang="en-US"/>
        </a:p>
      </dgm:t>
    </dgm:pt>
    <dgm:pt modelId="{80FDE687-4034-4041-A48A-074ED844F49F}" type="pres">
      <dgm:prSet presAssocID="{849E4BD1-6E7D-0E48-B517-2ED378CDDC2A}" presName="level3hierChild" presStyleCnt="0"/>
      <dgm:spPr/>
    </dgm:pt>
    <dgm:pt modelId="{8E51D9D0-6C3B-D146-8EED-D06C49489F86}" type="pres">
      <dgm:prSet presAssocID="{1EB6A64E-5336-124E-959D-9D462E811473}" presName="conn2-1" presStyleLbl="parChTrans1D2" presStyleIdx="3" presStyleCnt="4"/>
      <dgm:spPr/>
      <dgm:t>
        <a:bodyPr/>
        <a:lstStyle/>
        <a:p>
          <a:endParaRPr lang="en-US"/>
        </a:p>
      </dgm:t>
    </dgm:pt>
    <dgm:pt modelId="{3F51586F-F3A8-EC4E-A179-9E34C2ED6683}" type="pres">
      <dgm:prSet presAssocID="{1EB6A64E-5336-124E-959D-9D462E811473}" presName="connTx" presStyleLbl="parChTrans1D2" presStyleIdx="3" presStyleCnt="4"/>
      <dgm:spPr/>
      <dgm:t>
        <a:bodyPr/>
        <a:lstStyle/>
        <a:p>
          <a:endParaRPr lang="en-US"/>
        </a:p>
      </dgm:t>
    </dgm:pt>
    <dgm:pt modelId="{162D8B0F-1922-9547-B19D-19CD8E863822}" type="pres">
      <dgm:prSet presAssocID="{C157ACFB-3F78-F04C-9EDC-27161D22CFC5}" presName="root2" presStyleCnt="0"/>
      <dgm:spPr/>
    </dgm:pt>
    <dgm:pt modelId="{CEBCC156-1221-404D-BF14-C9750323F14C}" type="pres">
      <dgm:prSet presAssocID="{C157ACFB-3F78-F04C-9EDC-27161D22CFC5}" presName="LevelTwoTextNode" presStyleLbl="node2" presStyleIdx="3" presStyleCnt="4" custScaleX="191748" custScaleY="76869" custLinFactNeighborX="-4163" custLinFactNeighborY="42749">
        <dgm:presLayoutVars>
          <dgm:chPref val="3"/>
        </dgm:presLayoutVars>
      </dgm:prSet>
      <dgm:spPr/>
      <dgm:t>
        <a:bodyPr/>
        <a:lstStyle/>
        <a:p>
          <a:endParaRPr lang="en-US"/>
        </a:p>
      </dgm:t>
    </dgm:pt>
    <dgm:pt modelId="{6ABB2FEC-B2C1-1144-870B-64F6B2C77261}" type="pres">
      <dgm:prSet presAssocID="{C157ACFB-3F78-F04C-9EDC-27161D22CFC5}" presName="level3hierChild" presStyleCnt="0"/>
      <dgm:spPr/>
    </dgm:pt>
  </dgm:ptLst>
  <dgm:cxnLst>
    <dgm:cxn modelId="{4C8678B7-F36F-6749-8EBC-71EB22E79169}" type="presOf" srcId="{ED4FC37E-409A-BA4E-A181-962FE36824A3}" destId="{516429FE-1657-FB4A-8D76-4D5FA6505498}" srcOrd="1" destOrd="0" presId="urn:microsoft.com/office/officeart/2008/layout/HorizontalMultiLevelHierarchy"/>
    <dgm:cxn modelId="{C0781799-2BE0-1945-9127-3B4C5E9BB53F}" type="presOf" srcId="{F01F3A17-72BF-0C46-A529-E359A4996294}" destId="{AC463A7E-A61D-694F-AAE8-93DEA5FC9600}" srcOrd="0" destOrd="0" presId="urn:microsoft.com/office/officeart/2008/layout/HorizontalMultiLevelHierarchy"/>
    <dgm:cxn modelId="{723F9D11-71F8-8B40-AD60-1B1AE9D74084}" srcId="{F01F3A17-72BF-0C46-A529-E359A4996294}" destId="{C157ACFB-3F78-F04C-9EDC-27161D22CFC5}" srcOrd="3" destOrd="0" parTransId="{1EB6A64E-5336-124E-959D-9D462E811473}" sibTransId="{1AE39796-6D52-AA48-AA68-959B37C9E1A1}"/>
    <dgm:cxn modelId="{CD112E9C-B309-7B4B-9233-8EC8A13E29FD}" srcId="{F01F3A17-72BF-0C46-A529-E359A4996294}" destId="{4F8B6D31-D337-874C-9749-CD5EDD4032F5}" srcOrd="1" destOrd="0" parTransId="{0A6EDBA0-4D21-2C4C-944A-A4B2EB406657}" sibTransId="{7E8558C2-CAB6-0349-A32B-3E819F4EF68E}"/>
    <dgm:cxn modelId="{C06002E1-E021-3E49-A62C-AC5C9F32C0FC}" type="presOf" srcId="{02763109-4268-2645-97E2-99561FB441A7}" destId="{C53C2B91-43BE-9444-B0A1-41FA29290F58}" srcOrd="1" destOrd="0" presId="urn:microsoft.com/office/officeart/2008/layout/HorizontalMultiLevelHierarchy"/>
    <dgm:cxn modelId="{4241F74A-6AA1-B843-A1DB-C4C47986BC8F}" type="presOf" srcId="{02763109-4268-2645-97E2-99561FB441A7}" destId="{70FE024F-3199-1340-BC68-2BBFC293B26C}" srcOrd="0" destOrd="0" presId="urn:microsoft.com/office/officeart/2008/layout/HorizontalMultiLevelHierarchy"/>
    <dgm:cxn modelId="{8E271B15-EAD7-7941-80B6-708441133FA1}" srcId="{F01F3A17-72BF-0C46-A529-E359A4996294}" destId="{849E4BD1-6E7D-0E48-B517-2ED378CDDC2A}" srcOrd="2" destOrd="0" parTransId="{ED4FC37E-409A-BA4E-A181-962FE36824A3}" sibTransId="{1B037E73-4453-424A-B47F-50017EC59048}"/>
    <dgm:cxn modelId="{5D57EE25-7DA9-2C41-B6C6-EE2C9112BAE6}" type="presOf" srcId="{4F8B6D31-D337-874C-9749-CD5EDD4032F5}" destId="{AF4FE309-48E9-DC45-A5B2-705D34064F68}" srcOrd="0" destOrd="0" presId="urn:microsoft.com/office/officeart/2008/layout/HorizontalMultiLevelHierarchy"/>
    <dgm:cxn modelId="{48DD009C-B6A5-664E-B572-BFD9DFB12E20}" type="presOf" srcId="{1EB6A64E-5336-124E-959D-9D462E811473}" destId="{3F51586F-F3A8-EC4E-A179-9E34C2ED6683}" srcOrd="1" destOrd="0" presId="urn:microsoft.com/office/officeart/2008/layout/HorizontalMultiLevelHierarchy"/>
    <dgm:cxn modelId="{C5387482-D681-674E-9E24-1FE79275DCD5}" type="presOf" srcId="{ED4FC37E-409A-BA4E-A181-962FE36824A3}" destId="{640AAEFD-9823-A34A-BF7D-65B63D0AB2EB}" srcOrd="0" destOrd="0" presId="urn:microsoft.com/office/officeart/2008/layout/HorizontalMultiLevelHierarchy"/>
    <dgm:cxn modelId="{A9A0E1A3-DF47-664A-A661-A27CC698D5AA}" type="presOf" srcId="{0A6EDBA0-4D21-2C4C-944A-A4B2EB406657}" destId="{8F1EA162-2632-A347-959B-28F639141CE7}" srcOrd="1" destOrd="0" presId="urn:microsoft.com/office/officeart/2008/layout/HorizontalMultiLevelHierarchy"/>
    <dgm:cxn modelId="{F5BFEE0B-CF92-3842-B6F8-F83E52CA0BA1}" type="presOf" srcId="{2AC5D501-9A7D-6E44-8438-9BB7609DBF17}" destId="{A1DC6D5B-CF7A-0643-87E5-D5550BAF92A3}" srcOrd="0" destOrd="0" presId="urn:microsoft.com/office/officeart/2008/layout/HorizontalMultiLevelHierarchy"/>
    <dgm:cxn modelId="{5EA8E929-1224-A847-9EFE-A252B6075899}" type="presOf" srcId="{C157ACFB-3F78-F04C-9EDC-27161D22CFC5}" destId="{CEBCC156-1221-404D-BF14-C9750323F14C}" srcOrd="0" destOrd="0" presId="urn:microsoft.com/office/officeart/2008/layout/HorizontalMultiLevelHierarchy"/>
    <dgm:cxn modelId="{6E862530-D355-FB4E-82CD-07787D84183F}" srcId="{F01F3A17-72BF-0C46-A529-E359A4996294}" destId="{2AC5D501-9A7D-6E44-8438-9BB7609DBF17}" srcOrd="0" destOrd="0" parTransId="{02763109-4268-2645-97E2-99561FB441A7}" sibTransId="{DC7B2E5A-9364-ED4B-A10C-1EDA4F8F1B4D}"/>
    <dgm:cxn modelId="{03395E3D-2D4F-9B4A-B61B-6DDA80104EFB}" type="presOf" srcId="{0A6EDBA0-4D21-2C4C-944A-A4B2EB406657}" destId="{C4EAD975-164D-C14E-94EE-7BC40FE226B9}" srcOrd="0" destOrd="0" presId="urn:microsoft.com/office/officeart/2008/layout/HorizontalMultiLevelHierarchy"/>
    <dgm:cxn modelId="{3856F65D-9D05-E44F-B047-655EB6436974}" type="presOf" srcId="{1EB6A64E-5336-124E-959D-9D462E811473}" destId="{8E51D9D0-6C3B-D146-8EED-D06C49489F86}" srcOrd="0" destOrd="0" presId="urn:microsoft.com/office/officeart/2008/layout/HorizontalMultiLevelHierarchy"/>
    <dgm:cxn modelId="{0DB659AF-44BD-7D43-A6DC-46ADCF64BC08}" type="presOf" srcId="{3F9FEADD-C179-DA4F-BECD-010C7E98D597}" destId="{61A8B41F-5A78-8B43-846B-4B58F247C49C}" srcOrd="0" destOrd="0" presId="urn:microsoft.com/office/officeart/2008/layout/HorizontalMultiLevelHierarchy"/>
    <dgm:cxn modelId="{F1E798D5-6D6B-5247-8869-FEB684B34B42}" srcId="{3F9FEADD-C179-DA4F-BECD-010C7E98D597}" destId="{F01F3A17-72BF-0C46-A529-E359A4996294}" srcOrd="0" destOrd="0" parTransId="{F550B39D-52D9-1D44-9401-9E444180BB54}" sibTransId="{A29B35C6-AA7F-6B41-A469-0C66F9AE3B2C}"/>
    <dgm:cxn modelId="{5882F8A8-5526-FA40-B836-F27E592C5A31}" type="presOf" srcId="{849E4BD1-6E7D-0E48-B517-2ED378CDDC2A}" destId="{15597C81-B224-1F46-806C-06BA06F6C6A7}" srcOrd="0" destOrd="0" presId="urn:microsoft.com/office/officeart/2008/layout/HorizontalMultiLevelHierarchy"/>
    <dgm:cxn modelId="{34DFB175-2D36-7841-90AD-1A2BEFBC7C9F}" type="presParOf" srcId="{61A8B41F-5A78-8B43-846B-4B58F247C49C}" destId="{7EDAD350-2371-6040-893D-ED216AD03745}" srcOrd="0" destOrd="0" presId="urn:microsoft.com/office/officeart/2008/layout/HorizontalMultiLevelHierarchy"/>
    <dgm:cxn modelId="{9B0B67E0-8DBF-ED4A-BBE4-5AAF99334005}" type="presParOf" srcId="{7EDAD350-2371-6040-893D-ED216AD03745}" destId="{AC463A7E-A61D-694F-AAE8-93DEA5FC9600}" srcOrd="0" destOrd="0" presId="urn:microsoft.com/office/officeart/2008/layout/HorizontalMultiLevelHierarchy"/>
    <dgm:cxn modelId="{A9333CC9-5EBF-2B40-BFCD-A1C8D8413CF0}" type="presParOf" srcId="{7EDAD350-2371-6040-893D-ED216AD03745}" destId="{AE14B3A2-3B85-AD4C-A27A-9B41CB5167BB}" srcOrd="1" destOrd="0" presId="urn:microsoft.com/office/officeart/2008/layout/HorizontalMultiLevelHierarchy"/>
    <dgm:cxn modelId="{B8B6069E-123C-6A47-B67D-A1FF30EA50B3}" type="presParOf" srcId="{AE14B3A2-3B85-AD4C-A27A-9B41CB5167BB}" destId="{70FE024F-3199-1340-BC68-2BBFC293B26C}" srcOrd="0" destOrd="0" presId="urn:microsoft.com/office/officeart/2008/layout/HorizontalMultiLevelHierarchy"/>
    <dgm:cxn modelId="{BA323013-647B-D840-9F16-D07A15CA9377}" type="presParOf" srcId="{70FE024F-3199-1340-BC68-2BBFC293B26C}" destId="{C53C2B91-43BE-9444-B0A1-41FA29290F58}" srcOrd="0" destOrd="0" presId="urn:microsoft.com/office/officeart/2008/layout/HorizontalMultiLevelHierarchy"/>
    <dgm:cxn modelId="{031EA539-352A-6E46-AAC3-FD9CED28D294}" type="presParOf" srcId="{AE14B3A2-3B85-AD4C-A27A-9B41CB5167BB}" destId="{5ABBC534-1095-9340-B005-14F9977469AE}" srcOrd="1" destOrd="0" presId="urn:microsoft.com/office/officeart/2008/layout/HorizontalMultiLevelHierarchy"/>
    <dgm:cxn modelId="{9154D8A1-718E-1E4E-97C6-29C2E8F2EF3A}" type="presParOf" srcId="{5ABBC534-1095-9340-B005-14F9977469AE}" destId="{A1DC6D5B-CF7A-0643-87E5-D5550BAF92A3}" srcOrd="0" destOrd="0" presId="urn:microsoft.com/office/officeart/2008/layout/HorizontalMultiLevelHierarchy"/>
    <dgm:cxn modelId="{6BE95A20-AB85-D245-A470-858ACF2096DC}" type="presParOf" srcId="{5ABBC534-1095-9340-B005-14F9977469AE}" destId="{E0610B66-707E-394B-8948-C208527ABD70}" srcOrd="1" destOrd="0" presId="urn:microsoft.com/office/officeart/2008/layout/HorizontalMultiLevelHierarchy"/>
    <dgm:cxn modelId="{A48854CE-233D-5146-A8A7-00404D343681}" type="presParOf" srcId="{AE14B3A2-3B85-AD4C-A27A-9B41CB5167BB}" destId="{C4EAD975-164D-C14E-94EE-7BC40FE226B9}" srcOrd="2" destOrd="0" presId="urn:microsoft.com/office/officeart/2008/layout/HorizontalMultiLevelHierarchy"/>
    <dgm:cxn modelId="{06B75883-920F-B640-A632-57A70507A2A7}" type="presParOf" srcId="{C4EAD975-164D-C14E-94EE-7BC40FE226B9}" destId="{8F1EA162-2632-A347-959B-28F639141CE7}" srcOrd="0" destOrd="0" presId="urn:microsoft.com/office/officeart/2008/layout/HorizontalMultiLevelHierarchy"/>
    <dgm:cxn modelId="{77901EC3-AC27-924B-847C-2508592DEAAD}" type="presParOf" srcId="{AE14B3A2-3B85-AD4C-A27A-9B41CB5167BB}" destId="{EA42F8B7-F99B-5F4A-BA78-F8DF233EAE99}" srcOrd="3" destOrd="0" presId="urn:microsoft.com/office/officeart/2008/layout/HorizontalMultiLevelHierarchy"/>
    <dgm:cxn modelId="{77373DE2-EFEB-EA41-9111-0F451D89C123}" type="presParOf" srcId="{EA42F8B7-F99B-5F4A-BA78-F8DF233EAE99}" destId="{AF4FE309-48E9-DC45-A5B2-705D34064F68}" srcOrd="0" destOrd="0" presId="urn:microsoft.com/office/officeart/2008/layout/HorizontalMultiLevelHierarchy"/>
    <dgm:cxn modelId="{D5020323-1C12-FD42-8F67-69CEDFC51CC4}" type="presParOf" srcId="{EA42F8B7-F99B-5F4A-BA78-F8DF233EAE99}" destId="{24890A4C-B6F3-6247-AE46-437519DCDAD8}" srcOrd="1" destOrd="0" presId="urn:microsoft.com/office/officeart/2008/layout/HorizontalMultiLevelHierarchy"/>
    <dgm:cxn modelId="{80C7F5AF-1C10-6041-913E-17AC9006D608}" type="presParOf" srcId="{AE14B3A2-3B85-AD4C-A27A-9B41CB5167BB}" destId="{640AAEFD-9823-A34A-BF7D-65B63D0AB2EB}" srcOrd="4" destOrd="0" presId="urn:microsoft.com/office/officeart/2008/layout/HorizontalMultiLevelHierarchy"/>
    <dgm:cxn modelId="{0A19AC87-7264-814F-8722-3A72985DD535}" type="presParOf" srcId="{640AAEFD-9823-A34A-BF7D-65B63D0AB2EB}" destId="{516429FE-1657-FB4A-8D76-4D5FA6505498}" srcOrd="0" destOrd="0" presId="urn:microsoft.com/office/officeart/2008/layout/HorizontalMultiLevelHierarchy"/>
    <dgm:cxn modelId="{B267B126-B584-C849-8240-DFF0BE7F74F7}" type="presParOf" srcId="{AE14B3A2-3B85-AD4C-A27A-9B41CB5167BB}" destId="{217E7FB8-4169-8549-B6C2-6BB4F3CD78A8}" srcOrd="5" destOrd="0" presId="urn:microsoft.com/office/officeart/2008/layout/HorizontalMultiLevelHierarchy"/>
    <dgm:cxn modelId="{11248107-D0DA-2B49-BD7C-7CA550530626}" type="presParOf" srcId="{217E7FB8-4169-8549-B6C2-6BB4F3CD78A8}" destId="{15597C81-B224-1F46-806C-06BA06F6C6A7}" srcOrd="0" destOrd="0" presId="urn:microsoft.com/office/officeart/2008/layout/HorizontalMultiLevelHierarchy"/>
    <dgm:cxn modelId="{149337BE-0225-6E40-90F3-CD5A15FD2265}" type="presParOf" srcId="{217E7FB8-4169-8549-B6C2-6BB4F3CD78A8}" destId="{80FDE687-4034-4041-A48A-074ED844F49F}" srcOrd="1" destOrd="0" presId="urn:microsoft.com/office/officeart/2008/layout/HorizontalMultiLevelHierarchy"/>
    <dgm:cxn modelId="{07761302-E795-564C-9A57-B408685A5668}" type="presParOf" srcId="{AE14B3A2-3B85-AD4C-A27A-9B41CB5167BB}" destId="{8E51D9D0-6C3B-D146-8EED-D06C49489F86}" srcOrd="6" destOrd="0" presId="urn:microsoft.com/office/officeart/2008/layout/HorizontalMultiLevelHierarchy"/>
    <dgm:cxn modelId="{4F7A500B-E876-C749-8570-3E16B868E1C1}" type="presParOf" srcId="{8E51D9D0-6C3B-D146-8EED-D06C49489F86}" destId="{3F51586F-F3A8-EC4E-A179-9E34C2ED6683}" srcOrd="0" destOrd="0" presId="urn:microsoft.com/office/officeart/2008/layout/HorizontalMultiLevelHierarchy"/>
    <dgm:cxn modelId="{DAD6D2A2-D45A-D54D-AB46-01BCCB2468AF}" type="presParOf" srcId="{AE14B3A2-3B85-AD4C-A27A-9B41CB5167BB}" destId="{162D8B0F-1922-9547-B19D-19CD8E863822}" srcOrd="7" destOrd="0" presId="urn:microsoft.com/office/officeart/2008/layout/HorizontalMultiLevelHierarchy"/>
    <dgm:cxn modelId="{A11F8C38-3A07-E74E-B3CA-B9AA123185A0}" type="presParOf" srcId="{162D8B0F-1922-9547-B19D-19CD8E863822}" destId="{CEBCC156-1221-404D-BF14-C9750323F14C}" srcOrd="0" destOrd="0" presId="urn:microsoft.com/office/officeart/2008/layout/HorizontalMultiLevelHierarchy"/>
    <dgm:cxn modelId="{1D96E08E-A708-0B48-A98B-58B4A3CA696A}" type="presParOf" srcId="{162D8B0F-1922-9547-B19D-19CD8E863822}" destId="{6ABB2FEC-B2C1-1144-870B-64F6B2C7726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9FEADD-C179-DA4F-BECD-010C7E98D59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2AC5D501-9A7D-6E44-8438-9BB7609DBF17}">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 Fixed setup time/initialization time</a:t>
          </a:r>
          <a:endParaRPr lang="en-US" sz="1600" dirty="0">
            <a:solidFill>
              <a:srgbClr val="000000"/>
            </a:solidFill>
            <a:latin typeface="Calibri"/>
            <a:cs typeface="Calibri"/>
          </a:endParaRPr>
        </a:p>
      </dgm:t>
    </dgm:pt>
    <dgm:pt modelId="{02763109-4268-2645-97E2-99561FB441A7}" type="parTrans" cxnId="{6E862530-D355-FB4E-82CD-07787D84183F}">
      <dgm:prSet custT="1"/>
      <dgm:spPr>
        <a:ln>
          <a:solidFill>
            <a:srgbClr val="000000"/>
          </a:solidFill>
        </a:ln>
      </dgm:spPr>
      <dgm:t>
        <a:bodyPr/>
        <a:lstStyle/>
        <a:p>
          <a:endParaRPr lang="en-US" sz="1600"/>
        </a:p>
      </dgm:t>
    </dgm:pt>
    <dgm:pt modelId="{DC7B2E5A-9364-ED4B-A10C-1EDA4F8F1B4D}" type="sibTrans" cxnId="{6E862530-D355-FB4E-82CD-07787D84183F}">
      <dgm:prSet/>
      <dgm:spPr/>
      <dgm:t>
        <a:bodyPr/>
        <a:lstStyle/>
        <a:p>
          <a:endParaRPr lang="en-US"/>
        </a:p>
      </dgm:t>
    </dgm:pt>
    <dgm:pt modelId="{4F8B6D31-D337-874C-9749-CD5EDD4032F5}">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 Auxiliary time per simulation step</a:t>
          </a:r>
          <a:endParaRPr lang="en-US" sz="1600" dirty="0">
            <a:solidFill>
              <a:srgbClr val="000000"/>
            </a:solidFill>
            <a:latin typeface="Calibri"/>
            <a:cs typeface="Calibri"/>
          </a:endParaRPr>
        </a:p>
      </dgm:t>
    </dgm:pt>
    <dgm:pt modelId="{0A6EDBA0-4D21-2C4C-944A-A4B2EB406657}" type="parTrans" cxnId="{CD112E9C-B309-7B4B-9233-8EC8A13E29FD}">
      <dgm:prSet custT="1"/>
      <dgm:spPr>
        <a:ln>
          <a:solidFill>
            <a:srgbClr val="000000"/>
          </a:solidFill>
        </a:ln>
      </dgm:spPr>
      <dgm:t>
        <a:bodyPr/>
        <a:lstStyle/>
        <a:p>
          <a:endParaRPr lang="en-US" sz="1600"/>
        </a:p>
      </dgm:t>
    </dgm:pt>
    <dgm:pt modelId="{7E8558C2-CAB6-0349-A32B-3E819F4EF68E}" type="sibTrans" cxnId="{CD112E9C-B309-7B4B-9233-8EC8A13E29FD}">
      <dgm:prSet/>
      <dgm:spPr/>
      <dgm:t>
        <a:bodyPr/>
        <a:lstStyle/>
        <a:p>
          <a:endParaRPr lang="en-US"/>
        </a:p>
      </dgm:t>
    </dgm:pt>
    <dgm:pt modelId="{C157ACFB-3F78-F04C-9EDC-27161D22CFC5}">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 Output time for writing analysis output</a:t>
          </a:r>
          <a:endParaRPr lang="en-US" sz="1600" dirty="0">
            <a:solidFill>
              <a:srgbClr val="000000"/>
            </a:solidFill>
            <a:latin typeface="Calibri"/>
            <a:cs typeface="Calibri"/>
          </a:endParaRPr>
        </a:p>
      </dgm:t>
    </dgm:pt>
    <dgm:pt modelId="{1EB6A64E-5336-124E-959D-9D462E811473}" type="parTrans" cxnId="{723F9D11-71F8-8B40-AD60-1B1AE9D74084}">
      <dgm:prSet custT="1"/>
      <dgm:spPr>
        <a:ln>
          <a:solidFill>
            <a:srgbClr val="000000"/>
          </a:solidFill>
        </a:ln>
      </dgm:spPr>
      <dgm:t>
        <a:bodyPr/>
        <a:lstStyle/>
        <a:p>
          <a:endParaRPr lang="en-US" sz="1600"/>
        </a:p>
      </dgm:t>
    </dgm:pt>
    <dgm:pt modelId="{1AE39796-6D52-AA48-AA68-959B37C9E1A1}" type="sibTrans" cxnId="{723F9D11-71F8-8B40-AD60-1B1AE9D74084}">
      <dgm:prSet/>
      <dgm:spPr/>
      <dgm:t>
        <a:bodyPr/>
        <a:lstStyle/>
        <a:p>
          <a:endParaRPr lang="en-US"/>
        </a:p>
      </dgm:t>
    </dgm:pt>
    <dgm:pt modelId="{849E4BD1-6E7D-0E48-B517-2ED378CDDC2A}">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 Computation time </a:t>
          </a:r>
          <a:endParaRPr lang="en-US" sz="1600" dirty="0">
            <a:solidFill>
              <a:srgbClr val="000000"/>
            </a:solidFill>
            <a:latin typeface="Calibri"/>
            <a:cs typeface="Calibri"/>
          </a:endParaRPr>
        </a:p>
      </dgm:t>
    </dgm:pt>
    <dgm:pt modelId="{ED4FC37E-409A-BA4E-A181-962FE36824A3}" type="parTrans" cxnId="{8E271B15-EAD7-7941-80B6-708441133FA1}">
      <dgm:prSet custT="1"/>
      <dgm:spPr>
        <a:ln>
          <a:solidFill>
            <a:srgbClr val="000000"/>
          </a:solidFill>
        </a:ln>
      </dgm:spPr>
      <dgm:t>
        <a:bodyPr/>
        <a:lstStyle/>
        <a:p>
          <a:endParaRPr lang="en-US" sz="1600"/>
        </a:p>
      </dgm:t>
    </dgm:pt>
    <dgm:pt modelId="{1B037E73-4453-424A-B47F-50017EC59048}" type="sibTrans" cxnId="{8E271B15-EAD7-7941-80B6-708441133FA1}">
      <dgm:prSet/>
      <dgm:spPr/>
      <dgm:t>
        <a:bodyPr/>
        <a:lstStyle/>
        <a:p>
          <a:endParaRPr lang="en-US"/>
        </a:p>
      </dgm:t>
    </dgm:pt>
    <dgm:pt modelId="{F01F3A17-72BF-0C46-A529-E359A4996294}">
      <dgm:prSet phldrT="[Text]" custT="1"/>
      <dgm:spPr>
        <a:solidFill>
          <a:schemeClr val="accent3">
            <a:lumMod val="20000"/>
            <a:lumOff val="80000"/>
          </a:schemeClr>
        </a:solidFill>
      </dgm:spPr>
      <dgm:t>
        <a:bodyPr/>
        <a:lstStyle/>
        <a:p>
          <a:r>
            <a:rPr lang="en-US" sz="1600" dirty="0" smtClean="0">
              <a:solidFill>
                <a:srgbClr val="000000"/>
              </a:solidFill>
              <a:latin typeface="Calibri"/>
              <a:cs typeface="Calibri"/>
            </a:rPr>
            <a:t>Time</a:t>
          </a:r>
          <a:endParaRPr lang="en-US" sz="1600" dirty="0">
            <a:solidFill>
              <a:srgbClr val="000000"/>
            </a:solidFill>
            <a:latin typeface="Calibri"/>
            <a:cs typeface="Calibri"/>
          </a:endParaRPr>
        </a:p>
      </dgm:t>
    </dgm:pt>
    <dgm:pt modelId="{A29B35C6-AA7F-6B41-A469-0C66F9AE3B2C}" type="sibTrans" cxnId="{F1E798D5-6D6B-5247-8869-FEB684B34B42}">
      <dgm:prSet/>
      <dgm:spPr/>
      <dgm:t>
        <a:bodyPr/>
        <a:lstStyle/>
        <a:p>
          <a:endParaRPr lang="en-US"/>
        </a:p>
      </dgm:t>
    </dgm:pt>
    <dgm:pt modelId="{F550B39D-52D9-1D44-9401-9E444180BB54}" type="parTrans" cxnId="{F1E798D5-6D6B-5247-8869-FEB684B34B42}">
      <dgm:prSet/>
      <dgm:spPr/>
      <dgm:t>
        <a:bodyPr/>
        <a:lstStyle/>
        <a:p>
          <a:endParaRPr lang="en-US"/>
        </a:p>
      </dgm:t>
    </dgm:pt>
    <dgm:pt modelId="{61A8B41F-5A78-8B43-846B-4B58F247C49C}" type="pres">
      <dgm:prSet presAssocID="{3F9FEADD-C179-DA4F-BECD-010C7E98D597}" presName="Name0" presStyleCnt="0">
        <dgm:presLayoutVars>
          <dgm:chPref val="1"/>
          <dgm:dir/>
          <dgm:animOne val="branch"/>
          <dgm:animLvl val="lvl"/>
          <dgm:resizeHandles val="exact"/>
        </dgm:presLayoutVars>
      </dgm:prSet>
      <dgm:spPr/>
      <dgm:t>
        <a:bodyPr/>
        <a:lstStyle/>
        <a:p>
          <a:endParaRPr lang="en-US"/>
        </a:p>
      </dgm:t>
    </dgm:pt>
    <dgm:pt modelId="{7EDAD350-2371-6040-893D-ED216AD03745}" type="pres">
      <dgm:prSet presAssocID="{F01F3A17-72BF-0C46-A529-E359A4996294}" presName="root1" presStyleCnt="0"/>
      <dgm:spPr/>
    </dgm:pt>
    <dgm:pt modelId="{AC463A7E-A61D-694F-AAE8-93DEA5FC9600}" type="pres">
      <dgm:prSet presAssocID="{F01F3A17-72BF-0C46-A529-E359A4996294}" presName="LevelOneTextNode" presStyleLbl="node0" presStyleIdx="0" presStyleCnt="1" custAng="5400000" custScaleX="56206" custScaleY="16350" custLinFactNeighborX="-385" custLinFactNeighborY="-125">
        <dgm:presLayoutVars>
          <dgm:chPref val="3"/>
        </dgm:presLayoutVars>
      </dgm:prSet>
      <dgm:spPr/>
      <dgm:t>
        <a:bodyPr/>
        <a:lstStyle/>
        <a:p>
          <a:endParaRPr lang="en-US"/>
        </a:p>
      </dgm:t>
    </dgm:pt>
    <dgm:pt modelId="{AE14B3A2-3B85-AD4C-A27A-9B41CB5167BB}" type="pres">
      <dgm:prSet presAssocID="{F01F3A17-72BF-0C46-A529-E359A4996294}" presName="level2hierChild" presStyleCnt="0"/>
      <dgm:spPr/>
    </dgm:pt>
    <dgm:pt modelId="{70FE024F-3199-1340-BC68-2BBFC293B26C}" type="pres">
      <dgm:prSet presAssocID="{02763109-4268-2645-97E2-99561FB441A7}" presName="conn2-1" presStyleLbl="parChTrans1D2" presStyleIdx="0" presStyleCnt="4"/>
      <dgm:spPr/>
      <dgm:t>
        <a:bodyPr/>
        <a:lstStyle/>
        <a:p>
          <a:endParaRPr lang="en-US"/>
        </a:p>
      </dgm:t>
    </dgm:pt>
    <dgm:pt modelId="{C53C2B91-43BE-9444-B0A1-41FA29290F58}" type="pres">
      <dgm:prSet presAssocID="{02763109-4268-2645-97E2-99561FB441A7}" presName="connTx" presStyleLbl="parChTrans1D2" presStyleIdx="0" presStyleCnt="4"/>
      <dgm:spPr/>
      <dgm:t>
        <a:bodyPr/>
        <a:lstStyle/>
        <a:p>
          <a:endParaRPr lang="en-US"/>
        </a:p>
      </dgm:t>
    </dgm:pt>
    <dgm:pt modelId="{5ABBC534-1095-9340-B005-14F9977469AE}" type="pres">
      <dgm:prSet presAssocID="{2AC5D501-9A7D-6E44-8438-9BB7609DBF17}" presName="root2" presStyleCnt="0"/>
      <dgm:spPr/>
    </dgm:pt>
    <dgm:pt modelId="{A1DC6D5B-CF7A-0643-87E5-D5550BAF92A3}" type="pres">
      <dgm:prSet presAssocID="{2AC5D501-9A7D-6E44-8438-9BB7609DBF17}" presName="LevelTwoTextNode" presStyleLbl="node2" presStyleIdx="0" presStyleCnt="4" custScaleX="129180" custScaleY="43051" custLinFactNeighborY="26373">
        <dgm:presLayoutVars>
          <dgm:chPref val="3"/>
        </dgm:presLayoutVars>
      </dgm:prSet>
      <dgm:spPr/>
      <dgm:t>
        <a:bodyPr/>
        <a:lstStyle/>
        <a:p>
          <a:endParaRPr lang="en-US"/>
        </a:p>
      </dgm:t>
    </dgm:pt>
    <dgm:pt modelId="{E0610B66-707E-394B-8948-C208527ABD70}" type="pres">
      <dgm:prSet presAssocID="{2AC5D501-9A7D-6E44-8438-9BB7609DBF17}" presName="level3hierChild" presStyleCnt="0"/>
      <dgm:spPr/>
    </dgm:pt>
    <dgm:pt modelId="{C4EAD975-164D-C14E-94EE-7BC40FE226B9}" type="pres">
      <dgm:prSet presAssocID="{0A6EDBA0-4D21-2C4C-944A-A4B2EB406657}" presName="conn2-1" presStyleLbl="parChTrans1D2" presStyleIdx="1" presStyleCnt="4"/>
      <dgm:spPr/>
      <dgm:t>
        <a:bodyPr/>
        <a:lstStyle/>
        <a:p>
          <a:endParaRPr lang="en-US"/>
        </a:p>
      </dgm:t>
    </dgm:pt>
    <dgm:pt modelId="{8F1EA162-2632-A347-959B-28F639141CE7}" type="pres">
      <dgm:prSet presAssocID="{0A6EDBA0-4D21-2C4C-944A-A4B2EB406657}" presName="connTx" presStyleLbl="parChTrans1D2" presStyleIdx="1" presStyleCnt="4"/>
      <dgm:spPr/>
      <dgm:t>
        <a:bodyPr/>
        <a:lstStyle/>
        <a:p>
          <a:endParaRPr lang="en-US"/>
        </a:p>
      </dgm:t>
    </dgm:pt>
    <dgm:pt modelId="{EA42F8B7-F99B-5F4A-BA78-F8DF233EAE99}" type="pres">
      <dgm:prSet presAssocID="{4F8B6D31-D337-874C-9749-CD5EDD4032F5}" presName="root2" presStyleCnt="0"/>
      <dgm:spPr/>
    </dgm:pt>
    <dgm:pt modelId="{AF4FE309-48E9-DC45-A5B2-705D34064F68}" type="pres">
      <dgm:prSet presAssocID="{4F8B6D31-D337-874C-9749-CD5EDD4032F5}" presName="LevelTwoTextNode" presStyleLbl="node2" presStyleIdx="1" presStyleCnt="4" custScaleX="129145" custScaleY="43051" custLinFactNeighborY="18998">
        <dgm:presLayoutVars>
          <dgm:chPref val="3"/>
        </dgm:presLayoutVars>
      </dgm:prSet>
      <dgm:spPr/>
      <dgm:t>
        <a:bodyPr/>
        <a:lstStyle/>
        <a:p>
          <a:endParaRPr lang="en-US"/>
        </a:p>
      </dgm:t>
    </dgm:pt>
    <dgm:pt modelId="{24890A4C-B6F3-6247-AE46-437519DCDAD8}" type="pres">
      <dgm:prSet presAssocID="{4F8B6D31-D337-874C-9749-CD5EDD4032F5}" presName="level3hierChild" presStyleCnt="0"/>
      <dgm:spPr/>
    </dgm:pt>
    <dgm:pt modelId="{640AAEFD-9823-A34A-BF7D-65B63D0AB2EB}" type="pres">
      <dgm:prSet presAssocID="{ED4FC37E-409A-BA4E-A181-962FE36824A3}" presName="conn2-1" presStyleLbl="parChTrans1D2" presStyleIdx="2" presStyleCnt="4"/>
      <dgm:spPr/>
      <dgm:t>
        <a:bodyPr/>
        <a:lstStyle/>
        <a:p>
          <a:endParaRPr lang="en-US"/>
        </a:p>
      </dgm:t>
    </dgm:pt>
    <dgm:pt modelId="{516429FE-1657-FB4A-8D76-4D5FA6505498}" type="pres">
      <dgm:prSet presAssocID="{ED4FC37E-409A-BA4E-A181-962FE36824A3}" presName="connTx" presStyleLbl="parChTrans1D2" presStyleIdx="2" presStyleCnt="4"/>
      <dgm:spPr/>
      <dgm:t>
        <a:bodyPr/>
        <a:lstStyle/>
        <a:p>
          <a:endParaRPr lang="en-US"/>
        </a:p>
      </dgm:t>
    </dgm:pt>
    <dgm:pt modelId="{217E7FB8-4169-8549-B6C2-6BB4F3CD78A8}" type="pres">
      <dgm:prSet presAssocID="{849E4BD1-6E7D-0E48-B517-2ED378CDDC2A}" presName="root2" presStyleCnt="0"/>
      <dgm:spPr/>
    </dgm:pt>
    <dgm:pt modelId="{15597C81-B224-1F46-806C-06BA06F6C6A7}" type="pres">
      <dgm:prSet presAssocID="{849E4BD1-6E7D-0E48-B517-2ED378CDDC2A}" presName="LevelTwoTextNode" presStyleLbl="node2" presStyleIdx="2" presStyleCnt="4" custScaleX="129145" custScaleY="43051" custLinFactNeighborY="9709">
        <dgm:presLayoutVars>
          <dgm:chPref val="3"/>
        </dgm:presLayoutVars>
      </dgm:prSet>
      <dgm:spPr/>
      <dgm:t>
        <a:bodyPr/>
        <a:lstStyle/>
        <a:p>
          <a:endParaRPr lang="en-US"/>
        </a:p>
      </dgm:t>
    </dgm:pt>
    <dgm:pt modelId="{80FDE687-4034-4041-A48A-074ED844F49F}" type="pres">
      <dgm:prSet presAssocID="{849E4BD1-6E7D-0E48-B517-2ED378CDDC2A}" presName="level3hierChild" presStyleCnt="0"/>
      <dgm:spPr/>
    </dgm:pt>
    <dgm:pt modelId="{8E51D9D0-6C3B-D146-8EED-D06C49489F86}" type="pres">
      <dgm:prSet presAssocID="{1EB6A64E-5336-124E-959D-9D462E811473}" presName="conn2-1" presStyleLbl="parChTrans1D2" presStyleIdx="3" presStyleCnt="4"/>
      <dgm:spPr/>
      <dgm:t>
        <a:bodyPr/>
        <a:lstStyle/>
        <a:p>
          <a:endParaRPr lang="en-US"/>
        </a:p>
      </dgm:t>
    </dgm:pt>
    <dgm:pt modelId="{3F51586F-F3A8-EC4E-A179-9E34C2ED6683}" type="pres">
      <dgm:prSet presAssocID="{1EB6A64E-5336-124E-959D-9D462E811473}" presName="connTx" presStyleLbl="parChTrans1D2" presStyleIdx="3" presStyleCnt="4"/>
      <dgm:spPr/>
      <dgm:t>
        <a:bodyPr/>
        <a:lstStyle/>
        <a:p>
          <a:endParaRPr lang="en-US"/>
        </a:p>
      </dgm:t>
    </dgm:pt>
    <dgm:pt modelId="{162D8B0F-1922-9547-B19D-19CD8E863822}" type="pres">
      <dgm:prSet presAssocID="{C157ACFB-3F78-F04C-9EDC-27161D22CFC5}" presName="root2" presStyleCnt="0"/>
      <dgm:spPr/>
    </dgm:pt>
    <dgm:pt modelId="{CEBCC156-1221-404D-BF14-C9750323F14C}" type="pres">
      <dgm:prSet presAssocID="{C157ACFB-3F78-F04C-9EDC-27161D22CFC5}" presName="LevelTwoTextNode" presStyleLbl="node2" presStyleIdx="3" presStyleCnt="4" custScaleX="129145" custScaleY="43051" custLinFactNeighborY="4592">
        <dgm:presLayoutVars>
          <dgm:chPref val="3"/>
        </dgm:presLayoutVars>
      </dgm:prSet>
      <dgm:spPr/>
      <dgm:t>
        <a:bodyPr/>
        <a:lstStyle/>
        <a:p>
          <a:endParaRPr lang="en-US"/>
        </a:p>
      </dgm:t>
    </dgm:pt>
    <dgm:pt modelId="{6ABB2FEC-B2C1-1144-870B-64F6B2C77261}" type="pres">
      <dgm:prSet presAssocID="{C157ACFB-3F78-F04C-9EDC-27161D22CFC5}" presName="level3hierChild" presStyleCnt="0"/>
      <dgm:spPr/>
    </dgm:pt>
  </dgm:ptLst>
  <dgm:cxnLst>
    <dgm:cxn modelId="{A7F80CDE-79AF-0E48-98D7-BB9B13F591A9}" type="presOf" srcId="{2AC5D501-9A7D-6E44-8438-9BB7609DBF17}" destId="{A1DC6D5B-CF7A-0643-87E5-D5550BAF92A3}" srcOrd="0" destOrd="0" presId="urn:microsoft.com/office/officeart/2008/layout/HorizontalMultiLevelHierarchy"/>
    <dgm:cxn modelId="{C63FE28F-2F5F-A642-BB6F-4D0872CEE4A3}" type="presOf" srcId="{C157ACFB-3F78-F04C-9EDC-27161D22CFC5}" destId="{CEBCC156-1221-404D-BF14-C9750323F14C}" srcOrd="0" destOrd="0" presId="urn:microsoft.com/office/officeart/2008/layout/HorizontalMultiLevelHierarchy"/>
    <dgm:cxn modelId="{8E271B15-EAD7-7941-80B6-708441133FA1}" srcId="{F01F3A17-72BF-0C46-A529-E359A4996294}" destId="{849E4BD1-6E7D-0E48-B517-2ED378CDDC2A}" srcOrd="2" destOrd="0" parTransId="{ED4FC37E-409A-BA4E-A181-962FE36824A3}" sibTransId="{1B037E73-4453-424A-B47F-50017EC59048}"/>
    <dgm:cxn modelId="{A560D1F2-AE82-0E45-A091-231D407A3912}" type="presOf" srcId="{02763109-4268-2645-97E2-99561FB441A7}" destId="{C53C2B91-43BE-9444-B0A1-41FA29290F58}" srcOrd="1" destOrd="0" presId="urn:microsoft.com/office/officeart/2008/layout/HorizontalMultiLevelHierarchy"/>
    <dgm:cxn modelId="{F1E798D5-6D6B-5247-8869-FEB684B34B42}" srcId="{3F9FEADD-C179-DA4F-BECD-010C7E98D597}" destId="{F01F3A17-72BF-0C46-A529-E359A4996294}" srcOrd="0" destOrd="0" parTransId="{F550B39D-52D9-1D44-9401-9E444180BB54}" sibTransId="{A29B35C6-AA7F-6B41-A469-0C66F9AE3B2C}"/>
    <dgm:cxn modelId="{61A45B7E-0C16-8F4D-92B0-974B90C89852}" type="presOf" srcId="{ED4FC37E-409A-BA4E-A181-962FE36824A3}" destId="{640AAEFD-9823-A34A-BF7D-65B63D0AB2EB}" srcOrd="0" destOrd="0" presId="urn:microsoft.com/office/officeart/2008/layout/HorizontalMultiLevelHierarchy"/>
    <dgm:cxn modelId="{CD112E9C-B309-7B4B-9233-8EC8A13E29FD}" srcId="{F01F3A17-72BF-0C46-A529-E359A4996294}" destId="{4F8B6D31-D337-874C-9749-CD5EDD4032F5}" srcOrd="1" destOrd="0" parTransId="{0A6EDBA0-4D21-2C4C-944A-A4B2EB406657}" sibTransId="{7E8558C2-CAB6-0349-A32B-3E819F4EF68E}"/>
    <dgm:cxn modelId="{6E862530-D355-FB4E-82CD-07787D84183F}" srcId="{F01F3A17-72BF-0C46-A529-E359A4996294}" destId="{2AC5D501-9A7D-6E44-8438-9BB7609DBF17}" srcOrd="0" destOrd="0" parTransId="{02763109-4268-2645-97E2-99561FB441A7}" sibTransId="{DC7B2E5A-9364-ED4B-A10C-1EDA4F8F1B4D}"/>
    <dgm:cxn modelId="{BF285849-FA2A-AF45-A6BF-DEF1C833A8E1}" type="presOf" srcId="{0A6EDBA0-4D21-2C4C-944A-A4B2EB406657}" destId="{C4EAD975-164D-C14E-94EE-7BC40FE226B9}" srcOrd="0" destOrd="0" presId="urn:microsoft.com/office/officeart/2008/layout/HorizontalMultiLevelHierarchy"/>
    <dgm:cxn modelId="{1B70FAD9-F7B1-5A45-B41E-DA6AD83B23D4}" type="presOf" srcId="{849E4BD1-6E7D-0E48-B517-2ED378CDDC2A}" destId="{15597C81-B224-1F46-806C-06BA06F6C6A7}" srcOrd="0" destOrd="0" presId="urn:microsoft.com/office/officeart/2008/layout/HorizontalMultiLevelHierarchy"/>
    <dgm:cxn modelId="{87DBA4F2-9FEE-1448-A251-0B10D21E43CA}" type="presOf" srcId="{ED4FC37E-409A-BA4E-A181-962FE36824A3}" destId="{516429FE-1657-FB4A-8D76-4D5FA6505498}" srcOrd="1" destOrd="0" presId="urn:microsoft.com/office/officeart/2008/layout/HorizontalMultiLevelHierarchy"/>
    <dgm:cxn modelId="{2613FE4C-8E90-3C4B-B063-62AB514FFA30}" type="presOf" srcId="{4F8B6D31-D337-874C-9749-CD5EDD4032F5}" destId="{AF4FE309-48E9-DC45-A5B2-705D34064F68}" srcOrd="0" destOrd="0" presId="urn:microsoft.com/office/officeart/2008/layout/HorizontalMultiLevelHierarchy"/>
    <dgm:cxn modelId="{D6618976-2237-DC48-ACE7-918FFA6B1863}" type="presOf" srcId="{1EB6A64E-5336-124E-959D-9D462E811473}" destId="{3F51586F-F3A8-EC4E-A179-9E34C2ED6683}" srcOrd="1" destOrd="0" presId="urn:microsoft.com/office/officeart/2008/layout/HorizontalMultiLevelHierarchy"/>
    <dgm:cxn modelId="{0370E6CF-951C-A44C-914F-BECE0D5B191B}" type="presOf" srcId="{1EB6A64E-5336-124E-959D-9D462E811473}" destId="{8E51D9D0-6C3B-D146-8EED-D06C49489F86}" srcOrd="0" destOrd="0" presId="urn:microsoft.com/office/officeart/2008/layout/HorizontalMultiLevelHierarchy"/>
    <dgm:cxn modelId="{2819D27F-F7D2-FA4C-8FF5-A829F11AE4A4}" type="presOf" srcId="{F01F3A17-72BF-0C46-A529-E359A4996294}" destId="{AC463A7E-A61D-694F-AAE8-93DEA5FC9600}" srcOrd="0" destOrd="0" presId="urn:microsoft.com/office/officeart/2008/layout/HorizontalMultiLevelHierarchy"/>
    <dgm:cxn modelId="{F3532BC3-30D8-F742-93F7-339C6C34CD75}" type="presOf" srcId="{02763109-4268-2645-97E2-99561FB441A7}" destId="{70FE024F-3199-1340-BC68-2BBFC293B26C}" srcOrd="0" destOrd="0" presId="urn:microsoft.com/office/officeart/2008/layout/HorizontalMultiLevelHierarchy"/>
    <dgm:cxn modelId="{723F9D11-71F8-8B40-AD60-1B1AE9D74084}" srcId="{F01F3A17-72BF-0C46-A529-E359A4996294}" destId="{C157ACFB-3F78-F04C-9EDC-27161D22CFC5}" srcOrd="3" destOrd="0" parTransId="{1EB6A64E-5336-124E-959D-9D462E811473}" sibTransId="{1AE39796-6D52-AA48-AA68-959B37C9E1A1}"/>
    <dgm:cxn modelId="{15F5B5A4-C954-B64F-93AF-9C95FBD6ADF6}" type="presOf" srcId="{3F9FEADD-C179-DA4F-BECD-010C7E98D597}" destId="{61A8B41F-5A78-8B43-846B-4B58F247C49C}" srcOrd="0" destOrd="0" presId="urn:microsoft.com/office/officeart/2008/layout/HorizontalMultiLevelHierarchy"/>
    <dgm:cxn modelId="{732F6254-D518-BA4E-9B20-E6D9B472B999}" type="presOf" srcId="{0A6EDBA0-4D21-2C4C-944A-A4B2EB406657}" destId="{8F1EA162-2632-A347-959B-28F639141CE7}" srcOrd="1" destOrd="0" presId="urn:microsoft.com/office/officeart/2008/layout/HorizontalMultiLevelHierarchy"/>
    <dgm:cxn modelId="{7FD75253-A778-BE4E-8ECC-2B9B15A7A64D}" type="presParOf" srcId="{61A8B41F-5A78-8B43-846B-4B58F247C49C}" destId="{7EDAD350-2371-6040-893D-ED216AD03745}" srcOrd="0" destOrd="0" presId="urn:microsoft.com/office/officeart/2008/layout/HorizontalMultiLevelHierarchy"/>
    <dgm:cxn modelId="{9E1BA874-4EFA-4D42-B545-796D920B5CBD}" type="presParOf" srcId="{7EDAD350-2371-6040-893D-ED216AD03745}" destId="{AC463A7E-A61D-694F-AAE8-93DEA5FC9600}" srcOrd="0" destOrd="0" presId="urn:microsoft.com/office/officeart/2008/layout/HorizontalMultiLevelHierarchy"/>
    <dgm:cxn modelId="{FDFD2F06-E981-4542-BC6D-1D849946D441}" type="presParOf" srcId="{7EDAD350-2371-6040-893D-ED216AD03745}" destId="{AE14B3A2-3B85-AD4C-A27A-9B41CB5167BB}" srcOrd="1" destOrd="0" presId="urn:microsoft.com/office/officeart/2008/layout/HorizontalMultiLevelHierarchy"/>
    <dgm:cxn modelId="{32950DA2-7263-EC4E-A0AF-F499A192E12A}" type="presParOf" srcId="{AE14B3A2-3B85-AD4C-A27A-9B41CB5167BB}" destId="{70FE024F-3199-1340-BC68-2BBFC293B26C}" srcOrd="0" destOrd="0" presId="urn:microsoft.com/office/officeart/2008/layout/HorizontalMultiLevelHierarchy"/>
    <dgm:cxn modelId="{3DE3E3E4-49AD-5141-BB24-052E4FB36671}" type="presParOf" srcId="{70FE024F-3199-1340-BC68-2BBFC293B26C}" destId="{C53C2B91-43BE-9444-B0A1-41FA29290F58}" srcOrd="0" destOrd="0" presId="urn:microsoft.com/office/officeart/2008/layout/HorizontalMultiLevelHierarchy"/>
    <dgm:cxn modelId="{57BFB835-0424-5148-9811-352A87DF3658}" type="presParOf" srcId="{AE14B3A2-3B85-AD4C-A27A-9B41CB5167BB}" destId="{5ABBC534-1095-9340-B005-14F9977469AE}" srcOrd="1" destOrd="0" presId="urn:microsoft.com/office/officeart/2008/layout/HorizontalMultiLevelHierarchy"/>
    <dgm:cxn modelId="{68FB808E-5B64-4543-916F-4CDC4C7D3B2C}" type="presParOf" srcId="{5ABBC534-1095-9340-B005-14F9977469AE}" destId="{A1DC6D5B-CF7A-0643-87E5-D5550BAF92A3}" srcOrd="0" destOrd="0" presId="urn:microsoft.com/office/officeart/2008/layout/HorizontalMultiLevelHierarchy"/>
    <dgm:cxn modelId="{CAF73B52-0964-234F-873E-1EE1B6A8ACC8}" type="presParOf" srcId="{5ABBC534-1095-9340-B005-14F9977469AE}" destId="{E0610B66-707E-394B-8948-C208527ABD70}" srcOrd="1" destOrd="0" presId="urn:microsoft.com/office/officeart/2008/layout/HorizontalMultiLevelHierarchy"/>
    <dgm:cxn modelId="{5E99C46D-8DB1-E241-9BC7-2FBE6A111284}" type="presParOf" srcId="{AE14B3A2-3B85-AD4C-A27A-9B41CB5167BB}" destId="{C4EAD975-164D-C14E-94EE-7BC40FE226B9}" srcOrd="2" destOrd="0" presId="urn:microsoft.com/office/officeart/2008/layout/HorizontalMultiLevelHierarchy"/>
    <dgm:cxn modelId="{E915172B-FC05-FB4E-BAAA-56B0F47D7BC9}" type="presParOf" srcId="{C4EAD975-164D-C14E-94EE-7BC40FE226B9}" destId="{8F1EA162-2632-A347-959B-28F639141CE7}" srcOrd="0" destOrd="0" presId="urn:microsoft.com/office/officeart/2008/layout/HorizontalMultiLevelHierarchy"/>
    <dgm:cxn modelId="{423FF0E1-9019-614F-9C7C-286F62393EF4}" type="presParOf" srcId="{AE14B3A2-3B85-AD4C-A27A-9B41CB5167BB}" destId="{EA42F8B7-F99B-5F4A-BA78-F8DF233EAE99}" srcOrd="3" destOrd="0" presId="urn:microsoft.com/office/officeart/2008/layout/HorizontalMultiLevelHierarchy"/>
    <dgm:cxn modelId="{058445A9-0D55-324A-8C7C-B4B42200B697}" type="presParOf" srcId="{EA42F8B7-F99B-5F4A-BA78-F8DF233EAE99}" destId="{AF4FE309-48E9-DC45-A5B2-705D34064F68}" srcOrd="0" destOrd="0" presId="urn:microsoft.com/office/officeart/2008/layout/HorizontalMultiLevelHierarchy"/>
    <dgm:cxn modelId="{6C9B1C71-7FB9-674B-9639-827407F90CFE}" type="presParOf" srcId="{EA42F8B7-F99B-5F4A-BA78-F8DF233EAE99}" destId="{24890A4C-B6F3-6247-AE46-437519DCDAD8}" srcOrd="1" destOrd="0" presId="urn:microsoft.com/office/officeart/2008/layout/HorizontalMultiLevelHierarchy"/>
    <dgm:cxn modelId="{21808C20-D479-944E-9A89-95CC89D86E84}" type="presParOf" srcId="{AE14B3A2-3B85-AD4C-A27A-9B41CB5167BB}" destId="{640AAEFD-9823-A34A-BF7D-65B63D0AB2EB}" srcOrd="4" destOrd="0" presId="urn:microsoft.com/office/officeart/2008/layout/HorizontalMultiLevelHierarchy"/>
    <dgm:cxn modelId="{5725707F-D3FB-8D40-9A51-7BD3F9099B14}" type="presParOf" srcId="{640AAEFD-9823-A34A-BF7D-65B63D0AB2EB}" destId="{516429FE-1657-FB4A-8D76-4D5FA6505498}" srcOrd="0" destOrd="0" presId="urn:microsoft.com/office/officeart/2008/layout/HorizontalMultiLevelHierarchy"/>
    <dgm:cxn modelId="{20B2F12B-B605-CE4D-AD00-B6923CD2A053}" type="presParOf" srcId="{AE14B3A2-3B85-AD4C-A27A-9B41CB5167BB}" destId="{217E7FB8-4169-8549-B6C2-6BB4F3CD78A8}" srcOrd="5" destOrd="0" presId="urn:microsoft.com/office/officeart/2008/layout/HorizontalMultiLevelHierarchy"/>
    <dgm:cxn modelId="{DC7CE0B1-A667-8F43-8C77-8798C7D05022}" type="presParOf" srcId="{217E7FB8-4169-8549-B6C2-6BB4F3CD78A8}" destId="{15597C81-B224-1F46-806C-06BA06F6C6A7}" srcOrd="0" destOrd="0" presId="urn:microsoft.com/office/officeart/2008/layout/HorizontalMultiLevelHierarchy"/>
    <dgm:cxn modelId="{ED4F8E2C-82FE-5240-BFAA-13594F50801B}" type="presParOf" srcId="{217E7FB8-4169-8549-B6C2-6BB4F3CD78A8}" destId="{80FDE687-4034-4041-A48A-074ED844F49F}" srcOrd="1" destOrd="0" presId="urn:microsoft.com/office/officeart/2008/layout/HorizontalMultiLevelHierarchy"/>
    <dgm:cxn modelId="{F0119C66-D279-9548-9E3B-DCDAC3DE45FE}" type="presParOf" srcId="{AE14B3A2-3B85-AD4C-A27A-9B41CB5167BB}" destId="{8E51D9D0-6C3B-D146-8EED-D06C49489F86}" srcOrd="6" destOrd="0" presId="urn:microsoft.com/office/officeart/2008/layout/HorizontalMultiLevelHierarchy"/>
    <dgm:cxn modelId="{88408755-803E-1645-8BB5-4B6BDB73C255}" type="presParOf" srcId="{8E51D9D0-6C3B-D146-8EED-D06C49489F86}" destId="{3F51586F-F3A8-EC4E-A179-9E34C2ED6683}" srcOrd="0" destOrd="0" presId="urn:microsoft.com/office/officeart/2008/layout/HorizontalMultiLevelHierarchy"/>
    <dgm:cxn modelId="{00DBDD4C-05F9-1D44-BA1B-7E2252578254}" type="presParOf" srcId="{AE14B3A2-3B85-AD4C-A27A-9B41CB5167BB}" destId="{162D8B0F-1922-9547-B19D-19CD8E863822}" srcOrd="7" destOrd="0" presId="urn:microsoft.com/office/officeart/2008/layout/HorizontalMultiLevelHierarchy"/>
    <dgm:cxn modelId="{C87AD022-27E0-F349-AA7D-02E430B3EE45}" type="presParOf" srcId="{162D8B0F-1922-9547-B19D-19CD8E863822}" destId="{CEBCC156-1221-404D-BF14-C9750323F14C}" srcOrd="0" destOrd="0" presId="urn:microsoft.com/office/officeart/2008/layout/HorizontalMultiLevelHierarchy"/>
    <dgm:cxn modelId="{27C5ED2C-9E34-9B42-AA3A-347AE8488AE6}" type="presParOf" srcId="{162D8B0F-1922-9547-B19D-19CD8E863822}" destId="{6ABB2FEC-B2C1-1144-870B-64F6B2C77261}"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9FEADD-C179-DA4F-BECD-010C7E98D59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F01F3A17-72BF-0C46-A529-E359A4996294}">
      <dgm:prSet phldrT="[Text]" custT="1"/>
      <dgm:spPr>
        <a:solidFill>
          <a:schemeClr val="accent3">
            <a:lumMod val="20000"/>
            <a:lumOff val="80000"/>
          </a:schemeClr>
        </a:solidFill>
      </dgm:spPr>
      <dgm:t>
        <a:bodyPr/>
        <a:lstStyle/>
        <a:p>
          <a:r>
            <a:rPr lang="en-US" sz="2400" dirty="0" smtClean="0">
              <a:solidFill>
                <a:srgbClr val="000000"/>
              </a:solidFill>
              <a:latin typeface="Calibri"/>
              <a:cs typeface="Calibri"/>
            </a:rPr>
            <a:t>Memory</a:t>
          </a:r>
          <a:endParaRPr lang="en-US" sz="2400" dirty="0">
            <a:solidFill>
              <a:srgbClr val="000000"/>
            </a:solidFill>
            <a:latin typeface="Calibri"/>
            <a:cs typeface="Calibri"/>
          </a:endParaRPr>
        </a:p>
      </dgm:t>
    </dgm:pt>
    <dgm:pt modelId="{F550B39D-52D9-1D44-9401-9E444180BB54}" type="parTrans" cxnId="{F1E798D5-6D6B-5247-8869-FEB684B34B42}">
      <dgm:prSet/>
      <dgm:spPr/>
      <dgm:t>
        <a:bodyPr/>
        <a:lstStyle/>
        <a:p>
          <a:endParaRPr lang="en-US"/>
        </a:p>
      </dgm:t>
    </dgm:pt>
    <dgm:pt modelId="{A29B35C6-AA7F-6B41-A469-0C66F9AE3B2C}" type="sibTrans" cxnId="{F1E798D5-6D6B-5247-8869-FEB684B34B42}">
      <dgm:prSet/>
      <dgm:spPr/>
      <dgm:t>
        <a:bodyPr/>
        <a:lstStyle/>
        <a:p>
          <a:endParaRPr lang="en-US"/>
        </a:p>
      </dgm:t>
    </dgm:pt>
    <dgm:pt modelId="{2AC5D501-9A7D-6E44-8438-9BB7609DBF17}">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Fixed memory allocation</a:t>
          </a:r>
          <a:endParaRPr lang="en-US" sz="2400" dirty="0">
            <a:solidFill>
              <a:srgbClr val="000000"/>
            </a:solidFill>
            <a:latin typeface="Calibri"/>
            <a:cs typeface="Calibri"/>
          </a:endParaRPr>
        </a:p>
      </dgm:t>
    </dgm:pt>
    <dgm:pt modelId="{02763109-4268-2645-97E2-99561FB441A7}" type="parTrans" cxnId="{6E862530-D355-FB4E-82CD-07787D84183F}">
      <dgm:prSet/>
      <dgm:spPr>
        <a:ln>
          <a:solidFill>
            <a:srgbClr val="000000"/>
          </a:solidFill>
        </a:ln>
      </dgm:spPr>
      <dgm:t>
        <a:bodyPr/>
        <a:lstStyle/>
        <a:p>
          <a:endParaRPr lang="en-US"/>
        </a:p>
      </dgm:t>
    </dgm:pt>
    <dgm:pt modelId="{DC7B2E5A-9364-ED4B-A10C-1EDA4F8F1B4D}" type="sibTrans" cxnId="{6E862530-D355-FB4E-82CD-07787D84183F}">
      <dgm:prSet/>
      <dgm:spPr/>
      <dgm:t>
        <a:bodyPr/>
        <a:lstStyle/>
        <a:p>
          <a:endParaRPr lang="en-US"/>
        </a:p>
      </dgm:t>
    </dgm:pt>
    <dgm:pt modelId="{4F8B6D31-D337-874C-9749-CD5EDD4032F5}">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Auxiliary memory required every time step</a:t>
          </a:r>
          <a:endParaRPr lang="en-US" sz="2400" dirty="0">
            <a:solidFill>
              <a:srgbClr val="000000"/>
            </a:solidFill>
            <a:latin typeface="Calibri"/>
            <a:cs typeface="Calibri"/>
          </a:endParaRPr>
        </a:p>
      </dgm:t>
    </dgm:pt>
    <dgm:pt modelId="{0A6EDBA0-4D21-2C4C-944A-A4B2EB406657}" type="parTrans" cxnId="{CD112E9C-B309-7B4B-9233-8EC8A13E29FD}">
      <dgm:prSet/>
      <dgm:spPr>
        <a:ln>
          <a:solidFill>
            <a:srgbClr val="000000"/>
          </a:solidFill>
        </a:ln>
      </dgm:spPr>
      <dgm:t>
        <a:bodyPr/>
        <a:lstStyle/>
        <a:p>
          <a:endParaRPr lang="en-US"/>
        </a:p>
      </dgm:t>
    </dgm:pt>
    <dgm:pt modelId="{7E8558C2-CAB6-0349-A32B-3E819F4EF68E}" type="sibTrans" cxnId="{CD112E9C-B309-7B4B-9233-8EC8A13E29FD}">
      <dgm:prSet/>
      <dgm:spPr/>
      <dgm:t>
        <a:bodyPr/>
        <a:lstStyle/>
        <a:p>
          <a:endParaRPr lang="en-US"/>
        </a:p>
      </dgm:t>
    </dgm:pt>
    <dgm:pt modelId="{C157ACFB-3F78-F04C-9EDC-27161D22CFC5}">
      <dgm:prSet phldrT="[Text]" custT="1"/>
      <dgm:spPr>
        <a:solidFill>
          <a:schemeClr val="accent3">
            <a:lumMod val="20000"/>
            <a:lumOff val="80000"/>
          </a:schemeClr>
        </a:solidFill>
      </dgm:spPr>
      <dgm:t>
        <a:bodyPr/>
        <a:lstStyle/>
        <a:p>
          <a:pPr algn="l"/>
          <a:r>
            <a:rPr lang="en-US" sz="2400" dirty="0" smtClean="0">
              <a:solidFill>
                <a:srgbClr val="000000"/>
              </a:solidFill>
              <a:latin typeface="Calibri"/>
              <a:cs typeface="Calibri"/>
            </a:rPr>
            <a:t> Memory required for storing analysis output</a:t>
          </a:r>
          <a:endParaRPr lang="en-US" sz="2400" dirty="0">
            <a:solidFill>
              <a:srgbClr val="000000"/>
            </a:solidFill>
            <a:latin typeface="Calibri"/>
            <a:cs typeface="Calibri"/>
          </a:endParaRPr>
        </a:p>
      </dgm:t>
    </dgm:pt>
    <dgm:pt modelId="{1EB6A64E-5336-124E-959D-9D462E811473}" type="parTrans" cxnId="{723F9D11-71F8-8B40-AD60-1B1AE9D74084}">
      <dgm:prSet/>
      <dgm:spPr>
        <a:ln>
          <a:solidFill>
            <a:srgbClr val="000000"/>
          </a:solidFill>
        </a:ln>
      </dgm:spPr>
      <dgm:t>
        <a:bodyPr/>
        <a:lstStyle/>
        <a:p>
          <a:endParaRPr lang="en-US"/>
        </a:p>
      </dgm:t>
    </dgm:pt>
    <dgm:pt modelId="{1AE39796-6D52-AA48-AA68-959B37C9E1A1}" type="sibTrans" cxnId="{723F9D11-71F8-8B40-AD60-1B1AE9D74084}">
      <dgm:prSet/>
      <dgm:spPr/>
      <dgm:t>
        <a:bodyPr/>
        <a:lstStyle/>
        <a:p>
          <a:endParaRPr lang="en-US"/>
        </a:p>
      </dgm:t>
    </dgm:pt>
    <dgm:pt modelId="{61A8B41F-5A78-8B43-846B-4B58F247C49C}" type="pres">
      <dgm:prSet presAssocID="{3F9FEADD-C179-DA4F-BECD-010C7E98D597}" presName="Name0" presStyleCnt="0">
        <dgm:presLayoutVars>
          <dgm:chPref val="1"/>
          <dgm:dir/>
          <dgm:animOne val="branch"/>
          <dgm:animLvl val="lvl"/>
          <dgm:resizeHandles val="exact"/>
        </dgm:presLayoutVars>
      </dgm:prSet>
      <dgm:spPr/>
      <dgm:t>
        <a:bodyPr/>
        <a:lstStyle/>
        <a:p>
          <a:endParaRPr lang="en-US"/>
        </a:p>
      </dgm:t>
    </dgm:pt>
    <dgm:pt modelId="{7EDAD350-2371-6040-893D-ED216AD03745}" type="pres">
      <dgm:prSet presAssocID="{F01F3A17-72BF-0C46-A529-E359A4996294}" presName="root1" presStyleCnt="0"/>
      <dgm:spPr/>
    </dgm:pt>
    <dgm:pt modelId="{AC463A7E-A61D-694F-AAE8-93DEA5FC9600}" type="pres">
      <dgm:prSet presAssocID="{F01F3A17-72BF-0C46-A529-E359A4996294}" presName="LevelOneTextNode" presStyleLbl="node0" presStyleIdx="0" presStyleCnt="1" custAng="5400000" custScaleX="84211" custScaleY="31231" custLinFactNeighborX="-72904" custLinFactNeighborY="-801">
        <dgm:presLayoutVars>
          <dgm:chPref val="3"/>
        </dgm:presLayoutVars>
      </dgm:prSet>
      <dgm:spPr/>
      <dgm:t>
        <a:bodyPr/>
        <a:lstStyle/>
        <a:p>
          <a:endParaRPr lang="en-US"/>
        </a:p>
      </dgm:t>
    </dgm:pt>
    <dgm:pt modelId="{AE14B3A2-3B85-AD4C-A27A-9B41CB5167BB}" type="pres">
      <dgm:prSet presAssocID="{F01F3A17-72BF-0C46-A529-E359A4996294}" presName="level2hierChild" presStyleCnt="0"/>
      <dgm:spPr/>
    </dgm:pt>
    <dgm:pt modelId="{70FE024F-3199-1340-BC68-2BBFC293B26C}" type="pres">
      <dgm:prSet presAssocID="{02763109-4268-2645-97E2-99561FB441A7}" presName="conn2-1" presStyleLbl="parChTrans1D2" presStyleIdx="0" presStyleCnt="3"/>
      <dgm:spPr/>
      <dgm:t>
        <a:bodyPr/>
        <a:lstStyle/>
        <a:p>
          <a:endParaRPr lang="en-US"/>
        </a:p>
      </dgm:t>
    </dgm:pt>
    <dgm:pt modelId="{C53C2B91-43BE-9444-B0A1-41FA29290F58}" type="pres">
      <dgm:prSet presAssocID="{02763109-4268-2645-97E2-99561FB441A7}" presName="connTx" presStyleLbl="parChTrans1D2" presStyleIdx="0" presStyleCnt="3"/>
      <dgm:spPr/>
      <dgm:t>
        <a:bodyPr/>
        <a:lstStyle/>
        <a:p>
          <a:endParaRPr lang="en-US"/>
        </a:p>
      </dgm:t>
    </dgm:pt>
    <dgm:pt modelId="{5ABBC534-1095-9340-B005-14F9977469AE}" type="pres">
      <dgm:prSet presAssocID="{2AC5D501-9A7D-6E44-8438-9BB7609DBF17}" presName="root2" presStyleCnt="0"/>
      <dgm:spPr/>
    </dgm:pt>
    <dgm:pt modelId="{A1DC6D5B-CF7A-0643-87E5-D5550BAF92A3}" type="pres">
      <dgm:prSet presAssocID="{2AC5D501-9A7D-6E44-8438-9BB7609DBF17}" presName="LevelTwoTextNode" presStyleLbl="node2" presStyleIdx="0" presStyleCnt="3" custScaleX="246378" custScaleY="96205" custLinFactNeighborX="3887" custLinFactNeighborY="-75539">
        <dgm:presLayoutVars>
          <dgm:chPref val="3"/>
        </dgm:presLayoutVars>
      </dgm:prSet>
      <dgm:spPr/>
      <dgm:t>
        <a:bodyPr/>
        <a:lstStyle/>
        <a:p>
          <a:endParaRPr lang="en-US"/>
        </a:p>
      </dgm:t>
    </dgm:pt>
    <dgm:pt modelId="{E0610B66-707E-394B-8948-C208527ABD70}" type="pres">
      <dgm:prSet presAssocID="{2AC5D501-9A7D-6E44-8438-9BB7609DBF17}" presName="level3hierChild" presStyleCnt="0"/>
      <dgm:spPr/>
    </dgm:pt>
    <dgm:pt modelId="{C4EAD975-164D-C14E-94EE-7BC40FE226B9}" type="pres">
      <dgm:prSet presAssocID="{0A6EDBA0-4D21-2C4C-944A-A4B2EB406657}" presName="conn2-1" presStyleLbl="parChTrans1D2" presStyleIdx="1" presStyleCnt="3"/>
      <dgm:spPr/>
      <dgm:t>
        <a:bodyPr/>
        <a:lstStyle/>
        <a:p>
          <a:endParaRPr lang="en-US"/>
        </a:p>
      </dgm:t>
    </dgm:pt>
    <dgm:pt modelId="{8F1EA162-2632-A347-959B-28F639141CE7}" type="pres">
      <dgm:prSet presAssocID="{0A6EDBA0-4D21-2C4C-944A-A4B2EB406657}" presName="connTx" presStyleLbl="parChTrans1D2" presStyleIdx="1" presStyleCnt="3"/>
      <dgm:spPr/>
      <dgm:t>
        <a:bodyPr/>
        <a:lstStyle/>
        <a:p>
          <a:endParaRPr lang="en-US"/>
        </a:p>
      </dgm:t>
    </dgm:pt>
    <dgm:pt modelId="{EA42F8B7-F99B-5F4A-BA78-F8DF233EAE99}" type="pres">
      <dgm:prSet presAssocID="{4F8B6D31-D337-874C-9749-CD5EDD4032F5}" presName="root2" presStyleCnt="0"/>
      <dgm:spPr/>
    </dgm:pt>
    <dgm:pt modelId="{AF4FE309-48E9-DC45-A5B2-705D34064F68}" type="pres">
      <dgm:prSet presAssocID="{4F8B6D31-D337-874C-9749-CD5EDD4032F5}" presName="LevelTwoTextNode" presStyleLbl="node2" presStyleIdx="1" presStyleCnt="3" custScaleX="246378" custScaleY="96205" custLinFactNeighborX="3887">
        <dgm:presLayoutVars>
          <dgm:chPref val="3"/>
        </dgm:presLayoutVars>
      </dgm:prSet>
      <dgm:spPr/>
      <dgm:t>
        <a:bodyPr/>
        <a:lstStyle/>
        <a:p>
          <a:endParaRPr lang="en-US"/>
        </a:p>
      </dgm:t>
    </dgm:pt>
    <dgm:pt modelId="{24890A4C-B6F3-6247-AE46-437519DCDAD8}" type="pres">
      <dgm:prSet presAssocID="{4F8B6D31-D337-874C-9749-CD5EDD4032F5}" presName="level3hierChild" presStyleCnt="0"/>
      <dgm:spPr/>
    </dgm:pt>
    <dgm:pt modelId="{8E51D9D0-6C3B-D146-8EED-D06C49489F86}" type="pres">
      <dgm:prSet presAssocID="{1EB6A64E-5336-124E-959D-9D462E811473}" presName="conn2-1" presStyleLbl="parChTrans1D2" presStyleIdx="2" presStyleCnt="3"/>
      <dgm:spPr/>
      <dgm:t>
        <a:bodyPr/>
        <a:lstStyle/>
        <a:p>
          <a:endParaRPr lang="en-US"/>
        </a:p>
      </dgm:t>
    </dgm:pt>
    <dgm:pt modelId="{3F51586F-F3A8-EC4E-A179-9E34C2ED6683}" type="pres">
      <dgm:prSet presAssocID="{1EB6A64E-5336-124E-959D-9D462E811473}" presName="connTx" presStyleLbl="parChTrans1D2" presStyleIdx="2" presStyleCnt="3"/>
      <dgm:spPr/>
      <dgm:t>
        <a:bodyPr/>
        <a:lstStyle/>
        <a:p>
          <a:endParaRPr lang="en-US"/>
        </a:p>
      </dgm:t>
    </dgm:pt>
    <dgm:pt modelId="{162D8B0F-1922-9547-B19D-19CD8E863822}" type="pres">
      <dgm:prSet presAssocID="{C157ACFB-3F78-F04C-9EDC-27161D22CFC5}" presName="root2" presStyleCnt="0"/>
      <dgm:spPr/>
    </dgm:pt>
    <dgm:pt modelId="{CEBCC156-1221-404D-BF14-C9750323F14C}" type="pres">
      <dgm:prSet presAssocID="{C157ACFB-3F78-F04C-9EDC-27161D22CFC5}" presName="LevelTwoTextNode" presStyleLbl="node2" presStyleIdx="2" presStyleCnt="3" custScaleX="246378" custScaleY="96205" custLinFactNeighborX="3887" custLinFactNeighborY="77560">
        <dgm:presLayoutVars>
          <dgm:chPref val="3"/>
        </dgm:presLayoutVars>
      </dgm:prSet>
      <dgm:spPr/>
      <dgm:t>
        <a:bodyPr/>
        <a:lstStyle/>
        <a:p>
          <a:endParaRPr lang="en-US"/>
        </a:p>
      </dgm:t>
    </dgm:pt>
    <dgm:pt modelId="{6ABB2FEC-B2C1-1144-870B-64F6B2C77261}" type="pres">
      <dgm:prSet presAssocID="{C157ACFB-3F78-F04C-9EDC-27161D22CFC5}" presName="level3hierChild" presStyleCnt="0"/>
      <dgm:spPr/>
    </dgm:pt>
  </dgm:ptLst>
  <dgm:cxnLst>
    <dgm:cxn modelId="{6035ACE0-B90A-B042-8843-5A25302914FB}" type="presOf" srcId="{4F8B6D31-D337-874C-9749-CD5EDD4032F5}" destId="{AF4FE309-48E9-DC45-A5B2-705D34064F68}" srcOrd="0" destOrd="0" presId="urn:microsoft.com/office/officeart/2008/layout/HorizontalMultiLevelHierarchy"/>
    <dgm:cxn modelId="{659B2A9C-AB38-4F4A-9749-D392FDE2C323}" type="presOf" srcId="{0A6EDBA0-4D21-2C4C-944A-A4B2EB406657}" destId="{C4EAD975-164D-C14E-94EE-7BC40FE226B9}" srcOrd="0" destOrd="0" presId="urn:microsoft.com/office/officeart/2008/layout/HorizontalMultiLevelHierarchy"/>
    <dgm:cxn modelId="{6E862530-D355-FB4E-82CD-07787D84183F}" srcId="{F01F3A17-72BF-0C46-A529-E359A4996294}" destId="{2AC5D501-9A7D-6E44-8438-9BB7609DBF17}" srcOrd="0" destOrd="0" parTransId="{02763109-4268-2645-97E2-99561FB441A7}" sibTransId="{DC7B2E5A-9364-ED4B-A10C-1EDA4F8F1B4D}"/>
    <dgm:cxn modelId="{869E5DD7-3E43-0748-9967-3456A0F5849F}" type="presOf" srcId="{C157ACFB-3F78-F04C-9EDC-27161D22CFC5}" destId="{CEBCC156-1221-404D-BF14-C9750323F14C}" srcOrd="0" destOrd="0" presId="urn:microsoft.com/office/officeart/2008/layout/HorizontalMultiLevelHierarchy"/>
    <dgm:cxn modelId="{F1E798D5-6D6B-5247-8869-FEB684B34B42}" srcId="{3F9FEADD-C179-DA4F-BECD-010C7E98D597}" destId="{F01F3A17-72BF-0C46-A529-E359A4996294}" srcOrd="0" destOrd="0" parTransId="{F550B39D-52D9-1D44-9401-9E444180BB54}" sibTransId="{A29B35C6-AA7F-6B41-A469-0C66F9AE3B2C}"/>
    <dgm:cxn modelId="{D148B42F-7FDB-4740-AC5A-BA405A51345E}" type="presOf" srcId="{02763109-4268-2645-97E2-99561FB441A7}" destId="{C53C2B91-43BE-9444-B0A1-41FA29290F58}" srcOrd="1" destOrd="0" presId="urn:microsoft.com/office/officeart/2008/layout/HorizontalMultiLevelHierarchy"/>
    <dgm:cxn modelId="{54FB69F9-9F2F-1949-BE18-6E00653D6EE7}" type="presOf" srcId="{2AC5D501-9A7D-6E44-8438-9BB7609DBF17}" destId="{A1DC6D5B-CF7A-0643-87E5-D5550BAF92A3}" srcOrd="0" destOrd="0" presId="urn:microsoft.com/office/officeart/2008/layout/HorizontalMultiLevelHierarchy"/>
    <dgm:cxn modelId="{7858B8BD-267F-DF4B-9FFA-9714146C4313}" type="presOf" srcId="{0A6EDBA0-4D21-2C4C-944A-A4B2EB406657}" destId="{8F1EA162-2632-A347-959B-28F639141CE7}" srcOrd="1" destOrd="0" presId="urn:microsoft.com/office/officeart/2008/layout/HorizontalMultiLevelHierarchy"/>
    <dgm:cxn modelId="{723F9D11-71F8-8B40-AD60-1B1AE9D74084}" srcId="{F01F3A17-72BF-0C46-A529-E359A4996294}" destId="{C157ACFB-3F78-F04C-9EDC-27161D22CFC5}" srcOrd="2" destOrd="0" parTransId="{1EB6A64E-5336-124E-959D-9D462E811473}" sibTransId="{1AE39796-6D52-AA48-AA68-959B37C9E1A1}"/>
    <dgm:cxn modelId="{F4E28A1A-83FB-0E4E-956D-E0AD54E2F49E}" type="presOf" srcId="{3F9FEADD-C179-DA4F-BECD-010C7E98D597}" destId="{61A8B41F-5A78-8B43-846B-4B58F247C49C}" srcOrd="0" destOrd="0" presId="urn:microsoft.com/office/officeart/2008/layout/HorizontalMultiLevelHierarchy"/>
    <dgm:cxn modelId="{BE8FDFB8-8A9F-2A42-A9E6-F14A59E67C64}" type="presOf" srcId="{02763109-4268-2645-97E2-99561FB441A7}" destId="{70FE024F-3199-1340-BC68-2BBFC293B26C}" srcOrd="0" destOrd="0" presId="urn:microsoft.com/office/officeart/2008/layout/HorizontalMultiLevelHierarchy"/>
    <dgm:cxn modelId="{8848FF66-0B7D-004A-BB50-CD8CE87ECEEF}" type="presOf" srcId="{1EB6A64E-5336-124E-959D-9D462E811473}" destId="{8E51D9D0-6C3B-D146-8EED-D06C49489F86}" srcOrd="0" destOrd="0" presId="urn:microsoft.com/office/officeart/2008/layout/HorizontalMultiLevelHierarchy"/>
    <dgm:cxn modelId="{CD112E9C-B309-7B4B-9233-8EC8A13E29FD}" srcId="{F01F3A17-72BF-0C46-A529-E359A4996294}" destId="{4F8B6D31-D337-874C-9749-CD5EDD4032F5}" srcOrd="1" destOrd="0" parTransId="{0A6EDBA0-4D21-2C4C-944A-A4B2EB406657}" sibTransId="{7E8558C2-CAB6-0349-A32B-3E819F4EF68E}"/>
    <dgm:cxn modelId="{F38EF6BD-B15D-F84D-B683-5E85E4B997E8}" type="presOf" srcId="{F01F3A17-72BF-0C46-A529-E359A4996294}" destId="{AC463A7E-A61D-694F-AAE8-93DEA5FC9600}" srcOrd="0" destOrd="0" presId="urn:microsoft.com/office/officeart/2008/layout/HorizontalMultiLevelHierarchy"/>
    <dgm:cxn modelId="{A7C3A518-1324-D248-BE90-232F337D77D4}" type="presOf" srcId="{1EB6A64E-5336-124E-959D-9D462E811473}" destId="{3F51586F-F3A8-EC4E-A179-9E34C2ED6683}" srcOrd="1" destOrd="0" presId="urn:microsoft.com/office/officeart/2008/layout/HorizontalMultiLevelHierarchy"/>
    <dgm:cxn modelId="{FB680020-B471-0144-9EE5-CABCCDDEB540}" type="presParOf" srcId="{61A8B41F-5A78-8B43-846B-4B58F247C49C}" destId="{7EDAD350-2371-6040-893D-ED216AD03745}" srcOrd="0" destOrd="0" presId="urn:microsoft.com/office/officeart/2008/layout/HorizontalMultiLevelHierarchy"/>
    <dgm:cxn modelId="{AFE3D239-7050-6249-89EB-80602C4BD359}" type="presParOf" srcId="{7EDAD350-2371-6040-893D-ED216AD03745}" destId="{AC463A7E-A61D-694F-AAE8-93DEA5FC9600}" srcOrd="0" destOrd="0" presId="urn:microsoft.com/office/officeart/2008/layout/HorizontalMultiLevelHierarchy"/>
    <dgm:cxn modelId="{F8E8E77D-7042-DC4E-AAE5-09C7AB80B98B}" type="presParOf" srcId="{7EDAD350-2371-6040-893D-ED216AD03745}" destId="{AE14B3A2-3B85-AD4C-A27A-9B41CB5167BB}" srcOrd="1" destOrd="0" presId="urn:microsoft.com/office/officeart/2008/layout/HorizontalMultiLevelHierarchy"/>
    <dgm:cxn modelId="{D31B249B-47B1-1149-A4CC-06A1570D1D67}" type="presParOf" srcId="{AE14B3A2-3B85-AD4C-A27A-9B41CB5167BB}" destId="{70FE024F-3199-1340-BC68-2BBFC293B26C}" srcOrd="0" destOrd="0" presId="urn:microsoft.com/office/officeart/2008/layout/HorizontalMultiLevelHierarchy"/>
    <dgm:cxn modelId="{6742BC1A-A459-A245-826F-11D46763330D}" type="presParOf" srcId="{70FE024F-3199-1340-BC68-2BBFC293B26C}" destId="{C53C2B91-43BE-9444-B0A1-41FA29290F58}" srcOrd="0" destOrd="0" presId="urn:microsoft.com/office/officeart/2008/layout/HorizontalMultiLevelHierarchy"/>
    <dgm:cxn modelId="{B57C4FF3-6C44-8442-A239-27451A370F6E}" type="presParOf" srcId="{AE14B3A2-3B85-AD4C-A27A-9B41CB5167BB}" destId="{5ABBC534-1095-9340-B005-14F9977469AE}" srcOrd="1" destOrd="0" presId="urn:microsoft.com/office/officeart/2008/layout/HorizontalMultiLevelHierarchy"/>
    <dgm:cxn modelId="{C3EAC9E6-4320-F445-883E-CA5108F7BCFF}" type="presParOf" srcId="{5ABBC534-1095-9340-B005-14F9977469AE}" destId="{A1DC6D5B-CF7A-0643-87E5-D5550BAF92A3}" srcOrd="0" destOrd="0" presId="urn:microsoft.com/office/officeart/2008/layout/HorizontalMultiLevelHierarchy"/>
    <dgm:cxn modelId="{698BAA6F-CF98-5B49-8FAD-0FEDD0FA4271}" type="presParOf" srcId="{5ABBC534-1095-9340-B005-14F9977469AE}" destId="{E0610B66-707E-394B-8948-C208527ABD70}" srcOrd="1" destOrd="0" presId="urn:microsoft.com/office/officeart/2008/layout/HorizontalMultiLevelHierarchy"/>
    <dgm:cxn modelId="{F08AC907-2F02-A94C-85E2-C518A49135EF}" type="presParOf" srcId="{AE14B3A2-3B85-AD4C-A27A-9B41CB5167BB}" destId="{C4EAD975-164D-C14E-94EE-7BC40FE226B9}" srcOrd="2" destOrd="0" presId="urn:microsoft.com/office/officeart/2008/layout/HorizontalMultiLevelHierarchy"/>
    <dgm:cxn modelId="{7F9BD793-5C0E-4C47-8CB6-ED8A5986A48E}" type="presParOf" srcId="{C4EAD975-164D-C14E-94EE-7BC40FE226B9}" destId="{8F1EA162-2632-A347-959B-28F639141CE7}" srcOrd="0" destOrd="0" presId="urn:microsoft.com/office/officeart/2008/layout/HorizontalMultiLevelHierarchy"/>
    <dgm:cxn modelId="{46C51E78-5A61-4741-88DA-FAC789538E20}" type="presParOf" srcId="{AE14B3A2-3B85-AD4C-A27A-9B41CB5167BB}" destId="{EA42F8B7-F99B-5F4A-BA78-F8DF233EAE99}" srcOrd="3" destOrd="0" presId="urn:microsoft.com/office/officeart/2008/layout/HorizontalMultiLevelHierarchy"/>
    <dgm:cxn modelId="{40427264-E9D0-0A46-8755-C7F0F0263B8A}" type="presParOf" srcId="{EA42F8B7-F99B-5F4A-BA78-F8DF233EAE99}" destId="{AF4FE309-48E9-DC45-A5B2-705D34064F68}" srcOrd="0" destOrd="0" presId="urn:microsoft.com/office/officeart/2008/layout/HorizontalMultiLevelHierarchy"/>
    <dgm:cxn modelId="{E5FD9ED3-201C-DF49-9C0A-8C7C68F42CD1}" type="presParOf" srcId="{EA42F8B7-F99B-5F4A-BA78-F8DF233EAE99}" destId="{24890A4C-B6F3-6247-AE46-437519DCDAD8}" srcOrd="1" destOrd="0" presId="urn:microsoft.com/office/officeart/2008/layout/HorizontalMultiLevelHierarchy"/>
    <dgm:cxn modelId="{01622E3E-3BCC-6748-8FA2-59049C109160}" type="presParOf" srcId="{AE14B3A2-3B85-AD4C-A27A-9B41CB5167BB}" destId="{8E51D9D0-6C3B-D146-8EED-D06C49489F86}" srcOrd="4" destOrd="0" presId="urn:microsoft.com/office/officeart/2008/layout/HorizontalMultiLevelHierarchy"/>
    <dgm:cxn modelId="{B3DFC65E-8605-9644-862F-AAD102787768}" type="presParOf" srcId="{8E51D9D0-6C3B-D146-8EED-D06C49489F86}" destId="{3F51586F-F3A8-EC4E-A179-9E34C2ED6683}" srcOrd="0" destOrd="0" presId="urn:microsoft.com/office/officeart/2008/layout/HorizontalMultiLevelHierarchy"/>
    <dgm:cxn modelId="{38568BD7-48A6-5C4E-84EC-8998A1A92E8A}" type="presParOf" srcId="{AE14B3A2-3B85-AD4C-A27A-9B41CB5167BB}" destId="{162D8B0F-1922-9547-B19D-19CD8E863822}" srcOrd="5" destOrd="0" presId="urn:microsoft.com/office/officeart/2008/layout/HorizontalMultiLevelHierarchy"/>
    <dgm:cxn modelId="{C1FAE547-4EC6-DF44-BC02-92E823A93CA2}" type="presParOf" srcId="{162D8B0F-1922-9547-B19D-19CD8E863822}" destId="{CEBCC156-1221-404D-BF14-C9750323F14C}" srcOrd="0" destOrd="0" presId="urn:microsoft.com/office/officeart/2008/layout/HorizontalMultiLevelHierarchy"/>
    <dgm:cxn modelId="{B2219BA2-C65A-7843-A528-D4ADD939DC8E}" type="presParOf" srcId="{162D8B0F-1922-9547-B19D-19CD8E863822}" destId="{6ABB2FEC-B2C1-1144-870B-64F6B2C7726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9FEADD-C179-DA4F-BECD-010C7E98D59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2AC5D501-9A7D-6E44-8438-9BB7609DBF17}">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 Fixed memory allocation</a:t>
          </a:r>
          <a:endParaRPr lang="en-US" sz="1600" dirty="0">
            <a:solidFill>
              <a:srgbClr val="000000"/>
            </a:solidFill>
            <a:latin typeface="Calibri"/>
            <a:cs typeface="Calibri"/>
          </a:endParaRPr>
        </a:p>
      </dgm:t>
    </dgm:pt>
    <dgm:pt modelId="{02763109-4268-2645-97E2-99561FB441A7}" type="parTrans" cxnId="{6E862530-D355-FB4E-82CD-07787D84183F}">
      <dgm:prSet custT="1"/>
      <dgm:spPr>
        <a:ln>
          <a:solidFill>
            <a:srgbClr val="000000"/>
          </a:solidFill>
        </a:ln>
      </dgm:spPr>
      <dgm:t>
        <a:bodyPr/>
        <a:lstStyle/>
        <a:p>
          <a:endParaRPr lang="en-US" sz="1600"/>
        </a:p>
      </dgm:t>
    </dgm:pt>
    <dgm:pt modelId="{DC7B2E5A-9364-ED4B-A10C-1EDA4F8F1B4D}" type="sibTrans" cxnId="{6E862530-D355-FB4E-82CD-07787D84183F}">
      <dgm:prSet/>
      <dgm:spPr/>
      <dgm:t>
        <a:bodyPr/>
        <a:lstStyle/>
        <a:p>
          <a:endParaRPr lang="en-US"/>
        </a:p>
      </dgm:t>
    </dgm:pt>
    <dgm:pt modelId="{4F8B6D31-D337-874C-9749-CD5EDD4032F5}">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 Auxiliary memory required every time step</a:t>
          </a:r>
          <a:endParaRPr lang="en-US" sz="1600" dirty="0">
            <a:solidFill>
              <a:srgbClr val="000000"/>
            </a:solidFill>
            <a:latin typeface="Calibri"/>
            <a:cs typeface="Calibri"/>
          </a:endParaRPr>
        </a:p>
      </dgm:t>
    </dgm:pt>
    <dgm:pt modelId="{0A6EDBA0-4D21-2C4C-944A-A4B2EB406657}" type="parTrans" cxnId="{CD112E9C-B309-7B4B-9233-8EC8A13E29FD}">
      <dgm:prSet custT="1"/>
      <dgm:spPr>
        <a:ln>
          <a:solidFill>
            <a:srgbClr val="000000"/>
          </a:solidFill>
        </a:ln>
      </dgm:spPr>
      <dgm:t>
        <a:bodyPr/>
        <a:lstStyle/>
        <a:p>
          <a:endParaRPr lang="en-US" sz="1600"/>
        </a:p>
      </dgm:t>
    </dgm:pt>
    <dgm:pt modelId="{7E8558C2-CAB6-0349-A32B-3E819F4EF68E}" type="sibTrans" cxnId="{CD112E9C-B309-7B4B-9233-8EC8A13E29FD}">
      <dgm:prSet/>
      <dgm:spPr/>
      <dgm:t>
        <a:bodyPr/>
        <a:lstStyle/>
        <a:p>
          <a:endParaRPr lang="en-US"/>
        </a:p>
      </dgm:t>
    </dgm:pt>
    <dgm:pt modelId="{849E4BD1-6E7D-0E48-B517-2ED378CDDC2A}">
      <dgm:prSet phldrT="[Text]" custT="1"/>
      <dgm:spPr>
        <a:solidFill>
          <a:schemeClr val="accent3">
            <a:lumMod val="20000"/>
            <a:lumOff val="80000"/>
          </a:schemeClr>
        </a:solidFill>
      </dgm:spPr>
      <dgm:t>
        <a:bodyPr/>
        <a:lstStyle/>
        <a:p>
          <a:pPr algn="l"/>
          <a:r>
            <a:rPr lang="en-US" sz="1600" dirty="0" smtClean="0">
              <a:solidFill>
                <a:srgbClr val="000000"/>
              </a:solidFill>
              <a:latin typeface="Calibri"/>
              <a:cs typeface="Calibri"/>
            </a:rPr>
            <a:t>Memory required for storing analysis output</a:t>
          </a:r>
          <a:endParaRPr lang="en-US" sz="1600" dirty="0">
            <a:solidFill>
              <a:srgbClr val="000000"/>
            </a:solidFill>
            <a:latin typeface="Calibri"/>
            <a:cs typeface="Calibri"/>
          </a:endParaRPr>
        </a:p>
      </dgm:t>
    </dgm:pt>
    <dgm:pt modelId="{ED4FC37E-409A-BA4E-A181-962FE36824A3}" type="parTrans" cxnId="{8E271B15-EAD7-7941-80B6-708441133FA1}">
      <dgm:prSet custT="1"/>
      <dgm:spPr>
        <a:ln>
          <a:solidFill>
            <a:srgbClr val="000000"/>
          </a:solidFill>
        </a:ln>
      </dgm:spPr>
      <dgm:t>
        <a:bodyPr/>
        <a:lstStyle/>
        <a:p>
          <a:endParaRPr lang="en-US" sz="1600"/>
        </a:p>
      </dgm:t>
    </dgm:pt>
    <dgm:pt modelId="{1B037E73-4453-424A-B47F-50017EC59048}" type="sibTrans" cxnId="{8E271B15-EAD7-7941-80B6-708441133FA1}">
      <dgm:prSet/>
      <dgm:spPr/>
      <dgm:t>
        <a:bodyPr/>
        <a:lstStyle/>
        <a:p>
          <a:endParaRPr lang="en-US"/>
        </a:p>
      </dgm:t>
    </dgm:pt>
    <dgm:pt modelId="{F01F3A17-72BF-0C46-A529-E359A4996294}">
      <dgm:prSet phldrT="[Text]" custT="1"/>
      <dgm:spPr>
        <a:solidFill>
          <a:schemeClr val="accent3">
            <a:lumMod val="20000"/>
            <a:lumOff val="80000"/>
          </a:schemeClr>
        </a:solidFill>
      </dgm:spPr>
      <dgm:t>
        <a:bodyPr/>
        <a:lstStyle/>
        <a:p>
          <a:r>
            <a:rPr lang="en-US" sz="1600" dirty="0" smtClean="0">
              <a:solidFill>
                <a:srgbClr val="000000"/>
              </a:solidFill>
              <a:latin typeface="Calibri"/>
              <a:cs typeface="Calibri"/>
            </a:rPr>
            <a:t>Memory</a:t>
          </a:r>
          <a:endParaRPr lang="en-US" sz="1600" dirty="0">
            <a:solidFill>
              <a:srgbClr val="000000"/>
            </a:solidFill>
            <a:latin typeface="Calibri"/>
            <a:cs typeface="Calibri"/>
          </a:endParaRPr>
        </a:p>
      </dgm:t>
    </dgm:pt>
    <dgm:pt modelId="{A29B35C6-AA7F-6B41-A469-0C66F9AE3B2C}" type="sibTrans" cxnId="{F1E798D5-6D6B-5247-8869-FEB684B34B42}">
      <dgm:prSet/>
      <dgm:spPr/>
      <dgm:t>
        <a:bodyPr/>
        <a:lstStyle/>
        <a:p>
          <a:endParaRPr lang="en-US"/>
        </a:p>
      </dgm:t>
    </dgm:pt>
    <dgm:pt modelId="{F550B39D-52D9-1D44-9401-9E444180BB54}" type="parTrans" cxnId="{F1E798D5-6D6B-5247-8869-FEB684B34B42}">
      <dgm:prSet/>
      <dgm:spPr/>
      <dgm:t>
        <a:bodyPr/>
        <a:lstStyle/>
        <a:p>
          <a:endParaRPr lang="en-US"/>
        </a:p>
      </dgm:t>
    </dgm:pt>
    <dgm:pt modelId="{61A8B41F-5A78-8B43-846B-4B58F247C49C}" type="pres">
      <dgm:prSet presAssocID="{3F9FEADD-C179-DA4F-BECD-010C7E98D597}" presName="Name0" presStyleCnt="0">
        <dgm:presLayoutVars>
          <dgm:chPref val="1"/>
          <dgm:dir/>
          <dgm:animOne val="branch"/>
          <dgm:animLvl val="lvl"/>
          <dgm:resizeHandles val="exact"/>
        </dgm:presLayoutVars>
      </dgm:prSet>
      <dgm:spPr/>
      <dgm:t>
        <a:bodyPr/>
        <a:lstStyle/>
        <a:p>
          <a:endParaRPr lang="en-US"/>
        </a:p>
      </dgm:t>
    </dgm:pt>
    <dgm:pt modelId="{7EDAD350-2371-6040-893D-ED216AD03745}" type="pres">
      <dgm:prSet presAssocID="{F01F3A17-72BF-0C46-A529-E359A4996294}" presName="root1" presStyleCnt="0"/>
      <dgm:spPr/>
    </dgm:pt>
    <dgm:pt modelId="{AC463A7E-A61D-694F-AAE8-93DEA5FC9600}" type="pres">
      <dgm:prSet presAssocID="{F01F3A17-72BF-0C46-A529-E359A4996294}" presName="LevelOneTextNode" presStyleLbl="node0" presStyleIdx="0" presStyleCnt="1" custAng="5400000" custScaleX="56206" custScaleY="20024" custLinFactNeighborX="-385" custLinFactNeighborY="3192">
        <dgm:presLayoutVars>
          <dgm:chPref val="3"/>
        </dgm:presLayoutVars>
      </dgm:prSet>
      <dgm:spPr/>
      <dgm:t>
        <a:bodyPr/>
        <a:lstStyle/>
        <a:p>
          <a:endParaRPr lang="en-US"/>
        </a:p>
      </dgm:t>
    </dgm:pt>
    <dgm:pt modelId="{AE14B3A2-3B85-AD4C-A27A-9B41CB5167BB}" type="pres">
      <dgm:prSet presAssocID="{F01F3A17-72BF-0C46-A529-E359A4996294}" presName="level2hierChild" presStyleCnt="0"/>
      <dgm:spPr/>
    </dgm:pt>
    <dgm:pt modelId="{70FE024F-3199-1340-BC68-2BBFC293B26C}" type="pres">
      <dgm:prSet presAssocID="{02763109-4268-2645-97E2-99561FB441A7}" presName="conn2-1" presStyleLbl="parChTrans1D2" presStyleIdx="0" presStyleCnt="3"/>
      <dgm:spPr/>
      <dgm:t>
        <a:bodyPr/>
        <a:lstStyle/>
        <a:p>
          <a:endParaRPr lang="en-US"/>
        </a:p>
      </dgm:t>
    </dgm:pt>
    <dgm:pt modelId="{C53C2B91-43BE-9444-B0A1-41FA29290F58}" type="pres">
      <dgm:prSet presAssocID="{02763109-4268-2645-97E2-99561FB441A7}" presName="connTx" presStyleLbl="parChTrans1D2" presStyleIdx="0" presStyleCnt="3"/>
      <dgm:spPr/>
      <dgm:t>
        <a:bodyPr/>
        <a:lstStyle/>
        <a:p>
          <a:endParaRPr lang="en-US"/>
        </a:p>
      </dgm:t>
    </dgm:pt>
    <dgm:pt modelId="{5ABBC534-1095-9340-B005-14F9977469AE}" type="pres">
      <dgm:prSet presAssocID="{2AC5D501-9A7D-6E44-8438-9BB7609DBF17}" presName="root2" presStyleCnt="0"/>
      <dgm:spPr/>
    </dgm:pt>
    <dgm:pt modelId="{A1DC6D5B-CF7A-0643-87E5-D5550BAF92A3}" type="pres">
      <dgm:prSet presAssocID="{2AC5D501-9A7D-6E44-8438-9BB7609DBF17}" presName="LevelTwoTextNode" presStyleLbl="node2" presStyleIdx="0" presStyleCnt="3" custScaleX="145302" custScaleY="43051" custLinFactNeighborY="26373">
        <dgm:presLayoutVars>
          <dgm:chPref val="3"/>
        </dgm:presLayoutVars>
      </dgm:prSet>
      <dgm:spPr/>
      <dgm:t>
        <a:bodyPr/>
        <a:lstStyle/>
        <a:p>
          <a:endParaRPr lang="en-US"/>
        </a:p>
      </dgm:t>
    </dgm:pt>
    <dgm:pt modelId="{E0610B66-707E-394B-8948-C208527ABD70}" type="pres">
      <dgm:prSet presAssocID="{2AC5D501-9A7D-6E44-8438-9BB7609DBF17}" presName="level3hierChild" presStyleCnt="0"/>
      <dgm:spPr/>
    </dgm:pt>
    <dgm:pt modelId="{C4EAD975-164D-C14E-94EE-7BC40FE226B9}" type="pres">
      <dgm:prSet presAssocID="{0A6EDBA0-4D21-2C4C-944A-A4B2EB406657}" presName="conn2-1" presStyleLbl="parChTrans1D2" presStyleIdx="1" presStyleCnt="3"/>
      <dgm:spPr/>
      <dgm:t>
        <a:bodyPr/>
        <a:lstStyle/>
        <a:p>
          <a:endParaRPr lang="en-US"/>
        </a:p>
      </dgm:t>
    </dgm:pt>
    <dgm:pt modelId="{8F1EA162-2632-A347-959B-28F639141CE7}" type="pres">
      <dgm:prSet presAssocID="{0A6EDBA0-4D21-2C4C-944A-A4B2EB406657}" presName="connTx" presStyleLbl="parChTrans1D2" presStyleIdx="1" presStyleCnt="3"/>
      <dgm:spPr/>
      <dgm:t>
        <a:bodyPr/>
        <a:lstStyle/>
        <a:p>
          <a:endParaRPr lang="en-US"/>
        </a:p>
      </dgm:t>
    </dgm:pt>
    <dgm:pt modelId="{EA42F8B7-F99B-5F4A-BA78-F8DF233EAE99}" type="pres">
      <dgm:prSet presAssocID="{4F8B6D31-D337-874C-9749-CD5EDD4032F5}" presName="root2" presStyleCnt="0"/>
      <dgm:spPr/>
    </dgm:pt>
    <dgm:pt modelId="{AF4FE309-48E9-DC45-A5B2-705D34064F68}" type="pres">
      <dgm:prSet presAssocID="{4F8B6D31-D337-874C-9749-CD5EDD4032F5}" presName="LevelTwoTextNode" presStyleLbl="node2" presStyleIdx="1" presStyleCnt="3" custScaleX="145302" custScaleY="43051" custLinFactNeighborY="18998">
        <dgm:presLayoutVars>
          <dgm:chPref val="3"/>
        </dgm:presLayoutVars>
      </dgm:prSet>
      <dgm:spPr/>
      <dgm:t>
        <a:bodyPr/>
        <a:lstStyle/>
        <a:p>
          <a:endParaRPr lang="en-US"/>
        </a:p>
      </dgm:t>
    </dgm:pt>
    <dgm:pt modelId="{24890A4C-B6F3-6247-AE46-437519DCDAD8}" type="pres">
      <dgm:prSet presAssocID="{4F8B6D31-D337-874C-9749-CD5EDD4032F5}" presName="level3hierChild" presStyleCnt="0"/>
      <dgm:spPr/>
    </dgm:pt>
    <dgm:pt modelId="{640AAEFD-9823-A34A-BF7D-65B63D0AB2EB}" type="pres">
      <dgm:prSet presAssocID="{ED4FC37E-409A-BA4E-A181-962FE36824A3}" presName="conn2-1" presStyleLbl="parChTrans1D2" presStyleIdx="2" presStyleCnt="3"/>
      <dgm:spPr/>
      <dgm:t>
        <a:bodyPr/>
        <a:lstStyle/>
        <a:p>
          <a:endParaRPr lang="en-US"/>
        </a:p>
      </dgm:t>
    </dgm:pt>
    <dgm:pt modelId="{516429FE-1657-FB4A-8D76-4D5FA6505498}" type="pres">
      <dgm:prSet presAssocID="{ED4FC37E-409A-BA4E-A181-962FE36824A3}" presName="connTx" presStyleLbl="parChTrans1D2" presStyleIdx="2" presStyleCnt="3"/>
      <dgm:spPr/>
      <dgm:t>
        <a:bodyPr/>
        <a:lstStyle/>
        <a:p>
          <a:endParaRPr lang="en-US"/>
        </a:p>
      </dgm:t>
    </dgm:pt>
    <dgm:pt modelId="{217E7FB8-4169-8549-B6C2-6BB4F3CD78A8}" type="pres">
      <dgm:prSet presAssocID="{849E4BD1-6E7D-0E48-B517-2ED378CDDC2A}" presName="root2" presStyleCnt="0"/>
      <dgm:spPr/>
    </dgm:pt>
    <dgm:pt modelId="{15597C81-B224-1F46-806C-06BA06F6C6A7}" type="pres">
      <dgm:prSet presAssocID="{849E4BD1-6E7D-0E48-B517-2ED378CDDC2A}" presName="LevelTwoTextNode" presStyleLbl="node2" presStyleIdx="2" presStyleCnt="3" custScaleX="145302" custScaleY="43051" custLinFactNeighborY="9709">
        <dgm:presLayoutVars>
          <dgm:chPref val="3"/>
        </dgm:presLayoutVars>
      </dgm:prSet>
      <dgm:spPr/>
      <dgm:t>
        <a:bodyPr/>
        <a:lstStyle/>
        <a:p>
          <a:endParaRPr lang="en-US"/>
        </a:p>
      </dgm:t>
    </dgm:pt>
    <dgm:pt modelId="{80FDE687-4034-4041-A48A-074ED844F49F}" type="pres">
      <dgm:prSet presAssocID="{849E4BD1-6E7D-0E48-B517-2ED378CDDC2A}" presName="level3hierChild" presStyleCnt="0"/>
      <dgm:spPr/>
    </dgm:pt>
  </dgm:ptLst>
  <dgm:cxnLst>
    <dgm:cxn modelId="{0145DE2F-A736-754D-9BBB-E94C52D21B00}" type="presOf" srcId="{0A6EDBA0-4D21-2C4C-944A-A4B2EB406657}" destId="{C4EAD975-164D-C14E-94EE-7BC40FE226B9}" srcOrd="0" destOrd="0" presId="urn:microsoft.com/office/officeart/2008/layout/HorizontalMultiLevelHierarchy"/>
    <dgm:cxn modelId="{D67B86F1-3B77-554C-9178-7BD79A649B12}" type="presOf" srcId="{ED4FC37E-409A-BA4E-A181-962FE36824A3}" destId="{640AAEFD-9823-A34A-BF7D-65B63D0AB2EB}" srcOrd="0" destOrd="0" presId="urn:microsoft.com/office/officeart/2008/layout/HorizontalMultiLevelHierarchy"/>
    <dgm:cxn modelId="{AEB5C3F6-8948-184E-A905-09969B53BB1D}" type="presOf" srcId="{F01F3A17-72BF-0C46-A529-E359A4996294}" destId="{AC463A7E-A61D-694F-AAE8-93DEA5FC9600}" srcOrd="0" destOrd="0" presId="urn:microsoft.com/office/officeart/2008/layout/HorizontalMultiLevelHierarchy"/>
    <dgm:cxn modelId="{BE4D85C3-A20C-4342-8A66-490094FB776C}" type="presOf" srcId="{849E4BD1-6E7D-0E48-B517-2ED378CDDC2A}" destId="{15597C81-B224-1F46-806C-06BA06F6C6A7}" srcOrd="0" destOrd="0" presId="urn:microsoft.com/office/officeart/2008/layout/HorizontalMultiLevelHierarchy"/>
    <dgm:cxn modelId="{44313EB6-4DAB-554E-A849-B90A327C45E5}" type="presOf" srcId="{0A6EDBA0-4D21-2C4C-944A-A4B2EB406657}" destId="{8F1EA162-2632-A347-959B-28F639141CE7}" srcOrd="1" destOrd="0" presId="urn:microsoft.com/office/officeart/2008/layout/HorizontalMultiLevelHierarchy"/>
    <dgm:cxn modelId="{D21BD39F-32CC-6349-B335-130781D90C0C}" type="presOf" srcId="{3F9FEADD-C179-DA4F-BECD-010C7E98D597}" destId="{61A8B41F-5A78-8B43-846B-4B58F247C49C}" srcOrd="0" destOrd="0" presId="urn:microsoft.com/office/officeart/2008/layout/HorizontalMultiLevelHierarchy"/>
    <dgm:cxn modelId="{6E862530-D355-FB4E-82CD-07787D84183F}" srcId="{F01F3A17-72BF-0C46-A529-E359A4996294}" destId="{2AC5D501-9A7D-6E44-8438-9BB7609DBF17}" srcOrd="0" destOrd="0" parTransId="{02763109-4268-2645-97E2-99561FB441A7}" sibTransId="{DC7B2E5A-9364-ED4B-A10C-1EDA4F8F1B4D}"/>
    <dgm:cxn modelId="{8E271B15-EAD7-7941-80B6-708441133FA1}" srcId="{F01F3A17-72BF-0C46-A529-E359A4996294}" destId="{849E4BD1-6E7D-0E48-B517-2ED378CDDC2A}" srcOrd="2" destOrd="0" parTransId="{ED4FC37E-409A-BA4E-A181-962FE36824A3}" sibTransId="{1B037E73-4453-424A-B47F-50017EC59048}"/>
    <dgm:cxn modelId="{9A9CA40A-B5CE-644E-80DB-6B2BD1287411}" type="presOf" srcId="{2AC5D501-9A7D-6E44-8438-9BB7609DBF17}" destId="{A1DC6D5B-CF7A-0643-87E5-D5550BAF92A3}" srcOrd="0" destOrd="0" presId="urn:microsoft.com/office/officeart/2008/layout/HorizontalMultiLevelHierarchy"/>
    <dgm:cxn modelId="{6897D51F-A32D-0F41-AE9F-9991BE0F706A}" type="presOf" srcId="{4F8B6D31-D337-874C-9749-CD5EDD4032F5}" destId="{AF4FE309-48E9-DC45-A5B2-705D34064F68}" srcOrd="0" destOrd="0" presId="urn:microsoft.com/office/officeart/2008/layout/HorizontalMultiLevelHierarchy"/>
    <dgm:cxn modelId="{F1E798D5-6D6B-5247-8869-FEB684B34B42}" srcId="{3F9FEADD-C179-DA4F-BECD-010C7E98D597}" destId="{F01F3A17-72BF-0C46-A529-E359A4996294}" srcOrd="0" destOrd="0" parTransId="{F550B39D-52D9-1D44-9401-9E444180BB54}" sibTransId="{A29B35C6-AA7F-6B41-A469-0C66F9AE3B2C}"/>
    <dgm:cxn modelId="{B5E40436-CDB0-1243-B878-0D290B426E2A}" type="presOf" srcId="{02763109-4268-2645-97E2-99561FB441A7}" destId="{C53C2B91-43BE-9444-B0A1-41FA29290F58}" srcOrd="1" destOrd="0" presId="urn:microsoft.com/office/officeart/2008/layout/HorizontalMultiLevelHierarchy"/>
    <dgm:cxn modelId="{5520146F-0042-454D-A153-C755D8E9246C}" type="presOf" srcId="{ED4FC37E-409A-BA4E-A181-962FE36824A3}" destId="{516429FE-1657-FB4A-8D76-4D5FA6505498}" srcOrd="1" destOrd="0" presId="urn:microsoft.com/office/officeart/2008/layout/HorizontalMultiLevelHierarchy"/>
    <dgm:cxn modelId="{7EEBBFB8-618C-9842-9F79-1A6CFF38A1EE}" type="presOf" srcId="{02763109-4268-2645-97E2-99561FB441A7}" destId="{70FE024F-3199-1340-BC68-2BBFC293B26C}" srcOrd="0" destOrd="0" presId="urn:microsoft.com/office/officeart/2008/layout/HorizontalMultiLevelHierarchy"/>
    <dgm:cxn modelId="{CD112E9C-B309-7B4B-9233-8EC8A13E29FD}" srcId="{F01F3A17-72BF-0C46-A529-E359A4996294}" destId="{4F8B6D31-D337-874C-9749-CD5EDD4032F5}" srcOrd="1" destOrd="0" parTransId="{0A6EDBA0-4D21-2C4C-944A-A4B2EB406657}" sibTransId="{7E8558C2-CAB6-0349-A32B-3E819F4EF68E}"/>
    <dgm:cxn modelId="{78868EDD-3A02-E641-BFB5-7052FE18AC58}" type="presParOf" srcId="{61A8B41F-5A78-8B43-846B-4B58F247C49C}" destId="{7EDAD350-2371-6040-893D-ED216AD03745}" srcOrd="0" destOrd="0" presId="urn:microsoft.com/office/officeart/2008/layout/HorizontalMultiLevelHierarchy"/>
    <dgm:cxn modelId="{E3A350F0-B66E-4441-A9FB-D8A4834792CE}" type="presParOf" srcId="{7EDAD350-2371-6040-893D-ED216AD03745}" destId="{AC463A7E-A61D-694F-AAE8-93DEA5FC9600}" srcOrd="0" destOrd="0" presId="urn:microsoft.com/office/officeart/2008/layout/HorizontalMultiLevelHierarchy"/>
    <dgm:cxn modelId="{B71A306D-4599-B54D-A3B5-F4B13C537936}" type="presParOf" srcId="{7EDAD350-2371-6040-893D-ED216AD03745}" destId="{AE14B3A2-3B85-AD4C-A27A-9B41CB5167BB}" srcOrd="1" destOrd="0" presId="urn:microsoft.com/office/officeart/2008/layout/HorizontalMultiLevelHierarchy"/>
    <dgm:cxn modelId="{B6A68264-56EB-2C43-A19C-406238BE24E7}" type="presParOf" srcId="{AE14B3A2-3B85-AD4C-A27A-9B41CB5167BB}" destId="{70FE024F-3199-1340-BC68-2BBFC293B26C}" srcOrd="0" destOrd="0" presId="urn:microsoft.com/office/officeart/2008/layout/HorizontalMultiLevelHierarchy"/>
    <dgm:cxn modelId="{CB7C4B0E-7F52-4949-9CEA-FAF5F98628A8}" type="presParOf" srcId="{70FE024F-3199-1340-BC68-2BBFC293B26C}" destId="{C53C2B91-43BE-9444-B0A1-41FA29290F58}" srcOrd="0" destOrd="0" presId="urn:microsoft.com/office/officeart/2008/layout/HorizontalMultiLevelHierarchy"/>
    <dgm:cxn modelId="{50144E09-A816-A346-A68E-485A82589B3B}" type="presParOf" srcId="{AE14B3A2-3B85-AD4C-A27A-9B41CB5167BB}" destId="{5ABBC534-1095-9340-B005-14F9977469AE}" srcOrd="1" destOrd="0" presId="urn:microsoft.com/office/officeart/2008/layout/HorizontalMultiLevelHierarchy"/>
    <dgm:cxn modelId="{36714EB3-85AB-574A-91E9-97E6B82E2572}" type="presParOf" srcId="{5ABBC534-1095-9340-B005-14F9977469AE}" destId="{A1DC6D5B-CF7A-0643-87E5-D5550BAF92A3}" srcOrd="0" destOrd="0" presId="urn:microsoft.com/office/officeart/2008/layout/HorizontalMultiLevelHierarchy"/>
    <dgm:cxn modelId="{3306CB46-BBC4-A14C-8209-8F4ACD70E3A9}" type="presParOf" srcId="{5ABBC534-1095-9340-B005-14F9977469AE}" destId="{E0610B66-707E-394B-8948-C208527ABD70}" srcOrd="1" destOrd="0" presId="urn:microsoft.com/office/officeart/2008/layout/HorizontalMultiLevelHierarchy"/>
    <dgm:cxn modelId="{1F2C3854-939F-B444-A537-2C9051DC9E37}" type="presParOf" srcId="{AE14B3A2-3B85-AD4C-A27A-9B41CB5167BB}" destId="{C4EAD975-164D-C14E-94EE-7BC40FE226B9}" srcOrd="2" destOrd="0" presId="urn:microsoft.com/office/officeart/2008/layout/HorizontalMultiLevelHierarchy"/>
    <dgm:cxn modelId="{BD8BC927-8B8D-394F-B90E-36D49F53F17F}" type="presParOf" srcId="{C4EAD975-164D-C14E-94EE-7BC40FE226B9}" destId="{8F1EA162-2632-A347-959B-28F639141CE7}" srcOrd="0" destOrd="0" presId="urn:microsoft.com/office/officeart/2008/layout/HorizontalMultiLevelHierarchy"/>
    <dgm:cxn modelId="{20E4710D-6420-614F-85C3-3ED09036F5AA}" type="presParOf" srcId="{AE14B3A2-3B85-AD4C-A27A-9B41CB5167BB}" destId="{EA42F8B7-F99B-5F4A-BA78-F8DF233EAE99}" srcOrd="3" destOrd="0" presId="urn:microsoft.com/office/officeart/2008/layout/HorizontalMultiLevelHierarchy"/>
    <dgm:cxn modelId="{98F19FD7-E9F4-244F-85D8-7DAD86611835}" type="presParOf" srcId="{EA42F8B7-F99B-5F4A-BA78-F8DF233EAE99}" destId="{AF4FE309-48E9-DC45-A5B2-705D34064F68}" srcOrd="0" destOrd="0" presId="urn:microsoft.com/office/officeart/2008/layout/HorizontalMultiLevelHierarchy"/>
    <dgm:cxn modelId="{6F99F27C-6C09-2348-B745-F87086F25946}" type="presParOf" srcId="{EA42F8B7-F99B-5F4A-BA78-F8DF233EAE99}" destId="{24890A4C-B6F3-6247-AE46-437519DCDAD8}" srcOrd="1" destOrd="0" presId="urn:microsoft.com/office/officeart/2008/layout/HorizontalMultiLevelHierarchy"/>
    <dgm:cxn modelId="{C8E4E524-417D-284E-A0AD-D03DD0E1903B}" type="presParOf" srcId="{AE14B3A2-3B85-AD4C-A27A-9B41CB5167BB}" destId="{640AAEFD-9823-A34A-BF7D-65B63D0AB2EB}" srcOrd="4" destOrd="0" presId="urn:microsoft.com/office/officeart/2008/layout/HorizontalMultiLevelHierarchy"/>
    <dgm:cxn modelId="{3125FDF8-FA5E-664C-8E67-F84BB6E94212}" type="presParOf" srcId="{640AAEFD-9823-A34A-BF7D-65B63D0AB2EB}" destId="{516429FE-1657-FB4A-8D76-4D5FA6505498}" srcOrd="0" destOrd="0" presId="urn:microsoft.com/office/officeart/2008/layout/HorizontalMultiLevelHierarchy"/>
    <dgm:cxn modelId="{A77BC922-6B92-7D4D-9C59-ACBE17591815}" type="presParOf" srcId="{AE14B3A2-3B85-AD4C-A27A-9B41CB5167BB}" destId="{217E7FB8-4169-8549-B6C2-6BB4F3CD78A8}" srcOrd="5" destOrd="0" presId="urn:microsoft.com/office/officeart/2008/layout/HorizontalMultiLevelHierarchy"/>
    <dgm:cxn modelId="{CD299427-7B4E-F247-BF54-6F5F99C08026}" type="presParOf" srcId="{217E7FB8-4169-8549-B6C2-6BB4F3CD78A8}" destId="{15597C81-B224-1F46-806C-06BA06F6C6A7}" srcOrd="0" destOrd="0" presId="urn:microsoft.com/office/officeart/2008/layout/HorizontalMultiLevelHierarchy"/>
    <dgm:cxn modelId="{5BABCF86-D7BA-094E-895E-B1D89E595BEA}" type="presParOf" srcId="{217E7FB8-4169-8549-B6C2-6BB4F3CD78A8}" destId="{80FDE687-4034-4041-A48A-074ED844F49F}"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6B47E4-704A-7A40-94D6-C75F03AB755A}"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n-US"/>
        </a:p>
      </dgm:t>
    </dgm:pt>
    <dgm:pt modelId="{B9CD390E-4463-C641-B8D7-F9C3F8EF2BFA}">
      <dgm:prSet phldrT="[Text]" custT="1"/>
      <dgm:spPr>
        <a:solidFill>
          <a:schemeClr val="tx2">
            <a:alpha val="90000"/>
          </a:schemeClr>
        </a:solidFill>
      </dgm:spPr>
      <dgm:t>
        <a:bodyPr/>
        <a:lstStyle/>
        <a:p>
          <a:r>
            <a:rPr lang="en-US" sz="2400" dirty="0" smtClean="0">
              <a:solidFill>
                <a:schemeClr val="bg1"/>
              </a:solidFill>
              <a:latin typeface="Calibri" charset="0"/>
              <a:ea typeface="ＭＳ Ｐゴシック" charset="0"/>
              <a:cs typeface="ＭＳ Ｐゴシック" charset="0"/>
            </a:rPr>
            <a:t>How often and what analyses are feasible to compute and output within given resource constraints given the features of desirable analyses ?</a:t>
          </a:r>
          <a:endParaRPr lang="en-US" sz="2400" dirty="0"/>
        </a:p>
      </dgm:t>
    </dgm:pt>
    <dgm:pt modelId="{E4D67699-CB93-1441-8CA8-1F5432BDCBE2}" type="parTrans" cxnId="{70355542-0507-9E46-B608-EE12863C1BFA}">
      <dgm:prSet/>
      <dgm:spPr/>
      <dgm:t>
        <a:bodyPr/>
        <a:lstStyle/>
        <a:p>
          <a:endParaRPr lang="en-US"/>
        </a:p>
      </dgm:t>
    </dgm:pt>
    <dgm:pt modelId="{4393D4F2-A2F4-314D-BBC6-9F8B12A486E5}" type="sibTrans" cxnId="{70355542-0507-9E46-B608-EE12863C1BFA}">
      <dgm:prSet/>
      <dgm:spPr/>
      <dgm:t>
        <a:bodyPr/>
        <a:lstStyle/>
        <a:p>
          <a:endParaRPr lang="en-US"/>
        </a:p>
      </dgm:t>
    </dgm:pt>
    <dgm:pt modelId="{530D821D-F679-1C4D-9216-AAC03BBC6007}">
      <dgm:prSet phldrT="[Text]" custT="1"/>
      <dgm:spPr/>
      <dgm:t>
        <a:bodyPr/>
        <a:lstStyle/>
        <a:p>
          <a:r>
            <a:rPr lang="en-US" sz="2400" dirty="0" smtClean="0">
              <a:solidFill>
                <a:schemeClr val="tx1">
                  <a:lumMod val="60000"/>
                  <a:lumOff val="40000"/>
                </a:schemeClr>
              </a:solidFill>
              <a:latin typeface="Calibri"/>
              <a:cs typeface="Calibri"/>
            </a:rPr>
            <a:t>Modeling in-situ analysis</a:t>
          </a:r>
          <a:endParaRPr lang="en-US" sz="2400" dirty="0">
            <a:solidFill>
              <a:schemeClr val="tx1">
                <a:lumMod val="60000"/>
                <a:lumOff val="40000"/>
              </a:schemeClr>
            </a:solidFill>
          </a:endParaRPr>
        </a:p>
      </dgm:t>
    </dgm:pt>
    <dgm:pt modelId="{FE13C7C9-9A06-AE48-AA41-E3F55CD53D3C}" type="parTrans" cxnId="{543B4BFB-E343-AB4C-9A6C-A84F9293706E}">
      <dgm:prSet/>
      <dgm:spPr/>
      <dgm:t>
        <a:bodyPr/>
        <a:lstStyle/>
        <a:p>
          <a:endParaRPr lang="en-US"/>
        </a:p>
      </dgm:t>
    </dgm:pt>
    <dgm:pt modelId="{7A4E108D-FD27-1746-BE78-C7C2085EA8DD}" type="sibTrans" cxnId="{543B4BFB-E343-AB4C-9A6C-A84F9293706E}">
      <dgm:prSet/>
      <dgm:spPr/>
      <dgm:t>
        <a:bodyPr/>
        <a:lstStyle/>
        <a:p>
          <a:endParaRPr lang="en-US"/>
        </a:p>
      </dgm:t>
    </dgm:pt>
    <dgm:pt modelId="{D3EEDBB6-D818-7D4D-9691-2AABF36D1FAE}">
      <dgm:prSet phldrT="[Text]" custT="1"/>
      <dgm:spPr/>
      <dgm:t>
        <a:bodyPr/>
        <a:lstStyle/>
        <a:p>
          <a:r>
            <a:rPr lang="en-US" sz="2400" dirty="0" smtClean="0">
              <a:solidFill>
                <a:srgbClr val="000000"/>
              </a:solidFill>
              <a:latin typeface="Calibri"/>
              <a:cs typeface="Calibri"/>
            </a:rPr>
            <a:t>Performance prediction</a:t>
          </a:r>
          <a:endParaRPr lang="en-US" sz="2400" dirty="0"/>
        </a:p>
      </dgm:t>
    </dgm:pt>
    <dgm:pt modelId="{13D249C0-AC04-1242-B10C-6E7F048D966C}" type="parTrans" cxnId="{F4E26BA8-9914-3A47-A2C1-F4F7272E5F2E}">
      <dgm:prSet/>
      <dgm:spPr/>
      <dgm:t>
        <a:bodyPr/>
        <a:lstStyle/>
        <a:p>
          <a:endParaRPr lang="en-US"/>
        </a:p>
      </dgm:t>
    </dgm:pt>
    <dgm:pt modelId="{C7147CC4-4A45-FA42-9536-0C31A00F7E13}" type="sibTrans" cxnId="{F4E26BA8-9914-3A47-A2C1-F4F7272E5F2E}">
      <dgm:prSet/>
      <dgm:spPr/>
      <dgm:t>
        <a:bodyPr/>
        <a:lstStyle/>
        <a:p>
          <a:endParaRPr lang="en-US"/>
        </a:p>
      </dgm:t>
    </dgm:pt>
    <dgm:pt modelId="{CDAF6674-F064-3A45-85C1-DCAC13474753}" type="pres">
      <dgm:prSet presAssocID="{B56B47E4-704A-7A40-94D6-C75F03AB755A}" presName="Name0" presStyleCnt="0">
        <dgm:presLayoutVars>
          <dgm:dir/>
          <dgm:animLvl val="lvl"/>
          <dgm:resizeHandles val="exact"/>
        </dgm:presLayoutVars>
      </dgm:prSet>
      <dgm:spPr/>
      <dgm:t>
        <a:bodyPr/>
        <a:lstStyle/>
        <a:p>
          <a:endParaRPr lang="en-US"/>
        </a:p>
      </dgm:t>
    </dgm:pt>
    <dgm:pt modelId="{C6F8CA3B-C744-6140-8938-C548034E1881}" type="pres">
      <dgm:prSet presAssocID="{B9CD390E-4463-C641-B8D7-F9C3F8EF2BFA}" presName="vertFlow" presStyleCnt="0"/>
      <dgm:spPr/>
    </dgm:pt>
    <dgm:pt modelId="{5BD50A3F-438D-9647-846A-B99158866248}" type="pres">
      <dgm:prSet presAssocID="{B9CD390E-4463-C641-B8D7-F9C3F8EF2BFA}" presName="header" presStyleLbl="node1" presStyleIdx="0" presStyleCnt="1" custScaleX="74084"/>
      <dgm:spPr/>
      <dgm:t>
        <a:bodyPr/>
        <a:lstStyle/>
        <a:p>
          <a:endParaRPr lang="en-US"/>
        </a:p>
      </dgm:t>
    </dgm:pt>
    <dgm:pt modelId="{84EBF169-120D-614A-8F5F-A32D5C564D32}" type="pres">
      <dgm:prSet presAssocID="{FE13C7C9-9A06-AE48-AA41-E3F55CD53D3C}" presName="parTrans" presStyleLbl="sibTrans2D1" presStyleIdx="0" presStyleCnt="2"/>
      <dgm:spPr/>
      <dgm:t>
        <a:bodyPr/>
        <a:lstStyle/>
        <a:p>
          <a:endParaRPr lang="en-US"/>
        </a:p>
      </dgm:t>
    </dgm:pt>
    <dgm:pt modelId="{A40656E9-0CCE-814A-86FC-62FE6A6461D5}" type="pres">
      <dgm:prSet presAssocID="{530D821D-F679-1C4D-9216-AAC03BBC6007}" presName="child" presStyleLbl="alignAccFollowNode1" presStyleIdx="0" presStyleCnt="2" custScaleX="50400" custScaleY="21600">
        <dgm:presLayoutVars>
          <dgm:chMax val="0"/>
          <dgm:bulletEnabled val="1"/>
        </dgm:presLayoutVars>
      </dgm:prSet>
      <dgm:spPr/>
      <dgm:t>
        <a:bodyPr/>
        <a:lstStyle/>
        <a:p>
          <a:endParaRPr lang="en-US"/>
        </a:p>
      </dgm:t>
    </dgm:pt>
    <dgm:pt modelId="{DD84FFE5-C00E-F349-B8BF-D74EFC3DC389}" type="pres">
      <dgm:prSet presAssocID="{7A4E108D-FD27-1746-BE78-C7C2085EA8DD}" presName="sibTrans" presStyleLbl="sibTrans2D1" presStyleIdx="1" presStyleCnt="2"/>
      <dgm:spPr/>
      <dgm:t>
        <a:bodyPr/>
        <a:lstStyle/>
        <a:p>
          <a:endParaRPr lang="en-US"/>
        </a:p>
      </dgm:t>
    </dgm:pt>
    <dgm:pt modelId="{811B870D-7083-274A-B00D-12E343D06067}" type="pres">
      <dgm:prSet presAssocID="{D3EEDBB6-D818-7D4D-9691-2AABF36D1FAE}" presName="child" presStyleLbl="alignAccFollowNode1" presStyleIdx="1" presStyleCnt="2" custScaleX="50400" custScaleY="21600">
        <dgm:presLayoutVars>
          <dgm:chMax val="0"/>
          <dgm:bulletEnabled val="1"/>
        </dgm:presLayoutVars>
      </dgm:prSet>
      <dgm:spPr/>
      <dgm:t>
        <a:bodyPr/>
        <a:lstStyle/>
        <a:p>
          <a:endParaRPr lang="en-US"/>
        </a:p>
      </dgm:t>
    </dgm:pt>
  </dgm:ptLst>
  <dgm:cxnLst>
    <dgm:cxn modelId="{DF626216-B947-DF4D-9616-96B84AE99190}" type="presOf" srcId="{7A4E108D-FD27-1746-BE78-C7C2085EA8DD}" destId="{DD84FFE5-C00E-F349-B8BF-D74EFC3DC389}" srcOrd="0" destOrd="0" presId="urn:microsoft.com/office/officeart/2005/8/layout/lProcess1"/>
    <dgm:cxn modelId="{B1C54733-8B6D-7C48-983B-F763DE4E8072}" type="presOf" srcId="{D3EEDBB6-D818-7D4D-9691-2AABF36D1FAE}" destId="{811B870D-7083-274A-B00D-12E343D06067}" srcOrd="0" destOrd="0" presId="urn:microsoft.com/office/officeart/2005/8/layout/lProcess1"/>
    <dgm:cxn modelId="{F4E26BA8-9914-3A47-A2C1-F4F7272E5F2E}" srcId="{B9CD390E-4463-C641-B8D7-F9C3F8EF2BFA}" destId="{D3EEDBB6-D818-7D4D-9691-2AABF36D1FAE}" srcOrd="1" destOrd="0" parTransId="{13D249C0-AC04-1242-B10C-6E7F048D966C}" sibTransId="{C7147CC4-4A45-FA42-9536-0C31A00F7E13}"/>
    <dgm:cxn modelId="{543B4BFB-E343-AB4C-9A6C-A84F9293706E}" srcId="{B9CD390E-4463-C641-B8D7-F9C3F8EF2BFA}" destId="{530D821D-F679-1C4D-9216-AAC03BBC6007}" srcOrd="0" destOrd="0" parTransId="{FE13C7C9-9A06-AE48-AA41-E3F55CD53D3C}" sibTransId="{7A4E108D-FD27-1746-BE78-C7C2085EA8DD}"/>
    <dgm:cxn modelId="{70355542-0507-9E46-B608-EE12863C1BFA}" srcId="{B56B47E4-704A-7A40-94D6-C75F03AB755A}" destId="{B9CD390E-4463-C641-B8D7-F9C3F8EF2BFA}" srcOrd="0" destOrd="0" parTransId="{E4D67699-CB93-1441-8CA8-1F5432BDCBE2}" sibTransId="{4393D4F2-A2F4-314D-BBC6-9F8B12A486E5}"/>
    <dgm:cxn modelId="{AF6201A4-30EE-E946-96C5-4C009E9B7F11}" type="presOf" srcId="{530D821D-F679-1C4D-9216-AAC03BBC6007}" destId="{A40656E9-0CCE-814A-86FC-62FE6A6461D5}" srcOrd="0" destOrd="0" presId="urn:microsoft.com/office/officeart/2005/8/layout/lProcess1"/>
    <dgm:cxn modelId="{6CFFFED4-3FDD-1944-A154-1E50FFA57FDD}" type="presOf" srcId="{B9CD390E-4463-C641-B8D7-F9C3F8EF2BFA}" destId="{5BD50A3F-438D-9647-846A-B99158866248}" srcOrd="0" destOrd="0" presId="urn:microsoft.com/office/officeart/2005/8/layout/lProcess1"/>
    <dgm:cxn modelId="{C92459F8-5472-3D49-B820-F18F9C0DB6CD}" type="presOf" srcId="{FE13C7C9-9A06-AE48-AA41-E3F55CD53D3C}" destId="{84EBF169-120D-614A-8F5F-A32D5C564D32}" srcOrd="0" destOrd="0" presId="urn:microsoft.com/office/officeart/2005/8/layout/lProcess1"/>
    <dgm:cxn modelId="{8AA70928-268E-5142-962F-6F93472A73BD}" type="presOf" srcId="{B56B47E4-704A-7A40-94D6-C75F03AB755A}" destId="{CDAF6674-F064-3A45-85C1-DCAC13474753}" srcOrd="0" destOrd="0" presId="urn:microsoft.com/office/officeart/2005/8/layout/lProcess1"/>
    <dgm:cxn modelId="{89BBE70D-5586-E14A-9449-3121220D306D}" type="presParOf" srcId="{CDAF6674-F064-3A45-85C1-DCAC13474753}" destId="{C6F8CA3B-C744-6140-8938-C548034E1881}" srcOrd="0" destOrd="0" presId="urn:microsoft.com/office/officeart/2005/8/layout/lProcess1"/>
    <dgm:cxn modelId="{CF0070F3-E715-314D-BD1B-B1937160E9B8}" type="presParOf" srcId="{C6F8CA3B-C744-6140-8938-C548034E1881}" destId="{5BD50A3F-438D-9647-846A-B99158866248}" srcOrd="0" destOrd="0" presId="urn:microsoft.com/office/officeart/2005/8/layout/lProcess1"/>
    <dgm:cxn modelId="{296E3BFC-C99E-8342-85B2-7B050CE41A76}" type="presParOf" srcId="{C6F8CA3B-C744-6140-8938-C548034E1881}" destId="{84EBF169-120D-614A-8F5F-A32D5C564D32}" srcOrd="1" destOrd="0" presId="urn:microsoft.com/office/officeart/2005/8/layout/lProcess1"/>
    <dgm:cxn modelId="{ED1EBB92-BEFF-F54B-8490-5A7AD6FB5D08}" type="presParOf" srcId="{C6F8CA3B-C744-6140-8938-C548034E1881}" destId="{A40656E9-0CCE-814A-86FC-62FE6A6461D5}" srcOrd="2" destOrd="0" presId="urn:microsoft.com/office/officeart/2005/8/layout/lProcess1"/>
    <dgm:cxn modelId="{0390934A-8EA8-0E4A-B154-946E8712E979}" type="presParOf" srcId="{C6F8CA3B-C744-6140-8938-C548034E1881}" destId="{DD84FFE5-C00E-F349-B8BF-D74EFC3DC389}" srcOrd="3" destOrd="0" presId="urn:microsoft.com/office/officeart/2005/8/layout/lProcess1"/>
    <dgm:cxn modelId="{6D882DFB-7194-6E46-BDA9-6DB8879C509E}" type="presParOf" srcId="{C6F8CA3B-C744-6140-8938-C548034E1881}" destId="{811B870D-7083-274A-B00D-12E343D06067}"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F3E6E-1117-4241-85E3-53E523845FEE}">
      <dsp:nvSpPr>
        <dsp:cNvPr id="0" name=""/>
        <dsp:cNvSpPr/>
      </dsp:nvSpPr>
      <dsp:spPr>
        <a:xfrm>
          <a:off x="0" y="34397"/>
          <a:ext cx="6934200" cy="41801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l" defTabSz="933450" rtl="0">
            <a:lnSpc>
              <a:spcPct val="90000"/>
            </a:lnSpc>
            <a:spcBef>
              <a:spcPct val="0"/>
            </a:spcBef>
            <a:spcAft>
              <a:spcPct val="35000"/>
            </a:spcAft>
          </a:pPr>
          <a:r>
            <a:rPr lang="en-US" sz="2100" kern="1200" dirty="0" smtClean="0">
              <a:latin typeface="Calibri"/>
              <a:cs typeface="Calibri"/>
            </a:rPr>
            <a:t>Challenges</a:t>
          </a:r>
          <a:endParaRPr lang="en-US" sz="2100" kern="1200" dirty="0">
            <a:latin typeface="Calibri"/>
            <a:cs typeface="Calibri"/>
          </a:endParaRPr>
        </a:p>
      </dsp:txBody>
      <dsp:txXfrm>
        <a:off x="0" y="34397"/>
        <a:ext cx="6934200" cy="418010"/>
      </dsp:txXfrm>
    </dsp:sp>
    <dsp:sp modelId="{DD48C7E8-3EEE-104F-85B1-C5494A6A4E0D}">
      <dsp:nvSpPr>
        <dsp:cNvPr id="0" name=""/>
        <dsp:cNvSpPr/>
      </dsp:nvSpPr>
      <dsp:spPr>
        <a:xfrm>
          <a:off x="0" y="465409"/>
          <a:ext cx="6934200" cy="7246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82296" rIns="91440" bIns="45720" numCol="1" spcCol="1270" anchor="t" anchorCtr="0">
          <a:noAutofit/>
        </a:bodyPr>
        <a:lstStyle/>
        <a:p>
          <a:pPr marL="228600" lvl="1" indent="-228600" algn="l" defTabSz="1066800" rtl="0">
            <a:lnSpc>
              <a:spcPct val="70000"/>
            </a:lnSpc>
            <a:spcBef>
              <a:spcPct val="0"/>
            </a:spcBef>
            <a:spcAft>
              <a:spcPct val="15000"/>
            </a:spcAft>
            <a:buChar char="••"/>
          </a:pPr>
          <a:r>
            <a:rPr lang="en-US" sz="2400" kern="1200" dirty="0" smtClean="0">
              <a:solidFill>
                <a:schemeClr val="bg2">
                  <a:lumMod val="10000"/>
                </a:schemeClr>
              </a:solidFill>
              <a:latin typeface="Calibri"/>
              <a:cs typeface="Calibri"/>
            </a:rPr>
            <a:t>High simulation output volume</a:t>
          </a:r>
          <a:endParaRPr lang="en-US" sz="2400" kern="1200" dirty="0">
            <a:solidFill>
              <a:schemeClr val="bg2">
                <a:lumMod val="10000"/>
              </a:schemeClr>
            </a:solidFill>
            <a:latin typeface="Calibri"/>
            <a:cs typeface="Calibri"/>
          </a:endParaRPr>
        </a:p>
        <a:p>
          <a:pPr marL="228600" lvl="1" indent="-228600" algn="l" defTabSz="1066800" rtl="0">
            <a:lnSpc>
              <a:spcPct val="70000"/>
            </a:lnSpc>
            <a:spcBef>
              <a:spcPct val="0"/>
            </a:spcBef>
            <a:spcAft>
              <a:spcPct val="15000"/>
            </a:spcAft>
            <a:buChar char="••"/>
          </a:pPr>
          <a:r>
            <a:rPr lang="en-US" sz="2400" kern="1200" dirty="0" smtClean="0">
              <a:solidFill>
                <a:schemeClr val="bg2">
                  <a:lumMod val="10000"/>
                </a:schemeClr>
              </a:solidFill>
              <a:latin typeface="Calibri"/>
              <a:cs typeface="Calibri"/>
            </a:rPr>
            <a:t>Low I/O bandwidth</a:t>
          </a:r>
          <a:endParaRPr lang="en-US" sz="2400" kern="1200" dirty="0">
            <a:solidFill>
              <a:schemeClr val="bg2">
                <a:lumMod val="10000"/>
              </a:schemeClr>
            </a:solidFill>
            <a:latin typeface="Calibri"/>
            <a:cs typeface="Calibri"/>
          </a:endParaRPr>
        </a:p>
      </dsp:txBody>
      <dsp:txXfrm>
        <a:off x="0" y="465409"/>
        <a:ext cx="6934200" cy="724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F3E6E-1117-4241-85E3-53E523845FEE}">
      <dsp:nvSpPr>
        <dsp:cNvPr id="0" name=""/>
        <dsp:cNvSpPr/>
      </dsp:nvSpPr>
      <dsp:spPr>
        <a:xfrm>
          <a:off x="0" y="70888"/>
          <a:ext cx="6934200" cy="42062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0" rIns="91440" bIns="0" numCol="1" spcCol="1270" anchor="ctr" anchorCtr="0">
          <a:noAutofit/>
        </a:bodyPr>
        <a:lstStyle/>
        <a:p>
          <a:pPr lvl="0" algn="l" defTabSz="933450" rtl="0">
            <a:lnSpc>
              <a:spcPct val="90000"/>
            </a:lnSpc>
            <a:spcBef>
              <a:spcPct val="0"/>
            </a:spcBef>
            <a:spcAft>
              <a:spcPct val="35000"/>
            </a:spcAft>
          </a:pPr>
          <a:r>
            <a:rPr lang="en-US" sz="2100" kern="1200" dirty="0" smtClean="0">
              <a:latin typeface="Calibri"/>
              <a:cs typeface="Calibri"/>
            </a:rPr>
            <a:t>Effect</a:t>
          </a:r>
          <a:endParaRPr lang="en-US" sz="2100" kern="1200" dirty="0">
            <a:latin typeface="Calibri"/>
            <a:cs typeface="Calibri"/>
          </a:endParaRPr>
        </a:p>
      </dsp:txBody>
      <dsp:txXfrm>
        <a:off x="0" y="70888"/>
        <a:ext cx="6934200" cy="420624"/>
      </dsp:txXfrm>
    </dsp:sp>
    <dsp:sp modelId="{DD48C7E8-3EEE-104F-85B1-C5494A6A4E0D}">
      <dsp:nvSpPr>
        <dsp:cNvPr id="0" name=""/>
        <dsp:cNvSpPr/>
      </dsp:nvSpPr>
      <dsp:spPr>
        <a:xfrm>
          <a:off x="0" y="513512"/>
          <a:ext cx="6934200" cy="790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82296" rIns="170688" bIns="0" numCol="1" spcCol="1270" anchor="t" anchorCtr="0">
          <a:noAutofit/>
        </a:bodyPr>
        <a:lstStyle/>
        <a:p>
          <a:pPr marL="228600" lvl="1" indent="-228600" algn="l" defTabSz="1066800" rtl="0">
            <a:lnSpc>
              <a:spcPct val="70000"/>
            </a:lnSpc>
            <a:spcBef>
              <a:spcPct val="0"/>
            </a:spcBef>
            <a:spcAft>
              <a:spcPct val="15000"/>
            </a:spcAft>
            <a:buChar char="••"/>
          </a:pPr>
          <a:r>
            <a:rPr lang="en-US" sz="2400" kern="1200" dirty="0" smtClean="0">
              <a:solidFill>
                <a:srgbClr val="1E1C11"/>
              </a:solidFill>
              <a:latin typeface="Calibri" charset="0"/>
              <a:ea typeface="ＭＳ Ｐゴシック" charset="0"/>
              <a:cs typeface="ＭＳ Ｐゴシック" charset="0"/>
            </a:rPr>
            <a:t>High data movement time </a:t>
          </a:r>
          <a:r>
            <a:rPr lang="en-US" sz="2400" kern="1200" dirty="0" smtClean="0">
              <a:solidFill>
                <a:srgbClr val="1E1C11"/>
              </a:solidFill>
              <a:latin typeface="Calibri" charset="0"/>
              <a:ea typeface="ＭＳ Ｐゴシック" charset="0"/>
              <a:cs typeface="ＭＳ Ｐゴシック" charset="0"/>
              <a:sym typeface="Wingdings"/>
            </a:rPr>
            <a:t> </a:t>
          </a:r>
          <a:r>
            <a:rPr lang="en-US" sz="2400" kern="1200" dirty="0" smtClean="0">
              <a:solidFill>
                <a:srgbClr val="1E1C11"/>
              </a:solidFill>
              <a:latin typeface="Calibri" charset="0"/>
              <a:ea typeface="ＭＳ Ｐゴシック" charset="0"/>
              <a:cs typeface="ＭＳ Ｐゴシック" charset="0"/>
            </a:rPr>
            <a:t>Longer time to insight</a:t>
          </a:r>
          <a:endParaRPr lang="en-US" sz="2400" kern="1200" dirty="0">
            <a:solidFill>
              <a:srgbClr val="1E1C11"/>
            </a:solidFill>
            <a:latin typeface="Calibri"/>
            <a:cs typeface="Calibri"/>
          </a:endParaRPr>
        </a:p>
        <a:p>
          <a:pPr marL="228600" lvl="1" indent="-228600" algn="l" defTabSz="1066800" rtl="0">
            <a:lnSpc>
              <a:spcPct val="70000"/>
            </a:lnSpc>
            <a:spcBef>
              <a:spcPct val="0"/>
            </a:spcBef>
            <a:spcAft>
              <a:spcPct val="15000"/>
            </a:spcAft>
            <a:buChar char="••"/>
          </a:pPr>
          <a:r>
            <a:rPr lang="en-US" sz="2400" i="1" kern="1200" dirty="0" smtClean="0">
              <a:solidFill>
                <a:schemeClr val="bg2">
                  <a:lumMod val="10000"/>
                </a:schemeClr>
              </a:solidFill>
              <a:latin typeface="Calibri"/>
              <a:cs typeface="Calibri"/>
            </a:rPr>
            <a:t>Lower</a:t>
          </a:r>
          <a:r>
            <a:rPr lang="en-US" sz="2400" kern="1200" dirty="0" smtClean="0">
              <a:solidFill>
                <a:schemeClr val="bg2">
                  <a:lumMod val="10000"/>
                </a:schemeClr>
              </a:solidFill>
              <a:latin typeface="Calibri"/>
              <a:cs typeface="Calibri"/>
            </a:rPr>
            <a:t> </a:t>
          </a:r>
          <a:r>
            <a:rPr lang="en-US" sz="2400" kern="1200" dirty="0" smtClean="0">
              <a:solidFill>
                <a:srgbClr val="1E1C11"/>
              </a:solidFill>
              <a:latin typeface="Calibri" charset="0"/>
              <a:ea typeface="ＭＳ Ｐゴシック" charset="0"/>
              <a:cs typeface="ＭＳ Ｐゴシック" charset="0"/>
            </a:rPr>
            <a:t>temporal resolution </a:t>
          </a:r>
          <a:r>
            <a:rPr lang="en-US" sz="2400" kern="1200" dirty="0" smtClean="0">
              <a:solidFill>
                <a:srgbClr val="1E1C11"/>
              </a:solidFill>
              <a:latin typeface="Calibri" charset="0"/>
              <a:ea typeface="ＭＳ Ｐゴシック" charset="0"/>
              <a:cs typeface="ＭＳ Ｐゴシック" charset="0"/>
              <a:sym typeface="Wingdings"/>
            </a:rPr>
            <a:t> </a:t>
          </a:r>
          <a:r>
            <a:rPr lang="en-US" sz="2400" kern="1200" dirty="0" smtClean="0">
              <a:solidFill>
                <a:srgbClr val="1E1C11"/>
              </a:solidFill>
              <a:latin typeface="Calibri" charset="0"/>
              <a:ea typeface="ＭＳ Ｐゴシック" charset="0"/>
              <a:sym typeface="Wingdings"/>
            </a:rPr>
            <a:t>Fewer analysis steps</a:t>
          </a:r>
          <a:endParaRPr lang="en-US" sz="2400" kern="1200" dirty="0">
            <a:solidFill>
              <a:srgbClr val="1E1C11"/>
            </a:solidFill>
            <a:latin typeface="Calibri"/>
            <a:cs typeface="Calibri"/>
          </a:endParaRPr>
        </a:p>
      </dsp:txBody>
      <dsp:txXfrm>
        <a:off x="0" y="513512"/>
        <a:ext cx="6934200" cy="790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50A3F-438D-9647-846A-B99158866248}">
      <dsp:nvSpPr>
        <dsp:cNvPr id="0" name=""/>
        <dsp:cNvSpPr/>
      </dsp:nvSpPr>
      <dsp:spPr>
        <a:xfrm>
          <a:off x="1142985" y="1082"/>
          <a:ext cx="5486429" cy="1851421"/>
        </a:xfrm>
        <a:prstGeom prst="roundRect">
          <a:avLst>
            <a:gd name="adj" fmla="val 10000"/>
          </a:avLst>
        </a:prstGeom>
        <a:solidFill>
          <a:schemeClr val="tx2">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charset="0"/>
              <a:ea typeface="ＭＳ Ｐゴシック" charset="0"/>
              <a:cs typeface="ＭＳ Ｐゴシック" charset="0"/>
            </a:rPr>
            <a:t>How often and what analyses are feasible to compute and output within given resource constraints given the features of desirable analyses ?</a:t>
          </a:r>
          <a:endParaRPr lang="en-US" sz="2400" kern="1200" dirty="0"/>
        </a:p>
      </dsp:txBody>
      <dsp:txXfrm>
        <a:off x="1197211" y="55308"/>
        <a:ext cx="5377977" cy="1742969"/>
      </dsp:txXfrm>
    </dsp:sp>
    <dsp:sp modelId="{84EBF169-120D-614A-8F5F-A32D5C564D32}">
      <dsp:nvSpPr>
        <dsp:cNvPr id="0" name=""/>
        <dsp:cNvSpPr/>
      </dsp:nvSpPr>
      <dsp:spPr>
        <a:xfrm rot="5400000">
          <a:off x="3724200" y="2014504"/>
          <a:ext cx="323998" cy="323998"/>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0656E9-0CCE-814A-86FC-62FE6A6461D5}">
      <dsp:nvSpPr>
        <dsp:cNvPr id="0" name=""/>
        <dsp:cNvSpPr/>
      </dsp:nvSpPr>
      <dsp:spPr>
        <a:xfrm>
          <a:off x="1900846" y="2500502"/>
          <a:ext cx="3970707" cy="45720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Calibri"/>
              <a:cs typeface="Calibri"/>
            </a:rPr>
            <a:t>Modeling in-situ analysis</a:t>
          </a:r>
          <a:endParaRPr lang="en-US" sz="2400" kern="1200" dirty="0"/>
        </a:p>
      </dsp:txBody>
      <dsp:txXfrm>
        <a:off x="1914237" y="2513893"/>
        <a:ext cx="3943925" cy="430426"/>
      </dsp:txXfrm>
    </dsp:sp>
    <dsp:sp modelId="{DD84FFE5-C00E-F349-B8BF-D74EFC3DC389}">
      <dsp:nvSpPr>
        <dsp:cNvPr id="0" name=""/>
        <dsp:cNvSpPr/>
      </dsp:nvSpPr>
      <dsp:spPr>
        <a:xfrm rot="5400000">
          <a:off x="3724200" y="3119710"/>
          <a:ext cx="323998" cy="323998"/>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1B870D-7083-274A-B00D-12E343D06067}">
      <dsp:nvSpPr>
        <dsp:cNvPr id="0" name=""/>
        <dsp:cNvSpPr/>
      </dsp:nvSpPr>
      <dsp:spPr>
        <a:xfrm>
          <a:off x="1900846" y="3605708"/>
          <a:ext cx="3970707" cy="45720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Calibri"/>
              <a:cs typeface="Calibri"/>
            </a:rPr>
            <a:t>Performance prediction</a:t>
          </a:r>
          <a:endParaRPr lang="en-US" sz="2400" kern="1200" dirty="0"/>
        </a:p>
      </dsp:txBody>
      <dsp:txXfrm>
        <a:off x="1914237" y="3619099"/>
        <a:ext cx="3943925" cy="430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1D9D0-6C3B-D146-8EED-D06C49489F86}">
      <dsp:nvSpPr>
        <dsp:cNvPr id="0" name=""/>
        <dsp:cNvSpPr/>
      </dsp:nvSpPr>
      <dsp:spPr>
        <a:xfrm>
          <a:off x="821342" y="2064934"/>
          <a:ext cx="1038753" cy="1540452"/>
        </a:xfrm>
        <a:custGeom>
          <a:avLst/>
          <a:gdLst/>
          <a:ahLst/>
          <a:cxnLst/>
          <a:rect l="0" t="0" r="0" b="0"/>
          <a:pathLst>
            <a:path>
              <a:moveTo>
                <a:pt x="0" y="0"/>
              </a:moveTo>
              <a:lnTo>
                <a:pt x="519376" y="0"/>
              </a:lnTo>
              <a:lnTo>
                <a:pt x="519376" y="1540452"/>
              </a:lnTo>
              <a:lnTo>
                <a:pt x="1038753" y="1540452"/>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294270" y="2788712"/>
        <a:ext cx="92897" cy="92897"/>
      </dsp:txXfrm>
    </dsp:sp>
    <dsp:sp modelId="{640AAEFD-9823-A34A-BF7D-65B63D0AB2EB}">
      <dsp:nvSpPr>
        <dsp:cNvPr id="0" name=""/>
        <dsp:cNvSpPr/>
      </dsp:nvSpPr>
      <dsp:spPr>
        <a:xfrm>
          <a:off x="821342" y="2064934"/>
          <a:ext cx="1038753" cy="549849"/>
        </a:xfrm>
        <a:custGeom>
          <a:avLst/>
          <a:gdLst/>
          <a:ahLst/>
          <a:cxnLst/>
          <a:rect l="0" t="0" r="0" b="0"/>
          <a:pathLst>
            <a:path>
              <a:moveTo>
                <a:pt x="0" y="0"/>
              </a:moveTo>
              <a:lnTo>
                <a:pt x="519376" y="0"/>
              </a:lnTo>
              <a:lnTo>
                <a:pt x="519376" y="549849"/>
              </a:lnTo>
              <a:lnTo>
                <a:pt x="1038753" y="549849"/>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1336" y="2310476"/>
        <a:ext cx="58765" cy="58765"/>
      </dsp:txXfrm>
    </dsp:sp>
    <dsp:sp modelId="{C4EAD975-164D-C14E-94EE-7BC40FE226B9}">
      <dsp:nvSpPr>
        <dsp:cNvPr id="0" name=""/>
        <dsp:cNvSpPr/>
      </dsp:nvSpPr>
      <dsp:spPr>
        <a:xfrm>
          <a:off x="821342" y="1618089"/>
          <a:ext cx="1038753" cy="446845"/>
        </a:xfrm>
        <a:custGeom>
          <a:avLst/>
          <a:gdLst/>
          <a:ahLst/>
          <a:cxnLst/>
          <a:rect l="0" t="0" r="0" b="0"/>
          <a:pathLst>
            <a:path>
              <a:moveTo>
                <a:pt x="0" y="446845"/>
              </a:moveTo>
              <a:lnTo>
                <a:pt x="519376" y="446845"/>
              </a:lnTo>
              <a:lnTo>
                <a:pt x="519376" y="0"/>
              </a:lnTo>
              <a:lnTo>
                <a:pt x="1038753" y="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2449" y="1813242"/>
        <a:ext cx="56539" cy="56539"/>
      </dsp:txXfrm>
    </dsp:sp>
    <dsp:sp modelId="{70FE024F-3199-1340-BC68-2BBFC293B26C}">
      <dsp:nvSpPr>
        <dsp:cNvPr id="0" name=""/>
        <dsp:cNvSpPr/>
      </dsp:nvSpPr>
      <dsp:spPr>
        <a:xfrm>
          <a:off x="821342" y="617342"/>
          <a:ext cx="1038753" cy="1447592"/>
        </a:xfrm>
        <a:custGeom>
          <a:avLst/>
          <a:gdLst/>
          <a:ahLst/>
          <a:cxnLst/>
          <a:rect l="0" t="0" r="0" b="0"/>
          <a:pathLst>
            <a:path>
              <a:moveTo>
                <a:pt x="0" y="1447592"/>
              </a:moveTo>
              <a:lnTo>
                <a:pt x="519376" y="1447592"/>
              </a:lnTo>
              <a:lnTo>
                <a:pt x="519376" y="0"/>
              </a:lnTo>
              <a:lnTo>
                <a:pt x="1038753" y="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296176" y="1296595"/>
        <a:ext cx="89086" cy="89086"/>
      </dsp:txXfrm>
    </dsp:sp>
    <dsp:sp modelId="{AC463A7E-A61D-694F-AAE8-93DEA5FC9600}">
      <dsp:nvSpPr>
        <dsp:cNvPr id="0" name=""/>
        <dsp:cNvSpPr/>
      </dsp:nvSpPr>
      <dsp:spPr>
        <a:xfrm>
          <a:off x="0" y="1734363"/>
          <a:ext cx="981543" cy="661142"/>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latin typeface="Calibri"/>
              <a:cs typeface="Calibri"/>
            </a:rPr>
            <a:t>Time</a:t>
          </a:r>
          <a:endParaRPr lang="en-US" sz="2800" kern="1200" dirty="0">
            <a:solidFill>
              <a:srgbClr val="000000"/>
            </a:solidFill>
            <a:latin typeface="Calibri"/>
            <a:cs typeface="Calibri"/>
          </a:endParaRPr>
        </a:p>
      </dsp:txBody>
      <dsp:txXfrm>
        <a:off x="0" y="1734363"/>
        <a:ext cx="981543" cy="661142"/>
      </dsp:txXfrm>
    </dsp:sp>
    <dsp:sp modelId="{A1DC6D5B-CF7A-0643-87E5-D5550BAF92A3}">
      <dsp:nvSpPr>
        <dsp:cNvPr id="0" name=""/>
        <dsp:cNvSpPr/>
      </dsp:nvSpPr>
      <dsp:spPr>
        <a:xfrm>
          <a:off x="1860096" y="315592"/>
          <a:ext cx="4937771" cy="6035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Fixed setup time/initialization time</a:t>
          </a:r>
          <a:endParaRPr lang="en-US" sz="2400" kern="1200" dirty="0">
            <a:solidFill>
              <a:srgbClr val="000000"/>
            </a:solidFill>
            <a:latin typeface="Calibri"/>
            <a:cs typeface="Calibri"/>
          </a:endParaRPr>
        </a:p>
      </dsp:txBody>
      <dsp:txXfrm>
        <a:off x="1860096" y="315592"/>
        <a:ext cx="4937771" cy="603500"/>
      </dsp:txXfrm>
    </dsp:sp>
    <dsp:sp modelId="{AF4FE309-48E9-DC45-A5B2-705D34064F68}">
      <dsp:nvSpPr>
        <dsp:cNvPr id="0" name=""/>
        <dsp:cNvSpPr/>
      </dsp:nvSpPr>
      <dsp:spPr>
        <a:xfrm>
          <a:off x="1860096" y="1316338"/>
          <a:ext cx="4937771" cy="6035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Auxiliary time per simulation step</a:t>
          </a:r>
          <a:endParaRPr lang="en-US" sz="2400" kern="1200" dirty="0">
            <a:solidFill>
              <a:srgbClr val="000000"/>
            </a:solidFill>
            <a:latin typeface="Calibri"/>
            <a:cs typeface="Calibri"/>
          </a:endParaRPr>
        </a:p>
      </dsp:txBody>
      <dsp:txXfrm>
        <a:off x="1860096" y="1316338"/>
        <a:ext cx="4937771" cy="603500"/>
      </dsp:txXfrm>
    </dsp:sp>
    <dsp:sp modelId="{15597C81-B224-1F46-806C-06BA06F6C6A7}">
      <dsp:nvSpPr>
        <dsp:cNvPr id="0" name=""/>
        <dsp:cNvSpPr/>
      </dsp:nvSpPr>
      <dsp:spPr>
        <a:xfrm>
          <a:off x="1860096" y="2313034"/>
          <a:ext cx="4937771" cy="6035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Computation time </a:t>
          </a:r>
          <a:endParaRPr lang="en-US" sz="2400" kern="1200" dirty="0">
            <a:solidFill>
              <a:srgbClr val="000000"/>
            </a:solidFill>
            <a:latin typeface="Calibri"/>
            <a:cs typeface="Calibri"/>
          </a:endParaRPr>
        </a:p>
      </dsp:txBody>
      <dsp:txXfrm>
        <a:off x="1860096" y="2313034"/>
        <a:ext cx="4937771" cy="603500"/>
      </dsp:txXfrm>
    </dsp:sp>
    <dsp:sp modelId="{CEBCC156-1221-404D-BF14-C9750323F14C}">
      <dsp:nvSpPr>
        <dsp:cNvPr id="0" name=""/>
        <dsp:cNvSpPr/>
      </dsp:nvSpPr>
      <dsp:spPr>
        <a:xfrm>
          <a:off x="1860096" y="3303637"/>
          <a:ext cx="4937771" cy="6035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Output time for writing analysis output</a:t>
          </a:r>
          <a:endParaRPr lang="en-US" sz="2400" kern="1200" dirty="0">
            <a:solidFill>
              <a:srgbClr val="000000"/>
            </a:solidFill>
            <a:latin typeface="Calibri"/>
            <a:cs typeface="Calibri"/>
          </a:endParaRPr>
        </a:p>
      </dsp:txBody>
      <dsp:txXfrm>
        <a:off x="1860096" y="3303637"/>
        <a:ext cx="4937771" cy="603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1D9D0-6C3B-D146-8EED-D06C49489F86}">
      <dsp:nvSpPr>
        <dsp:cNvPr id="0" name=""/>
        <dsp:cNvSpPr/>
      </dsp:nvSpPr>
      <dsp:spPr>
        <a:xfrm>
          <a:off x="2141589" y="2064924"/>
          <a:ext cx="519063" cy="844270"/>
        </a:xfrm>
        <a:custGeom>
          <a:avLst/>
          <a:gdLst/>
          <a:ahLst/>
          <a:cxnLst/>
          <a:rect l="0" t="0" r="0" b="0"/>
          <a:pathLst>
            <a:path>
              <a:moveTo>
                <a:pt x="0" y="0"/>
              </a:moveTo>
              <a:lnTo>
                <a:pt x="259531" y="0"/>
              </a:lnTo>
              <a:lnTo>
                <a:pt x="259531" y="844270"/>
              </a:lnTo>
              <a:lnTo>
                <a:pt x="519063" y="84427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76344" y="2462283"/>
        <a:ext cx="49553" cy="49553"/>
      </dsp:txXfrm>
    </dsp:sp>
    <dsp:sp modelId="{640AAEFD-9823-A34A-BF7D-65B63D0AB2EB}">
      <dsp:nvSpPr>
        <dsp:cNvPr id="0" name=""/>
        <dsp:cNvSpPr/>
      </dsp:nvSpPr>
      <dsp:spPr>
        <a:xfrm>
          <a:off x="2141589" y="2064924"/>
          <a:ext cx="519063" cy="349207"/>
        </a:xfrm>
        <a:custGeom>
          <a:avLst/>
          <a:gdLst/>
          <a:ahLst/>
          <a:cxnLst/>
          <a:rect l="0" t="0" r="0" b="0"/>
          <a:pathLst>
            <a:path>
              <a:moveTo>
                <a:pt x="0" y="0"/>
              </a:moveTo>
              <a:lnTo>
                <a:pt x="259531" y="0"/>
              </a:lnTo>
              <a:lnTo>
                <a:pt x="259531" y="349207"/>
              </a:lnTo>
              <a:lnTo>
                <a:pt x="519063" y="349207"/>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85481" y="2223888"/>
        <a:ext cx="31279" cy="31279"/>
      </dsp:txXfrm>
    </dsp:sp>
    <dsp:sp modelId="{C4EAD975-164D-C14E-94EE-7BC40FE226B9}">
      <dsp:nvSpPr>
        <dsp:cNvPr id="0" name=""/>
        <dsp:cNvSpPr/>
      </dsp:nvSpPr>
      <dsp:spPr>
        <a:xfrm>
          <a:off x="2141589" y="1951887"/>
          <a:ext cx="519063" cy="113036"/>
        </a:xfrm>
        <a:custGeom>
          <a:avLst/>
          <a:gdLst/>
          <a:ahLst/>
          <a:cxnLst/>
          <a:rect l="0" t="0" r="0" b="0"/>
          <a:pathLst>
            <a:path>
              <a:moveTo>
                <a:pt x="0" y="113036"/>
              </a:moveTo>
              <a:lnTo>
                <a:pt x="259531" y="113036"/>
              </a:lnTo>
              <a:lnTo>
                <a:pt x="259531" y="0"/>
              </a:lnTo>
              <a:lnTo>
                <a:pt x="519063" y="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87840" y="1995125"/>
        <a:ext cx="26561" cy="26561"/>
      </dsp:txXfrm>
    </dsp:sp>
    <dsp:sp modelId="{70FE024F-3199-1340-BC68-2BBFC293B26C}">
      <dsp:nvSpPr>
        <dsp:cNvPr id="0" name=""/>
        <dsp:cNvSpPr/>
      </dsp:nvSpPr>
      <dsp:spPr>
        <a:xfrm>
          <a:off x="2141589" y="1474587"/>
          <a:ext cx="519063" cy="590337"/>
        </a:xfrm>
        <a:custGeom>
          <a:avLst/>
          <a:gdLst/>
          <a:ahLst/>
          <a:cxnLst/>
          <a:rect l="0" t="0" r="0" b="0"/>
          <a:pathLst>
            <a:path>
              <a:moveTo>
                <a:pt x="0" y="590337"/>
              </a:moveTo>
              <a:lnTo>
                <a:pt x="259531" y="590337"/>
              </a:lnTo>
              <a:lnTo>
                <a:pt x="259531" y="0"/>
              </a:lnTo>
              <a:lnTo>
                <a:pt x="519063" y="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81469" y="1750104"/>
        <a:ext cx="39304" cy="39304"/>
      </dsp:txXfrm>
    </dsp:sp>
    <dsp:sp modelId="{AC463A7E-A61D-694F-AAE8-93DEA5FC9600}">
      <dsp:nvSpPr>
        <dsp:cNvPr id="0" name=""/>
        <dsp:cNvSpPr/>
      </dsp:nvSpPr>
      <dsp:spPr>
        <a:xfrm>
          <a:off x="1582059" y="1843855"/>
          <a:ext cx="676922" cy="442137"/>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Calibri"/>
              <a:cs typeface="Calibri"/>
            </a:rPr>
            <a:t>Time</a:t>
          </a:r>
          <a:endParaRPr lang="en-US" sz="1600" kern="1200" dirty="0">
            <a:solidFill>
              <a:srgbClr val="000000"/>
            </a:solidFill>
            <a:latin typeface="Calibri"/>
            <a:cs typeface="Calibri"/>
          </a:endParaRPr>
        </a:p>
      </dsp:txBody>
      <dsp:txXfrm>
        <a:off x="1582059" y="1843855"/>
        <a:ext cx="676922" cy="442137"/>
      </dsp:txXfrm>
    </dsp:sp>
    <dsp:sp modelId="{A1DC6D5B-CF7A-0643-87E5-D5550BAF92A3}">
      <dsp:nvSpPr>
        <dsp:cNvPr id="0" name=""/>
        <dsp:cNvSpPr/>
      </dsp:nvSpPr>
      <dsp:spPr>
        <a:xfrm>
          <a:off x="2660652" y="1305259"/>
          <a:ext cx="3333067"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 Fixed setup time/initialization time</a:t>
          </a:r>
          <a:endParaRPr lang="en-US" sz="1600" kern="1200" dirty="0">
            <a:solidFill>
              <a:srgbClr val="000000"/>
            </a:solidFill>
            <a:latin typeface="Calibri"/>
            <a:cs typeface="Calibri"/>
          </a:endParaRPr>
        </a:p>
      </dsp:txBody>
      <dsp:txXfrm>
        <a:off x="2660652" y="1305259"/>
        <a:ext cx="3333067" cy="338655"/>
      </dsp:txXfrm>
    </dsp:sp>
    <dsp:sp modelId="{AF4FE309-48E9-DC45-A5B2-705D34064F68}">
      <dsp:nvSpPr>
        <dsp:cNvPr id="0" name=""/>
        <dsp:cNvSpPr/>
      </dsp:nvSpPr>
      <dsp:spPr>
        <a:xfrm>
          <a:off x="2660652" y="1782560"/>
          <a:ext cx="3332163"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 Auxiliary time per simulation step</a:t>
          </a:r>
          <a:endParaRPr lang="en-US" sz="1600" kern="1200" dirty="0">
            <a:solidFill>
              <a:srgbClr val="000000"/>
            </a:solidFill>
            <a:latin typeface="Calibri"/>
            <a:cs typeface="Calibri"/>
          </a:endParaRPr>
        </a:p>
      </dsp:txBody>
      <dsp:txXfrm>
        <a:off x="2660652" y="1782560"/>
        <a:ext cx="3332163" cy="338655"/>
      </dsp:txXfrm>
    </dsp:sp>
    <dsp:sp modelId="{15597C81-B224-1F46-806C-06BA06F6C6A7}">
      <dsp:nvSpPr>
        <dsp:cNvPr id="0" name=""/>
        <dsp:cNvSpPr/>
      </dsp:nvSpPr>
      <dsp:spPr>
        <a:xfrm>
          <a:off x="2660652" y="2244804"/>
          <a:ext cx="3332163"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 Computation time </a:t>
          </a:r>
          <a:endParaRPr lang="en-US" sz="1600" kern="1200" dirty="0">
            <a:solidFill>
              <a:srgbClr val="000000"/>
            </a:solidFill>
            <a:latin typeface="Calibri"/>
            <a:cs typeface="Calibri"/>
          </a:endParaRPr>
        </a:p>
      </dsp:txBody>
      <dsp:txXfrm>
        <a:off x="2660652" y="2244804"/>
        <a:ext cx="3332163" cy="338655"/>
      </dsp:txXfrm>
    </dsp:sp>
    <dsp:sp modelId="{CEBCC156-1221-404D-BF14-C9750323F14C}">
      <dsp:nvSpPr>
        <dsp:cNvPr id="0" name=""/>
        <dsp:cNvSpPr/>
      </dsp:nvSpPr>
      <dsp:spPr>
        <a:xfrm>
          <a:off x="2660652" y="2739867"/>
          <a:ext cx="3332163"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 Output time for writing analysis output</a:t>
          </a:r>
          <a:endParaRPr lang="en-US" sz="1600" kern="1200" dirty="0">
            <a:solidFill>
              <a:srgbClr val="000000"/>
            </a:solidFill>
            <a:latin typeface="Calibri"/>
            <a:cs typeface="Calibri"/>
          </a:endParaRPr>
        </a:p>
      </dsp:txBody>
      <dsp:txXfrm>
        <a:off x="2660652" y="2739867"/>
        <a:ext cx="3332163" cy="338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1D9D0-6C3B-D146-8EED-D06C49489F86}">
      <dsp:nvSpPr>
        <dsp:cNvPr id="0" name=""/>
        <dsp:cNvSpPr/>
      </dsp:nvSpPr>
      <dsp:spPr>
        <a:xfrm>
          <a:off x="1085879" y="1849547"/>
          <a:ext cx="1078215" cy="1446955"/>
        </a:xfrm>
        <a:custGeom>
          <a:avLst/>
          <a:gdLst/>
          <a:ahLst/>
          <a:cxnLst/>
          <a:rect l="0" t="0" r="0" b="0"/>
          <a:pathLst>
            <a:path>
              <a:moveTo>
                <a:pt x="0" y="0"/>
              </a:moveTo>
              <a:lnTo>
                <a:pt x="539107" y="0"/>
              </a:lnTo>
              <a:lnTo>
                <a:pt x="539107" y="1446955"/>
              </a:lnTo>
              <a:lnTo>
                <a:pt x="1078215" y="1446955"/>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79874" y="2527913"/>
        <a:ext cx="90225" cy="90225"/>
      </dsp:txXfrm>
    </dsp:sp>
    <dsp:sp modelId="{C4EAD975-164D-C14E-94EE-7BC40FE226B9}">
      <dsp:nvSpPr>
        <dsp:cNvPr id="0" name=""/>
        <dsp:cNvSpPr/>
      </dsp:nvSpPr>
      <dsp:spPr>
        <a:xfrm>
          <a:off x="1085879" y="1803827"/>
          <a:ext cx="1078215" cy="91440"/>
        </a:xfrm>
        <a:custGeom>
          <a:avLst/>
          <a:gdLst/>
          <a:ahLst/>
          <a:cxnLst/>
          <a:rect l="0" t="0" r="0" b="0"/>
          <a:pathLst>
            <a:path>
              <a:moveTo>
                <a:pt x="0" y="45720"/>
              </a:moveTo>
              <a:lnTo>
                <a:pt x="539107" y="45720"/>
              </a:lnTo>
              <a:lnTo>
                <a:pt x="539107" y="75772"/>
              </a:lnTo>
              <a:lnTo>
                <a:pt x="1078215" y="75772"/>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98021" y="1822581"/>
        <a:ext cx="53931" cy="53931"/>
      </dsp:txXfrm>
    </dsp:sp>
    <dsp:sp modelId="{70FE024F-3199-1340-BC68-2BBFC293B26C}">
      <dsp:nvSpPr>
        <dsp:cNvPr id="0" name=""/>
        <dsp:cNvSpPr/>
      </dsp:nvSpPr>
      <dsp:spPr>
        <a:xfrm>
          <a:off x="1085879" y="477103"/>
          <a:ext cx="1078215" cy="1372444"/>
        </a:xfrm>
        <a:custGeom>
          <a:avLst/>
          <a:gdLst/>
          <a:ahLst/>
          <a:cxnLst/>
          <a:rect l="0" t="0" r="0" b="0"/>
          <a:pathLst>
            <a:path>
              <a:moveTo>
                <a:pt x="0" y="1372444"/>
              </a:moveTo>
              <a:lnTo>
                <a:pt x="539107" y="1372444"/>
              </a:lnTo>
              <a:lnTo>
                <a:pt x="539107" y="0"/>
              </a:lnTo>
              <a:lnTo>
                <a:pt x="1078215" y="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581354" y="1119692"/>
        <a:ext cx="87266" cy="87266"/>
      </dsp:txXfrm>
    </dsp:sp>
    <dsp:sp modelId="{AC463A7E-A61D-694F-AAE8-93DEA5FC9600}">
      <dsp:nvSpPr>
        <dsp:cNvPr id="0" name=""/>
        <dsp:cNvSpPr/>
      </dsp:nvSpPr>
      <dsp:spPr>
        <a:xfrm>
          <a:off x="199857" y="1549396"/>
          <a:ext cx="1171743" cy="600301"/>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Calibri"/>
              <a:cs typeface="Calibri"/>
            </a:rPr>
            <a:t>Memory</a:t>
          </a:r>
          <a:endParaRPr lang="en-US" sz="2400" kern="1200" dirty="0">
            <a:solidFill>
              <a:srgbClr val="000000"/>
            </a:solidFill>
            <a:latin typeface="Calibri"/>
            <a:cs typeface="Calibri"/>
          </a:endParaRPr>
        </a:p>
      </dsp:txBody>
      <dsp:txXfrm>
        <a:off x="199857" y="1549396"/>
        <a:ext cx="1171743" cy="600301"/>
      </dsp:txXfrm>
    </dsp:sp>
    <dsp:sp modelId="{A1DC6D5B-CF7A-0643-87E5-D5550BAF92A3}">
      <dsp:nvSpPr>
        <dsp:cNvPr id="0" name=""/>
        <dsp:cNvSpPr/>
      </dsp:nvSpPr>
      <dsp:spPr>
        <a:xfrm>
          <a:off x="2164094" y="134202"/>
          <a:ext cx="5760711" cy="6858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Fixed memory allocation</a:t>
          </a:r>
          <a:endParaRPr lang="en-US" sz="2400" kern="1200" dirty="0">
            <a:solidFill>
              <a:srgbClr val="000000"/>
            </a:solidFill>
            <a:latin typeface="Calibri"/>
            <a:cs typeface="Calibri"/>
          </a:endParaRPr>
        </a:p>
      </dsp:txBody>
      <dsp:txXfrm>
        <a:off x="2164094" y="134202"/>
        <a:ext cx="5760711" cy="685800"/>
      </dsp:txXfrm>
    </dsp:sp>
    <dsp:sp modelId="{AF4FE309-48E9-DC45-A5B2-705D34064F68}">
      <dsp:nvSpPr>
        <dsp:cNvPr id="0" name=""/>
        <dsp:cNvSpPr/>
      </dsp:nvSpPr>
      <dsp:spPr>
        <a:xfrm>
          <a:off x="2164094" y="1536699"/>
          <a:ext cx="5760711" cy="6858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Auxiliary memory required every time step</a:t>
          </a:r>
          <a:endParaRPr lang="en-US" sz="2400" kern="1200" dirty="0">
            <a:solidFill>
              <a:srgbClr val="000000"/>
            </a:solidFill>
            <a:latin typeface="Calibri"/>
            <a:cs typeface="Calibri"/>
          </a:endParaRPr>
        </a:p>
      </dsp:txBody>
      <dsp:txXfrm>
        <a:off x="2164094" y="1536699"/>
        <a:ext cx="5760711" cy="685800"/>
      </dsp:txXfrm>
    </dsp:sp>
    <dsp:sp modelId="{CEBCC156-1221-404D-BF14-C9750323F14C}">
      <dsp:nvSpPr>
        <dsp:cNvPr id="0" name=""/>
        <dsp:cNvSpPr/>
      </dsp:nvSpPr>
      <dsp:spPr>
        <a:xfrm>
          <a:off x="2164094" y="2953603"/>
          <a:ext cx="5760711" cy="685800"/>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Calibri"/>
              <a:cs typeface="Calibri"/>
            </a:rPr>
            <a:t> Memory required for storing analysis output</a:t>
          </a:r>
          <a:endParaRPr lang="en-US" sz="2400" kern="1200" dirty="0">
            <a:solidFill>
              <a:srgbClr val="000000"/>
            </a:solidFill>
            <a:latin typeface="Calibri"/>
            <a:cs typeface="Calibri"/>
          </a:endParaRPr>
        </a:p>
      </dsp:txBody>
      <dsp:txXfrm>
        <a:off x="2164094" y="2953603"/>
        <a:ext cx="5760711" cy="685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AAEFD-9823-A34A-BF7D-65B63D0AB2EB}">
      <dsp:nvSpPr>
        <dsp:cNvPr id="0" name=""/>
        <dsp:cNvSpPr/>
      </dsp:nvSpPr>
      <dsp:spPr>
        <a:xfrm>
          <a:off x="1933601" y="2202255"/>
          <a:ext cx="519063" cy="479534"/>
        </a:xfrm>
        <a:custGeom>
          <a:avLst/>
          <a:gdLst/>
          <a:ahLst/>
          <a:cxnLst/>
          <a:rect l="0" t="0" r="0" b="0"/>
          <a:pathLst>
            <a:path>
              <a:moveTo>
                <a:pt x="0" y="0"/>
              </a:moveTo>
              <a:lnTo>
                <a:pt x="259531" y="0"/>
              </a:lnTo>
              <a:lnTo>
                <a:pt x="259531" y="479534"/>
              </a:lnTo>
              <a:lnTo>
                <a:pt x="519063" y="479534"/>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175466" y="2424355"/>
        <a:ext cx="35333" cy="35333"/>
      </dsp:txXfrm>
    </dsp:sp>
    <dsp:sp modelId="{C4EAD975-164D-C14E-94EE-7BC40FE226B9}">
      <dsp:nvSpPr>
        <dsp:cNvPr id="0" name=""/>
        <dsp:cNvSpPr/>
      </dsp:nvSpPr>
      <dsp:spPr>
        <a:xfrm>
          <a:off x="1933601" y="2156535"/>
          <a:ext cx="519063" cy="91440"/>
        </a:xfrm>
        <a:custGeom>
          <a:avLst/>
          <a:gdLst/>
          <a:ahLst/>
          <a:cxnLst/>
          <a:rect l="0" t="0" r="0" b="0"/>
          <a:pathLst>
            <a:path>
              <a:moveTo>
                <a:pt x="0" y="45720"/>
              </a:moveTo>
              <a:lnTo>
                <a:pt x="259531" y="45720"/>
              </a:lnTo>
              <a:lnTo>
                <a:pt x="259531" y="63010"/>
              </a:lnTo>
              <a:lnTo>
                <a:pt x="519063" y="6301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180149" y="2189271"/>
        <a:ext cx="25967" cy="25967"/>
      </dsp:txXfrm>
    </dsp:sp>
    <dsp:sp modelId="{70FE024F-3199-1340-BC68-2BBFC293B26C}">
      <dsp:nvSpPr>
        <dsp:cNvPr id="0" name=""/>
        <dsp:cNvSpPr/>
      </dsp:nvSpPr>
      <dsp:spPr>
        <a:xfrm>
          <a:off x="1933601" y="1742245"/>
          <a:ext cx="519063" cy="460010"/>
        </a:xfrm>
        <a:custGeom>
          <a:avLst/>
          <a:gdLst/>
          <a:ahLst/>
          <a:cxnLst/>
          <a:rect l="0" t="0" r="0" b="0"/>
          <a:pathLst>
            <a:path>
              <a:moveTo>
                <a:pt x="0" y="460010"/>
              </a:moveTo>
              <a:lnTo>
                <a:pt x="259531" y="460010"/>
              </a:lnTo>
              <a:lnTo>
                <a:pt x="259531" y="0"/>
              </a:lnTo>
              <a:lnTo>
                <a:pt x="519063" y="0"/>
              </a:lnTo>
            </a:path>
          </a:pathLst>
        </a:custGeom>
        <a:noFill/>
        <a:ln w="9525" cap="flat" cmpd="sng" algn="ctr">
          <a:solidFill>
            <a:srgbClr val="00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175794" y="1954910"/>
        <a:ext cx="34678" cy="34678"/>
      </dsp:txXfrm>
    </dsp:sp>
    <dsp:sp modelId="{AC463A7E-A61D-694F-AAE8-93DEA5FC9600}">
      <dsp:nvSpPr>
        <dsp:cNvPr id="0" name=""/>
        <dsp:cNvSpPr/>
      </dsp:nvSpPr>
      <dsp:spPr>
        <a:xfrm>
          <a:off x="1298016" y="1981186"/>
          <a:ext cx="829033" cy="442137"/>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latin typeface="Calibri"/>
              <a:cs typeface="Calibri"/>
            </a:rPr>
            <a:t>Memory</a:t>
          </a:r>
          <a:endParaRPr lang="en-US" sz="1600" kern="1200" dirty="0">
            <a:solidFill>
              <a:srgbClr val="000000"/>
            </a:solidFill>
            <a:latin typeface="Calibri"/>
            <a:cs typeface="Calibri"/>
          </a:endParaRPr>
        </a:p>
      </dsp:txBody>
      <dsp:txXfrm>
        <a:off x="1298016" y="1981186"/>
        <a:ext cx="829033" cy="442137"/>
      </dsp:txXfrm>
    </dsp:sp>
    <dsp:sp modelId="{A1DC6D5B-CF7A-0643-87E5-D5550BAF92A3}">
      <dsp:nvSpPr>
        <dsp:cNvPr id="0" name=""/>
        <dsp:cNvSpPr/>
      </dsp:nvSpPr>
      <dsp:spPr>
        <a:xfrm>
          <a:off x="2452664" y="1572917"/>
          <a:ext cx="3749042"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 Fixed memory allocation</a:t>
          </a:r>
          <a:endParaRPr lang="en-US" sz="1600" kern="1200" dirty="0">
            <a:solidFill>
              <a:srgbClr val="000000"/>
            </a:solidFill>
            <a:latin typeface="Calibri"/>
            <a:cs typeface="Calibri"/>
          </a:endParaRPr>
        </a:p>
      </dsp:txBody>
      <dsp:txXfrm>
        <a:off x="2452664" y="1572917"/>
        <a:ext cx="3749042" cy="338655"/>
      </dsp:txXfrm>
    </dsp:sp>
    <dsp:sp modelId="{AF4FE309-48E9-DC45-A5B2-705D34064F68}">
      <dsp:nvSpPr>
        <dsp:cNvPr id="0" name=""/>
        <dsp:cNvSpPr/>
      </dsp:nvSpPr>
      <dsp:spPr>
        <a:xfrm>
          <a:off x="2452664" y="2050217"/>
          <a:ext cx="3749042"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 Auxiliary memory required every time step</a:t>
          </a:r>
          <a:endParaRPr lang="en-US" sz="1600" kern="1200" dirty="0">
            <a:solidFill>
              <a:srgbClr val="000000"/>
            </a:solidFill>
            <a:latin typeface="Calibri"/>
            <a:cs typeface="Calibri"/>
          </a:endParaRPr>
        </a:p>
      </dsp:txBody>
      <dsp:txXfrm>
        <a:off x="2452664" y="2050217"/>
        <a:ext cx="3749042" cy="338655"/>
      </dsp:txXfrm>
    </dsp:sp>
    <dsp:sp modelId="{15597C81-B224-1F46-806C-06BA06F6C6A7}">
      <dsp:nvSpPr>
        <dsp:cNvPr id="0" name=""/>
        <dsp:cNvSpPr/>
      </dsp:nvSpPr>
      <dsp:spPr>
        <a:xfrm>
          <a:off x="2452664" y="2512461"/>
          <a:ext cx="3749042" cy="33865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kern="1200" dirty="0" smtClean="0">
              <a:solidFill>
                <a:srgbClr val="000000"/>
              </a:solidFill>
              <a:latin typeface="Calibri"/>
              <a:cs typeface="Calibri"/>
            </a:rPr>
            <a:t>Memory required for storing analysis output</a:t>
          </a:r>
          <a:endParaRPr lang="en-US" sz="1600" kern="1200" dirty="0">
            <a:solidFill>
              <a:srgbClr val="000000"/>
            </a:solidFill>
            <a:latin typeface="Calibri"/>
            <a:cs typeface="Calibri"/>
          </a:endParaRPr>
        </a:p>
      </dsp:txBody>
      <dsp:txXfrm>
        <a:off x="2452664" y="2512461"/>
        <a:ext cx="3749042" cy="338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50A3F-438D-9647-846A-B99158866248}">
      <dsp:nvSpPr>
        <dsp:cNvPr id="0" name=""/>
        <dsp:cNvSpPr/>
      </dsp:nvSpPr>
      <dsp:spPr>
        <a:xfrm>
          <a:off x="1063599" y="1270"/>
          <a:ext cx="5645200" cy="1904999"/>
        </a:xfrm>
        <a:prstGeom prst="roundRect">
          <a:avLst>
            <a:gd name="adj" fmla="val 10000"/>
          </a:avLst>
        </a:prstGeom>
        <a:solidFill>
          <a:schemeClr val="tx2">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alibri" charset="0"/>
              <a:ea typeface="ＭＳ Ｐゴシック" charset="0"/>
              <a:cs typeface="ＭＳ Ｐゴシック" charset="0"/>
            </a:rPr>
            <a:t>How often and what analyses are feasible to compute and output within given resource constraints given the features of desirable analyses ?</a:t>
          </a:r>
          <a:endParaRPr lang="en-US" sz="2400" kern="1200" dirty="0"/>
        </a:p>
      </dsp:txBody>
      <dsp:txXfrm>
        <a:off x="1119395" y="57066"/>
        <a:ext cx="5533608" cy="1793407"/>
      </dsp:txXfrm>
    </dsp:sp>
    <dsp:sp modelId="{84EBF169-120D-614A-8F5F-A32D5C564D32}">
      <dsp:nvSpPr>
        <dsp:cNvPr id="0" name=""/>
        <dsp:cNvSpPr/>
      </dsp:nvSpPr>
      <dsp:spPr>
        <a:xfrm rot="5400000">
          <a:off x="3719512" y="2072957"/>
          <a:ext cx="333374" cy="333375"/>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0656E9-0CCE-814A-86FC-62FE6A6461D5}">
      <dsp:nvSpPr>
        <dsp:cNvPr id="0" name=""/>
        <dsp:cNvSpPr/>
      </dsp:nvSpPr>
      <dsp:spPr>
        <a:xfrm>
          <a:off x="1965960" y="2573019"/>
          <a:ext cx="3840480" cy="41148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lumMod val="60000"/>
                  <a:lumOff val="40000"/>
                </a:schemeClr>
              </a:solidFill>
              <a:latin typeface="Calibri"/>
              <a:cs typeface="Calibri"/>
            </a:rPr>
            <a:t>Modeling in-situ analysis</a:t>
          </a:r>
          <a:endParaRPr lang="en-US" sz="2400" kern="1200" dirty="0">
            <a:solidFill>
              <a:schemeClr val="tx1">
                <a:lumMod val="60000"/>
                <a:lumOff val="40000"/>
              </a:schemeClr>
            </a:solidFill>
          </a:endParaRPr>
        </a:p>
      </dsp:txBody>
      <dsp:txXfrm>
        <a:off x="1978012" y="2585071"/>
        <a:ext cx="3816376" cy="387376"/>
      </dsp:txXfrm>
    </dsp:sp>
    <dsp:sp modelId="{DD84FFE5-C00E-F349-B8BF-D74EFC3DC389}">
      <dsp:nvSpPr>
        <dsp:cNvPr id="0" name=""/>
        <dsp:cNvSpPr/>
      </dsp:nvSpPr>
      <dsp:spPr>
        <a:xfrm rot="5400000">
          <a:off x="3719512" y="3151187"/>
          <a:ext cx="333374" cy="333375"/>
        </a:xfrm>
        <a:prstGeom prst="rightArrow">
          <a:avLst>
            <a:gd name="adj1" fmla="val 667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1B870D-7083-274A-B00D-12E343D06067}">
      <dsp:nvSpPr>
        <dsp:cNvPr id="0" name=""/>
        <dsp:cNvSpPr/>
      </dsp:nvSpPr>
      <dsp:spPr>
        <a:xfrm>
          <a:off x="1965960" y="3651249"/>
          <a:ext cx="3840480" cy="411480"/>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Calibri"/>
              <a:cs typeface="Calibri"/>
            </a:rPr>
            <a:t>Performance prediction</a:t>
          </a:r>
          <a:endParaRPr lang="en-US" sz="2400" kern="1200" dirty="0"/>
        </a:p>
      </dsp:txBody>
      <dsp:txXfrm>
        <a:off x="1978012" y="3663301"/>
        <a:ext cx="3816376" cy="38737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5" charset="0"/>
                <a:ea typeface="ＭＳ Ｐゴシック" pitchFamily="35" charset="-128"/>
                <a:cs typeface="ＭＳ Ｐゴシック" pitchFamily="3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754659D-CC83-2642-BCF0-A784A7CD2EAC}" type="datetime1">
              <a:rPr lang="en-US"/>
              <a:pPr>
                <a:defRPr/>
              </a:pPr>
              <a:t>7/22/16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5" charset="0"/>
                <a:ea typeface="ＭＳ Ｐゴシック" pitchFamily="35" charset="-128"/>
                <a:cs typeface="ＭＳ Ｐゴシック" pitchFamily="3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347873A-7517-5D40-B1D4-E42184B2DD6B}" type="slidenum">
              <a:rPr lang="en-US"/>
              <a:pPr>
                <a:defRPr/>
              </a:pPr>
              <a:t>‹#›</a:t>
            </a:fld>
            <a:endParaRPr lang="en-US"/>
          </a:p>
        </p:txBody>
      </p:sp>
    </p:spTree>
    <p:extLst>
      <p:ext uri="{BB962C8B-B14F-4D97-AF65-F5344CB8AC3E}">
        <p14:creationId xmlns:p14="http://schemas.microsoft.com/office/powerpoint/2010/main" val="552032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5" charset="0"/>
                <a:ea typeface="ＭＳ Ｐゴシック" pitchFamily="35" charset="-128"/>
                <a:cs typeface="ＭＳ Ｐゴシック" pitchFamily="35"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4247DD4-254C-BD45-B1C5-7F6EB36F9561}" type="datetime1">
              <a:rPr lang="en-US"/>
              <a:pPr>
                <a:defRPr/>
              </a:pPr>
              <a:t>7/22/16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5" charset="0"/>
                <a:ea typeface="ＭＳ Ｐゴシック" pitchFamily="35" charset="-128"/>
                <a:cs typeface="ＭＳ Ｐゴシック" pitchFamily="35"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076581A-B39E-9D41-A0BA-A8EA34FE647C}" type="slidenum">
              <a:rPr lang="en-US"/>
              <a:pPr>
                <a:defRPr/>
              </a:pPr>
              <a:t>‹#›</a:t>
            </a:fld>
            <a:endParaRPr lang="en-US"/>
          </a:p>
        </p:txBody>
      </p:sp>
    </p:spTree>
    <p:extLst>
      <p:ext uri="{BB962C8B-B14F-4D97-AF65-F5344CB8AC3E}">
        <p14:creationId xmlns:p14="http://schemas.microsoft.com/office/powerpoint/2010/main" val="205584303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a:t>
            </a:fld>
            <a:endParaRPr lang="en-US"/>
          </a:p>
        </p:txBody>
      </p:sp>
    </p:spTree>
    <p:extLst>
      <p:ext uri="{BB962C8B-B14F-4D97-AF65-F5344CB8AC3E}">
        <p14:creationId xmlns:p14="http://schemas.microsoft.com/office/powerpoint/2010/main" val="133574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10</a:t>
            </a:fld>
            <a:endParaRPr lang="en-US"/>
          </a:p>
        </p:txBody>
      </p:sp>
    </p:spTree>
    <p:extLst>
      <p:ext uri="{BB962C8B-B14F-4D97-AF65-F5344CB8AC3E}">
        <p14:creationId xmlns:p14="http://schemas.microsoft.com/office/powerpoint/2010/main" val="376909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11</a:t>
            </a:fld>
            <a:endParaRPr lang="en-US"/>
          </a:p>
        </p:txBody>
      </p:sp>
    </p:spTree>
    <p:extLst>
      <p:ext uri="{BB962C8B-B14F-4D97-AF65-F5344CB8AC3E}">
        <p14:creationId xmlns:p14="http://schemas.microsoft.com/office/powerpoint/2010/main" val="328015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12</a:t>
            </a:fld>
            <a:endParaRPr lang="en-US"/>
          </a:p>
        </p:txBody>
      </p:sp>
    </p:spTree>
    <p:extLst>
      <p:ext uri="{BB962C8B-B14F-4D97-AF65-F5344CB8AC3E}">
        <p14:creationId xmlns:p14="http://schemas.microsoft.com/office/powerpoint/2010/main" val="121243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13</a:t>
            </a:fld>
            <a:endParaRPr lang="en-US"/>
          </a:p>
        </p:txBody>
      </p:sp>
    </p:spTree>
    <p:extLst>
      <p:ext uri="{BB962C8B-B14F-4D97-AF65-F5344CB8AC3E}">
        <p14:creationId xmlns:p14="http://schemas.microsoft.com/office/powerpoint/2010/main" val="238286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14</a:t>
            </a:fld>
            <a:endParaRPr lang="en-US"/>
          </a:p>
        </p:txBody>
      </p:sp>
    </p:spTree>
    <p:extLst>
      <p:ext uri="{BB962C8B-B14F-4D97-AF65-F5344CB8AC3E}">
        <p14:creationId xmlns:p14="http://schemas.microsoft.com/office/powerpoint/2010/main" val="3315083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15</a:t>
            </a:fld>
            <a:endParaRPr lang="en-US"/>
          </a:p>
        </p:txBody>
      </p:sp>
    </p:spTree>
    <p:extLst>
      <p:ext uri="{BB962C8B-B14F-4D97-AF65-F5344CB8AC3E}">
        <p14:creationId xmlns:p14="http://schemas.microsoft.com/office/powerpoint/2010/main" val="4248396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16</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18</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19</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20</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a:t>
            </a:fld>
            <a:endParaRPr lang="en-US"/>
          </a:p>
        </p:txBody>
      </p:sp>
    </p:spTree>
    <p:extLst>
      <p:ext uri="{BB962C8B-B14F-4D97-AF65-F5344CB8AC3E}">
        <p14:creationId xmlns:p14="http://schemas.microsoft.com/office/powerpoint/2010/main" val="346318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21</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22</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23</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24</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25</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26</a:t>
            </a:fld>
            <a:endParaRPr lang="en-US"/>
          </a:p>
        </p:txBody>
      </p:sp>
    </p:spTree>
    <p:extLst>
      <p:ext uri="{BB962C8B-B14F-4D97-AF65-F5344CB8AC3E}">
        <p14:creationId xmlns:p14="http://schemas.microsoft.com/office/powerpoint/2010/main" val="60532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27</a:t>
            </a:fld>
            <a:endParaRPr lang="en-US"/>
          </a:p>
        </p:txBody>
      </p:sp>
    </p:spTree>
    <p:extLst>
      <p:ext uri="{BB962C8B-B14F-4D97-AF65-F5344CB8AC3E}">
        <p14:creationId xmlns:p14="http://schemas.microsoft.com/office/powerpoint/2010/main" val="177149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3</a:t>
            </a:fld>
            <a:endParaRPr lang="en-US"/>
          </a:p>
        </p:txBody>
      </p:sp>
    </p:spTree>
    <p:extLst>
      <p:ext uri="{BB962C8B-B14F-4D97-AF65-F5344CB8AC3E}">
        <p14:creationId xmlns:p14="http://schemas.microsoft.com/office/powerpoint/2010/main" val="40317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4</a:t>
            </a:fld>
            <a:endParaRPr lang="en-US"/>
          </a:p>
        </p:txBody>
      </p:sp>
    </p:spTree>
    <p:extLst>
      <p:ext uri="{BB962C8B-B14F-4D97-AF65-F5344CB8AC3E}">
        <p14:creationId xmlns:p14="http://schemas.microsoft.com/office/powerpoint/2010/main" val="265768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5</a:t>
            </a:fld>
            <a:endParaRPr lang="en-US"/>
          </a:p>
        </p:txBody>
      </p:sp>
    </p:spTree>
    <p:extLst>
      <p:ext uri="{BB962C8B-B14F-4D97-AF65-F5344CB8AC3E}">
        <p14:creationId xmlns:p14="http://schemas.microsoft.com/office/powerpoint/2010/main" val="122151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6</a:t>
            </a:fld>
            <a:endParaRPr lang="en-US"/>
          </a:p>
        </p:txBody>
      </p:sp>
    </p:spTree>
    <p:extLst>
      <p:ext uri="{BB962C8B-B14F-4D97-AF65-F5344CB8AC3E}">
        <p14:creationId xmlns:p14="http://schemas.microsoft.com/office/powerpoint/2010/main" val="24709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7</a:t>
            </a:fld>
            <a:endParaRPr lang="en-US"/>
          </a:p>
        </p:txBody>
      </p:sp>
    </p:spTree>
    <p:extLst>
      <p:ext uri="{BB962C8B-B14F-4D97-AF65-F5344CB8AC3E}">
        <p14:creationId xmlns:p14="http://schemas.microsoft.com/office/powerpoint/2010/main" val="24709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8</a:t>
            </a:fld>
            <a:endParaRPr lang="en-US"/>
          </a:p>
        </p:txBody>
      </p:sp>
    </p:spTree>
    <p:extLst>
      <p:ext uri="{BB962C8B-B14F-4D97-AF65-F5344CB8AC3E}">
        <p14:creationId xmlns:p14="http://schemas.microsoft.com/office/powerpoint/2010/main" val="122151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6581A-B39E-9D41-A0BA-A8EA34FE647C}" type="slidenum">
              <a:rPr lang="en-US" smtClean="0"/>
              <a:pPr>
                <a:defRPr/>
              </a:pPr>
              <a:t>9</a:t>
            </a:fld>
            <a:endParaRPr lang="en-US"/>
          </a:p>
        </p:txBody>
      </p:sp>
    </p:spTree>
    <p:extLst>
      <p:ext uri="{BB962C8B-B14F-4D97-AF65-F5344CB8AC3E}">
        <p14:creationId xmlns:p14="http://schemas.microsoft.com/office/powerpoint/2010/main" val="199269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7" descr="doe_black.jpg"/>
          <p:cNvPicPr>
            <a:picLocks noChangeAspect="1"/>
          </p:cNvPicPr>
          <p:nvPr/>
        </p:nvPicPr>
        <p:blipFill>
          <a:blip r:embed="rId2">
            <a:alphaModFix amt="75000"/>
            <a:extLst>
              <a:ext uri="{28A0092B-C50C-407E-A947-70E740481C1C}">
                <a14:useLocalDpi xmlns:a14="http://schemas.microsoft.com/office/drawing/2010/main" val="0"/>
              </a:ext>
            </a:extLst>
          </a:blip>
          <a:srcRect/>
          <a:stretch>
            <a:fillRect/>
          </a:stretch>
        </p:blipFill>
        <p:spPr bwMode="auto">
          <a:xfrm>
            <a:off x="7954965" y="6456365"/>
            <a:ext cx="960437" cy="231775"/>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title header_Blue_6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itle footer_Blue_64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94501"/>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90600" y="3124200"/>
            <a:ext cx="64008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a:xfrm>
            <a:off x="990600" y="1676400"/>
            <a:ext cx="7696200" cy="1066800"/>
          </a:xfrm>
        </p:spPr>
        <p:txBody>
          <a:bodyPr>
            <a:normAutofit/>
          </a:bodyPr>
          <a:lstStyle>
            <a:lvl1pPr algn="l">
              <a:defRPr sz="3000"/>
            </a:lvl1pPr>
          </a:lstStyle>
          <a:p>
            <a:r>
              <a:rPr lang="en-US" smtClean="0"/>
              <a:t>Click to edit Master title style</a:t>
            </a:r>
            <a:endParaRPr lang="en-US" dirty="0"/>
          </a:p>
        </p:txBody>
      </p:sp>
    </p:spTree>
    <p:extLst>
      <p:ext uri="{BB962C8B-B14F-4D97-AF65-F5344CB8AC3E}">
        <p14:creationId xmlns:p14="http://schemas.microsoft.com/office/powerpoint/2010/main" val="47699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lide footer_blue_6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24601"/>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ide header_6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1A257722-E280-4C4B-A457-FED1F74DE5CC}" type="datetime1">
              <a:rPr lang="en-US"/>
              <a:pPr>
                <a:defRPr/>
              </a:pPr>
              <a:t>7/22/16</a:t>
            </a:fld>
            <a:endParaRPr lang="en-US"/>
          </a:p>
        </p:txBody>
      </p:sp>
      <p:sp>
        <p:nvSpPr>
          <p:cNvPr id="7" name="Slide Number Placeholder 5"/>
          <p:cNvSpPr>
            <a:spLocks noGrp="1"/>
          </p:cNvSpPr>
          <p:nvPr>
            <p:ph type="sldNum" sz="quarter" idx="11"/>
          </p:nvPr>
        </p:nvSpPr>
        <p:spPr/>
        <p:txBody>
          <a:bodyPr/>
          <a:lstStyle>
            <a:lvl1pPr>
              <a:defRPr/>
            </a:lvl1pPr>
          </a:lstStyle>
          <a:p>
            <a:pPr>
              <a:defRPr/>
            </a:pPr>
            <a:fld id="{3D881B44-B3E5-E644-8A31-9AB002D7BB76}" type="slidenum">
              <a:rPr lang="en-US"/>
              <a:pPr>
                <a:defRPr/>
              </a:pPr>
              <a:t>‹#›</a:t>
            </a:fld>
            <a:endParaRPr lang="en-US"/>
          </a:p>
        </p:txBody>
      </p:sp>
    </p:spTree>
    <p:extLst>
      <p:ext uri="{BB962C8B-B14F-4D97-AF65-F5344CB8AC3E}">
        <p14:creationId xmlns:p14="http://schemas.microsoft.com/office/powerpoint/2010/main" val="336573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slide footer_blue_6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24601"/>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lide header_6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2EF91729-C203-BA44-9D29-8BECD1714EDE}" type="datetime1">
              <a:rPr lang="en-US"/>
              <a:pPr>
                <a:defRPr/>
              </a:pPr>
              <a:t>7/22/16</a:t>
            </a:fld>
            <a:endParaRPr lang="en-US"/>
          </a:p>
        </p:txBody>
      </p:sp>
      <p:sp>
        <p:nvSpPr>
          <p:cNvPr id="6" name="Slide Number Placeholder 5"/>
          <p:cNvSpPr>
            <a:spLocks noGrp="1"/>
          </p:cNvSpPr>
          <p:nvPr>
            <p:ph type="sldNum" sz="quarter" idx="11"/>
          </p:nvPr>
        </p:nvSpPr>
        <p:spPr/>
        <p:txBody>
          <a:bodyPr/>
          <a:lstStyle>
            <a:lvl1pPr>
              <a:defRPr/>
            </a:lvl1pPr>
          </a:lstStyle>
          <a:p>
            <a:pPr>
              <a:defRPr/>
            </a:pPr>
            <a:fld id="{A66951EF-27D9-E641-AA35-F94828ACFAA8}" type="slidenum">
              <a:rPr lang="en-US"/>
              <a:pPr>
                <a:defRPr/>
              </a:pPr>
              <a:t>‹#›</a:t>
            </a:fld>
            <a:endParaRPr lang="en-US"/>
          </a:p>
        </p:txBody>
      </p:sp>
    </p:spTree>
    <p:extLst>
      <p:ext uri="{BB962C8B-B14F-4D97-AF65-F5344CB8AC3E}">
        <p14:creationId xmlns:p14="http://schemas.microsoft.com/office/powerpoint/2010/main" val="211602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slide footer_blue_6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24601"/>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slide header_6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0B481314-A755-5743-9D79-7386A74A163F}" type="datetime1">
              <a:rPr lang="en-US"/>
              <a:pPr>
                <a:defRPr/>
              </a:pPr>
              <a:t>7/22/16</a:t>
            </a:fld>
            <a:endParaRPr lang="en-US"/>
          </a:p>
        </p:txBody>
      </p:sp>
      <p:sp>
        <p:nvSpPr>
          <p:cNvPr id="5" name="Slide Number Placeholder 5"/>
          <p:cNvSpPr>
            <a:spLocks noGrp="1"/>
          </p:cNvSpPr>
          <p:nvPr>
            <p:ph type="sldNum" sz="quarter" idx="11"/>
          </p:nvPr>
        </p:nvSpPr>
        <p:spPr/>
        <p:txBody>
          <a:bodyPr/>
          <a:lstStyle>
            <a:lvl1pPr>
              <a:defRPr/>
            </a:lvl1pPr>
          </a:lstStyle>
          <a:p>
            <a:pPr>
              <a:defRPr/>
            </a:pPr>
            <a:fld id="{BDD155F0-B653-1842-AA32-6F1658EB9BDE}" type="slidenum">
              <a:rPr lang="en-US"/>
              <a:pPr>
                <a:defRPr/>
              </a:pPr>
              <a:t>‹#›</a:t>
            </a:fld>
            <a:endParaRPr lang="en-US"/>
          </a:p>
        </p:txBody>
      </p:sp>
    </p:spTree>
    <p:extLst>
      <p:ext uri="{BB962C8B-B14F-4D97-AF65-F5344CB8AC3E}">
        <p14:creationId xmlns:p14="http://schemas.microsoft.com/office/powerpoint/2010/main" val="3615299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2"/>
          </p:nvPr>
        </p:nvSpPr>
        <p:spPr>
          <a:xfrm>
            <a:off x="7010400" y="6569076"/>
            <a:ext cx="1371600" cy="212725"/>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5F5F5F"/>
                </a:solidFill>
                <a:latin typeface="Calibri" charset="0"/>
              </a:defRPr>
            </a:lvl1pPr>
          </a:lstStyle>
          <a:p>
            <a:pPr>
              <a:defRPr/>
            </a:pPr>
            <a:fld id="{810375B5-1BD5-254D-A343-6238FAD0DE0B}" type="datetime1">
              <a:rPr lang="en-US"/>
              <a:pPr>
                <a:defRPr/>
              </a:pPr>
              <a:t>7/22/16</a:t>
            </a:fld>
            <a:endParaRPr lang="en-US"/>
          </a:p>
        </p:txBody>
      </p:sp>
      <p:sp>
        <p:nvSpPr>
          <p:cNvPr id="7" name="Slide Number Placeholder 5"/>
          <p:cNvSpPr>
            <a:spLocks noGrp="1"/>
          </p:cNvSpPr>
          <p:nvPr>
            <p:ph type="sldNum" sz="quarter" idx="4"/>
          </p:nvPr>
        </p:nvSpPr>
        <p:spPr>
          <a:xfrm>
            <a:off x="8610600" y="6492876"/>
            <a:ext cx="381000" cy="365125"/>
          </a:xfrm>
          <a:prstGeom prst="rect">
            <a:avLst/>
          </a:prstGeom>
        </p:spPr>
        <p:txBody>
          <a:bodyPr vert="horz" wrap="square" lIns="91440" tIns="45720" rIns="91440" bIns="45720" numCol="1" anchor="t" anchorCtr="0" compatLnSpc="1">
            <a:prstTxWarp prst="textNoShape">
              <a:avLst/>
            </a:prstTxWarp>
          </a:bodyPr>
          <a:lstStyle>
            <a:lvl1pPr>
              <a:defRPr sz="900">
                <a:solidFill>
                  <a:srgbClr val="5F5F5F"/>
                </a:solidFill>
              </a:defRPr>
            </a:lvl1pPr>
          </a:lstStyle>
          <a:p>
            <a:pPr>
              <a:defRPr/>
            </a:pPr>
            <a:fld id="{31A67D11-7CE8-7A44-AFC2-9F1CB40B30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hf hdr="0" ftr="0" dt="0"/>
  <p:txStyles>
    <p:title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Clr>
          <a:srgbClr val="1F497D"/>
        </a:buClr>
        <a:buFont typeface="Wingdings" charset="0"/>
        <a:buChar char="§"/>
        <a:defRPr kern="1200">
          <a:solidFill>
            <a:srgbClr val="000000"/>
          </a:solidFill>
          <a:latin typeface="+mn-lt"/>
          <a:ea typeface="ＭＳ Ｐゴシック" pitchFamily="-112" charset="-128"/>
          <a:cs typeface="ＭＳ Ｐゴシック" pitchFamily="-112" charset="-128"/>
        </a:defRPr>
      </a:lvl1pPr>
      <a:lvl2pPr marL="742950" indent="-285750" algn="l" defTabSz="457200" rtl="0" eaLnBrk="1" fontAlgn="base" hangingPunct="1">
        <a:spcBef>
          <a:spcPct val="20000"/>
        </a:spcBef>
        <a:spcAft>
          <a:spcPct val="0"/>
        </a:spcAft>
        <a:buClr>
          <a:srgbClr val="1F497D"/>
        </a:buClr>
        <a:buFont typeface="Arial" charset="0"/>
        <a:buChar char="–"/>
        <a:defRPr sz="1600" kern="1200">
          <a:solidFill>
            <a:srgbClr val="000000"/>
          </a:solidFill>
          <a:latin typeface="+mn-lt"/>
          <a:ea typeface="ＭＳ Ｐゴシック" pitchFamily="-112" charset="-128"/>
          <a:cs typeface="ＭＳ Ｐゴシック" charset="0"/>
        </a:defRPr>
      </a:lvl2pPr>
      <a:lvl3pPr marL="11430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3pPr>
      <a:lvl4pPr marL="16002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4pPr>
      <a:lvl5pPr marL="20574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20.emf"/><Relationship Id="rId6" Type="http://schemas.openxmlformats.org/officeDocument/2006/relationships/diagramData" Target="../diagrams/data5.xml"/><Relationship Id="rId7" Type="http://schemas.openxmlformats.org/officeDocument/2006/relationships/diagramLayout" Target="../diagrams/layout5.xml"/><Relationship Id="rId8" Type="http://schemas.openxmlformats.org/officeDocument/2006/relationships/diagramQuickStyle" Target="../diagrams/quickStyle5.xml"/><Relationship Id="rId9" Type="http://schemas.openxmlformats.org/officeDocument/2006/relationships/diagramColors" Target="../diagrams/colors5.xml"/><Relationship Id="rId10" Type="http://schemas.microsoft.com/office/2007/relationships/diagramDrawing" Target="../diagrams/drawing5.xm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7.xml"/><Relationship Id="rId12" Type="http://schemas.microsoft.com/office/2007/relationships/diagramDrawing" Target="../diagrams/drawing7.xml"/><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21.emf"/><Relationship Id="rId6" Type="http://schemas.openxmlformats.org/officeDocument/2006/relationships/oleObject" Target="../embeddings/oleObject4.bin"/><Relationship Id="rId7" Type="http://schemas.openxmlformats.org/officeDocument/2006/relationships/image" Target="../media/image20.emf"/><Relationship Id="rId8" Type="http://schemas.openxmlformats.org/officeDocument/2006/relationships/diagramData" Target="../diagrams/data7.xml"/><Relationship Id="rId9" Type="http://schemas.openxmlformats.org/officeDocument/2006/relationships/diagramLayout" Target="../diagrams/layout7.xml"/><Relationship Id="rId10"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5.bin"/><Relationship Id="rId5"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image" Target="../media/image15.jpg"/><Relationship Id="rId9" Type="http://schemas.openxmlformats.org/officeDocument/2006/relationships/image" Target="../media/image16.jpg"/><Relationship Id="rId10" Type="http://schemas.openxmlformats.org/officeDocument/2006/relationships/image" Target="../media/image17.jpg"/><Relationship Id="rId11"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itle 2"/>
          <p:cNvSpPr>
            <a:spLocks noGrp="1"/>
          </p:cNvSpPr>
          <p:nvPr>
            <p:ph type="subTitle" idx="1"/>
          </p:nvPr>
        </p:nvSpPr>
        <p:spPr>
          <a:xfrm>
            <a:off x="76200" y="2438400"/>
            <a:ext cx="9067800" cy="3505200"/>
          </a:xfrm>
        </p:spPr>
        <p:txBody>
          <a:bodyPr/>
          <a:lstStyle/>
          <a:p>
            <a:pPr algn="ctr"/>
            <a:r>
              <a:rPr lang="en-US" sz="2400" dirty="0" smtClean="0">
                <a:latin typeface="Calibri"/>
                <a:cs typeface="Calibri"/>
              </a:rPr>
              <a:t>Preeti Malakar</a:t>
            </a:r>
            <a:r>
              <a:rPr lang="en-US" sz="2400" baseline="30000" dirty="0">
                <a:solidFill>
                  <a:schemeClr val="accent3">
                    <a:lumMod val="75000"/>
                  </a:schemeClr>
                </a:solidFill>
                <a:latin typeface="Calibri"/>
                <a:cs typeface="Calibri"/>
              </a:rPr>
              <a:t>1</a:t>
            </a:r>
            <a:r>
              <a:rPr lang="en-US" sz="2400" dirty="0" smtClean="0">
                <a:latin typeface="Calibri"/>
                <a:cs typeface="Calibri"/>
              </a:rPr>
              <a:t>, </a:t>
            </a:r>
            <a:r>
              <a:rPr lang="en-US" sz="2400" dirty="0" err="1" smtClean="0">
                <a:latin typeface="Calibri"/>
                <a:cs typeface="Calibri"/>
              </a:rPr>
              <a:t>Venkatram</a:t>
            </a:r>
            <a:r>
              <a:rPr lang="en-US" sz="2400" dirty="0" smtClean="0">
                <a:latin typeface="Calibri"/>
                <a:cs typeface="Calibri"/>
              </a:rPr>
              <a:t> Vishwanath</a:t>
            </a:r>
            <a:r>
              <a:rPr lang="en-US" sz="2400" baseline="30000" dirty="0">
                <a:solidFill>
                  <a:schemeClr val="accent3">
                    <a:lumMod val="75000"/>
                  </a:schemeClr>
                </a:solidFill>
                <a:latin typeface="Calibri"/>
                <a:cs typeface="Calibri"/>
              </a:rPr>
              <a:t>1</a:t>
            </a:r>
            <a:r>
              <a:rPr lang="en-US" sz="2400" dirty="0" smtClean="0">
                <a:latin typeface="Calibri"/>
                <a:cs typeface="Calibri"/>
              </a:rPr>
              <a:t>, Todd Munson</a:t>
            </a:r>
            <a:r>
              <a:rPr lang="en-US" sz="2400" baseline="30000" dirty="0">
                <a:solidFill>
                  <a:schemeClr val="accent3">
                    <a:lumMod val="75000"/>
                  </a:schemeClr>
                </a:solidFill>
                <a:latin typeface="Calibri"/>
                <a:cs typeface="Calibri"/>
              </a:rPr>
              <a:t>2</a:t>
            </a:r>
            <a:r>
              <a:rPr lang="en-US" sz="2400" dirty="0" smtClean="0">
                <a:latin typeface="Calibri"/>
                <a:cs typeface="Calibri"/>
              </a:rPr>
              <a:t>, Christopher Knight</a:t>
            </a:r>
            <a:r>
              <a:rPr lang="en-US" sz="2400" baseline="30000" dirty="0">
                <a:solidFill>
                  <a:schemeClr val="accent3">
                    <a:lumMod val="75000"/>
                  </a:schemeClr>
                </a:solidFill>
                <a:latin typeface="Calibri"/>
                <a:cs typeface="Calibri"/>
              </a:rPr>
              <a:t>1</a:t>
            </a:r>
            <a:r>
              <a:rPr lang="en-US" sz="2400" dirty="0" smtClean="0">
                <a:latin typeface="Calibri"/>
                <a:cs typeface="Calibri"/>
              </a:rPr>
              <a:t>, Mark Hereld</a:t>
            </a:r>
            <a:r>
              <a:rPr lang="en-US" sz="2400" baseline="30000" dirty="0">
                <a:solidFill>
                  <a:schemeClr val="accent3">
                    <a:lumMod val="75000"/>
                  </a:schemeClr>
                </a:solidFill>
                <a:latin typeface="Calibri"/>
                <a:cs typeface="Calibri"/>
              </a:rPr>
              <a:t>12</a:t>
            </a:r>
            <a:r>
              <a:rPr lang="en-US" sz="2400" dirty="0" smtClean="0">
                <a:latin typeface="Calibri"/>
                <a:cs typeface="Calibri"/>
              </a:rPr>
              <a:t>, Sven Leyffer</a:t>
            </a:r>
            <a:r>
              <a:rPr lang="en-US" sz="2400" baseline="30000" dirty="0">
                <a:solidFill>
                  <a:schemeClr val="accent3">
                    <a:lumMod val="75000"/>
                  </a:schemeClr>
                </a:solidFill>
                <a:latin typeface="Calibri"/>
                <a:cs typeface="Calibri"/>
              </a:rPr>
              <a:t>2</a:t>
            </a:r>
            <a:r>
              <a:rPr lang="en-US" sz="2400" dirty="0" smtClean="0">
                <a:latin typeface="Calibri"/>
                <a:cs typeface="Calibri"/>
              </a:rPr>
              <a:t>, Michael E. Papka</a:t>
            </a:r>
            <a:r>
              <a:rPr lang="en-US" sz="2400" baseline="30000" dirty="0">
                <a:solidFill>
                  <a:schemeClr val="accent3">
                    <a:lumMod val="75000"/>
                  </a:schemeClr>
                </a:solidFill>
                <a:latin typeface="Calibri"/>
                <a:cs typeface="Calibri"/>
              </a:rPr>
              <a:t>1</a:t>
            </a:r>
            <a:r>
              <a:rPr lang="en-US" sz="2400" dirty="0" smtClean="0">
                <a:latin typeface="Calibri"/>
                <a:cs typeface="Calibri"/>
              </a:rPr>
              <a:t> </a:t>
            </a:r>
          </a:p>
          <a:p>
            <a:pPr algn="ctr"/>
            <a:endParaRPr lang="en-US" sz="2000" baseline="30000" dirty="0" smtClean="0">
              <a:latin typeface="Calibri"/>
              <a:cs typeface="Calibri"/>
            </a:endParaRPr>
          </a:p>
          <a:p>
            <a:pPr algn="ctr"/>
            <a:r>
              <a:rPr lang="en-US" sz="2400" baseline="30000" dirty="0" smtClean="0">
                <a:solidFill>
                  <a:schemeClr val="accent3">
                    <a:lumMod val="75000"/>
                  </a:schemeClr>
                </a:solidFill>
                <a:latin typeface="Calibri"/>
                <a:cs typeface="Calibri"/>
              </a:rPr>
              <a:t>1</a:t>
            </a:r>
            <a:r>
              <a:rPr lang="en-US" sz="2400" dirty="0" smtClean="0">
                <a:solidFill>
                  <a:schemeClr val="accent3">
                    <a:lumMod val="75000"/>
                  </a:schemeClr>
                </a:solidFill>
                <a:latin typeface="Calibri"/>
                <a:cs typeface="Calibri"/>
              </a:rPr>
              <a:t>Argonne Leadership Computing Facility, </a:t>
            </a:r>
            <a:r>
              <a:rPr lang="en-US" sz="2400" baseline="30000" dirty="0" smtClean="0">
                <a:solidFill>
                  <a:schemeClr val="accent3">
                    <a:lumMod val="75000"/>
                  </a:schemeClr>
                </a:solidFill>
                <a:latin typeface="Calibri"/>
                <a:cs typeface="Calibri"/>
              </a:rPr>
              <a:t>2</a:t>
            </a:r>
            <a:r>
              <a:rPr lang="en-US" sz="2400" dirty="0" smtClean="0">
                <a:solidFill>
                  <a:schemeClr val="accent3">
                    <a:lumMod val="75000"/>
                  </a:schemeClr>
                </a:solidFill>
                <a:latin typeface="Calibri"/>
                <a:cs typeface="Calibri"/>
              </a:rPr>
              <a:t>Mathematics and Computer Science, </a:t>
            </a:r>
            <a:r>
              <a:rPr lang="en-US" sz="2400" i="1" dirty="0" smtClean="0">
                <a:solidFill>
                  <a:schemeClr val="accent3">
                    <a:lumMod val="75000"/>
                  </a:schemeClr>
                </a:solidFill>
                <a:latin typeface="Calibri"/>
                <a:cs typeface="Calibri"/>
              </a:rPr>
              <a:t>Argonne </a:t>
            </a:r>
            <a:r>
              <a:rPr lang="en-US" sz="2400" i="1" dirty="0">
                <a:solidFill>
                  <a:schemeClr val="accent3">
                    <a:lumMod val="75000"/>
                  </a:schemeClr>
                </a:solidFill>
                <a:latin typeface="Calibri"/>
                <a:cs typeface="Calibri"/>
              </a:rPr>
              <a:t>National Laboratory </a:t>
            </a:r>
            <a:endParaRPr lang="en-US" sz="2400" i="1" dirty="0" smtClean="0">
              <a:solidFill>
                <a:schemeClr val="accent3">
                  <a:lumMod val="75000"/>
                </a:schemeClr>
              </a:solidFill>
              <a:latin typeface="Calibri"/>
              <a:cs typeface="Calibri"/>
            </a:endParaRPr>
          </a:p>
          <a:p>
            <a:pPr algn="ctr"/>
            <a:r>
              <a:rPr lang="en-US" sz="2400" dirty="0" err="1">
                <a:solidFill>
                  <a:srgbClr val="3366FF"/>
                </a:solidFill>
                <a:latin typeface="Calibri"/>
                <a:cs typeface="Calibri"/>
              </a:rPr>
              <a:t>pmalakar@</a:t>
            </a:r>
            <a:r>
              <a:rPr lang="en-US" sz="2400" dirty="0" err="1" smtClean="0">
                <a:solidFill>
                  <a:srgbClr val="3366FF"/>
                </a:solidFill>
                <a:latin typeface="Calibri"/>
                <a:cs typeface="Calibri"/>
              </a:rPr>
              <a:t>anl.gov</a:t>
            </a:r>
            <a:endParaRPr lang="en-US" sz="2400" dirty="0" smtClean="0">
              <a:solidFill>
                <a:srgbClr val="3366FF"/>
              </a:solidFill>
              <a:latin typeface="Calibri"/>
              <a:cs typeface="Calibri"/>
            </a:endParaRPr>
          </a:p>
          <a:p>
            <a:pPr algn="ctr"/>
            <a:endParaRPr lang="en-US" sz="2400" dirty="0" smtClean="0">
              <a:latin typeface="Calibri"/>
              <a:ea typeface="ＭＳ Ｐゴシック" charset="0"/>
              <a:cs typeface="Calibri"/>
            </a:endParaRPr>
          </a:p>
          <a:p>
            <a:pPr algn="ctr" eaLnBrk="1" hangingPunct="1"/>
            <a:r>
              <a:rPr lang="en-US" sz="2400" dirty="0" smtClean="0">
                <a:solidFill>
                  <a:srgbClr val="008000"/>
                </a:solidFill>
                <a:latin typeface="Calibri"/>
                <a:ea typeface="ＭＳ Ｐゴシック" charset="0"/>
                <a:cs typeface="Calibri"/>
              </a:rPr>
              <a:t>18</a:t>
            </a:r>
            <a:r>
              <a:rPr lang="en-US" sz="2400" baseline="30000" dirty="0" smtClean="0">
                <a:solidFill>
                  <a:srgbClr val="008000"/>
                </a:solidFill>
                <a:latin typeface="Calibri"/>
                <a:ea typeface="ＭＳ Ｐゴシック" charset="0"/>
                <a:cs typeface="Calibri"/>
              </a:rPr>
              <a:t>th</a:t>
            </a:r>
            <a:r>
              <a:rPr lang="en-US" sz="2400" dirty="0" smtClean="0">
                <a:solidFill>
                  <a:srgbClr val="008000"/>
                </a:solidFill>
                <a:latin typeface="Calibri"/>
                <a:ea typeface="ＭＳ Ｐゴシック" charset="0"/>
                <a:cs typeface="Calibri"/>
              </a:rPr>
              <a:t> November 2015</a:t>
            </a:r>
            <a:endParaRPr lang="en-US" sz="2400" dirty="0">
              <a:solidFill>
                <a:srgbClr val="008000"/>
              </a:solidFill>
              <a:latin typeface="Calibri"/>
              <a:ea typeface="ＭＳ Ｐゴシック" charset="0"/>
              <a:cs typeface="Calibri"/>
            </a:endParaRPr>
          </a:p>
        </p:txBody>
      </p:sp>
      <p:sp>
        <p:nvSpPr>
          <p:cNvPr id="8194" name="Title 1"/>
          <p:cNvSpPr>
            <a:spLocks noGrp="1"/>
          </p:cNvSpPr>
          <p:nvPr>
            <p:ph type="title"/>
          </p:nvPr>
        </p:nvSpPr>
        <p:spPr>
          <a:xfrm>
            <a:off x="228600" y="1066800"/>
            <a:ext cx="8763000" cy="1219200"/>
          </a:xfrm>
          <a:effectLst>
            <a:outerShdw blurRad="50800" dist="38100" dir="2700000" algn="tl" rotWithShape="0">
              <a:schemeClr val="tx1">
                <a:lumMod val="75000"/>
                <a:alpha val="43000"/>
              </a:schemeClr>
            </a:outerShdw>
          </a:effectLst>
        </p:spPr>
        <p:txBody>
          <a:bodyPr>
            <a:noAutofit/>
          </a:bodyPr>
          <a:lstStyle/>
          <a:p>
            <a:pPr algn="ctr" eaLnBrk="1" hangingPunct="1"/>
            <a:r>
              <a:rPr lang="en-US" sz="3600" dirty="0" smtClean="0">
                <a:latin typeface="Calibri"/>
                <a:ea typeface="ＭＳ Ｐゴシック" charset="0"/>
                <a:cs typeface="Calibri"/>
              </a:rPr>
              <a:t>Optimal Scheduling of In-situ Analysis for Large-scale Scientific Simulations</a:t>
            </a:r>
            <a:endParaRPr lang="en-US" sz="3600" dirty="0">
              <a:latin typeface="Calibri"/>
              <a:ea typeface="ＭＳ Ｐゴシック" charset="0"/>
              <a:cs typeface="Calibri"/>
            </a:endParaRPr>
          </a:p>
        </p:txBody>
      </p:sp>
      <p:sp>
        <p:nvSpPr>
          <p:cNvPr id="8195" name="Slide Number Placeholder 2"/>
          <p:cNvSpPr>
            <a:spLocks noGrp="1"/>
          </p:cNvSpPr>
          <p:nvPr>
            <p:ph type="sldNum" sz="quarter" idx="4294967295"/>
          </p:nvPr>
        </p:nvSpPr>
        <p:spPr bwMode="auto">
          <a:xfrm>
            <a:off x="8763000" y="6492876"/>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1B0749-4E90-0640-9526-FB4DDEB8A0CC}" type="slidenum">
              <a:rPr lang="en-US" sz="900">
                <a:solidFill>
                  <a:srgbClr val="5F5F5F"/>
                </a:solidFill>
              </a:rPr>
              <a:pPr eaLnBrk="1" hangingPunct="1"/>
              <a:t>1</a:t>
            </a:fld>
            <a:endParaRPr lang="en-US" sz="900">
              <a:solidFill>
                <a:srgbClr val="5F5F5F"/>
              </a:solidFill>
            </a:endParaRPr>
          </a:p>
        </p:txBody>
      </p:sp>
      <p:pic>
        <p:nvPicPr>
          <p:cNvPr id="2" name="Picture 1"/>
          <p:cNvPicPr>
            <a:picLocks noChangeAspect="1"/>
          </p:cNvPicPr>
          <p:nvPr/>
        </p:nvPicPr>
        <p:blipFill>
          <a:blip r:embed="rId3"/>
          <a:stretch>
            <a:fillRect/>
          </a:stretch>
        </p:blipFill>
        <p:spPr>
          <a:xfrm>
            <a:off x="76200" y="5551061"/>
            <a:ext cx="4419600" cy="11545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10</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Modeling in-situ analysis</a:t>
            </a:r>
            <a:endParaRPr lang="en-US" sz="4000" dirty="0">
              <a:latin typeface="Calibri"/>
              <a:ea typeface="ＭＳ Ｐゴシック" charset="0"/>
              <a:cs typeface="Calibri"/>
            </a:endParaRPr>
          </a:p>
        </p:txBody>
      </p:sp>
      <p:sp>
        <p:nvSpPr>
          <p:cNvPr id="13" name="Oval 12"/>
          <p:cNvSpPr/>
          <p:nvPr/>
        </p:nvSpPr>
        <p:spPr>
          <a:xfrm>
            <a:off x="271387" y="3564180"/>
            <a:ext cx="1837148" cy="1125780"/>
          </a:xfrm>
          <a:prstGeom prst="ellipse">
            <a:avLst/>
          </a:prstGeom>
          <a:solidFill>
            <a:schemeClr val="tx2">
              <a:lumMod val="40000"/>
              <a:lumOff val="60000"/>
              <a:alpha val="90000"/>
            </a:scheme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bg2">
                    <a:lumMod val="10000"/>
                  </a:schemeClr>
                </a:solidFill>
                <a:latin typeface="Calibri"/>
                <a:cs typeface="Calibri"/>
              </a:rPr>
              <a:t>Minimum interval</a:t>
            </a:r>
            <a:endParaRPr lang="en-US" b="1" dirty="0">
              <a:solidFill>
                <a:schemeClr val="bg2">
                  <a:lumMod val="10000"/>
                </a:schemeClr>
              </a:solidFill>
              <a:latin typeface="Calibri"/>
              <a:cs typeface="Calibri"/>
            </a:endParaRPr>
          </a:p>
        </p:txBody>
      </p:sp>
      <p:sp>
        <p:nvSpPr>
          <p:cNvPr id="14" name="Oval 13"/>
          <p:cNvSpPr/>
          <p:nvPr/>
        </p:nvSpPr>
        <p:spPr>
          <a:xfrm>
            <a:off x="906507" y="1066800"/>
            <a:ext cx="1837148" cy="1125780"/>
          </a:xfrm>
          <a:prstGeom prst="ellipse">
            <a:avLst/>
          </a:prstGeom>
          <a:solidFill>
            <a:schemeClr val="tx2">
              <a:lumMod val="40000"/>
              <a:lumOff val="60000"/>
              <a:alpha val="90000"/>
            </a:scheme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bg2">
                    <a:lumMod val="10000"/>
                  </a:schemeClr>
                </a:solidFill>
                <a:latin typeface="Calibri"/>
                <a:cs typeface="Calibri"/>
              </a:rPr>
              <a:t>Time</a:t>
            </a:r>
            <a:endParaRPr lang="en-US" b="1" dirty="0">
              <a:solidFill>
                <a:schemeClr val="bg2">
                  <a:lumMod val="10000"/>
                </a:schemeClr>
              </a:solidFill>
              <a:latin typeface="Calibri"/>
              <a:cs typeface="Calibri"/>
            </a:endParaRPr>
          </a:p>
        </p:txBody>
      </p:sp>
      <p:sp>
        <p:nvSpPr>
          <p:cNvPr id="15" name="Oval 14"/>
          <p:cNvSpPr/>
          <p:nvPr/>
        </p:nvSpPr>
        <p:spPr>
          <a:xfrm>
            <a:off x="271387" y="2291145"/>
            <a:ext cx="1837148" cy="1125780"/>
          </a:xfrm>
          <a:prstGeom prst="ellipse">
            <a:avLst/>
          </a:prstGeom>
          <a:solidFill>
            <a:schemeClr val="tx2">
              <a:lumMod val="40000"/>
              <a:lumOff val="60000"/>
              <a:alpha val="90000"/>
            </a:scheme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bg2">
                    <a:lumMod val="10000"/>
                  </a:schemeClr>
                </a:solidFill>
                <a:latin typeface="Calibri"/>
                <a:cs typeface="Calibri"/>
              </a:rPr>
              <a:t>Memory</a:t>
            </a:r>
            <a:endParaRPr lang="en-US" b="1" dirty="0">
              <a:solidFill>
                <a:schemeClr val="bg2">
                  <a:lumMod val="10000"/>
                </a:schemeClr>
              </a:solidFill>
              <a:latin typeface="Calibri"/>
              <a:cs typeface="Calibri"/>
            </a:endParaRPr>
          </a:p>
        </p:txBody>
      </p:sp>
      <p:grpSp>
        <p:nvGrpSpPr>
          <p:cNvPr id="5" name="Group 4"/>
          <p:cNvGrpSpPr/>
          <p:nvPr/>
        </p:nvGrpSpPr>
        <p:grpSpPr>
          <a:xfrm>
            <a:off x="982252" y="4724400"/>
            <a:ext cx="1837148" cy="1125780"/>
            <a:chOff x="6761235" y="4348333"/>
            <a:chExt cx="1837148" cy="1125780"/>
          </a:xfrm>
        </p:grpSpPr>
        <p:sp>
          <p:nvSpPr>
            <p:cNvPr id="16" name="Oval 15"/>
            <p:cNvSpPr/>
            <p:nvPr/>
          </p:nvSpPr>
          <p:spPr>
            <a:xfrm>
              <a:off x="6761235" y="4348333"/>
              <a:ext cx="1837148" cy="1125780"/>
            </a:xfrm>
            <a:prstGeom prst="ellipse">
              <a:avLst/>
            </a:prstGeom>
            <a:solidFill>
              <a:schemeClr val="tx2">
                <a:lumMod val="40000"/>
                <a:lumOff val="60000"/>
                <a:alpha val="90000"/>
              </a:scheme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b="1" dirty="0">
                <a:solidFill>
                  <a:schemeClr val="bg2">
                    <a:lumMod val="10000"/>
                  </a:schemeClr>
                </a:solidFill>
                <a:latin typeface="Calibri"/>
                <a:cs typeface="Calibri"/>
              </a:endParaRPr>
            </a:p>
          </p:txBody>
        </p:sp>
        <p:sp>
          <p:nvSpPr>
            <p:cNvPr id="4" name="TextBox 3"/>
            <p:cNvSpPr txBox="1"/>
            <p:nvPr/>
          </p:nvSpPr>
          <p:spPr>
            <a:xfrm>
              <a:off x="6858000" y="4648200"/>
              <a:ext cx="1664638" cy="461665"/>
            </a:xfrm>
            <a:prstGeom prst="rect">
              <a:avLst/>
            </a:prstGeom>
            <a:noFill/>
          </p:spPr>
          <p:txBody>
            <a:bodyPr wrap="none" rtlCol="0">
              <a:spAutoFit/>
            </a:bodyPr>
            <a:lstStyle/>
            <a:p>
              <a:r>
                <a:rPr lang="en-US" b="1" dirty="0" smtClean="0">
                  <a:solidFill>
                    <a:srgbClr val="1E1C11"/>
                  </a:solidFill>
                  <a:latin typeface="Calibri"/>
                  <a:cs typeface="Calibri"/>
                </a:rPr>
                <a:t>Importance</a:t>
              </a:r>
              <a:endParaRPr lang="en-US" b="1" dirty="0">
                <a:solidFill>
                  <a:srgbClr val="1E1C11"/>
                </a:solidFill>
                <a:latin typeface="Calibri"/>
                <a:cs typeface="Calibri"/>
              </a:endParaRPr>
            </a:p>
          </p:txBody>
        </p:sp>
      </p:grpSp>
      <p:grpSp>
        <p:nvGrpSpPr>
          <p:cNvPr id="24" name="Group 23"/>
          <p:cNvGrpSpPr/>
          <p:nvPr/>
        </p:nvGrpSpPr>
        <p:grpSpPr>
          <a:xfrm>
            <a:off x="6491808" y="4360620"/>
            <a:ext cx="1837148" cy="1125780"/>
            <a:chOff x="6761235" y="4348333"/>
            <a:chExt cx="1837148" cy="1125780"/>
          </a:xfrm>
        </p:grpSpPr>
        <p:sp>
          <p:nvSpPr>
            <p:cNvPr id="25" name="Oval 24"/>
            <p:cNvSpPr/>
            <p:nvPr/>
          </p:nvSpPr>
          <p:spPr>
            <a:xfrm>
              <a:off x="6761235" y="4348333"/>
              <a:ext cx="1837148" cy="1125780"/>
            </a:xfrm>
            <a:prstGeom prst="ellipse">
              <a:avLst/>
            </a:prstGeom>
            <a:solidFill>
              <a:srgbClr val="CCFFCC">
                <a:alpha val="90000"/>
              </a:srgb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b="1" dirty="0">
                <a:solidFill>
                  <a:schemeClr val="bg2">
                    <a:lumMod val="10000"/>
                  </a:schemeClr>
                </a:solidFill>
                <a:latin typeface="Calibri"/>
                <a:cs typeface="Calibri"/>
              </a:endParaRPr>
            </a:p>
          </p:txBody>
        </p:sp>
        <p:sp>
          <p:nvSpPr>
            <p:cNvPr id="26" name="TextBox 25"/>
            <p:cNvSpPr txBox="1"/>
            <p:nvPr/>
          </p:nvSpPr>
          <p:spPr>
            <a:xfrm>
              <a:off x="6858001" y="4507936"/>
              <a:ext cx="1672986" cy="830997"/>
            </a:xfrm>
            <a:prstGeom prst="rect">
              <a:avLst/>
            </a:prstGeom>
            <a:noFill/>
          </p:spPr>
          <p:txBody>
            <a:bodyPr wrap="square" rtlCol="0">
              <a:spAutoFit/>
            </a:bodyPr>
            <a:lstStyle/>
            <a:p>
              <a:pPr algn="ctr"/>
              <a:r>
                <a:rPr lang="en-US" b="1" dirty="0" smtClean="0">
                  <a:solidFill>
                    <a:srgbClr val="1E1C11"/>
                  </a:solidFill>
                  <a:latin typeface="Calibri"/>
                  <a:cs typeface="Calibri"/>
                </a:rPr>
                <a:t>Available memory</a:t>
              </a:r>
              <a:endParaRPr lang="en-US" b="1" dirty="0">
                <a:solidFill>
                  <a:srgbClr val="1E1C11"/>
                </a:solidFill>
                <a:latin typeface="Calibri"/>
                <a:cs typeface="Calibri"/>
              </a:endParaRPr>
            </a:p>
          </p:txBody>
        </p:sp>
      </p:grpSp>
      <p:grpSp>
        <p:nvGrpSpPr>
          <p:cNvPr id="30" name="Group 29"/>
          <p:cNvGrpSpPr/>
          <p:nvPr/>
        </p:nvGrpSpPr>
        <p:grpSpPr>
          <a:xfrm>
            <a:off x="7010400" y="2895600"/>
            <a:ext cx="1837148" cy="1125780"/>
            <a:chOff x="2125252" y="5579820"/>
            <a:chExt cx="1837148" cy="1125780"/>
          </a:xfrm>
        </p:grpSpPr>
        <p:sp>
          <p:nvSpPr>
            <p:cNvPr id="23" name="Oval 22"/>
            <p:cNvSpPr/>
            <p:nvPr/>
          </p:nvSpPr>
          <p:spPr>
            <a:xfrm>
              <a:off x="2125252" y="5579820"/>
              <a:ext cx="1837148" cy="1125780"/>
            </a:xfrm>
            <a:prstGeom prst="ellipse">
              <a:avLst/>
            </a:prstGeom>
            <a:solidFill>
              <a:srgbClr val="CCFFCC">
                <a:alpha val="90000"/>
              </a:srgb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b="1" dirty="0">
                <a:solidFill>
                  <a:schemeClr val="bg2">
                    <a:lumMod val="10000"/>
                  </a:schemeClr>
                </a:solidFill>
                <a:latin typeface="Calibri"/>
                <a:cs typeface="Calibri"/>
              </a:endParaRPr>
            </a:p>
          </p:txBody>
        </p:sp>
        <p:sp>
          <p:nvSpPr>
            <p:cNvPr id="8" name="TextBox 7"/>
            <p:cNvSpPr txBox="1"/>
            <p:nvPr/>
          </p:nvSpPr>
          <p:spPr>
            <a:xfrm>
              <a:off x="2181823" y="5716200"/>
              <a:ext cx="1743797" cy="830997"/>
            </a:xfrm>
            <a:prstGeom prst="rect">
              <a:avLst/>
            </a:prstGeom>
            <a:noFill/>
          </p:spPr>
          <p:txBody>
            <a:bodyPr wrap="square" rtlCol="0">
              <a:spAutoFit/>
            </a:bodyPr>
            <a:lstStyle/>
            <a:p>
              <a:pPr algn="ctr"/>
              <a:r>
                <a:rPr lang="en-US" b="1" dirty="0" smtClean="0">
                  <a:solidFill>
                    <a:schemeClr val="bg2">
                      <a:lumMod val="10000"/>
                    </a:schemeClr>
                  </a:solidFill>
                  <a:latin typeface="Calibri"/>
                  <a:cs typeface="Calibri"/>
                </a:rPr>
                <a:t>Compute capacity</a:t>
              </a:r>
              <a:endParaRPr lang="en-US" b="1" dirty="0">
                <a:solidFill>
                  <a:schemeClr val="bg2">
                    <a:lumMod val="10000"/>
                  </a:schemeClr>
                </a:solidFill>
                <a:latin typeface="Calibri"/>
                <a:cs typeface="Calibri"/>
              </a:endParaRPr>
            </a:p>
          </p:txBody>
        </p:sp>
      </p:grpSp>
      <p:grpSp>
        <p:nvGrpSpPr>
          <p:cNvPr id="9216" name="Group 9215"/>
          <p:cNvGrpSpPr/>
          <p:nvPr/>
        </p:nvGrpSpPr>
        <p:grpSpPr>
          <a:xfrm>
            <a:off x="6491808" y="1371600"/>
            <a:ext cx="1889900" cy="1125780"/>
            <a:chOff x="243700" y="3903420"/>
            <a:chExt cx="1889900" cy="1125780"/>
          </a:xfrm>
        </p:grpSpPr>
        <p:sp>
          <p:nvSpPr>
            <p:cNvPr id="22" name="Oval 21"/>
            <p:cNvSpPr/>
            <p:nvPr/>
          </p:nvSpPr>
          <p:spPr>
            <a:xfrm>
              <a:off x="243700" y="3903420"/>
              <a:ext cx="1837148" cy="1125780"/>
            </a:xfrm>
            <a:prstGeom prst="ellipse">
              <a:avLst/>
            </a:prstGeom>
            <a:solidFill>
              <a:srgbClr val="CCFFCC">
                <a:alpha val="90000"/>
              </a:srgb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b="1" dirty="0">
                <a:solidFill>
                  <a:schemeClr val="bg2">
                    <a:lumMod val="10000"/>
                  </a:schemeClr>
                </a:solidFill>
                <a:latin typeface="Calibri"/>
                <a:cs typeface="Calibri"/>
              </a:endParaRPr>
            </a:p>
          </p:txBody>
        </p:sp>
        <p:sp>
          <p:nvSpPr>
            <p:cNvPr id="31" name="Rectangle 30"/>
            <p:cNvSpPr/>
            <p:nvPr/>
          </p:nvSpPr>
          <p:spPr>
            <a:xfrm>
              <a:off x="304800" y="3962400"/>
              <a:ext cx="1828800" cy="830997"/>
            </a:xfrm>
            <a:prstGeom prst="rect">
              <a:avLst/>
            </a:prstGeom>
          </p:spPr>
          <p:txBody>
            <a:bodyPr wrap="square">
              <a:spAutoFit/>
            </a:bodyPr>
            <a:lstStyle/>
            <a:p>
              <a:pPr algn="ctr"/>
              <a:r>
                <a:rPr lang="en-US" b="1" dirty="0">
                  <a:solidFill>
                    <a:schemeClr val="bg2">
                      <a:lumMod val="10000"/>
                    </a:schemeClr>
                  </a:solidFill>
                  <a:latin typeface="Calibri"/>
                  <a:cs typeface="Calibri"/>
                </a:rPr>
                <a:t>I/O bandwidth</a:t>
              </a:r>
            </a:p>
          </p:txBody>
        </p:sp>
      </p:grpSp>
      <p:sp>
        <p:nvSpPr>
          <p:cNvPr id="37" name="Oval 36"/>
          <p:cNvSpPr/>
          <p:nvPr/>
        </p:nvSpPr>
        <p:spPr>
          <a:xfrm>
            <a:off x="3752383" y="5052371"/>
            <a:ext cx="1581617" cy="1125780"/>
          </a:xfrm>
          <a:prstGeom prst="ellipse">
            <a:avLst/>
          </a:prstGeom>
          <a:solidFill>
            <a:schemeClr val="accent1">
              <a:lumMod val="90000"/>
              <a:lumOff val="10000"/>
              <a:alpha val="90000"/>
            </a:scheme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bg1">
                    <a:lumMod val="95000"/>
                  </a:schemeClr>
                </a:solidFill>
                <a:latin typeface="Calibri"/>
                <a:cs typeface="Calibri"/>
              </a:rPr>
              <a:t>Model</a:t>
            </a:r>
            <a:endParaRPr lang="en-US" b="1" dirty="0">
              <a:solidFill>
                <a:schemeClr val="bg1">
                  <a:lumMod val="95000"/>
                </a:schemeClr>
              </a:solidFill>
              <a:latin typeface="Calibri"/>
              <a:cs typeface="Calibri"/>
            </a:endParaRPr>
          </a:p>
        </p:txBody>
      </p:sp>
      <p:cxnSp>
        <p:nvCxnSpPr>
          <p:cNvPr id="9230" name="Elbow Connector 9229"/>
          <p:cNvCxnSpPr>
            <a:stCxn id="39" idx="4"/>
            <a:endCxn id="37" idx="2"/>
          </p:cNvCxnSpPr>
          <p:nvPr/>
        </p:nvCxnSpPr>
        <p:spPr>
          <a:xfrm rot="16200000" flipH="1">
            <a:off x="2804448" y="4667325"/>
            <a:ext cx="1271861" cy="624009"/>
          </a:xfrm>
          <a:prstGeom prst="bentConnector2">
            <a:avLst/>
          </a:prstGeom>
          <a:ln w="76200"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32" name="Elbow Connector 9231"/>
          <p:cNvCxnSpPr>
            <a:stCxn id="42" idx="4"/>
            <a:endCxn id="37" idx="6"/>
          </p:cNvCxnSpPr>
          <p:nvPr/>
        </p:nvCxnSpPr>
        <p:spPr>
          <a:xfrm rot="5400000">
            <a:off x="4976008" y="4701392"/>
            <a:ext cx="1271861" cy="555876"/>
          </a:xfrm>
          <a:prstGeom prst="bentConnector2">
            <a:avLst/>
          </a:prstGeom>
          <a:ln w="76200" cmpd="sng">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209800" y="2590800"/>
            <a:ext cx="1837148" cy="1752600"/>
          </a:xfrm>
          <a:prstGeom prst="ellipse">
            <a:avLst/>
          </a:prstGeom>
          <a:solidFill>
            <a:srgbClr val="0000FF">
              <a:alpha val="90000"/>
            </a:srgb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chemeClr val="bg1"/>
                </a:solidFill>
                <a:latin typeface="Calibri"/>
                <a:cs typeface="Calibri"/>
              </a:rPr>
              <a:t>Analyses features</a:t>
            </a:r>
            <a:endParaRPr lang="en-US" b="1" dirty="0">
              <a:solidFill>
                <a:schemeClr val="bg1"/>
              </a:solidFill>
              <a:latin typeface="Calibri"/>
              <a:cs typeface="Calibri"/>
            </a:endParaRPr>
          </a:p>
        </p:txBody>
      </p:sp>
      <p:grpSp>
        <p:nvGrpSpPr>
          <p:cNvPr id="9221" name="Group 9220"/>
          <p:cNvGrpSpPr/>
          <p:nvPr/>
        </p:nvGrpSpPr>
        <p:grpSpPr>
          <a:xfrm>
            <a:off x="4876800" y="2590800"/>
            <a:ext cx="2133600" cy="1752600"/>
            <a:chOff x="8458200" y="3862977"/>
            <a:chExt cx="2133600" cy="1752600"/>
          </a:xfrm>
        </p:grpSpPr>
        <p:sp>
          <p:nvSpPr>
            <p:cNvPr id="42" name="Oval 41"/>
            <p:cNvSpPr/>
            <p:nvPr/>
          </p:nvSpPr>
          <p:spPr>
            <a:xfrm>
              <a:off x="8552702" y="3862977"/>
              <a:ext cx="1837148" cy="1752600"/>
            </a:xfrm>
            <a:prstGeom prst="ellipse">
              <a:avLst/>
            </a:prstGeom>
            <a:solidFill>
              <a:srgbClr val="008000">
                <a:alpha val="90000"/>
              </a:srgbClr>
            </a:solidFill>
            <a:ln>
              <a:noFill/>
            </a:ln>
            <a:effectLst>
              <a:outerShdw blurRad="225425" dist="762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b="1" dirty="0">
                <a:solidFill>
                  <a:schemeClr val="bg1"/>
                </a:solidFill>
                <a:latin typeface="Calibri"/>
                <a:cs typeface="Calibri"/>
              </a:endParaRPr>
            </a:p>
          </p:txBody>
        </p:sp>
        <p:sp>
          <p:nvSpPr>
            <p:cNvPr id="9217" name="TextBox 9216"/>
            <p:cNvSpPr txBox="1"/>
            <p:nvPr/>
          </p:nvSpPr>
          <p:spPr>
            <a:xfrm>
              <a:off x="8458200" y="4267200"/>
              <a:ext cx="2133600" cy="830997"/>
            </a:xfrm>
            <a:prstGeom prst="rect">
              <a:avLst/>
            </a:prstGeom>
            <a:noFill/>
          </p:spPr>
          <p:txBody>
            <a:bodyPr wrap="square" rtlCol="0">
              <a:spAutoFit/>
            </a:bodyPr>
            <a:lstStyle/>
            <a:p>
              <a:pPr algn="ctr"/>
              <a:r>
                <a:rPr lang="en-US" b="1" dirty="0" smtClean="0">
                  <a:solidFill>
                    <a:srgbClr val="FFFFFF"/>
                  </a:solidFill>
                  <a:latin typeface="Calibri"/>
                  <a:cs typeface="Calibri"/>
                </a:rPr>
                <a:t>System parameters</a:t>
              </a:r>
              <a:endParaRPr lang="en-US" b="1" dirty="0">
                <a:solidFill>
                  <a:srgbClr val="FFFFFF"/>
                </a:solidFill>
                <a:latin typeface="Calibri"/>
                <a:cs typeface="Calibri"/>
              </a:endParaRPr>
            </a:p>
          </p:txBody>
        </p:sp>
      </p:grpSp>
    </p:spTree>
    <p:extLst>
      <p:ext uri="{BB962C8B-B14F-4D97-AF65-F5344CB8AC3E}">
        <p14:creationId xmlns:p14="http://schemas.microsoft.com/office/powerpoint/2010/main" val="1946643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animEffect transition="in" filter="fade">
                                      <p:cBhvr>
                                        <p:cTn id="27" dur="500"/>
                                        <p:tgtEl>
                                          <p:spTgt spid="92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6"/>
                                        </p:tgtEl>
                                        <p:attrNameLst>
                                          <p:attrName>style.visibility</p:attrName>
                                        </p:attrNameLst>
                                      </p:cBhvr>
                                      <p:to>
                                        <p:strVal val="visible"/>
                                      </p:to>
                                    </p:set>
                                    <p:animEffect transition="in" filter="fade">
                                      <p:cBhvr>
                                        <p:cTn id="32" dur="500"/>
                                        <p:tgtEl>
                                          <p:spTgt spid="92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wipe(up)">
                                      <p:cBhvr>
                                        <p:cTn id="47" dur="500"/>
                                        <p:tgtEl>
                                          <p:spTgt spid="9230"/>
                                        </p:tgtEl>
                                      </p:cBhvr>
                                    </p:animEffect>
                                  </p:childTnLst>
                                </p:cTn>
                              </p:par>
                              <p:par>
                                <p:cTn id="48" presetID="22" presetClass="entr" presetSubtype="1" fill="hold" nodeType="withEffect">
                                  <p:stCondLst>
                                    <p:cond delay="0"/>
                                  </p:stCondLst>
                                  <p:childTnLst>
                                    <p:set>
                                      <p:cBhvr>
                                        <p:cTn id="49" dur="1" fill="hold">
                                          <p:stCondLst>
                                            <p:cond delay="0"/>
                                          </p:stCondLst>
                                        </p:cTn>
                                        <p:tgtEl>
                                          <p:spTgt spid="9232"/>
                                        </p:tgtEl>
                                        <p:attrNameLst>
                                          <p:attrName>style.visibility</p:attrName>
                                        </p:attrNameLst>
                                      </p:cBhvr>
                                      <p:to>
                                        <p:strVal val="visible"/>
                                      </p:to>
                                    </p:set>
                                    <p:animEffect transition="in" filter="wipe(up)">
                                      <p:cBhvr>
                                        <p:cTn id="50" dur="500"/>
                                        <p:tgtEl>
                                          <p:spTgt spid="923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11</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Solution – Linear program</a:t>
            </a:r>
            <a:endParaRPr lang="en-US" sz="4000" dirty="0">
              <a:latin typeface="Calibri"/>
              <a:ea typeface="ＭＳ Ｐゴシック" charset="0"/>
              <a:cs typeface="Calibri"/>
            </a:endParaRPr>
          </a:p>
        </p:txBody>
      </p:sp>
      <p:sp>
        <p:nvSpPr>
          <p:cNvPr id="12" name="Rectangle 11"/>
          <p:cNvSpPr/>
          <p:nvPr/>
        </p:nvSpPr>
        <p:spPr>
          <a:xfrm>
            <a:off x="838200" y="2438400"/>
            <a:ext cx="1676400" cy="461665"/>
          </a:xfrm>
          <a:prstGeom prst="rect">
            <a:avLst/>
          </a:prstGeom>
        </p:spPr>
        <p:txBody>
          <a:bodyPr wrap="square">
            <a:spAutoFit/>
          </a:bodyPr>
          <a:lstStyle/>
          <a:p>
            <a:pPr lvl="0"/>
            <a:r>
              <a:rPr lang="en-US" i="1" dirty="0" smtClean="0">
                <a:solidFill>
                  <a:srgbClr val="000000"/>
                </a:solidFill>
                <a:latin typeface="Calibri"/>
                <a:cs typeface="Calibri"/>
              </a:rPr>
              <a:t>Maximize</a:t>
            </a:r>
            <a:endParaRPr lang="en-US" i="1" dirty="0"/>
          </a:p>
        </p:txBody>
      </p:sp>
      <p:graphicFrame>
        <p:nvGraphicFramePr>
          <p:cNvPr id="16" name="Object 15"/>
          <p:cNvGraphicFramePr>
            <a:graphicFrameLocks noChangeAspect="1"/>
          </p:cNvGraphicFramePr>
          <p:nvPr>
            <p:extLst>
              <p:ext uri="{D42A27DB-BD31-4B8C-83A1-F6EECF244321}">
                <p14:modId xmlns:p14="http://schemas.microsoft.com/office/powerpoint/2010/main" val="1117538255"/>
              </p:ext>
            </p:extLst>
          </p:nvPr>
        </p:nvGraphicFramePr>
        <p:xfrm>
          <a:off x="2362202" y="2133600"/>
          <a:ext cx="2192781" cy="1016167"/>
        </p:xfrm>
        <a:graphic>
          <a:graphicData uri="http://schemas.openxmlformats.org/presentationml/2006/ole">
            <mc:AlternateContent xmlns:mc="http://schemas.openxmlformats.org/markup-compatibility/2006">
              <mc:Choice xmlns:v="urn:schemas-microsoft-com:vml" Requires="v">
                <p:oleObj spid="_x0000_s21863" name="Equation" r:id="rId4" imgW="1041400" imgH="482600" progId="Equation.3">
                  <p:embed/>
                </p:oleObj>
              </mc:Choice>
              <mc:Fallback>
                <p:oleObj name="Equation" r:id="rId4" imgW="1041400" imgH="482600" progId="Equation.3">
                  <p:embed/>
                  <p:pic>
                    <p:nvPicPr>
                      <p:cNvPr id="0" name=""/>
                      <p:cNvPicPr/>
                      <p:nvPr/>
                    </p:nvPicPr>
                    <p:blipFill>
                      <a:blip r:embed="rId5"/>
                      <a:stretch>
                        <a:fillRect/>
                      </a:stretch>
                    </p:blipFill>
                    <p:spPr>
                      <a:xfrm>
                        <a:off x="2362202" y="2133600"/>
                        <a:ext cx="2192781" cy="1016167"/>
                      </a:xfrm>
                      <a:prstGeom prst="rect">
                        <a:avLst/>
                      </a:prstGeom>
                    </p:spPr>
                  </p:pic>
                </p:oleObj>
              </mc:Fallback>
            </mc:AlternateContent>
          </a:graphicData>
        </a:graphic>
      </p:graphicFrame>
      <p:sp>
        <p:nvSpPr>
          <p:cNvPr id="2" name="Rounded Rectangular Callout 1"/>
          <p:cNvSpPr/>
          <p:nvPr/>
        </p:nvSpPr>
        <p:spPr>
          <a:xfrm>
            <a:off x="838200" y="4083617"/>
            <a:ext cx="1524002" cy="809703"/>
          </a:xfrm>
          <a:prstGeom prst="wedgeRoundRectCallout">
            <a:avLst>
              <a:gd name="adj1" fmla="val 74396"/>
              <a:gd name="adj2" fmla="val -192495"/>
              <a:gd name="adj3" fmla="val 16667"/>
            </a:avLst>
          </a:prstGeom>
          <a:gradFill flip="none" rotWithShape="1">
            <a:gsLst>
              <a:gs pos="0">
                <a:schemeClr val="tx2">
                  <a:lumMod val="20000"/>
                  <a:lumOff val="80000"/>
                </a:schemeClr>
              </a:gs>
              <a:gs pos="100000">
                <a:schemeClr val="tx2">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cs typeface="Calibri"/>
              </a:rPr>
              <a:t>Set of analyses</a:t>
            </a:r>
            <a:endParaRPr lang="en-US" dirty="0">
              <a:solidFill>
                <a:srgbClr val="000000"/>
              </a:solidFill>
              <a:latin typeface="Calibri"/>
              <a:cs typeface="Calibri"/>
            </a:endParaRPr>
          </a:p>
        </p:txBody>
      </p:sp>
      <p:sp>
        <p:nvSpPr>
          <p:cNvPr id="23" name="Rounded Rectangular Callout 22"/>
          <p:cNvSpPr/>
          <p:nvPr/>
        </p:nvSpPr>
        <p:spPr>
          <a:xfrm>
            <a:off x="2794597" y="4055119"/>
            <a:ext cx="1929803" cy="838201"/>
          </a:xfrm>
          <a:prstGeom prst="wedgeRoundRectCallout">
            <a:avLst>
              <a:gd name="adj1" fmla="val 8785"/>
              <a:gd name="adj2" fmla="val -134029"/>
              <a:gd name="adj3" fmla="val 16667"/>
            </a:avLst>
          </a:prstGeom>
          <a:gradFill flip="none" rotWithShape="1">
            <a:gsLst>
              <a:gs pos="0">
                <a:schemeClr val="tx2">
                  <a:lumMod val="20000"/>
                  <a:lumOff val="80000"/>
                </a:schemeClr>
              </a:gs>
              <a:gs pos="100000">
                <a:schemeClr val="tx2">
                  <a:lumMod val="40000"/>
                  <a:lumOff val="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cs typeface="Calibri"/>
              </a:rPr>
              <a:t>Total weight of </a:t>
            </a:r>
            <a:r>
              <a:rPr lang="en-US" dirty="0" err="1">
                <a:solidFill>
                  <a:srgbClr val="000000"/>
                </a:solidFill>
                <a:latin typeface="Calibri"/>
                <a:cs typeface="Calibri"/>
              </a:rPr>
              <a:t>i</a:t>
            </a:r>
            <a:r>
              <a:rPr lang="en-US" baseline="30000" dirty="0" err="1">
                <a:solidFill>
                  <a:srgbClr val="000000"/>
                </a:solidFill>
                <a:latin typeface="Calibri"/>
                <a:cs typeface="Calibri"/>
              </a:rPr>
              <a:t>th</a:t>
            </a:r>
            <a:r>
              <a:rPr lang="en-US" dirty="0">
                <a:solidFill>
                  <a:srgbClr val="000000"/>
                </a:solidFill>
                <a:latin typeface="Calibri"/>
                <a:cs typeface="Calibri"/>
              </a:rPr>
              <a:t> </a:t>
            </a:r>
            <a:r>
              <a:rPr lang="en-US" dirty="0" smtClean="0">
                <a:solidFill>
                  <a:srgbClr val="000000"/>
                </a:solidFill>
                <a:latin typeface="Calibri"/>
                <a:cs typeface="Calibri"/>
              </a:rPr>
              <a:t>analysis</a:t>
            </a:r>
            <a:endParaRPr lang="en-US" dirty="0">
              <a:solidFill>
                <a:srgbClr val="000000"/>
              </a:solidFill>
              <a:latin typeface="Calibri"/>
              <a:cs typeface="Calibri"/>
            </a:endParaRPr>
          </a:p>
        </p:txBody>
      </p:sp>
      <p:sp>
        <p:nvSpPr>
          <p:cNvPr id="3" name="TextBox 2"/>
          <p:cNvSpPr txBox="1"/>
          <p:nvPr/>
        </p:nvSpPr>
        <p:spPr>
          <a:xfrm>
            <a:off x="5410200" y="4069140"/>
            <a:ext cx="3200400" cy="1569660"/>
          </a:xfrm>
          <a:prstGeom prst="rect">
            <a:avLst/>
          </a:prstGeom>
          <a:noFill/>
        </p:spPr>
        <p:txBody>
          <a:bodyPr wrap="square" rtlCol="0">
            <a:spAutoFit/>
          </a:bodyPr>
          <a:lstStyle/>
          <a:p>
            <a:r>
              <a:rPr lang="en-US" dirty="0" smtClean="0">
                <a:solidFill>
                  <a:srgbClr val="000000"/>
                </a:solidFill>
              </a:rPr>
              <a:t>Subject to:</a:t>
            </a:r>
          </a:p>
          <a:p>
            <a:pPr marL="342900" indent="-342900">
              <a:buFont typeface="Arial"/>
              <a:buChar char="•"/>
            </a:pPr>
            <a:r>
              <a:rPr lang="en-US" dirty="0" smtClean="0">
                <a:solidFill>
                  <a:srgbClr val="000000"/>
                </a:solidFill>
              </a:rPr>
              <a:t>Time constraint</a:t>
            </a:r>
          </a:p>
          <a:p>
            <a:pPr marL="342900" indent="-342900">
              <a:buFont typeface="Arial"/>
              <a:buChar char="•"/>
            </a:pPr>
            <a:r>
              <a:rPr lang="en-US" dirty="0" smtClean="0">
                <a:solidFill>
                  <a:srgbClr val="000000"/>
                </a:solidFill>
              </a:rPr>
              <a:t>Memory constraint</a:t>
            </a:r>
          </a:p>
          <a:p>
            <a:pPr marL="342900" indent="-342900">
              <a:buFont typeface="Arial"/>
              <a:buChar char="•"/>
            </a:pPr>
            <a:r>
              <a:rPr lang="en-US" dirty="0" smtClean="0">
                <a:solidFill>
                  <a:srgbClr val="000000"/>
                </a:solidFill>
              </a:rPr>
              <a:t>Interval constraint</a:t>
            </a:r>
          </a:p>
        </p:txBody>
      </p:sp>
      <p:graphicFrame>
        <p:nvGraphicFramePr>
          <p:cNvPr id="10" name="Table 9"/>
          <p:cNvGraphicFramePr>
            <a:graphicFrameLocks noGrp="1"/>
          </p:cNvGraphicFramePr>
          <p:nvPr>
            <p:extLst>
              <p:ext uri="{D42A27DB-BD31-4B8C-83A1-F6EECF244321}">
                <p14:modId xmlns:p14="http://schemas.microsoft.com/office/powerpoint/2010/main" val="120537966"/>
              </p:ext>
            </p:extLst>
          </p:nvPr>
        </p:nvGraphicFramePr>
        <p:xfrm>
          <a:off x="5105402" y="1905000"/>
          <a:ext cx="3725833" cy="1935480"/>
        </p:xfrm>
        <a:graphic>
          <a:graphicData uri="http://schemas.openxmlformats.org/drawingml/2006/table">
            <a:tbl>
              <a:tblPr firstRow="1" bandRow="1">
                <a:tableStyleId>{ED083AE6-46FA-4A59-8FB0-9F97EB10719F}</a:tableStyleId>
              </a:tblPr>
              <a:tblGrid>
                <a:gridCol w="706741"/>
                <a:gridCol w="3019092"/>
              </a:tblGrid>
              <a:tr h="782320">
                <a:tc>
                  <a:txBody>
                    <a:bodyPr/>
                    <a:lstStyle/>
                    <a:p>
                      <a:r>
                        <a:rPr lang="en-US" sz="2300" b="0" dirty="0" err="1" smtClean="0">
                          <a:solidFill>
                            <a:srgbClr val="000000"/>
                          </a:solidFill>
                          <a:latin typeface="Calibri"/>
                          <a:cs typeface="Calibri"/>
                        </a:rPr>
                        <a:t>w</a:t>
                      </a:r>
                      <a:r>
                        <a:rPr lang="en-US" sz="2300" b="0" baseline="-25000" dirty="0" err="1" smtClean="0">
                          <a:solidFill>
                            <a:srgbClr val="000000"/>
                          </a:solidFill>
                          <a:latin typeface="Calibri"/>
                          <a:cs typeface="Calibri"/>
                        </a:rPr>
                        <a:t>i</a:t>
                      </a:r>
                      <a:endParaRPr lang="en-US" sz="2300" b="0" baseline="-2500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Weight</a:t>
                      </a:r>
                      <a:r>
                        <a:rPr lang="en-US" sz="2300" b="0" baseline="0" dirty="0" smtClean="0">
                          <a:solidFill>
                            <a:srgbClr val="000000"/>
                          </a:solidFill>
                          <a:latin typeface="Calibri"/>
                          <a:cs typeface="Calibri"/>
                        </a:rPr>
                        <a:t> of </a:t>
                      </a:r>
                      <a:r>
                        <a:rPr lang="en-US" sz="2300" b="0" dirty="0" err="1" smtClean="0">
                          <a:solidFill>
                            <a:srgbClr val="000000"/>
                          </a:solidFill>
                          <a:latin typeface="Calibri"/>
                          <a:cs typeface="Calibri"/>
                        </a:rPr>
                        <a:t>i</a:t>
                      </a:r>
                      <a:r>
                        <a:rPr lang="en-US" sz="2300" b="0" baseline="30000" dirty="0" err="1" smtClean="0">
                          <a:solidFill>
                            <a:srgbClr val="000000"/>
                          </a:solidFill>
                          <a:latin typeface="Calibri"/>
                          <a:cs typeface="Calibri"/>
                        </a:rPr>
                        <a:t>th</a:t>
                      </a:r>
                      <a:r>
                        <a:rPr lang="en-US" sz="2300" b="0" dirty="0" smtClean="0">
                          <a:solidFill>
                            <a:srgbClr val="000000"/>
                          </a:solidFill>
                          <a:latin typeface="Calibri"/>
                          <a:cs typeface="Calibri"/>
                        </a:rPr>
                        <a:t> </a:t>
                      </a:r>
                      <a:r>
                        <a:rPr lang="en-US" sz="2300" b="0" baseline="0" dirty="0" smtClean="0">
                          <a:solidFill>
                            <a:srgbClr val="000000"/>
                          </a:solidFill>
                          <a:latin typeface="Calibri"/>
                          <a:cs typeface="Calibri"/>
                        </a:rPr>
                        <a:t>a</a:t>
                      </a:r>
                      <a:r>
                        <a:rPr lang="en-US" sz="2300" b="0" dirty="0" smtClean="0">
                          <a:solidFill>
                            <a:srgbClr val="000000"/>
                          </a:solidFill>
                          <a:latin typeface="Calibri"/>
                          <a:cs typeface="Calibri"/>
                        </a:rPr>
                        <a:t>nalysis (Integer input)</a:t>
                      </a:r>
                      <a:endParaRPr lang="en-US" sz="2300" b="0" dirty="0">
                        <a:solidFill>
                          <a:srgbClr val="000000"/>
                        </a:solidFill>
                        <a:latin typeface="Calibri"/>
                        <a:cs typeface="Calibri"/>
                      </a:endParaRPr>
                    </a:p>
                  </a:txBody>
                  <a:tcPr/>
                </a:tc>
              </a:tr>
              <a:tr h="782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b="0" dirty="0" smtClean="0">
                          <a:solidFill>
                            <a:srgbClr val="000000"/>
                          </a:solidFill>
                          <a:latin typeface="Calibri"/>
                          <a:cs typeface="Calibri"/>
                        </a:rPr>
                        <a:t>|</a:t>
                      </a:r>
                      <a:r>
                        <a:rPr lang="en-US" sz="2300" b="0" dirty="0" err="1" smtClean="0">
                          <a:solidFill>
                            <a:srgbClr val="000000"/>
                          </a:solidFill>
                          <a:latin typeface="Calibri"/>
                          <a:cs typeface="Calibri"/>
                        </a:rPr>
                        <a:t>C</a:t>
                      </a:r>
                      <a:r>
                        <a:rPr lang="en-US" sz="2300" b="0" baseline="-25000" dirty="0" err="1" smtClean="0">
                          <a:solidFill>
                            <a:srgbClr val="000000"/>
                          </a:solidFill>
                          <a:latin typeface="Calibri"/>
                          <a:cs typeface="Calibri"/>
                        </a:rPr>
                        <a:t>i</a:t>
                      </a:r>
                      <a:r>
                        <a:rPr lang="en-US" sz="2300" b="0" dirty="0" smtClean="0">
                          <a:solidFill>
                            <a:srgbClr val="000000"/>
                          </a:solidFill>
                          <a:latin typeface="Calibri"/>
                          <a:cs typeface="Calibri"/>
                        </a:rPr>
                        <a:t>|</a:t>
                      </a:r>
                      <a:endParaRPr lang="en-US" sz="2300" b="0" baseline="-25000" dirty="0" smtClean="0">
                        <a:solidFill>
                          <a:srgbClr val="000000"/>
                        </a:solidFill>
                        <a:latin typeface="Calibri"/>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300" b="0" dirty="0" smtClean="0">
                          <a:solidFill>
                            <a:srgbClr val="000000"/>
                          </a:solidFill>
                          <a:latin typeface="Calibri"/>
                          <a:cs typeface="Calibri"/>
                        </a:rPr>
                        <a:t>Frequency of </a:t>
                      </a:r>
                      <a:r>
                        <a:rPr lang="en-US" sz="2300" b="0" dirty="0" err="1" smtClean="0">
                          <a:solidFill>
                            <a:srgbClr val="000000"/>
                          </a:solidFill>
                          <a:latin typeface="Calibri"/>
                          <a:cs typeface="Calibri"/>
                        </a:rPr>
                        <a:t>i</a:t>
                      </a:r>
                      <a:r>
                        <a:rPr lang="en-US" sz="2300" b="0" baseline="30000" dirty="0" err="1" smtClean="0">
                          <a:solidFill>
                            <a:srgbClr val="000000"/>
                          </a:solidFill>
                          <a:latin typeface="Calibri"/>
                          <a:cs typeface="Calibri"/>
                        </a:rPr>
                        <a:t>th</a:t>
                      </a:r>
                      <a:r>
                        <a:rPr lang="en-US" sz="2300" b="0" dirty="0" smtClean="0">
                          <a:solidFill>
                            <a:srgbClr val="000000"/>
                          </a:solidFill>
                          <a:latin typeface="Calibri"/>
                          <a:cs typeface="Calibri"/>
                        </a:rPr>
                        <a:t> analysis (0-1 integer output)</a:t>
                      </a:r>
                      <a:endParaRPr lang="en-US" sz="2300" b="0" dirty="0">
                        <a:solidFill>
                          <a:srgbClr val="000000"/>
                        </a:solidFill>
                        <a:latin typeface="Calibri"/>
                        <a:cs typeface="Calibri"/>
                      </a:endParaRPr>
                    </a:p>
                  </a:txBody>
                  <a:tcPr/>
                </a:tc>
              </a:tr>
            </a:tbl>
          </a:graphicData>
        </a:graphic>
      </p:graphicFrame>
      <p:sp>
        <p:nvSpPr>
          <p:cNvPr id="4" name="Left Bracket 3"/>
          <p:cNvSpPr/>
          <p:nvPr/>
        </p:nvSpPr>
        <p:spPr>
          <a:xfrm rot="16200000">
            <a:off x="3828072" y="2725129"/>
            <a:ext cx="152403" cy="950546"/>
          </a:xfrm>
          <a:prstGeom prst="leftBracket">
            <a:avLst/>
          </a:prstGeom>
          <a:ln w="38100">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457200" y="990600"/>
            <a:ext cx="7924800" cy="830997"/>
          </a:xfrm>
          <a:prstGeom prst="rect">
            <a:avLst/>
          </a:prstGeom>
        </p:spPr>
        <p:txBody>
          <a:bodyPr wrap="square">
            <a:spAutoFit/>
          </a:bodyPr>
          <a:lstStyle/>
          <a:p>
            <a:r>
              <a:rPr lang="en-US" dirty="0" smtClean="0">
                <a:solidFill>
                  <a:srgbClr val="0000FF"/>
                </a:solidFill>
                <a:latin typeface="Calibri"/>
                <a:cs typeface="Calibri"/>
              </a:rPr>
              <a:t>Objective: Maximize the total weight (importance) of feasible analyses and the number of different analyses</a:t>
            </a:r>
            <a:endParaRPr lang="en-US" dirty="0"/>
          </a:p>
        </p:txBody>
      </p:sp>
      <p:sp>
        <p:nvSpPr>
          <p:cNvPr id="6" name="Rectangle 5"/>
          <p:cNvSpPr/>
          <p:nvPr/>
        </p:nvSpPr>
        <p:spPr>
          <a:xfrm>
            <a:off x="1523194" y="5710535"/>
            <a:ext cx="5411006" cy="461665"/>
          </a:xfrm>
          <a:prstGeom prst="rect">
            <a:avLst/>
          </a:prstGeom>
        </p:spPr>
        <p:txBody>
          <a:bodyPr wrap="none">
            <a:spAutoFit/>
          </a:bodyPr>
          <a:lstStyle/>
          <a:p>
            <a:r>
              <a:rPr lang="en-US" dirty="0">
                <a:solidFill>
                  <a:schemeClr val="accent3">
                    <a:lumMod val="75000"/>
                  </a:schemeClr>
                </a:solidFill>
                <a:latin typeface="Calibri"/>
                <a:cs typeface="Calibri"/>
              </a:rPr>
              <a:t>Mixed integer linear </a:t>
            </a:r>
            <a:r>
              <a:rPr lang="en-US" dirty="0" smtClean="0">
                <a:solidFill>
                  <a:schemeClr val="accent3">
                    <a:lumMod val="75000"/>
                  </a:schemeClr>
                </a:solidFill>
                <a:latin typeface="Calibri"/>
                <a:cs typeface="Calibri"/>
              </a:rPr>
              <a:t>program formulation</a:t>
            </a:r>
            <a:endParaRPr lang="en-US" dirty="0">
              <a:solidFill>
                <a:schemeClr val="accent3">
                  <a:lumMod val="75000"/>
                </a:schemeClr>
              </a:solidFill>
              <a:latin typeface="Calibri"/>
              <a:cs typeface="Calibri"/>
            </a:endParaRPr>
          </a:p>
        </p:txBody>
      </p:sp>
    </p:spTree>
    <p:extLst>
      <p:ext uri="{BB962C8B-B14F-4D97-AF65-F5344CB8AC3E}">
        <p14:creationId xmlns:p14="http://schemas.microsoft.com/office/powerpoint/2010/main" val="3353138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23" grpId="0" animBg="1"/>
      <p:bldP spid="3" grpId="0"/>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12</a:t>
            </a:fld>
            <a:endParaRPr lang="en-US" sz="900">
              <a:solidFill>
                <a:srgbClr val="5F5F5F"/>
              </a:solidFill>
            </a:endParaRPr>
          </a:p>
        </p:txBody>
      </p:sp>
      <p:sp>
        <p:nvSpPr>
          <p:cNvPr id="19" name="Title 1"/>
          <p:cNvSpPr>
            <a:spLocks noGrp="1"/>
          </p:cNvSpPr>
          <p:nvPr>
            <p:ph type="title"/>
          </p:nvPr>
        </p:nvSpPr>
        <p:spPr>
          <a:xfrm>
            <a:off x="228600" y="76200"/>
            <a:ext cx="8686800" cy="639763"/>
          </a:xfrm>
        </p:spPr>
        <p:txBody>
          <a:bodyPr/>
          <a:lstStyle/>
          <a:p>
            <a:r>
              <a:rPr lang="en-US" sz="4000" dirty="0" smtClean="0">
                <a:latin typeface="Calibri"/>
                <a:ea typeface="ＭＳ Ｐゴシック" charset="0"/>
                <a:cs typeface="Calibri"/>
              </a:rPr>
              <a:t>Modeling time</a:t>
            </a:r>
            <a:endParaRPr lang="en-US" sz="4000" dirty="0">
              <a:latin typeface="Calibri"/>
              <a:ea typeface="ＭＳ Ｐゴシック" charset="0"/>
              <a:cs typeface="Calibri"/>
            </a:endParaRPr>
          </a:p>
        </p:txBody>
      </p:sp>
      <p:graphicFrame>
        <p:nvGraphicFramePr>
          <p:cNvPr id="5" name="Diagram 4"/>
          <p:cNvGraphicFramePr/>
          <p:nvPr>
            <p:extLst>
              <p:ext uri="{D42A27DB-BD31-4B8C-83A1-F6EECF244321}">
                <p14:modId xmlns:p14="http://schemas.microsoft.com/office/powerpoint/2010/main" val="3230737059"/>
              </p:ext>
            </p:extLst>
          </p:nvPr>
        </p:nvGraphicFramePr>
        <p:xfrm>
          <a:off x="331823" y="2341265"/>
          <a:ext cx="7696200" cy="414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133600" y="3403600"/>
            <a:ext cx="5257800" cy="264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33600" y="4224635"/>
            <a:ext cx="5257800" cy="20999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7207107" y="2362200"/>
            <a:ext cx="1632093" cy="939800"/>
            <a:chOff x="7010400" y="757535"/>
            <a:chExt cx="1632093" cy="939800"/>
          </a:xfrm>
        </p:grpSpPr>
        <p:sp>
          <p:nvSpPr>
            <p:cNvPr id="4" name="Oval Callout 3"/>
            <p:cNvSpPr/>
            <p:nvPr/>
          </p:nvSpPr>
          <p:spPr>
            <a:xfrm>
              <a:off x="7010400" y="757535"/>
              <a:ext cx="1632093" cy="939800"/>
            </a:xfrm>
            <a:prstGeom prst="wedgeEllipseCallout">
              <a:avLst>
                <a:gd name="adj1" fmla="val -71903"/>
                <a:gd name="adj2" fmla="val 23538"/>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054707" y="845403"/>
              <a:ext cx="1587786" cy="830997"/>
            </a:xfrm>
            <a:prstGeom prst="rect">
              <a:avLst/>
            </a:prstGeom>
            <a:noFill/>
          </p:spPr>
          <p:txBody>
            <a:bodyPr wrap="square" rtlCol="0">
              <a:spAutoFit/>
            </a:bodyPr>
            <a:lstStyle/>
            <a:p>
              <a:pPr algn="ctr"/>
              <a:r>
                <a:rPr lang="en-US" dirty="0" smtClean="0">
                  <a:solidFill>
                    <a:srgbClr val="000000"/>
                  </a:solidFill>
                  <a:latin typeface="Calibri"/>
                  <a:cs typeface="Calibri"/>
                </a:rPr>
                <a:t>Allocation time</a:t>
              </a:r>
              <a:endParaRPr lang="en-US" dirty="0">
                <a:solidFill>
                  <a:srgbClr val="000000"/>
                </a:solidFill>
                <a:latin typeface="Calibri"/>
                <a:cs typeface="Calibri"/>
              </a:endParaRPr>
            </a:p>
          </p:txBody>
        </p:sp>
      </p:grpSp>
      <p:grpSp>
        <p:nvGrpSpPr>
          <p:cNvPr id="10" name="Group 9"/>
          <p:cNvGrpSpPr/>
          <p:nvPr/>
        </p:nvGrpSpPr>
        <p:grpSpPr>
          <a:xfrm>
            <a:off x="7229327" y="3581400"/>
            <a:ext cx="1733000" cy="1038999"/>
            <a:chOff x="7288132" y="2334397"/>
            <a:chExt cx="1521795" cy="1038999"/>
          </a:xfrm>
        </p:grpSpPr>
        <p:sp>
          <p:nvSpPr>
            <p:cNvPr id="13" name="Oval Callout 12"/>
            <p:cNvSpPr/>
            <p:nvPr/>
          </p:nvSpPr>
          <p:spPr>
            <a:xfrm>
              <a:off x="7288132" y="2334397"/>
              <a:ext cx="1521795" cy="1038999"/>
            </a:xfrm>
            <a:prstGeom prst="wedgeEllipseCallout">
              <a:avLst>
                <a:gd name="adj1" fmla="val -69974"/>
                <a:gd name="adj2" fmla="val -13897"/>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7363538" y="2410597"/>
              <a:ext cx="1446389" cy="830997"/>
            </a:xfrm>
            <a:prstGeom prst="rect">
              <a:avLst/>
            </a:prstGeom>
            <a:noFill/>
          </p:spPr>
          <p:txBody>
            <a:bodyPr wrap="square" rtlCol="0">
              <a:spAutoFit/>
            </a:bodyPr>
            <a:lstStyle/>
            <a:p>
              <a:pPr algn="ctr"/>
              <a:r>
                <a:rPr lang="en-US" dirty="0" smtClean="0">
                  <a:solidFill>
                    <a:srgbClr val="000000"/>
                  </a:solidFill>
                  <a:latin typeface="Calibri"/>
                  <a:cs typeface="Calibri"/>
                </a:rPr>
                <a:t>Time to copy data</a:t>
              </a:r>
              <a:endParaRPr lang="en-US" dirty="0">
                <a:solidFill>
                  <a:srgbClr val="000000"/>
                </a:solidFill>
                <a:latin typeface="Calibri"/>
                <a:cs typeface="Calibri"/>
              </a:endParaRPr>
            </a:p>
          </p:txBody>
        </p:sp>
      </p:grpSp>
      <p:sp>
        <p:nvSpPr>
          <p:cNvPr id="12" name="Rectangle 11"/>
          <p:cNvSpPr/>
          <p:nvPr/>
        </p:nvSpPr>
        <p:spPr>
          <a:xfrm>
            <a:off x="76200" y="1671935"/>
            <a:ext cx="8915400" cy="461665"/>
          </a:xfrm>
          <a:prstGeom prst="rect">
            <a:avLst/>
          </a:prstGeom>
        </p:spPr>
        <p:txBody>
          <a:bodyPr wrap="square">
            <a:spAutoFit/>
          </a:bodyPr>
          <a:lstStyle/>
          <a:p>
            <a:pPr lvl="0" algn="ctr"/>
            <a:r>
              <a:rPr lang="en-US" dirty="0" smtClean="0">
                <a:solidFill>
                  <a:schemeClr val="accent3">
                    <a:lumMod val="75000"/>
                  </a:schemeClr>
                </a:solidFill>
                <a:latin typeface="Calibri"/>
                <a:cs typeface="Calibri"/>
              </a:rPr>
              <a:t>Various possible times required by each analysis at various time steps</a:t>
            </a:r>
          </a:p>
        </p:txBody>
      </p:sp>
      <p:sp>
        <p:nvSpPr>
          <p:cNvPr id="15" name="TextBox 14"/>
          <p:cNvSpPr txBox="1"/>
          <p:nvPr/>
        </p:nvSpPr>
        <p:spPr>
          <a:xfrm>
            <a:off x="2133600" y="2209800"/>
            <a:ext cx="1975421" cy="461665"/>
          </a:xfrm>
          <a:prstGeom prst="rect">
            <a:avLst/>
          </a:prstGeom>
          <a:noFill/>
        </p:spPr>
        <p:txBody>
          <a:bodyPr wrap="none" rtlCol="0">
            <a:spAutoFit/>
          </a:bodyPr>
          <a:lstStyle/>
          <a:p>
            <a:r>
              <a:rPr lang="en-US" dirty="0" smtClean="0">
                <a:solidFill>
                  <a:srgbClr val="000090"/>
                </a:solidFill>
                <a:latin typeface="Calibri"/>
                <a:cs typeface="Calibri"/>
              </a:rPr>
              <a:t>First time step</a:t>
            </a:r>
            <a:endParaRPr lang="en-US" dirty="0">
              <a:solidFill>
                <a:srgbClr val="000090"/>
              </a:solidFill>
              <a:latin typeface="Calibri"/>
              <a:cs typeface="Calibri"/>
            </a:endParaRPr>
          </a:p>
        </p:txBody>
      </p:sp>
      <p:sp>
        <p:nvSpPr>
          <p:cNvPr id="20" name="TextBox 19"/>
          <p:cNvSpPr txBox="1"/>
          <p:nvPr/>
        </p:nvSpPr>
        <p:spPr>
          <a:xfrm>
            <a:off x="2133600" y="3272135"/>
            <a:ext cx="2121645" cy="461665"/>
          </a:xfrm>
          <a:prstGeom prst="rect">
            <a:avLst/>
          </a:prstGeom>
          <a:noFill/>
        </p:spPr>
        <p:txBody>
          <a:bodyPr wrap="none" rtlCol="0">
            <a:spAutoFit/>
          </a:bodyPr>
          <a:lstStyle/>
          <a:p>
            <a:r>
              <a:rPr lang="en-US" dirty="0" smtClean="0">
                <a:solidFill>
                  <a:srgbClr val="000090"/>
                </a:solidFill>
                <a:latin typeface="Calibri"/>
                <a:cs typeface="Calibri"/>
              </a:rPr>
              <a:t>Every time step</a:t>
            </a:r>
            <a:endParaRPr lang="en-US" dirty="0">
              <a:solidFill>
                <a:srgbClr val="000090"/>
              </a:solidFill>
              <a:latin typeface="Calibri"/>
              <a:cs typeface="Calibri"/>
            </a:endParaRPr>
          </a:p>
        </p:txBody>
      </p:sp>
      <p:sp>
        <p:nvSpPr>
          <p:cNvPr id="37" name="TextBox 36"/>
          <p:cNvSpPr txBox="1"/>
          <p:nvPr/>
        </p:nvSpPr>
        <p:spPr>
          <a:xfrm>
            <a:off x="2133600" y="4262735"/>
            <a:ext cx="2531462" cy="461665"/>
          </a:xfrm>
          <a:prstGeom prst="rect">
            <a:avLst/>
          </a:prstGeom>
          <a:noFill/>
        </p:spPr>
        <p:txBody>
          <a:bodyPr wrap="none" rtlCol="0">
            <a:spAutoFit/>
          </a:bodyPr>
          <a:lstStyle/>
          <a:p>
            <a:r>
              <a:rPr lang="en-US" dirty="0" smtClean="0">
                <a:solidFill>
                  <a:srgbClr val="000090"/>
                </a:solidFill>
                <a:latin typeface="Calibri"/>
                <a:cs typeface="Calibri"/>
              </a:rPr>
              <a:t>Analysis frequency</a:t>
            </a:r>
            <a:endParaRPr lang="en-US" dirty="0">
              <a:solidFill>
                <a:srgbClr val="000090"/>
              </a:solidFill>
              <a:latin typeface="Calibri"/>
              <a:cs typeface="Calibri"/>
            </a:endParaRPr>
          </a:p>
        </p:txBody>
      </p:sp>
      <p:sp>
        <p:nvSpPr>
          <p:cNvPr id="38" name="TextBox 37"/>
          <p:cNvSpPr txBox="1"/>
          <p:nvPr/>
        </p:nvSpPr>
        <p:spPr>
          <a:xfrm>
            <a:off x="2133600" y="5253335"/>
            <a:ext cx="3454792" cy="461665"/>
          </a:xfrm>
          <a:prstGeom prst="rect">
            <a:avLst/>
          </a:prstGeom>
          <a:noFill/>
        </p:spPr>
        <p:txBody>
          <a:bodyPr wrap="none" rtlCol="0">
            <a:spAutoFit/>
          </a:bodyPr>
          <a:lstStyle/>
          <a:p>
            <a:r>
              <a:rPr lang="en-US" dirty="0" smtClean="0">
                <a:solidFill>
                  <a:srgbClr val="000090"/>
                </a:solidFill>
                <a:latin typeface="Calibri"/>
                <a:cs typeface="Calibri"/>
              </a:rPr>
              <a:t>Analysis output frequency</a:t>
            </a:r>
            <a:endParaRPr lang="en-US" dirty="0">
              <a:solidFill>
                <a:srgbClr val="000090"/>
              </a:solidFill>
              <a:latin typeface="Calibri"/>
              <a:cs typeface="Calibri"/>
            </a:endParaRPr>
          </a:p>
        </p:txBody>
      </p:sp>
      <p:sp>
        <p:nvSpPr>
          <p:cNvPr id="40" name="Bevel 39"/>
          <p:cNvSpPr/>
          <p:nvPr/>
        </p:nvSpPr>
        <p:spPr>
          <a:xfrm>
            <a:off x="582577" y="1066800"/>
            <a:ext cx="381000" cy="246888"/>
          </a:xfrm>
          <a:prstGeom prst="bevel">
            <a:avLst/>
          </a:prstGeom>
          <a:solidFill>
            <a:srgbClr val="4D9E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220" name="Group 9219"/>
          <p:cNvGrpSpPr/>
          <p:nvPr/>
        </p:nvGrpSpPr>
        <p:grpSpPr>
          <a:xfrm>
            <a:off x="1192177" y="1066800"/>
            <a:ext cx="7016813" cy="246888"/>
            <a:chOff x="914400" y="1298899"/>
            <a:chExt cx="7016813" cy="246888"/>
          </a:xfrm>
        </p:grpSpPr>
        <p:sp>
          <p:nvSpPr>
            <p:cNvPr id="2" name="Bevel 1"/>
            <p:cNvSpPr/>
            <p:nvPr/>
          </p:nvSpPr>
          <p:spPr>
            <a:xfrm>
              <a:off x="9144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Bevel 21"/>
            <p:cNvSpPr/>
            <p:nvPr/>
          </p:nvSpPr>
          <p:spPr>
            <a:xfrm>
              <a:off x="13716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Bevel 22"/>
            <p:cNvSpPr/>
            <p:nvPr/>
          </p:nvSpPr>
          <p:spPr>
            <a:xfrm>
              <a:off x="18288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Bevel 23"/>
            <p:cNvSpPr/>
            <p:nvPr/>
          </p:nvSpPr>
          <p:spPr>
            <a:xfrm>
              <a:off x="22860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Bevel 24"/>
            <p:cNvSpPr/>
            <p:nvPr/>
          </p:nvSpPr>
          <p:spPr>
            <a:xfrm>
              <a:off x="2737421"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Bevel 25"/>
            <p:cNvSpPr/>
            <p:nvPr/>
          </p:nvSpPr>
          <p:spPr>
            <a:xfrm>
              <a:off x="3194621"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Bevel 26"/>
            <p:cNvSpPr/>
            <p:nvPr/>
          </p:nvSpPr>
          <p:spPr>
            <a:xfrm>
              <a:off x="3651821"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Bevel 27"/>
            <p:cNvSpPr/>
            <p:nvPr/>
          </p:nvSpPr>
          <p:spPr>
            <a:xfrm>
              <a:off x="4178808"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Bevel 28"/>
            <p:cNvSpPr/>
            <p:nvPr/>
          </p:nvSpPr>
          <p:spPr>
            <a:xfrm>
              <a:off x="45720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Bevel 29"/>
            <p:cNvSpPr/>
            <p:nvPr/>
          </p:nvSpPr>
          <p:spPr>
            <a:xfrm>
              <a:off x="50292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Bevel 30"/>
            <p:cNvSpPr/>
            <p:nvPr/>
          </p:nvSpPr>
          <p:spPr>
            <a:xfrm>
              <a:off x="54864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Bevel 31"/>
            <p:cNvSpPr/>
            <p:nvPr/>
          </p:nvSpPr>
          <p:spPr>
            <a:xfrm>
              <a:off x="5943600"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Bevel 32"/>
            <p:cNvSpPr/>
            <p:nvPr/>
          </p:nvSpPr>
          <p:spPr>
            <a:xfrm>
              <a:off x="6395021"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Bevel 33"/>
            <p:cNvSpPr/>
            <p:nvPr/>
          </p:nvSpPr>
          <p:spPr>
            <a:xfrm>
              <a:off x="6922008"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Bevel 34"/>
            <p:cNvSpPr/>
            <p:nvPr/>
          </p:nvSpPr>
          <p:spPr>
            <a:xfrm>
              <a:off x="7309421"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Bevel 35"/>
            <p:cNvSpPr/>
            <p:nvPr/>
          </p:nvSpPr>
          <p:spPr>
            <a:xfrm>
              <a:off x="7766621" y="1298899"/>
              <a:ext cx="164592"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21" name="Group 9220"/>
          <p:cNvGrpSpPr/>
          <p:nvPr/>
        </p:nvGrpSpPr>
        <p:grpSpPr>
          <a:xfrm>
            <a:off x="2295770" y="1066800"/>
            <a:ext cx="5723518" cy="246888"/>
            <a:chOff x="2017993" y="1298899"/>
            <a:chExt cx="5723518" cy="246888"/>
          </a:xfrm>
        </p:grpSpPr>
        <p:sp>
          <p:nvSpPr>
            <p:cNvPr id="42" name="Bevel 41"/>
            <p:cNvSpPr/>
            <p:nvPr/>
          </p:nvSpPr>
          <p:spPr>
            <a:xfrm>
              <a:off x="2017993" y="1298899"/>
              <a:ext cx="246888" cy="246888"/>
            </a:xfrm>
            <a:prstGeom prst="bevel">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Bevel 42"/>
            <p:cNvSpPr/>
            <p:nvPr/>
          </p:nvSpPr>
          <p:spPr>
            <a:xfrm>
              <a:off x="3379823" y="1298899"/>
              <a:ext cx="246888" cy="246888"/>
            </a:xfrm>
            <a:prstGeom prst="bevel">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Bevel 43"/>
            <p:cNvSpPr/>
            <p:nvPr/>
          </p:nvSpPr>
          <p:spPr>
            <a:xfrm>
              <a:off x="4751423" y="1298899"/>
              <a:ext cx="246888" cy="246888"/>
            </a:xfrm>
            <a:prstGeom prst="bevel">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Bevel 46"/>
            <p:cNvSpPr/>
            <p:nvPr/>
          </p:nvSpPr>
          <p:spPr>
            <a:xfrm>
              <a:off x="6153912" y="1298899"/>
              <a:ext cx="246888" cy="246888"/>
            </a:xfrm>
            <a:prstGeom prst="bevel">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Bevel 47"/>
            <p:cNvSpPr/>
            <p:nvPr/>
          </p:nvSpPr>
          <p:spPr>
            <a:xfrm>
              <a:off x="7494623" y="1298899"/>
              <a:ext cx="246888" cy="246888"/>
            </a:xfrm>
            <a:prstGeom prst="bevel">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22" name="Group 9221"/>
          <p:cNvGrpSpPr/>
          <p:nvPr/>
        </p:nvGrpSpPr>
        <p:grpSpPr>
          <a:xfrm>
            <a:off x="4087776" y="1066800"/>
            <a:ext cx="3112008" cy="246888"/>
            <a:chOff x="3809999" y="1298899"/>
            <a:chExt cx="3112008" cy="246888"/>
          </a:xfrm>
        </p:grpSpPr>
        <p:sp>
          <p:nvSpPr>
            <p:cNvPr id="46" name="Bevel 45"/>
            <p:cNvSpPr/>
            <p:nvPr/>
          </p:nvSpPr>
          <p:spPr>
            <a:xfrm>
              <a:off x="3809999" y="1298899"/>
              <a:ext cx="369045" cy="246888"/>
            </a:xfrm>
            <a:prstGeom prst="bevel">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Bevel 50"/>
            <p:cNvSpPr/>
            <p:nvPr/>
          </p:nvSpPr>
          <p:spPr>
            <a:xfrm>
              <a:off x="6559612" y="1298899"/>
              <a:ext cx="362395" cy="246888"/>
            </a:xfrm>
            <a:prstGeom prst="bevel">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Rectangle 55"/>
          <p:cNvSpPr/>
          <p:nvPr/>
        </p:nvSpPr>
        <p:spPr>
          <a:xfrm>
            <a:off x="2133600" y="5486400"/>
            <a:ext cx="5257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582577" y="1600200"/>
            <a:ext cx="7647023" cy="0"/>
          </a:xfrm>
          <a:prstGeom prst="straightConnector1">
            <a:avLst/>
          </a:prstGeom>
          <a:ln w="3492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153400" y="1367135"/>
            <a:ext cx="804277" cy="461665"/>
          </a:xfrm>
          <a:prstGeom prst="rect">
            <a:avLst/>
          </a:prstGeom>
          <a:noFill/>
        </p:spPr>
        <p:txBody>
          <a:bodyPr wrap="none" rtlCol="0">
            <a:spAutoFit/>
          </a:bodyPr>
          <a:lstStyle/>
          <a:p>
            <a:r>
              <a:rPr lang="en-US" dirty="0" smtClean="0">
                <a:latin typeface="Calibri"/>
                <a:cs typeface="Calibri"/>
              </a:rPr>
              <a:t>Time</a:t>
            </a:r>
            <a:endParaRPr lang="en-US" dirty="0">
              <a:latin typeface="Calibri"/>
              <a:cs typeface="Calibri"/>
            </a:endParaRPr>
          </a:p>
        </p:txBody>
      </p:sp>
      <p:sp>
        <p:nvSpPr>
          <p:cNvPr id="50" name="Bevel 49"/>
          <p:cNvSpPr/>
          <p:nvPr/>
        </p:nvSpPr>
        <p:spPr>
          <a:xfrm>
            <a:off x="1962912" y="2819400"/>
            <a:ext cx="246888" cy="246888"/>
          </a:xfrm>
          <a:prstGeom prst="bevel">
            <a:avLst/>
          </a:prstGeom>
          <a:solidFill>
            <a:srgbClr val="4D9E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Bevel 51"/>
          <p:cNvSpPr/>
          <p:nvPr/>
        </p:nvSpPr>
        <p:spPr>
          <a:xfrm>
            <a:off x="1962912" y="3810000"/>
            <a:ext cx="246888" cy="246888"/>
          </a:xfrm>
          <a:prstGeom prst="bevel">
            <a:avLst/>
          </a:prstGeom>
          <a:solidFill>
            <a:srgbClr val="3399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Bevel 52"/>
          <p:cNvSpPr/>
          <p:nvPr/>
        </p:nvSpPr>
        <p:spPr>
          <a:xfrm>
            <a:off x="1962912" y="4876800"/>
            <a:ext cx="246888" cy="246888"/>
          </a:xfrm>
          <a:prstGeom prst="bevel">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Bevel 53"/>
          <p:cNvSpPr/>
          <p:nvPr/>
        </p:nvSpPr>
        <p:spPr>
          <a:xfrm>
            <a:off x="1962912" y="5798312"/>
            <a:ext cx="246888" cy="246888"/>
          </a:xfrm>
          <a:prstGeom prst="bevel">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82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9220"/>
                                        </p:tgtEl>
                                        <p:attrNameLst>
                                          <p:attrName>style.visibility</p:attrName>
                                        </p:attrNameLst>
                                      </p:cBhvr>
                                      <p:to>
                                        <p:strVal val="visible"/>
                                      </p:to>
                                    </p:set>
                                    <p:animEffect transition="in" filter="fade">
                                      <p:cBhvr>
                                        <p:cTn id="41" dur="500"/>
                                        <p:tgtEl>
                                          <p:spTgt spid="922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9221"/>
                                        </p:tgtEl>
                                        <p:attrNameLst>
                                          <p:attrName>style.visibility</p:attrName>
                                        </p:attrNameLst>
                                      </p:cBhvr>
                                      <p:to>
                                        <p:strVal val="visible"/>
                                      </p:to>
                                    </p:set>
                                    <p:animEffect transition="in" filter="fade">
                                      <p:cBhvr>
                                        <p:cTn id="51" dur="500"/>
                                        <p:tgtEl>
                                          <p:spTgt spid="92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9222"/>
                                        </p:tgtEl>
                                        <p:attrNameLst>
                                          <p:attrName>style.visibility</p:attrName>
                                        </p:attrNameLst>
                                      </p:cBhvr>
                                      <p:to>
                                        <p:strVal val="visible"/>
                                      </p:to>
                                    </p:set>
                                    <p:animEffect transition="in" filter="fade">
                                      <p:cBhvr>
                                        <p:cTn id="63" dur="500"/>
                                        <p:tgtEl>
                                          <p:spTgt spid="92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p:bldP spid="15" grpId="0"/>
      <p:bldP spid="20" grpId="0"/>
      <p:bldP spid="37" grpId="0"/>
      <p:bldP spid="38" grpId="0"/>
      <p:bldP spid="40" grpId="0" animBg="1"/>
      <p:bldP spid="56" grpId="0" animBg="1"/>
      <p:bldP spid="9" grpId="0"/>
      <p:bldP spid="50" grpId="0" animBg="1"/>
      <p:bldP spid="52"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13</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Time constraint</a:t>
            </a:r>
            <a:endParaRPr lang="en-US" sz="4000" dirty="0">
              <a:latin typeface="Calibri"/>
              <a:ea typeface="ＭＳ Ｐゴシック" charset="0"/>
              <a:cs typeface="Calibri"/>
            </a:endParaRPr>
          </a:p>
        </p:txBody>
      </p:sp>
      <p:sp>
        <p:nvSpPr>
          <p:cNvPr id="3" name="TextBox 2"/>
          <p:cNvSpPr txBox="1"/>
          <p:nvPr/>
        </p:nvSpPr>
        <p:spPr>
          <a:xfrm>
            <a:off x="1447800" y="986137"/>
            <a:ext cx="6400800" cy="461665"/>
          </a:xfrm>
          <a:prstGeom prst="rect">
            <a:avLst/>
          </a:prstGeom>
          <a:noFill/>
          <a:ln>
            <a:solidFill>
              <a:srgbClr val="000000"/>
            </a:solidFill>
          </a:ln>
        </p:spPr>
        <p:txBody>
          <a:bodyPr wrap="square" rtlCol="0">
            <a:spAutoFit/>
          </a:bodyPr>
          <a:lstStyle/>
          <a:p>
            <a:pPr algn="ctr"/>
            <a:r>
              <a:rPr lang="en-US" dirty="0" smtClean="0">
                <a:solidFill>
                  <a:srgbClr val="0000FF"/>
                </a:solidFill>
                <a:latin typeface="Calibri"/>
                <a:cs typeface="Calibri"/>
              </a:rPr>
              <a:t>Setup </a:t>
            </a:r>
            <a:r>
              <a:rPr lang="en-US" dirty="0">
                <a:solidFill>
                  <a:srgbClr val="0000FF"/>
                </a:solidFill>
                <a:latin typeface="Calibri"/>
                <a:cs typeface="Calibri"/>
              </a:rPr>
              <a:t>+ computation + output time &lt; </a:t>
            </a:r>
            <a:r>
              <a:rPr lang="en-US" dirty="0" smtClean="0">
                <a:solidFill>
                  <a:srgbClr val="0000FF"/>
                </a:solidFill>
                <a:latin typeface="Calibri"/>
                <a:cs typeface="Calibri"/>
              </a:rPr>
              <a:t>Threshold</a:t>
            </a:r>
          </a:p>
        </p:txBody>
      </p:sp>
      <p:sp>
        <p:nvSpPr>
          <p:cNvPr id="4" name="TextBox 3"/>
          <p:cNvSpPr txBox="1"/>
          <p:nvPr/>
        </p:nvSpPr>
        <p:spPr>
          <a:xfrm>
            <a:off x="7632073" y="-1343859"/>
            <a:ext cx="184666" cy="461665"/>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355074" y="1600202"/>
            <a:ext cx="4445526" cy="2831423"/>
          </a:xfrm>
        </p:spPr>
        <p:txBody>
          <a:bodyPr>
            <a:normAutofit/>
          </a:bodyPr>
          <a:lstStyle/>
          <a:p>
            <a:pPr marL="0" indent="0">
              <a:buNone/>
            </a:pPr>
            <a:r>
              <a:rPr lang="en-US" sz="2400" dirty="0" smtClean="0"/>
              <a:t>(1) </a:t>
            </a:r>
            <a:r>
              <a:rPr lang="en-US" sz="2400" dirty="0" err="1" smtClean="0"/>
              <a:t>tAnalyze</a:t>
            </a:r>
            <a:r>
              <a:rPr lang="en-US" sz="2400" baseline="-25000" dirty="0" err="1" smtClean="0"/>
              <a:t>i</a:t>
            </a:r>
            <a:r>
              <a:rPr lang="en-US" sz="2400" baseline="-25000" dirty="0" err="1"/>
              <a:t>,t</a:t>
            </a:r>
            <a:r>
              <a:rPr lang="en-US" sz="2400" baseline="-25000" dirty="0"/>
              <a:t> </a:t>
            </a:r>
            <a:r>
              <a:rPr lang="en-US" sz="2400" dirty="0"/>
              <a:t>= </a:t>
            </a:r>
            <a:r>
              <a:rPr lang="en-US" sz="2400" dirty="0" smtClean="0"/>
              <a:t>tAnalyze</a:t>
            </a:r>
            <a:r>
              <a:rPr lang="en-US" sz="2400" baseline="-25000" dirty="0" smtClean="0"/>
              <a:t>i</a:t>
            </a:r>
            <a:r>
              <a:rPr lang="en-US" sz="2400" baseline="-25000" dirty="0"/>
              <a:t>,t-1 </a:t>
            </a:r>
          </a:p>
          <a:p>
            <a:pPr marL="457200" lvl="1" indent="0">
              <a:buNone/>
            </a:pPr>
            <a:r>
              <a:rPr lang="en-US" sz="2400" baseline="-25000" dirty="0"/>
              <a:t>			</a:t>
            </a:r>
            <a:r>
              <a:rPr lang="en-US" sz="2400" dirty="0" smtClean="0"/>
              <a:t>+ </a:t>
            </a:r>
            <a:r>
              <a:rPr lang="en-US" sz="2400" dirty="0" err="1"/>
              <a:t>it</a:t>
            </a:r>
            <a:r>
              <a:rPr lang="en-US" sz="2400" baseline="-25000" dirty="0" err="1"/>
              <a:t>i</a:t>
            </a:r>
            <a:r>
              <a:rPr lang="en-US" sz="2400" baseline="-25000" dirty="0"/>
              <a:t> </a:t>
            </a:r>
          </a:p>
          <a:p>
            <a:pPr marL="457200" lvl="1" indent="0">
              <a:buNone/>
            </a:pPr>
            <a:r>
              <a:rPr lang="en-US" sz="2400" baseline="-25000" dirty="0"/>
              <a:t>			</a:t>
            </a:r>
            <a:r>
              <a:rPr lang="en-US" sz="2400" dirty="0"/>
              <a:t>+ </a:t>
            </a:r>
            <a:r>
              <a:rPr lang="en-US" sz="2400" dirty="0" err="1"/>
              <a:t>ct</a:t>
            </a:r>
            <a:r>
              <a:rPr lang="en-US" sz="2400" baseline="-25000" dirty="0" err="1"/>
              <a:t>i</a:t>
            </a:r>
            <a:r>
              <a:rPr lang="en-US" sz="2400" baseline="-25000" dirty="0"/>
              <a:t>  </a:t>
            </a:r>
            <a:r>
              <a:rPr lang="en-US" sz="2400" dirty="0"/>
              <a:t>(if C=1) </a:t>
            </a:r>
          </a:p>
          <a:p>
            <a:pPr marL="457200" lvl="1" indent="0">
              <a:buNone/>
            </a:pPr>
            <a:r>
              <a:rPr lang="en-US" sz="2400" dirty="0"/>
              <a:t>			+ </a:t>
            </a:r>
            <a:r>
              <a:rPr lang="en-US" sz="2400" dirty="0" err="1"/>
              <a:t>ot</a:t>
            </a:r>
            <a:r>
              <a:rPr lang="en-US" sz="2400" baseline="-25000" dirty="0" err="1"/>
              <a:t>i</a:t>
            </a:r>
            <a:r>
              <a:rPr lang="en-US" sz="2400" baseline="-25000" dirty="0"/>
              <a:t> </a:t>
            </a:r>
            <a:r>
              <a:rPr lang="en-US" sz="2400" dirty="0"/>
              <a:t>(if O=1)</a:t>
            </a:r>
            <a:endParaRPr lang="en-US" sz="2400" baseline="-25000" dirty="0"/>
          </a:p>
          <a:p>
            <a:pPr marL="0" lvl="1" indent="0">
              <a:buNone/>
            </a:pPr>
            <a:r>
              <a:rPr lang="en-US" sz="2400" dirty="0" smtClean="0"/>
              <a:t>(2) tAnalyze</a:t>
            </a:r>
            <a:r>
              <a:rPr lang="en-US" sz="2400" baseline="-25000" dirty="0" smtClean="0"/>
              <a:t>i,0 </a:t>
            </a:r>
            <a:r>
              <a:rPr lang="en-US" sz="2400" dirty="0"/>
              <a:t>= </a:t>
            </a:r>
            <a:r>
              <a:rPr lang="en-US" sz="2400" dirty="0" err="1" smtClean="0"/>
              <a:t>ft</a:t>
            </a:r>
            <a:r>
              <a:rPr lang="en-US" sz="2400" baseline="-25000" dirty="0" err="1" smtClean="0"/>
              <a:t>i</a:t>
            </a:r>
            <a:r>
              <a:rPr lang="en-US" sz="2400" baseline="-25000" dirty="0" smtClean="0"/>
              <a:t> </a:t>
            </a:r>
            <a:endParaRPr lang="en-US" sz="2400" dirty="0" smtClean="0"/>
          </a:p>
          <a:p>
            <a:pPr marL="0" indent="0">
              <a:buNone/>
            </a:pPr>
            <a:r>
              <a:rPr lang="en-US" sz="2400" dirty="0" smtClean="0"/>
              <a:t>(3) </a:t>
            </a:r>
            <a:r>
              <a:rPr lang="en-US" sz="2400" dirty="0" err="1" smtClean="0"/>
              <a:t>tAnalyze</a:t>
            </a:r>
            <a:r>
              <a:rPr lang="en-US" sz="2400" baseline="-25000" dirty="0" err="1" smtClean="0"/>
              <a:t>i,Steps</a:t>
            </a:r>
            <a:r>
              <a:rPr lang="en-US" sz="2400" baseline="-25000" dirty="0" smtClean="0"/>
              <a:t> </a:t>
            </a:r>
            <a:r>
              <a:rPr lang="en-US" sz="2400" dirty="0" smtClean="0"/>
              <a:t>&lt; Threshold</a:t>
            </a:r>
            <a:endParaRPr lang="en-US" sz="2400" baseline="-250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2408574074"/>
              </p:ext>
            </p:extLst>
          </p:nvPr>
        </p:nvGraphicFramePr>
        <p:xfrm>
          <a:off x="3326876" y="3445488"/>
          <a:ext cx="805543" cy="304800"/>
        </p:xfrm>
        <a:graphic>
          <a:graphicData uri="http://schemas.openxmlformats.org/presentationml/2006/ole">
            <mc:AlternateContent xmlns:mc="http://schemas.openxmlformats.org/markup-compatibility/2006">
              <mc:Choice xmlns:v="urn:schemas-microsoft-com:vml" Requires="v">
                <p:oleObj spid="_x0000_s23898" name="Equation" r:id="rId4" imgW="469900" imgH="177800" progId="Equation.3">
                  <p:embed/>
                </p:oleObj>
              </mc:Choice>
              <mc:Fallback>
                <p:oleObj name="Equation" r:id="rId4" imgW="469900" imgH="177800" progId="Equation.3">
                  <p:embed/>
                  <p:pic>
                    <p:nvPicPr>
                      <p:cNvPr id="0" name=""/>
                      <p:cNvPicPr/>
                      <p:nvPr/>
                    </p:nvPicPr>
                    <p:blipFill>
                      <a:blip r:embed="rId5"/>
                      <a:stretch>
                        <a:fillRect/>
                      </a:stretch>
                    </p:blipFill>
                    <p:spPr>
                      <a:xfrm>
                        <a:off x="3326876" y="3445488"/>
                        <a:ext cx="805543" cy="304800"/>
                      </a:xfrm>
                      <a:prstGeom prst="rect">
                        <a:avLst/>
                      </a:prstGeom>
                    </p:spPr>
                  </p:pic>
                </p:oleObj>
              </mc:Fallback>
            </mc:AlternateContent>
          </a:graphicData>
        </a:graphic>
      </p:graphicFrame>
      <p:graphicFrame>
        <p:nvGraphicFramePr>
          <p:cNvPr id="9" name="Diagram 8"/>
          <p:cNvGraphicFramePr/>
          <p:nvPr>
            <p:extLst>
              <p:ext uri="{D42A27DB-BD31-4B8C-83A1-F6EECF244321}">
                <p14:modId xmlns:p14="http://schemas.microsoft.com/office/powerpoint/2010/main" val="4224665391"/>
              </p:ext>
            </p:extLst>
          </p:nvPr>
        </p:nvGraphicFramePr>
        <p:xfrm>
          <a:off x="2667000" y="609600"/>
          <a:ext cx="7696200" cy="414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69012111"/>
              </p:ext>
            </p:extLst>
          </p:nvPr>
        </p:nvGraphicFramePr>
        <p:xfrm>
          <a:off x="355074" y="4495800"/>
          <a:ext cx="5512326" cy="1767840"/>
        </p:xfrm>
        <a:graphic>
          <a:graphicData uri="http://schemas.openxmlformats.org/drawingml/2006/table">
            <a:tbl>
              <a:tblPr firstRow="1" bandRow="1">
                <a:tableStyleId>{ED083AE6-46FA-4A59-8FB0-9F97EB10719F}</a:tableStyleId>
              </a:tblPr>
              <a:tblGrid>
                <a:gridCol w="514483"/>
                <a:gridCol w="4997843"/>
              </a:tblGrid>
              <a:tr h="436880">
                <a:tc>
                  <a:txBody>
                    <a:bodyPr/>
                    <a:lstStyle/>
                    <a:p>
                      <a:r>
                        <a:rPr lang="en-US" sz="2300" b="0" dirty="0" smtClean="0">
                          <a:solidFill>
                            <a:srgbClr val="000000"/>
                          </a:solidFill>
                          <a:latin typeface="Calibri"/>
                          <a:cs typeface="Calibri"/>
                        </a:rPr>
                        <a:t>it</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Time required per simulation time step </a:t>
                      </a:r>
                    </a:p>
                  </a:txBody>
                  <a:tcPr/>
                </a:tc>
              </a:tr>
              <a:tr h="436880">
                <a:tc>
                  <a:txBody>
                    <a:bodyPr/>
                    <a:lstStyle/>
                    <a:p>
                      <a:r>
                        <a:rPr lang="en-US" sz="2300" b="0" dirty="0" err="1" smtClean="0">
                          <a:solidFill>
                            <a:srgbClr val="000000"/>
                          </a:solidFill>
                          <a:latin typeface="Calibri"/>
                          <a:cs typeface="Calibri"/>
                        </a:rPr>
                        <a:t>ct</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Compute time required</a:t>
                      </a:r>
                    </a:p>
                  </a:txBody>
                  <a:tcPr/>
                </a:tc>
              </a:tr>
              <a:tr h="436880">
                <a:tc>
                  <a:txBody>
                    <a:bodyPr/>
                    <a:lstStyle/>
                    <a:p>
                      <a:r>
                        <a:rPr lang="en-US" sz="2300" b="0" dirty="0" err="1" smtClean="0">
                          <a:solidFill>
                            <a:srgbClr val="000000"/>
                          </a:solidFill>
                          <a:latin typeface="Calibri"/>
                          <a:cs typeface="Calibri"/>
                        </a:rPr>
                        <a:t>ot</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Output time required </a:t>
                      </a:r>
                    </a:p>
                  </a:txBody>
                  <a:tcPr/>
                </a:tc>
              </a:tr>
              <a:tr h="436880">
                <a:tc>
                  <a:txBody>
                    <a:bodyPr/>
                    <a:lstStyle/>
                    <a:p>
                      <a:r>
                        <a:rPr lang="en-US" sz="2300" b="0" dirty="0" err="1" smtClean="0">
                          <a:solidFill>
                            <a:srgbClr val="000000"/>
                          </a:solidFill>
                          <a:latin typeface="Calibri"/>
                          <a:cs typeface="Calibri"/>
                        </a:rPr>
                        <a:t>ft</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Fixed setup time </a:t>
                      </a: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49309134"/>
              </p:ext>
            </p:extLst>
          </p:nvPr>
        </p:nvGraphicFramePr>
        <p:xfrm>
          <a:off x="6172200" y="4953000"/>
          <a:ext cx="2468880" cy="883920"/>
        </p:xfrm>
        <a:graphic>
          <a:graphicData uri="http://schemas.openxmlformats.org/drawingml/2006/table">
            <a:tbl>
              <a:tblPr firstRow="1" bandRow="1">
                <a:tableStyleId>{ED083AE6-46FA-4A59-8FB0-9F97EB10719F}</a:tableStyleId>
              </a:tblPr>
              <a:tblGrid>
                <a:gridCol w="453468"/>
                <a:gridCol w="2015412"/>
              </a:tblGrid>
              <a:tr h="436880">
                <a:tc>
                  <a:txBody>
                    <a:bodyPr/>
                    <a:lstStyle/>
                    <a:p>
                      <a:r>
                        <a:rPr lang="en-US" sz="2300" b="0" dirty="0" smtClean="0">
                          <a:solidFill>
                            <a:srgbClr val="000000"/>
                          </a:solidFill>
                          <a:latin typeface="Calibri"/>
                          <a:cs typeface="Calibri"/>
                        </a:rPr>
                        <a:t>C</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Compute</a:t>
                      </a:r>
                      <a:r>
                        <a:rPr lang="en-US" sz="2300" b="0" baseline="0" dirty="0" smtClean="0">
                          <a:solidFill>
                            <a:srgbClr val="000000"/>
                          </a:solidFill>
                          <a:latin typeface="Calibri"/>
                          <a:cs typeface="Calibri"/>
                        </a:rPr>
                        <a:t> step</a:t>
                      </a:r>
                      <a:endParaRPr lang="en-US" sz="2300" b="0" dirty="0">
                        <a:solidFill>
                          <a:srgbClr val="000000"/>
                        </a:solidFill>
                        <a:latin typeface="Calibri"/>
                        <a:cs typeface="Calibri"/>
                      </a:endParaRPr>
                    </a:p>
                  </a:txBody>
                  <a:tcPr/>
                </a:tc>
              </a:tr>
              <a:tr h="436880">
                <a:tc>
                  <a:txBody>
                    <a:bodyPr/>
                    <a:lstStyle/>
                    <a:p>
                      <a:r>
                        <a:rPr lang="en-US" sz="2300" b="0" dirty="0" smtClean="0">
                          <a:solidFill>
                            <a:srgbClr val="000000"/>
                          </a:solidFill>
                          <a:latin typeface="Calibri"/>
                          <a:cs typeface="Calibri"/>
                        </a:rPr>
                        <a:t>O</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Output step</a:t>
                      </a:r>
                      <a:endParaRPr lang="en-US" sz="2300" b="0" dirty="0">
                        <a:solidFill>
                          <a:srgbClr val="000000"/>
                        </a:solidFill>
                        <a:latin typeface="Calibri"/>
                        <a:cs typeface="Calibri"/>
                      </a:endParaRPr>
                    </a:p>
                  </a:txBody>
                  <a:tcPr/>
                </a:tc>
              </a:tr>
            </a:tbl>
          </a:graphicData>
        </a:graphic>
      </p:graphicFrame>
    </p:spTree>
    <p:extLst>
      <p:ext uri="{BB962C8B-B14F-4D97-AF65-F5344CB8AC3E}">
        <p14:creationId xmlns:p14="http://schemas.microsoft.com/office/powerpoint/2010/main" val="3973594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fade">
                                      <p:cBhvr>
                                        <p:cTn id="3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14</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Modeling memory</a:t>
            </a:r>
            <a:endParaRPr lang="en-US" sz="4000" dirty="0">
              <a:latin typeface="Calibri"/>
              <a:ea typeface="ＭＳ Ｐゴシック" charset="0"/>
              <a:cs typeface="Calibri"/>
            </a:endParaRPr>
          </a:p>
        </p:txBody>
      </p:sp>
      <p:graphicFrame>
        <p:nvGraphicFramePr>
          <p:cNvPr id="5" name="Diagram 4"/>
          <p:cNvGraphicFramePr/>
          <p:nvPr>
            <p:extLst>
              <p:ext uri="{D42A27DB-BD31-4B8C-83A1-F6EECF244321}">
                <p14:modId xmlns:p14="http://schemas.microsoft.com/office/powerpoint/2010/main" val="4275093322"/>
              </p:ext>
            </p:extLst>
          </p:nvPr>
        </p:nvGraphicFramePr>
        <p:xfrm>
          <a:off x="228600" y="2336800"/>
          <a:ext cx="88392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6477000" y="1395673"/>
            <a:ext cx="2362202" cy="1013416"/>
            <a:chOff x="7010400" y="609600"/>
            <a:chExt cx="1632093" cy="1013416"/>
          </a:xfrm>
        </p:grpSpPr>
        <p:sp>
          <p:nvSpPr>
            <p:cNvPr id="4" name="Oval Callout 3"/>
            <p:cNvSpPr/>
            <p:nvPr/>
          </p:nvSpPr>
          <p:spPr>
            <a:xfrm>
              <a:off x="7010400" y="609600"/>
              <a:ext cx="1632093" cy="1013416"/>
            </a:xfrm>
            <a:prstGeom prst="wedgeEllipseCallout">
              <a:avLst>
                <a:gd name="adj1" fmla="val -61882"/>
                <a:gd name="adj2" fmla="val 50285"/>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054707" y="792019"/>
              <a:ext cx="1587786" cy="830997"/>
            </a:xfrm>
            <a:prstGeom prst="rect">
              <a:avLst/>
            </a:prstGeom>
            <a:noFill/>
          </p:spPr>
          <p:txBody>
            <a:bodyPr wrap="square" rtlCol="0">
              <a:spAutoFit/>
            </a:bodyPr>
            <a:lstStyle/>
            <a:p>
              <a:pPr algn="ctr"/>
              <a:r>
                <a:rPr lang="en-US" dirty="0" smtClean="0">
                  <a:solidFill>
                    <a:srgbClr val="000000"/>
                  </a:solidFill>
                </a:rPr>
                <a:t>Initial memory allocation</a:t>
              </a:r>
              <a:endParaRPr lang="en-US" dirty="0">
                <a:solidFill>
                  <a:srgbClr val="000000"/>
                </a:solidFill>
              </a:endParaRPr>
            </a:p>
          </p:txBody>
        </p:sp>
      </p:grpSp>
      <p:sp>
        <p:nvSpPr>
          <p:cNvPr id="12" name="Rectangle 11"/>
          <p:cNvSpPr/>
          <p:nvPr/>
        </p:nvSpPr>
        <p:spPr>
          <a:xfrm>
            <a:off x="228600" y="838201"/>
            <a:ext cx="8915400" cy="830997"/>
          </a:xfrm>
          <a:prstGeom prst="rect">
            <a:avLst/>
          </a:prstGeom>
        </p:spPr>
        <p:txBody>
          <a:bodyPr wrap="square">
            <a:spAutoFit/>
          </a:bodyPr>
          <a:lstStyle/>
          <a:p>
            <a:pPr lvl="0"/>
            <a:r>
              <a:rPr lang="en-US" dirty="0" smtClean="0">
                <a:solidFill>
                  <a:srgbClr val="000000"/>
                </a:solidFill>
                <a:latin typeface="Calibri"/>
                <a:cs typeface="Calibri"/>
              </a:rPr>
              <a:t>Various possible memory allocations required by each analysis at various time steps</a:t>
            </a:r>
            <a:endParaRPr lang="en-US" dirty="0"/>
          </a:p>
        </p:txBody>
      </p:sp>
      <p:sp>
        <p:nvSpPr>
          <p:cNvPr id="15" name="TextBox 14"/>
          <p:cNvSpPr txBox="1"/>
          <p:nvPr/>
        </p:nvSpPr>
        <p:spPr>
          <a:xfrm>
            <a:off x="2291779" y="1967173"/>
            <a:ext cx="1975421" cy="461665"/>
          </a:xfrm>
          <a:prstGeom prst="rect">
            <a:avLst/>
          </a:prstGeom>
          <a:noFill/>
        </p:spPr>
        <p:txBody>
          <a:bodyPr wrap="none" rtlCol="0">
            <a:spAutoFit/>
          </a:bodyPr>
          <a:lstStyle/>
          <a:p>
            <a:r>
              <a:rPr lang="en-US" dirty="0" smtClean="0">
                <a:solidFill>
                  <a:srgbClr val="000090"/>
                </a:solidFill>
                <a:latin typeface="Calibri"/>
                <a:cs typeface="Calibri"/>
              </a:rPr>
              <a:t>First time step</a:t>
            </a:r>
            <a:endParaRPr lang="en-US" dirty="0">
              <a:solidFill>
                <a:srgbClr val="000090"/>
              </a:solidFill>
              <a:latin typeface="Calibri"/>
              <a:cs typeface="Calibri"/>
            </a:endParaRPr>
          </a:p>
        </p:txBody>
      </p:sp>
      <p:sp>
        <p:nvSpPr>
          <p:cNvPr id="20" name="TextBox 19"/>
          <p:cNvSpPr txBox="1"/>
          <p:nvPr/>
        </p:nvSpPr>
        <p:spPr>
          <a:xfrm>
            <a:off x="2297955" y="3417333"/>
            <a:ext cx="2121645" cy="461665"/>
          </a:xfrm>
          <a:prstGeom prst="rect">
            <a:avLst/>
          </a:prstGeom>
          <a:noFill/>
        </p:spPr>
        <p:txBody>
          <a:bodyPr wrap="none" rtlCol="0">
            <a:spAutoFit/>
          </a:bodyPr>
          <a:lstStyle/>
          <a:p>
            <a:r>
              <a:rPr lang="en-US" dirty="0" smtClean="0">
                <a:solidFill>
                  <a:srgbClr val="000090"/>
                </a:solidFill>
                <a:latin typeface="Calibri"/>
                <a:cs typeface="Calibri"/>
              </a:rPr>
              <a:t>Every time step</a:t>
            </a:r>
            <a:endParaRPr lang="en-US" dirty="0">
              <a:solidFill>
                <a:srgbClr val="000090"/>
              </a:solidFill>
              <a:latin typeface="Calibri"/>
              <a:cs typeface="Calibri"/>
            </a:endParaRPr>
          </a:p>
        </p:txBody>
      </p:sp>
      <p:sp>
        <p:nvSpPr>
          <p:cNvPr id="3" name="Rectangle 2"/>
          <p:cNvSpPr/>
          <p:nvPr/>
        </p:nvSpPr>
        <p:spPr>
          <a:xfrm>
            <a:off x="2362200" y="3276600"/>
            <a:ext cx="6386191" cy="297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76806" y="4953000"/>
            <a:ext cx="6614794"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6705600" y="3053224"/>
            <a:ext cx="2285999" cy="909176"/>
            <a:chOff x="6629398" y="2215026"/>
            <a:chExt cx="2285999" cy="831001"/>
          </a:xfrm>
        </p:grpSpPr>
        <p:sp>
          <p:nvSpPr>
            <p:cNvPr id="13" name="Oval Callout 12"/>
            <p:cNvSpPr/>
            <p:nvPr/>
          </p:nvSpPr>
          <p:spPr>
            <a:xfrm>
              <a:off x="6629398" y="2215026"/>
              <a:ext cx="2285999" cy="830997"/>
            </a:xfrm>
            <a:prstGeom prst="wedgeEllipseCallout">
              <a:avLst>
                <a:gd name="adj1" fmla="val -69207"/>
                <a:gd name="adj2" fmla="val 37245"/>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67492" y="2286483"/>
              <a:ext cx="2071706" cy="759544"/>
            </a:xfrm>
            <a:prstGeom prst="rect">
              <a:avLst/>
            </a:prstGeom>
            <a:noFill/>
          </p:spPr>
          <p:txBody>
            <a:bodyPr wrap="square" rtlCol="0">
              <a:spAutoFit/>
            </a:bodyPr>
            <a:lstStyle/>
            <a:p>
              <a:pPr algn="ctr"/>
              <a:r>
                <a:rPr lang="en-US" dirty="0" smtClean="0">
                  <a:solidFill>
                    <a:srgbClr val="000000"/>
                  </a:solidFill>
                </a:rPr>
                <a:t>Memory to copy data</a:t>
              </a:r>
              <a:endParaRPr lang="en-US" dirty="0">
                <a:solidFill>
                  <a:srgbClr val="000000"/>
                </a:solidFill>
              </a:endParaRPr>
            </a:p>
          </p:txBody>
        </p:sp>
      </p:grpSp>
    </p:spTree>
    <p:extLst>
      <p:ext uri="{BB962C8B-B14F-4D97-AF65-F5344CB8AC3E}">
        <p14:creationId xmlns:p14="http://schemas.microsoft.com/office/powerpoint/2010/main" val="3839350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15</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Memory constraint</a:t>
            </a:r>
            <a:endParaRPr lang="en-US" sz="4000" dirty="0">
              <a:latin typeface="Calibri"/>
              <a:ea typeface="ＭＳ Ｐゴシック" charset="0"/>
              <a:cs typeface="Calibri"/>
            </a:endParaRPr>
          </a:p>
        </p:txBody>
      </p:sp>
      <p:sp>
        <p:nvSpPr>
          <p:cNvPr id="3" name="TextBox 2"/>
          <p:cNvSpPr txBox="1"/>
          <p:nvPr/>
        </p:nvSpPr>
        <p:spPr>
          <a:xfrm>
            <a:off x="533400" y="990601"/>
            <a:ext cx="7848600" cy="461665"/>
          </a:xfrm>
          <a:prstGeom prst="rect">
            <a:avLst/>
          </a:prstGeom>
          <a:noFill/>
          <a:ln>
            <a:solidFill>
              <a:srgbClr val="000000"/>
            </a:solidFill>
          </a:ln>
        </p:spPr>
        <p:txBody>
          <a:bodyPr wrap="square" rtlCol="0">
            <a:spAutoFit/>
          </a:bodyPr>
          <a:lstStyle/>
          <a:p>
            <a:pPr algn="ctr"/>
            <a:r>
              <a:rPr lang="en-US" dirty="0" smtClean="0">
                <a:solidFill>
                  <a:srgbClr val="0000FF"/>
                </a:solidFill>
                <a:latin typeface="Calibri"/>
                <a:cs typeface="Calibri"/>
              </a:rPr>
              <a:t>Fixed + auxiliary + output memory &lt; Available free memory</a:t>
            </a:r>
          </a:p>
        </p:txBody>
      </p:sp>
      <p:sp>
        <p:nvSpPr>
          <p:cNvPr id="5" name="Content Placeholder 2"/>
          <p:cNvSpPr>
            <a:spLocks noGrp="1"/>
          </p:cNvSpPr>
          <p:nvPr>
            <p:ph idx="1"/>
          </p:nvPr>
        </p:nvSpPr>
        <p:spPr>
          <a:xfrm>
            <a:off x="228600" y="1905000"/>
            <a:ext cx="4343400" cy="3750288"/>
          </a:xfrm>
        </p:spPr>
        <p:txBody>
          <a:bodyPr>
            <a:normAutofit/>
          </a:bodyPr>
          <a:lstStyle/>
          <a:p>
            <a:pPr marL="0" indent="0">
              <a:buNone/>
            </a:pPr>
            <a:r>
              <a:rPr lang="en-US" sz="2400" dirty="0" smtClean="0"/>
              <a:t>(1) </a:t>
            </a:r>
            <a:r>
              <a:rPr lang="en-US" sz="2400" dirty="0" err="1" smtClean="0"/>
              <a:t>mStart</a:t>
            </a:r>
            <a:r>
              <a:rPr lang="en-US" sz="2400" baseline="-25000" dirty="0" err="1" smtClean="0"/>
              <a:t>i,j</a:t>
            </a:r>
            <a:r>
              <a:rPr lang="en-US" sz="2400" baseline="-25000" dirty="0" smtClean="0"/>
              <a:t> </a:t>
            </a:r>
            <a:r>
              <a:rPr lang="en-US" sz="2400" dirty="0"/>
              <a:t>= </a:t>
            </a:r>
            <a:r>
              <a:rPr lang="en-US" sz="2400" dirty="0" smtClean="0"/>
              <a:t>mEnd</a:t>
            </a:r>
            <a:r>
              <a:rPr lang="en-US" sz="2400" baseline="-25000" dirty="0" smtClean="0"/>
              <a:t>i,j-1</a:t>
            </a:r>
            <a:endParaRPr lang="en-US" sz="2400" baseline="-25000" dirty="0"/>
          </a:p>
          <a:p>
            <a:pPr marL="457200" lvl="1" indent="0">
              <a:buNone/>
            </a:pPr>
            <a:r>
              <a:rPr lang="en-US" sz="2400" baseline="-25000" dirty="0"/>
              <a:t>			</a:t>
            </a:r>
            <a:r>
              <a:rPr lang="en-US" sz="2400" dirty="0" smtClean="0"/>
              <a:t>+ </a:t>
            </a:r>
            <a:r>
              <a:rPr lang="en-US" sz="2400" dirty="0" err="1" smtClean="0"/>
              <a:t>im</a:t>
            </a:r>
            <a:r>
              <a:rPr lang="en-US" sz="2400" baseline="-25000" dirty="0" err="1" smtClean="0"/>
              <a:t>i</a:t>
            </a:r>
            <a:r>
              <a:rPr lang="en-US" sz="2400" baseline="-25000" dirty="0" smtClean="0"/>
              <a:t> </a:t>
            </a:r>
            <a:endParaRPr lang="en-US" sz="2400" baseline="-25000" dirty="0"/>
          </a:p>
          <a:p>
            <a:pPr marL="457200" lvl="1" indent="0">
              <a:buNone/>
            </a:pPr>
            <a:r>
              <a:rPr lang="en-US" sz="2400" baseline="-25000" dirty="0"/>
              <a:t>			</a:t>
            </a:r>
            <a:r>
              <a:rPr lang="en-US" sz="2400" dirty="0"/>
              <a:t>+ </a:t>
            </a:r>
            <a:r>
              <a:rPr lang="en-US" sz="2400" dirty="0" smtClean="0"/>
              <a:t>cm</a:t>
            </a:r>
            <a:r>
              <a:rPr lang="en-US" sz="2400" baseline="-25000" dirty="0" smtClean="0"/>
              <a:t>i  </a:t>
            </a:r>
            <a:r>
              <a:rPr lang="en-US" sz="2400" dirty="0"/>
              <a:t>(if C=1) </a:t>
            </a:r>
          </a:p>
          <a:p>
            <a:pPr marL="457200" lvl="1" indent="0">
              <a:buNone/>
            </a:pPr>
            <a:r>
              <a:rPr lang="en-US" sz="2400" dirty="0"/>
              <a:t>			+ </a:t>
            </a:r>
            <a:r>
              <a:rPr lang="en-US" sz="2400" dirty="0" err="1" smtClean="0"/>
              <a:t>om</a:t>
            </a:r>
            <a:r>
              <a:rPr lang="en-US" sz="2400" baseline="-25000" dirty="0" err="1" smtClean="0"/>
              <a:t>i</a:t>
            </a:r>
            <a:r>
              <a:rPr lang="en-US" sz="2400" baseline="-25000" dirty="0" smtClean="0"/>
              <a:t> </a:t>
            </a:r>
            <a:r>
              <a:rPr lang="en-US" sz="2400" dirty="0"/>
              <a:t>(if O=1</a:t>
            </a:r>
            <a:r>
              <a:rPr lang="en-US" sz="2400" dirty="0" smtClean="0"/>
              <a:t>)</a:t>
            </a:r>
            <a:endParaRPr lang="en-US" sz="2400" baseline="-25000" dirty="0"/>
          </a:p>
          <a:p>
            <a:pPr marL="0" lvl="1" indent="0">
              <a:buNone/>
            </a:pPr>
            <a:r>
              <a:rPr lang="en-US" sz="2400" dirty="0" smtClean="0"/>
              <a:t>(2) </a:t>
            </a:r>
            <a:r>
              <a:rPr lang="en-US" sz="2400" dirty="0" err="1" smtClean="0"/>
              <a:t>mEnd</a:t>
            </a:r>
            <a:r>
              <a:rPr lang="en-US" sz="2400" baseline="-25000" dirty="0" err="1" smtClean="0"/>
              <a:t>i,j</a:t>
            </a:r>
            <a:r>
              <a:rPr lang="en-US" sz="2400" baseline="-25000" dirty="0" smtClean="0"/>
              <a:t> </a:t>
            </a:r>
            <a:r>
              <a:rPr lang="en-US" sz="2400" dirty="0" smtClean="0"/>
              <a:t>=     </a:t>
            </a:r>
            <a:r>
              <a:rPr lang="en-US" sz="2400" dirty="0" err="1" smtClean="0"/>
              <a:t>fm</a:t>
            </a:r>
            <a:r>
              <a:rPr lang="en-US" sz="2400" baseline="-25000" dirty="0" err="1" smtClean="0"/>
              <a:t>i</a:t>
            </a:r>
            <a:r>
              <a:rPr lang="en-US" sz="2400" baseline="-25000" dirty="0" smtClean="0"/>
              <a:t> </a:t>
            </a:r>
            <a:r>
              <a:rPr lang="en-US" sz="2400" dirty="0"/>
              <a:t>(if O=1</a:t>
            </a:r>
            <a:r>
              <a:rPr lang="en-US" sz="2400" dirty="0" smtClean="0"/>
              <a:t>)</a:t>
            </a:r>
            <a:endParaRPr lang="en-US" sz="2400" baseline="-25000" dirty="0" smtClean="0"/>
          </a:p>
          <a:p>
            <a:pPr marL="0" lvl="1" indent="0">
              <a:buNone/>
            </a:pPr>
            <a:r>
              <a:rPr lang="en-US" sz="2400" dirty="0" smtClean="0"/>
              <a:t>                         </a:t>
            </a:r>
            <a:r>
              <a:rPr lang="en-US" sz="2400" dirty="0" err="1" smtClean="0"/>
              <a:t>mStart</a:t>
            </a:r>
            <a:r>
              <a:rPr lang="en-US" sz="2400" baseline="-25000" dirty="0" err="1" smtClean="0"/>
              <a:t>i</a:t>
            </a:r>
            <a:r>
              <a:rPr lang="en-US" sz="2400" baseline="-25000" dirty="0" err="1"/>
              <a:t>,</a:t>
            </a:r>
            <a:r>
              <a:rPr lang="en-US" sz="2400" baseline="-25000" dirty="0" err="1" smtClean="0"/>
              <a:t>j</a:t>
            </a:r>
            <a:endParaRPr lang="en-US" sz="2400" dirty="0" smtClean="0"/>
          </a:p>
          <a:p>
            <a:pPr marL="0" lvl="1" indent="0">
              <a:buNone/>
            </a:pPr>
            <a:r>
              <a:rPr lang="en-US" sz="2400" dirty="0" smtClean="0"/>
              <a:t>(3) </a:t>
            </a:r>
            <a:r>
              <a:rPr lang="en-US" sz="2400" dirty="0"/>
              <a:t>mEnd</a:t>
            </a:r>
            <a:r>
              <a:rPr lang="en-US" sz="2400" baseline="-25000" dirty="0"/>
              <a:t>i</a:t>
            </a:r>
            <a:r>
              <a:rPr lang="en-US" sz="2400" baseline="-25000" dirty="0" smtClean="0"/>
              <a:t>,0 </a:t>
            </a:r>
            <a:r>
              <a:rPr lang="en-US" sz="2400" dirty="0"/>
              <a:t>= </a:t>
            </a:r>
            <a:r>
              <a:rPr lang="en-US" sz="2400" dirty="0" err="1"/>
              <a:t>fm</a:t>
            </a:r>
            <a:r>
              <a:rPr lang="en-US" sz="2400" baseline="-25000" dirty="0" err="1"/>
              <a:t>i</a:t>
            </a:r>
            <a:endParaRPr lang="en-US" sz="2400" dirty="0" smtClean="0"/>
          </a:p>
          <a:p>
            <a:pPr marL="0" indent="0">
              <a:buNone/>
            </a:pPr>
            <a:r>
              <a:rPr lang="en-US" sz="2400" dirty="0" smtClean="0"/>
              <a:t>(4) </a:t>
            </a:r>
            <a:r>
              <a:rPr lang="en-US" sz="2400" dirty="0" err="1" smtClean="0"/>
              <a:t>mStart</a:t>
            </a:r>
            <a:r>
              <a:rPr lang="en-US" sz="2400" baseline="-25000" dirty="0" err="1" smtClean="0"/>
              <a:t>i,</a:t>
            </a:r>
            <a:r>
              <a:rPr lang="en-US" sz="2400" baseline="-25000" dirty="0" err="1"/>
              <a:t>j</a:t>
            </a:r>
            <a:r>
              <a:rPr lang="en-US" sz="2400" baseline="-25000" dirty="0" smtClean="0"/>
              <a:t> </a:t>
            </a:r>
            <a:r>
              <a:rPr lang="en-US" sz="2400" dirty="0" smtClean="0"/>
              <a:t>&lt; Free memory </a:t>
            </a:r>
            <a:endParaRPr lang="en-US" sz="2400" baseline="-250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915443330"/>
              </p:ext>
            </p:extLst>
          </p:nvPr>
        </p:nvGraphicFramePr>
        <p:xfrm>
          <a:off x="1981202" y="3727449"/>
          <a:ext cx="342385" cy="844551"/>
        </p:xfrm>
        <a:graphic>
          <a:graphicData uri="http://schemas.openxmlformats.org/presentationml/2006/ole">
            <mc:AlternateContent xmlns:mc="http://schemas.openxmlformats.org/markup-compatibility/2006">
              <mc:Choice xmlns:v="urn:schemas-microsoft-com:vml" Requires="v">
                <p:oleObj spid="_x0000_s25206" name="Equation" r:id="rId4" imgW="190500" imgH="469900" progId="Equation.3">
                  <p:embed/>
                </p:oleObj>
              </mc:Choice>
              <mc:Fallback>
                <p:oleObj name="Equation" r:id="rId4" imgW="190500" imgH="469900" progId="Equation.3">
                  <p:embed/>
                  <p:pic>
                    <p:nvPicPr>
                      <p:cNvPr id="0" name=""/>
                      <p:cNvPicPr/>
                      <p:nvPr/>
                    </p:nvPicPr>
                    <p:blipFill>
                      <a:blip r:embed="rId5"/>
                      <a:stretch>
                        <a:fillRect/>
                      </a:stretch>
                    </p:blipFill>
                    <p:spPr>
                      <a:xfrm>
                        <a:off x="1981202" y="3727449"/>
                        <a:ext cx="342385" cy="84455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07845893"/>
              </p:ext>
            </p:extLst>
          </p:nvPr>
        </p:nvGraphicFramePr>
        <p:xfrm>
          <a:off x="2623457" y="4648200"/>
          <a:ext cx="805543" cy="304800"/>
        </p:xfrm>
        <a:graphic>
          <a:graphicData uri="http://schemas.openxmlformats.org/presentationml/2006/ole">
            <mc:AlternateContent xmlns:mc="http://schemas.openxmlformats.org/markup-compatibility/2006">
              <mc:Choice xmlns:v="urn:schemas-microsoft-com:vml" Requires="v">
                <p:oleObj spid="_x0000_s25207" name="Equation" r:id="rId6" imgW="469900" imgH="177800" progId="Equation.3">
                  <p:embed/>
                </p:oleObj>
              </mc:Choice>
              <mc:Fallback>
                <p:oleObj name="Equation" r:id="rId6" imgW="469900" imgH="177800" progId="Equation.3">
                  <p:embed/>
                  <p:pic>
                    <p:nvPicPr>
                      <p:cNvPr id="0" name=""/>
                      <p:cNvPicPr/>
                      <p:nvPr/>
                    </p:nvPicPr>
                    <p:blipFill>
                      <a:blip r:embed="rId7"/>
                      <a:stretch>
                        <a:fillRect/>
                      </a:stretch>
                    </p:blipFill>
                    <p:spPr>
                      <a:xfrm>
                        <a:off x="2623457" y="4648200"/>
                        <a:ext cx="805543" cy="304800"/>
                      </a:xfrm>
                      <a:prstGeom prst="rect">
                        <a:avLst/>
                      </a:prstGeom>
                    </p:spPr>
                  </p:pic>
                </p:oleObj>
              </mc:Fallback>
            </mc:AlternateContent>
          </a:graphicData>
        </a:graphic>
      </p:graphicFrame>
      <p:graphicFrame>
        <p:nvGraphicFramePr>
          <p:cNvPr id="9" name="Diagram 8"/>
          <p:cNvGraphicFramePr/>
          <p:nvPr>
            <p:extLst>
              <p:ext uri="{D42A27DB-BD31-4B8C-83A1-F6EECF244321}">
                <p14:modId xmlns:p14="http://schemas.microsoft.com/office/powerpoint/2010/main" val="931329948"/>
              </p:ext>
            </p:extLst>
          </p:nvPr>
        </p:nvGraphicFramePr>
        <p:xfrm>
          <a:off x="2667000" y="152400"/>
          <a:ext cx="7696200" cy="414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49362593"/>
              </p:ext>
            </p:extLst>
          </p:nvPr>
        </p:nvGraphicFramePr>
        <p:xfrm>
          <a:off x="4419600" y="3581400"/>
          <a:ext cx="4343400" cy="2468880"/>
        </p:xfrm>
        <a:graphic>
          <a:graphicData uri="http://schemas.openxmlformats.org/drawingml/2006/table">
            <a:tbl>
              <a:tblPr firstRow="1" bandRow="1">
                <a:tableStyleId>{ED083AE6-46FA-4A59-8FB0-9F97EB10719F}</a:tableStyleId>
              </a:tblPr>
              <a:tblGrid>
                <a:gridCol w="685800"/>
                <a:gridCol w="3657600"/>
              </a:tblGrid>
              <a:tr h="782320">
                <a:tc>
                  <a:txBody>
                    <a:bodyPr/>
                    <a:lstStyle/>
                    <a:p>
                      <a:r>
                        <a:rPr lang="en-US" sz="2300" b="0" dirty="0" err="1" smtClean="0">
                          <a:solidFill>
                            <a:srgbClr val="000000"/>
                          </a:solidFill>
                          <a:latin typeface="Calibri"/>
                          <a:cs typeface="Calibri"/>
                        </a:rPr>
                        <a:t>im</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Input memory allocated for analysis per simulation step </a:t>
                      </a:r>
                    </a:p>
                  </a:txBody>
                  <a:tcPr/>
                </a:tc>
              </a:tr>
              <a:tr h="762000">
                <a:tc>
                  <a:txBody>
                    <a:bodyPr/>
                    <a:lstStyle/>
                    <a:p>
                      <a:r>
                        <a:rPr lang="en-US" sz="2300" b="0" dirty="0" smtClean="0">
                          <a:solidFill>
                            <a:srgbClr val="000000"/>
                          </a:solidFill>
                          <a:latin typeface="Calibri"/>
                          <a:cs typeface="Calibri"/>
                        </a:rPr>
                        <a:t>cm</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Memory allocated per analysis step</a:t>
                      </a:r>
                    </a:p>
                  </a:txBody>
                  <a:tcPr/>
                </a:tc>
              </a:tr>
              <a:tr h="436880">
                <a:tc>
                  <a:txBody>
                    <a:bodyPr/>
                    <a:lstStyle/>
                    <a:p>
                      <a:r>
                        <a:rPr lang="en-US" sz="2300" b="0" dirty="0" err="1" smtClean="0">
                          <a:solidFill>
                            <a:srgbClr val="000000"/>
                          </a:solidFill>
                          <a:latin typeface="Calibri"/>
                          <a:cs typeface="Calibri"/>
                        </a:rPr>
                        <a:t>om</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Memory allocated for output</a:t>
                      </a:r>
                    </a:p>
                  </a:txBody>
                  <a:tcPr/>
                </a:tc>
              </a:tr>
              <a:tr h="436880">
                <a:tc>
                  <a:txBody>
                    <a:bodyPr/>
                    <a:lstStyle/>
                    <a:p>
                      <a:r>
                        <a:rPr lang="en-US" sz="2300" b="0" dirty="0" err="1" smtClean="0">
                          <a:solidFill>
                            <a:srgbClr val="000000"/>
                          </a:solidFill>
                          <a:latin typeface="Calibri"/>
                          <a:cs typeface="Calibri"/>
                        </a:rPr>
                        <a:t>fm</a:t>
                      </a:r>
                      <a:endParaRPr lang="en-US" sz="2300" b="0" dirty="0">
                        <a:solidFill>
                          <a:srgbClr val="000000"/>
                        </a:solidFill>
                        <a:latin typeface="Calibri"/>
                        <a:cs typeface="Calibri"/>
                      </a:endParaRPr>
                    </a:p>
                  </a:txBody>
                  <a:tcPr/>
                </a:tc>
                <a:tc>
                  <a:txBody>
                    <a:bodyPr/>
                    <a:lstStyle/>
                    <a:p>
                      <a:r>
                        <a:rPr lang="en-US" sz="2300" b="0" dirty="0" smtClean="0">
                          <a:solidFill>
                            <a:srgbClr val="000000"/>
                          </a:solidFill>
                          <a:latin typeface="Calibri"/>
                          <a:cs typeface="Calibri"/>
                        </a:rPr>
                        <a:t>Fixed memory allocated</a:t>
                      </a:r>
                    </a:p>
                  </a:txBody>
                  <a:tcPr/>
                </a:tc>
              </a:tr>
            </a:tbl>
          </a:graphicData>
        </a:graphic>
      </p:graphicFrame>
    </p:spTree>
    <p:extLst>
      <p:ext uri="{BB962C8B-B14F-4D97-AF65-F5344CB8AC3E}">
        <p14:creationId xmlns:p14="http://schemas.microsoft.com/office/powerpoint/2010/main" val="1380172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16</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Interval constraint</a:t>
            </a:r>
            <a:endParaRPr lang="en-US" sz="4000" dirty="0">
              <a:latin typeface="Calibri"/>
              <a:ea typeface="ＭＳ Ｐゴシック" charset="0"/>
              <a:cs typeface="Calibri"/>
            </a:endParaRPr>
          </a:p>
        </p:txBody>
      </p:sp>
      <p:sp>
        <p:nvSpPr>
          <p:cNvPr id="3" name="TextBox 2"/>
          <p:cNvSpPr txBox="1"/>
          <p:nvPr/>
        </p:nvSpPr>
        <p:spPr>
          <a:xfrm>
            <a:off x="1509694" y="4724400"/>
            <a:ext cx="4962203" cy="461665"/>
          </a:xfrm>
          <a:prstGeom prst="rect">
            <a:avLst/>
          </a:prstGeom>
          <a:noFill/>
          <a:ln>
            <a:noFill/>
          </a:ln>
        </p:spPr>
        <p:txBody>
          <a:bodyPr wrap="square" rtlCol="0">
            <a:spAutoFit/>
          </a:bodyPr>
          <a:lstStyle/>
          <a:p>
            <a:pPr marL="0" lvl="2" algn="ctr"/>
            <a:r>
              <a:rPr lang="en-US" dirty="0" err="1" smtClean="0">
                <a:solidFill>
                  <a:srgbClr val="000000"/>
                </a:solidFill>
                <a:latin typeface="Calibri"/>
                <a:cs typeface="Calibri"/>
              </a:rPr>
              <a:t>Interval</a:t>
            </a:r>
            <a:r>
              <a:rPr lang="en-US" baseline="-25000" dirty="0" err="1" smtClean="0">
                <a:solidFill>
                  <a:srgbClr val="000000"/>
                </a:solidFill>
                <a:latin typeface="Calibri"/>
                <a:cs typeface="Calibri"/>
              </a:rPr>
              <a:t>i</a:t>
            </a:r>
            <a:r>
              <a:rPr lang="en-US" baseline="-25000" dirty="0" smtClean="0">
                <a:solidFill>
                  <a:srgbClr val="000000"/>
                </a:solidFill>
                <a:latin typeface="Calibri"/>
                <a:cs typeface="Calibri"/>
              </a:rPr>
              <a:t> </a:t>
            </a:r>
            <a:r>
              <a:rPr lang="en-US" dirty="0" smtClean="0">
                <a:solidFill>
                  <a:srgbClr val="000000"/>
                </a:solidFill>
                <a:latin typeface="Calibri"/>
                <a:cs typeface="Calibri"/>
              </a:rPr>
              <a:t>&gt; Minimum </a:t>
            </a:r>
            <a:r>
              <a:rPr lang="en-US" dirty="0" err="1" smtClean="0">
                <a:solidFill>
                  <a:srgbClr val="000000"/>
                </a:solidFill>
                <a:latin typeface="Calibri"/>
                <a:cs typeface="Calibri"/>
              </a:rPr>
              <a:t>interval</a:t>
            </a:r>
            <a:r>
              <a:rPr lang="en-US" baseline="-25000" dirty="0" err="1">
                <a:solidFill>
                  <a:srgbClr val="000000"/>
                </a:solidFill>
                <a:latin typeface="Calibri"/>
                <a:cs typeface="Calibri"/>
              </a:rPr>
              <a:t>i</a:t>
            </a:r>
            <a:r>
              <a:rPr lang="en-US" baseline="-25000" dirty="0">
                <a:solidFill>
                  <a:srgbClr val="000000"/>
                </a:solidFill>
                <a:latin typeface="Calibri"/>
                <a:cs typeface="Calibri"/>
              </a:rPr>
              <a:t> </a:t>
            </a:r>
            <a:endParaRPr lang="en-US" dirty="0" smtClean="0">
              <a:solidFill>
                <a:srgbClr val="000000"/>
              </a:solidFill>
              <a:latin typeface="Calibri"/>
              <a:cs typeface="Calibri"/>
            </a:endParaRPr>
          </a:p>
        </p:txBody>
      </p:sp>
      <p:cxnSp>
        <p:nvCxnSpPr>
          <p:cNvPr id="15" name="Straight Arrow Connector 14"/>
          <p:cNvCxnSpPr/>
          <p:nvPr/>
        </p:nvCxnSpPr>
        <p:spPr>
          <a:xfrm>
            <a:off x="1480936" y="1532930"/>
            <a:ext cx="181691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54113" y="1066800"/>
            <a:ext cx="1370087" cy="461665"/>
          </a:xfrm>
          <a:prstGeom prst="rect">
            <a:avLst/>
          </a:prstGeom>
          <a:noFill/>
        </p:spPr>
        <p:txBody>
          <a:bodyPr wrap="none" rtlCol="0">
            <a:spAutoFit/>
          </a:bodyPr>
          <a:lstStyle/>
          <a:p>
            <a:r>
              <a:rPr lang="en-US" dirty="0" smtClean="0">
                <a:solidFill>
                  <a:srgbClr val="D25300"/>
                </a:solidFill>
                <a:latin typeface="Calibri"/>
                <a:cs typeface="Calibri"/>
              </a:rPr>
              <a:t>Interval 1</a:t>
            </a:r>
            <a:endParaRPr lang="en-US" dirty="0">
              <a:solidFill>
                <a:srgbClr val="D25300"/>
              </a:solidFill>
              <a:latin typeface="Calibri"/>
              <a:cs typeface="Calibri"/>
            </a:endParaRPr>
          </a:p>
        </p:txBody>
      </p:sp>
      <p:sp>
        <p:nvSpPr>
          <p:cNvPr id="18" name="Rectangle 17"/>
          <p:cNvSpPr/>
          <p:nvPr/>
        </p:nvSpPr>
        <p:spPr>
          <a:xfrm>
            <a:off x="1909777" y="2286000"/>
            <a:ext cx="5303419" cy="415498"/>
          </a:xfrm>
          <a:prstGeom prst="rect">
            <a:avLst/>
          </a:prstGeom>
        </p:spPr>
        <p:txBody>
          <a:bodyPr wrap="square">
            <a:spAutoFit/>
          </a:bodyPr>
          <a:lstStyle/>
          <a:p>
            <a:pPr marL="0" indent="0" algn="ctr">
              <a:buNone/>
            </a:pPr>
            <a:r>
              <a:rPr lang="en-US" sz="2100" b="1" dirty="0" smtClean="0">
                <a:solidFill>
                  <a:srgbClr val="8F451E"/>
                </a:solidFill>
                <a:latin typeface="Calibri"/>
                <a:cs typeface="Calibri"/>
              </a:rPr>
              <a:t>Simulation and in-situ analysis sequence</a:t>
            </a:r>
            <a:endParaRPr lang="en-US" sz="2100" b="1" dirty="0">
              <a:solidFill>
                <a:srgbClr val="8F451E"/>
              </a:solidFill>
              <a:latin typeface="Calibri"/>
              <a:cs typeface="Calibri"/>
            </a:endParaRPr>
          </a:p>
        </p:txBody>
      </p:sp>
      <p:sp>
        <p:nvSpPr>
          <p:cNvPr id="20" name="Rectangle 19"/>
          <p:cNvSpPr/>
          <p:nvPr/>
        </p:nvSpPr>
        <p:spPr>
          <a:xfrm>
            <a:off x="2743200" y="2895600"/>
            <a:ext cx="3728697" cy="1384995"/>
          </a:xfrm>
          <a:prstGeom prst="rect">
            <a:avLst/>
          </a:prstGeom>
          <a:ln>
            <a:solidFill>
              <a:srgbClr val="000000"/>
            </a:solidFill>
          </a:ln>
        </p:spPr>
        <p:txBody>
          <a:bodyPr wrap="square">
            <a:spAutoFit/>
          </a:bodyPr>
          <a:lstStyle/>
          <a:p>
            <a:r>
              <a:rPr lang="en-US" sz="2100" b="1" dirty="0">
                <a:solidFill>
                  <a:srgbClr val="FF0000"/>
                </a:solidFill>
                <a:latin typeface="Calibri"/>
                <a:cs typeface="Calibri"/>
              </a:rPr>
              <a:t>S</a:t>
            </a:r>
            <a:r>
              <a:rPr lang="en-US" sz="2100" dirty="0">
                <a:solidFill>
                  <a:srgbClr val="000000"/>
                </a:solidFill>
                <a:latin typeface="Calibri"/>
                <a:cs typeface="Calibri"/>
              </a:rPr>
              <a:t>: Simulation time step</a:t>
            </a:r>
            <a:r>
              <a:rPr lang="en-US" sz="2100" dirty="0">
                <a:solidFill>
                  <a:srgbClr val="FF0000"/>
                </a:solidFill>
                <a:latin typeface="Calibri"/>
                <a:cs typeface="Calibri"/>
              </a:rPr>
              <a:t> </a:t>
            </a:r>
            <a:endParaRPr lang="en-US" sz="2100" dirty="0" smtClean="0">
              <a:solidFill>
                <a:srgbClr val="FF0000"/>
              </a:solidFill>
              <a:latin typeface="Calibri"/>
              <a:cs typeface="Calibri"/>
            </a:endParaRPr>
          </a:p>
          <a:p>
            <a:r>
              <a:rPr lang="en-US" sz="2100" b="1" dirty="0" smtClean="0">
                <a:solidFill>
                  <a:srgbClr val="3366FF"/>
                </a:solidFill>
                <a:latin typeface="Calibri"/>
                <a:cs typeface="Calibri"/>
              </a:rPr>
              <a:t>O</a:t>
            </a:r>
            <a:r>
              <a:rPr lang="en-US" sz="2100" b="1" baseline="-25000" dirty="0" smtClean="0">
                <a:solidFill>
                  <a:srgbClr val="FF0000"/>
                </a:solidFill>
                <a:latin typeface="Calibri"/>
                <a:cs typeface="Calibri"/>
              </a:rPr>
              <a:t>S</a:t>
            </a:r>
            <a:r>
              <a:rPr lang="en-US" sz="2100" dirty="0">
                <a:solidFill>
                  <a:srgbClr val="000000"/>
                </a:solidFill>
                <a:latin typeface="Calibri"/>
                <a:cs typeface="Calibri"/>
              </a:rPr>
              <a:t>: Simulation output time </a:t>
            </a:r>
            <a:r>
              <a:rPr lang="en-US" sz="2100" dirty="0" smtClean="0">
                <a:solidFill>
                  <a:srgbClr val="000000"/>
                </a:solidFill>
                <a:latin typeface="Calibri"/>
                <a:cs typeface="Calibri"/>
              </a:rPr>
              <a:t>step</a:t>
            </a:r>
          </a:p>
          <a:p>
            <a:r>
              <a:rPr lang="en-US" sz="2100" b="1" dirty="0" smtClean="0">
                <a:solidFill>
                  <a:srgbClr val="339900"/>
                </a:solidFill>
                <a:latin typeface="Calibri"/>
                <a:cs typeface="Calibri"/>
              </a:rPr>
              <a:t>A</a:t>
            </a:r>
            <a:r>
              <a:rPr lang="en-US" sz="2100" dirty="0">
                <a:solidFill>
                  <a:srgbClr val="000000"/>
                </a:solidFill>
                <a:latin typeface="Calibri"/>
                <a:cs typeface="Calibri"/>
              </a:rPr>
              <a:t>: Analysis time </a:t>
            </a:r>
            <a:r>
              <a:rPr lang="en-US" sz="2100" dirty="0" smtClean="0">
                <a:solidFill>
                  <a:srgbClr val="000000"/>
                </a:solidFill>
                <a:latin typeface="Calibri"/>
                <a:cs typeface="Calibri"/>
              </a:rPr>
              <a:t>step</a:t>
            </a:r>
          </a:p>
          <a:p>
            <a:r>
              <a:rPr lang="en-US" sz="2100" b="1" dirty="0" smtClean="0">
                <a:solidFill>
                  <a:srgbClr val="3366FF"/>
                </a:solidFill>
                <a:latin typeface="Calibri"/>
                <a:cs typeface="Calibri"/>
              </a:rPr>
              <a:t>O</a:t>
            </a:r>
            <a:r>
              <a:rPr lang="en-US" sz="2100" b="1" baseline="-25000" dirty="0" smtClean="0">
                <a:solidFill>
                  <a:srgbClr val="339900"/>
                </a:solidFill>
                <a:latin typeface="Calibri"/>
                <a:cs typeface="Calibri"/>
              </a:rPr>
              <a:t>A</a:t>
            </a:r>
            <a:r>
              <a:rPr lang="en-US" sz="2100" dirty="0">
                <a:solidFill>
                  <a:srgbClr val="000000"/>
                </a:solidFill>
                <a:latin typeface="Calibri"/>
                <a:cs typeface="Calibri"/>
              </a:rPr>
              <a:t>: Analysis output time step </a:t>
            </a:r>
          </a:p>
        </p:txBody>
      </p:sp>
      <p:sp>
        <p:nvSpPr>
          <p:cNvPr id="4" name="Rectangle 3"/>
          <p:cNvSpPr/>
          <p:nvPr/>
        </p:nvSpPr>
        <p:spPr>
          <a:xfrm>
            <a:off x="783252" y="1613594"/>
            <a:ext cx="7820533" cy="461665"/>
          </a:xfrm>
          <a:prstGeom prst="rect">
            <a:avLst/>
          </a:prstGeom>
        </p:spPr>
        <p:txBody>
          <a:bodyPr wrap="square">
            <a:spAutoFit/>
          </a:bodyPr>
          <a:lstStyle/>
          <a:p>
            <a:r>
              <a:rPr lang="en-US" b="1" dirty="0" smtClean="0">
                <a:solidFill>
                  <a:srgbClr val="FF0000"/>
                </a:solidFill>
              </a:rPr>
              <a:t>SSS</a:t>
            </a:r>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a:t>
            </a:r>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r>
              <a:rPr lang="en-US" b="1" dirty="0" smtClean="0">
                <a:solidFill>
                  <a:srgbClr val="FF0000"/>
                </a:solidFill>
              </a:rPr>
              <a:t>SS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a:t>
            </a:r>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r>
              <a:rPr lang="en-US" b="1" dirty="0" smtClean="0">
                <a:solidFill>
                  <a:srgbClr val="3366FF"/>
                </a:solidFill>
              </a:rPr>
              <a:t>O</a:t>
            </a:r>
            <a:r>
              <a:rPr lang="en-US" b="1" baseline="-25000" dirty="0" smtClean="0">
                <a:solidFill>
                  <a:srgbClr val="339900"/>
                </a:solidFill>
              </a:rPr>
              <a:t>A</a:t>
            </a:r>
            <a:r>
              <a:rPr lang="en-US" b="1" baseline="-45000" dirty="0" smtClean="0">
                <a:solidFill>
                  <a:srgbClr val="339900"/>
                </a:solidFill>
              </a:rPr>
              <a:t>1</a:t>
            </a:r>
            <a:r>
              <a:rPr lang="en-US" b="1" dirty="0" smtClean="0">
                <a:solidFill>
                  <a:srgbClr val="3366FF"/>
                </a:solidFill>
              </a:rPr>
              <a:t>O</a:t>
            </a:r>
            <a:r>
              <a:rPr lang="en-US" b="1" baseline="-25000" dirty="0" smtClean="0">
                <a:solidFill>
                  <a:srgbClr val="339900"/>
                </a:solidFill>
              </a:rPr>
              <a:t>A</a:t>
            </a:r>
            <a:r>
              <a:rPr lang="en-US" b="1" baseline="-45000" dirty="0" smtClean="0">
                <a:solidFill>
                  <a:srgbClr val="339900"/>
                </a:solidFill>
              </a:rPr>
              <a:t>2</a:t>
            </a:r>
            <a:r>
              <a:rPr lang="en-US" b="1" dirty="0" smtClean="0">
                <a:solidFill>
                  <a:srgbClr val="FF0000"/>
                </a:solidFill>
              </a:rPr>
              <a:t>SSS</a:t>
            </a:r>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r>
              <a:rPr lang="en-US" b="1" dirty="0" smtClean="0">
                <a:solidFill>
                  <a:srgbClr val="FF0000"/>
                </a:solidFill>
              </a:rPr>
              <a:t>SSS</a:t>
            </a:r>
            <a:endParaRPr lang="en-US" dirty="0"/>
          </a:p>
        </p:txBody>
      </p:sp>
      <p:cxnSp>
        <p:nvCxnSpPr>
          <p:cNvPr id="27" name="Straight Arrow Connector 26"/>
          <p:cNvCxnSpPr/>
          <p:nvPr/>
        </p:nvCxnSpPr>
        <p:spPr>
          <a:xfrm>
            <a:off x="3505200" y="1528465"/>
            <a:ext cx="1752600" cy="44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733800" y="1071265"/>
            <a:ext cx="1370087" cy="461665"/>
          </a:xfrm>
          <a:prstGeom prst="rect">
            <a:avLst/>
          </a:prstGeom>
          <a:noFill/>
        </p:spPr>
        <p:txBody>
          <a:bodyPr wrap="none" rtlCol="0">
            <a:spAutoFit/>
          </a:bodyPr>
          <a:lstStyle/>
          <a:p>
            <a:r>
              <a:rPr lang="en-US" dirty="0" smtClean="0">
                <a:solidFill>
                  <a:srgbClr val="D25300"/>
                </a:solidFill>
                <a:latin typeface="Calibri"/>
                <a:cs typeface="Calibri"/>
              </a:rPr>
              <a:t>Interval 2</a:t>
            </a:r>
            <a:endParaRPr lang="en-US" dirty="0">
              <a:solidFill>
                <a:srgbClr val="D25300"/>
              </a:solidFill>
              <a:latin typeface="Calibri"/>
              <a:cs typeface="Calibri"/>
            </a:endParaRPr>
          </a:p>
        </p:txBody>
      </p:sp>
      <p:sp>
        <p:nvSpPr>
          <p:cNvPr id="31" name="Rounded Rectangular Callout 30"/>
          <p:cNvSpPr/>
          <p:nvPr/>
        </p:nvSpPr>
        <p:spPr>
          <a:xfrm>
            <a:off x="5715000" y="5334000"/>
            <a:ext cx="2895600" cy="914400"/>
          </a:xfrm>
          <a:prstGeom prst="wedgeRoundRectCallout">
            <a:avLst>
              <a:gd name="adj1" fmla="val -72437"/>
              <a:gd name="adj2" fmla="val -69091"/>
              <a:gd name="adj3" fmla="val 16667"/>
            </a:avLst>
          </a:prstGeom>
          <a:solidFill>
            <a:schemeClr val="tx2">
              <a:lumMod val="20000"/>
              <a:lumOff val="80000"/>
            </a:schemeClr>
          </a:solidFill>
          <a:ln>
            <a:noFill/>
          </a:ln>
          <a:effectLst>
            <a:outerShdw blurRad="24765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137160" indent="-137160">
              <a:buFont typeface="Arial"/>
              <a:buChar char="•"/>
            </a:pPr>
            <a:r>
              <a:rPr lang="en-US" dirty="0" smtClean="0">
                <a:solidFill>
                  <a:srgbClr val="000000"/>
                </a:solidFill>
              </a:rPr>
              <a:t>User-defined</a:t>
            </a:r>
          </a:p>
          <a:p>
            <a:pPr marL="137160" indent="-137160">
              <a:buFont typeface="Arial"/>
              <a:buChar char="•"/>
            </a:pPr>
            <a:r>
              <a:rPr lang="en-US" dirty="0" smtClean="0">
                <a:solidFill>
                  <a:srgbClr val="000000"/>
                </a:solidFill>
              </a:rPr>
              <a:t>Analysis-dependent</a:t>
            </a:r>
            <a:endParaRPr lang="en-US" dirty="0">
              <a:solidFill>
                <a:srgbClr val="000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4178354097"/>
              </p:ext>
            </p:extLst>
          </p:nvPr>
        </p:nvGraphicFramePr>
        <p:xfrm>
          <a:off x="6509657" y="4800600"/>
          <a:ext cx="805543" cy="304800"/>
        </p:xfrm>
        <a:graphic>
          <a:graphicData uri="http://schemas.openxmlformats.org/presentationml/2006/ole">
            <mc:AlternateContent xmlns:mc="http://schemas.openxmlformats.org/markup-compatibility/2006">
              <mc:Choice xmlns:v="urn:schemas-microsoft-com:vml" Requires="v">
                <p:oleObj spid="_x0000_s1088" name="Equation" r:id="rId4" imgW="469900" imgH="177800" progId="Equation.3">
                  <p:embed/>
                </p:oleObj>
              </mc:Choice>
              <mc:Fallback>
                <p:oleObj name="Equation" r:id="rId4" imgW="469900" imgH="177800" progId="Equation.3">
                  <p:embed/>
                  <p:pic>
                    <p:nvPicPr>
                      <p:cNvPr id="0" name=""/>
                      <p:cNvPicPr/>
                      <p:nvPr/>
                    </p:nvPicPr>
                    <p:blipFill>
                      <a:blip r:embed="rId5"/>
                      <a:stretch>
                        <a:fillRect/>
                      </a:stretch>
                    </p:blipFill>
                    <p:spPr>
                      <a:xfrm>
                        <a:off x="6509657" y="4800600"/>
                        <a:ext cx="805543" cy="304800"/>
                      </a:xfrm>
                      <a:prstGeom prst="rect">
                        <a:avLst/>
                      </a:prstGeom>
                    </p:spPr>
                  </p:pic>
                </p:oleObj>
              </mc:Fallback>
            </mc:AlternateContent>
          </a:graphicData>
        </a:graphic>
      </p:graphicFrame>
    </p:spTree>
    <p:extLst>
      <p:ext uri="{BB962C8B-B14F-4D97-AF65-F5344CB8AC3E}">
        <p14:creationId xmlns:p14="http://schemas.microsoft.com/office/powerpoint/2010/main" val="3394098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8" grpId="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17</a:t>
            </a:fld>
            <a:endParaRPr lang="en-US"/>
          </a:p>
        </p:txBody>
      </p:sp>
      <p:sp>
        <p:nvSpPr>
          <p:cNvPr id="5" name="Title 1"/>
          <p:cNvSpPr>
            <a:spLocks noGrp="1"/>
          </p:cNvSpPr>
          <p:nvPr>
            <p:ph type="title"/>
          </p:nvPr>
        </p:nvSpPr>
        <p:spPr>
          <a:xfrm>
            <a:off x="228600" y="198437"/>
            <a:ext cx="8686800" cy="639763"/>
          </a:xfrm>
        </p:spPr>
        <p:txBody>
          <a:bodyPr/>
          <a:lstStyle/>
          <a:p>
            <a:r>
              <a:rPr lang="en-US" sz="4000" dirty="0">
                <a:latin typeface="Calibri"/>
                <a:ea typeface="ＭＳ Ｐゴシック" charset="0"/>
                <a:cs typeface="Calibri"/>
              </a:rPr>
              <a:t>In-situ analysis scheduling</a:t>
            </a:r>
            <a:br>
              <a:rPr lang="en-US" sz="4000" dirty="0">
                <a:latin typeface="Calibri"/>
                <a:ea typeface="ＭＳ Ｐゴシック" charset="0"/>
                <a:cs typeface="Calibri"/>
              </a:rPr>
            </a:br>
            <a:endParaRPr lang="en-US" sz="4000" dirty="0">
              <a:latin typeface="Calibri"/>
              <a:ea typeface="ＭＳ Ｐゴシック" charset="0"/>
              <a:cs typeface="Calibri"/>
            </a:endParaRPr>
          </a:p>
        </p:txBody>
      </p:sp>
      <p:graphicFrame>
        <p:nvGraphicFramePr>
          <p:cNvPr id="3" name="Diagram 2"/>
          <p:cNvGraphicFramePr/>
          <p:nvPr>
            <p:extLst>
              <p:ext uri="{D42A27DB-BD31-4B8C-83A1-F6EECF244321}">
                <p14:modId xmlns:p14="http://schemas.microsoft.com/office/powerpoint/2010/main" val="3862130280"/>
              </p:ext>
            </p:extLst>
          </p:nvPr>
        </p:nvGraphicFramePr>
        <p:xfrm>
          <a:off x="838200" y="164018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1195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18</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Performance prediction</a:t>
            </a:r>
            <a:endParaRPr lang="en-US" sz="4000" dirty="0">
              <a:latin typeface="Calibri"/>
              <a:ea typeface="ＭＳ Ｐゴシック" charset="0"/>
              <a:cs typeface="Calibri"/>
            </a:endParaRPr>
          </a:p>
        </p:txBody>
      </p:sp>
      <p:sp>
        <p:nvSpPr>
          <p:cNvPr id="18" name="Content Placeholder 6"/>
          <p:cNvSpPr>
            <a:spLocks noGrp="1"/>
          </p:cNvSpPr>
          <p:nvPr>
            <p:ph idx="1"/>
          </p:nvPr>
        </p:nvSpPr>
        <p:spPr>
          <a:xfrm>
            <a:off x="228600" y="1295400"/>
            <a:ext cx="3733800" cy="2626799"/>
          </a:xfrm>
        </p:spPr>
        <p:txBody>
          <a:bodyPr/>
          <a:lstStyle/>
          <a:p>
            <a:pPr marL="256032" indent="-256032">
              <a:buFont typeface="Arial"/>
              <a:buChar char="•"/>
            </a:pPr>
            <a:r>
              <a:rPr lang="en-US" sz="2400" dirty="0" smtClean="0">
                <a:latin typeface="Calibri"/>
                <a:cs typeface="Calibri"/>
              </a:rPr>
              <a:t>Time the analyses kernels</a:t>
            </a:r>
          </a:p>
          <a:p>
            <a:pPr marL="512064" lvl="3" indent="-256032">
              <a:buFont typeface="Arial"/>
              <a:buChar char="•"/>
            </a:pPr>
            <a:r>
              <a:rPr lang="en-US" sz="2200" dirty="0" smtClean="0">
                <a:latin typeface="Calibri"/>
                <a:cs typeface="Calibri"/>
              </a:rPr>
              <a:t>MPI timers</a:t>
            </a:r>
          </a:p>
          <a:p>
            <a:pPr marL="512064" lvl="3" indent="-256032">
              <a:buFont typeface="Arial"/>
              <a:buChar char="•"/>
            </a:pPr>
            <a:r>
              <a:rPr lang="en-US" sz="2200" dirty="0">
                <a:latin typeface="Calibri"/>
                <a:cs typeface="Calibri"/>
              </a:rPr>
              <a:t>P</a:t>
            </a:r>
            <a:r>
              <a:rPr lang="en-US" sz="2200" dirty="0" smtClean="0">
                <a:latin typeface="Calibri"/>
                <a:cs typeface="Calibri"/>
              </a:rPr>
              <a:t>rofilers</a:t>
            </a:r>
          </a:p>
          <a:p>
            <a:pPr marL="256032" indent="-256032">
              <a:buFont typeface="Arial"/>
              <a:buChar char="•"/>
            </a:pPr>
            <a:r>
              <a:rPr lang="en-US" sz="2400" dirty="0" smtClean="0">
                <a:latin typeface="Calibri"/>
                <a:cs typeface="Calibri"/>
              </a:rPr>
              <a:t>Interpolate</a:t>
            </a:r>
          </a:p>
          <a:p>
            <a:pPr marL="256032" indent="-256032">
              <a:buFont typeface="Arial"/>
              <a:buChar char="•"/>
            </a:pPr>
            <a:r>
              <a:rPr lang="en-US" sz="2400" dirty="0" smtClean="0">
                <a:latin typeface="Calibri"/>
                <a:cs typeface="Calibri"/>
              </a:rPr>
              <a:t>&lt; 8% prediction error </a:t>
            </a:r>
            <a:endParaRPr lang="en-US" sz="2400" dirty="0">
              <a:latin typeface="Calibri"/>
              <a:cs typeface="Calibri"/>
            </a:endParaRPr>
          </a:p>
        </p:txBody>
      </p:sp>
      <p:grpSp>
        <p:nvGrpSpPr>
          <p:cNvPr id="20" name="Group 19"/>
          <p:cNvGrpSpPr/>
          <p:nvPr/>
        </p:nvGrpSpPr>
        <p:grpSpPr>
          <a:xfrm>
            <a:off x="3657600" y="1367135"/>
            <a:ext cx="5181600" cy="4123730"/>
            <a:chOff x="3362745" y="1594191"/>
            <a:chExt cx="5181600" cy="4123729"/>
          </a:xfrm>
        </p:grpSpPr>
        <p:cxnSp>
          <p:nvCxnSpPr>
            <p:cNvPr id="21" name="Straight Connector 20"/>
            <p:cNvCxnSpPr/>
            <p:nvPr/>
          </p:nvCxnSpPr>
          <p:spPr>
            <a:xfrm>
              <a:off x="4823881" y="1697579"/>
              <a:ext cx="3566160" cy="0"/>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4823881" y="2760745"/>
              <a:ext cx="3566160" cy="0"/>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4823881" y="3746944"/>
              <a:ext cx="3566160" cy="0"/>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4847989" y="1697579"/>
              <a:ext cx="0" cy="3074047"/>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8428883" y="1697579"/>
              <a:ext cx="0" cy="3074047"/>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6028275" y="1736062"/>
              <a:ext cx="0" cy="3035564"/>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7232668" y="1736062"/>
              <a:ext cx="0" cy="3035564"/>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4823881" y="4771626"/>
              <a:ext cx="3566160" cy="0"/>
            </a:xfrm>
            <a:prstGeom prst="line">
              <a:avLst/>
            </a:prstGeom>
            <a:ln>
              <a:solidFill>
                <a:srgbClr val="3366FF"/>
              </a:solidFill>
            </a:ln>
          </p:spPr>
          <p:style>
            <a:lnRef idx="3">
              <a:schemeClr val="accent1"/>
            </a:lnRef>
            <a:fillRef idx="0">
              <a:schemeClr val="accent1"/>
            </a:fillRef>
            <a:effectRef idx="2">
              <a:schemeClr val="accent1"/>
            </a:effectRef>
            <a:fontRef idx="minor">
              <a:schemeClr val="tx1"/>
            </a:fontRef>
          </p:style>
        </p:cxnSp>
        <p:sp>
          <p:nvSpPr>
            <p:cNvPr id="29" name="Oval 28"/>
            <p:cNvSpPr/>
            <p:nvPr/>
          </p:nvSpPr>
          <p:spPr>
            <a:xfrm>
              <a:off x="8326249" y="159419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Oval 29"/>
            <p:cNvSpPr/>
            <p:nvPr/>
          </p:nvSpPr>
          <p:spPr>
            <a:xfrm>
              <a:off x="8319835" y="2631702"/>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8319835" y="361790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8319835" y="4648997"/>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7130034" y="159419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7123620" y="2631702"/>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7123620" y="361790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7123620" y="4648997"/>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5925641" y="159419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5919227" y="2631702"/>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919227" y="361790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5919227" y="4648997"/>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4721247" y="159419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4714833" y="2631702"/>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4714833" y="3617901"/>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4714833" y="4648997"/>
              <a:ext cx="218096" cy="230899"/>
            </a:xfrm>
            <a:prstGeom prst="ellipse">
              <a:avLst/>
            </a:prstGeom>
            <a:solidFill>
              <a:srgbClr val="FF0000"/>
            </a:solidFill>
            <a:ln>
              <a:solidFill>
                <a:schemeClr val="accent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5" name="Straight Arrow Connector 44"/>
            <p:cNvCxnSpPr/>
            <p:nvPr/>
          </p:nvCxnSpPr>
          <p:spPr>
            <a:xfrm flipV="1">
              <a:off x="5343945" y="5319627"/>
              <a:ext cx="2681299" cy="12828"/>
            </a:xfrm>
            <a:prstGeom prst="straightConnector1">
              <a:avLst/>
            </a:prstGeom>
            <a:ln w="3492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752801" y="5256255"/>
              <a:ext cx="1800944" cy="461665"/>
            </a:xfrm>
            <a:prstGeom prst="rect">
              <a:avLst/>
            </a:prstGeom>
            <a:noFill/>
          </p:spPr>
          <p:txBody>
            <a:bodyPr wrap="none" rtlCol="0">
              <a:spAutoFit/>
            </a:bodyPr>
            <a:lstStyle/>
            <a:p>
              <a:r>
                <a:rPr lang="en-US" dirty="0" smtClean="0">
                  <a:solidFill>
                    <a:srgbClr val="8F451E"/>
                  </a:solidFill>
                  <a:latin typeface="Calibri"/>
                  <a:cs typeface="Calibri"/>
                </a:rPr>
                <a:t>Problem Size</a:t>
              </a:r>
              <a:endParaRPr lang="en-US" dirty="0">
                <a:solidFill>
                  <a:srgbClr val="8F451E"/>
                </a:solidFill>
                <a:latin typeface="Calibri"/>
                <a:cs typeface="Calibri"/>
              </a:endParaRPr>
            </a:p>
          </p:txBody>
        </p:sp>
        <p:cxnSp>
          <p:nvCxnSpPr>
            <p:cNvPr id="47" name="Straight Arrow Connector 46"/>
            <p:cNvCxnSpPr/>
            <p:nvPr/>
          </p:nvCxnSpPr>
          <p:spPr>
            <a:xfrm rot="16200000" flipV="1">
              <a:off x="2790509" y="3229422"/>
              <a:ext cx="2681299" cy="12828"/>
            </a:xfrm>
            <a:prstGeom prst="straightConnector1">
              <a:avLst/>
            </a:prstGeom>
            <a:ln w="3492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rot="16200000">
              <a:off x="2537760" y="2876377"/>
              <a:ext cx="2480967" cy="830997"/>
            </a:xfrm>
            <a:prstGeom prst="rect">
              <a:avLst/>
            </a:prstGeom>
            <a:noFill/>
          </p:spPr>
          <p:txBody>
            <a:bodyPr wrap="none" rtlCol="0">
              <a:spAutoFit/>
            </a:bodyPr>
            <a:lstStyle/>
            <a:p>
              <a:pPr algn="ctr"/>
              <a:r>
                <a:rPr lang="en-US" dirty="0">
                  <a:solidFill>
                    <a:schemeClr val="accent3">
                      <a:lumMod val="75000"/>
                    </a:schemeClr>
                  </a:solidFill>
                  <a:latin typeface="Calibri"/>
                  <a:cs typeface="Calibri"/>
                </a:rPr>
                <a:t>Process </a:t>
              </a:r>
              <a:r>
                <a:rPr lang="en-US" dirty="0" smtClean="0">
                  <a:solidFill>
                    <a:schemeClr val="accent3">
                      <a:lumMod val="75000"/>
                    </a:schemeClr>
                  </a:solidFill>
                  <a:latin typeface="Calibri"/>
                  <a:cs typeface="Calibri"/>
                </a:rPr>
                <a:t>count/</a:t>
              </a:r>
              <a:endParaRPr lang="en-US" dirty="0">
                <a:solidFill>
                  <a:schemeClr val="accent3">
                    <a:lumMod val="75000"/>
                  </a:schemeClr>
                </a:solidFill>
                <a:latin typeface="Calibri"/>
                <a:cs typeface="Calibri"/>
              </a:endParaRPr>
            </a:p>
            <a:p>
              <a:pPr algn="ctr"/>
              <a:r>
                <a:rPr lang="en-US" dirty="0" smtClean="0">
                  <a:solidFill>
                    <a:schemeClr val="accent3">
                      <a:lumMod val="75000"/>
                    </a:schemeClr>
                  </a:solidFill>
                  <a:latin typeface="Calibri"/>
                  <a:cs typeface="Calibri"/>
                </a:rPr>
                <a:t>Network diameter</a:t>
              </a:r>
            </a:p>
          </p:txBody>
        </p:sp>
      </p:grpSp>
      <p:sp>
        <p:nvSpPr>
          <p:cNvPr id="49" name="Content Placeholder 6"/>
          <p:cNvSpPr txBox="1">
            <a:spLocks/>
          </p:cNvSpPr>
          <p:nvPr/>
        </p:nvSpPr>
        <p:spPr bwMode="auto">
          <a:xfrm>
            <a:off x="1304142" y="5791200"/>
            <a:ext cx="6364202" cy="4494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1F497D"/>
              </a:buClr>
              <a:buFont typeface="Wingdings" charset="0"/>
              <a:buChar char="§"/>
              <a:defRPr kern="1200">
                <a:solidFill>
                  <a:srgbClr val="000000"/>
                </a:solidFill>
                <a:latin typeface="+mn-lt"/>
                <a:ea typeface="ＭＳ Ｐゴシック" pitchFamily="-112" charset="-128"/>
                <a:cs typeface="ＭＳ Ｐゴシック" pitchFamily="-112" charset="-128"/>
              </a:defRPr>
            </a:lvl1pPr>
            <a:lvl2pPr marL="742950" indent="-285750" algn="l" defTabSz="457200" rtl="0" eaLnBrk="1" fontAlgn="base" hangingPunct="1">
              <a:spcBef>
                <a:spcPct val="20000"/>
              </a:spcBef>
              <a:spcAft>
                <a:spcPct val="0"/>
              </a:spcAft>
              <a:buClr>
                <a:srgbClr val="1F497D"/>
              </a:buClr>
              <a:buFont typeface="Arial" charset="0"/>
              <a:buChar char="–"/>
              <a:defRPr sz="1600" kern="1200">
                <a:solidFill>
                  <a:srgbClr val="000000"/>
                </a:solidFill>
                <a:latin typeface="+mn-lt"/>
                <a:ea typeface="ＭＳ Ｐゴシック" pitchFamily="-112" charset="-128"/>
                <a:cs typeface="ＭＳ Ｐゴシック" charset="0"/>
              </a:defRPr>
            </a:lvl2pPr>
            <a:lvl3pPr marL="11430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3pPr>
            <a:lvl4pPr marL="16002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4pPr>
            <a:lvl5pPr marL="20574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rgbClr val="000090"/>
                </a:solidFill>
                <a:latin typeface="Calibri"/>
                <a:cs typeface="Calibri"/>
              </a:rPr>
              <a:t>Any other performance model can also be used.</a:t>
            </a:r>
            <a:endParaRPr lang="en-US" sz="2400" dirty="0">
              <a:solidFill>
                <a:srgbClr val="000090"/>
              </a:solidFill>
              <a:latin typeface="Calibri"/>
              <a:cs typeface="Calibri"/>
            </a:endParaRPr>
          </a:p>
        </p:txBody>
      </p:sp>
      <p:sp>
        <p:nvSpPr>
          <p:cNvPr id="2" name="Rectangle 1"/>
          <p:cNvSpPr/>
          <p:nvPr/>
        </p:nvSpPr>
        <p:spPr>
          <a:xfrm>
            <a:off x="4724400" y="4567535"/>
            <a:ext cx="903462" cy="461665"/>
          </a:xfrm>
          <a:prstGeom prst="rect">
            <a:avLst/>
          </a:prstGeom>
        </p:spPr>
        <p:txBody>
          <a:bodyPr wrap="none">
            <a:spAutoFit/>
          </a:bodyPr>
          <a:lstStyle/>
          <a:p>
            <a:r>
              <a:rPr lang="en-US" dirty="0">
                <a:solidFill>
                  <a:srgbClr val="008000"/>
                </a:solidFill>
              </a:rPr>
              <a:t>800K</a:t>
            </a:r>
          </a:p>
        </p:txBody>
      </p:sp>
      <p:sp>
        <p:nvSpPr>
          <p:cNvPr id="51" name="Rectangle 50"/>
          <p:cNvSpPr/>
          <p:nvPr/>
        </p:nvSpPr>
        <p:spPr>
          <a:xfrm>
            <a:off x="6017183" y="4567535"/>
            <a:ext cx="612217" cy="461665"/>
          </a:xfrm>
          <a:prstGeom prst="rect">
            <a:avLst/>
          </a:prstGeom>
        </p:spPr>
        <p:txBody>
          <a:bodyPr wrap="none">
            <a:spAutoFit/>
          </a:bodyPr>
          <a:lstStyle/>
          <a:p>
            <a:r>
              <a:rPr lang="en-US" dirty="0" smtClean="0">
                <a:solidFill>
                  <a:srgbClr val="008000"/>
                </a:solidFill>
              </a:rPr>
              <a:t>6M</a:t>
            </a:r>
            <a:endParaRPr lang="en-US" dirty="0">
              <a:solidFill>
                <a:srgbClr val="008000"/>
              </a:solidFill>
            </a:endParaRPr>
          </a:p>
        </p:txBody>
      </p:sp>
      <p:sp>
        <p:nvSpPr>
          <p:cNvPr id="52" name="Rectangle 51"/>
          <p:cNvSpPr/>
          <p:nvPr/>
        </p:nvSpPr>
        <p:spPr>
          <a:xfrm>
            <a:off x="7162800" y="4572000"/>
            <a:ext cx="783388" cy="461665"/>
          </a:xfrm>
          <a:prstGeom prst="rect">
            <a:avLst/>
          </a:prstGeom>
        </p:spPr>
        <p:txBody>
          <a:bodyPr wrap="none">
            <a:spAutoFit/>
          </a:bodyPr>
          <a:lstStyle/>
          <a:p>
            <a:r>
              <a:rPr lang="en-US" dirty="0" smtClean="0">
                <a:solidFill>
                  <a:srgbClr val="008000"/>
                </a:solidFill>
              </a:rPr>
              <a:t>25M</a:t>
            </a:r>
            <a:endParaRPr lang="en-US" dirty="0">
              <a:solidFill>
                <a:srgbClr val="008000"/>
              </a:solidFill>
            </a:endParaRPr>
          </a:p>
        </p:txBody>
      </p:sp>
      <p:sp>
        <p:nvSpPr>
          <p:cNvPr id="53" name="Rectangle 52"/>
          <p:cNvSpPr/>
          <p:nvPr/>
        </p:nvSpPr>
        <p:spPr>
          <a:xfrm>
            <a:off x="8430479" y="4572000"/>
            <a:ext cx="561121" cy="461665"/>
          </a:xfrm>
          <a:prstGeom prst="rect">
            <a:avLst/>
          </a:prstGeom>
        </p:spPr>
        <p:txBody>
          <a:bodyPr wrap="none">
            <a:spAutoFit/>
          </a:bodyPr>
          <a:lstStyle/>
          <a:p>
            <a:r>
              <a:rPr lang="en-US" dirty="0" smtClean="0">
                <a:solidFill>
                  <a:srgbClr val="008000"/>
                </a:solidFill>
              </a:rPr>
              <a:t>1B</a:t>
            </a:r>
            <a:endParaRPr lang="en-US" dirty="0">
              <a:solidFill>
                <a:srgbClr val="008000"/>
              </a:solidFill>
            </a:endParaRPr>
          </a:p>
        </p:txBody>
      </p:sp>
      <p:sp>
        <p:nvSpPr>
          <p:cNvPr id="55" name="Rectangle 54"/>
          <p:cNvSpPr/>
          <p:nvPr/>
        </p:nvSpPr>
        <p:spPr>
          <a:xfrm>
            <a:off x="4572000" y="4074471"/>
            <a:ext cx="527007" cy="461665"/>
          </a:xfrm>
          <a:prstGeom prst="rect">
            <a:avLst/>
          </a:prstGeom>
        </p:spPr>
        <p:txBody>
          <a:bodyPr wrap="none">
            <a:spAutoFit/>
          </a:bodyPr>
          <a:lstStyle/>
          <a:p>
            <a:r>
              <a:rPr lang="en-US" dirty="0" smtClean="0">
                <a:solidFill>
                  <a:srgbClr val="008000"/>
                </a:solidFill>
              </a:rPr>
              <a:t>32</a:t>
            </a:r>
            <a:endParaRPr lang="en-US" dirty="0">
              <a:solidFill>
                <a:srgbClr val="008000"/>
              </a:solidFill>
            </a:endParaRPr>
          </a:p>
        </p:txBody>
      </p:sp>
      <p:sp>
        <p:nvSpPr>
          <p:cNvPr id="56" name="Rectangle 55"/>
          <p:cNvSpPr/>
          <p:nvPr/>
        </p:nvSpPr>
        <p:spPr>
          <a:xfrm>
            <a:off x="4419600" y="3124200"/>
            <a:ext cx="698178" cy="461665"/>
          </a:xfrm>
          <a:prstGeom prst="rect">
            <a:avLst/>
          </a:prstGeom>
        </p:spPr>
        <p:txBody>
          <a:bodyPr wrap="none">
            <a:spAutoFit/>
          </a:bodyPr>
          <a:lstStyle/>
          <a:p>
            <a:r>
              <a:rPr lang="en-US" dirty="0" smtClean="0">
                <a:solidFill>
                  <a:srgbClr val="008000"/>
                </a:solidFill>
              </a:rPr>
              <a:t>128</a:t>
            </a:r>
            <a:endParaRPr lang="en-US" dirty="0">
              <a:solidFill>
                <a:srgbClr val="008000"/>
              </a:solidFill>
            </a:endParaRPr>
          </a:p>
        </p:txBody>
      </p:sp>
      <p:sp>
        <p:nvSpPr>
          <p:cNvPr id="57" name="Rectangle 56"/>
          <p:cNvSpPr/>
          <p:nvPr/>
        </p:nvSpPr>
        <p:spPr>
          <a:xfrm>
            <a:off x="4407222" y="2057400"/>
            <a:ext cx="698178" cy="461665"/>
          </a:xfrm>
          <a:prstGeom prst="rect">
            <a:avLst/>
          </a:prstGeom>
        </p:spPr>
        <p:txBody>
          <a:bodyPr wrap="none">
            <a:spAutoFit/>
          </a:bodyPr>
          <a:lstStyle/>
          <a:p>
            <a:r>
              <a:rPr lang="en-US" dirty="0" smtClean="0">
                <a:solidFill>
                  <a:srgbClr val="008000"/>
                </a:solidFill>
              </a:rPr>
              <a:t>512</a:t>
            </a:r>
            <a:endParaRPr lang="en-US" dirty="0">
              <a:solidFill>
                <a:srgbClr val="008000"/>
              </a:solidFill>
            </a:endParaRPr>
          </a:p>
        </p:txBody>
      </p:sp>
      <p:sp>
        <p:nvSpPr>
          <p:cNvPr id="58" name="Rectangle 57"/>
          <p:cNvSpPr/>
          <p:nvPr/>
        </p:nvSpPr>
        <p:spPr>
          <a:xfrm>
            <a:off x="4236051" y="990600"/>
            <a:ext cx="869349" cy="461665"/>
          </a:xfrm>
          <a:prstGeom prst="rect">
            <a:avLst/>
          </a:prstGeom>
        </p:spPr>
        <p:txBody>
          <a:bodyPr wrap="none">
            <a:spAutoFit/>
          </a:bodyPr>
          <a:lstStyle/>
          <a:p>
            <a:r>
              <a:rPr lang="en-US" dirty="0" smtClean="0">
                <a:solidFill>
                  <a:srgbClr val="008000"/>
                </a:solidFill>
              </a:rPr>
              <a:t>2048</a:t>
            </a:r>
            <a:endParaRPr lang="en-US" dirty="0">
              <a:solidFill>
                <a:srgbClr val="008000"/>
              </a:solidFill>
            </a:endParaRPr>
          </a:p>
        </p:txBody>
      </p:sp>
    </p:spTree>
    <p:extLst>
      <p:ext uri="{BB962C8B-B14F-4D97-AF65-F5344CB8AC3E}">
        <p14:creationId xmlns:p14="http://schemas.microsoft.com/office/powerpoint/2010/main" val="2886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3" end="3"/>
                                            </p:txEl>
                                          </p:spTgt>
                                        </p:tgtEl>
                                        <p:attrNameLst>
                                          <p:attrName>style.visibility</p:attrName>
                                        </p:attrNameLst>
                                      </p:cBhvr>
                                      <p:to>
                                        <p:strVal val="visible"/>
                                      </p:to>
                                    </p:set>
                                    <p:animEffect transition="in" filter="fade">
                                      <p:cBhvr>
                                        <p:cTn id="37" dur="500"/>
                                        <p:tgtEl>
                                          <p:spTgt spid="1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500"/>
                                        <p:tgtEl>
                                          <p:spTgt spid="1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 grpId="0"/>
      <p:bldP spid="51" grpId="0"/>
      <p:bldP spid="52" grpId="0"/>
      <p:bldP spid="53"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noramic shot of Mira.jpg"/>
          <p:cNvPicPr>
            <a:picLocks noChangeAspect="1"/>
          </p:cNvPicPr>
          <p:nvPr/>
        </p:nvPicPr>
        <p:blipFill rotWithShape="1">
          <a:blip r:embed="rId3">
            <a:extLst>
              <a:ext uri="{28A0092B-C50C-407E-A947-70E740481C1C}">
                <a14:useLocalDpi xmlns:a14="http://schemas.microsoft.com/office/drawing/2010/main" val="0"/>
              </a:ext>
            </a:extLst>
          </a:blip>
          <a:srcRect t="18147" b="24108"/>
          <a:stretch/>
        </p:blipFill>
        <p:spPr>
          <a:xfrm>
            <a:off x="304800" y="2441448"/>
            <a:ext cx="8562753" cy="1655064"/>
          </a:xfrm>
          <a:prstGeom prst="rect">
            <a:avLst/>
          </a:prstGeom>
          <a:effectLst>
            <a:outerShdw blurRad="292100" dist="139700" dir="2700000" algn="tl" rotWithShape="0">
              <a:srgbClr val="000000">
                <a:alpha val="43000"/>
              </a:srgbClr>
            </a:outerShdw>
          </a:effectLst>
        </p:spPr>
      </p:pic>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19</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Experiments</a:t>
            </a:r>
            <a:endParaRPr lang="en-US" sz="4000" dirty="0">
              <a:latin typeface="Calibri"/>
              <a:ea typeface="ＭＳ Ｐゴシック" charset="0"/>
              <a:cs typeface="Calibri"/>
            </a:endParaRPr>
          </a:p>
        </p:txBody>
      </p:sp>
      <p:sp>
        <p:nvSpPr>
          <p:cNvPr id="3" name="TextBox 2"/>
          <p:cNvSpPr txBox="1"/>
          <p:nvPr/>
        </p:nvSpPr>
        <p:spPr>
          <a:xfrm>
            <a:off x="394339" y="4819472"/>
            <a:ext cx="8153400" cy="1200328"/>
          </a:xfrm>
          <a:prstGeom prst="rect">
            <a:avLst/>
          </a:prstGeom>
          <a:noFill/>
        </p:spPr>
        <p:txBody>
          <a:bodyPr wrap="square" rtlCol="0">
            <a:spAutoFit/>
          </a:bodyPr>
          <a:lstStyle/>
          <a:p>
            <a:pPr marL="0" lvl="2"/>
            <a:r>
              <a:rPr lang="en-US" dirty="0" smtClean="0">
                <a:solidFill>
                  <a:srgbClr val="000000"/>
                </a:solidFill>
                <a:latin typeface="Calibri"/>
                <a:cs typeface="Calibri"/>
              </a:rPr>
              <a:t>MILP Solution</a:t>
            </a:r>
          </a:p>
          <a:p>
            <a:pPr marL="342900" lvl="2" indent="-342900">
              <a:buFont typeface="Arial"/>
              <a:buChar char="•"/>
            </a:pPr>
            <a:r>
              <a:rPr lang="en-US" dirty="0" smtClean="0">
                <a:solidFill>
                  <a:srgbClr val="000000"/>
                </a:solidFill>
                <a:latin typeface="Calibri"/>
                <a:cs typeface="Calibri"/>
              </a:rPr>
              <a:t>GAMS modeling language, IBM CPLEX v12.6.1</a:t>
            </a:r>
          </a:p>
          <a:p>
            <a:pPr marL="342900" lvl="2" indent="-342900">
              <a:buFont typeface="Arial"/>
              <a:buChar char="•"/>
            </a:pPr>
            <a:r>
              <a:rPr lang="en-US" dirty="0">
                <a:solidFill>
                  <a:srgbClr val="000000"/>
                </a:solidFill>
                <a:latin typeface="Calibri"/>
                <a:cs typeface="Calibri"/>
              </a:rPr>
              <a:t>T</a:t>
            </a:r>
            <a:r>
              <a:rPr lang="en-US" dirty="0" smtClean="0">
                <a:solidFill>
                  <a:srgbClr val="000000"/>
                </a:solidFill>
                <a:latin typeface="Calibri"/>
                <a:cs typeface="Calibri"/>
              </a:rPr>
              <a:t>ime to solve: 0.17 – 1.36 s</a:t>
            </a:r>
          </a:p>
        </p:txBody>
      </p:sp>
      <p:sp>
        <p:nvSpPr>
          <p:cNvPr id="5" name="TextBox 4"/>
          <p:cNvSpPr txBox="1"/>
          <p:nvPr/>
        </p:nvSpPr>
        <p:spPr>
          <a:xfrm>
            <a:off x="381000" y="990600"/>
            <a:ext cx="8610600" cy="1200328"/>
          </a:xfrm>
          <a:prstGeom prst="rect">
            <a:avLst/>
          </a:prstGeom>
          <a:noFill/>
        </p:spPr>
        <p:txBody>
          <a:bodyPr wrap="square" rtlCol="0">
            <a:spAutoFit/>
          </a:bodyPr>
          <a:lstStyle/>
          <a:p>
            <a:pPr marL="0" lvl="2"/>
            <a:r>
              <a:rPr lang="en-US" dirty="0" smtClean="0">
                <a:solidFill>
                  <a:srgbClr val="000000"/>
                </a:solidFill>
                <a:latin typeface="Calibri"/>
                <a:cs typeface="Calibri"/>
              </a:rPr>
              <a:t>Experiments</a:t>
            </a:r>
          </a:p>
          <a:p>
            <a:pPr marL="342900" lvl="2" indent="-342900">
              <a:buFont typeface="Arial"/>
              <a:buChar char="•"/>
            </a:pPr>
            <a:r>
              <a:rPr lang="en-US" dirty="0" smtClean="0">
                <a:solidFill>
                  <a:srgbClr val="000000"/>
                </a:solidFill>
                <a:latin typeface="Calibri"/>
                <a:cs typeface="Calibri"/>
              </a:rPr>
              <a:t>IBM Blue Gene/Q system, Mira, at Argonne National Laboratory</a:t>
            </a:r>
          </a:p>
          <a:p>
            <a:pPr marL="342900" lvl="2" indent="-342900">
              <a:buFont typeface="Arial"/>
              <a:buChar char="•"/>
            </a:pPr>
            <a:r>
              <a:rPr lang="en-US" dirty="0" smtClean="0">
                <a:solidFill>
                  <a:srgbClr val="000000"/>
                </a:solidFill>
                <a:latin typeface="Calibri"/>
                <a:cs typeface="Calibri"/>
              </a:rPr>
              <a:t>Maximum of 2048 nodes (32768 cores)</a:t>
            </a:r>
          </a:p>
        </p:txBody>
      </p:sp>
      <p:sp>
        <p:nvSpPr>
          <p:cNvPr id="7" name="TextBox 6"/>
          <p:cNvSpPr txBox="1"/>
          <p:nvPr/>
        </p:nvSpPr>
        <p:spPr>
          <a:xfrm>
            <a:off x="3124200" y="4186535"/>
            <a:ext cx="3048000" cy="461665"/>
          </a:xfrm>
          <a:prstGeom prst="rect">
            <a:avLst/>
          </a:prstGeom>
          <a:noFill/>
        </p:spPr>
        <p:txBody>
          <a:bodyPr wrap="square" rtlCol="0">
            <a:spAutoFit/>
          </a:bodyPr>
          <a:lstStyle/>
          <a:p>
            <a:pPr algn="ctr"/>
            <a:r>
              <a:rPr lang="en-US" dirty="0" smtClean="0">
                <a:solidFill>
                  <a:srgbClr val="8F451E"/>
                </a:solidFill>
                <a:latin typeface="Calibri"/>
                <a:cs typeface="Calibri"/>
              </a:rPr>
              <a:t>Mira supercomputer</a:t>
            </a:r>
            <a:endParaRPr lang="en-US" dirty="0">
              <a:solidFill>
                <a:srgbClr val="8F451E"/>
              </a:solidFill>
              <a:latin typeface="Calibri"/>
              <a:cs typeface="Calibri"/>
            </a:endParaRPr>
          </a:p>
        </p:txBody>
      </p:sp>
      <p:sp>
        <p:nvSpPr>
          <p:cNvPr id="8" name="TextBox 7"/>
          <p:cNvSpPr txBox="1"/>
          <p:nvPr/>
        </p:nvSpPr>
        <p:spPr>
          <a:xfrm>
            <a:off x="10559475" y="4268245"/>
            <a:ext cx="184666" cy="461665"/>
          </a:xfrm>
          <a:prstGeom prst="rect">
            <a:avLst/>
          </a:prstGeom>
          <a:noFill/>
        </p:spPr>
        <p:txBody>
          <a:bodyPr wrap="none" rtlCol="0">
            <a:spAutoFit/>
          </a:bodyPr>
          <a:lstStyle/>
          <a:p>
            <a:endParaRPr lang="en-US" dirty="0"/>
          </a:p>
        </p:txBody>
      </p:sp>
      <p:pic>
        <p:nvPicPr>
          <p:cNvPr id="9" name="Picture 8" descr="Mira-specs-l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489" y="1981200"/>
            <a:ext cx="2360064" cy="2935330"/>
          </a:xfrm>
          <a:prstGeom prst="rect">
            <a:avLst/>
          </a:prstGeom>
        </p:spPr>
      </p:pic>
    </p:spTree>
    <p:extLst>
      <p:ext uri="{BB962C8B-B14F-4D97-AF65-F5344CB8AC3E}">
        <p14:creationId xmlns:p14="http://schemas.microsoft.com/office/powerpoint/2010/main" val="2714751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228600" y="46037"/>
            <a:ext cx="8686800" cy="639763"/>
          </a:xfrm>
        </p:spPr>
        <p:txBody>
          <a:bodyPr/>
          <a:lstStyle/>
          <a:p>
            <a:pPr eaLnBrk="1" hangingPunct="1"/>
            <a:r>
              <a:rPr lang="en-US" sz="4000" dirty="0" smtClean="0">
                <a:latin typeface="Calibri"/>
                <a:ea typeface="ＭＳ Ｐゴシック" charset="0"/>
                <a:cs typeface="Calibri"/>
              </a:rPr>
              <a:t>Large-scale simulations – big data</a:t>
            </a:r>
            <a:endParaRPr lang="en-US" sz="4000" dirty="0">
              <a:latin typeface="Calibri"/>
              <a:ea typeface="ＭＳ Ｐゴシック" charset="0"/>
              <a:cs typeface="Calibri"/>
            </a:endParaRPr>
          </a:p>
        </p:txBody>
      </p:sp>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a:t>
            </a:fld>
            <a:endParaRPr lang="en-US" sz="900">
              <a:solidFill>
                <a:srgbClr val="5F5F5F"/>
              </a:solidFill>
            </a:endParaRPr>
          </a:p>
        </p:txBody>
      </p:sp>
      <p:pic>
        <p:nvPicPr>
          <p:cNvPr id="2" name="Picture 1" descr="Cosmic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85" y="2324272"/>
            <a:ext cx="4104717" cy="2058597"/>
          </a:xfrm>
          <a:prstGeom prst="rect">
            <a:avLst/>
          </a:prstGeom>
          <a:ln>
            <a:noFill/>
          </a:ln>
          <a:effectLst>
            <a:reflection stA="45000" endPos="37000" dir="5400000" sy="-100000" algn="bl" rotWithShape="0"/>
          </a:effectLst>
        </p:spPr>
      </p:pic>
      <p:sp>
        <p:nvSpPr>
          <p:cNvPr id="9218" name="Content Placeholder 2"/>
          <p:cNvSpPr>
            <a:spLocks noGrp="1"/>
          </p:cNvSpPr>
          <p:nvPr>
            <p:ph idx="1"/>
          </p:nvPr>
        </p:nvSpPr>
        <p:spPr>
          <a:xfrm>
            <a:off x="321892" y="3992674"/>
            <a:ext cx="3945308" cy="465199"/>
          </a:xfrm>
        </p:spPr>
        <p:txBody>
          <a:bodyPr/>
          <a:lstStyle/>
          <a:p>
            <a:pPr marL="0" indent="0">
              <a:buNone/>
            </a:pPr>
            <a:r>
              <a:rPr lang="en-US" dirty="0" smtClean="0">
                <a:solidFill>
                  <a:schemeClr val="bg1"/>
                </a:solidFill>
                <a:latin typeface="Calibri"/>
                <a:cs typeface="Calibri"/>
              </a:rPr>
              <a:t>Cosmology</a:t>
            </a:r>
            <a:endParaRPr lang="en-US" dirty="0">
              <a:solidFill>
                <a:schemeClr val="bg1"/>
              </a:solidFill>
              <a:latin typeface="Calibri"/>
              <a:cs typeface="Calibri"/>
            </a:endParaRPr>
          </a:p>
        </p:txBody>
      </p:sp>
      <p:pic>
        <p:nvPicPr>
          <p:cNvPr id="4" name="Picture 3" descr="nasa-superstor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810000"/>
            <a:ext cx="3810000" cy="2133600"/>
          </a:xfrm>
          <a:prstGeom prst="rect">
            <a:avLst/>
          </a:prstGeom>
        </p:spPr>
      </p:pic>
      <p:sp>
        <p:nvSpPr>
          <p:cNvPr id="3" name="Rectangle 2"/>
          <p:cNvSpPr/>
          <p:nvPr/>
        </p:nvSpPr>
        <p:spPr>
          <a:xfrm>
            <a:off x="4898959" y="5574268"/>
            <a:ext cx="1882842" cy="369332"/>
          </a:xfrm>
          <a:prstGeom prst="rect">
            <a:avLst/>
          </a:prstGeom>
        </p:spPr>
        <p:txBody>
          <a:bodyPr wrap="square">
            <a:spAutoFit/>
          </a:bodyPr>
          <a:lstStyle/>
          <a:p>
            <a:r>
              <a:rPr lang="en-US" sz="1800" dirty="0" smtClean="0">
                <a:solidFill>
                  <a:srgbClr val="FFFFFF"/>
                </a:solidFill>
                <a:latin typeface="Calibri"/>
                <a:cs typeface="Calibri"/>
              </a:rPr>
              <a:t>Climate/weather</a:t>
            </a:r>
            <a:endParaRPr lang="en-US" sz="1800" dirty="0">
              <a:solidFill>
                <a:srgbClr val="FFFFFF"/>
              </a:solidFill>
              <a:latin typeface="Calibri"/>
              <a:cs typeface="Calibri"/>
            </a:endParaRPr>
          </a:p>
        </p:txBody>
      </p:sp>
      <p:sp>
        <p:nvSpPr>
          <p:cNvPr id="5" name="Rectangle 4"/>
          <p:cNvSpPr/>
          <p:nvPr/>
        </p:nvSpPr>
        <p:spPr>
          <a:xfrm>
            <a:off x="474292" y="4382870"/>
            <a:ext cx="3945308" cy="646331"/>
          </a:xfrm>
          <a:prstGeom prst="rect">
            <a:avLst/>
          </a:prstGeom>
        </p:spPr>
        <p:txBody>
          <a:bodyPr wrap="square">
            <a:spAutoFit/>
          </a:bodyPr>
          <a:lstStyle/>
          <a:p>
            <a:pPr marL="0" indent="0" algn="ctr">
              <a:buNone/>
            </a:pPr>
            <a:r>
              <a:rPr lang="en-US" sz="1800" b="1" dirty="0" smtClean="0">
                <a:solidFill>
                  <a:srgbClr val="000000"/>
                </a:solidFill>
                <a:latin typeface="Calibri"/>
                <a:cs typeface="Calibri"/>
              </a:rPr>
              <a:t>Q Continuum simulation</a:t>
            </a:r>
          </a:p>
          <a:p>
            <a:pPr marL="0" indent="0" algn="ctr">
              <a:buNone/>
            </a:pPr>
            <a:r>
              <a:rPr lang="en-US" sz="1800" b="1" dirty="0" smtClean="0">
                <a:solidFill>
                  <a:srgbClr val="000000"/>
                </a:solidFill>
                <a:latin typeface="Calibri"/>
                <a:cs typeface="Calibri"/>
              </a:rPr>
              <a:t>Source: </a:t>
            </a:r>
            <a:r>
              <a:rPr lang="en-US" sz="1800" b="1" dirty="0">
                <a:solidFill>
                  <a:srgbClr val="000000"/>
                </a:solidFill>
                <a:latin typeface="Calibri"/>
                <a:cs typeface="Calibri"/>
              </a:rPr>
              <a:t>Salman </a:t>
            </a:r>
            <a:r>
              <a:rPr lang="en-US" sz="1800" b="1" dirty="0" err="1">
                <a:solidFill>
                  <a:srgbClr val="000000"/>
                </a:solidFill>
                <a:latin typeface="Calibri"/>
                <a:cs typeface="Calibri"/>
              </a:rPr>
              <a:t>Habib</a:t>
            </a:r>
            <a:r>
              <a:rPr lang="en-US" sz="1800" b="1" dirty="0">
                <a:solidFill>
                  <a:srgbClr val="000000"/>
                </a:solidFill>
                <a:latin typeface="Calibri"/>
                <a:cs typeface="Calibri"/>
              </a:rPr>
              <a:t> et al</a:t>
            </a:r>
            <a:r>
              <a:rPr lang="en-US" sz="1800" b="1" dirty="0" smtClean="0">
                <a:solidFill>
                  <a:srgbClr val="000000"/>
                </a:solidFill>
                <a:latin typeface="Calibri"/>
                <a:cs typeface="Calibri"/>
              </a:rPr>
              <a:t>.</a:t>
            </a:r>
            <a:endParaRPr lang="en-US" sz="1800" b="1" dirty="0">
              <a:solidFill>
                <a:srgbClr val="000000"/>
              </a:solidFill>
              <a:latin typeface="Calibri"/>
              <a:cs typeface="Calibri"/>
            </a:endParaRPr>
          </a:p>
        </p:txBody>
      </p:sp>
      <p:sp>
        <p:nvSpPr>
          <p:cNvPr id="9" name="Rectangle 8"/>
          <p:cNvSpPr/>
          <p:nvPr/>
        </p:nvSpPr>
        <p:spPr>
          <a:xfrm>
            <a:off x="4800600" y="5867402"/>
            <a:ext cx="3945308" cy="646331"/>
          </a:xfrm>
          <a:prstGeom prst="rect">
            <a:avLst/>
          </a:prstGeom>
        </p:spPr>
        <p:txBody>
          <a:bodyPr wrap="square">
            <a:spAutoFit/>
          </a:bodyPr>
          <a:lstStyle/>
          <a:p>
            <a:pPr marL="0" indent="0" algn="ctr">
              <a:buNone/>
            </a:pPr>
            <a:r>
              <a:rPr lang="en-US" sz="1800" b="1" dirty="0" smtClean="0">
                <a:solidFill>
                  <a:srgbClr val="000000"/>
                </a:solidFill>
                <a:latin typeface="Calibri"/>
                <a:cs typeface="Calibri"/>
              </a:rPr>
              <a:t>Hurricane simulation</a:t>
            </a:r>
          </a:p>
          <a:p>
            <a:pPr marL="0" indent="0" algn="ctr">
              <a:buNone/>
            </a:pPr>
            <a:r>
              <a:rPr lang="en-US" sz="1800" b="1" dirty="0" smtClean="0">
                <a:solidFill>
                  <a:srgbClr val="000000"/>
                </a:solidFill>
                <a:latin typeface="Calibri"/>
                <a:cs typeface="Calibri"/>
              </a:rPr>
              <a:t>Source: NASA</a:t>
            </a:r>
            <a:endParaRPr lang="en-US" sz="1800" b="1" dirty="0">
              <a:solidFill>
                <a:srgbClr val="000000"/>
              </a:solidFill>
              <a:latin typeface="Calibri"/>
              <a:cs typeface="Calibri"/>
            </a:endParaRPr>
          </a:p>
        </p:txBody>
      </p:sp>
      <p:pic>
        <p:nvPicPr>
          <p:cNvPr id="7" name="Picture 6" descr="higgs-cer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5644" y="992833"/>
            <a:ext cx="3079435" cy="2052956"/>
          </a:xfrm>
          <a:prstGeom prst="rect">
            <a:avLst/>
          </a:prstGeom>
        </p:spPr>
      </p:pic>
      <p:sp>
        <p:nvSpPr>
          <p:cNvPr id="13" name="Rectangle 12"/>
          <p:cNvSpPr/>
          <p:nvPr/>
        </p:nvSpPr>
        <p:spPr>
          <a:xfrm>
            <a:off x="5181600" y="2971800"/>
            <a:ext cx="3178244" cy="646331"/>
          </a:xfrm>
          <a:prstGeom prst="rect">
            <a:avLst/>
          </a:prstGeom>
        </p:spPr>
        <p:txBody>
          <a:bodyPr wrap="square">
            <a:spAutoFit/>
          </a:bodyPr>
          <a:lstStyle/>
          <a:p>
            <a:pPr marL="0" indent="0" algn="ctr">
              <a:buNone/>
            </a:pPr>
            <a:r>
              <a:rPr lang="en-US" sz="1800" b="1" dirty="0" smtClean="0">
                <a:solidFill>
                  <a:srgbClr val="000000"/>
                </a:solidFill>
                <a:latin typeface="Calibri"/>
                <a:cs typeface="Calibri"/>
              </a:rPr>
              <a:t>Higgs boson simulation</a:t>
            </a:r>
          </a:p>
          <a:p>
            <a:pPr marL="0" indent="0" algn="ctr">
              <a:buNone/>
            </a:pPr>
            <a:r>
              <a:rPr lang="en-US" sz="1800" b="1" dirty="0" smtClean="0">
                <a:solidFill>
                  <a:srgbClr val="000000"/>
                </a:solidFill>
                <a:latin typeface="Calibri"/>
                <a:cs typeface="Calibri"/>
              </a:rPr>
              <a:t>Source: CERN</a:t>
            </a:r>
            <a:endParaRPr lang="en-US" sz="1800" b="1" dirty="0">
              <a:solidFill>
                <a:srgbClr val="000000"/>
              </a:solidFill>
              <a:latin typeface="Calibri"/>
              <a:cs typeface="Calibri"/>
            </a:endParaRPr>
          </a:p>
        </p:txBody>
      </p:sp>
      <p:sp>
        <p:nvSpPr>
          <p:cNvPr id="14" name="Rectangle 13"/>
          <p:cNvSpPr/>
          <p:nvPr/>
        </p:nvSpPr>
        <p:spPr>
          <a:xfrm>
            <a:off x="5235644" y="2124670"/>
            <a:ext cx="936556" cy="923330"/>
          </a:xfrm>
          <a:prstGeom prst="rect">
            <a:avLst/>
          </a:prstGeom>
        </p:spPr>
        <p:txBody>
          <a:bodyPr wrap="square">
            <a:spAutoFit/>
          </a:bodyPr>
          <a:lstStyle/>
          <a:p>
            <a:r>
              <a:rPr lang="en-US" sz="1800" dirty="0" smtClean="0">
                <a:solidFill>
                  <a:srgbClr val="FFFFFF"/>
                </a:solidFill>
                <a:latin typeface="Calibri"/>
                <a:cs typeface="Calibri"/>
              </a:rPr>
              <a:t>High-energy physics</a:t>
            </a:r>
            <a:endParaRPr lang="en-US" sz="1800" dirty="0">
              <a:solidFill>
                <a:srgbClr val="FFFFFF"/>
              </a:solidFill>
              <a:latin typeface="Calibri"/>
              <a:cs typeface="Calibri"/>
            </a:endParaRPr>
          </a:p>
        </p:txBody>
      </p:sp>
      <p:sp>
        <p:nvSpPr>
          <p:cNvPr id="6" name="TextBox 5"/>
          <p:cNvSpPr txBox="1"/>
          <p:nvPr/>
        </p:nvSpPr>
        <p:spPr>
          <a:xfrm>
            <a:off x="474293" y="1980836"/>
            <a:ext cx="2285588" cy="415498"/>
          </a:xfrm>
          <a:prstGeom prst="rect">
            <a:avLst/>
          </a:prstGeom>
          <a:solidFill>
            <a:schemeClr val="accent3">
              <a:lumMod val="75000"/>
            </a:schemeClr>
          </a:solidFill>
        </p:spPr>
        <p:style>
          <a:lnRef idx="1">
            <a:schemeClr val="accent4"/>
          </a:lnRef>
          <a:fillRef idx="3">
            <a:schemeClr val="accent4"/>
          </a:fillRef>
          <a:effectRef idx="2">
            <a:schemeClr val="accent4"/>
          </a:effectRef>
          <a:fontRef idx="minor">
            <a:schemeClr val="lt1"/>
          </a:fontRef>
        </p:style>
        <p:txBody>
          <a:bodyPr wrap="square" lIns="0" tIns="0" rIns="0" rtlCol="0">
            <a:spAutoFit/>
          </a:bodyPr>
          <a:lstStyle/>
          <a:p>
            <a:pPr algn="ctr"/>
            <a:r>
              <a:rPr lang="en-US" dirty="0">
                <a:solidFill>
                  <a:srgbClr val="FFFFFF"/>
                </a:solidFill>
                <a:latin typeface="Calibri"/>
                <a:cs typeface="Calibri"/>
              </a:rPr>
              <a:t>2</a:t>
            </a:r>
            <a:r>
              <a:rPr lang="en-US" dirty="0" smtClean="0">
                <a:solidFill>
                  <a:srgbClr val="FFFFFF"/>
                </a:solidFill>
                <a:latin typeface="Calibri"/>
                <a:cs typeface="Calibri"/>
              </a:rPr>
              <a:t> PB / simulation</a:t>
            </a:r>
            <a:endParaRPr lang="en-US" dirty="0">
              <a:solidFill>
                <a:srgbClr val="FFFFFF"/>
              </a:solidFill>
              <a:latin typeface="Calibri"/>
              <a:cs typeface="Calibri"/>
            </a:endParaRPr>
          </a:p>
        </p:txBody>
      </p:sp>
      <p:sp>
        <p:nvSpPr>
          <p:cNvPr id="16" name="TextBox 15"/>
          <p:cNvSpPr txBox="1"/>
          <p:nvPr/>
        </p:nvSpPr>
        <p:spPr>
          <a:xfrm>
            <a:off x="6612628" y="762000"/>
            <a:ext cx="1616972" cy="415498"/>
          </a:xfrm>
          <a:prstGeom prst="rect">
            <a:avLst/>
          </a:prstGeom>
          <a:solidFill>
            <a:schemeClr val="accent3">
              <a:lumMod val="75000"/>
            </a:schemeClr>
          </a:solidFill>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lgn="ctr"/>
            <a:r>
              <a:rPr lang="en-US" dirty="0" smtClean="0">
                <a:solidFill>
                  <a:srgbClr val="FFFFFF"/>
                </a:solidFill>
                <a:latin typeface="Calibri"/>
                <a:cs typeface="Calibri"/>
              </a:rPr>
              <a:t>10 PB / year</a:t>
            </a:r>
            <a:endParaRPr lang="en-US" dirty="0">
              <a:solidFill>
                <a:srgbClr val="FFFFFF"/>
              </a:solidFill>
              <a:latin typeface="Calibri"/>
              <a:cs typeface="Calibri"/>
            </a:endParaRPr>
          </a:p>
        </p:txBody>
      </p:sp>
      <p:sp>
        <p:nvSpPr>
          <p:cNvPr id="17" name="TextBox 16"/>
          <p:cNvSpPr txBox="1"/>
          <p:nvPr/>
        </p:nvSpPr>
        <p:spPr>
          <a:xfrm>
            <a:off x="5988365" y="3690477"/>
            <a:ext cx="2622235" cy="411480"/>
          </a:xfrm>
          <a:prstGeom prst="rect">
            <a:avLst/>
          </a:prstGeom>
          <a:solidFill>
            <a:schemeClr val="accent3">
              <a:lumMod val="75000"/>
            </a:schemeClr>
          </a:solidFill>
        </p:spPr>
        <p:style>
          <a:lnRef idx="1">
            <a:schemeClr val="accent3"/>
          </a:lnRef>
          <a:fillRef idx="2">
            <a:schemeClr val="accent3"/>
          </a:fillRef>
          <a:effectRef idx="1">
            <a:schemeClr val="accent3"/>
          </a:effectRef>
          <a:fontRef idx="minor">
            <a:schemeClr val="dk1"/>
          </a:fontRef>
        </p:style>
        <p:txBody>
          <a:bodyPr wrap="square" lIns="0" tIns="0" rIns="0" rtlCol="0">
            <a:spAutoFit/>
          </a:bodyPr>
          <a:lstStyle/>
          <a:p>
            <a:pPr algn="ctr"/>
            <a:r>
              <a:rPr lang="en-US" dirty="0" smtClean="0">
                <a:solidFill>
                  <a:srgbClr val="FFFFFF"/>
                </a:solidFill>
                <a:latin typeface="Calibri"/>
                <a:cs typeface="Calibri"/>
              </a:rPr>
              <a:t>240 TB / simulation</a:t>
            </a:r>
            <a:endParaRPr lang="en-US" dirty="0">
              <a:solidFill>
                <a:srgbClr val="FFFFFF"/>
              </a:solidFill>
              <a:latin typeface="Calibri"/>
              <a:cs typeface="Calibri"/>
            </a:endParaRPr>
          </a:p>
        </p:txBody>
      </p:sp>
      <p:sp>
        <p:nvSpPr>
          <p:cNvPr id="8" name="Rectangle 7"/>
          <p:cNvSpPr/>
          <p:nvPr/>
        </p:nvSpPr>
        <p:spPr>
          <a:xfrm>
            <a:off x="2514600" y="2466201"/>
            <a:ext cx="2005677" cy="276999"/>
          </a:xfrm>
          <a:prstGeom prst="rect">
            <a:avLst/>
          </a:prstGeom>
        </p:spPr>
        <p:txBody>
          <a:bodyPr wrap="none">
            <a:spAutoFit/>
          </a:bodyPr>
          <a:lstStyle/>
          <a:p>
            <a:pPr lvl="0" eaLnBrk="0" hangingPunct="0">
              <a:spcBef>
                <a:spcPct val="30000"/>
              </a:spcBef>
            </a:pPr>
            <a:r>
              <a:rPr lang="en-US" sz="1200" dirty="0" smtClean="0">
                <a:solidFill>
                  <a:schemeClr val="bg1"/>
                </a:solidFill>
                <a:latin typeface="Calibri"/>
                <a:ea typeface="ＭＳ Ｐゴシック" pitchFamily="-65" charset="-128"/>
                <a:cs typeface="ＭＳ Ｐゴシック" pitchFamily="-65" charset="-128"/>
              </a:rPr>
              <a:t>Scaled to 786K cores on Mira </a:t>
            </a:r>
            <a:endParaRPr lang="en-US" sz="1200" dirty="0">
              <a:solidFill>
                <a:schemeClr val="bg1"/>
              </a:solidFill>
              <a:latin typeface="Calibri"/>
              <a:ea typeface="ＭＳ Ｐゴシック" pitchFamily="-65" charset="-128"/>
              <a:cs typeface="ＭＳ Ｐゴシック" pitchFamily="-65" charset="-128"/>
            </a:endParaRPr>
          </a:p>
        </p:txBody>
      </p:sp>
    </p:spTree>
    <p:extLst>
      <p:ext uri="{BB962C8B-B14F-4D97-AF65-F5344CB8AC3E}">
        <p14:creationId xmlns:p14="http://schemas.microsoft.com/office/powerpoint/2010/main" val="419630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4" grpId="0"/>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20</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Applications - LAMMPS</a:t>
            </a:r>
            <a:endParaRPr lang="en-US" sz="4000" dirty="0">
              <a:latin typeface="Calibri"/>
              <a:ea typeface="ＭＳ Ｐゴシック" charset="0"/>
              <a:cs typeface="Calibri"/>
            </a:endParaRPr>
          </a:p>
        </p:txBody>
      </p:sp>
      <p:pic>
        <p:nvPicPr>
          <p:cNvPr id="5" name="Picture 4" descr="rhod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062" y="1605735"/>
            <a:ext cx="2797338" cy="2432865"/>
          </a:xfrm>
          <a:prstGeom prst="rect">
            <a:avLst/>
          </a:prstGeom>
        </p:spPr>
      </p:pic>
      <p:sp>
        <p:nvSpPr>
          <p:cNvPr id="6" name="Rectangle 5"/>
          <p:cNvSpPr/>
          <p:nvPr/>
        </p:nvSpPr>
        <p:spPr>
          <a:xfrm>
            <a:off x="4876800" y="4267200"/>
            <a:ext cx="3962400" cy="1569660"/>
          </a:xfrm>
          <a:prstGeom prst="rect">
            <a:avLst/>
          </a:prstGeom>
        </p:spPr>
        <p:txBody>
          <a:bodyPr wrap="square">
            <a:spAutoFit/>
          </a:bodyPr>
          <a:lstStyle/>
          <a:p>
            <a:r>
              <a:rPr lang="en-US" baseline="30000" dirty="0" smtClean="0">
                <a:solidFill>
                  <a:srgbClr val="8F451E"/>
                </a:solidFill>
                <a:latin typeface="Calibri"/>
                <a:cs typeface="Calibri"/>
              </a:rPr>
              <a:t>Snapshot </a:t>
            </a:r>
            <a:r>
              <a:rPr lang="en-US" baseline="30000" dirty="0">
                <a:solidFill>
                  <a:srgbClr val="8F451E"/>
                </a:solidFill>
                <a:latin typeface="Calibri"/>
                <a:cs typeface="Calibri"/>
              </a:rPr>
              <a:t>of the LAMMPS rhodopsin benchmark (32,000 atoms): protein (solid purple; center) is embedded in membrane (translucent green; middle) and solvated with water (translucent blue; top and bottom) and ions (orange spheres)</a:t>
            </a:r>
            <a:r>
              <a:rPr lang="en-US" baseline="30000" dirty="0" smtClean="0">
                <a:solidFill>
                  <a:srgbClr val="8F451E"/>
                </a:solidFill>
                <a:latin typeface="Calibri"/>
                <a:cs typeface="Calibri"/>
              </a:rPr>
              <a:t>.</a:t>
            </a:r>
            <a:endParaRPr lang="en-US" i="1" dirty="0">
              <a:solidFill>
                <a:srgbClr val="8F451E"/>
              </a:solidFill>
              <a:latin typeface="Calibri"/>
              <a:cs typeface="Calibri"/>
            </a:endParaRPr>
          </a:p>
        </p:txBody>
      </p:sp>
      <p:sp>
        <p:nvSpPr>
          <p:cNvPr id="4" name="Rectangle 3"/>
          <p:cNvSpPr/>
          <p:nvPr/>
        </p:nvSpPr>
        <p:spPr>
          <a:xfrm>
            <a:off x="228600" y="1524000"/>
            <a:ext cx="5025254" cy="3785652"/>
          </a:xfrm>
          <a:prstGeom prst="rect">
            <a:avLst/>
          </a:prstGeom>
        </p:spPr>
        <p:txBody>
          <a:bodyPr wrap="square">
            <a:spAutoFit/>
          </a:bodyPr>
          <a:lstStyle/>
          <a:p>
            <a:pPr marL="365760" lvl="2" indent="-365760">
              <a:buFont typeface="+mj-lt"/>
              <a:buAutoNum type="arabicParenR"/>
            </a:pPr>
            <a:r>
              <a:rPr lang="en-US" dirty="0">
                <a:solidFill>
                  <a:srgbClr val="000000"/>
                </a:solidFill>
                <a:latin typeface="Calibri"/>
                <a:cs typeface="Calibri"/>
              </a:rPr>
              <a:t>Analyses for simulation of water and </a:t>
            </a:r>
            <a:r>
              <a:rPr lang="en-US" dirty="0" smtClean="0">
                <a:solidFill>
                  <a:srgbClr val="000000"/>
                </a:solidFill>
                <a:latin typeface="Calibri"/>
                <a:cs typeface="Calibri"/>
              </a:rPr>
              <a:t>ions</a:t>
            </a:r>
          </a:p>
          <a:p>
            <a:pPr marL="621792" lvl="3" indent="-256032">
              <a:buFont typeface="Arial"/>
              <a:buChar char="•"/>
            </a:pPr>
            <a:r>
              <a:rPr lang="en-US" dirty="0" smtClean="0">
                <a:solidFill>
                  <a:srgbClr val="000000"/>
                </a:solidFill>
                <a:latin typeface="Calibri"/>
                <a:cs typeface="Calibri"/>
              </a:rPr>
              <a:t>Radial distribution function</a:t>
            </a:r>
          </a:p>
          <a:p>
            <a:pPr marL="621792" lvl="3" indent="-256032">
              <a:buFont typeface="Arial"/>
              <a:buChar char="•"/>
            </a:pPr>
            <a:r>
              <a:rPr lang="en-US" dirty="0" smtClean="0">
                <a:solidFill>
                  <a:srgbClr val="000000"/>
                </a:solidFill>
                <a:latin typeface="Calibri"/>
                <a:cs typeface="Calibri"/>
              </a:rPr>
              <a:t>Velocity auto-correlation function</a:t>
            </a:r>
          </a:p>
          <a:p>
            <a:pPr marL="621792" lvl="3" indent="-256032">
              <a:buFont typeface="Arial"/>
              <a:buChar char="•"/>
            </a:pPr>
            <a:r>
              <a:rPr lang="en-US" dirty="0" smtClean="0">
                <a:solidFill>
                  <a:srgbClr val="000000"/>
                </a:solidFill>
                <a:latin typeface="Calibri"/>
                <a:cs typeface="Calibri"/>
              </a:rPr>
              <a:t>Mean-square displacements</a:t>
            </a:r>
          </a:p>
          <a:p>
            <a:pPr marL="621792" lvl="3" indent="-256032">
              <a:buFont typeface="Arial"/>
              <a:buChar char="•"/>
            </a:pPr>
            <a:endParaRPr lang="en-US" dirty="0">
              <a:solidFill>
                <a:srgbClr val="000000"/>
              </a:solidFill>
              <a:latin typeface="Calibri"/>
              <a:cs typeface="Calibri"/>
            </a:endParaRPr>
          </a:p>
          <a:p>
            <a:pPr marL="365760" lvl="2" indent="-365760">
              <a:buFont typeface="+mj-lt"/>
              <a:buAutoNum type="arabicParenR"/>
            </a:pPr>
            <a:r>
              <a:rPr lang="en-US" dirty="0" smtClean="0">
                <a:solidFill>
                  <a:srgbClr val="000000"/>
                </a:solidFill>
                <a:latin typeface="Calibri"/>
                <a:cs typeface="Calibri"/>
              </a:rPr>
              <a:t>Analyses for rhodopsin </a:t>
            </a:r>
            <a:r>
              <a:rPr lang="en-US" dirty="0">
                <a:solidFill>
                  <a:srgbClr val="000000"/>
                </a:solidFill>
                <a:latin typeface="Calibri"/>
                <a:cs typeface="Calibri"/>
              </a:rPr>
              <a:t>protein </a:t>
            </a:r>
            <a:r>
              <a:rPr lang="en-US" dirty="0" smtClean="0">
                <a:solidFill>
                  <a:srgbClr val="000000"/>
                </a:solidFill>
                <a:latin typeface="Calibri"/>
                <a:cs typeface="Calibri"/>
              </a:rPr>
              <a:t>benchmark</a:t>
            </a:r>
          </a:p>
          <a:p>
            <a:pPr marL="621792" lvl="3" indent="-256032">
              <a:buFont typeface="Arial"/>
              <a:buChar char="•"/>
            </a:pPr>
            <a:r>
              <a:rPr lang="en-US" dirty="0" smtClean="0">
                <a:solidFill>
                  <a:srgbClr val="000000"/>
                </a:solidFill>
                <a:latin typeface="Calibri"/>
                <a:cs typeface="Calibri"/>
              </a:rPr>
              <a:t>Radius of gyration</a:t>
            </a:r>
          </a:p>
          <a:p>
            <a:pPr marL="621792" lvl="3" indent="-256032">
              <a:buFont typeface="Arial"/>
              <a:buChar char="•"/>
            </a:pPr>
            <a:r>
              <a:rPr lang="en-US" dirty="0" smtClean="0">
                <a:solidFill>
                  <a:srgbClr val="000000"/>
                </a:solidFill>
                <a:latin typeface="Calibri"/>
                <a:cs typeface="Calibri"/>
              </a:rPr>
              <a:t>Histogram</a:t>
            </a:r>
            <a:endParaRPr lang="en-US" dirty="0">
              <a:solidFill>
                <a:srgbClr val="000000"/>
              </a:solidFill>
              <a:latin typeface="Calibri"/>
              <a:cs typeface="Calibri"/>
            </a:endParaRPr>
          </a:p>
        </p:txBody>
      </p:sp>
    </p:spTree>
    <p:extLst>
      <p:ext uri="{BB962C8B-B14F-4D97-AF65-F5344CB8AC3E}">
        <p14:creationId xmlns:p14="http://schemas.microsoft.com/office/powerpoint/2010/main" val="3417256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21</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Applications - FLASH</a:t>
            </a:r>
            <a:endParaRPr lang="en-US" sz="4000" dirty="0">
              <a:latin typeface="Calibri"/>
              <a:ea typeface="ＭＳ Ｐゴシック" charset="0"/>
              <a:cs typeface="Calibri"/>
            </a:endParaRPr>
          </a:p>
        </p:txBody>
      </p:sp>
      <p:sp>
        <p:nvSpPr>
          <p:cNvPr id="3" name="TextBox 2"/>
          <p:cNvSpPr txBox="1"/>
          <p:nvPr/>
        </p:nvSpPr>
        <p:spPr>
          <a:xfrm>
            <a:off x="381000" y="1143000"/>
            <a:ext cx="8153400" cy="1200328"/>
          </a:xfrm>
          <a:prstGeom prst="rect">
            <a:avLst/>
          </a:prstGeom>
          <a:noFill/>
        </p:spPr>
        <p:txBody>
          <a:bodyPr wrap="square" rtlCol="0">
            <a:spAutoFit/>
          </a:bodyPr>
          <a:lstStyle/>
          <a:p>
            <a:pPr marL="0" lvl="2"/>
            <a:r>
              <a:rPr lang="en-US" dirty="0" smtClean="0">
                <a:solidFill>
                  <a:srgbClr val="000000"/>
                </a:solidFill>
                <a:latin typeface="Calibri"/>
                <a:cs typeface="Calibri"/>
              </a:rPr>
              <a:t>Analyses for </a:t>
            </a:r>
            <a:r>
              <a:rPr lang="en-US" dirty="0" err="1">
                <a:solidFill>
                  <a:srgbClr val="000000"/>
                </a:solidFill>
                <a:latin typeface="Calibri"/>
                <a:cs typeface="Calibri"/>
              </a:rPr>
              <a:t>S</a:t>
            </a:r>
            <a:r>
              <a:rPr lang="en-US" dirty="0" err="1" smtClean="0">
                <a:solidFill>
                  <a:srgbClr val="000000"/>
                </a:solidFill>
                <a:latin typeface="Calibri"/>
                <a:cs typeface="Calibri"/>
              </a:rPr>
              <a:t>edov</a:t>
            </a:r>
            <a:r>
              <a:rPr lang="en-US" dirty="0" smtClean="0">
                <a:solidFill>
                  <a:srgbClr val="000000"/>
                </a:solidFill>
                <a:latin typeface="Calibri"/>
                <a:cs typeface="Calibri"/>
              </a:rPr>
              <a:t> simulation</a:t>
            </a:r>
          </a:p>
          <a:p>
            <a:pPr marL="342900" lvl="2" indent="-342900">
              <a:buFont typeface="Arial"/>
              <a:buChar char="•"/>
            </a:pPr>
            <a:r>
              <a:rPr lang="en-US" dirty="0" smtClean="0">
                <a:solidFill>
                  <a:srgbClr val="000000"/>
                </a:solidFill>
                <a:latin typeface="Calibri"/>
                <a:cs typeface="Calibri"/>
              </a:rPr>
              <a:t>Vorticity</a:t>
            </a:r>
          </a:p>
          <a:p>
            <a:pPr marL="342900" lvl="2" indent="-342900">
              <a:buFont typeface="Arial"/>
              <a:buChar char="•"/>
            </a:pPr>
            <a:r>
              <a:rPr lang="en-US" dirty="0" smtClean="0">
                <a:solidFill>
                  <a:srgbClr val="000000"/>
                </a:solidFill>
                <a:latin typeface="Calibri"/>
                <a:cs typeface="Calibri"/>
              </a:rPr>
              <a:t>L1 and L2 error norms</a:t>
            </a:r>
            <a:endParaRPr lang="en-US" dirty="0">
              <a:solidFill>
                <a:srgbClr val="000000"/>
              </a:solidFill>
              <a:latin typeface="Calibri"/>
              <a:cs typeface="Calibri"/>
            </a:endParaRPr>
          </a:p>
        </p:txBody>
      </p:sp>
      <p:sp>
        <p:nvSpPr>
          <p:cNvPr id="4" name="Rectangle 3"/>
          <p:cNvSpPr/>
          <p:nvPr/>
        </p:nvSpPr>
        <p:spPr>
          <a:xfrm>
            <a:off x="2635534" y="5511224"/>
            <a:ext cx="4064534" cy="584776"/>
          </a:xfrm>
          <a:prstGeom prst="rect">
            <a:avLst/>
          </a:prstGeom>
        </p:spPr>
        <p:txBody>
          <a:bodyPr wrap="none">
            <a:spAutoFit/>
          </a:bodyPr>
          <a:lstStyle/>
          <a:p>
            <a:pPr algn="ctr"/>
            <a:r>
              <a:rPr lang="en-US" baseline="30000" dirty="0" smtClean="0">
                <a:solidFill>
                  <a:srgbClr val="8F451E"/>
                </a:solidFill>
                <a:latin typeface="Calibri"/>
                <a:cs typeface="Calibri"/>
              </a:rPr>
              <a:t>Thermonuclear flame plume rising in a column </a:t>
            </a:r>
          </a:p>
          <a:p>
            <a:pPr algn="ctr"/>
            <a:r>
              <a:rPr lang="en-US" baseline="30000" dirty="0" err="1" smtClean="0">
                <a:solidFill>
                  <a:srgbClr val="8F451E"/>
                </a:solidFill>
                <a:latin typeface="Calibri"/>
                <a:cs typeface="Calibri"/>
              </a:rPr>
              <a:t>Credit:flash.uchicago.edu</a:t>
            </a:r>
            <a:r>
              <a:rPr lang="en-US" baseline="30000" dirty="0" smtClean="0">
                <a:solidFill>
                  <a:srgbClr val="8F451E"/>
                </a:solidFill>
                <a:latin typeface="Calibri"/>
                <a:cs typeface="Calibri"/>
              </a:rPr>
              <a:t> </a:t>
            </a:r>
            <a:endParaRPr lang="en-US" dirty="0">
              <a:solidFill>
                <a:srgbClr val="8F451E"/>
              </a:solidFill>
            </a:endParaRPr>
          </a:p>
        </p:txBody>
      </p:sp>
      <p:pic>
        <p:nvPicPr>
          <p:cNvPr id="5" name="Picture 4" descr="FLAMEDE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656" y="2590800"/>
            <a:ext cx="7056744" cy="2819400"/>
          </a:xfrm>
          <a:prstGeom prst="rect">
            <a:avLst/>
          </a:prstGeom>
          <a:effectLst>
            <a:outerShdw blurRad="111125" dist="88900" dir="2700000" algn="tl" rotWithShape="0">
              <a:srgbClr val="000000">
                <a:alpha val="43000"/>
              </a:srgbClr>
            </a:outerShdw>
          </a:effectLst>
        </p:spPr>
      </p:pic>
    </p:spTree>
    <p:extLst>
      <p:ext uri="{BB962C8B-B14F-4D97-AF65-F5344CB8AC3E}">
        <p14:creationId xmlns:p14="http://schemas.microsoft.com/office/powerpoint/2010/main" val="4119837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22</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LAMMPS and FLASH analyses signatures</a:t>
            </a:r>
            <a:endParaRPr lang="en-US" sz="4000" dirty="0">
              <a:latin typeface="Calibri"/>
              <a:ea typeface="ＭＳ Ｐゴシック" charset="0"/>
              <a:cs typeface="Calibri"/>
            </a:endParaRPr>
          </a:p>
        </p:txBody>
      </p:sp>
      <p:pic>
        <p:nvPicPr>
          <p:cNvPr id="2" name="Picture 1" descr="analyses_featu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0"/>
            <a:ext cx="5291137" cy="4191000"/>
          </a:xfrm>
          <a:prstGeom prst="rect">
            <a:avLst/>
          </a:prstGeom>
        </p:spPr>
      </p:pic>
      <p:sp>
        <p:nvSpPr>
          <p:cNvPr id="3" name="Oval Callout 2"/>
          <p:cNvSpPr/>
          <p:nvPr/>
        </p:nvSpPr>
        <p:spPr>
          <a:xfrm>
            <a:off x="5634318" y="2819400"/>
            <a:ext cx="3352800" cy="1752600"/>
          </a:xfrm>
          <a:prstGeom prst="wedgeEllipseCallout">
            <a:avLst>
              <a:gd name="adj1" fmla="val -67889"/>
              <a:gd name="adj2" fmla="val -14212"/>
            </a:avLst>
          </a:prstGeom>
          <a:solidFill>
            <a:schemeClr val="accent3">
              <a:lumMod val="20000"/>
              <a:lumOff val="80000"/>
            </a:schemeClr>
          </a:solidFill>
          <a:ln>
            <a:noFill/>
          </a:ln>
          <a:effectLst>
            <a:outerShdw blurRad="40000" dist="508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cs typeface="Calibri"/>
              </a:rPr>
              <a:t>Compute-intensive and/or memory-intensive kernels</a:t>
            </a:r>
            <a:endParaRPr lang="en-US" dirty="0">
              <a:solidFill>
                <a:srgbClr val="000000"/>
              </a:solidFill>
              <a:latin typeface="Calibri"/>
              <a:cs typeface="Calibri"/>
            </a:endParaRPr>
          </a:p>
        </p:txBody>
      </p:sp>
      <p:sp>
        <p:nvSpPr>
          <p:cNvPr id="6" name="Rectangle 5"/>
          <p:cNvSpPr/>
          <p:nvPr/>
        </p:nvSpPr>
        <p:spPr>
          <a:xfrm>
            <a:off x="864703" y="5816350"/>
            <a:ext cx="5002697" cy="338554"/>
          </a:xfrm>
          <a:prstGeom prst="rect">
            <a:avLst/>
          </a:prstGeom>
        </p:spPr>
        <p:txBody>
          <a:bodyPr wrap="square">
            <a:spAutoFit/>
          </a:bodyPr>
          <a:lstStyle/>
          <a:p>
            <a:pPr algn="ctr"/>
            <a:r>
              <a:rPr lang="en-US" baseline="30000" dirty="0" smtClean="0">
                <a:solidFill>
                  <a:srgbClr val="8F451E"/>
                </a:solidFill>
                <a:latin typeface="Calibri"/>
                <a:cs typeface="Calibri"/>
              </a:rPr>
              <a:t>Time and memory profiles of analyses kernels.</a:t>
            </a:r>
            <a:endParaRPr lang="en-US" dirty="0">
              <a:solidFill>
                <a:srgbClr val="8F451E"/>
              </a:solidFill>
            </a:endParaRPr>
          </a:p>
        </p:txBody>
      </p:sp>
      <p:sp>
        <p:nvSpPr>
          <p:cNvPr id="7" name="Rectangle 6"/>
          <p:cNvSpPr/>
          <p:nvPr/>
        </p:nvSpPr>
        <p:spPr>
          <a:xfrm>
            <a:off x="5943600" y="993085"/>
            <a:ext cx="2895600" cy="1061829"/>
          </a:xfrm>
          <a:prstGeom prst="rect">
            <a:avLst/>
          </a:prstGeom>
          <a:ln>
            <a:solidFill>
              <a:srgbClr val="000000"/>
            </a:solidFill>
          </a:ln>
        </p:spPr>
        <p:txBody>
          <a:bodyPr wrap="square">
            <a:spAutoFit/>
          </a:bodyPr>
          <a:lstStyle/>
          <a:p>
            <a:r>
              <a:rPr lang="en-US" sz="2100" dirty="0" smtClean="0">
                <a:solidFill>
                  <a:srgbClr val="000000"/>
                </a:solidFill>
                <a:latin typeface="Calibri"/>
                <a:cs typeface="Calibri"/>
              </a:rPr>
              <a:t>Ai: LAMMPS </a:t>
            </a:r>
            <a:r>
              <a:rPr lang="en-US" sz="2100" dirty="0" err="1" smtClean="0">
                <a:solidFill>
                  <a:srgbClr val="000000"/>
                </a:solidFill>
                <a:latin typeface="Calibri"/>
                <a:cs typeface="Calibri"/>
              </a:rPr>
              <a:t>water+ions</a:t>
            </a:r>
            <a:endParaRPr lang="en-US" sz="2100" dirty="0">
              <a:solidFill>
                <a:srgbClr val="000000"/>
              </a:solidFill>
              <a:latin typeface="Calibri"/>
              <a:cs typeface="Calibri"/>
            </a:endParaRPr>
          </a:p>
          <a:p>
            <a:r>
              <a:rPr lang="en-US" sz="2100" dirty="0" err="1" smtClean="0">
                <a:solidFill>
                  <a:srgbClr val="000000"/>
                </a:solidFill>
                <a:latin typeface="Calibri"/>
                <a:cs typeface="Calibri"/>
              </a:rPr>
              <a:t>Ri</a:t>
            </a:r>
            <a:r>
              <a:rPr lang="en-US" sz="2100" dirty="0" smtClean="0">
                <a:solidFill>
                  <a:srgbClr val="000000"/>
                </a:solidFill>
                <a:latin typeface="Calibri"/>
                <a:cs typeface="Calibri"/>
              </a:rPr>
              <a:t>: LAMMPS </a:t>
            </a:r>
            <a:r>
              <a:rPr lang="en-US" sz="2100" dirty="0" err="1" smtClean="0">
                <a:solidFill>
                  <a:srgbClr val="000000"/>
                </a:solidFill>
                <a:latin typeface="Calibri"/>
                <a:cs typeface="Calibri"/>
              </a:rPr>
              <a:t>Rhodopson</a:t>
            </a:r>
            <a:endParaRPr lang="en-US" sz="2100" dirty="0" smtClean="0">
              <a:solidFill>
                <a:srgbClr val="000000"/>
              </a:solidFill>
              <a:latin typeface="Calibri"/>
              <a:cs typeface="Calibri"/>
            </a:endParaRPr>
          </a:p>
          <a:p>
            <a:r>
              <a:rPr lang="en-US" sz="2100" dirty="0" smtClean="0">
                <a:solidFill>
                  <a:srgbClr val="000000"/>
                </a:solidFill>
                <a:latin typeface="Calibri"/>
                <a:cs typeface="Calibri"/>
              </a:rPr>
              <a:t>Fi: FLASH </a:t>
            </a:r>
            <a:r>
              <a:rPr lang="en-US" sz="2100" dirty="0" err="1" smtClean="0">
                <a:solidFill>
                  <a:srgbClr val="000000"/>
                </a:solidFill>
                <a:latin typeface="Calibri"/>
                <a:cs typeface="Calibri"/>
              </a:rPr>
              <a:t>Sedov</a:t>
            </a:r>
            <a:endParaRPr lang="en-US" sz="2100" dirty="0">
              <a:solidFill>
                <a:srgbClr val="000000"/>
              </a:solidFill>
              <a:latin typeface="Calibri"/>
              <a:cs typeface="Calibri"/>
            </a:endParaRPr>
          </a:p>
        </p:txBody>
      </p:sp>
    </p:spTree>
    <p:extLst>
      <p:ext uri="{BB962C8B-B14F-4D97-AF65-F5344CB8AC3E}">
        <p14:creationId xmlns:p14="http://schemas.microsoft.com/office/powerpoint/2010/main" val="1403193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23</a:t>
            </a:fld>
            <a:endParaRPr lang="en-US" sz="900">
              <a:solidFill>
                <a:srgbClr val="5F5F5F"/>
              </a:solidFill>
            </a:endParaRPr>
          </a:p>
        </p:txBody>
      </p:sp>
      <p:sp>
        <p:nvSpPr>
          <p:cNvPr id="19" name="Title 1"/>
          <p:cNvSpPr>
            <a:spLocks noGrp="1"/>
          </p:cNvSpPr>
          <p:nvPr>
            <p:ph type="title"/>
          </p:nvPr>
        </p:nvSpPr>
        <p:spPr>
          <a:xfrm>
            <a:off x="228600" y="152400"/>
            <a:ext cx="6172200" cy="639763"/>
          </a:xfrm>
        </p:spPr>
        <p:txBody>
          <a:bodyPr/>
          <a:lstStyle/>
          <a:p>
            <a:r>
              <a:rPr lang="en-US" sz="4000" dirty="0" smtClean="0">
                <a:latin typeface="Calibri"/>
                <a:ea typeface="ＭＳ Ｐゴシック" charset="0"/>
                <a:cs typeface="Calibri"/>
              </a:rPr>
              <a:t>Results (Scheduling)</a:t>
            </a:r>
            <a:endParaRPr lang="en-US" sz="4000" dirty="0">
              <a:latin typeface="Calibri"/>
              <a:ea typeface="ＭＳ Ｐゴシック" charset="0"/>
              <a:cs typeface="Calibri"/>
            </a:endParaRPr>
          </a:p>
        </p:txBody>
      </p:sp>
      <p:grpSp>
        <p:nvGrpSpPr>
          <p:cNvPr id="5" name="Group 4"/>
          <p:cNvGrpSpPr/>
          <p:nvPr/>
        </p:nvGrpSpPr>
        <p:grpSpPr>
          <a:xfrm>
            <a:off x="6570471" y="152401"/>
            <a:ext cx="2497331" cy="2061865"/>
            <a:chOff x="6315699" y="197669"/>
            <a:chExt cx="2497331" cy="2061865"/>
          </a:xfrm>
        </p:grpSpPr>
        <p:sp>
          <p:nvSpPr>
            <p:cNvPr id="6" name="Oval 5"/>
            <p:cNvSpPr/>
            <p:nvPr/>
          </p:nvSpPr>
          <p:spPr>
            <a:xfrm>
              <a:off x="6831830" y="937098"/>
              <a:ext cx="812463" cy="71775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latin typeface="Calibri"/>
                  <a:cs typeface="Calibri"/>
                </a:rPr>
                <a:t>R1</a:t>
              </a:r>
            </a:p>
          </p:txBody>
        </p:sp>
        <p:sp>
          <p:nvSpPr>
            <p:cNvPr id="7" name="Oval 6"/>
            <p:cNvSpPr/>
            <p:nvPr/>
          </p:nvSpPr>
          <p:spPr>
            <a:xfrm>
              <a:off x="7822430" y="902124"/>
              <a:ext cx="844489" cy="85278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latin typeface="Calibri"/>
                  <a:cs typeface="Calibri"/>
                </a:rPr>
                <a:t>R2 R3</a:t>
              </a:r>
              <a:endParaRPr lang="en-US" dirty="0">
                <a:solidFill>
                  <a:srgbClr val="000000"/>
                </a:solidFill>
                <a:latin typeface="Calibri"/>
                <a:cs typeface="Calibri"/>
              </a:endParaRPr>
            </a:p>
          </p:txBody>
        </p:sp>
        <p:cxnSp>
          <p:nvCxnSpPr>
            <p:cNvPr id="8" name="Straight Arrow Connector 7"/>
            <p:cNvCxnSpPr/>
            <p:nvPr/>
          </p:nvCxnSpPr>
          <p:spPr>
            <a:xfrm>
              <a:off x="6731198" y="1842780"/>
              <a:ext cx="2081832" cy="0"/>
            </a:xfrm>
            <a:prstGeom prst="straightConnector1">
              <a:avLst/>
            </a:prstGeom>
            <a:ln>
              <a:solidFill>
                <a:srgbClr val="000000"/>
              </a:solid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6731198" y="197669"/>
              <a:ext cx="17629" cy="1645112"/>
            </a:xfrm>
            <a:prstGeom prst="straightConnector1">
              <a:avLst/>
            </a:prstGeom>
            <a:ln>
              <a:solidFill>
                <a:srgbClr val="000000"/>
              </a:solidFill>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437648" y="1797869"/>
              <a:ext cx="804277" cy="461665"/>
            </a:xfrm>
            <a:prstGeom prst="rect">
              <a:avLst/>
            </a:prstGeom>
            <a:noFill/>
          </p:spPr>
          <p:txBody>
            <a:bodyPr wrap="none" rtlCol="0">
              <a:spAutoFit/>
            </a:bodyPr>
            <a:lstStyle/>
            <a:p>
              <a:r>
                <a:rPr lang="en-US" dirty="0" smtClean="0">
                  <a:solidFill>
                    <a:srgbClr val="000000"/>
                  </a:solidFill>
                  <a:latin typeface="Calibri"/>
                  <a:cs typeface="Calibri"/>
                </a:rPr>
                <a:t>Time</a:t>
              </a:r>
              <a:endParaRPr lang="en-US" dirty="0">
                <a:solidFill>
                  <a:srgbClr val="000000"/>
                </a:solidFill>
                <a:latin typeface="Calibri"/>
                <a:cs typeface="Calibri"/>
              </a:endParaRPr>
            </a:p>
          </p:txBody>
        </p:sp>
        <p:sp>
          <p:nvSpPr>
            <p:cNvPr id="11" name="TextBox 10"/>
            <p:cNvSpPr txBox="1"/>
            <p:nvPr/>
          </p:nvSpPr>
          <p:spPr>
            <a:xfrm rot="16200000">
              <a:off x="5915590" y="871666"/>
              <a:ext cx="1261884" cy="461665"/>
            </a:xfrm>
            <a:prstGeom prst="rect">
              <a:avLst/>
            </a:prstGeom>
            <a:noFill/>
          </p:spPr>
          <p:txBody>
            <a:bodyPr wrap="none" rtlCol="0">
              <a:spAutoFit/>
            </a:bodyPr>
            <a:lstStyle/>
            <a:p>
              <a:r>
                <a:rPr lang="en-US" dirty="0" smtClean="0">
                  <a:solidFill>
                    <a:srgbClr val="000000"/>
                  </a:solidFill>
                  <a:latin typeface="Calibri"/>
                  <a:cs typeface="Calibri"/>
                </a:rPr>
                <a:t>Memory</a:t>
              </a:r>
              <a:endParaRPr lang="en-US" dirty="0">
                <a:solidFill>
                  <a:srgbClr val="000000"/>
                </a:solidFill>
                <a:latin typeface="Calibri"/>
                <a:cs typeface="Calibri"/>
              </a:endParaRPr>
            </a:p>
          </p:txBody>
        </p:sp>
      </p:grpSp>
      <p:graphicFrame>
        <p:nvGraphicFramePr>
          <p:cNvPr id="12" name="Content Placeholder 4"/>
          <p:cNvGraphicFramePr>
            <a:graphicFrameLocks noGrp="1"/>
          </p:cNvGraphicFramePr>
          <p:nvPr>
            <p:ph idx="1"/>
            <p:extLst>
              <p:ext uri="{D42A27DB-BD31-4B8C-83A1-F6EECF244321}">
                <p14:modId xmlns:p14="http://schemas.microsoft.com/office/powerpoint/2010/main" val="46446846"/>
              </p:ext>
            </p:extLst>
          </p:nvPr>
        </p:nvGraphicFramePr>
        <p:xfrm>
          <a:off x="517681" y="2209800"/>
          <a:ext cx="7788121" cy="2600200"/>
        </p:xfrm>
        <a:graphic>
          <a:graphicData uri="http://schemas.openxmlformats.org/drawingml/2006/table">
            <a:tbl>
              <a:tblPr firstRow="1" bandRow="1">
                <a:tableStyleId>{5C22544A-7EE6-4342-B048-85BDC9FD1C3A}</a:tableStyleId>
              </a:tblPr>
              <a:tblGrid>
                <a:gridCol w="1345677"/>
                <a:gridCol w="1489442"/>
                <a:gridCol w="1752600"/>
                <a:gridCol w="1828800"/>
                <a:gridCol w="1371602"/>
              </a:tblGrid>
              <a:tr h="944880">
                <a:tc>
                  <a:txBody>
                    <a:bodyPr/>
                    <a:lstStyle/>
                    <a:p>
                      <a:pPr algn="l"/>
                      <a:r>
                        <a:rPr lang="en-US" sz="1900" dirty="0" smtClean="0">
                          <a:latin typeface="Calibri"/>
                          <a:cs typeface="Calibri"/>
                        </a:rPr>
                        <a:t>Total</a:t>
                      </a:r>
                      <a:r>
                        <a:rPr lang="en-US" sz="1900" baseline="0" dirty="0" smtClean="0">
                          <a:latin typeface="Calibri"/>
                          <a:cs typeface="Calibri"/>
                        </a:rPr>
                        <a:t> Threshold (sec)</a:t>
                      </a:r>
                      <a:endParaRPr lang="en-US" sz="1900" dirty="0">
                        <a:latin typeface="Calibri"/>
                        <a:cs typeface="Calibri"/>
                      </a:endParaRPr>
                    </a:p>
                  </a:txBody>
                  <a:tcPr/>
                </a:tc>
                <a:tc>
                  <a:txBody>
                    <a:bodyPr/>
                    <a:lstStyle/>
                    <a:p>
                      <a:pPr algn="l"/>
                      <a:r>
                        <a:rPr lang="en-US" sz="1900" dirty="0" smtClean="0">
                          <a:latin typeface="Calibri"/>
                          <a:cs typeface="Calibri"/>
                        </a:rPr>
                        <a:t>R1 (Radius</a:t>
                      </a:r>
                      <a:r>
                        <a:rPr lang="en-US" sz="1900" baseline="0" dirty="0" smtClean="0">
                          <a:latin typeface="Calibri"/>
                          <a:cs typeface="Calibri"/>
                        </a:rPr>
                        <a:t> of gyration)</a:t>
                      </a:r>
                      <a:endParaRPr lang="en-US" sz="1900" dirty="0">
                        <a:latin typeface="Calibri"/>
                        <a:cs typeface="Calibri"/>
                      </a:endParaRPr>
                    </a:p>
                  </a:txBody>
                  <a:tcPr/>
                </a:tc>
                <a:tc>
                  <a:txBody>
                    <a:bodyPr/>
                    <a:lstStyle/>
                    <a:p>
                      <a:pPr algn="l"/>
                      <a:r>
                        <a:rPr lang="en-US" sz="1900" dirty="0" smtClean="0">
                          <a:latin typeface="Calibri"/>
                          <a:cs typeface="Calibri"/>
                        </a:rPr>
                        <a:t>R2 (Membrane density profile 2D histogram)</a:t>
                      </a:r>
                      <a:endParaRPr lang="en-US" sz="1900" dirty="0">
                        <a:latin typeface="Calibri"/>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latin typeface="Calibri"/>
                          <a:cs typeface="Calibri"/>
                        </a:rPr>
                        <a:t>R3 (Protein density profile 2D histogram)</a:t>
                      </a:r>
                    </a:p>
                  </a:txBody>
                  <a:tcPr/>
                </a:tc>
                <a:tc>
                  <a:txBody>
                    <a:bodyPr/>
                    <a:lstStyle/>
                    <a:p>
                      <a:pPr algn="l"/>
                      <a:r>
                        <a:rPr lang="en-US" sz="1900" dirty="0" smtClean="0">
                          <a:latin typeface="Calibri"/>
                          <a:cs typeface="Calibri"/>
                        </a:rPr>
                        <a:t>% within threshold</a:t>
                      </a:r>
                      <a:endParaRPr lang="en-US" sz="1900" dirty="0">
                        <a:latin typeface="Calibri"/>
                        <a:cs typeface="Calibri"/>
                      </a:endParaRPr>
                    </a:p>
                  </a:txBody>
                  <a:tcPr/>
                </a:tc>
              </a:tr>
              <a:tr h="410020">
                <a:tc>
                  <a:txBody>
                    <a:bodyPr/>
                    <a:lstStyle/>
                    <a:p>
                      <a:pPr algn="ctr"/>
                      <a:r>
                        <a:rPr lang="en-US" sz="1900" dirty="0" smtClean="0">
                          <a:solidFill>
                            <a:srgbClr val="000000"/>
                          </a:solidFill>
                          <a:latin typeface="Calibri"/>
                          <a:cs typeface="Calibri"/>
                        </a:rPr>
                        <a:t>200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10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4</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7</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94.59</a:t>
                      </a:r>
                      <a:endParaRPr lang="en-US" sz="1900" dirty="0">
                        <a:solidFill>
                          <a:srgbClr val="000000"/>
                        </a:solidFill>
                        <a:latin typeface="Calibri"/>
                        <a:cs typeface="Calibri"/>
                      </a:endParaRPr>
                    </a:p>
                  </a:txBody>
                  <a:tcPr/>
                </a:tc>
              </a:tr>
              <a:tr h="410020">
                <a:tc>
                  <a:txBody>
                    <a:bodyPr/>
                    <a:lstStyle/>
                    <a:p>
                      <a:pPr algn="ctr"/>
                      <a:r>
                        <a:rPr lang="en-US" sz="1900" dirty="0" smtClean="0">
                          <a:solidFill>
                            <a:srgbClr val="000000"/>
                          </a:solidFill>
                          <a:latin typeface="Calibri"/>
                          <a:cs typeface="Calibri"/>
                        </a:rPr>
                        <a:t>100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10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2</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3</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85.99</a:t>
                      </a:r>
                      <a:endParaRPr lang="en-US" sz="1900" dirty="0">
                        <a:solidFill>
                          <a:srgbClr val="000000"/>
                        </a:solidFill>
                        <a:latin typeface="Calibri"/>
                        <a:cs typeface="Calibri"/>
                      </a:endParaRPr>
                    </a:p>
                  </a:txBody>
                  <a:tcPr/>
                </a:tc>
              </a:tr>
              <a:tr h="410020">
                <a:tc>
                  <a:txBody>
                    <a:bodyPr/>
                    <a:lstStyle/>
                    <a:p>
                      <a:pPr algn="ctr"/>
                      <a:r>
                        <a:rPr lang="en-US" sz="1900" dirty="0" smtClean="0">
                          <a:solidFill>
                            <a:srgbClr val="000000"/>
                          </a:solidFill>
                          <a:latin typeface="Calibri"/>
                          <a:cs typeface="Calibri"/>
                        </a:rPr>
                        <a:t>20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10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1</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86.11</a:t>
                      </a:r>
                      <a:endParaRPr lang="en-US" sz="1900" dirty="0">
                        <a:solidFill>
                          <a:srgbClr val="000000"/>
                        </a:solidFill>
                        <a:latin typeface="Calibri"/>
                        <a:cs typeface="Calibri"/>
                      </a:endParaRPr>
                    </a:p>
                  </a:txBody>
                  <a:tcPr/>
                </a:tc>
              </a:tr>
              <a:tr h="410020">
                <a:tc>
                  <a:txBody>
                    <a:bodyPr/>
                    <a:lstStyle/>
                    <a:p>
                      <a:pPr algn="ctr"/>
                      <a:r>
                        <a:rPr lang="en-US" sz="1900" dirty="0" smtClean="0">
                          <a:solidFill>
                            <a:srgbClr val="000000"/>
                          </a:solidFill>
                          <a:latin typeface="Calibri"/>
                          <a:cs typeface="Calibri"/>
                        </a:rPr>
                        <a:t>10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10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0</a:t>
                      </a:r>
                      <a:endParaRPr lang="en-US" sz="1900" dirty="0">
                        <a:solidFill>
                          <a:srgbClr val="000000"/>
                        </a:solidFill>
                        <a:latin typeface="Calibri"/>
                        <a:cs typeface="Calibri"/>
                      </a:endParaRPr>
                    </a:p>
                  </a:txBody>
                  <a:tcPr/>
                </a:tc>
                <a:tc>
                  <a:txBody>
                    <a:bodyPr/>
                    <a:lstStyle/>
                    <a:p>
                      <a:pPr algn="ctr"/>
                      <a:r>
                        <a:rPr lang="en-US" sz="1900" dirty="0" smtClean="0">
                          <a:solidFill>
                            <a:srgbClr val="000000"/>
                          </a:solidFill>
                          <a:latin typeface="Calibri"/>
                          <a:cs typeface="Calibri"/>
                        </a:rPr>
                        <a:t>0.3</a:t>
                      </a:r>
                      <a:endParaRPr lang="en-US" sz="1900" dirty="0">
                        <a:solidFill>
                          <a:srgbClr val="000000"/>
                        </a:solidFill>
                        <a:latin typeface="Calibri"/>
                        <a:cs typeface="Calibri"/>
                      </a:endParaRPr>
                    </a:p>
                  </a:txBody>
                  <a:tcPr/>
                </a:tc>
              </a:tr>
            </a:tbl>
          </a:graphicData>
        </a:graphic>
      </p:graphicFrame>
      <p:sp>
        <p:nvSpPr>
          <p:cNvPr id="13" name="Rectangle 12"/>
          <p:cNvSpPr/>
          <p:nvPr/>
        </p:nvSpPr>
        <p:spPr>
          <a:xfrm>
            <a:off x="457200" y="4819879"/>
            <a:ext cx="8050274" cy="553998"/>
          </a:xfrm>
          <a:prstGeom prst="rect">
            <a:avLst/>
          </a:prstGeom>
        </p:spPr>
        <p:txBody>
          <a:bodyPr wrap="square">
            <a:spAutoFit/>
          </a:bodyPr>
          <a:lstStyle/>
          <a:p>
            <a:pPr algn="ctr"/>
            <a:r>
              <a:rPr lang="en-US" sz="1500" dirty="0" smtClean="0">
                <a:solidFill>
                  <a:srgbClr val="8F451E"/>
                </a:solidFill>
              </a:rPr>
              <a:t>Analysis </a:t>
            </a:r>
            <a:r>
              <a:rPr lang="en-US" sz="1500" dirty="0">
                <a:solidFill>
                  <a:srgbClr val="8F451E"/>
                </a:solidFill>
              </a:rPr>
              <a:t>frequencies, analysis times, and corresponding thresholds for 1 billion atoms rhodopsin simulation (1000 steps) in LAMMPS on 32768 </a:t>
            </a:r>
            <a:r>
              <a:rPr lang="en-US" sz="1500" dirty="0" smtClean="0">
                <a:solidFill>
                  <a:srgbClr val="8F451E"/>
                </a:solidFill>
              </a:rPr>
              <a:t>cores (2048 nodes) of </a:t>
            </a:r>
            <a:r>
              <a:rPr lang="en-US" sz="1500" dirty="0">
                <a:solidFill>
                  <a:srgbClr val="8F451E"/>
                </a:solidFill>
              </a:rPr>
              <a:t>Mira.</a:t>
            </a:r>
          </a:p>
        </p:txBody>
      </p:sp>
      <p:sp>
        <p:nvSpPr>
          <p:cNvPr id="14" name="Rectangle 13"/>
          <p:cNvSpPr/>
          <p:nvPr/>
        </p:nvSpPr>
        <p:spPr>
          <a:xfrm>
            <a:off x="287532" y="914400"/>
            <a:ext cx="6341868" cy="1200328"/>
          </a:xfrm>
          <a:prstGeom prst="rect">
            <a:avLst/>
          </a:prstGeom>
        </p:spPr>
        <p:txBody>
          <a:bodyPr wrap="square">
            <a:spAutoFit/>
          </a:bodyPr>
          <a:lstStyle/>
          <a:p>
            <a:r>
              <a:rPr lang="en-US" dirty="0" smtClean="0">
                <a:solidFill>
                  <a:srgbClr val="000000"/>
                </a:solidFill>
                <a:latin typeface="Calibri"/>
                <a:cs typeface="Calibri"/>
              </a:rPr>
              <a:t>Simulation: Rhodopsin protein benchmark, which consists of a protein embedded in a membrane and solvated with water and ions using LAMMPS.</a:t>
            </a:r>
          </a:p>
        </p:txBody>
      </p:sp>
      <p:sp>
        <p:nvSpPr>
          <p:cNvPr id="15" name="Rectangle 14"/>
          <p:cNvSpPr/>
          <p:nvPr/>
        </p:nvSpPr>
        <p:spPr>
          <a:xfrm>
            <a:off x="1066800" y="5526278"/>
            <a:ext cx="6778020" cy="830997"/>
          </a:xfrm>
          <a:prstGeom prst="rect">
            <a:avLst/>
          </a:prstGeom>
          <a:ln>
            <a:solidFill>
              <a:srgbClr val="00000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solidFill>
                  <a:srgbClr val="008000"/>
                </a:solidFill>
                <a:latin typeface="Calibri"/>
                <a:cs typeface="Calibri"/>
              </a:rPr>
              <a:t>Model recommends optimal frequencies for analyses within the given threshold.</a:t>
            </a:r>
            <a:endParaRPr lang="en-US" dirty="0">
              <a:solidFill>
                <a:srgbClr val="008000"/>
              </a:solidFill>
              <a:latin typeface="Calibri"/>
              <a:cs typeface="Calibri"/>
            </a:endParaRPr>
          </a:p>
        </p:txBody>
      </p:sp>
      <p:sp>
        <p:nvSpPr>
          <p:cNvPr id="16" name="Rectangle 15"/>
          <p:cNvSpPr/>
          <p:nvPr/>
        </p:nvSpPr>
        <p:spPr>
          <a:xfrm flipV="1">
            <a:off x="398828" y="3545078"/>
            <a:ext cx="8287972" cy="12192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V="1">
            <a:off x="381000" y="4307080"/>
            <a:ext cx="8287972" cy="5333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879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24</a:t>
            </a:fld>
            <a:endParaRPr lang="en-US" sz="900">
              <a:solidFill>
                <a:srgbClr val="5F5F5F"/>
              </a:solidFill>
            </a:endParaRPr>
          </a:p>
        </p:txBody>
      </p:sp>
      <p:sp>
        <p:nvSpPr>
          <p:cNvPr id="19" name="Title 1"/>
          <p:cNvSpPr>
            <a:spLocks noGrp="1"/>
          </p:cNvSpPr>
          <p:nvPr>
            <p:ph type="title"/>
          </p:nvPr>
        </p:nvSpPr>
        <p:spPr>
          <a:xfrm>
            <a:off x="228600" y="152400"/>
            <a:ext cx="8244794" cy="639763"/>
          </a:xfrm>
        </p:spPr>
        <p:txBody>
          <a:bodyPr/>
          <a:lstStyle/>
          <a:p>
            <a:r>
              <a:rPr lang="en-US" sz="4000" dirty="0" smtClean="0">
                <a:latin typeface="Calibri"/>
                <a:ea typeface="ＭＳ Ｐゴシック" charset="0"/>
                <a:cs typeface="Calibri"/>
              </a:rPr>
              <a:t>Results (Effect of output time)</a:t>
            </a:r>
            <a:endParaRPr lang="en-US" sz="4000" dirty="0">
              <a:latin typeface="Calibri"/>
              <a:ea typeface="ＭＳ Ｐゴシック" charset="0"/>
              <a:cs typeface="Calibri"/>
            </a:endParaRPr>
          </a:p>
        </p:txBody>
      </p:sp>
      <p:graphicFrame>
        <p:nvGraphicFramePr>
          <p:cNvPr id="12" name="Content Placeholder 4"/>
          <p:cNvGraphicFramePr>
            <a:graphicFrameLocks noGrp="1"/>
          </p:cNvGraphicFramePr>
          <p:nvPr>
            <p:ph idx="1"/>
            <p:extLst>
              <p:ext uri="{D42A27DB-BD31-4B8C-83A1-F6EECF244321}">
                <p14:modId xmlns:p14="http://schemas.microsoft.com/office/powerpoint/2010/main" val="2401997614"/>
              </p:ext>
            </p:extLst>
          </p:nvPr>
        </p:nvGraphicFramePr>
        <p:xfrm>
          <a:off x="668532" y="1996440"/>
          <a:ext cx="7637268" cy="2194560"/>
        </p:xfrm>
        <a:graphic>
          <a:graphicData uri="http://schemas.openxmlformats.org/drawingml/2006/table">
            <a:tbl>
              <a:tblPr firstRow="1" bandRow="1">
                <a:tableStyleId>{5C22544A-7EE6-4342-B048-85BDC9FD1C3A}</a:tableStyleId>
              </a:tblPr>
              <a:tblGrid>
                <a:gridCol w="1735743"/>
                <a:gridCol w="2243925"/>
                <a:gridCol w="1828800"/>
                <a:gridCol w="1828800"/>
              </a:tblGrid>
              <a:tr h="822960">
                <a:tc>
                  <a:txBody>
                    <a:bodyPr/>
                    <a:lstStyle/>
                    <a:p>
                      <a:pPr algn="ctr"/>
                      <a:r>
                        <a:rPr lang="en-US" sz="2400" dirty="0" err="1" smtClean="0">
                          <a:latin typeface="Calibri"/>
                          <a:cs typeface="Calibri"/>
                        </a:rPr>
                        <a:t>Sim</a:t>
                      </a:r>
                      <a:r>
                        <a:rPr lang="en-US" sz="2400" dirty="0" smtClean="0">
                          <a:latin typeface="Calibri"/>
                          <a:cs typeface="Calibri"/>
                        </a:rPr>
                        <a:t> output + threshold</a:t>
                      </a:r>
                      <a:endParaRPr lang="en-US" sz="2400" dirty="0">
                        <a:latin typeface="Calibri"/>
                        <a:cs typeface="Calibri"/>
                      </a:endParaRPr>
                    </a:p>
                  </a:txBody>
                  <a:tcPr/>
                </a:tc>
                <a:tc>
                  <a:txBody>
                    <a:bodyPr/>
                    <a:lstStyle/>
                    <a:p>
                      <a:pPr algn="ctr"/>
                      <a:r>
                        <a:rPr lang="en-US" sz="2400" dirty="0" smtClean="0">
                          <a:latin typeface="Calibri"/>
                          <a:cs typeface="Calibri"/>
                        </a:rPr>
                        <a:t>Simulation</a:t>
                      </a:r>
                      <a:r>
                        <a:rPr lang="en-US" sz="2400" baseline="0" dirty="0" smtClean="0">
                          <a:latin typeface="Calibri"/>
                          <a:cs typeface="Calibri"/>
                        </a:rPr>
                        <a:t> o</a:t>
                      </a:r>
                      <a:r>
                        <a:rPr lang="en-US" sz="2400" dirty="0" smtClean="0">
                          <a:latin typeface="Calibri"/>
                          <a:cs typeface="Calibri"/>
                        </a:rPr>
                        <a:t>utput time </a:t>
                      </a:r>
                      <a:r>
                        <a:rPr lang="en-US" sz="2400" baseline="0" dirty="0" smtClean="0">
                          <a:latin typeface="Calibri"/>
                          <a:cs typeface="Calibri"/>
                        </a:rPr>
                        <a:t>(s)</a:t>
                      </a:r>
                      <a:endParaRPr lang="en-US" sz="2400" dirty="0">
                        <a:latin typeface="Calibri"/>
                        <a:cs typeface="Calibri"/>
                      </a:endParaRPr>
                    </a:p>
                  </a:txBody>
                  <a:tcPr/>
                </a:tc>
                <a:tc>
                  <a:txBody>
                    <a:bodyPr/>
                    <a:lstStyle/>
                    <a:p>
                      <a:pPr algn="ctr"/>
                      <a:r>
                        <a:rPr lang="en-US" sz="2400" dirty="0" smtClean="0">
                          <a:latin typeface="Calibri"/>
                          <a:cs typeface="Calibri"/>
                        </a:rPr>
                        <a:t>Analyses threshold (s)</a:t>
                      </a:r>
                      <a:endParaRPr lang="en-US" sz="2400" dirty="0">
                        <a:latin typeface="Calibri"/>
                        <a:cs typeface="Calibri"/>
                      </a:endParaRPr>
                    </a:p>
                  </a:txBody>
                  <a:tcPr/>
                </a:tc>
                <a:tc>
                  <a:txBody>
                    <a:bodyPr/>
                    <a:lstStyle/>
                    <a:p>
                      <a:pPr algn="ctr"/>
                      <a:r>
                        <a:rPr lang="en-US" sz="2400" dirty="0" smtClean="0">
                          <a:latin typeface="Calibri"/>
                          <a:cs typeface="Calibri"/>
                        </a:rPr>
                        <a:t>Number of analyses</a:t>
                      </a:r>
                      <a:endParaRPr lang="en-US" sz="2400" dirty="0">
                        <a:latin typeface="Calibri"/>
                        <a:cs typeface="Calibri"/>
                      </a:endParaRPr>
                    </a:p>
                  </a:txBody>
                  <a:tcPr/>
                </a:tc>
              </a:tr>
              <a:tr h="457200">
                <a:tc rowSpan="3">
                  <a:txBody>
                    <a:bodyPr/>
                    <a:lstStyle/>
                    <a:p>
                      <a:pPr algn="ctr"/>
                      <a:r>
                        <a:rPr lang="en-US" sz="2400" dirty="0" smtClean="0">
                          <a:solidFill>
                            <a:srgbClr val="000000"/>
                          </a:solidFill>
                          <a:latin typeface="Calibri"/>
                          <a:cs typeface="Calibri"/>
                        </a:rPr>
                        <a:t>250 sec</a:t>
                      </a:r>
                      <a:endParaRPr lang="en-US" sz="2400" dirty="0">
                        <a:solidFill>
                          <a:srgbClr val="000000"/>
                        </a:solidFill>
                        <a:latin typeface="Calibri"/>
                        <a:cs typeface="Calibri"/>
                      </a:endParaRPr>
                    </a:p>
                  </a:txBody>
                  <a:tcPr anchor="ctr"/>
                </a:tc>
                <a:tc>
                  <a:txBody>
                    <a:bodyPr/>
                    <a:lstStyle/>
                    <a:p>
                      <a:pPr algn="ctr"/>
                      <a:r>
                        <a:rPr lang="en-US" sz="2400" dirty="0" smtClean="0">
                          <a:solidFill>
                            <a:srgbClr val="000000"/>
                          </a:solidFill>
                          <a:latin typeface="Calibri"/>
                          <a:cs typeface="Calibri"/>
                        </a:rPr>
                        <a:t>200 </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50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12</a:t>
                      </a:r>
                      <a:endParaRPr lang="en-US" sz="2400" dirty="0">
                        <a:solidFill>
                          <a:srgbClr val="000000"/>
                        </a:solidFill>
                        <a:latin typeface="Calibri"/>
                        <a:cs typeface="Calibri"/>
                      </a:endParaRPr>
                    </a:p>
                  </a:txBody>
                  <a:tcPr/>
                </a:tc>
              </a:tr>
              <a:tr h="457200">
                <a:tc vMerge="1">
                  <a:txBody>
                    <a:bodyPr/>
                    <a:lstStyle/>
                    <a:p>
                      <a:pPr algn="ct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100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150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18</a:t>
                      </a:r>
                      <a:endParaRPr lang="en-US" sz="2400" dirty="0">
                        <a:solidFill>
                          <a:srgbClr val="000000"/>
                        </a:solidFill>
                        <a:latin typeface="Calibri"/>
                        <a:cs typeface="Calibri"/>
                      </a:endParaRPr>
                    </a:p>
                  </a:txBody>
                  <a:tcPr/>
                </a:tc>
              </a:tr>
              <a:tr h="457200">
                <a:tc vMerge="1">
                  <a:txBody>
                    <a:bodyPr/>
                    <a:lstStyle/>
                    <a:p>
                      <a:pPr algn="ct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50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200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21</a:t>
                      </a:r>
                      <a:endParaRPr lang="en-US" sz="2400" dirty="0">
                        <a:solidFill>
                          <a:srgbClr val="000000"/>
                        </a:solidFill>
                        <a:latin typeface="Calibri"/>
                        <a:cs typeface="Calibri"/>
                      </a:endParaRPr>
                    </a:p>
                  </a:txBody>
                  <a:tcPr/>
                </a:tc>
              </a:tr>
            </a:tbl>
          </a:graphicData>
        </a:graphic>
      </p:graphicFrame>
      <p:sp>
        <p:nvSpPr>
          <p:cNvPr id="13" name="Rectangle 12"/>
          <p:cNvSpPr/>
          <p:nvPr/>
        </p:nvSpPr>
        <p:spPr>
          <a:xfrm>
            <a:off x="533403" y="4267200"/>
            <a:ext cx="8153399" cy="707886"/>
          </a:xfrm>
          <a:prstGeom prst="rect">
            <a:avLst/>
          </a:prstGeom>
        </p:spPr>
        <p:txBody>
          <a:bodyPr wrap="square">
            <a:spAutoFit/>
          </a:bodyPr>
          <a:lstStyle/>
          <a:p>
            <a:pPr algn="ctr"/>
            <a:r>
              <a:rPr lang="en-US" sz="2000" dirty="0" smtClean="0">
                <a:solidFill>
                  <a:schemeClr val="accent3">
                    <a:lumMod val="75000"/>
                  </a:schemeClr>
                </a:solidFill>
                <a:latin typeface="Calibri"/>
                <a:cs typeface="Calibri"/>
              </a:rPr>
              <a:t>Output times, thresholds, and number of analyses for </a:t>
            </a:r>
            <a:r>
              <a:rPr lang="en-US" sz="2000" dirty="0">
                <a:solidFill>
                  <a:schemeClr val="accent3">
                    <a:lumMod val="75000"/>
                  </a:schemeClr>
                </a:solidFill>
                <a:latin typeface="Calibri"/>
                <a:cs typeface="Calibri"/>
              </a:rPr>
              <a:t>1 billion atoms rhodopsin simulation (1000 steps) in LAMMPS on 32768 cores </a:t>
            </a:r>
            <a:r>
              <a:rPr lang="en-US" sz="2000" dirty="0" smtClean="0">
                <a:solidFill>
                  <a:schemeClr val="accent3">
                    <a:lumMod val="75000"/>
                  </a:schemeClr>
                </a:solidFill>
                <a:latin typeface="Calibri"/>
                <a:cs typeface="Calibri"/>
              </a:rPr>
              <a:t>of </a:t>
            </a:r>
            <a:r>
              <a:rPr lang="en-US" sz="2000" dirty="0">
                <a:solidFill>
                  <a:schemeClr val="accent3">
                    <a:lumMod val="75000"/>
                  </a:schemeClr>
                </a:solidFill>
                <a:latin typeface="Calibri"/>
                <a:cs typeface="Calibri"/>
              </a:rPr>
              <a:t>Mira.</a:t>
            </a:r>
          </a:p>
        </p:txBody>
      </p:sp>
      <p:sp>
        <p:nvSpPr>
          <p:cNvPr id="14" name="Rectangle 13"/>
          <p:cNvSpPr/>
          <p:nvPr/>
        </p:nvSpPr>
        <p:spPr>
          <a:xfrm>
            <a:off x="838200" y="990601"/>
            <a:ext cx="7484868" cy="461665"/>
          </a:xfrm>
          <a:prstGeom prst="rect">
            <a:avLst/>
          </a:prstGeom>
        </p:spPr>
        <p:txBody>
          <a:bodyPr wrap="square">
            <a:spAutoFit/>
          </a:bodyPr>
          <a:lstStyle/>
          <a:p>
            <a:r>
              <a:rPr lang="en-US" dirty="0" smtClean="0">
                <a:solidFill>
                  <a:srgbClr val="000000"/>
                </a:solidFill>
                <a:latin typeface="Calibri"/>
                <a:cs typeface="Calibri"/>
              </a:rPr>
              <a:t>Simulation: Rhodopsin protein benchmark using LAMMPS.</a:t>
            </a:r>
          </a:p>
        </p:txBody>
      </p:sp>
      <p:sp>
        <p:nvSpPr>
          <p:cNvPr id="16" name="Rectangle 15"/>
          <p:cNvSpPr/>
          <p:nvPr/>
        </p:nvSpPr>
        <p:spPr>
          <a:xfrm>
            <a:off x="1051606" y="5410201"/>
            <a:ext cx="7254194" cy="461665"/>
          </a:xfrm>
          <a:prstGeom prst="rect">
            <a:avLst/>
          </a:prstGeom>
          <a:ln>
            <a:solidFill>
              <a:srgbClr val="00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dirty="0" smtClean="0">
                <a:solidFill>
                  <a:srgbClr val="008000"/>
                </a:solidFill>
                <a:latin typeface="Calibri"/>
                <a:cs typeface="Calibri"/>
              </a:rPr>
              <a:t>Lesser data stored </a:t>
            </a:r>
            <a:r>
              <a:rPr lang="en-US" dirty="0" smtClean="0">
                <a:solidFill>
                  <a:srgbClr val="008000"/>
                </a:solidFill>
                <a:latin typeface="Calibri"/>
                <a:cs typeface="Calibri"/>
                <a:sym typeface="Wingdings"/>
              </a:rPr>
              <a:t> More number of in-situ analyses</a:t>
            </a:r>
            <a:endParaRPr lang="en-US" dirty="0">
              <a:solidFill>
                <a:srgbClr val="008000"/>
              </a:solidFill>
              <a:latin typeface="Calibri"/>
              <a:cs typeface="Calibri"/>
            </a:endParaRPr>
          </a:p>
        </p:txBody>
      </p:sp>
      <p:sp>
        <p:nvSpPr>
          <p:cNvPr id="9" name="Rectangle 8"/>
          <p:cNvSpPr/>
          <p:nvPr/>
        </p:nvSpPr>
        <p:spPr>
          <a:xfrm>
            <a:off x="6477000" y="1828800"/>
            <a:ext cx="213360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10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25</a:t>
            </a:fld>
            <a:endParaRPr lang="en-US" sz="900">
              <a:solidFill>
                <a:srgbClr val="5F5F5F"/>
              </a:solidFill>
            </a:endParaRPr>
          </a:p>
        </p:txBody>
      </p:sp>
      <p:sp>
        <p:nvSpPr>
          <p:cNvPr id="19" name="Title 1"/>
          <p:cNvSpPr>
            <a:spLocks noGrp="1"/>
          </p:cNvSpPr>
          <p:nvPr>
            <p:ph type="title"/>
          </p:nvPr>
        </p:nvSpPr>
        <p:spPr>
          <a:xfrm>
            <a:off x="228600" y="152400"/>
            <a:ext cx="6324600" cy="639763"/>
          </a:xfrm>
        </p:spPr>
        <p:txBody>
          <a:bodyPr/>
          <a:lstStyle/>
          <a:p>
            <a:r>
              <a:rPr lang="en-US" sz="4000" dirty="0" smtClean="0">
                <a:latin typeface="Calibri"/>
                <a:ea typeface="ＭＳ Ｐゴシック" charset="0"/>
                <a:cs typeface="Calibri"/>
              </a:rPr>
              <a:t>Results (Varying importance)</a:t>
            </a:r>
            <a:endParaRPr lang="en-US" sz="4000" dirty="0">
              <a:latin typeface="Calibri"/>
              <a:ea typeface="ＭＳ Ｐゴシック" charset="0"/>
              <a:cs typeface="Calibri"/>
            </a:endParaRPr>
          </a:p>
        </p:txBody>
      </p:sp>
      <p:sp>
        <p:nvSpPr>
          <p:cNvPr id="16" name="Content Placeholder 2"/>
          <p:cNvSpPr>
            <a:spLocks noGrp="1"/>
          </p:cNvSpPr>
          <p:nvPr>
            <p:ph idx="1"/>
          </p:nvPr>
        </p:nvSpPr>
        <p:spPr>
          <a:xfrm>
            <a:off x="758952" y="5897880"/>
            <a:ext cx="7699248" cy="502920"/>
          </a:xfrm>
          <a:ln>
            <a:solidFill>
              <a:srgbClr val="000000"/>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lgn="ctr">
              <a:buNone/>
            </a:pPr>
            <a:r>
              <a:rPr lang="en-US" sz="2400" dirty="0" smtClean="0">
                <a:solidFill>
                  <a:srgbClr val="008000"/>
                </a:solidFill>
                <a:latin typeface="Calibri"/>
                <a:cs typeface="Calibri"/>
              </a:rPr>
              <a:t>Analysis with more importance is assigned higher frequency.</a:t>
            </a:r>
            <a:endParaRPr lang="en-US" sz="2400" dirty="0">
              <a:solidFill>
                <a:srgbClr val="008000"/>
              </a:solidFill>
              <a:latin typeface="Calibri"/>
              <a:cs typeface="Calibri"/>
            </a:endParaRPr>
          </a:p>
        </p:txBody>
      </p:sp>
      <p:graphicFrame>
        <p:nvGraphicFramePr>
          <p:cNvPr id="17" name="Content Placeholder 4"/>
          <p:cNvGraphicFramePr>
            <a:graphicFrameLocks/>
          </p:cNvGraphicFramePr>
          <p:nvPr>
            <p:extLst>
              <p:ext uri="{D42A27DB-BD31-4B8C-83A1-F6EECF244321}">
                <p14:modId xmlns:p14="http://schemas.microsoft.com/office/powerpoint/2010/main" val="2568960907"/>
              </p:ext>
            </p:extLst>
          </p:nvPr>
        </p:nvGraphicFramePr>
        <p:xfrm>
          <a:off x="517676" y="2362200"/>
          <a:ext cx="8169124" cy="2788920"/>
        </p:xfrm>
        <a:graphic>
          <a:graphicData uri="http://schemas.openxmlformats.org/drawingml/2006/table">
            <a:tbl>
              <a:tblPr firstRow="1" bandRow="1">
                <a:tableStyleId>{5C22544A-7EE6-4342-B048-85BDC9FD1C3A}</a:tableStyleId>
              </a:tblPr>
              <a:tblGrid>
                <a:gridCol w="2344372"/>
                <a:gridCol w="1413164"/>
                <a:gridCol w="2170545"/>
                <a:gridCol w="2241043"/>
              </a:tblGrid>
              <a:tr h="914400">
                <a:tc>
                  <a:txBody>
                    <a:bodyPr/>
                    <a:lstStyle/>
                    <a:p>
                      <a:pPr algn="l"/>
                      <a:endParaRPr lang="en-US" sz="1900" dirty="0">
                        <a:latin typeface="Calibri"/>
                        <a:cs typeface="Calibri"/>
                      </a:endParaRPr>
                    </a:p>
                  </a:txBody>
                  <a:tcPr/>
                </a:tc>
                <a:tc>
                  <a:txBody>
                    <a:bodyPr/>
                    <a:lstStyle/>
                    <a:p>
                      <a:pPr algn="l"/>
                      <a:r>
                        <a:rPr lang="en-US" sz="1900" dirty="0" smtClean="0">
                          <a:latin typeface="Calibri"/>
                          <a:cs typeface="Calibri"/>
                        </a:rPr>
                        <a:t>F1 (Vorticity</a:t>
                      </a:r>
                      <a:r>
                        <a:rPr lang="en-US" sz="1900" baseline="0" dirty="0" smtClean="0">
                          <a:latin typeface="Calibri"/>
                          <a:cs typeface="Calibri"/>
                        </a:rPr>
                        <a:t>)</a:t>
                      </a:r>
                      <a:endParaRPr lang="en-US" sz="1900" dirty="0">
                        <a:latin typeface="Calibri"/>
                        <a:cs typeface="Calibri"/>
                      </a:endParaRPr>
                    </a:p>
                  </a:txBody>
                  <a:tcPr/>
                </a:tc>
                <a:tc>
                  <a:txBody>
                    <a:bodyPr/>
                    <a:lstStyle/>
                    <a:p>
                      <a:pPr algn="l"/>
                      <a:r>
                        <a:rPr lang="en-US" sz="1900" dirty="0" smtClean="0">
                          <a:latin typeface="Calibri"/>
                          <a:cs typeface="Calibri"/>
                        </a:rPr>
                        <a:t>F2 (L1 error norm for density and pressure)</a:t>
                      </a:r>
                      <a:endParaRPr lang="en-US" sz="1900" dirty="0">
                        <a:latin typeface="Calibri"/>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latin typeface="Calibri"/>
                          <a:cs typeface="Calibri"/>
                        </a:rPr>
                        <a:t>F3 (L2 error norm for x, y, z velocity variables)</a:t>
                      </a:r>
                    </a:p>
                  </a:txBody>
                  <a:tcPr/>
                </a:tc>
              </a:tr>
              <a:tr h="457200">
                <a:tc>
                  <a:txBody>
                    <a:bodyPr/>
                    <a:lstStyle/>
                    <a:p>
                      <a:pPr algn="ctr"/>
                      <a:r>
                        <a:rPr lang="en-US" sz="2400" dirty="0" smtClean="0">
                          <a:solidFill>
                            <a:srgbClr val="000000"/>
                          </a:solidFill>
                          <a:latin typeface="Calibri"/>
                          <a:cs typeface="Calibri"/>
                        </a:rPr>
                        <a:t>Importance</a:t>
                      </a:r>
                      <a:r>
                        <a:rPr lang="en-US" sz="2400" baseline="0" dirty="0" smtClean="0">
                          <a:solidFill>
                            <a:srgbClr val="000000"/>
                          </a:solidFill>
                          <a:latin typeface="Calibri"/>
                          <a:cs typeface="Calibri"/>
                        </a:rPr>
                        <a:t> (I1)</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a:t>
                      </a:r>
                      <a:endParaRPr lang="en-US" sz="2400" dirty="0">
                        <a:solidFill>
                          <a:srgbClr val="000000"/>
                        </a:solidFill>
                        <a:latin typeface="Calibri"/>
                        <a:cs typeface="Calibri"/>
                      </a:endParaRPr>
                    </a:p>
                  </a:txBody>
                  <a:tcPr/>
                </a:tc>
              </a:tr>
              <a:tr h="457200">
                <a:tc>
                  <a:txBody>
                    <a:bodyPr/>
                    <a:lstStyle/>
                    <a:p>
                      <a:pPr algn="ctr"/>
                      <a:r>
                        <a:rPr lang="en-US" sz="2400" dirty="0" smtClean="0">
                          <a:solidFill>
                            <a:srgbClr val="000000"/>
                          </a:solidFill>
                          <a:latin typeface="Calibri"/>
                          <a:cs typeface="Calibri"/>
                        </a:rPr>
                        <a:t>Frequency</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10</a:t>
                      </a:r>
                      <a:endParaRPr lang="en-US" sz="2400" dirty="0">
                        <a:solidFill>
                          <a:srgbClr val="000000"/>
                        </a:solidFill>
                        <a:latin typeface="Calibri"/>
                        <a:cs typeface="Calibri"/>
                      </a:endParaRPr>
                    </a:p>
                  </a:txBody>
                  <a:tcPr/>
                </a:tc>
              </a:tr>
              <a:tr h="457200">
                <a:tc>
                  <a:txBody>
                    <a:bodyPr/>
                    <a:lstStyle/>
                    <a:p>
                      <a:pPr algn="ctr"/>
                      <a:r>
                        <a:rPr lang="en-US" sz="2400" dirty="0" smtClean="0">
                          <a:solidFill>
                            <a:srgbClr val="000000"/>
                          </a:solidFill>
                          <a:latin typeface="Calibri"/>
                          <a:cs typeface="Calibri"/>
                        </a:rPr>
                        <a:t>Importance</a:t>
                      </a:r>
                      <a:r>
                        <a:rPr lang="en-US" sz="2400" baseline="0" dirty="0" smtClean="0">
                          <a:solidFill>
                            <a:srgbClr val="000000"/>
                          </a:solidFill>
                          <a:latin typeface="Calibri"/>
                          <a:cs typeface="Calibri"/>
                        </a:rPr>
                        <a:t> (I2)</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2</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2</a:t>
                      </a:r>
                      <a:endParaRPr lang="en-US" sz="2400" dirty="0">
                        <a:solidFill>
                          <a:srgbClr val="000000"/>
                        </a:solidFill>
                        <a:latin typeface="Calibri"/>
                        <a:cs typeface="Calibri"/>
                      </a:endParaRPr>
                    </a:p>
                  </a:txBody>
                  <a:tcPr/>
                </a:tc>
              </a:tr>
              <a:tr h="457200">
                <a:tc>
                  <a:txBody>
                    <a:bodyPr/>
                    <a:lstStyle/>
                    <a:p>
                      <a:pPr algn="ctr"/>
                      <a:r>
                        <a:rPr lang="en-US" sz="2400" dirty="0" smtClean="0">
                          <a:solidFill>
                            <a:srgbClr val="000000"/>
                          </a:solidFill>
                          <a:latin typeface="Calibri"/>
                          <a:cs typeface="Calibri"/>
                        </a:rPr>
                        <a:t>Frequency</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5</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0</a:t>
                      </a:r>
                      <a:endParaRPr lang="en-US" sz="2400" dirty="0">
                        <a:solidFill>
                          <a:srgbClr val="000000"/>
                        </a:solidFill>
                        <a:latin typeface="Calibri"/>
                        <a:cs typeface="Calibri"/>
                      </a:endParaRPr>
                    </a:p>
                  </a:txBody>
                  <a:tcPr/>
                </a:tc>
                <a:tc>
                  <a:txBody>
                    <a:bodyPr/>
                    <a:lstStyle/>
                    <a:p>
                      <a:pPr algn="ctr"/>
                      <a:r>
                        <a:rPr lang="en-US" sz="2400" dirty="0" smtClean="0">
                          <a:solidFill>
                            <a:srgbClr val="000000"/>
                          </a:solidFill>
                          <a:latin typeface="Calibri"/>
                          <a:cs typeface="Calibri"/>
                        </a:rPr>
                        <a:t>10</a:t>
                      </a:r>
                      <a:endParaRPr lang="en-US" sz="2400" dirty="0">
                        <a:solidFill>
                          <a:srgbClr val="000000"/>
                        </a:solidFill>
                        <a:latin typeface="Calibri"/>
                        <a:cs typeface="Calibri"/>
                      </a:endParaRPr>
                    </a:p>
                  </a:txBody>
                  <a:tcPr/>
                </a:tc>
              </a:tr>
            </a:tbl>
          </a:graphicData>
        </a:graphic>
      </p:graphicFrame>
      <p:sp>
        <p:nvSpPr>
          <p:cNvPr id="18" name="Rectangle 17"/>
          <p:cNvSpPr/>
          <p:nvPr/>
        </p:nvSpPr>
        <p:spPr>
          <a:xfrm>
            <a:off x="533400" y="5161001"/>
            <a:ext cx="8050274" cy="553998"/>
          </a:xfrm>
          <a:prstGeom prst="rect">
            <a:avLst/>
          </a:prstGeom>
        </p:spPr>
        <p:txBody>
          <a:bodyPr wrap="square">
            <a:spAutoFit/>
          </a:bodyPr>
          <a:lstStyle/>
          <a:p>
            <a:pPr algn="ctr"/>
            <a:r>
              <a:rPr lang="en-US" sz="1500" dirty="0" smtClean="0">
                <a:solidFill>
                  <a:srgbClr val="984807"/>
                </a:solidFill>
              </a:rPr>
              <a:t>Analyses frequencies for varying importance of analyses for </a:t>
            </a:r>
            <a:r>
              <a:rPr lang="en-US" sz="1500" dirty="0" err="1" smtClean="0">
                <a:solidFill>
                  <a:srgbClr val="984807"/>
                </a:solidFill>
              </a:rPr>
              <a:t>Sedov</a:t>
            </a:r>
            <a:r>
              <a:rPr lang="en-US" sz="1500" dirty="0" smtClean="0">
                <a:solidFill>
                  <a:srgbClr val="984807"/>
                </a:solidFill>
              </a:rPr>
              <a:t> </a:t>
            </a:r>
            <a:r>
              <a:rPr lang="en-US" sz="1500" dirty="0">
                <a:solidFill>
                  <a:srgbClr val="984807"/>
                </a:solidFill>
              </a:rPr>
              <a:t>simulation (1000 steps) in </a:t>
            </a:r>
            <a:r>
              <a:rPr lang="en-US" sz="1500" dirty="0" smtClean="0">
                <a:solidFill>
                  <a:srgbClr val="984807"/>
                </a:solidFill>
              </a:rPr>
              <a:t>FLASH on 16384 cores (1024 nodes) of </a:t>
            </a:r>
            <a:r>
              <a:rPr lang="en-US" sz="1500" dirty="0">
                <a:solidFill>
                  <a:srgbClr val="984807"/>
                </a:solidFill>
              </a:rPr>
              <a:t>Mira.</a:t>
            </a:r>
          </a:p>
        </p:txBody>
      </p:sp>
      <p:sp>
        <p:nvSpPr>
          <p:cNvPr id="20" name="Rectangle 19"/>
          <p:cNvSpPr/>
          <p:nvPr/>
        </p:nvSpPr>
        <p:spPr>
          <a:xfrm>
            <a:off x="398828" y="990600"/>
            <a:ext cx="6035522" cy="1200328"/>
          </a:xfrm>
          <a:prstGeom prst="rect">
            <a:avLst/>
          </a:prstGeom>
        </p:spPr>
        <p:txBody>
          <a:bodyPr wrap="square">
            <a:spAutoFit/>
          </a:bodyPr>
          <a:lstStyle/>
          <a:p>
            <a:r>
              <a:rPr lang="en-US" dirty="0" smtClean="0">
                <a:solidFill>
                  <a:srgbClr val="000000"/>
                </a:solidFill>
                <a:latin typeface="Calibri"/>
                <a:cs typeface="Calibri"/>
              </a:rPr>
              <a:t>Simulation: FLASH simulation for </a:t>
            </a:r>
            <a:r>
              <a:rPr lang="en-US" dirty="0" err="1" smtClean="0">
                <a:solidFill>
                  <a:srgbClr val="000000"/>
                </a:solidFill>
                <a:latin typeface="Calibri"/>
                <a:cs typeface="Calibri"/>
              </a:rPr>
              <a:t>Sedov</a:t>
            </a:r>
            <a:r>
              <a:rPr lang="en-US" dirty="0" smtClean="0">
                <a:solidFill>
                  <a:srgbClr val="000000"/>
                </a:solidFill>
                <a:latin typeface="Calibri"/>
                <a:cs typeface="Calibri"/>
              </a:rPr>
              <a:t> simulation, evolves a blast wave from a delta-function initial pressure perturbation.</a:t>
            </a:r>
          </a:p>
        </p:txBody>
      </p:sp>
      <p:grpSp>
        <p:nvGrpSpPr>
          <p:cNvPr id="21" name="Group 20"/>
          <p:cNvGrpSpPr/>
          <p:nvPr/>
        </p:nvGrpSpPr>
        <p:grpSpPr>
          <a:xfrm>
            <a:off x="6629402" y="228601"/>
            <a:ext cx="2383675" cy="2111879"/>
            <a:chOff x="4943840" y="3467813"/>
            <a:chExt cx="2383675" cy="2111878"/>
          </a:xfrm>
        </p:grpSpPr>
        <p:sp>
          <p:nvSpPr>
            <p:cNvPr id="22" name="Oval 21"/>
            <p:cNvSpPr/>
            <p:nvPr/>
          </p:nvSpPr>
          <p:spPr>
            <a:xfrm>
              <a:off x="5568058" y="4233333"/>
              <a:ext cx="805033" cy="77931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rPr>
                <a:t>F2 F3</a:t>
              </a:r>
            </a:p>
          </p:txBody>
        </p:sp>
        <p:sp>
          <p:nvSpPr>
            <p:cNvPr id="23" name="Oval 22"/>
            <p:cNvSpPr/>
            <p:nvPr/>
          </p:nvSpPr>
          <p:spPr>
            <a:xfrm>
              <a:off x="6467840" y="3467813"/>
              <a:ext cx="752840" cy="74049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rPr>
                <a:t>F1</a:t>
              </a:r>
              <a:endParaRPr lang="en-US" dirty="0">
                <a:solidFill>
                  <a:srgbClr val="000000"/>
                </a:solidFill>
              </a:endParaRPr>
            </a:p>
          </p:txBody>
        </p:sp>
        <p:cxnSp>
          <p:nvCxnSpPr>
            <p:cNvPr id="24" name="Straight Arrow Connector 23"/>
            <p:cNvCxnSpPr/>
            <p:nvPr/>
          </p:nvCxnSpPr>
          <p:spPr>
            <a:xfrm flipV="1">
              <a:off x="5359339" y="5120757"/>
              <a:ext cx="1968176" cy="1"/>
            </a:xfrm>
            <a:prstGeom prst="straightConnector1">
              <a:avLst/>
            </a:prstGeom>
            <a:ln>
              <a:solidFill>
                <a:srgbClr val="000000"/>
              </a:solidFill>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5367036" y="3506154"/>
              <a:ext cx="0" cy="1617420"/>
            </a:xfrm>
            <a:prstGeom prst="straightConnector1">
              <a:avLst/>
            </a:prstGeom>
            <a:ln>
              <a:solidFill>
                <a:srgbClr val="000000"/>
              </a:solidFill>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6019800" y="5118026"/>
              <a:ext cx="804277" cy="461665"/>
            </a:xfrm>
            <a:prstGeom prst="rect">
              <a:avLst/>
            </a:prstGeom>
            <a:noFill/>
          </p:spPr>
          <p:txBody>
            <a:bodyPr wrap="none" rtlCol="0">
              <a:spAutoFit/>
            </a:bodyPr>
            <a:lstStyle/>
            <a:p>
              <a:r>
                <a:rPr lang="en-US" dirty="0" smtClean="0">
                  <a:solidFill>
                    <a:srgbClr val="000000"/>
                  </a:solidFill>
                  <a:latin typeface="Calibri"/>
                  <a:cs typeface="Calibri"/>
                </a:rPr>
                <a:t>Time</a:t>
              </a:r>
              <a:endParaRPr lang="en-US" dirty="0">
                <a:solidFill>
                  <a:srgbClr val="000000"/>
                </a:solidFill>
                <a:latin typeface="Calibri"/>
                <a:cs typeface="Calibri"/>
              </a:endParaRPr>
            </a:p>
          </p:txBody>
        </p:sp>
        <p:sp>
          <p:nvSpPr>
            <p:cNvPr id="27" name="TextBox 26"/>
            <p:cNvSpPr txBox="1"/>
            <p:nvPr/>
          </p:nvSpPr>
          <p:spPr>
            <a:xfrm rot="16200000">
              <a:off x="4543731" y="4165592"/>
              <a:ext cx="1261883" cy="461665"/>
            </a:xfrm>
            <a:prstGeom prst="rect">
              <a:avLst/>
            </a:prstGeom>
            <a:noFill/>
          </p:spPr>
          <p:txBody>
            <a:bodyPr wrap="none" rtlCol="0">
              <a:spAutoFit/>
            </a:bodyPr>
            <a:lstStyle/>
            <a:p>
              <a:r>
                <a:rPr lang="en-US" dirty="0" smtClean="0">
                  <a:solidFill>
                    <a:srgbClr val="000000"/>
                  </a:solidFill>
                  <a:latin typeface="Calibri"/>
                  <a:cs typeface="Calibri"/>
                </a:rPr>
                <a:t>Memory</a:t>
              </a:r>
              <a:endParaRPr lang="en-US" dirty="0">
                <a:solidFill>
                  <a:srgbClr val="000000"/>
                </a:solidFill>
                <a:latin typeface="Calibri"/>
                <a:cs typeface="Calibri"/>
              </a:endParaRPr>
            </a:p>
          </p:txBody>
        </p:sp>
      </p:grpSp>
      <p:sp>
        <p:nvSpPr>
          <p:cNvPr id="15" name="Rectangle 14"/>
          <p:cNvSpPr/>
          <p:nvPr/>
        </p:nvSpPr>
        <p:spPr>
          <a:xfrm flipV="1">
            <a:off x="398828" y="4190998"/>
            <a:ext cx="8507412" cy="970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484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26</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Conclusions</a:t>
            </a:r>
            <a:endParaRPr lang="en-US" sz="4000" dirty="0">
              <a:latin typeface="Calibri"/>
              <a:ea typeface="ＭＳ Ｐゴシック" charset="0"/>
              <a:cs typeface="Calibri"/>
            </a:endParaRPr>
          </a:p>
        </p:txBody>
      </p:sp>
      <p:sp>
        <p:nvSpPr>
          <p:cNvPr id="3" name="TextBox 2"/>
          <p:cNvSpPr txBox="1"/>
          <p:nvPr/>
        </p:nvSpPr>
        <p:spPr>
          <a:xfrm>
            <a:off x="381000" y="1143000"/>
            <a:ext cx="8305800" cy="4228850"/>
          </a:xfrm>
          <a:prstGeom prst="rect">
            <a:avLst/>
          </a:prstGeom>
          <a:noFill/>
        </p:spPr>
        <p:txBody>
          <a:bodyPr wrap="square" rtlCol="0">
            <a:spAutoFit/>
          </a:bodyPr>
          <a:lstStyle/>
          <a:p>
            <a:pPr marL="342900" lvl="0" indent="-342900" fontAlgn="auto">
              <a:spcBef>
                <a:spcPct val="20000"/>
              </a:spcBef>
              <a:spcAft>
                <a:spcPts val="0"/>
              </a:spcAft>
              <a:buFont typeface="Arial"/>
              <a:buChar char="•"/>
            </a:pPr>
            <a:r>
              <a:rPr lang="en-US" dirty="0" smtClean="0">
                <a:solidFill>
                  <a:prstClr val="black"/>
                </a:solidFill>
                <a:latin typeface="Calibri"/>
              </a:rPr>
              <a:t>Modeled </a:t>
            </a:r>
            <a:r>
              <a:rPr lang="en-US" dirty="0">
                <a:solidFill>
                  <a:prstClr val="black"/>
                </a:solidFill>
                <a:latin typeface="Calibri"/>
              </a:rPr>
              <a:t>in-situ analyses considering the application and system parameters</a:t>
            </a:r>
          </a:p>
          <a:p>
            <a:pPr marL="342900" lvl="0" indent="-342900" fontAlgn="auto">
              <a:spcBef>
                <a:spcPct val="20000"/>
              </a:spcBef>
              <a:spcAft>
                <a:spcPts val="0"/>
              </a:spcAft>
              <a:buFont typeface="Arial"/>
              <a:buChar char="•"/>
            </a:pPr>
            <a:r>
              <a:rPr lang="en-US" dirty="0">
                <a:solidFill>
                  <a:prstClr val="black"/>
                </a:solidFill>
                <a:latin typeface="Calibri"/>
              </a:rPr>
              <a:t>Our model recommends frequency and number of feasible analyses under given </a:t>
            </a:r>
            <a:r>
              <a:rPr lang="en-US" dirty="0" smtClean="0">
                <a:solidFill>
                  <a:prstClr val="black"/>
                </a:solidFill>
                <a:latin typeface="Calibri"/>
              </a:rPr>
              <a:t>resource and application constraints</a:t>
            </a:r>
            <a:endParaRPr lang="en-US" dirty="0">
              <a:solidFill>
                <a:prstClr val="black"/>
              </a:solidFill>
              <a:latin typeface="Calibri"/>
            </a:endParaRPr>
          </a:p>
          <a:p>
            <a:pPr marL="342900" lvl="0" indent="-342900" fontAlgn="auto">
              <a:spcBef>
                <a:spcPct val="20000"/>
              </a:spcBef>
              <a:spcAft>
                <a:spcPts val="0"/>
              </a:spcAft>
              <a:buFont typeface="Arial"/>
              <a:buChar char="•"/>
            </a:pPr>
            <a:r>
              <a:rPr lang="en-US" dirty="0" smtClean="0">
                <a:solidFill>
                  <a:prstClr val="black"/>
                </a:solidFill>
                <a:latin typeface="Calibri"/>
                <a:ea typeface="+mn-ea"/>
                <a:cs typeface="+mn-cs"/>
              </a:rPr>
              <a:t>Presented an efficient model for the scientists to plan in-situ analyses feasibility</a:t>
            </a:r>
          </a:p>
          <a:p>
            <a:pPr marL="342900" lvl="0" indent="-342900" fontAlgn="auto">
              <a:spcBef>
                <a:spcPct val="20000"/>
              </a:spcBef>
              <a:spcAft>
                <a:spcPts val="0"/>
              </a:spcAft>
              <a:buFont typeface="Arial"/>
              <a:buChar char="•"/>
            </a:pPr>
            <a:endParaRPr lang="en-US" dirty="0">
              <a:solidFill>
                <a:prstClr val="black"/>
              </a:solidFill>
              <a:latin typeface="Calibri"/>
              <a:ea typeface="+mn-ea"/>
              <a:cs typeface="+mn-cs"/>
            </a:endParaRPr>
          </a:p>
          <a:p>
            <a:pPr lvl="0" fontAlgn="auto">
              <a:spcBef>
                <a:spcPct val="20000"/>
              </a:spcBef>
              <a:spcAft>
                <a:spcPts val="0"/>
              </a:spcAft>
            </a:pPr>
            <a:r>
              <a:rPr lang="en-US" dirty="0">
                <a:solidFill>
                  <a:prstClr val="black"/>
                </a:solidFill>
                <a:latin typeface="Calibri"/>
                <a:ea typeface="+mn-ea"/>
                <a:cs typeface="+mn-cs"/>
              </a:rPr>
              <a:t>In </a:t>
            </a:r>
            <a:r>
              <a:rPr lang="en-US" dirty="0" smtClean="0">
                <a:solidFill>
                  <a:prstClr val="black"/>
                </a:solidFill>
                <a:latin typeface="Calibri"/>
                <a:ea typeface="+mn-ea"/>
                <a:cs typeface="+mn-cs"/>
              </a:rPr>
              <a:t>future</a:t>
            </a:r>
            <a:endParaRPr lang="en-US" dirty="0">
              <a:solidFill>
                <a:prstClr val="black"/>
              </a:solidFill>
              <a:latin typeface="Calibri"/>
              <a:ea typeface="+mn-ea"/>
              <a:cs typeface="+mn-cs"/>
            </a:endParaRPr>
          </a:p>
          <a:p>
            <a:pPr marL="342900" lvl="0" indent="-342900" fontAlgn="auto">
              <a:spcBef>
                <a:spcPct val="20000"/>
              </a:spcBef>
              <a:spcAft>
                <a:spcPts val="0"/>
              </a:spcAft>
              <a:buFont typeface="Arial"/>
              <a:buChar char="•"/>
            </a:pPr>
            <a:r>
              <a:rPr lang="en-US" dirty="0">
                <a:solidFill>
                  <a:prstClr val="black"/>
                </a:solidFill>
                <a:latin typeface="Calibri"/>
                <a:ea typeface="+mn-ea"/>
                <a:cs typeface="+mn-cs"/>
              </a:rPr>
              <a:t>Model co-analysis (analysis on a different resource</a:t>
            </a:r>
            <a:r>
              <a:rPr lang="en-US" dirty="0" smtClean="0">
                <a:solidFill>
                  <a:prstClr val="black"/>
                </a:solidFill>
                <a:latin typeface="Calibri"/>
                <a:ea typeface="+mn-ea"/>
                <a:cs typeface="+mn-cs"/>
              </a:rPr>
              <a:t>)</a:t>
            </a:r>
          </a:p>
          <a:p>
            <a:pPr marL="342900" lvl="0" indent="-342900" fontAlgn="auto">
              <a:spcBef>
                <a:spcPct val="20000"/>
              </a:spcBef>
              <a:spcAft>
                <a:spcPts val="0"/>
              </a:spcAft>
              <a:buFont typeface="Arial"/>
              <a:buChar char="•"/>
            </a:pPr>
            <a:r>
              <a:rPr lang="en-US" dirty="0" smtClean="0">
                <a:solidFill>
                  <a:prstClr val="black"/>
                </a:solidFill>
                <a:latin typeface="Calibri"/>
                <a:ea typeface="+mn-ea"/>
                <a:cs typeface="+mn-cs"/>
              </a:rPr>
              <a:t>More applications</a:t>
            </a:r>
            <a:endParaRPr lang="en-US" dirty="0" smtClean="0">
              <a:solidFill>
                <a:srgbClr val="000000"/>
              </a:solidFill>
              <a:latin typeface="Calibri"/>
              <a:cs typeface="Calibri"/>
            </a:endParaRPr>
          </a:p>
        </p:txBody>
      </p:sp>
    </p:spTree>
    <p:extLst>
      <p:ext uri="{BB962C8B-B14F-4D97-AF65-F5344CB8AC3E}">
        <p14:creationId xmlns:p14="http://schemas.microsoft.com/office/powerpoint/2010/main" val="3417256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27</a:t>
            </a:fld>
            <a:endParaRPr lang="en-US"/>
          </a:p>
        </p:txBody>
      </p:sp>
      <p:sp>
        <p:nvSpPr>
          <p:cNvPr id="3" name="Rectangle 2"/>
          <p:cNvSpPr/>
          <p:nvPr/>
        </p:nvSpPr>
        <p:spPr>
          <a:xfrm>
            <a:off x="1066800" y="1677412"/>
            <a:ext cx="7162800" cy="3046988"/>
          </a:xfrm>
          <a:prstGeom prst="rect">
            <a:avLst/>
          </a:prstGeom>
        </p:spPr>
        <p:txBody>
          <a:bodyPr wrap="square">
            <a:spAutoFit/>
          </a:bodyPr>
          <a:lstStyle/>
          <a:p>
            <a:r>
              <a:rPr lang="en-US" dirty="0">
                <a:solidFill>
                  <a:srgbClr val="3D203B"/>
                </a:solidFill>
                <a:latin typeface="Calibri"/>
                <a:ea typeface="ＭＳ Ｐゴシック" pitchFamily="-112" charset="-128"/>
                <a:cs typeface="Calibri"/>
              </a:rPr>
              <a:t>This research has been funded in part and used resources of the Argonne Leadership Computing Facility at Argonne National Laboratory, which is supported by the Office of Science of the U.S. Department of Energy under contract DE-AC02-06CH11357. This work was supported in part by the DOE Office of Science, Advanced Scientific Computing Research, under award number 57L38, 57L32, 57K07 and 57K50. </a:t>
            </a:r>
            <a:endParaRPr lang="en-US" dirty="0"/>
          </a:p>
        </p:txBody>
      </p:sp>
      <p:sp>
        <p:nvSpPr>
          <p:cNvPr id="5" name="Title 1"/>
          <p:cNvSpPr txBox="1">
            <a:spLocks/>
          </p:cNvSpPr>
          <p:nvPr/>
        </p:nvSpPr>
        <p:spPr bwMode="auto">
          <a:xfrm>
            <a:off x="228600" y="152400"/>
            <a:ext cx="868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sz="4000" dirty="0" smtClean="0">
                <a:latin typeface="Calibri"/>
                <a:ea typeface="ＭＳ Ｐゴシック" charset="0"/>
                <a:cs typeface="Calibri"/>
              </a:rPr>
              <a:t>ACKNOWLEDGEMENTS</a:t>
            </a:r>
            <a:endParaRPr lang="en-US" sz="4000" dirty="0">
              <a:latin typeface="Calibri"/>
              <a:ea typeface="ＭＳ Ｐゴシック" charset="0"/>
              <a:cs typeface="Calibri"/>
            </a:endParaRPr>
          </a:p>
        </p:txBody>
      </p:sp>
    </p:spTree>
    <p:extLst>
      <p:ext uri="{BB962C8B-B14F-4D97-AF65-F5344CB8AC3E}">
        <p14:creationId xmlns:p14="http://schemas.microsoft.com/office/powerpoint/2010/main" val="1541312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276600"/>
          </a:xfrm>
        </p:spPr>
        <p:txBody>
          <a:bodyPr/>
          <a:lstStyle/>
          <a:p>
            <a:pPr marL="0" indent="0" algn="ctr">
              <a:buNone/>
            </a:pPr>
            <a:r>
              <a:rPr lang="en-US" sz="2400" dirty="0" smtClean="0">
                <a:latin typeface="Calibri"/>
                <a:cs typeface="Calibri"/>
              </a:rPr>
              <a:t> </a:t>
            </a:r>
            <a:r>
              <a:rPr lang="en-US" sz="2400" i="1" dirty="0">
                <a:solidFill>
                  <a:schemeClr val="tx2">
                    <a:lumMod val="50000"/>
                  </a:schemeClr>
                </a:solidFill>
                <a:latin typeface="Calibri"/>
                <a:cs typeface="Calibri"/>
              </a:rPr>
              <a:t>Contact: </a:t>
            </a:r>
            <a:r>
              <a:rPr lang="en-US" sz="2400" i="1" dirty="0" err="1">
                <a:solidFill>
                  <a:schemeClr val="tx2">
                    <a:lumMod val="50000"/>
                  </a:schemeClr>
                </a:solidFill>
                <a:latin typeface="Calibri"/>
                <a:cs typeface="Calibri"/>
              </a:rPr>
              <a:t>pmalakar@</a:t>
            </a:r>
            <a:r>
              <a:rPr lang="en-US" sz="2400" i="1" dirty="0" err="1" smtClean="0">
                <a:solidFill>
                  <a:schemeClr val="tx2">
                    <a:lumMod val="50000"/>
                  </a:schemeClr>
                </a:solidFill>
                <a:latin typeface="Calibri"/>
                <a:cs typeface="Calibri"/>
              </a:rPr>
              <a:t>anl.gov</a:t>
            </a:r>
            <a:endParaRPr lang="en-US" sz="2400" i="1" dirty="0" smtClean="0">
              <a:solidFill>
                <a:schemeClr val="tx2">
                  <a:lumMod val="50000"/>
                </a:schemeClr>
              </a:solidFill>
              <a:latin typeface="Calibri"/>
              <a:cs typeface="Calibri"/>
            </a:endParaRPr>
          </a:p>
          <a:p>
            <a:pPr marL="0" indent="0" algn="ctr">
              <a:buNone/>
            </a:pPr>
            <a:r>
              <a:rPr lang="en-US" sz="2400" i="1" dirty="0">
                <a:latin typeface="Calibri"/>
                <a:cs typeface="Calibri"/>
              </a:rPr>
              <a:t/>
            </a:r>
            <a:br>
              <a:rPr lang="en-US" sz="2400" i="1" dirty="0">
                <a:latin typeface="Calibri"/>
                <a:cs typeface="Calibri"/>
              </a:rPr>
            </a:br>
            <a:r>
              <a:rPr lang="en-US" sz="2400" dirty="0">
                <a:latin typeface="Calibri"/>
                <a:cs typeface="Calibri"/>
              </a:rPr>
              <a:t/>
            </a:r>
            <a:br>
              <a:rPr lang="en-US" sz="2400" dirty="0">
                <a:latin typeface="Calibri"/>
                <a:cs typeface="Calibri"/>
              </a:rPr>
            </a:br>
            <a:r>
              <a:rPr lang="en-US" sz="2400" b="1" dirty="0" smtClean="0">
                <a:solidFill>
                  <a:srgbClr val="3366FF"/>
                </a:solidFill>
                <a:latin typeface="Calibri"/>
                <a:cs typeface="Calibri"/>
              </a:rPr>
              <a:t>THANK </a:t>
            </a:r>
            <a:r>
              <a:rPr lang="en-US" sz="2400" b="1" dirty="0">
                <a:solidFill>
                  <a:srgbClr val="3366FF"/>
                </a:solidFill>
                <a:latin typeface="Calibri"/>
                <a:cs typeface="Calibri"/>
              </a:rPr>
              <a:t>YOU</a:t>
            </a:r>
            <a:br>
              <a:rPr lang="en-US" sz="2400" b="1" dirty="0">
                <a:solidFill>
                  <a:srgbClr val="3366FF"/>
                </a:solidFill>
                <a:latin typeface="Calibri"/>
                <a:cs typeface="Calibri"/>
              </a:rPr>
            </a:br>
            <a:endParaRPr lang="en-US" sz="2400" b="1" dirty="0" smtClean="0">
              <a:solidFill>
                <a:srgbClr val="3366FF"/>
              </a:solidFill>
              <a:latin typeface="Calibri"/>
              <a:cs typeface="Calibri"/>
            </a:endParaRPr>
          </a:p>
          <a:p>
            <a:pPr marL="0" indent="0" algn="ctr">
              <a:buNone/>
            </a:pPr>
            <a:r>
              <a:rPr lang="en-US" sz="2400" b="1" dirty="0" smtClean="0">
                <a:solidFill>
                  <a:srgbClr val="3366FF"/>
                </a:solidFill>
                <a:latin typeface="Calibri"/>
                <a:cs typeface="Calibri"/>
              </a:rPr>
              <a:t>QUESTIONS</a:t>
            </a:r>
            <a:r>
              <a:rPr lang="en-US" sz="2400" b="1" dirty="0">
                <a:solidFill>
                  <a:srgbClr val="3366FF"/>
                </a:solidFill>
                <a:latin typeface="Calibri"/>
                <a:cs typeface="Calibri"/>
              </a:rPr>
              <a:t>?</a:t>
            </a:r>
            <a:endParaRPr lang="en-US" sz="2400" b="1" dirty="0">
              <a:latin typeface="Calibri"/>
              <a:cs typeface="Calibri"/>
            </a:endParaRPr>
          </a:p>
        </p:txBody>
      </p:sp>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28</a:t>
            </a:fld>
            <a:endParaRPr lang="en-US"/>
          </a:p>
        </p:txBody>
      </p:sp>
      <p:sp>
        <p:nvSpPr>
          <p:cNvPr id="5" name="Rectangle 4"/>
          <p:cNvSpPr/>
          <p:nvPr/>
        </p:nvSpPr>
        <p:spPr>
          <a:xfrm>
            <a:off x="838200" y="1238072"/>
            <a:ext cx="7467600" cy="1200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fontAlgn="auto">
              <a:spcBef>
                <a:spcPct val="20000"/>
              </a:spcBef>
              <a:spcAft>
                <a:spcPts val="0"/>
              </a:spcAft>
            </a:pPr>
            <a:r>
              <a:rPr lang="en-US" dirty="0" smtClean="0">
                <a:solidFill>
                  <a:prstClr val="black"/>
                </a:solidFill>
                <a:latin typeface="Calibri"/>
              </a:rPr>
              <a:t>Presented an </a:t>
            </a:r>
            <a:r>
              <a:rPr lang="en-US" dirty="0">
                <a:solidFill>
                  <a:prstClr val="black"/>
                </a:solidFill>
                <a:latin typeface="Calibri"/>
              </a:rPr>
              <a:t>efficient model </a:t>
            </a:r>
            <a:r>
              <a:rPr lang="en-US" dirty="0" smtClean="0">
                <a:solidFill>
                  <a:prstClr val="black"/>
                </a:solidFill>
                <a:latin typeface="Calibri"/>
              </a:rPr>
              <a:t>that recommends </a:t>
            </a:r>
            <a:r>
              <a:rPr lang="en-US" dirty="0">
                <a:solidFill>
                  <a:prstClr val="black"/>
                </a:solidFill>
                <a:latin typeface="Calibri"/>
              </a:rPr>
              <a:t>frequency and number of feasible analyses under given resource and application </a:t>
            </a:r>
            <a:r>
              <a:rPr lang="en-US" dirty="0" smtClean="0">
                <a:solidFill>
                  <a:prstClr val="black"/>
                </a:solidFill>
                <a:latin typeface="Calibri"/>
              </a:rPr>
              <a:t>constraints.</a:t>
            </a:r>
            <a:endParaRPr lang="en-US" dirty="0">
              <a:solidFill>
                <a:prstClr val="black"/>
              </a:solidFill>
              <a:latin typeface="Calibri"/>
            </a:endParaRPr>
          </a:p>
        </p:txBody>
      </p:sp>
      <p:sp>
        <p:nvSpPr>
          <p:cNvPr id="6" name="TextBox 5"/>
          <p:cNvSpPr txBox="1"/>
          <p:nvPr/>
        </p:nvSpPr>
        <p:spPr>
          <a:xfrm>
            <a:off x="762000" y="762000"/>
            <a:ext cx="1595309" cy="461665"/>
          </a:xfrm>
          <a:prstGeom prst="rect">
            <a:avLst/>
          </a:prstGeom>
          <a:noFill/>
        </p:spPr>
        <p:txBody>
          <a:bodyPr wrap="none" rtlCol="0">
            <a:spAutoFit/>
          </a:bodyPr>
          <a:lstStyle/>
          <a:p>
            <a:r>
              <a:rPr lang="en-US" b="1" dirty="0" smtClean="0">
                <a:solidFill>
                  <a:srgbClr val="008000"/>
                </a:solidFill>
                <a:latin typeface="Calibri"/>
                <a:cs typeface="Calibri"/>
              </a:rPr>
              <a:t>SUMMARY</a:t>
            </a:r>
            <a:endParaRPr lang="en-US" b="1" dirty="0">
              <a:solidFill>
                <a:srgbClr val="008000"/>
              </a:solidFill>
              <a:latin typeface="Calibri"/>
              <a:cs typeface="Calibri"/>
            </a:endParaRPr>
          </a:p>
        </p:txBody>
      </p:sp>
    </p:spTree>
    <p:extLst>
      <p:ext uri="{BB962C8B-B14F-4D97-AF65-F5344CB8AC3E}">
        <p14:creationId xmlns:p14="http://schemas.microsoft.com/office/powerpoint/2010/main" val="27872311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29</a:t>
            </a:fld>
            <a:endParaRPr lang="en-US"/>
          </a:p>
        </p:txBody>
      </p:sp>
      <p:pic>
        <p:nvPicPr>
          <p:cNvPr id="6" name="Picture 5"/>
          <p:cNvPicPr>
            <a:picLocks noChangeAspect="1"/>
          </p:cNvPicPr>
          <p:nvPr/>
        </p:nvPicPr>
        <p:blipFill>
          <a:blip r:embed="rId2"/>
          <a:stretch>
            <a:fillRect/>
          </a:stretch>
        </p:blipFill>
        <p:spPr>
          <a:xfrm>
            <a:off x="914400" y="1676400"/>
            <a:ext cx="7269163" cy="1447800"/>
          </a:xfrm>
          <a:prstGeom prst="rect">
            <a:avLst/>
          </a:prstGeom>
        </p:spPr>
      </p:pic>
      <p:sp>
        <p:nvSpPr>
          <p:cNvPr id="7" name="Rectangle 6"/>
          <p:cNvSpPr/>
          <p:nvPr/>
        </p:nvSpPr>
        <p:spPr>
          <a:xfrm>
            <a:off x="609600" y="3295472"/>
            <a:ext cx="8153400" cy="1200328"/>
          </a:xfrm>
          <a:prstGeom prst="rect">
            <a:avLst/>
          </a:prstGeom>
        </p:spPr>
        <p:txBody>
          <a:bodyPr wrap="square">
            <a:spAutoFit/>
          </a:bodyPr>
          <a:lstStyle/>
          <a:p>
            <a:r>
              <a:rPr lang="en-US" dirty="0">
                <a:solidFill>
                  <a:schemeClr val="accent3">
                    <a:lumMod val="75000"/>
                  </a:schemeClr>
                </a:solidFill>
                <a:latin typeface="Calibri"/>
                <a:cs typeface="Calibri"/>
              </a:rPr>
              <a:t>Analysis time (post-processing and in-situ) for MSD </a:t>
            </a:r>
            <a:r>
              <a:rPr lang="en-US" dirty="0" smtClean="0">
                <a:solidFill>
                  <a:schemeClr val="accent3">
                    <a:lumMod val="75000"/>
                  </a:schemeClr>
                </a:solidFill>
                <a:latin typeface="Calibri"/>
                <a:cs typeface="Calibri"/>
              </a:rPr>
              <a:t>calculation </a:t>
            </a:r>
            <a:r>
              <a:rPr lang="en-US" dirty="0">
                <a:solidFill>
                  <a:schemeClr val="accent3">
                    <a:lumMod val="75000"/>
                  </a:schemeClr>
                </a:solidFill>
                <a:latin typeface="Calibri"/>
                <a:cs typeface="Calibri"/>
              </a:rPr>
              <a:t>of </a:t>
            </a:r>
            <a:r>
              <a:rPr lang="en-US" dirty="0" err="1">
                <a:solidFill>
                  <a:schemeClr val="accent3">
                    <a:lumMod val="75000"/>
                  </a:schemeClr>
                </a:solidFill>
                <a:latin typeface="Calibri"/>
                <a:cs typeface="Calibri"/>
              </a:rPr>
              <a:t>water+ions</a:t>
            </a:r>
            <a:r>
              <a:rPr lang="en-US" dirty="0">
                <a:solidFill>
                  <a:schemeClr val="accent3">
                    <a:lumMod val="75000"/>
                  </a:schemeClr>
                </a:solidFill>
                <a:latin typeface="Calibri"/>
                <a:cs typeface="Calibri"/>
              </a:rPr>
              <a:t> </a:t>
            </a:r>
            <a:r>
              <a:rPr lang="en-US" dirty="0" smtClean="0">
                <a:solidFill>
                  <a:schemeClr val="accent3">
                    <a:lumMod val="75000"/>
                  </a:schemeClr>
                </a:solidFill>
                <a:latin typeface="Calibri"/>
                <a:cs typeface="Calibri"/>
              </a:rPr>
              <a:t>simulation </a:t>
            </a:r>
            <a:r>
              <a:rPr lang="en-US" dirty="0">
                <a:solidFill>
                  <a:schemeClr val="accent3">
                    <a:lumMod val="75000"/>
                  </a:schemeClr>
                </a:solidFill>
                <a:latin typeface="Calibri"/>
                <a:cs typeface="Calibri"/>
              </a:rPr>
              <a:t>in LAMMPS. </a:t>
            </a:r>
            <a:r>
              <a:rPr lang="en-US" dirty="0" smtClean="0">
                <a:solidFill>
                  <a:schemeClr val="accent3">
                    <a:lumMod val="75000"/>
                  </a:schemeClr>
                </a:solidFill>
                <a:latin typeface="Calibri"/>
                <a:cs typeface="Calibri"/>
              </a:rPr>
              <a:t>Post-processing one time step on single node, in-situ on 16K cores of Mira.</a:t>
            </a:r>
            <a:endParaRPr lang="en-US" dirty="0">
              <a:solidFill>
                <a:schemeClr val="accent3">
                  <a:lumMod val="75000"/>
                </a:schemeClr>
              </a:solidFill>
              <a:latin typeface="Calibri"/>
              <a:cs typeface="Calibri"/>
            </a:endParaRPr>
          </a:p>
        </p:txBody>
      </p:sp>
      <p:sp>
        <p:nvSpPr>
          <p:cNvPr id="8" name="Rectangle 7"/>
          <p:cNvSpPr/>
          <p:nvPr/>
        </p:nvSpPr>
        <p:spPr>
          <a:xfrm>
            <a:off x="381000" y="5105400"/>
            <a:ext cx="8610600" cy="461665"/>
          </a:xfrm>
          <a:prstGeom prst="rect">
            <a:avLst/>
          </a:prstGeom>
        </p:spPr>
        <p:txBody>
          <a:bodyPr wrap="square">
            <a:spAutoFit/>
          </a:bodyPr>
          <a:lstStyle/>
          <a:p>
            <a:pPr algn="ctr"/>
            <a:r>
              <a:rPr lang="en-US" dirty="0">
                <a:solidFill>
                  <a:srgbClr val="008000"/>
                </a:solidFill>
                <a:latin typeface="Calibri"/>
                <a:cs typeface="Calibri"/>
              </a:rPr>
              <a:t>In-situ analysis incurs significantly lower cost than post-processing. </a:t>
            </a:r>
          </a:p>
        </p:txBody>
      </p:sp>
      <p:sp>
        <p:nvSpPr>
          <p:cNvPr id="9" name="Title 1"/>
          <p:cNvSpPr txBox="1">
            <a:spLocks/>
          </p:cNvSpPr>
          <p:nvPr/>
        </p:nvSpPr>
        <p:spPr bwMode="auto">
          <a:xfrm>
            <a:off x="457200" y="274637"/>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1F497D"/>
                </a:solidFill>
                <a:latin typeface="Trebuchet MS"/>
                <a:ea typeface="ＭＳ Ｐゴシック" pitchFamily="-112" charset="-128"/>
                <a:cs typeface="Trebuchet MS"/>
              </a:defRPr>
            </a:lvl1pPr>
            <a:lvl2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1" fontAlgn="base" hangingPunct="1">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6pPr>
            <a:lvl7pPr marL="9144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7pPr>
            <a:lvl8pPr marL="13716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8pPr>
            <a:lvl9pPr marL="1828800" algn="l" defTabSz="457200" rtl="0" eaLnBrk="1" fontAlgn="base" hangingPunct="1">
              <a:spcBef>
                <a:spcPct val="0"/>
              </a:spcBef>
              <a:spcAft>
                <a:spcPct val="0"/>
              </a:spcAft>
              <a:defRPr sz="2600" b="1">
                <a:solidFill>
                  <a:schemeClr val="tx2"/>
                </a:solidFill>
                <a:latin typeface="Trebuchet MS" pitchFamily="-112" charset="0"/>
                <a:ea typeface="ＭＳ Ｐゴシック" pitchFamily="-112" charset="-128"/>
              </a:defRPr>
            </a:lvl9pPr>
          </a:lstStyle>
          <a:p>
            <a:r>
              <a:rPr lang="en-US" dirty="0" smtClean="0"/>
              <a:t>RESULTS – Post-processing vs. in situ</a:t>
            </a:r>
            <a:endParaRPr lang="en-US" dirty="0"/>
          </a:p>
        </p:txBody>
      </p:sp>
    </p:spTree>
    <p:extLst>
      <p:ext uri="{BB962C8B-B14F-4D97-AF65-F5344CB8AC3E}">
        <p14:creationId xmlns:p14="http://schemas.microsoft.com/office/powerpoint/2010/main" val="32919811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noGrp="1"/>
          </p:cNvGraphicFramePr>
          <p:nvPr>
            <p:extLst>
              <p:ext uri="{D42A27DB-BD31-4B8C-83A1-F6EECF244321}">
                <p14:modId xmlns:p14="http://schemas.microsoft.com/office/powerpoint/2010/main" val="2195150208"/>
              </p:ext>
            </p:extLst>
          </p:nvPr>
        </p:nvGraphicFramePr>
        <p:xfrm>
          <a:off x="1074063" y="3352800"/>
          <a:ext cx="7062708" cy="305871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04800" y="814801"/>
            <a:ext cx="4471501" cy="1940067"/>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3321384" y="955332"/>
            <a:ext cx="1358230" cy="1676400"/>
          </a:xfrm>
          <a:prstGeom prst="roundRect">
            <a:avLst/>
          </a:prstGeom>
          <a:solidFill>
            <a:schemeClr val="tx1">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3321383" y="879132"/>
            <a:ext cx="1358230" cy="707886"/>
          </a:xfrm>
          <a:prstGeom prst="rect">
            <a:avLst/>
          </a:prstGeom>
          <a:noFill/>
        </p:spPr>
        <p:txBody>
          <a:bodyPr wrap="square" rtlCol="0">
            <a:spAutoFit/>
          </a:bodyPr>
          <a:lstStyle/>
          <a:p>
            <a:pPr algn="ctr"/>
            <a:r>
              <a:rPr lang="en-US" sz="2000" dirty="0" smtClean="0">
                <a:solidFill>
                  <a:schemeClr val="bg1"/>
                </a:solidFill>
                <a:latin typeface="Calibri"/>
                <a:cs typeface="Calibri"/>
              </a:rPr>
              <a:t>Analysis cluster</a:t>
            </a:r>
            <a:endParaRPr lang="en-US" sz="2000" dirty="0">
              <a:solidFill>
                <a:schemeClr val="bg1"/>
              </a:solidFill>
              <a:latin typeface="Calibri"/>
              <a:cs typeface="Calibri"/>
            </a:endParaRPr>
          </a:p>
        </p:txBody>
      </p:sp>
      <p:sp>
        <p:nvSpPr>
          <p:cNvPr id="16" name="Right Arrow 15"/>
          <p:cNvSpPr/>
          <p:nvPr/>
        </p:nvSpPr>
        <p:spPr>
          <a:xfrm>
            <a:off x="2895598" y="1876727"/>
            <a:ext cx="416538" cy="309265"/>
          </a:xfrm>
          <a:prstGeom prst="rightArrow">
            <a:avLst/>
          </a:prstGeom>
          <a:solidFill>
            <a:schemeClr val="accent3">
              <a:lumMod val="20000"/>
              <a:lumOff val="80000"/>
            </a:schemeClr>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3276598" y="1619931"/>
            <a:ext cx="1499701" cy="859401"/>
            <a:chOff x="3276600" y="1502799"/>
            <a:chExt cx="1499701" cy="859401"/>
          </a:xfrm>
        </p:grpSpPr>
        <p:sp>
          <p:nvSpPr>
            <p:cNvPr id="21" name="Rounded Rectangle 20"/>
            <p:cNvSpPr/>
            <p:nvPr/>
          </p:nvSpPr>
          <p:spPr>
            <a:xfrm>
              <a:off x="3404701" y="1502799"/>
              <a:ext cx="1200718" cy="859401"/>
            </a:xfrm>
            <a:prstGeom prst="roundRect">
              <a:avLst/>
            </a:prstGeom>
            <a:gradFill flip="none" rotWithShape="1">
              <a:gsLst>
                <a:gs pos="0">
                  <a:srgbClr val="339900"/>
                </a:gs>
                <a:gs pos="100000">
                  <a:srgbClr val="FFFFFF"/>
                </a:gs>
              </a:gsLst>
              <a:lin ang="732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bg1"/>
                </a:solidFill>
              </a:endParaRPr>
            </a:p>
          </p:txBody>
        </p:sp>
        <p:sp>
          <p:nvSpPr>
            <p:cNvPr id="23" name="TextBox 22"/>
            <p:cNvSpPr txBox="1"/>
            <p:nvPr/>
          </p:nvSpPr>
          <p:spPr>
            <a:xfrm>
              <a:off x="3276600" y="1676400"/>
              <a:ext cx="1499701" cy="430887"/>
            </a:xfrm>
            <a:prstGeom prst="rect">
              <a:avLst/>
            </a:prstGeom>
            <a:noFill/>
          </p:spPr>
          <p:txBody>
            <a:bodyPr wrap="square" rtlCol="0">
              <a:spAutoFit/>
            </a:bodyPr>
            <a:lstStyle/>
            <a:p>
              <a:pPr algn="ctr"/>
              <a:r>
                <a:rPr lang="en-US" sz="2200" b="1" dirty="0" smtClean="0">
                  <a:solidFill>
                    <a:srgbClr val="000000"/>
                  </a:solidFill>
                  <a:latin typeface="Calibri"/>
                  <a:cs typeface="Calibri"/>
                </a:rPr>
                <a:t>Analysis</a:t>
              </a:r>
              <a:endParaRPr lang="en-US" sz="2200" b="1" dirty="0">
                <a:solidFill>
                  <a:srgbClr val="000000"/>
                </a:solidFill>
                <a:latin typeface="Calibri"/>
                <a:cs typeface="Calibri"/>
              </a:endParaRPr>
            </a:p>
          </p:txBody>
        </p:sp>
      </p:grpSp>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3</a:t>
            </a:fld>
            <a:endParaRPr lang="en-US" sz="900">
              <a:solidFill>
                <a:srgbClr val="5F5F5F"/>
              </a:solidFill>
            </a:endParaRPr>
          </a:p>
        </p:txBody>
      </p:sp>
      <p:grpSp>
        <p:nvGrpSpPr>
          <p:cNvPr id="7" name="Group 6"/>
          <p:cNvGrpSpPr/>
          <p:nvPr/>
        </p:nvGrpSpPr>
        <p:grpSpPr>
          <a:xfrm>
            <a:off x="2057398" y="1619930"/>
            <a:ext cx="1082849" cy="1096957"/>
            <a:chOff x="3709347" y="3967646"/>
            <a:chExt cx="1635133" cy="1940422"/>
          </a:xfrm>
        </p:grpSpPr>
        <p:sp>
          <p:nvSpPr>
            <p:cNvPr id="5" name="Can 4"/>
            <p:cNvSpPr/>
            <p:nvPr/>
          </p:nvSpPr>
          <p:spPr>
            <a:xfrm>
              <a:off x="4054540" y="3967646"/>
              <a:ext cx="920514" cy="1313009"/>
            </a:xfrm>
            <a:prstGeom prst="can">
              <a:avLst/>
            </a:prstGeom>
            <a:gradFill flip="none" rotWithShape="1">
              <a:gsLst>
                <a:gs pos="0">
                  <a:schemeClr val="tx2"/>
                </a:gs>
                <a:gs pos="100000">
                  <a:srgbClr val="FFFFFF"/>
                </a:gs>
              </a:gsLst>
              <a:lin ang="16200000" scaled="0"/>
              <a:tileRect/>
            </a:gra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709347" y="5145866"/>
              <a:ext cx="1635133" cy="762202"/>
            </a:xfrm>
            <a:prstGeom prst="rect">
              <a:avLst/>
            </a:prstGeom>
            <a:noFill/>
          </p:spPr>
          <p:txBody>
            <a:bodyPr wrap="none" rtlCol="0">
              <a:spAutoFit/>
            </a:bodyPr>
            <a:lstStyle/>
            <a:p>
              <a:r>
                <a:rPr lang="en-US" sz="2200" b="1" dirty="0" smtClean="0">
                  <a:solidFill>
                    <a:srgbClr val="000000"/>
                  </a:solidFill>
                  <a:latin typeface="Calibri"/>
                  <a:cs typeface="Calibri"/>
                </a:rPr>
                <a:t>Storage</a:t>
              </a:r>
              <a:endParaRPr lang="en-US" sz="2200" b="1" dirty="0">
                <a:solidFill>
                  <a:srgbClr val="000000"/>
                </a:solidFill>
                <a:latin typeface="Calibri"/>
                <a:cs typeface="Calibri"/>
              </a:endParaRPr>
            </a:p>
          </p:txBody>
        </p:sp>
      </p:grpSp>
      <p:sp>
        <p:nvSpPr>
          <p:cNvPr id="19" name="Title 1"/>
          <p:cNvSpPr>
            <a:spLocks noGrp="1"/>
          </p:cNvSpPr>
          <p:nvPr>
            <p:ph type="title"/>
          </p:nvPr>
        </p:nvSpPr>
        <p:spPr>
          <a:xfrm>
            <a:off x="152400" y="0"/>
            <a:ext cx="8610600" cy="639763"/>
          </a:xfrm>
        </p:spPr>
        <p:txBody>
          <a:bodyPr/>
          <a:lstStyle/>
          <a:p>
            <a:pPr eaLnBrk="1" hangingPunct="1"/>
            <a:r>
              <a:rPr lang="en-US" sz="4000" dirty="0" smtClean="0">
                <a:latin typeface="Calibri"/>
                <a:ea typeface="ＭＳ Ｐゴシック" charset="0"/>
                <a:cs typeface="Calibri"/>
              </a:rPr>
              <a:t>Simulation-analysis workflow</a:t>
            </a:r>
            <a:endParaRPr lang="en-US" sz="4000" dirty="0">
              <a:latin typeface="Calibri"/>
              <a:ea typeface="ＭＳ Ｐゴシック" charset="0"/>
              <a:cs typeface="Calibri"/>
            </a:endParaRPr>
          </a:p>
        </p:txBody>
      </p:sp>
      <p:sp>
        <p:nvSpPr>
          <p:cNvPr id="28" name="Content Placeholder 2"/>
          <p:cNvSpPr>
            <a:spLocks noGrp="1"/>
          </p:cNvSpPr>
          <p:nvPr>
            <p:ph idx="1"/>
          </p:nvPr>
        </p:nvSpPr>
        <p:spPr>
          <a:xfrm>
            <a:off x="5029200" y="920400"/>
            <a:ext cx="3886200" cy="1717332"/>
          </a:xfrm>
          <a:solidFill>
            <a:srgbClr val="88E7E5"/>
          </a:solidFill>
          <a:ln>
            <a:noFill/>
          </a:ln>
        </p:spPr>
        <p:style>
          <a:lnRef idx="3">
            <a:schemeClr val="lt1"/>
          </a:lnRef>
          <a:fillRef idx="1">
            <a:schemeClr val="accent1"/>
          </a:fillRef>
          <a:effectRef idx="1">
            <a:schemeClr val="accent1"/>
          </a:effectRef>
          <a:fontRef idx="minor">
            <a:schemeClr val="lt1"/>
          </a:fontRef>
        </p:style>
        <p:txBody>
          <a:bodyPr/>
          <a:lstStyle/>
          <a:p>
            <a:pPr marL="0" indent="0" eaLnBrk="1" hangingPunct="1">
              <a:buNone/>
            </a:pPr>
            <a:r>
              <a:rPr lang="en-US" dirty="0" smtClean="0">
                <a:latin typeface="Calibri" charset="0"/>
                <a:ea typeface="ＭＳ Ｐゴシック" charset="0"/>
                <a:cs typeface="ＭＳ Ｐゴシック" charset="0"/>
              </a:rPr>
              <a:t>Disparate computing rate and I/O bandwidth [from TOP500 Nov ’15 list]</a:t>
            </a:r>
          </a:p>
          <a:p>
            <a:pPr marL="109728" indent="-109728">
              <a:buClrTx/>
              <a:buSzPct val="80000"/>
              <a:buFont typeface="Arial"/>
              <a:buChar char="•"/>
            </a:pPr>
            <a:r>
              <a:rPr lang="en-US" dirty="0" smtClean="0">
                <a:latin typeface="Calibri" charset="0"/>
                <a:ea typeface="ＭＳ Ｐゴシック" charset="0"/>
              </a:rPr>
              <a:t>Rank </a:t>
            </a:r>
            <a:r>
              <a:rPr lang="en-US" dirty="0">
                <a:latin typeface="Calibri" charset="0"/>
                <a:ea typeface="ＭＳ Ｐゴシック" charset="0"/>
              </a:rPr>
              <a:t>4, K computer: ~11 PF/s, 96 GB/</a:t>
            </a:r>
            <a:r>
              <a:rPr lang="en-US" dirty="0" smtClean="0">
                <a:latin typeface="Calibri" charset="0"/>
                <a:ea typeface="ＭＳ Ｐゴシック" charset="0"/>
              </a:rPr>
              <a:t>s</a:t>
            </a:r>
          </a:p>
          <a:p>
            <a:pPr marL="109728" indent="-109728">
              <a:buClrTx/>
              <a:buSzPct val="80000"/>
              <a:buFont typeface="Arial"/>
              <a:buChar char="•"/>
            </a:pPr>
            <a:r>
              <a:rPr lang="en-US" dirty="0" smtClean="0">
                <a:latin typeface="Calibri" charset="0"/>
                <a:ea typeface="ＭＳ Ｐゴシック" charset="0"/>
              </a:rPr>
              <a:t>Rank 5, Mira: ~10 PF/s, 240 GB/s</a:t>
            </a:r>
          </a:p>
          <a:p>
            <a:pPr marL="109728" indent="-109728">
              <a:buClrTx/>
              <a:buSzPct val="80000"/>
              <a:buFont typeface="Arial"/>
              <a:buChar char="•"/>
            </a:pPr>
            <a:r>
              <a:rPr lang="en-US" dirty="0" smtClean="0">
                <a:latin typeface="Calibri" charset="0"/>
                <a:ea typeface="ＭＳ Ｐゴシック" charset="0"/>
              </a:rPr>
              <a:t>Rank 10, Stampede: ~8 PF/s, 159 GB/s</a:t>
            </a:r>
            <a:endParaRPr lang="en-US" dirty="0">
              <a:latin typeface="Calibri" charset="0"/>
              <a:ea typeface="ＭＳ Ｐゴシック" charset="0"/>
              <a:cs typeface="ＭＳ Ｐゴシック" charset="0"/>
            </a:endParaRPr>
          </a:p>
        </p:txBody>
      </p:sp>
      <p:sp>
        <p:nvSpPr>
          <p:cNvPr id="29" name="Rectangle 28"/>
          <p:cNvSpPr/>
          <p:nvPr/>
        </p:nvSpPr>
        <p:spPr>
          <a:xfrm>
            <a:off x="0" y="2754868"/>
            <a:ext cx="5105400" cy="369332"/>
          </a:xfrm>
          <a:prstGeom prst="rect">
            <a:avLst/>
          </a:prstGeom>
        </p:spPr>
        <p:txBody>
          <a:bodyPr wrap="square">
            <a:spAutoFit/>
          </a:bodyPr>
          <a:lstStyle/>
          <a:p>
            <a:pPr marL="0" indent="0" algn="ctr">
              <a:buNone/>
            </a:pPr>
            <a:r>
              <a:rPr lang="en-US" sz="1800" b="1" dirty="0" smtClean="0">
                <a:solidFill>
                  <a:schemeClr val="accent3">
                    <a:lumMod val="75000"/>
                  </a:schemeClr>
                </a:solidFill>
                <a:latin typeface="Calibri"/>
                <a:cs typeface="Calibri"/>
              </a:rPr>
              <a:t>Data movement for analysis of simulation output</a:t>
            </a:r>
            <a:endParaRPr lang="en-US" sz="1800" b="1" dirty="0">
              <a:solidFill>
                <a:schemeClr val="accent3">
                  <a:lumMod val="75000"/>
                </a:schemeClr>
              </a:solidFill>
              <a:latin typeface="Calibri"/>
              <a:cs typeface="Calibri"/>
            </a:endParaRPr>
          </a:p>
        </p:txBody>
      </p:sp>
      <p:sp>
        <p:nvSpPr>
          <p:cNvPr id="24" name="Rounded Rectangle 23"/>
          <p:cNvSpPr/>
          <p:nvPr/>
        </p:nvSpPr>
        <p:spPr>
          <a:xfrm>
            <a:off x="380998" y="955332"/>
            <a:ext cx="1447800" cy="1676400"/>
          </a:xfrm>
          <a:prstGeom prst="roundRect">
            <a:avLst/>
          </a:prstGeom>
          <a:solidFill>
            <a:schemeClr val="tx1">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ounded Rectangle 1"/>
          <p:cNvSpPr/>
          <p:nvPr/>
        </p:nvSpPr>
        <p:spPr>
          <a:xfrm>
            <a:off x="457198" y="1619931"/>
            <a:ext cx="1295400" cy="85940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382391" y="1793532"/>
            <a:ext cx="1445014" cy="430887"/>
          </a:xfrm>
          <a:prstGeom prst="rect">
            <a:avLst/>
          </a:prstGeom>
          <a:noFill/>
        </p:spPr>
        <p:txBody>
          <a:bodyPr wrap="none" rtlCol="0">
            <a:spAutoFit/>
          </a:bodyPr>
          <a:lstStyle/>
          <a:p>
            <a:r>
              <a:rPr lang="en-US" sz="2200" b="1" dirty="0">
                <a:solidFill>
                  <a:srgbClr val="000000"/>
                </a:solidFill>
                <a:latin typeface="Calibri"/>
                <a:cs typeface="Calibri"/>
              </a:rPr>
              <a:t>S</a:t>
            </a:r>
            <a:r>
              <a:rPr lang="en-US" sz="2200" b="1" dirty="0" smtClean="0">
                <a:solidFill>
                  <a:srgbClr val="000000"/>
                </a:solidFill>
                <a:latin typeface="Calibri"/>
                <a:cs typeface="Calibri"/>
              </a:rPr>
              <a:t>imulation</a:t>
            </a:r>
            <a:endParaRPr lang="en-US" sz="2200" b="1" dirty="0">
              <a:solidFill>
                <a:srgbClr val="000000"/>
              </a:solidFill>
              <a:latin typeface="Calibri"/>
              <a:cs typeface="Calibri"/>
            </a:endParaRPr>
          </a:p>
        </p:txBody>
      </p:sp>
      <p:sp>
        <p:nvSpPr>
          <p:cNvPr id="18" name="TextBox 17"/>
          <p:cNvSpPr txBox="1"/>
          <p:nvPr/>
        </p:nvSpPr>
        <p:spPr>
          <a:xfrm>
            <a:off x="425783" y="879132"/>
            <a:ext cx="1358230" cy="707886"/>
          </a:xfrm>
          <a:prstGeom prst="rect">
            <a:avLst/>
          </a:prstGeom>
          <a:noFill/>
        </p:spPr>
        <p:txBody>
          <a:bodyPr wrap="square" rtlCol="0">
            <a:spAutoFit/>
          </a:bodyPr>
          <a:lstStyle/>
          <a:p>
            <a:pPr algn="ctr"/>
            <a:r>
              <a:rPr lang="en-US" sz="2000" dirty="0" smtClean="0">
                <a:solidFill>
                  <a:schemeClr val="bg1"/>
                </a:solidFill>
                <a:latin typeface="Calibri"/>
                <a:cs typeface="Calibri"/>
              </a:rPr>
              <a:t>Compute resource</a:t>
            </a:r>
            <a:endParaRPr lang="en-US" sz="2000" dirty="0">
              <a:solidFill>
                <a:schemeClr val="bg1"/>
              </a:solidFill>
              <a:latin typeface="Calibri"/>
              <a:cs typeface="Calibri"/>
            </a:endParaRPr>
          </a:p>
        </p:txBody>
      </p:sp>
      <p:sp>
        <p:nvSpPr>
          <p:cNvPr id="32" name="Right Arrow 31"/>
          <p:cNvSpPr/>
          <p:nvPr/>
        </p:nvSpPr>
        <p:spPr>
          <a:xfrm>
            <a:off x="1837217" y="1876727"/>
            <a:ext cx="448782" cy="309265"/>
          </a:xfrm>
          <a:prstGeom prst="rightArrow">
            <a:avLst/>
          </a:prstGeom>
          <a:solidFill>
            <a:schemeClr val="accent3">
              <a:lumMod val="20000"/>
              <a:lumOff val="80000"/>
            </a:schemeClr>
          </a:solidFill>
          <a:ln w="254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Bevel 11"/>
          <p:cNvSpPr/>
          <p:nvPr/>
        </p:nvSpPr>
        <p:spPr>
          <a:xfrm>
            <a:off x="1780898" y="1945932"/>
            <a:ext cx="200302" cy="13288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998720" y="1202804"/>
            <a:ext cx="3840480" cy="1200328"/>
          </a:xfrm>
          <a:prstGeom prst="rect">
            <a:avLst/>
          </a:prstGeom>
          <a:solidFill>
            <a:schemeClr val="tx2">
              <a:lumMod val="20000"/>
              <a:lumOff val="80000"/>
            </a:schemeClr>
          </a:solidFill>
          <a:ln>
            <a:noFill/>
          </a:ln>
          <a:effectLst>
            <a:outerShdw blurRad="136525"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solidFill>
                  <a:schemeClr val="bg2">
                    <a:lumMod val="10000"/>
                  </a:schemeClr>
                </a:solidFill>
                <a:latin typeface="Calibri"/>
                <a:cs typeface="Calibri"/>
              </a:rPr>
              <a:t>I/O bandwidth for </a:t>
            </a:r>
            <a:r>
              <a:rPr lang="en-US" dirty="0">
                <a:solidFill>
                  <a:srgbClr val="FF0000"/>
                </a:solidFill>
                <a:latin typeface="Calibri"/>
                <a:cs typeface="Calibri"/>
              </a:rPr>
              <a:t>75%</a:t>
            </a:r>
            <a:r>
              <a:rPr lang="en-US" dirty="0">
                <a:solidFill>
                  <a:schemeClr val="bg2">
                    <a:lumMod val="10000"/>
                  </a:schemeClr>
                </a:solidFill>
                <a:latin typeface="Calibri"/>
                <a:cs typeface="Calibri"/>
              </a:rPr>
              <a:t> jobs on </a:t>
            </a:r>
            <a:r>
              <a:rPr lang="en-US" dirty="0" smtClean="0">
                <a:solidFill>
                  <a:schemeClr val="bg2">
                    <a:lumMod val="10000"/>
                  </a:schemeClr>
                </a:solidFill>
                <a:latin typeface="Calibri"/>
                <a:cs typeface="Calibri"/>
              </a:rPr>
              <a:t>Intrepid, Mira and Edison </a:t>
            </a:r>
            <a:r>
              <a:rPr lang="en-US" dirty="0" smtClean="0">
                <a:solidFill>
                  <a:srgbClr val="FF0000"/>
                </a:solidFill>
                <a:latin typeface="Calibri"/>
                <a:cs typeface="Calibri"/>
              </a:rPr>
              <a:t>&lt; </a:t>
            </a:r>
            <a:r>
              <a:rPr lang="en-US" dirty="0">
                <a:solidFill>
                  <a:srgbClr val="FF0000"/>
                </a:solidFill>
                <a:latin typeface="Calibri"/>
                <a:cs typeface="Calibri"/>
              </a:rPr>
              <a:t>1 GB/s </a:t>
            </a:r>
            <a:r>
              <a:rPr lang="en-US" dirty="0" smtClean="0">
                <a:solidFill>
                  <a:schemeClr val="bg2">
                    <a:lumMod val="10000"/>
                  </a:schemeClr>
                </a:solidFill>
                <a:latin typeface="Calibri"/>
                <a:cs typeface="Calibri"/>
              </a:rPr>
              <a:t>[</a:t>
            </a:r>
            <a:r>
              <a:rPr lang="en-US" dirty="0" err="1" smtClean="0">
                <a:solidFill>
                  <a:schemeClr val="bg2">
                    <a:lumMod val="10000"/>
                  </a:schemeClr>
                </a:solidFill>
                <a:latin typeface="Calibri"/>
                <a:cs typeface="Calibri"/>
              </a:rPr>
              <a:t>Luu</a:t>
            </a:r>
            <a:r>
              <a:rPr lang="en-US" dirty="0" smtClean="0">
                <a:solidFill>
                  <a:schemeClr val="bg2">
                    <a:lumMod val="10000"/>
                  </a:schemeClr>
                </a:solidFill>
                <a:latin typeface="Calibri"/>
                <a:cs typeface="Calibri"/>
              </a:rPr>
              <a:t> et al. HPDC </a:t>
            </a:r>
            <a:r>
              <a:rPr lang="en-US" dirty="0">
                <a:solidFill>
                  <a:schemeClr val="bg2">
                    <a:lumMod val="10000"/>
                  </a:schemeClr>
                </a:solidFill>
                <a:latin typeface="Calibri"/>
                <a:cs typeface="Calibri"/>
              </a:rPr>
              <a:t>’</a:t>
            </a:r>
            <a:r>
              <a:rPr lang="en-US" dirty="0" smtClean="0">
                <a:solidFill>
                  <a:schemeClr val="bg2">
                    <a:lumMod val="10000"/>
                  </a:schemeClr>
                </a:solidFill>
                <a:latin typeface="Calibri"/>
                <a:cs typeface="Calibri"/>
              </a:rPr>
              <a:t>15]</a:t>
            </a:r>
            <a:endParaRPr lang="en-US" dirty="0">
              <a:solidFill>
                <a:schemeClr val="bg2">
                  <a:lumMod val="10000"/>
                </a:schemeClr>
              </a:solidFill>
              <a:latin typeface="Calibri"/>
              <a:cs typeface="Calibri"/>
            </a:endParaRPr>
          </a:p>
        </p:txBody>
      </p:sp>
      <p:graphicFrame>
        <p:nvGraphicFramePr>
          <p:cNvPr id="27" name="Diagram 26"/>
          <p:cNvGraphicFramePr/>
          <p:nvPr>
            <p:extLst>
              <p:ext uri="{D42A27DB-BD31-4B8C-83A1-F6EECF244321}">
                <p14:modId xmlns:p14="http://schemas.microsoft.com/office/powerpoint/2010/main" val="3652825080"/>
              </p:ext>
            </p:extLst>
          </p:nvPr>
        </p:nvGraphicFramePr>
        <p:xfrm>
          <a:off x="1155330" y="3339150"/>
          <a:ext cx="6934200" cy="1190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Down Arrow 32"/>
          <p:cNvSpPr/>
          <p:nvPr/>
        </p:nvSpPr>
        <p:spPr>
          <a:xfrm>
            <a:off x="4539238" y="4529240"/>
            <a:ext cx="183812" cy="5674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4" name="Diagram 33"/>
          <p:cNvGraphicFramePr/>
          <p:nvPr>
            <p:extLst>
              <p:ext uri="{D42A27DB-BD31-4B8C-83A1-F6EECF244321}">
                <p14:modId xmlns:p14="http://schemas.microsoft.com/office/powerpoint/2010/main" val="3157317971"/>
              </p:ext>
            </p:extLst>
          </p:nvPr>
        </p:nvGraphicFramePr>
        <p:xfrm>
          <a:off x="1146789" y="5029200"/>
          <a:ext cx="6934200" cy="13040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62067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26276E-6 -2.88261E-6 L 0.0833 -2.88261E-6 " pathEditMode="relative" ptsTypes="AA">
                                      <p:cBhvr>
                                        <p:cTn id="6" dur="2000" fill="hold"/>
                                        <p:tgtEl>
                                          <p:spTgt spid="1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833 -2.88261E-6 L 0.16921 0.00023 " pathEditMode="relative" rAng="0" ptsTypes="AA">
                                      <p:cBhvr>
                                        <p:cTn id="10" dur="2000" fill="hold"/>
                                        <p:tgtEl>
                                          <p:spTgt spid="12"/>
                                        </p:tgtEl>
                                        <p:attrNameLst>
                                          <p:attrName>ppt_x</p:attrName>
                                          <p:attrName>ppt_y</p:attrName>
                                        </p:attrNameLst>
                                      </p:cBhvr>
                                      <p:rCtr x="4287"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8">
                                            <p:txEl>
                                              <p:pRg st="0" end="0"/>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xEl>
                                              <p:pRg st="1" end="1"/>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8">
                                            <p:txEl>
                                              <p:pRg st="2" end="2"/>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8">
                                            <p:txEl>
                                              <p:pRg st="3" end="3"/>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8">
                                            <p:bg/>
                                          </p:spTgt>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8"/>
                                        </p:tgtEl>
                                        <p:attrNameLst>
                                          <p:attrName>style.visibility</p:attrName>
                                        </p:attrNameLst>
                                      </p:cBhvr>
                                      <p:to>
                                        <p:strVal val="hidden"/>
                                      </p:to>
                                    </p:set>
                                  </p:childTnLst>
                                </p:cTn>
                              </p:par>
                            </p:childTnLst>
                          </p:cTn>
                        </p:par>
                        <p:par>
                          <p:cTn id="48" fill="hold">
                            <p:stCondLst>
                              <p:cond delay="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up)">
                                      <p:cBhvr>
                                        <p:cTn id="56" dur="500"/>
                                        <p:tgtEl>
                                          <p:spTgt spid="33"/>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Graphic spid="38" grpId="1">
        <p:bldAsOne/>
      </p:bldGraphic>
      <p:bldP spid="28" grpId="0" build="p" animBg="1"/>
      <p:bldP spid="28" grpId="1" build="p" animBg="1"/>
      <p:bldP spid="12" grpId="0" animBg="1"/>
      <p:bldP spid="12" grpId="1" animBg="1"/>
      <p:bldP spid="25" grpId="0" animBg="1"/>
      <p:bldGraphic spid="27" grpId="0">
        <p:bldAsOne/>
      </p:bldGraphic>
      <p:bldP spid="33" grpId="0" animBg="1"/>
      <p:bldGraphic spid="3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63563"/>
          </a:xfrm>
        </p:spPr>
        <p:txBody>
          <a:bodyPr/>
          <a:lstStyle/>
          <a:p>
            <a:r>
              <a:rPr lang="en-US" dirty="0" smtClean="0"/>
              <a:t>RESULTS - Strong scaling</a:t>
            </a:r>
            <a:endParaRPr lang="en-US" dirty="0"/>
          </a:p>
        </p:txBody>
      </p:sp>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30</a:t>
            </a:fld>
            <a:endParaRPr lang="en-US"/>
          </a:p>
        </p:txBody>
      </p:sp>
      <p:sp>
        <p:nvSpPr>
          <p:cNvPr id="7" name="Rectangle 6"/>
          <p:cNvSpPr/>
          <p:nvPr/>
        </p:nvSpPr>
        <p:spPr>
          <a:xfrm>
            <a:off x="871866" y="4860207"/>
            <a:ext cx="7696200" cy="1200328"/>
          </a:xfrm>
          <a:prstGeom prst="rect">
            <a:avLst/>
          </a:prstGeom>
        </p:spPr>
        <p:txBody>
          <a:bodyPr wrap="square">
            <a:spAutoFit/>
          </a:bodyPr>
          <a:lstStyle/>
          <a:p>
            <a:r>
              <a:rPr lang="en-US" dirty="0" smtClean="0">
                <a:solidFill>
                  <a:schemeClr val="accent3">
                    <a:lumMod val="75000"/>
                  </a:schemeClr>
                </a:solidFill>
                <a:latin typeface="Calibri"/>
                <a:cs typeface="Calibri"/>
              </a:rPr>
              <a:t>Strong </a:t>
            </a:r>
            <a:r>
              <a:rPr lang="en-US" dirty="0">
                <a:solidFill>
                  <a:schemeClr val="accent3">
                    <a:lumMod val="75000"/>
                  </a:schemeClr>
                </a:solidFill>
                <a:latin typeface="Calibri"/>
                <a:cs typeface="Calibri"/>
              </a:rPr>
              <a:t>scaling for analyses in 100 million atom </a:t>
            </a:r>
            <a:r>
              <a:rPr lang="en-US" dirty="0" err="1">
                <a:solidFill>
                  <a:schemeClr val="accent3">
                    <a:lumMod val="75000"/>
                  </a:schemeClr>
                </a:solidFill>
                <a:latin typeface="Calibri"/>
                <a:cs typeface="Calibri"/>
              </a:rPr>
              <a:t>water+ions</a:t>
            </a:r>
            <a:r>
              <a:rPr lang="en-US" dirty="0">
                <a:solidFill>
                  <a:schemeClr val="accent3">
                    <a:lumMod val="75000"/>
                  </a:schemeClr>
                </a:solidFill>
                <a:latin typeface="Calibri"/>
                <a:cs typeface="Calibri"/>
              </a:rPr>
              <a:t> LAMMPS simulation on 2048 – 32768 cores of Mira</a:t>
            </a:r>
            <a:r>
              <a:rPr lang="en-US" dirty="0" smtClean="0">
                <a:solidFill>
                  <a:schemeClr val="accent3">
                    <a:lumMod val="75000"/>
                  </a:schemeClr>
                </a:solidFill>
                <a:latin typeface="Calibri"/>
                <a:cs typeface="Calibri"/>
              </a:rPr>
              <a:t>. Allowed threshold was 10%.</a:t>
            </a:r>
            <a:endParaRPr lang="en-US" dirty="0">
              <a:solidFill>
                <a:schemeClr val="accent3">
                  <a:lumMod val="75000"/>
                </a:schemeClr>
              </a:solidFill>
              <a:latin typeface="Calibri"/>
              <a:cs typeface="Calibri"/>
            </a:endParaRPr>
          </a:p>
        </p:txBody>
      </p:sp>
      <p:pic>
        <p:nvPicPr>
          <p:cNvPr id="8" name="Picture 7"/>
          <p:cNvPicPr>
            <a:picLocks noChangeAspect="1"/>
          </p:cNvPicPr>
          <p:nvPr/>
        </p:nvPicPr>
        <p:blipFill>
          <a:blip r:embed="rId2"/>
          <a:stretch>
            <a:fillRect/>
          </a:stretch>
        </p:blipFill>
        <p:spPr>
          <a:xfrm>
            <a:off x="1752600" y="1558207"/>
            <a:ext cx="5562430" cy="3302000"/>
          </a:xfrm>
          <a:prstGeom prst="rect">
            <a:avLst/>
          </a:prstGeom>
        </p:spPr>
      </p:pic>
    </p:spTree>
    <p:extLst>
      <p:ext uri="{BB962C8B-B14F-4D97-AF65-F5344CB8AC3E}">
        <p14:creationId xmlns:p14="http://schemas.microsoft.com/office/powerpoint/2010/main" val="27817669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Effect of decreasing threshold</a:t>
            </a:r>
            <a:endParaRPr lang="en-US" dirty="0"/>
          </a:p>
        </p:txBody>
      </p:sp>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31</a:t>
            </a:fld>
            <a:endParaRPr lang="en-US"/>
          </a:p>
        </p:txBody>
      </p:sp>
      <p:pic>
        <p:nvPicPr>
          <p:cNvPr id="3" name="Picture 2"/>
          <p:cNvPicPr>
            <a:picLocks noChangeAspect="1"/>
          </p:cNvPicPr>
          <p:nvPr/>
        </p:nvPicPr>
        <p:blipFill>
          <a:blip r:embed="rId2"/>
          <a:stretch>
            <a:fillRect/>
          </a:stretch>
        </p:blipFill>
        <p:spPr>
          <a:xfrm>
            <a:off x="1295400" y="1695272"/>
            <a:ext cx="6596017" cy="1892300"/>
          </a:xfrm>
          <a:prstGeom prst="rect">
            <a:avLst/>
          </a:prstGeom>
        </p:spPr>
      </p:pic>
      <p:sp>
        <p:nvSpPr>
          <p:cNvPr id="5" name="Rectangle 4"/>
          <p:cNvSpPr/>
          <p:nvPr/>
        </p:nvSpPr>
        <p:spPr>
          <a:xfrm>
            <a:off x="1066800" y="3752672"/>
            <a:ext cx="7391400" cy="1200328"/>
          </a:xfrm>
          <a:prstGeom prst="rect">
            <a:avLst/>
          </a:prstGeom>
        </p:spPr>
        <p:txBody>
          <a:bodyPr wrap="square">
            <a:spAutoFit/>
          </a:bodyPr>
          <a:lstStyle/>
          <a:p>
            <a:r>
              <a:rPr lang="en-US" dirty="0">
                <a:solidFill>
                  <a:schemeClr val="accent3">
                    <a:lumMod val="75000"/>
                  </a:schemeClr>
                </a:solidFill>
                <a:latin typeface="Calibri"/>
                <a:cs typeface="Calibri"/>
              </a:rPr>
              <a:t>Threshold (%) and analyses frequencies of 4 analyses for 100 million-atom </a:t>
            </a:r>
            <a:r>
              <a:rPr lang="en-US" dirty="0" err="1">
                <a:solidFill>
                  <a:schemeClr val="accent3">
                    <a:lumMod val="75000"/>
                  </a:schemeClr>
                </a:solidFill>
                <a:latin typeface="Calibri"/>
                <a:cs typeface="Calibri"/>
              </a:rPr>
              <a:t>water+ions</a:t>
            </a:r>
            <a:r>
              <a:rPr lang="en-US" dirty="0">
                <a:solidFill>
                  <a:schemeClr val="accent3">
                    <a:lumMod val="75000"/>
                  </a:schemeClr>
                </a:solidFill>
                <a:latin typeface="Calibri"/>
                <a:cs typeface="Calibri"/>
              </a:rPr>
              <a:t> simulation in LAMMPS on 16384 cores of Mira. </a:t>
            </a:r>
          </a:p>
        </p:txBody>
      </p:sp>
    </p:spTree>
    <p:extLst>
      <p:ext uri="{BB962C8B-B14F-4D97-AF65-F5344CB8AC3E}">
        <p14:creationId xmlns:p14="http://schemas.microsoft.com/office/powerpoint/2010/main" val="5567322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9763"/>
          </a:xfrm>
        </p:spPr>
        <p:txBody>
          <a:bodyPr/>
          <a:lstStyle/>
          <a:p>
            <a:r>
              <a:rPr lang="en-US" dirty="0" smtClean="0"/>
              <a:t>GAMS model (partial)</a:t>
            </a:r>
            <a:endParaRPr lang="en-US" dirty="0"/>
          </a:p>
        </p:txBody>
      </p:sp>
      <p:sp>
        <p:nvSpPr>
          <p:cNvPr id="3" name="Content Placeholder 2"/>
          <p:cNvSpPr>
            <a:spLocks noGrp="1"/>
          </p:cNvSpPr>
          <p:nvPr>
            <p:ph idx="1"/>
          </p:nvPr>
        </p:nvSpPr>
        <p:spPr>
          <a:xfrm>
            <a:off x="457200" y="1066801"/>
            <a:ext cx="8229600" cy="4953000"/>
          </a:xfrm>
        </p:spPr>
        <p:txBody>
          <a:bodyPr/>
          <a:lstStyle/>
          <a:p>
            <a:pPr marL="0" indent="0">
              <a:buNone/>
            </a:pPr>
            <a:r>
              <a:rPr lang="en-US" dirty="0"/>
              <a:t>binary variable </a:t>
            </a:r>
            <a:r>
              <a:rPr lang="en-US" dirty="0" err="1"/>
              <a:t>on_chip</a:t>
            </a:r>
            <a:r>
              <a:rPr lang="en-US" dirty="0"/>
              <a:t>(Analyses);</a:t>
            </a:r>
            <a:endParaRPr lang="en-US" dirty="0" smtClean="0"/>
          </a:p>
          <a:p>
            <a:pPr marL="0" indent="0">
              <a:buNone/>
            </a:pPr>
            <a:r>
              <a:rPr lang="en-US" dirty="0" smtClean="0"/>
              <a:t>binary </a:t>
            </a:r>
            <a:r>
              <a:rPr lang="en-US" dirty="0"/>
              <a:t>variable compute(Analyses, Steps);</a:t>
            </a:r>
          </a:p>
          <a:p>
            <a:pPr marL="0" indent="0">
              <a:buNone/>
            </a:pPr>
            <a:r>
              <a:rPr lang="en-US" dirty="0" smtClean="0"/>
              <a:t>binary </a:t>
            </a:r>
            <a:r>
              <a:rPr lang="en-US" dirty="0"/>
              <a:t>variable output(Analyses, Steps)</a:t>
            </a:r>
            <a:r>
              <a:rPr lang="en-US" dirty="0" smtClean="0"/>
              <a:t>;</a:t>
            </a:r>
          </a:p>
          <a:p>
            <a:pPr marL="0" indent="0">
              <a:buNone/>
            </a:pPr>
            <a:endParaRPr lang="en-US" dirty="0" smtClean="0"/>
          </a:p>
          <a:p>
            <a:pPr marL="0" indent="0">
              <a:buNone/>
            </a:pPr>
            <a:endParaRPr lang="en-US" dirty="0" smtClean="0"/>
          </a:p>
          <a:p>
            <a:pPr marL="0" indent="0">
              <a:buNone/>
            </a:pPr>
            <a:r>
              <a:rPr lang="en-US" dirty="0" smtClean="0"/>
              <a:t>compute</a:t>
            </a:r>
            <a:r>
              <a:rPr lang="en-US" dirty="0"/>
              <a:t>(Analyses, Steps) =l= </a:t>
            </a:r>
            <a:r>
              <a:rPr lang="en-US" dirty="0" err="1"/>
              <a:t>on_chip</a:t>
            </a:r>
            <a:r>
              <a:rPr lang="en-US" dirty="0"/>
              <a:t>(Analyses)</a:t>
            </a:r>
            <a:r>
              <a:rPr lang="en-US" dirty="0" smtClean="0"/>
              <a:t>;</a:t>
            </a:r>
          </a:p>
          <a:p>
            <a:pPr marL="0" indent="0">
              <a:buNone/>
            </a:pPr>
            <a:endParaRPr lang="en-US" dirty="0"/>
          </a:p>
          <a:p>
            <a:pPr marL="0" indent="0">
              <a:buNone/>
            </a:pPr>
            <a:r>
              <a:rPr lang="en-US" dirty="0"/>
              <a:t>sum(Steps, compute(Analyses, Steps)) =l= </a:t>
            </a:r>
            <a:r>
              <a:rPr lang="en-US" dirty="0" err="1"/>
              <a:t>n_a_insitu</a:t>
            </a:r>
            <a:r>
              <a:rPr lang="en-US" dirty="0"/>
              <a:t>(Analyses)</a:t>
            </a:r>
            <a:r>
              <a:rPr lang="en-US" dirty="0" smtClean="0"/>
              <a:t>;</a:t>
            </a:r>
          </a:p>
          <a:p>
            <a:pPr marL="0" indent="0">
              <a:buNone/>
            </a:pPr>
            <a:endParaRPr lang="en-US" dirty="0" smtClean="0"/>
          </a:p>
          <a:p>
            <a:pPr marL="0" indent="0">
              <a:buNone/>
            </a:pPr>
            <a:r>
              <a:rPr lang="en-US" dirty="0" smtClean="0"/>
              <a:t>sum</a:t>
            </a:r>
            <a:r>
              <a:rPr lang="en-US" dirty="0"/>
              <a:t>(</a:t>
            </a:r>
            <a:r>
              <a:rPr lang="en-US" dirty="0" err="1"/>
              <a:t>Steps_Prime</a:t>
            </a:r>
            <a:r>
              <a:rPr lang="en-US" dirty="0"/>
              <a:t>$((</a:t>
            </a:r>
            <a:r>
              <a:rPr lang="en-US" dirty="0" err="1"/>
              <a:t>ord</a:t>
            </a:r>
            <a:r>
              <a:rPr lang="en-US" dirty="0"/>
              <a:t>(</a:t>
            </a:r>
            <a:r>
              <a:rPr lang="en-US" dirty="0" err="1"/>
              <a:t>Steps_Prime</a:t>
            </a:r>
            <a:r>
              <a:rPr lang="en-US" dirty="0"/>
              <a:t>) &gt;= </a:t>
            </a:r>
            <a:r>
              <a:rPr lang="en-US" dirty="0" err="1"/>
              <a:t>ord</a:t>
            </a:r>
            <a:r>
              <a:rPr lang="en-US" dirty="0"/>
              <a:t>(Steps)) and (</a:t>
            </a:r>
            <a:r>
              <a:rPr lang="en-US" dirty="0" err="1"/>
              <a:t>ord</a:t>
            </a:r>
            <a:r>
              <a:rPr lang="en-US" dirty="0"/>
              <a:t>(</a:t>
            </a:r>
            <a:r>
              <a:rPr lang="en-US" dirty="0" err="1"/>
              <a:t>Steps_Prime</a:t>
            </a:r>
            <a:r>
              <a:rPr lang="en-US" dirty="0"/>
              <a:t>) &lt; </a:t>
            </a:r>
            <a:r>
              <a:rPr lang="en-US" dirty="0" err="1"/>
              <a:t>ord</a:t>
            </a:r>
            <a:r>
              <a:rPr lang="en-US" dirty="0"/>
              <a:t>(Steps) + </a:t>
            </a:r>
            <a:r>
              <a:rPr lang="en-US" dirty="0" err="1"/>
              <a:t>min_a_insitu</a:t>
            </a:r>
            <a:r>
              <a:rPr lang="en-US" dirty="0"/>
              <a:t>(Analyses))), compute(</a:t>
            </a:r>
            <a:r>
              <a:rPr lang="en-US" dirty="0" err="1"/>
              <a:t>Analyses,Steps_Prime</a:t>
            </a:r>
            <a:r>
              <a:rPr lang="en-US" dirty="0"/>
              <a:t>)) =l= 1;</a:t>
            </a:r>
          </a:p>
          <a:p>
            <a:pPr marL="0" indent="0">
              <a:buNone/>
            </a:pPr>
            <a:endParaRPr lang="en-US" dirty="0" smtClean="0"/>
          </a:p>
          <a:p>
            <a:pPr marL="0" indent="0">
              <a:buNone/>
            </a:pPr>
            <a:r>
              <a:rPr lang="en-US" dirty="0" err="1"/>
              <a:t>compute.fx</a:t>
            </a:r>
            <a:r>
              <a:rPr lang="en-US" dirty="0"/>
              <a:t>(</a:t>
            </a:r>
            <a:r>
              <a:rPr lang="en-US" dirty="0" err="1"/>
              <a:t>Analyses,Steps</a:t>
            </a:r>
            <a:r>
              <a:rPr lang="en-US" dirty="0"/>
              <a:t>)$(</a:t>
            </a:r>
            <a:r>
              <a:rPr lang="en-US" dirty="0" err="1"/>
              <a:t>ord</a:t>
            </a:r>
            <a:r>
              <a:rPr lang="en-US" dirty="0"/>
              <a:t>(Steps) &lt; </a:t>
            </a:r>
            <a:r>
              <a:rPr lang="en-US" dirty="0" err="1"/>
              <a:t>min_a_insitu</a:t>
            </a:r>
            <a:r>
              <a:rPr lang="en-US" dirty="0"/>
              <a:t>(Analyses)) = 0;</a:t>
            </a:r>
          </a:p>
          <a:p>
            <a:pPr marL="0" indent="0">
              <a:buNone/>
            </a:pPr>
            <a:endParaRPr lang="en-US" dirty="0" smtClean="0"/>
          </a:p>
          <a:p>
            <a:pPr marL="0" indent="0">
              <a:buNone/>
            </a:pPr>
            <a:r>
              <a:rPr lang="en-US" dirty="0" smtClean="0"/>
              <a:t>output</a:t>
            </a:r>
            <a:r>
              <a:rPr lang="en-US" dirty="0"/>
              <a:t>(Analyses, Steps) =l= compute(</a:t>
            </a:r>
            <a:r>
              <a:rPr lang="en-US" dirty="0" err="1"/>
              <a:t>Analyses,Steps</a:t>
            </a:r>
            <a:r>
              <a:rPr lang="en-US" dirty="0"/>
              <a: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32</a:t>
            </a:fld>
            <a:endParaRPr lang="en-US"/>
          </a:p>
        </p:txBody>
      </p:sp>
    </p:spTree>
    <p:extLst>
      <p:ext uri="{BB962C8B-B14F-4D97-AF65-F5344CB8AC3E}">
        <p14:creationId xmlns:p14="http://schemas.microsoft.com/office/powerpoint/2010/main" val="33208021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4</a:t>
            </a:fld>
            <a:endParaRPr lang="en-US" sz="900">
              <a:solidFill>
                <a:srgbClr val="5F5F5F"/>
              </a:solidFill>
            </a:endParaRPr>
          </a:p>
        </p:txBody>
      </p:sp>
      <p:sp>
        <p:nvSpPr>
          <p:cNvPr id="19" name="Title 1"/>
          <p:cNvSpPr>
            <a:spLocks noGrp="1"/>
          </p:cNvSpPr>
          <p:nvPr>
            <p:ph type="title"/>
          </p:nvPr>
        </p:nvSpPr>
        <p:spPr>
          <a:xfrm>
            <a:off x="228600" y="0"/>
            <a:ext cx="8686800" cy="639763"/>
          </a:xfrm>
        </p:spPr>
        <p:txBody>
          <a:bodyPr/>
          <a:lstStyle/>
          <a:p>
            <a:r>
              <a:rPr lang="en-US" sz="4000" dirty="0">
                <a:latin typeface="Calibri"/>
                <a:ea typeface="ＭＳ Ｐゴシック" charset="0"/>
                <a:cs typeface="Calibri"/>
              </a:rPr>
              <a:t>S</a:t>
            </a:r>
            <a:r>
              <a:rPr lang="en-US" sz="4000" dirty="0" smtClean="0">
                <a:latin typeface="Calibri"/>
                <a:ea typeface="ＭＳ Ｐゴシック" charset="0"/>
                <a:cs typeface="Calibri"/>
              </a:rPr>
              <a:t>imulation-time analysis</a:t>
            </a:r>
            <a:endParaRPr lang="en-US" sz="4000" dirty="0">
              <a:latin typeface="Calibri"/>
              <a:ea typeface="ＭＳ Ｐゴシック" charset="0"/>
              <a:cs typeface="Calibri"/>
            </a:endParaRPr>
          </a:p>
        </p:txBody>
      </p:sp>
      <p:sp>
        <p:nvSpPr>
          <p:cNvPr id="21" name="TextBox 20"/>
          <p:cNvSpPr txBox="1"/>
          <p:nvPr/>
        </p:nvSpPr>
        <p:spPr>
          <a:xfrm>
            <a:off x="752395" y="803702"/>
            <a:ext cx="2981405" cy="387798"/>
          </a:xfrm>
          <a:prstGeom prst="rect">
            <a:avLst/>
          </a:prstGeom>
          <a:solidFill>
            <a:srgbClr val="008000"/>
          </a:solidFill>
        </p:spPr>
        <p:style>
          <a:lnRef idx="1">
            <a:schemeClr val="accent2"/>
          </a:lnRef>
          <a:fillRef idx="3">
            <a:schemeClr val="accent2"/>
          </a:fillRef>
          <a:effectRef idx="2">
            <a:schemeClr val="accent2"/>
          </a:effectRef>
          <a:fontRef idx="minor">
            <a:schemeClr val="lt1"/>
          </a:fontRef>
        </p:style>
        <p:txBody>
          <a:bodyPr wrap="none" tIns="0" bIns="18288" rtlCol="0">
            <a:spAutoFit/>
          </a:bodyPr>
          <a:lstStyle/>
          <a:p>
            <a:r>
              <a:rPr lang="en-US" dirty="0" smtClean="0">
                <a:solidFill>
                  <a:schemeClr val="bg1"/>
                </a:solidFill>
                <a:latin typeface="Calibri"/>
                <a:cs typeface="Calibri"/>
              </a:rPr>
              <a:t>Co-analysis / in-transit</a:t>
            </a:r>
            <a:endParaRPr lang="en-US" dirty="0">
              <a:solidFill>
                <a:schemeClr val="bg1"/>
              </a:solidFill>
              <a:latin typeface="Calibri"/>
              <a:cs typeface="Calibri"/>
            </a:endParaRPr>
          </a:p>
        </p:txBody>
      </p:sp>
      <p:sp>
        <p:nvSpPr>
          <p:cNvPr id="24" name="TextBox 23"/>
          <p:cNvSpPr txBox="1"/>
          <p:nvPr/>
        </p:nvSpPr>
        <p:spPr>
          <a:xfrm>
            <a:off x="5562600" y="803702"/>
            <a:ext cx="2133600" cy="415498"/>
          </a:xfrm>
          <a:prstGeom prst="rect">
            <a:avLst/>
          </a:prstGeom>
          <a:solidFill>
            <a:srgbClr val="008000"/>
          </a:solidFill>
        </p:spPr>
        <p:style>
          <a:lnRef idx="1">
            <a:schemeClr val="accent2"/>
          </a:lnRef>
          <a:fillRef idx="3">
            <a:schemeClr val="accent2"/>
          </a:fillRef>
          <a:effectRef idx="2">
            <a:schemeClr val="accent2"/>
          </a:effectRef>
          <a:fontRef idx="minor">
            <a:schemeClr val="lt1"/>
          </a:fontRef>
        </p:style>
        <p:txBody>
          <a:bodyPr wrap="square" tIns="0" bIns="45720" rtlCol="0">
            <a:spAutoFit/>
          </a:bodyPr>
          <a:lstStyle/>
          <a:p>
            <a:pPr algn="ctr"/>
            <a:r>
              <a:rPr lang="en-US" dirty="0" smtClean="0">
                <a:solidFill>
                  <a:schemeClr val="bg1"/>
                </a:solidFill>
                <a:latin typeface="Calibri"/>
                <a:cs typeface="Calibri"/>
              </a:rPr>
              <a:t>In-situ analysis</a:t>
            </a:r>
          </a:p>
        </p:txBody>
      </p:sp>
      <p:sp>
        <p:nvSpPr>
          <p:cNvPr id="31" name="Content Placeholder 2"/>
          <p:cNvSpPr txBox="1">
            <a:spLocks/>
          </p:cNvSpPr>
          <p:nvPr/>
        </p:nvSpPr>
        <p:spPr bwMode="auto">
          <a:xfrm>
            <a:off x="1853666" y="5669280"/>
            <a:ext cx="5303520" cy="762000"/>
          </a:xfrm>
          <a:prstGeom prst="rect">
            <a:avLst/>
          </a:prstGeom>
          <a:solidFill>
            <a:srgbClr val="E6FFE8"/>
          </a:solidFill>
          <a:ln>
            <a:noFill/>
          </a:ln>
          <a:effectLst>
            <a:outerShdw blurRad="50800" dist="38100" dir="2700000" algn="tl" rotWithShape="0">
              <a:srgbClr val="000000">
                <a:alpha val="43000"/>
              </a:srgbClr>
            </a:outerShdw>
          </a:effectLst>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1F497D"/>
              </a:buClr>
              <a:buFont typeface="Wingdings" charset="0"/>
              <a:buChar char="§"/>
              <a:defRPr kern="1200">
                <a:solidFill>
                  <a:srgbClr val="000000"/>
                </a:solidFill>
                <a:latin typeface="+mn-lt"/>
                <a:ea typeface="ＭＳ Ｐゴシック" pitchFamily="-112" charset="-128"/>
                <a:cs typeface="ＭＳ Ｐゴシック" pitchFamily="-112" charset="-128"/>
              </a:defRPr>
            </a:lvl1pPr>
            <a:lvl2pPr marL="742950" indent="-285750" algn="l" defTabSz="457200" rtl="0" eaLnBrk="1" fontAlgn="base" hangingPunct="1">
              <a:spcBef>
                <a:spcPct val="20000"/>
              </a:spcBef>
              <a:spcAft>
                <a:spcPct val="0"/>
              </a:spcAft>
              <a:buClr>
                <a:srgbClr val="1F497D"/>
              </a:buClr>
              <a:buFont typeface="Arial" charset="0"/>
              <a:buChar char="–"/>
              <a:defRPr sz="1600" kern="1200">
                <a:solidFill>
                  <a:srgbClr val="000000"/>
                </a:solidFill>
                <a:latin typeface="+mn-lt"/>
                <a:ea typeface="ＭＳ Ｐゴシック" pitchFamily="-112" charset="-128"/>
                <a:cs typeface="ＭＳ Ｐゴシック" charset="0"/>
              </a:defRPr>
            </a:lvl2pPr>
            <a:lvl3pPr marL="11430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3pPr>
            <a:lvl4pPr marL="16002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4pPr>
            <a:lvl5pPr marL="2057400" indent="-228600" algn="l" defTabSz="457200" rtl="0" eaLnBrk="1" fontAlgn="base" hangingPunct="1">
              <a:spcBef>
                <a:spcPct val="20000"/>
              </a:spcBef>
              <a:spcAft>
                <a:spcPct val="0"/>
              </a:spcAft>
              <a:buClr>
                <a:srgbClr val="1F497D"/>
              </a:buClr>
              <a:buFont typeface="Arial" charset="0"/>
              <a:buChar char="»"/>
              <a:defRPr sz="1400" kern="1200">
                <a:solidFill>
                  <a:srgbClr val="000000"/>
                </a:solidFill>
                <a:latin typeface="+mn-lt"/>
                <a:ea typeface="ＭＳ Ｐゴシック" pitchFamily="-112"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6032" indent="-256032">
              <a:lnSpc>
                <a:spcPct val="80000"/>
              </a:lnSpc>
              <a:buClr>
                <a:srgbClr val="000000"/>
              </a:buClr>
              <a:buFont typeface="Arial"/>
              <a:buChar char="•"/>
            </a:pPr>
            <a:r>
              <a:rPr lang="en-US" dirty="0" smtClean="0">
                <a:latin typeface="Calibri" charset="0"/>
                <a:ea typeface="ＭＳ Ｐゴシック" charset="0"/>
                <a:cs typeface="ＭＳ Ｐゴシック" charset="0"/>
              </a:rPr>
              <a:t>Reduced I/O overhead </a:t>
            </a:r>
            <a:r>
              <a:rPr lang="en-US" dirty="0" smtClean="0">
                <a:latin typeface="Calibri" charset="0"/>
                <a:ea typeface="ＭＳ Ｐゴシック" charset="0"/>
                <a:cs typeface="ＭＳ Ｐゴシック" charset="0"/>
                <a:sym typeface="Wingdings"/>
              </a:rPr>
              <a:t></a:t>
            </a:r>
            <a:r>
              <a:rPr lang="en-US" dirty="0" smtClean="0">
                <a:latin typeface="Calibri" charset="0"/>
                <a:ea typeface="ＭＳ Ｐゴシック" charset="0"/>
                <a:cs typeface="ＭＳ Ｐゴシック" charset="0"/>
              </a:rPr>
              <a:t>Faster insight</a:t>
            </a:r>
          </a:p>
          <a:p>
            <a:pPr marL="256032" indent="-256032">
              <a:lnSpc>
                <a:spcPct val="80000"/>
              </a:lnSpc>
              <a:buClr>
                <a:srgbClr val="000000"/>
              </a:buClr>
              <a:buFont typeface="Arial"/>
              <a:buChar char="•"/>
            </a:pPr>
            <a:r>
              <a:rPr lang="en-US" sz="2400" dirty="0" smtClean="0">
                <a:latin typeface="Calibri" charset="0"/>
                <a:ea typeface="ＭＳ Ｐゴシック" charset="0"/>
                <a:cs typeface="ＭＳ Ｐゴシック" charset="0"/>
              </a:rPr>
              <a:t>More analyses (probably!)</a:t>
            </a:r>
            <a:endParaRPr lang="en-US" sz="2400" dirty="0">
              <a:latin typeface="Calibri" charset="0"/>
              <a:ea typeface="ＭＳ Ｐゴシック" charset="0"/>
              <a:cs typeface="ＭＳ Ｐゴシック" charset="0"/>
            </a:endParaRPr>
          </a:p>
        </p:txBody>
      </p:sp>
      <p:grpSp>
        <p:nvGrpSpPr>
          <p:cNvPr id="39" name="Group 38"/>
          <p:cNvGrpSpPr/>
          <p:nvPr/>
        </p:nvGrpSpPr>
        <p:grpSpPr>
          <a:xfrm>
            <a:off x="4442226" y="3200400"/>
            <a:ext cx="4343400" cy="1969448"/>
            <a:chOff x="4495801" y="3135952"/>
            <a:chExt cx="4343400" cy="1969448"/>
          </a:xfrm>
        </p:grpSpPr>
        <p:sp>
          <p:nvSpPr>
            <p:cNvPr id="32" name="Rounded Rectangle 31"/>
            <p:cNvSpPr/>
            <p:nvPr/>
          </p:nvSpPr>
          <p:spPr>
            <a:xfrm>
              <a:off x="4495801" y="3135952"/>
              <a:ext cx="4343400" cy="1918247"/>
            </a:xfrm>
            <a:prstGeom prst="roundRect">
              <a:avLst/>
            </a:prstGeom>
            <a:solidFill>
              <a:schemeClr val="accent4">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01775" y="4459069"/>
              <a:ext cx="3886200" cy="646331"/>
            </a:xfrm>
            <a:prstGeom prst="rect">
              <a:avLst/>
            </a:prstGeom>
          </p:spPr>
          <p:txBody>
            <a:bodyPr wrap="square">
              <a:spAutoFit/>
            </a:bodyPr>
            <a:lstStyle/>
            <a:p>
              <a:pPr marL="0" indent="0" algn="ctr">
                <a:buNone/>
              </a:pPr>
              <a:r>
                <a:rPr lang="en-US" sz="1800" b="1" dirty="0" smtClean="0">
                  <a:solidFill>
                    <a:srgbClr val="8F451E"/>
                  </a:solidFill>
                  <a:latin typeface="Calibri"/>
                  <a:cs typeface="Calibri"/>
                </a:rPr>
                <a:t>Simulation and analysis execute as a single process on the same resource</a:t>
              </a:r>
              <a:endParaRPr lang="en-US" sz="1800" b="1" dirty="0">
                <a:solidFill>
                  <a:srgbClr val="8F451E"/>
                </a:solidFill>
                <a:latin typeface="Calibri"/>
                <a:cs typeface="Calibri"/>
              </a:endParaRPr>
            </a:p>
          </p:txBody>
        </p:sp>
      </p:grpSp>
      <p:sp>
        <p:nvSpPr>
          <p:cNvPr id="42" name="TextBox 41"/>
          <p:cNvSpPr txBox="1"/>
          <p:nvPr/>
        </p:nvSpPr>
        <p:spPr>
          <a:xfrm>
            <a:off x="1859280" y="5257800"/>
            <a:ext cx="5303520" cy="387798"/>
          </a:xfrm>
          <a:prstGeom prst="rect">
            <a:avLst/>
          </a:prstGeom>
          <a:solidFill>
            <a:srgbClr val="008000"/>
          </a:solidFill>
          <a:effectLst>
            <a:outerShdw blurRad="50800" dist="38100" dir="2700000" algn="tl" rotWithShape="0">
              <a:schemeClr val="bg1">
                <a:lumMod val="75000"/>
                <a:alpha val="43000"/>
              </a:schemeClr>
            </a:outerShdw>
          </a:effectLst>
        </p:spPr>
        <p:txBody>
          <a:bodyPr wrap="square" tIns="0" bIns="18288" rtlCol="0">
            <a:spAutoFit/>
          </a:bodyPr>
          <a:lstStyle/>
          <a:p>
            <a:r>
              <a:rPr lang="en-US" dirty="0" smtClean="0">
                <a:solidFill>
                  <a:schemeClr val="bg1"/>
                </a:solidFill>
                <a:latin typeface="Calibri"/>
                <a:cs typeface="Calibri"/>
              </a:rPr>
              <a:t>Advantages</a:t>
            </a:r>
            <a:endParaRPr lang="en-US" dirty="0">
              <a:solidFill>
                <a:schemeClr val="bg1"/>
              </a:solidFill>
              <a:latin typeface="Calibri"/>
              <a:cs typeface="Calibri"/>
            </a:endParaRPr>
          </a:p>
        </p:txBody>
      </p:sp>
      <p:sp>
        <p:nvSpPr>
          <p:cNvPr id="38" name="Rectangle 37"/>
          <p:cNvSpPr/>
          <p:nvPr/>
        </p:nvSpPr>
        <p:spPr>
          <a:xfrm>
            <a:off x="7566425" y="3581400"/>
            <a:ext cx="1090016" cy="679417"/>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2100" b="1" dirty="0" smtClean="0">
                <a:solidFill>
                  <a:srgbClr val="0000FF"/>
                </a:solidFill>
                <a:latin typeface="Calibri"/>
                <a:cs typeface="Calibri"/>
              </a:rPr>
              <a:t>Time</a:t>
            </a:r>
            <a:r>
              <a:rPr lang="en-US" sz="2100" b="1" dirty="0">
                <a:solidFill>
                  <a:srgbClr val="0000FF"/>
                </a:solidFill>
                <a:latin typeface="Calibri"/>
                <a:cs typeface="Calibri"/>
              </a:rPr>
              <a:t>-</a:t>
            </a:r>
            <a:r>
              <a:rPr lang="en-US" sz="2100" b="1" dirty="0" smtClean="0">
                <a:solidFill>
                  <a:srgbClr val="0000FF"/>
                </a:solidFill>
                <a:latin typeface="Calibri"/>
                <a:cs typeface="Calibri"/>
              </a:rPr>
              <a:t>shared</a:t>
            </a:r>
            <a:endParaRPr lang="en-US" sz="2100" dirty="0">
              <a:solidFill>
                <a:srgbClr val="0000FF"/>
              </a:solidFill>
            </a:endParaRPr>
          </a:p>
        </p:txBody>
      </p:sp>
      <p:grpSp>
        <p:nvGrpSpPr>
          <p:cNvPr id="9242" name="Group 9241"/>
          <p:cNvGrpSpPr/>
          <p:nvPr/>
        </p:nvGrpSpPr>
        <p:grpSpPr>
          <a:xfrm>
            <a:off x="4419601" y="1258670"/>
            <a:ext cx="4366025" cy="1941730"/>
            <a:chOff x="4419601" y="1258670"/>
            <a:chExt cx="4366025" cy="1941730"/>
          </a:xfrm>
        </p:grpSpPr>
        <p:sp>
          <p:nvSpPr>
            <p:cNvPr id="2" name="Rounded Rectangle 1"/>
            <p:cNvSpPr/>
            <p:nvPr/>
          </p:nvSpPr>
          <p:spPr>
            <a:xfrm>
              <a:off x="4442226" y="1258670"/>
              <a:ext cx="4343400" cy="1904999"/>
            </a:xfrm>
            <a:prstGeom prst="roundRect">
              <a:avLst>
                <a:gd name="adj" fmla="val 14198"/>
              </a:avLst>
            </a:prstGeom>
            <a:solidFill>
              <a:schemeClr val="accent4">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19601" y="2554069"/>
              <a:ext cx="4366025" cy="646331"/>
            </a:xfrm>
            <a:prstGeom prst="rect">
              <a:avLst/>
            </a:prstGeom>
          </p:spPr>
          <p:txBody>
            <a:bodyPr wrap="square">
              <a:spAutoFit/>
            </a:bodyPr>
            <a:lstStyle/>
            <a:p>
              <a:pPr marL="0" indent="0" algn="ctr">
                <a:buNone/>
              </a:pPr>
              <a:r>
                <a:rPr lang="en-US" sz="1800" b="1" dirty="0" smtClean="0">
                  <a:solidFill>
                    <a:schemeClr val="accent3">
                      <a:lumMod val="75000"/>
                    </a:schemeClr>
                  </a:solidFill>
                  <a:latin typeface="Calibri"/>
                  <a:cs typeface="Calibri"/>
                </a:rPr>
                <a:t>Simulation and analysis execute on same resource as different processes</a:t>
              </a:r>
              <a:endParaRPr lang="en-US" sz="1800" b="1" dirty="0">
                <a:solidFill>
                  <a:schemeClr val="accent3">
                    <a:lumMod val="75000"/>
                  </a:schemeClr>
                </a:solidFill>
                <a:latin typeface="Calibri"/>
                <a:cs typeface="Calibri"/>
              </a:endParaRPr>
            </a:p>
          </p:txBody>
        </p:sp>
        <p:grpSp>
          <p:nvGrpSpPr>
            <p:cNvPr id="9222" name="Group 9221"/>
            <p:cNvGrpSpPr/>
            <p:nvPr/>
          </p:nvGrpSpPr>
          <p:grpSpPr>
            <a:xfrm>
              <a:off x="4572000" y="1273314"/>
              <a:ext cx="2826561" cy="1322694"/>
              <a:chOff x="-2978961" y="2667000"/>
              <a:chExt cx="2826561" cy="1322694"/>
            </a:xfrm>
          </p:grpSpPr>
          <p:sp>
            <p:nvSpPr>
              <p:cNvPr id="60" name="Rounded Rectangle 59"/>
              <p:cNvSpPr/>
              <p:nvPr/>
            </p:nvSpPr>
            <p:spPr>
              <a:xfrm>
                <a:off x="-2971800" y="2746110"/>
                <a:ext cx="2819400" cy="1243584"/>
              </a:xfrm>
              <a:prstGeom prst="roundRect">
                <a:avLst/>
              </a:prstGeom>
              <a:solidFill>
                <a:schemeClr val="tx1">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ounded Rectangle 63"/>
              <p:cNvSpPr/>
              <p:nvPr/>
            </p:nvSpPr>
            <p:spPr>
              <a:xfrm>
                <a:off x="-2895600" y="3048000"/>
                <a:ext cx="1295400" cy="85940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bg1"/>
                  </a:solidFill>
                </a:endParaRPr>
              </a:p>
            </p:txBody>
          </p:sp>
          <p:sp>
            <p:nvSpPr>
              <p:cNvPr id="65" name="Rounded Rectangle 64"/>
              <p:cNvSpPr/>
              <p:nvPr/>
            </p:nvSpPr>
            <p:spPr>
              <a:xfrm>
                <a:off x="-1429318" y="3048000"/>
                <a:ext cx="1200718" cy="868680"/>
              </a:xfrm>
              <a:prstGeom prst="roundRect">
                <a:avLst/>
              </a:prstGeom>
              <a:gradFill flip="none" rotWithShape="1">
                <a:gsLst>
                  <a:gs pos="0">
                    <a:srgbClr val="339900"/>
                  </a:gs>
                  <a:gs pos="100000">
                    <a:srgbClr val="FFFFFF"/>
                  </a:gs>
                </a:gsLst>
                <a:lin ang="732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bg1"/>
                  </a:solidFill>
                </a:endParaRPr>
              </a:p>
            </p:txBody>
          </p:sp>
          <p:sp>
            <p:nvSpPr>
              <p:cNvPr id="66" name="TextBox 65"/>
              <p:cNvSpPr txBox="1"/>
              <p:nvPr/>
            </p:nvSpPr>
            <p:spPr>
              <a:xfrm>
                <a:off x="-2918474" y="2667000"/>
                <a:ext cx="2766074" cy="400110"/>
              </a:xfrm>
              <a:prstGeom prst="rect">
                <a:avLst/>
              </a:prstGeom>
              <a:noFill/>
            </p:spPr>
            <p:txBody>
              <a:bodyPr wrap="square" rtlCol="0">
                <a:spAutoFit/>
              </a:bodyPr>
              <a:lstStyle/>
              <a:p>
                <a:pPr algn="ctr"/>
                <a:r>
                  <a:rPr lang="en-US" sz="2000" dirty="0" smtClean="0">
                    <a:solidFill>
                      <a:schemeClr val="bg1"/>
                    </a:solidFill>
                    <a:latin typeface="Calibri"/>
                    <a:cs typeface="Calibri"/>
                  </a:rPr>
                  <a:t>Compute resource</a:t>
                </a:r>
                <a:endParaRPr lang="en-US" sz="2000" dirty="0">
                  <a:solidFill>
                    <a:schemeClr val="bg1"/>
                  </a:solidFill>
                  <a:latin typeface="Calibri"/>
                  <a:cs typeface="Calibri"/>
                </a:endParaRPr>
              </a:p>
            </p:txBody>
          </p:sp>
          <p:sp>
            <p:nvSpPr>
              <p:cNvPr id="9220" name="Rectangle 9219"/>
              <p:cNvSpPr/>
              <p:nvPr/>
            </p:nvSpPr>
            <p:spPr>
              <a:xfrm>
                <a:off x="-2978961" y="3276600"/>
                <a:ext cx="1445014" cy="430887"/>
              </a:xfrm>
              <a:prstGeom prst="rect">
                <a:avLst/>
              </a:prstGeom>
            </p:spPr>
            <p:txBody>
              <a:bodyPr wrap="none">
                <a:spAutoFit/>
              </a:bodyPr>
              <a:lstStyle/>
              <a:p>
                <a:r>
                  <a:rPr lang="en-US" sz="2200" b="1" dirty="0">
                    <a:solidFill>
                      <a:srgbClr val="000000"/>
                    </a:solidFill>
                    <a:latin typeface="Calibri"/>
                    <a:cs typeface="Calibri"/>
                  </a:rPr>
                  <a:t>Simulation</a:t>
                </a:r>
              </a:p>
            </p:txBody>
          </p:sp>
          <p:sp>
            <p:nvSpPr>
              <p:cNvPr id="9221" name="Rectangle 9220"/>
              <p:cNvSpPr/>
              <p:nvPr/>
            </p:nvSpPr>
            <p:spPr>
              <a:xfrm>
                <a:off x="-1372200" y="3276600"/>
                <a:ext cx="1143600" cy="430887"/>
              </a:xfrm>
              <a:prstGeom prst="rect">
                <a:avLst/>
              </a:prstGeom>
            </p:spPr>
            <p:txBody>
              <a:bodyPr wrap="none">
                <a:spAutoFit/>
              </a:bodyPr>
              <a:lstStyle/>
              <a:p>
                <a:r>
                  <a:rPr lang="en-US" sz="2200" b="1" dirty="0">
                    <a:solidFill>
                      <a:srgbClr val="000000"/>
                    </a:solidFill>
                    <a:latin typeface="Calibri"/>
                    <a:cs typeface="Calibri"/>
                  </a:rPr>
                  <a:t>Analysis</a:t>
                </a:r>
                <a:endParaRPr lang="en-US" dirty="0"/>
              </a:p>
            </p:txBody>
          </p:sp>
        </p:grpSp>
      </p:grpSp>
      <p:grpSp>
        <p:nvGrpSpPr>
          <p:cNvPr id="70" name="Group 69"/>
          <p:cNvGrpSpPr/>
          <p:nvPr/>
        </p:nvGrpSpPr>
        <p:grpSpPr>
          <a:xfrm>
            <a:off x="4597365" y="3203293"/>
            <a:ext cx="2819400" cy="1356955"/>
            <a:chOff x="-2971800" y="2667000"/>
            <a:chExt cx="2819400" cy="1356955"/>
          </a:xfrm>
        </p:grpSpPr>
        <p:sp>
          <p:nvSpPr>
            <p:cNvPr id="71" name="Rounded Rectangle 70"/>
            <p:cNvSpPr/>
            <p:nvPr/>
          </p:nvSpPr>
          <p:spPr>
            <a:xfrm>
              <a:off x="-2971800" y="2746110"/>
              <a:ext cx="2819400" cy="1277845"/>
            </a:xfrm>
            <a:prstGeom prst="roundRect">
              <a:avLst/>
            </a:prstGeom>
            <a:solidFill>
              <a:schemeClr val="tx1">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ounded Rectangle 71"/>
            <p:cNvSpPr/>
            <p:nvPr/>
          </p:nvSpPr>
          <p:spPr>
            <a:xfrm>
              <a:off x="-2895600" y="3048000"/>
              <a:ext cx="2667000" cy="85940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bg1"/>
                </a:solidFill>
              </a:endParaRPr>
            </a:p>
          </p:txBody>
        </p:sp>
        <p:sp>
          <p:nvSpPr>
            <p:cNvPr id="73" name="Rounded Rectangle 72"/>
            <p:cNvSpPr/>
            <p:nvPr/>
          </p:nvSpPr>
          <p:spPr>
            <a:xfrm>
              <a:off x="-1457469" y="3208135"/>
              <a:ext cx="1127304" cy="572868"/>
            </a:xfrm>
            <a:prstGeom prst="roundRect">
              <a:avLst/>
            </a:prstGeom>
            <a:gradFill flip="none" rotWithShape="1">
              <a:gsLst>
                <a:gs pos="0">
                  <a:srgbClr val="339900"/>
                </a:gs>
                <a:gs pos="100000">
                  <a:srgbClr val="FFFFFF"/>
                </a:gs>
              </a:gsLst>
              <a:lin ang="732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bg1"/>
                </a:solidFill>
              </a:endParaRPr>
            </a:p>
          </p:txBody>
        </p:sp>
        <p:sp>
          <p:nvSpPr>
            <p:cNvPr id="74" name="TextBox 73"/>
            <p:cNvSpPr txBox="1"/>
            <p:nvPr/>
          </p:nvSpPr>
          <p:spPr>
            <a:xfrm>
              <a:off x="-2918474" y="2667000"/>
              <a:ext cx="2766074" cy="400110"/>
            </a:xfrm>
            <a:prstGeom prst="rect">
              <a:avLst/>
            </a:prstGeom>
            <a:noFill/>
          </p:spPr>
          <p:txBody>
            <a:bodyPr wrap="square" rtlCol="0">
              <a:spAutoFit/>
            </a:bodyPr>
            <a:lstStyle/>
            <a:p>
              <a:pPr algn="ctr"/>
              <a:r>
                <a:rPr lang="en-US" sz="2000" dirty="0" smtClean="0">
                  <a:solidFill>
                    <a:schemeClr val="bg1"/>
                  </a:solidFill>
                  <a:latin typeface="Calibri"/>
                  <a:cs typeface="Calibri"/>
                </a:rPr>
                <a:t>Compute resource</a:t>
              </a:r>
              <a:endParaRPr lang="en-US" sz="2000" dirty="0">
                <a:solidFill>
                  <a:schemeClr val="bg1"/>
                </a:solidFill>
                <a:latin typeface="Calibri"/>
                <a:cs typeface="Calibri"/>
              </a:endParaRPr>
            </a:p>
          </p:txBody>
        </p:sp>
        <p:sp>
          <p:nvSpPr>
            <p:cNvPr id="75" name="Rectangle 74"/>
            <p:cNvSpPr/>
            <p:nvPr/>
          </p:nvSpPr>
          <p:spPr>
            <a:xfrm>
              <a:off x="-2909924" y="3276600"/>
              <a:ext cx="1445014" cy="430887"/>
            </a:xfrm>
            <a:prstGeom prst="rect">
              <a:avLst/>
            </a:prstGeom>
          </p:spPr>
          <p:txBody>
            <a:bodyPr wrap="none">
              <a:spAutoFit/>
            </a:bodyPr>
            <a:lstStyle/>
            <a:p>
              <a:r>
                <a:rPr lang="en-US" sz="2200" b="1" dirty="0">
                  <a:solidFill>
                    <a:srgbClr val="000000"/>
                  </a:solidFill>
                  <a:latin typeface="Calibri"/>
                  <a:cs typeface="Calibri"/>
                </a:rPr>
                <a:t>Simulation</a:t>
              </a:r>
            </a:p>
          </p:txBody>
        </p:sp>
        <p:sp>
          <p:nvSpPr>
            <p:cNvPr id="76" name="Rectangle 75"/>
            <p:cNvSpPr/>
            <p:nvPr/>
          </p:nvSpPr>
          <p:spPr>
            <a:xfrm>
              <a:off x="-1473165" y="3273916"/>
              <a:ext cx="1143600" cy="430887"/>
            </a:xfrm>
            <a:prstGeom prst="rect">
              <a:avLst/>
            </a:prstGeom>
          </p:spPr>
          <p:txBody>
            <a:bodyPr wrap="none">
              <a:spAutoFit/>
            </a:bodyPr>
            <a:lstStyle/>
            <a:p>
              <a:r>
                <a:rPr lang="en-US" sz="2200" b="1" dirty="0">
                  <a:solidFill>
                    <a:srgbClr val="000000"/>
                  </a:solidFill>
                  <a:latin typeface="Calibri"/>
                  <a:cs typeface="Calibri"/>
                </a:rPr>
                <a:t>Analysis</a:t>
              </a:r>
              <a:endParaRPr lang="en-US" dirty="0"/>
            </a:p>
          </p:txBody>
        </p:sp>
      </p:grpSp>
      <p:sp>
        <p:nvSpPr>
          <p:cNvPr id="9223" name="Rectangle 9222"/>
          <p:cNvSpPr/>
          <p:nvPr/>
        </p:nvSpPr>
        <p:spPr>
          <a:xfrm>
            <a:off x="5029200" y="1140766"/>
            <a:ext cx="3237848" cy="461665"/>
          </a:xfrm>
          <a:prstGeom prst="rect">
            <a:avLst/>
          </a:prstGeom>
        </p:spPr>
        <p:txBody>
          <a:bodyPr wrap="none">
            <a:spAutoFit/>
          </a:bodyPr>
          <a:lstStyle/>
          <a:p>
            <a:pPr algn="ctr"/>
            <a:r>
              <a:rPr lang="en-US" i="1" dirty="0" err="1">
                <a:solidFill>
                  <a:schemeClr val="accent3">
                    <a:lumMod val="50000"/>
                  </a:schemeClr>
                </a:solidFill>
                <a:latin typeface="Calibri"/>
                <a:cs typeface="Calibri"/>
              </a:rPr>
              <a:t>Exascale</a:t>
            </a:r>
            <a:r>
              <a:rPr lang="en-US" i="1" dirty="0">
                <a:solidFill>
                  <a:schemeClr val="accent3">
                    <a:lumMod val="50000"/>
                  </a:schemeClr>
                </a:solidFill>
                <a:latin typeface="Calibri"/>
                <a:cs typeface="Calibri"/>
              </a:rPr>
              <a:t> data challenge  </a:t>
            </a:r>
          </a:p>
        </p:txBody>
      </p:sp>
      <p:grpSp>
        <p:nvGrpSpPr>
          <p:cNvPr id="9241" name="Group 9240"/>
          <p:cNvGrpSpPr/>
          <p:nvPr/>
        </p:nvGrpSpPr>
        <p:grpSpPr>
          <a:xfrm>
            <a:off x="304800" y="1273314"/>
            <a:ext cx="3962400" cy="3868817"/>
            <a:chOff x="304800" y="1273314"/>
            <a:chExt cx="3962400" cy="3868817"/>
          </a:xfrm>
        </p:grpSpPr>
        <p:sp>
          <p:nvSpPr>
            <p:cNvPr id="33" name="Rounded Rectangle 32"/>
            <p:cNvSpPr/>
            <p:nvPr/>
          </p:nvSpPr>
          <p:spPr>
            <a:xfrm>
              <a:off x="304800" y="1273314"/>
              <a:ext cx="3962397" cy="3845333"/>
            </a:xfrm>
            <a:prstGeom prst="roundRect">
              <a:avLst>
                <a:gd name="adj" fmla="val 6767"/>
              </a:avLst>
            </a:prstGeom>
            <a:solidFill>
              <a:schemeClr val="accent4">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1004" y="4495800"/>
              <a:ext cx="3886196" cy="646331"/>
            </a:xfrm>
            <a:prstGeom prst="rect">
              <a:avLst/>
            </a:prstGeom>
          </p:spPr>
          <p:txBody>
            <a:bodyPr wrap="square">
              <a:spAutoFit/>
            </a:bodyPr>
            <a:lstStyle/>
            <a:p>
              <a:pPr marL="0" indent="0" algn="ctr">
                <a:buNone/>
              </a:pPr>
              <a:r>
                <a:rPr lang="en-US" sz="1800" b="1" dirty="0" smtClean="0">
                  <a:solidFill>
                    <a:srgbClr val="8F451E"/>
                  </a:solidFill>
                  <a:latin typeface="Calibri"/>
                  <a:cs typeface="Calibri"/>
                </a:rPr>
                <a:t>Simulation and analysis execute simultaneously on different resources</a:t>
              </a:r>
              <a:endParaRPr lang="en-US" sz="1800" b="1" dirty="0">
                <a:solidFill>
                  <a:srgbClr val="8F451E"/>
                </a:solidFill>
                <a:latin typeface="Calibri"/>
                <a:cs typeface="Calibri"/>
              </a:endParaRPr>
            </a:p>
          </p:txBody>
        </p:sp>
        <p:sp>
          <p:nvSpPr>
            <p:cNvPr id="4" name="Rectangle 3"/>
            <p:cNvSpPr/>
            <p:nvPr/>
          </p:nvSpPr>
          <p:spPr>
            <a:xfrm>
              <a:off x="1524000" y="3436203"/>
              <a:ext cx="1676400" cy="830997"/>
            </a:xfrm>
            <a:prstGeom prst="rect">
              <a:avLst/>
            </a:prstGeom>
          </p:spPr>
          <p:txBody>
            <a:bodyPr wrap="square">
              <a:spAutoFit/>
            </a:bodyPr>
            <a:lstStyle/>
            <a:p>
              <a:pPr algn="ctr"/>
              <a:r>
                <a:rPr lang="en-US" b="1" dirty="0" smtClean="0">
                  <a:solidFill>
                    <a:srgbClr val="000000"/>
                  </a:solidFill>
                  <a:latin typeface="Calibri"/>
                  <a:cs typeface="Calibri"/>
                </a:rPr>
                <a:t>Data movement</a:t>
              </a:r>
              <a:endParaRPr lang="en-US" dirty="0"/>
            </a:p>
          </p:txBody>
        </p:sp>
        <p:grpSp>
          <p:nvGrpSpPr>
            <p:cNvPr id="9217" name="Group 9216"/>
            <p:cNvGrpSpPr/>
            <p:nvPr/>
          </p:nvGrpSpPr>
          <p:grpSpPr>
            <a:xfrm>
              <a:off x="457200" y="1371599"/>
              <a:ext cx="1447800" cy="1910804"/>
              <a:chOff x="-2070770" y="167812"/>
              <a:chExt cx="1447800" cy="1910804"/>
            </a:xfrm>
          </p:grpSpPr>
          <p:sp>
            <p:nvSpPr>
              <p:cNvPr id="46" name="Rounded Rectangle 45"/>
              <p:cNvSpPr/>
              <p:nvPr/>
            </p:nvSpPr>
            <p:spPr>
              <a:xfrm>
                <a:off x="-2070770" y="167812"/>
                <a:ext cx="1447800" cy="1910804"/>
              </a:xfrm>
              <a:prstGeom prst="roundRect">
                <a:avLst/>
              </a:prstGeom>
              <a:solidFill>
                <a:schemeClr val="tx1">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ounded Rectangle 46"/>
              <p:cNvSpPr/>
              <p:nvPr/>
            </p:nvSpPr>
            <p:spPr>
              <a:xfrm>
                <a:off x="-1994570" y="984812"/>
                <a:ext cx="1295400" cy="85940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bg1"/>
                  </a:solidFill>
                </a:endParaRPr>
              </a:p>
            </p:txBody>
          </p:sp>
          <p:sp>
            <p:nvSpPr>
              <p:cNvPr id="48" name="TextBox 47"/>
              <p:cNvSpPr txBox="1"/>
              <p:nvPr/>
            </p:nvSpPr>
            <p:spPr>
              <a:xfrm>
                <a:off x="-2069377" y="1184726"/>
                <a:ext cx="1445014" cy="430887"/>
              </a:xfrm>
              <a:prstGeom prst="rect">
                <a:avLst/>
              </a:prstGeom>
              <a:noFill/>
            </p:spPr>
            <p:txBody>
              <a:bodyPr wrap="none" rtlCol="0">
                <a:spAutoFit/>
              </a:bodyPr>
              <a:lstStyle/>
              <a:p>
                <a:r>
                  <a:rPr lang="en-US" sz="2200" b="1" dirty="0">
                    <a:solidFill>
                      <a:srgbClr val="000000"/>
                    </a:solidFill>
                    <a:latin typeface="Calibri"/>
                    <a:cs typeface="Calibri"/>
                  </a:rPr>
                  <a:t>S</a:t>
                </a:r>
                <a:r>
                  <a:rPr lang="en-US" sz="2200" b="1" dirty="0" smtClean="0">
                    <a:solidFill>
                      <a:srgbClr val="000000"/>
                    </a:solidFill>
                    <a:latin typeface="Calibri"/>
                    <a:cs typeface="Calibri"/>
                  </a:rPr>
                  <a:t>imulation</a:t>
                </a:r>
                <a:endParaRPr lang="en-US" sz="2200" b="1" dirty="0">
                  <a:solidFill>
                    <a:srgbClr val="000000"/>
                  </a:solidFill>
                  <a:latin typeface="Calibri"/>
                  <a:cs typeface="Calibri"/>
                </a:endParaRPr>
              </a:p>
            </p:txBody>
          </p:sp>
          <p:sp>
            <p:nvSpPr>
              <p:cNvPr id="49" name="TextBox 48"/>
              <p:cNvSpPr txBox="1"/>
              <p:nvPr/>
            </p:nvSpPr>
            <p:spPr>
              <a:xfrm>
                <a:off x="-2025985" y="167813"/>
                <a:ext cx="1358230" cy="707886"/>
              </a:xfrm>
              <a:prstGeom prst="rect">
                <a:avLst/>
              </a:prstGeom>
              <a:noFill/>
            </p:spPr>
            <p:txBody>
              <a:bodyPr wrap="square" rtlCol="0">
                <a:spAutoFit/>
              </a:bodyPr>
              <a:lstStyle/>
              <a:p>
                <a:pPr algn="ctr"/>
                <a:r>
                  <a:rPr lang="en-US" sz="2000" dirty="0" smtClean="0">
                    <a:solidFill>
                      <a:schemeClr val="bg1"/>
                    </a:solidFill>
                    <a:latin typeface="Calibri"/>
                    <a:cs typeface="Calibri"/>
                  </a:rPr>
                  <a:t>Compute resource</a:t>
                </a:r>
                <a:endParaRPr lang="en-US" sz="2000" dirty="0">
                  <a:solidFill>
                    <a:schemeClr val="bg1"/>
                  </a:solidFill>
                  <a:latin typeface="Calibri"/>
                  <a:cs typeface="Calibri"/>
                </a:endParaRPr>
              </a:p>
            </p:txBody>
          </p:sp>
        </p:grpSp>
        <p:grpSp>
          <p:nvGrpSpPr>
            <p:cNvPr id="9218" name="Group 9217"/>
            <p:cNvGrpSpPr/>
            <p:nvPr/>
          </p:nvGrpSpPr>
          <p:grpSpPr>
            <a:xfrm>
              <a:off x="2732945" y="1371600"/>
              <a:ext cx="1499701" cy="1910803"/>
              <a:chOff x="-2635585" y="1551682"/>
              <a:chExt cx="1499701" cy="1910803"/>
            </a:xfrm>
          </p:grpSpPr>
          <p:sp>
            <p:nvSpPr>
              <p:cNvPr id="52" name="Rounded Rectangle 51"/>
              <p:cNvSpPr/>
              <p:nvPr/>
            </p:nvSpPr>
            <p:spPr>
              <a:xfrm>
                <a:off x="-2590799" y="1575201"/>
                <a:ext cx="1358230" cy="1887284"/>
              </a:xfrm>
              <a:prstGeom prst="roundRect">
                <a:avLst/>
              </a:prstGeom>
              <a:solidFill>
                <a:schemeClr val="tx1">
                  <a:lumMod val="75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extBox 52"/>
              <p:cNvSpPr txBox="1"/>
              <p:nvPr/>
            </p:nvSpPr>
            <p:spPr>
              <a:xfrm>
                <a:off x="-2590800" y="1551682"/>
                <a:ext cx="1358230" cy="707886"/>
              </a:xfrm>
              <a:prstGeom prst="rect">
                <a:avLst/>
              </a:prstGeom>
              <a:noFill/>
            </p:spPr>
            <p:txBody>
              <a:bodyPr wrap="square" rtlCol="0">
                <a:spAutoFit/>
              </a:bodyPr>
              <a:lstStyle/>
              <a:p>
                <a:pPr algn="ctr"/>
                <a:r>
                  <a:rPr lang="en-US" sz="2000" dirty="0" smtClean="0">
                    <a:solidFill>
                      <a:schemeClr val="bg1"/>
                    </a:solidFill>
                    <a:latin typeface="Calibri"/>
                    <a:cs typeface="Calibri"/>
                  </a:rPr>
                  <a:t>Analysis cluster</a:t>
                </a:r>
                <a:endParaRPr lang="en-US" sz="2000" dirty="0">
                  <a:solidFill>
                    <a:schemeClr val="bg1"/>
                  </a:solidFill>
                  <a:latin typeface="Calibri"/>
                  <a:cs typeface="Calibri"/>
                </a:endParaRPr>
              </a:p>
            </p:txBody>
          </p:sp>
          <p:grpSp>
            <p:nvGrpSpPr>
              <p:cNvPr id="54" name="Group 53"/>
              <p:cNvGrpSpPr/>
              <p:nvPr/>
            </p:nvGrpSpPr>
            <p:grpSpPr>
              <a:xfrm>
                <a:off x="-2635585" y="2345162"/>
                <a:ext cx="1499701" cy="882920"/>
                <a:chOff x="3276600" y="1455761"/>
                <a:chExt cx="1499701" cy="882920"/>
              </a:xfrm>
            </p:grpSpPr>
            <p:sp>
              <p:nvSpPr>
                <p:cNvPr id="55" name="Rounded Rectangle 54"/>
                <p:cNvSpPr/>
                <p:nvPr/>
              </p:nvSpPr>
              <p:spPr>
                <a:xfrm>
                  <a:off x="3404701" y="1455761"/>
                  <a:ext cx="1200718" cy="882920"/>
                </a:xfrm>
                <a:prstGeom prst="roundRect">
                  <a:avLst/>
                </a:prstGeom>
                <a:gradFill flip="none" rotWithShape="1">
                  <a:gsLst>
                    <a:gs pos="0">
                      <a:srgbClr val="339900"/>
                    </a:gs>
                    <a:gs pos="100000">
                      <a:srgbClr val="FFFFFF"/>
                    </a:gs>
                  </a:gsLst>
                  <a:lin ang="732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bg1"/>
                    </a:solidFill>
                  </a:endParaRPr>
                </a:p>
              </p:txBody>
            </p:sp>
            <p:sp>
              <p:nvSpPr>
                <p:cNvPr id="56" name="TextBox 55"/>
                <p:cNvSpPr txBox="1"/>
                <p:nvPr/>
              </p:nvSpPr>
              <p:spPr>
                <a:xfrm>
                  <a:off x="3276600" y="1676400"/>
                  <a:ext cx="1499701" cy="430887"/>
                </a:xfrm>
                <a:prstGeom prst="rect">
                  <a:avLst/>
                </a:prstGeom>
                <a:noFill/>
              </p:spPr>
              <p:txBody>
                <a:bodyPr wrap="square" rtlCol="0">
                  <a:spAutoFit/>
                </a:bodyPr>
                <a:lstStyle/>
                <a:p>
                  <a:pPr algn="ctr"/>
                  <a:r>
                    <a:rPr lang="en-US" sz="2200" b="1" dirty="0" smtClean="0">
                      <a:solidFill>
                        <a:srgbClr val="000000"/>
                      </a:solidFill>
                      <a:latin typeface="Calibri"/>
                      <a:cs typeface="Calibri"/>
                    </a:rPr>
                    <a:t>Analysis</a:t>
                  </a:r>
                  <a:endParaRPr lang="en-US" sz="2200" b="1" dirty="0">
                    <a:solidFill>
                      <a:srgbClr val="000000"/>
                    </a:solidFill>
                    <a:latin typeface="Calibri"/>
                    <a:cs typeface="Calibri"/>
                  </a:endParaRPr>
                </a:p>
              </p:txBody>
            </p:sp>
          </p:grpSp>
        </p:grpSp>
        <p:cxnSp>
          <p:nvCxnSpPr>
            <p:cNvPr id="9229" name="Elbow Connector 9228"/>
            <p:cNvCxnSpPr>
              <a:stCxn id="47" idx="2"/>
              <a:endCxn id="55" idx="2"/>
            </p:cNvCxnSpPr>
            <p:nvPr/>
          </p:nvCxnSpPr>
          <p:spPr>
            <a:xfrm rot="16200000" flipH="1">
              <a:off x="2321252" y="1907847"/>
              <a:ext cx="12700" cy="2280305"/>
            </a:xfrm>
            <a:prstGeom prst="bentConnector3">
              <a:avLst>
                <a:gd name="adj1" fmla="val 10148764"/>
              </a:avLst>
            </a:prstGeom>
            <a:ln w="31750">
              <a:solidFill>
                <a:schemeClr val="accent1"/>
              </a:solidFill>
              <a:tailEnd type="arrow"/>
            </a:ln>
          </p:spPr>
          <p:style>
            <a:lnRef idx="2">
              <a:schemeClr val="accent1"/>
            </a:lnRef>
            <a:fillRef idx="0">
              <a:schemeClr val="accent1"/>
            </a:fillRef>
            <a:effectRef idx="1">
              <a:schemeClr val="accent1"/>
            </a:effectRef>
            <a:fontRef idx="minor">
              <a:schemeClr val="tx1"/>
            </a:fontRef>
          </p:style>
        </p:cxnSp>
      </p:grpSp>
      <p:sp>
        <p:nvSpPr>
          <p:cNvPr id="3" name="Rectangle 2"/>
          <p:cNvSpPr/>
          <p:nvPr/>
        </p:nvSpPr>
        <p:spPr>
          <a:xfrm>
            <a:off x="7566425" y="1507603"/>
            <a:ext cx="1090016" cy="970266"/>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90000"/>
              </a:lnSpc>
            </a:pPr>
            <a:r>
              <a:rPr lang="en-US" sz="2100" b="1" dirty="0" smtClean="0">
                <a:solidFill>
                  <a:srgbClr val="0000FF"/>
                </a:solidFill>
                <a:latin typeface="Calibri"/>
                <a:cs typeface="Calibri"/>
              </a:rPr>
              <a:t>Space or </a:t>
            </a:r>
            <a:r>
              <a:rPr lang="en-US" sz="2100" b="1" dirty="0">
                <a:solidFill>
                  <a:srgbClr val="0000FF"/>
                </a:solidFill>
                <a:latin typeface="Calibri"/>
                <a:cs typeface="Calibri"/>
              </a:rPr>
              <a:t>time-</a:t>
            </a:r>
            <a:r>
              <a:rPr lang="en-US" sz="2100" b="1" dirty="0" smtClean="0">
                <a:solidFill>
                  <a:srgbClr val="0000FF"/>
                </a:solidFill>
                <a:latin typeface="Calibri"/>
                <a:cs typeface="Calibri"/>
              </a:rPr>
              <a:t>shared</a:t>
            </a:r>
            <a:endParaRPr lang="en-US" sz="2100" dirty="0">
              <a:solidFill>
                <a:srgbClr val="0000FF"/>
              </a:solidFill>
            </a:endParaRPr>
          </a:p>
        </p:txBody>
      </p:sp>
    </p:spTree>
    <p:extLst>
      <p:ext uri="{BB962C8B-B14F-4D97-AF65-F5344CB8AC3E}">
        <p14:creationId xmlns:p14="http://schemas.microsoft.com/office/powerpoint/2010/main" val="2913450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223"/>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9242"/>
                                        </p:tgtEl>
                                        <p:attrNameLst>
                                          <p:attrName>style.visibility</p:attrName>
                                        </p:attrNameLst>
                                      </p:cBhvr>
                                      <p:to>
                                        <p:strVal val="visible"/>
                                      </p:to>
                                    </p:set>
                                    <p:animEffect transition="in" filter="fade">
                                      <p:cBhvr>
                                        <p:cTn id="18" dur="500"/>
                                        <p:tgtEl>
                                          <p:spTgt spid="92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9242"/>
                                        </p:tgtEl>
                                        <p:attrNameLst>
                                          <p:attrName>style.opacity</p:attrName>
                                        </p:attrNameLst>
                                      </p:cBhvr>
                                      <p:to>
                                        <p:strVal val="0.5"/>
                                      </p:to>
                                    </p:set>
                                    <p:animEffect filter="image" prLst="opacity: 0.5">
                                      <p:cBhvr rctx="IE">
                                        <p:cTn id="49" dur="indefinite"/>
                                        <p:tgtEl>
                                          <p:spTgt spid="9242"/>
                                        </p:tgtEl>
                                      </p:cBhvr>
                                    </p:animEffect>
                                  </p:childTnLst>
                                </p:cTn>
                              </p:par>
                              <p:par>
                                <p:cTn id="50" presetID="9" presetClass="emph" presetSubtype="0" grpId="2" nodeType="withEffect">
                                  <p:stCondLst>
                                    <p:cond delay="0"/>
                                  </p:stCondLst>
                                  <p:childTnLst>
                                    <p:set>
                                      <p:cBhvr rctx="PPT">
                                        <p:cTn id="51" dur="indefinite"/>
                                        <p:tgtEl>
                                          <p:spTgt spid="9223"/>
                                        </p:tgtEl>
                                        <p:attrNameLst>
                                          <p:attrName>style.opacity</p:attrName>
                                        </p:attrNameLst>
                                      </p:cBhvr>
                                      <p:to>
                                        <p:strVal val="0.5"/>
                                      </p:to>
                                    </p:set>
                                    <p:animEffect filter="image" prLst="opacity: 0.5">
                                      <p:cBhvr rctx="IE">
                                        <p:cTn id="52" dur="indefinite"/>
                                        <p:tgtEl>
                                          <p:spTgt spid="9223"/>
                                        </p:tgtEl>
                                      </p:cBhvr>
                                    </p:animEffect>
                                  </p:childTnLst>
                                </p:cTn>
                              </p:par>
                              <p:par>
                                <p:cTn id="53" presetID="9" presetClass="emph" presetSubtype="0" grpId="1" nodeType="withEffect">
                                  <p:stCondLst>
                                    <p:cond delay="0"/>
                                  </p:stCondLst>
                                  <p:childTnLst>
                                    <p:set>
                                      <p:cBhvr rctx="PPT">
                                        <p:cTn id="54" dur="indefinite"/>
                                        <p:tgtEl>
                                          <p:spTgt spid="3"/>
                                        </p:tgtEl>
                                        <p:attrNameLst>
                                          <p:attrName>style.opacity</p:attrName>
                                        </p:attrNameLst>
                                      </p:cBhvr>
                                      <p:to>
                                        <p:strVal val="0.5"/>
                                      </p:to>
                                    </p:set>
                                    <p:animEffect filter="image" prLst="opacity: 0.5">
                                      <p:cBhvr rctx="IE">
                                        <p:cTn id="55" dur="indefinite"/>
                                        <p:tgtEl>
                                          <p:spTgt spid="3"/>
                                        </p:tgtEl>
                                      </p:cBhvr>
                                    </p:animEffect>
                                  </p:childTnLst>
                                </p:cTn>
                              </p:par>
                              <p:par>
                                <p:cTn id="56" presetID="9" presetClass="emph" presetSubtype="0" nodeType="withEffect">
                                  <p:stCondLst>
                                    <p:cond delay="0"/>
                                  </p:stCondLst>
                                  <p:childTnLst>
                                    <p:set>
                                      <p:cBhvr rctx="PPT">
                                        <p:cTn id="57" dur="indefinite"/>
                                        <p:tgtEl>
                                          <p:spTgt spid="9241"/>
                                        </p:tgtEl>
                                        <p:attrNameLst>
                                          <p:attrName>style.opacity</p:attrName>
                                        </p:attrNameLst>
                                      </p:cBhvr>
                                      <p:to>
                                        <p:strVal val="0.5"/>
                                      </p:to>
                                    </p:set>
                                    <p:animEffect filter="image" prLst="opacity: 0.5">
                                      <p:cBhvr rctx="IE">
                                        <p:cTn id="58" dur="indefinite"/>
                                        <p:tgtEl>
                                          <p:spTgt spid="9241"/>
                                        </p:tgtEl>
                                      </p:cBhvr>
                                    </p:animEffect>
                                  </p:childTnLst>
                                </p:cTn>
                              </p:par>
                              <p:par>
                                <p:cTn id="59" presetID="9" presetClass="emph" presetSubtype="0" grpId="0" nodeType="withEffect">
                                  <p:stCondLst>
                                    <p:cond delay="0"/>
                                  </p:stCondLst>
                                  <p:childTnLst>
                                    <p:set>
                                      <p:cBhvr rctx="PPT">
                                        <p:cTn id="60" dur="indefinite"/>
                                        <p:tgtEl>
                                          <p:spTgt spid="21"/>
                                        </p:tgtEl>
                                        <p:attrNameLst>
                                          <p:attrName>style.opacity</p:attrName>
                                        </p:attrNameLst>
                                      </p:cBhvr>
                                      <p:to>
                                        <p:strVal val="0.5"/>
                                      </p:to>
                                    </p:set>
                                    <p:animEffect filter="image" prLst="opacity: 0.5">
                                      <p:cBhvr rctx="IE">
                                        <p:cTn id="61"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1" grpId="0" animBg="1"/>
      <p:bldP spid="42" grpId="0" animBg="1"/>
      <p:bldP spid="38" grpId="0" animBg="1"/>
      <p:bldP spid="9223" grpId="0"/>
      <p:bldP spid="9223" grpId="1"/>
      <p:bldP spid="9223" grpId="2"/>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5</a:t>
            </a:fld>
            <a:endParaRPr lang="en-US" sz="900">
              <a:solidFill>
                <a:srgbClr val="5F5F5F"/>
              </a:solidFill>
            </a:endParaRPr>
          </a:p>
        </p:txBody>
      </p:sp>
      <p:sp>
        <p:nvSpPr>
          <p:cNvPr id="19" name="Title 1"/>
          <p:cNvSpPr>
            <a:spLocks noGrp="1"/>
          </p:cNvSpPr>
          <p:nvPr>
            <p:ph type="title"/>
          </p:nvPr>
        </p:nvSpPr>
        <p:spPr>
          <a:xfrm>
            <a:off x="152400" y="122237"/>
            <a:ext cx="8686800" cy="639763"/>
          </a:xfrm>
        </p:spPr>
        <p:txBody>
          <a:bodyPr/>
          <a:lstStyle/>
          <a:p>
            <a:r>
              <a:rPr lang="en-US" sz="4000" dirty="0" smtClean="0">
                <a:latin typeface="Calibri"/>
                <a:ea typeface="ＭＳ Ｐゴシック" charset="0"/>
                <a:cs typeface="Calibri"/>
              </a:rPr>
              <a:t>Prior work</a:t>
            </a:r>
            <a:endParaRPr lang="en-US" sz="4000" dirty="0">
              <a:latin typeface="Calibri"/>
              <a:ea typeface="ＭＳ Ｐゴシック" charset="0"/>
              <a:cs typeface="Calibri"/>
            </a:endParaRPr>
          </a:p>
        </p:txBody>
      </p:sp>
      <p:sp>
        <p:nvSpPr>
          <p:cNvPr id="9226" name="TextBox 9225"/>
          <p:cNvSpPr txBox="1"/>
          <p:nvPr/>
        </p:nvSpPr>
        <p:spPr>
          <a:xfrm>
            <a:off x="76202" y="762000"/>
            <a:ext cx="5088665" cy="1938992"/>
          </a:xfrm>
          <a:prstGeom prst="rect">
            <a:avLst/>
          </a:prstGeom>
          <a:noFill/>
        </p:spPr>
        <p:txBody>
          <a:bodyPr wrap="square" rtlCol="0">
            <a:spAutoFit/>
          </a:bodyPr>
          <a:lstStyle/>
          <a:p>
            <a:pPr marL="256032" indent="-164592">
              <a:buFont typeface="Arial"/>
              <a:buChar char="•"/>
            </a:pPr>
            <a:r>
              <a:rPr lang="en-US" dirty="0" smtClean="0">
                <a:solidFill>
                  <a:srgbClr val="008000"/>
                </a:solidFill>
                <a:latin typeface="Calibri"/>
                <a:cs typeface="Calibri"/>
              </a:rPr>
              <a:t>In-situ/in-transit analysis</a:t>
            </a:r>
          </a:p>
          <a:p>
            <a:pPr marL="438912" lvl="2" indent="-164592">
              <a:buFont typeface="Arial"/>
              <a:buChar char="•"/>
            </a:pPr>
            <a:r>
              <a:rPr lang="en-US" dirty="0" smtClean="0">
                <a:solidFill>
                  <a:srgbClr val="000000"/>
                </a:solidFill>
                <a:latin typeface="Calibri"/>
                <a:cs typeface="Calibri"/>
              </a:rPr>
              <a:t>Framework for analysis</a:t>
            </a:r>
          </a:p>
          <a:p>
            <a:pPr marL="438912" lvl="2" indent="-164592">
              <a:buFont typeface="Arial"/>
              <a:buChar char="•"/>
            </a:pPr>
            <a:r>
              <a:rPr lang="en-US" dirty="0" smtClean="0">
                <a:solidFill>
                  <a:srgbClr val="000000"/>
                </a:solidFill>
                <a:latin typeface="Calibri"/>
                <a:cs typeface="Calibri"/>
              </a:rPr>
              <a:t>In-situ analysis for protein-folding,</a:t>
            </a:r>
            <a:r>
              <a:rPr lang="en-US" dirty="0">
                <a:solidFill>
                  <a:srgbClr val="000000"/>
                </a:solidFill>
                <a:latin typeface="Calibri"/>
                <a:cs typeface="Calibri"/>
              </a:rPr>
              <a:t> </a:t>
            </a:r>
            <a:r>
              <a:rPr lang="en-US" dirty="0" smtClean="0">
                <a:solidFill>
                  <a:srgbClr val="000000"/>
                </a:solidFill>
                <a:latin typeface="Calibri"/>
                <a:cs typeface="Calibri"/>
              </a:rPr>
              <a:t>cosmological simulations, etc.</a:t>
            </a:r>
          </a:p>
          <a:p>
            <a:pPr marL="438912" lvl="2" indent="-164592">
              <a:buFont typeface="Arial"/>
              <a:buChar char="•"/>
            </a:pPr>
            <a:r>
              <a:rPr lang="en-US" dirty="0">
                <a:solidFill>
                  <a:srgbClr val="000000"/>
                </a:solidFill>
                <a:latin typeface="Calibri"/>
                <a:cs typeface="Calibri"/>
              </a:rPr>
              <a:t>Pre-selected time steps for </a:t>
            </a:r>
            <a:r>
              <a:rPr lang="en-US" dirty="0" smtClean="0">
                <a:solidFill>
                  <a:srgbClr val="000000"/>
                </a:solidFill>
                <a:latin typeface="Calibri"/>
                <a:cs typeface="Calibri"/>
              </a:rPr>
              <a:t>analysis</a:t>
            </a:r>
            <a:endParaRPr lang="en-US" dirty="0">
              <a:solidFill>
                <a:srgbClr val="000000"/>
              </a:solidFill>
              <a:latin typeface="Calibri"/>
              <a:cs typeface="Calibri"/>
            </a:endParaRPr>
          </a:p>
        </p:txBody>
      </p:sp>
      <p:sp>
        <p:nvSpPr>
          <p:cNvPr id="4" name="Rectangle 3"/>
          <p:cNvSpPr/>
          <p:nvPr/>
        </p:nvSpPr>
        <p:spPr>
          <a:xfrm>
            <a:off x="5295902" y="838200"/>
            <a:ext cx="3521935" cy="2677656"/>
          </a:xfrm>
          <a:prstGeom prst="rect">
            <a:avLst/>
          </a:prstGeom>
          <a:ln>
            <a:solidFill>
              <a:schemeClr val="tx1">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lvl="1"/>
            <a:r>
              <a:rPr lang="en-US" dirty="0">
                <a:solidFill>
                  <a:schemeClr val="tx1">
                    <a:lumMod val="75000"/>
                  </a:schemeClr>
                </a:solidFill>
                <a:latin typeface="Calibri"/>
                <a:cs typeface="Calibri"/>
              </a:rPr>
              <a:t>Bennett et al</a:t>
            </a:r>
            <a:r>
              <a:rPr lang="en-US" dirty="0" smtClean="0">
                <a:solidFill>
                  <a:schemeClr val="tx1">
                    <a:lumMod val="75000"/>
                  </a:schemeClr>
                </a:solidFill>
                <a:latin typeface="Calibri"/>
                <a:cs typeface="Calibri"/>
              </a:rPr>
              <a:t>., SC 12</a:t>
            </a:r>
            <a:endParaRPr lang="en-US" dirty="0">
              <a:solidFill>
                <a:schemeClr val="tx1">
                  <a:lumMod val="75000"/>
                </a:schemeClr>
              </a:solidFill>
              <a:latin typeface="Calibri"/>
              <a:cs typeface="Calibri"/>
            </a:endParaRPr>
          </a:p>
          <a:p>
            <a:pPr marL="0" lvl="1"/>
            <a:r>
              <a:rPr lang="en-US" dirty="0" err="1">
                <a:solidFill>
                  <a:schemeClr val="tx1">
                    <a:lumMod val="75000"/>
                  </a:schemeClr>
                </a:solidFill>
                <a:latin typeface="Calibri"/>
                <a:cs typeface="Calibri"/>
              </a:rPr>
              <a:t>Vishwanath</a:t>
            </a:r>
            <a:r>
              <a:rPr lang="en-US" dirty="0">
                <a:solidFill>
                  <a:schemeClr val="tx1">
                    <a:lumMod val="75000"/>
                  </a:schemeClr>
                </a:solidFill>
                <a:latin typeface="Calibri"/>
                <a:cs typeface="Calibri"/>
              </a:rPr>
              <a:t> et al., </a:t>
            </a:r>
            <a:r>
              <a:rPr lang="en-US" dirty="0" smtClean="0">
                <a:solidFill>
                  <a:schemeClr val="tx1">
                    <a:lumMod val="75000"/>
                  </a:schemeClr>
                </a:solidFill>
                <a:latin typeface="Calibri"/>
                <a:cs typeface="Calibri"/>
              </a:rPr>
              <a:t>LDAV 11</a:t>
            </a:r>
            <a:endParaRPr lang="en-US" dirty="0" smtClean="0">
              <a:solidFill>
                <a:schemeClr val="tx1">
                  <a:lumMod val="75000"/>
                </a:schemeClr>
              </a:solidFill>
            </a:endParaRPr>
          </a:p>
          <a:p>
            <a:pPr marL="0" lvl="1"/>
            <a:r>
              <a:rPr lang="en-US" dirty="0" err="1" smtClean="0">
                <a:solidFill>
                  <a:schemeClr val="tx1">
                    <a:lumMod val="75000"/>
                  </a:schemeClr>
                </a:solidFill>
                <a:latin typeface="Calibri"/>
                <a:cs typeface="Calibri"/>
              </a:rPr>
              <a:t>Abbasi</a:t>
            </a:r>
            <a:r>
              <a:rPr lang="en-US" dirty="0" smtClean="0">
                <a:solidFill>
                  <a:schemeClr val="tx1">
                    <a:lumMod val="75000"/>
                  </a:schemeClr>
                </a:solidFill>
                <a:latin typeface="Calibri"/>
                <a:cs typeface="Calibri"/>
              </a:rPr>
              <a:t> et al., CC 10</a:t>
            </a:r>
          </a:p>
          <a:p>
            <a:pPr marL="0" lvl="1"/>
            <a:r>
              <a:rPr lang="en-US" dirty="0" err="1" smtClean="0">
                <a:solidFill>
                  <a:schemeClr val="tx1">
                    <a:lumMod val="75000"/>
                  </a:schemeClr>
                </a:solidFill>
                <a:latin typeface="Calibri"/>
                <a:cs typeface="Calibri"/>
              </a:rPr>
              <a:t>Dreher</a:t>
            </a:r>
            <a:r>
              <a:rPr lang="en-US" dirty="0" smtClean="0">
                <a:solidFill>
                  <a:schemeClr val="tx1">
                    <a:lumMod val="75000"/>
                  </a:schemeClr>
                </a:solidFill>
                <a:latin typeface="Calibri"/>
                <a:cs typeface="Calibri"/>
              </a:rPr>
              <a:t> et al., CCGRID 14</a:t>
            </a:r>
          </a:p>
          <a:p>
            <a:pPr marL="0" lvl="1"/>
            <a:r>
              <a:rPr lang="en-US" dirty="0" smtClean="0">
                <a:solidFill>
                  <a:schemeClr val="tx1">
                    <a:lumMod val="75000"/>
                  </a:schemeClr>
                </a:solidFill>
                <a:latin typeface="Calibri"/>
                <a:cs typeface="Calibri"/>
              </a:rPr>
              <a:t>Zhang B. et al., IPDPS 14</a:t>
            </a:r>
          </a:p>
          <a:p>
            <a:pPr marL="0" lvl="1"/>
            <a:r>
              <a:rPr lang="en-US" dirty="0" smtClean="0">
                <a:solidFill>
                  <a:schemeClr val="tx1">
                    <a:lumMod val="75000"/>
                  </a:schemeClr>
                </a:solidFill>
                <a:latin typeface="Calibri"/>
                <a:cs typeface="Calibri"/>
              </a:rPr>
              <a:t>Zhang F. et al., SCC 12</a:t>
            </a:r>
          </a:p>
          <a:p>
            <a:pPr marL="0" lvl="1"/>
            <a:r>
              <a:rPr lang="en-US" dirty="0" err="1" smtClean="0">
                <a:solidFill>
                  <a:schemeClr val="tx1">
                    <a:lumMod val="75000"/>
                  </a:schemeClr>
                </a:solidFill>
                <a:latin typeface="Calibri"/>
                <a:cs typeface="Calibri"/>
              </a:rPr>
              <a:t>Peterka</a:t>
            </a:r>
            <a:r>
              <a:rPr lang="en-US" dirty="0" smtClean="0">
                <a:solidFill>
                  <a:schemeClr val="tx1">
                    <a:lumMod val="75000"/>
                  </a:schemeClr>
                </a:solidFill>
                <a:latin typeface="Calibri"/>
                <a:cs typeface="Calibri"/>
              </a:rPr>
              <a:t> et al., SCC 12</a:t>
            </a:r>
          </a:p>
        </p:txBody>
      </p:sp>
      <p:sp>
        <p:nvSpPr>
          <p:cNvPr id="7" name="Rounded Rectangle 6"/>
          <p:cNvSpPr/>
          <p:nvPr/>
        </p:nvSpPr>
        <p:spPr>
          <a:xfrm>
            <a:off x="5257802" y="5181600"/>
            <a:ext cx="3598135" cy="1219200"/>
          </a:xfrm>
          <a:prstGeom prst="roundRect">
            <a:avLst/>
          </a:prstGeom>
          <a:solidFill>
            <a:srgbClr val="3366FF"/>
          </a:solidFill>
          <a:ln>
            <a:solidFill>
              <a:srgbClr val="3366FF"/>
            </a:solidFill>
          </a:ln>
        </p:spPr>
        <p:style>
          <a:lnRef idx="1">
            <a:schemeClr val="accent2"/>
          </a:lnRef>
          <a:fillRef idx="3">
            <a:schemeClr val="accent2"/>
          </a:fillRef>
          <a:effectRef idx="2">
            <a:schemeClr val="accent2"/>
          </a:effectRef>
          <a:fontRef idx="minor">
            <a:schemeClr val="lt1"/>
          </a:fontRef>
        </p:style>
        <p:txBody>
          <a:bodyPr rtlCol="0" anchor="ctr"/>
          <a:lstStyle/>
          <a:p>
            <a:r>
              <a:rPr lang="en-US" dirty="0">
                <a:solidFill>
                  <a:srgbClr val="FFFFFF"/>
                </a:solidFill>
                <a:latin typeface="Calibri"/>
                <a:cs typeface="Calibri"/>
              </a:rPr>
              <a:t>We propose to </a:t>
            </a:r>
            <a:r>
              <a:rPr lang="en-US" dirty="0" smtClean="0">
                <a:solidFill>
                  <a:srgbClr val="FFFFFF"/>
                </a:solidFill>
                <a:latin typeface="Calibri"/>
                <a:cs typeface="Calibri"/>
              </a:rPr>
              <a:t>predict the performance of analysis kernels oblivious of them</a:t>
            </a:r>
            <a:endParaRPr lang="en-US" dirty="0">
              <a:solidFill>
                <a:srgbClr val="FFFFFF"/>
              </a:solidFill>
              <a:latin typeface="Calibri"/>
              <a:cs typeface="Calibri"/>
            </a:endParaRPr>
          </a:p>
        </p:txBody>
      </p:sp>
      <p:sp>
        <p:nvSpPr>
          <p:cNvPr id="45" name="Rounded Rectangle 44"/>
          <p:cNvSpPr/>
          <p:nvPr/>
        </p:nvSpPr>
        <p:spPr>
          <a:xfrm>
            <a:off x="381000" y="2743200"/>
            <a:ext cx="4555264" cy="845403"/>
          </a:xfrm>
          <a:prstGeom prst="roundRect">
            <a:avLst/>
          </a:prstGeom>
          <a:solidFill>
            <a:srgbClr val="3366FF"/>
          </a:solidFill>
          <a:ln>
            <a:solidFill>
              <a:srgbClr val="33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latin typeface="Calibri"/>
                <a:cs typeface="Calibri"/>
              </a:rPr>
              <a:t>We recommend the set of feasible analyses and their frequencies</a:t>
            </a:r>
            <a:endParaRPr lang="en-US" dirty="0">
              <a:solidFill>
                <a:schemeClr val="bg1"/>
              </a:solidFill>
              <a:latin typeface="Calibri"/>
              <a:cs typeface="Calibri"/>
            </a:endParaRPr>
          </a:p>
        </p:txBody>
      </p:sp>
      <p:sp>
        <p:nvSpPr>
          <p:cNvPr id="46" name="TextBox 45"/>
          <p:cNvSpPr txBox="1"/>
          <p:nvPr/>
        </p:nvSpPr>
        <p:spPr>
          <a:xfrm>
            <a:off x="76200" y="3764340"/>
            <a:ext cx="5257800" cy="2308324"/>
          </a:xfrm>
          <a:prstGeom prst="rect">
            <a:avLst/>
          </a:prstGeom>
          <a:noFill/>
        </p:spPr>
        <p:txBody>
          <a:bodyPr wrap="square" rtlCol="0">
            <a:spAutoFit/>
          </a:bodyPr>
          <a:lstStyle/>
          <a:p>
            <a:pPr marL="256032" indent="-164592">
              <a:buFont typeface="Arial"/>
              <a:buChar char="•"/>
            </a:pPr>
            <a:r>
              <a:rPr lang="en-US" dirty="0" smtClean="0">
                <a:solidFill>
                  <a:srgbClr val="008000"/>
                </a:solidFill>
                <a:latin typeface="Calibri"/>
                <a:cs typeface="Calibri"/>
              </a:rPr>
              <a:t>Workflow and performance modeling</a:t>
            </a:r>
          </a:p>
          <a:p>
            <a:pPr marL="438912" lvl="2" indent="-164592">
              <a:buFont typeface="Arial"/>
              <a:buChar char="•"/>
            </a:pPr>
            <a:r>
              <a:rPr lang="en-US" dirty="0" smtClean="0">
                <a:solidFill>
                  <a:srgbClr val="000000"/>
                </a:solidFill>
                <a:latin typeface="Calibri"/>
                <a:cs typeface="Calibri"/>
              </a:rPr>
              <a:t>Data-intensive applications using deep memory hierarchies</a:t>
            </a:r>
          </a:p>
          <a:p>
            <a:pPr marL="438912" lvl="2" indent="-164592">
              <a:buFont typeface="Arial"/>
              <a:buChar char="•"/>
            </a:pPr>
            <a:r>
              <a:rPr lang="en-US" dirty="0" smtClean="0">
                <a:solidFill>
                  <a:srgbClr val="000000"/>
                </a:solidFill>
                <a:latin typeface="Calibri"/>
                <a:cs typeface="Calibri"/>
              </a:rPr>
              <a:t>Simulation-visualization workflow</a:t>
            </a:r>
          </a:p>
          <a:p>
            <a:pPr marL="438912" lvl="2" indent="-164592">
              <a:buFont typeface="Arial"/>
              <a:buChar char="•"/>
            </a:pPr>
            <a:r>
              <a:rPr lang="en-US" dirty="0" smtClean="0">
                <a:solidFill>
                  <a:srgbClr val="000000"/>
                </a:solidFill>
                <a:latin typeface="Calibri"/>
                <a:cs typeface="Calibri"/>
              </a:rPr>
              <a:t>Prediction using interaction knowledge between two kernels</a:t>
            </a:r>
          </a:p>
        </p:txBody>
      </p:sp>
      <p:sp>
        <p:nvSpPr>
          <p:cNvPr id="47" name="Rectangle 46"/>
          <p:cNvSpPr/>
          <p:nvPr/>
        </p:nvSpPr>
        <p:spPr>
          <a:xfrm>
            <a:off x="5304267" y="3810000"/>
            <a:ext cx="3505200" cy="1200328"/>
          </a:xfrm>
          <a:prstGeom prst="rect">
            <a:avLst/>
          </a:prstGeom>
          <a:ln>
            <a:solidFill>
              <a:schemeClr val="tx1">
                <a:lumMod val="75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0" lvl="1"/>
            <a:r>
              <a:rPr lang="en-US" dirty="0" err="1" smtClean="0">
                <a:solidFill>
                  <a:schemeClr val="tx1">
                    <a:lumMod val="75000"/>
                  </a:schemeClr>
                </a:solidFill>
                <a:latin typeface="Calibri"/>
                <a:cs typeface="Calibri"/>
              </a:rPr>
              <a:t>Gamell</a:t>
            </a:r>
            <a:r>
              <a:rPr lang="en-US" dirty="0" smtClean="0">
                <a:solidFill>
                  <a:schemeClr val="tx1">
                    <a:lumMod val="75000"/>
                  </a:schemeClr>
                </a:solidFill>
                <a:latin typeface="Calibri"/>
                <a:cs typeface="Calibri"/>
              </a:rPr>
              <a:t> et </a:t>
            </a:r>
            <a:r>
              <a:rPr lang="en-US" dirty="0">
                <a:solidFill>
                  <a:schemeClr val="tx1">
                    <a:lumMod val="75000"/>
                  </a:schemeClr>
                </a:solidFill>
                <a:latin typeface="Calibri"/>
                <a:cs typeface="Calibri"/>
              </a:rPr>
              <a:t>al</a:t>
            </a:r>
            <a:r>
              <a:rPr lang="en-US" dirty="0" smtClean="0">
                <a:solidFill>
                  <a:schemeClr val="tx1">
                    <a:lumMod val="75000"/>
                  </a:schemeClr>
                </a:solidFill>
                <a:latin typeface="Calibri"/>
                <a:cs typeface="Calibri"/>
              </a:rPr>
              <a:t>., </a:t>
            </a:r>
            <a:r>
              <a:rPr lang="en-US" dirty="0" err="1" smtClean="0">
                <a:solidFill>
                  <a:schemeClr val="tx1">
                    <a:lumMod val="75000"/>
                  </a:schemeClr>
                </a:solidFill>
                <a:latin typeface="Calibri"/>
                <a:cs typeface="Calibri"/>
              </a:rPr>
              <a:t>HiPC</a:t>
            </a:r>
            <a:r>
              <a:rPr lang="en-US" dirty="0" smtClean="0">
                <a:solidFill>
                  <a:schemeClr val="tx1">
                    <a:lumMod val="75000"/>
                  </a:schemeClr>
                </a:solidFill>
                <a:latin typeface="Calibri"/>
                <a:cs typeface="Calibri"/>
              </a:rPr>
              <a:t> 13</a:t>
            </a:r>
            <a:endParaRPr lang="en-US" dirty="0">
              <a:solidFill>
                <a:schemeClr val="tx1">
                  <a:lumMod val="75000"/>
                </a:schemeClr>
              </a:solidFill>
              <a:latin typeface="Calibri"/>
              <a:cs typeface="Calibri"/>
            </a:endParaRPr>
          </a:p>
          <a:p>
            <a:pPr marL="0" lvl="1"/>
            <a:r>
              <a:rPr lang="en-US" dirty="0" smtClean="0">
                <a:solidFill>
                  <a:schemeClr val="tx1">
                    <a:lumMod val="75000"/>
                  </a:schemeClr>
                </a:solidFill>
                <a:latin typeface="Calibri"/>
                <a:cs typeface="Calibri"/>
              </a:rPr>
              <a:t>Malakar et </a:t>
            </a:r>
            <a:r>
              <a:rPr lang="en-US" dirty="0">
                <a:solidFill>
                  <a:schemeClr val="tx1">
                    <a:lumMod val="75000"/>
                  </a:schemeClr>
                </a:solidFill>
                <a:latin typeface="Calibri"/>
                <a:cs typeface="Calibri"/>
              </a:rPr>
              <a:t>al., </a:t>
            </a:r>
            <a:r>
              <a:rPr lang="en-US" dirty="0" smtClean="0">
                <a:solidFill>
                  <a:schemeClr val="tx1">
                    <a:lumMod val="75000"/>
                  </a:schemeClr>
                </a:solidFill>
                <a:latin typeface="Calibri"/>
                <a:cs typeface="Calibri"/>
              </a:rPr>
              <a:t>SC 10</a:t>
            </a:r>
            <a:endParaRPr lang="en-US" dirty="0" smtClean="0">
              <a:solidFill>
                <a:schemeClr val="tx1">
                  <a:lumMod val="75000"/>
                </a:schemeClr>
              </a:solidFill>
            </a:endParaRPr>
          </a:p>
          <a:p>
            <a:pPr marL="0" lvl="1"/>
            <a:r>
              <a:rPr lang="en-US" dirty="0" smtClean="0">
                <a:solidFill>
                  <a:schemeClr val="tx1">
                    <a:lumMod val="75000"/>
                  </a:schemeClr>
                </a:solidFill>
                <a:latin typeface="Calibri"/>
                <a:cs typeface="Calibri"/>
              </a:rPr>
              <a:t>Wu et al., IPDPS 04</a:t>
            </a:r>
          </a:p>
        </p:txBody>
      </p:sp>
    </p:spTree>
    <p:extLst>
      <p:ext uri="{BB962C8B-B14F-4D97-AF65-F5344CB8AC3E}">
        <p14:creationId xmlns:p14="http://schemas.microsoft.com/office/powerpoint/2010/main" val="3196376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6">
                                            <p:txEl>
                                              <p:pRg st="3" end="3"/>
                                            </p:txEl>
                                          </p:spTgt>
                                        </p:tgtEl>
                                        <p:attrNameLst>
                                          <p:attrName>style.visibility</p:attrName>
                                        </p:attrNameLst>
                                      </p:cBhvr>
                                      <p:to>
                                        <p:strVal val="visible"/>
                                      </p:to>
                                    </p:set>
                                    <p:animEffect transition="in" filter="fade">
                                      <p:cBhvr>
                                        <p:cTn id="7" dur="500"/>
                                        <p:tgtEl>
                                          <p:spTgt spid="922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fade">
                                      <p:cBhvr>
                                        <p:cTn id="17" dur="500"/>
                                        <p:tgtEl>
                                          <p:spTgt spid="4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xEl>
                                              <p:pRg st="1" end="1"/>
                                            </p:txEl>
                                          </p:spTgt>
                                        </p:tgtEl>
                                        <p:attrNameLst>
                                          <p:attrName>style.visibility</p:attrName>
                                        </p:attrNameLst>
                                      </p:cBhvr>
                                      <p:to>
                                        <p:strVal val="visible"/>
                                      </p:to>
                                    </p:set>
                                    <p:animEffect transition="in" filter="fade">
                                      <p:cBhvr>
                                        <p:cTn id="20" dur="500"/>
                                        <p:tgtEl>
                                          <p:spTgt spid="4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xEl>
                                              <p:pRg st="2" end="2"/>
                                            </p:txEl>
                                          </p:spTgt>
                                        </p:tgtEl>
                                        <p:attrNameLst>
                                          <p:attrName>style.visibility</p:attrName>
                                        </p:attrNameLst>
                                      </p:cBhvr>
                                      <p:to>
                                        <p:strVal val="visible"/>
                                      </p:to>
                                    </p:set>
                                    <p:animEffect transition="in" filter="fade">
                                      <p:cBhvr>
                                        <p:cTn id="23" dur="500"/>
                                        <p:tgtEl>
                                          <p:spTgt spid="4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xEl>
                                              <p:pRg st="0" end="0"/>
                                            </p:txEl>
                                          </p:spTgt>
                                        </p:tgtEl>
                                        <p:attrNameLst>
                                          <p:attrName>style.visibility</p:attrName>
                                        </p:attrNameLst>
                                      </p:cBhvr>
                                      <p:to>
                                        <p:strVal val="visible"/>
                                      </p:to>
                                    </p:set>
                                    <p:animEffect transition="in" filter="fade">
                                      <p:cBhvr>
                                        <p:cTn id="29" dur="500"/>
                                        <p:tgtEl>
                                          <p:spTgt spid="4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7">
                                            <p:txEl>
                                              <p:pRg st="1" end="1"/>
                                            </p:txEl>
                                          </p:spTgt>
                                        </p:tgtEl>
                                        <p:attrNameLst>
                                          <p:attrName>style.visibility</p:attrName>
                                        </p:attrNameLst>
                                      </p:cBhvr>
                                      <p:to>
                                        <p:strVal val="visible"/>
                                      </p:to>
                                    </p:set>
                                    <p:animEffect transition="in" filter="fade">
                                      <p:cBhvr>
                                        <p:cTn id="32" dur="500"/>
                                        <p:tgtEl>
                                          <p:spTgt spid="4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xEl>
                                              <p:pRg st="3" end="3"/>
                                            </p:txEl>
                                          </p:spTgt>
                                        </p:tgtEl>
                                        <p:attrNameLst>
                                          <p:attrName>style.visibility</p:attrName>
                                        </p:attrNameLst>
                                      </p:cBhvr>
                                      <p:to>
                                        <p:strVal val="visible"/>
                                      </p:to>
                                    </p:set>
                                    <p:animEffect transition="in" filter="fade">
                                      <p:cBhvr>
                                        <p:cTn id="37" dur="500"/>
                                        <p:tgtEl>
                                          <p:spTgt spid="4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xEl>
                                              <p:pRg st="2" end="2"/>
                                            </p:txEl>
                                          </p:spTgt>
                                        </p:tgtEl>
                                        <p:attrNameLst>
                                          <p:attrName>style.visibility</p:attrName>
                                        </p:attrNameLst>
                                      </p:cBhvr>
                                      <p:to>
                                        <p:strVal val="visible"/>
                                      </p:to>
                                    </p:set>
                                    <p:animEffect transition="in" filter="fade">
                                      <p:cBhvr>
                                        <p:cTn id="40" dur="500"/>
                                        <p:tgtEl>
                                          <p:spTgt spid="4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3500097" y="4343399"/>
            <a:ext cx="1774039" cy="1782743"/>
          </a:xfrm>
          <a:prstGeom prst="rect">
            <a:avLst/>
          </a:prstGeom>
          <a:solidFill>
            <a:srgbClr val="E8FCEA"/>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6</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In-situ analysis</a:t>
            </a:r>
            <a:endParaRPr lang="en-US" sz="4000" dirty="0">
              <a:latin typeface="Calibri"/>
              <a:ea typeface="ＭＳ Ｐゴシック" charset="0"/>
              <a:cs typeface="Calibri"/>
            </a:endParaRPr>
          </a:p>
        </p:txBody>
      </p:sp>
      <p:sp>
        <p:nvSpPr>
          <p:cNvPr id="2" name="TextBox 1"/>
          <p:cNvSpPr txBox="1"/>
          <p:nvPr/>
        </p:nvSpPr>
        <p:spPr>
          <a:xfrm>
            <a:off x="330280" y="2561765"/>
            <a:ext cx="886030" cy="461665"/>
          </a:xfrm>
          <a:prstGeom prst="rect">
            <a:avLst/>
          </a:prstGeom>
          <a:noFill/>
        </p:spPr>
        <p:txBody>
          <a:bodyPr wrap="none" rtlCol="0">
            <a:spAutoFit/>
          </a:bodyPr>
          <a:lstStyle/>
          <a:p>
            <a:r>
              <a:rPr lang="en-US" b="1" dirty="0" smtClean="0">
                <a:solidFill>
                  <a:srgbClr val="FF0000"/>
                </a:solidFill>
              </a:rPr>
              <a:t> SSS</a:t>
            </a:r>
            <a:endParaRPr lang="en-US" b="1" dirty="0">
              <a:solidFill>
                <a:srgbClr val="FF0000"/>
              </a:solidFill>
            </a:endParaRPr>
          </a:p>
        </p:txBody>
      </p:sp>
      <p:sp>
        <p:nvSpPr>
          <p:cNvPr id="32" name="TextBox 31"/>
          <p:cNvSpPr txBox="1"/>
          <p:nvPr/>
        </p:nvSpPr>
        <p:spPr>
          <a:xfrm>
            <a:off x="1290297" y="2561765"/>
            <a:ext cx="1176774" cy="461665"/>
          </a:xfrm>
          <a:prstGeom prst="rect">
            <a:avLst/>
          </a:prstGeom>
          <a:noFill/>
        </p:spPr>
        <p:txBody>
          <a:bodyPr wrap="none" rtlCol="0">
            <a:spAutoFit/>
          </a:bodyPr>
          <a:lstStyle/>
          <a:p>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 </a:t>
            </a:r>
            <a:endParaRPr lang="en-US" b="1" dirty="0">
              <a:solidFill>
                <a:srgbClr val="FF0000"/>
              </a:solidFill>
            </a:endParaRPr>
          </a:p>
        </p:txBody>
      </p:sp>
      <p:sp>
        <p:nvSpPr>
          <p:cNvPr id="33" name="TextBox 32"/>
          <p:cNvSpPr txBox="1"/>
          <p:nvPr/>
        </p:nvSpPr>
        <p:spPr>
          <a:xfrm>
            <a:off x="2509497" y="2561765"/>
            <a:ext cx="1176774" cy="461665"/>
          </a:xfrm>
          <a:prstGeom prst="rect">
            <a:avLst/>
          </a:prstGeom>
          <a:noFill/>
        </p:spPr>
        <p:txBody>
          <a:bodyPr wrap="none" rtlCol="0">
            <a:spAutoFit/>
          </a:bodyPr>
          <a:lstStyle/>
          <a:p>
            <a:r>
              <a:rPr lang="en-US" b="1" dirty="0" smtClean="0">
                <a:solidFill>
                  <a:srgbClr val="FF0000"/>
                </a:solidFill>
              </a:rPr>
              <a:t>SS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a:t>
            </a:r>
            <a:endParaRPr lang="en-US" b="1" dirty="0">
              <a:solidFill>
                <a:srgbClr val="FF0000"/>
              </a:solidFill>
            </a:endParaRPr>
          </a:p>
        </p:txBody>
      </p:sp>
      <p:sp>
        <p:nvSpPr>
          <p:cNvPr id="34" name="TextBox 33"/>
          <p:cNvSpPr txBox="1"/>
          <p:nvPr/>
        </p:nvSpPr>
        <p:spPr>
          <a:xfrm>
            <a:off x="2280897" y="2561765"/>
            <a:ext cx="402674" cy="461665"/>
          </a:xfrm>
          <a:prstGeom prst="rect">
            <a:avLst/>
          </a:prstGeom>
          <a:noFill/>
        </p:spPr>
        <p:txBody>
          <a:bodyPr wrap="none" rtlCol="0">
            <a:spAutoFit/>
          </a:bodyPr>
          <a:lstStyle/>
          <a:p>
            <a:r>
              <a:rPr lang="en-US" b="1" dirty="0" smtClean="0">
                <a:solidFill>
                  <a:srgbClr val="339900"/>
                </a:solidFill>
              </a:rPr>
              <a:t>A</a:t>
            </a:r>
            <a:endParaRPr lang="en-US" b="1" dirty="0">
              <a:solidFill>
                <a:srgbClr val="339900"/>
              </a:solidFill>
            </a:endParaRPr>
          </a:p>
        </p:txBody>
      </p:sp>
      <p:sp>
        <p:nvSpPr>
          <p:cNvPr id="35" name="TextBox 34"/>
          <p:cNvSpPr txBox="1"/>
          <p:nvPr/>
        </p:nvSpPr>
        <p:spPr>
          <a:xfrm>
            <a:off x="1045126" y="2561765"/>
            <a:ext cx="402674" cy="461665"/>
          </a:xfrm>
          <a:prstGeom prst="rect">
            <a:avLst/>
          </a:prstGeom>
          <a:noFill/>
        </p:spPr>
        <p:txBody>
          <a:bodyPr wrap="none" rtlCol="0">
            <a:spAutoFit/>
          </a:bodyPr>
          <a:lstStyle/>
          <a:p>
            <a:r>
              <a:rPr lang="en-US" b="1" dirty="0" smtClean="0">
                <a:solidFill>
                  <a:srgbClr val="339900"/>
                </a:solidFill>
              </a:rPr>
              <a:t>A</a:t>
            </a:r>
            <a:endParaRPr lang="en-US" b="1" dirty="0">
              <a:solidFill>
                <a:srgbClr val="339900"/>
              </a:solidFill>
            </a:endParaRPr>
          </a:p>
        </p:txBody>
      </p:sp>
      <p:sp>
        <p:nvSpPr>
          <p:cNvPr id="40" name="TextBox 39"/>
          <p:cNvSpPr txBox="1"/>
          <p:nvPr/>
        </p:nvSpPr>
        <p:spPr>
          <a:xfrm>
            <a:off x="4109697" y="2561765"/>
            <a:ext cx="800520" cy="461665"/>
          </a:xfrm>
          <a:prstGeom prst="rect">
            <a:avLst/>
          </a:prstGeom>
          <a:noFill/>
        </p:spPr>
        <p:txBody>
          <a:bodyPr wrap="none" rtlCol="0">
            <a:spAutoFit/>
          </a:bodyPr>
          <a:lstStyle/>
          <a:p>
            <a:r>
              <a:rPr lang="en-US" b="1" dirty="0" smtClean="0">
                <a:solidFill>
                  <a:srgbClr val="FF0000"/>
                </a:solidFill>
              </a:rPr>
              <a:t>SSS </a:t>
            </a:r>
            <a:endParaRPr lang="en-US" b="1" dirty="0">
              <a:solidFill>
                <a:srgbClr val="FF0000"/>
              </a:solidFill>
            </a:endParaRPr>
          </a:p>
        </p:txBody>
      </p:sp>
      <p:sp>
        <p:nvSpPr>
          <p:cNvPr id="41" name="TextBox 40"/>
          <p:cNvSpPr txBox="1"/>
          <p:nvPr/>
        </p:nvSpPr>
        <p:spPr>
          <a:xfrm>
            <a:off x="3728699" y="2561765"/>
            <a:ext cx="569387" cy="461665"/>
          </a:xfrm>
          <a:prstGeom prst="rect">
            <a:avLst/>
          </a:prstGeom>
          <a:noFill/>
        </p:spPr>
        <p:txBody>
          <a:bodyPr wrap="none" rtlCol="0">
            <a:spAutoFit/>
          </a:bodyPr>
          <a:lstStyle/>
          <a:p>
            <a:r>
              <a:rPr lang="en-US" b="1" dirty="0" smtClean="0">
                <a:solidFill>
                  <a:srgbClr val="3366FF"/>
                </a:solidFill>
              </a:rPr>
              <a:t>O</a:t>
            </a:r>
            <a:r>
              <a:rPr lang="en-US" b="1" baseline="-25000" dirty="0" smtClean="0">
                <a:solidFill>
                  <a:srgbClr val="339900"/>
                </a:solidFill>
              </a:rPr>
              <a:t>A</a:t>
            </a:r>
            <a:endParaRPr lang="en-US" b="1" baseline="-25000" dirty="0">
              <a:solidFill>
                <a:srgbClr val="339900"/>
              </a:solidFill>
            </a:endParaRPr>
          </a:p>
        </p:txBody>
      </p:sp>
      <p:sp>
        <p:nvSpPr>
          <p:cNvPr id="42" name="TextBox 41"/>
          <p:cNvSpPr txBox="1"/>
          <p:nvPr/>
        </p:nvSpPr>
        <p:spPr>
          <a:xfrm>
            <a:off x="5376426" y="2561765"/>
            <a:ext cx="1176774" cy="461665"/>
          </a:xfrm>
          <a:prstGeom prst="rect">
            <a:avLst/>
          </a:prstGeom>
          <a:noFill/>
        </p:spPr>
        <p:txBody>
          <a:bodyPr wrap="none" rtlCol="0">
            <a:spAutoFit/>
          </a:bodyPr>
          <a:lstStyle/>
          <a:p>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 </a:t>
            </a:r>
            <a:endParaRPr lang="en-US" b="1" dirty="0">
              <a:solidFill>
                <a:srgbClr val="FF0000"/>
              </a:solidFill>
            </a:endParaRPr>
          </a:p>
        </p:txBody>
      </p:sp>
      <p:sp>
        <p:nvSpPr>
          <p:cNvPr id="43" name="TextBox 42"/>
          <p:cNvSpPr txBox="1"/>
          <p:nvPr/>
        </p:nvSpPr>
        <p:spPr>
          <a:xfrm>
            <a:off x="4719299" y="2561765"/>
            <a:ext cx="838691" cy="461665"/>
          </a:xfrm>
          <a:prstGeom prst="rect">
            <a:avLst/>
          </a:prstGeom>
          <a:noFill/>
        </p:spPr>
        <p:txBody>
          <a:bodyPr wrap="none" rtlCol="0">
            <a:spAutoFit/>
          </a:bodyPr>
          <a:lstStyle/>
          <a:p>
            <a:r>
              <a:rPr lang="en-US" b="1" dirty="0" smtClean="0">
                <a:solidFill>
                  <a:srgbClr val="3366FF"/>
                </a:solidFill>
              </a:rPr>
              <a:t>O</a:t>
            </a:r>
            <a:r>
              <a:rPr lang="en-US" b="1" baseline="-25000" dirty="0" smtClean="0">
                <a:solidFill>
                  <a:srgbClr val="FF0000"/>
                </a:solidFill>
              </a:rPr>
              <a:t>S </a:t>
            </a:r>
            <a:r>
              <a:rPr lang="en-US" b="1" dirty="0" smtClean="0">
                <a:solidFill>
                  <a:srgbClr val="339900"/>
                </a:solidFill>
              </a:rPr>
              <a:t>A</a:t>
            </a:r>
            <a:endParaRPr lang="en-US" b="1" dirty="0">
              <a:solidFill>
                <a:srgbClr val="339900"/>
              </a:solidFill>
            </a:endParaRPr>
          </a:p>
        </p:txBody>
      </p:sp>
      <p:sp>
        <p:nvSpPr>
          <p:cNvPr id="44" name="Rectangle 43"/>
          <p:cNvSpPr/>
          <p:nvPr/>
        </p:nvSpPr>
        <p:spPr>
          <a:xfrm>
            <a:off x="268480" y="3785174"/>
            <a:ext cx="8570719" cy="415498"/>
          </a:xfrm>
          <a:prstGeom prst="rect">
            <a:avLst/>
          </a:prstGeom>
        </p:spPr>
        <p:txBody>
          <a:bodyPr wrap="square">
            <a:spAutoFit/>
          </a:bodyPr>
          <a:lstStyle/>
          <a:p>
            <a:pPr marL="0" indent="0" algn="ctr">
              <a:buNone/>
            </a:pPr>
            <a:r>
              <a:rPr lang="en-US" sz="2100" b="1" dirty="0" smtClean="0">
                <a:solidFill>
                  <a:schemeClr val="accent3">
                    <a:lumMod val="75000"/>
                  </a:schemeClr>
                </a:solidFill>
                <a:latin typeface="Calibri"/>
                <a:cs typeface="Calibri"/>
              </a:rPr>
              <a:t>Simulation and in-situ analysis sequence</a:t>
            </a:r>
          </a:p>
        </p:txBody>
      </p:sp>
      <p:sp>
        <p:nvSpPr>
          <p:cNvPr id="66" name="TextBox 65"/>
          <p:cNvSpPr txBox="1"/>
          <p:nvPr/>
        </p:nvSpPr>
        <p:spPr>
          <a:xfrm>
            <a:off x="3500097" y="2561765"/>
            <a:ext cx="402674" cy="461665"/>
          </a:xfrm>
          <a:prstGeom prst="rect">
            <a:avLst/>
          </a:prstGeom>
          <a:noFill/>
        </p:spPr>
        <p:txBody>
          <a:bodyPr wrap="none" rtlCol="0">
            <a:spAutoFit/>
          </a:bodyPr>
          <a:lstStyle/>
          <a:p>
            <a:r>
              <a:rPr lang="en-US" b="1" dirty="0" smtClean="0">
                <a:solidFill>
                  <a:srgbClr val="339900"/>
                </a:solidFill>
              </a:rPr>
              <a:t>A</a:t>
            </a:r>
            <a:endParaRPr lang="en-US" b="1" dirty="0">
              <a:solidFill>
                <a:srgbClr val="339900"/>
              </a:solidFill>
            </a:endParaRPr>
          </a:p>
        </p:txBody>
      </p:sp>
      <p:sp>
        <p:nvSpPr>
          <p:cNvPr id="67" name="TextBox 66"/>
          <p:cNvSpPr txBox="1"/>
          <p:nvPr/>
        </p:nvSpPr>
        <p:spPr>
          <a:xfrm>
            <a:off x="330280" y="3256746"/>
            <a:ext cx="886030" cy="461665"/>
          </a:xfrm>
          <a:prstGeom prst="rect">
            <a:avLst/>
          </a:prstGeom>
          <a:noFill/>
        </p:spPr>
        <p:txBody>
          <a:bodyPr wrap="none" rtlCol="0">
            <a:spAutoFit/>
          </a:bodyPr>
          <a:lstStyle/>
          <a:p>
            <a:r>
              <a:rPr lang="en-US" b="1" dirty="0" smtClean="0">
                <a:solidFill>
                  <a:srgbClr val="FF0000"/>
                </a:solidFill>
              </a:rPr>
              <a:t> SSS</a:t>
            </a:r>
            <a:endParaRPr lang="en-US" b="1" dirty="0">
              <a:solidFill>
                <a:srgbClr val="FF0000"/>
              </a:solidFill>
            </a:endParaRPr>
          </a:p>
        </p:txBody>
      </p:sp>
      <p:sp>
        <p:nvSpPr>
          <p:cNvPr id="68" name="TextBox 67"/>
          <p:cNvSpPr txBox="1"/>
          <p:nvPr/>
        </p:nvSpPr>
        <p:spPr>
          <a:xfrm>
            <a:off x="1749710" y="3256746"/>
            <a:ext cx="1176774" cy="461665"/>
          </a:xfrm>
          <a:prstGeom prst="rect">
            <a:avLst/>
          </a:prstGeom>
          <a:noFill/>
        </p:spPr>
        <p:txBody>
          <a:bodyPr wrap="none" rtlCol="0">
            <a:spAutoFit/>
          </a:bodyPr>
          <a:lstStyle/>
          <a:p>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 </a:t>
            </a:r>
            <a:endParaRPr lang="en-US" b="1" dirty="0">
              <a:solidFill>
                <a:srgbClr val="FF0000"/>
              </a:solidFill>
            </a:endParaRPr>
          </a:p>
        </p:txBody>
      </p:sp>
      <p:sp>
        <p:nvSpPr>
          <p:cNvPr id="69" name="TextBox 68"/>
          <p:cNvSpPr txBox="1"/>
          <p:nvPr/>
        </p:nvSpPr>
        <p:spPr>
          <a:xfrm>
            <a:off x="3426110" y="3256746"/>
            <a:ext cx="1176774" cy="461665"/>
          </a:xfrm>
          <a:prstGeom prst="rect">
            <a:avLst/>
          </a:prstGeom>
          <a:noFill/>
        </p:spPr>
        <p:txBody>
          <a:bodyPr wrap="none" rtlCol="0">
            <a:spAutoFit/>
          </a:bodyPr>
          <a:lstStyle/>
          <a:p>
            <a:r>
              <a:rPr lang="en-US" b="1" dirty="0" smtClean="0">
                <a:solidFill>
                  <a:srgbClr val="FF0000"/>
                </a:solidFill>
              </a:rPr>
              <a:t>SS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a:t>
            </a:r>
            <a:endParaRPr lang="en-US" b="1" dirty="0">
              <a:solidFill>
                <a:srgbClr val="FF0000"/>
              </a:solidFill>
            </a:endParaRPr>
          </a:p>
        </p:txBody>
      </p:sp>
      <p:sp>
        <p:nvSpPr>
          <p:cNvPr id="70" name="TextBox 69"/>
          <p:cNvSpPr txBox="1"/>
          <p:nvPr/>
        </p:nvSpPr>
        <p:spPr>
          <a:xfrm>
            <a:off x="2740310" y="3256746"/>
            <a:ext cx="857426" cy="461665"/>
          </a:xfrm>
          <a:prstGeom prst="rect">
            <a:avLst/>
          </a:prstGeom>
          <a:noFill/>
        </p:spPr>
        <p:txBody>
          <a:bodyPr wrap="none" rtlCol="0">
            <a:spAutoFit/>
          </a:bodyPr>
          <a:lstStyle/>
          <a:p>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endParaRPr lang="en-US" b="1" baseline="-25000" dirty="0">
              <a:solidFill>
                <a:srgbClr val="339900"/>
              </a:solidFill>
            </a:endParaRPr>
          </a:p>
        </p:txBody>
      </p:sp>
      <p:sp>
        <p:nvSpPr>
          <p:cNvPr id="71" name="TextBox 70"/>
          <p:cNvSpPr txBox="1"/>
          <p:nvPr/>
        </p:nvSpPr>
        <p:spPr>
          <a:xfrm>
            <a:off x="1063910" y="3256746"/>
            <a:ext cx="857426" cy="461665"/>
          </a:xfrm>
          <a:prstGeom prst="rect">
            <a:avLst/>
          </a:prstGeom>
          <a:noFill/>
        </p:spPr>
        <p:txBody>
          <a:bodyPr wrap="none" rtlCol="0">
            <a:spAutoFit/>
          </a:bodyPr>
          <a:lstStyle/>
          <a:p>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endParaRPr lang="en-US" b="1" baseline="-25000" dirty="0">
              <a:solidFill>
                <a:srgbClr val="339900"/>
              </a:solidFill>
            </a:endParaRPr>
          </a:p>
        </p:txBody>
      </p:sp>
      <p:sp>
        <p:nvSpPr>
          <p:cNvPr id="72" name="TextBox 71"/>
          <p:cNvSpPr txBox="1"/>
          <p:nvPr/>
        </p:nvSpPr>
        <p:spPr>
          <a:xfrm>
            <a:off x="6090897" y="3256746"/>
            <a:ext cx="800520" cy="461665"/>
          </a:xfrm>
          <a:prstGeom prst="rect">
            <a:avLst/>
          </a:prstGeom>
          <a:noFill/>
        </p:spPr>
        <p:txBody>
          <a:bodyPr wrap="none" rtlCol="0">
            <a:spAutoFit/>
          </a:bodyPr>
          <a:lstStyle/>
          <a:p>
            <a:r>
              <a:rPr lang="en-US" b="1" dirty="0" smtClean="0">
                <a:solidFill>
                  <a:srgbClr val="FF0000"/>
                </a:solidFill>
              </a:rPr>
              <a:t>SSS </a:t>
            </a:r>
            <a:endParaRPr lang="en-US" b="1" dirty="0">
              <a:solidFill>
                <a:srgbClr val="FF0000"/>
              </a:solidFill>
            </a:endParaRPr>
          </a:p>
        </p:txBody>
      </p:sp>
      <p:sp>
        <p:nvSpPr>
          <p:cNvPr id="73" name="TextBox 72"/>
          <p:cNvSpPr txBox="1"/>
          <p:nvPr/>
        </p:nvSpPr>
        <p:spPr>
          <a:xfrm>
            <a:off x="5102512" y="3256746"/>
            <a:ext cx="1188046" cy="461665"/>
          </a:xfrm>
          <a:prstGeom prst="rect">
            <a:avLst/>
          </a:prstGeom>
          <a:noFill/>
        </p:spPr>
        <p:txBody>
          <a:bodyPr wrap="none" rtlCol="0">
            <a:spAutoFit/>
          </a:bodyPr>
          <a:lstStyle/>
          <a:p>
            <a:r>
              <a:rPr lang="en-US" b="1" dirty="0" smtClean="0">
                <a:solidFill>
                  <a:srgbClr val="3366FF"/>
                </a:solidFill>
              </a:rPr>
              <a:t>O</a:t>
            </a:r>
            <a:r>
              <a:rPr lang="en-US" b="1" baseline="-25000" dirty="0" smtClean="0">
                <a:solidFill>
                  <a:srgbClr val="339900"/>
                </a:solidFill>
              </a:rPr>
              <a:t>A</a:t>
            </a:r>
            <a:r>
              <a:rPr lang="en-US" b="1" baseline="-45000" dirty="0" smtClean="0">
                <a:solidFill>
                  <a:srgbClr val="339900"/>
                </a:solidFill>
              </a:rPr>
              <a:t>1</a:t>
            </a:r>
            <a:r>
              <a:rPr lang="en-US" b="1" dirty="0" smtClean="0">
                <a:solidFill>
                  <a:srgbClr val="3366FF"/>
                </a:solidFill>
              </a:rPr>
              <a:t>O</a:t>
            </a:r>
            <a:r>
              <a:rPr lang="en-US" b="1" baseline="-25000" dirty="0" smtClean="0">
                <a:solidFill>
                  <a:srgbClr val="339900"/>
                </a:solidFill>
              </a:rPr>
              <a:t>A</a:t>
            </a:r>
            <a:r>
              <a:rPr lang="en-US" b="1" baseline="-45000" dirty="0" smtClean="0">
                <a:solidFill>
                  <a:srgbClr val="339900"/>
                </a:solidFill>
              </a:rPr>
              <a:t>2</a:t>
            </a:r>
            <a:endParaRPr lang="en-US" b="1" baseline="-45000" dirty="0">
              <a:solidFill>
                <a:srgbClr val="339900"/>
              </a:solidFill>
            </a:endParaRPr>
          </a:p>
        </p:txBody>
      </p:sp>
      <p:sp>
        <p:nvSpPr>
          <p:cNvPr id="74" name="TextBox 73"/>
          <p:cNvSpPr txBox="1"/>
          <p:nvPr/>
        </p:nvSpPr>
        <p:spPr>
          <a:xfrm>
            <a:off x="7809723" y="3256746"/>
            <a:ext cx="1176774" cy="461665"/>
          </a:xfrm>
          <a:prstGeom prst="rect">
            <a:avLst/>
          </a:prstGeom>
          <a:noFill/>
        </p:spPr>
        <p:txBody>
          <a:bodyPr wrap="none" rtlCol="0">
            <a:spAutoFit/>
          </a:bodyPr>
          <a:lstStyle/>
          <a:p>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 </a:t>
            </a:r>
            <a:endParaRPr lang="en-US" b="1" dirty="0">
              <a:solidFill>
                <a:srgbClr val="FF0000"/>
              </a:solidFill>
            </a:endParaRPr>
          </a:p>
        </p:txBody>
      </p:sp>
      <p:sp>
        <p:nvSpPr>
          <p:cNvPr id="75" name="TextBox 74"/>
          <p:cNvSpPr txBox="1"/>
          <p:nvPr/>
        </p:nvSpPr>
        <p:spPr>
          <a:xfrm>
            <a:off x="6700497" y="3256746"/>
            <a:ext cx="1290688" cy="461665"/>
          </a:xfrm>
          <a:prstGeom prst="rect">
            <a:avLst/>
          </a:prstGeom>
          <a:noFill/>
        </p:spPr>
        <p:txBody>
          <a:bodyPr wrap="none" rtlCol="0">
            <a:spAutoFit/>
          </a:bodyPr>
          <a:lstStyle/>
          <a:p>
            <a:r>
              <a:rPr lang="en-US" b="1" dirty="0" smtClean="0">
                <a:solidFill>
                  <a:srgbClr val="3366FF"/>
                </a:solidFill>
              </a:rPr>
              <a:t>O</a:t>
            </a:r>
            <a:r>
              <a:rPr lang="en-US" b="1" baseline="-25000" dirty="0" smtClean="0">
                <a:solidFill>
                  <a:srgbClr val="FF0000"/>
                </a:solidFill>
              </a:rPr>
              <a:t>S </a:t>
            </a:r>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endParaRPr lang="en-US" b="1" baseline="-25000" dirty="0">
              <a:solidFill>
                <a:srgbClr val="339900"/>
              </a:solidFill>
            </a:endParaRPr>
          </a:p>
        </p:txBody>
      </p:sp>
      <p:sp>
        <p:nvSpPr>
          <p:cNvPr id="76" name="TextBox 75"/>
          <p:cNvSpPr txBox="1"/>
          <p:nvPr/>
        </p:nvSpPr>
        <p:spPr>
          <a:xfrm>
            <a:off x="4416710" y="3256746"/>
            <a:ext cx="857426" cy="461665"/>
          </a:xfrm>
          <a:prstGeom prst="rect">
            <a:avLst/>
          </a:prstGeom>
          <a:noFill/>
        </p:spPr>
        <p:txBody>
          <a:bodyPr wrap="none" rtlCol="0">
            <a:spAutoFit/>
          </a:bodyPr>
          <a:lstStyle/>
          <a:p>
            <a:r>
              <a:rPr lang="en-US" b="1" dirty="0" smtClean="0">
                <a:solidFill>
                  <a:srgbClr val="339900"/>
                </a:solidFill>
              </a:rPr>
              <a:t>A</a:t>
            </a:r>
            <a:r>
              <a:rPr lang="en-US" b="1" baseline="-25000" dirty="0" smtClean="0">
                <a:solidFill>
                  <a:srgbClr val="339900"/>
                </a:solidFill>
              </a:rPr>
              <a:t>1</a:t>
            </a:r>
            <a:r>
              <a:rPr lang="en-US" b="1" dirty="0" smtClean="0">
                <a:solidFill>
                  <a:srgbClr val="339900"/>
                </a:solidFill>
              </a:rPr>
              <a:t>A</a:t>
            </a:r>
            <a:r>
              <a:rPr lang="en-US" b="1" baseline="-25000" dirty="0" smtClean="0">
                <a:solidFill>
                  <a:srgbClr val="339900"/>
                </a:solidFill>
              </a:rPr>
              <a:t>2</a:t>
            </a:r>
            <a:endParaRPr lang="en-US" b="1" baseline="-25000" dirty="0">
              <a:solidFill>
                <a:srgbClr val="339900"/>
              </a:solidFill>
            </a:endParaRPr>
          </a:p>
        </p:txBody>
      </p:sp>
      <p:cxnSp>
        <p:nvCxnSpPr>
          <p:cNvPr id="12" name="Straight Arrow Connector 11"/>
          <p:cNvCxnSpPr/>
          <p:nvPr/>
        </p:nvCxnSpPr>
        <p:spPr>
          <a:xfrm>
            <a:off x="530512" y="3789638"/>
            <a:ext cx="8379785"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30512" y="3099375"/>
            <a:ext cx="5946488"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30282" y="1880175"/>
            <a:ext cx="4851318" cy="461665"/>
            <a:chOff x="152400" y="1219200"/>
            <a:chExt cx="4851318" cy="461665"/>
          </a:xfrm>
        </p:grpSpPr>
        <p:sp>
          <p:nvSpPr>
            <p:cNvPr id="91" name="TextBox 90"/>
            <p:cNvSpPr txBox="1"/>
            <p:nvPr/>
          </p:nvSpPr>
          <p:spPr>
            <a:xfrm>
              <a:off x="152400" y="1219200"/>
              <a:ext cx="886030" cy="461665"/>
            </a:xfrm>
            <a:prstGeom prst="rect">
              <a:avLst/>
            </a:prstGeom>
            <a:noFill/>
          </p:spPr>
          <p:txBody>
            <a:bodyPr wrap="none" rtlCol="0">
              <a:spAutoFit/>
            </a:bodyPr>
            <a:lstStyle/>
            <a:p>
              <a:r>
                <a:rPr lang="en-US" b="1" dirty="0" smtClean="0">
                  <a:solidFill>
                    <a:srgbClr val="FF0000"/>
                  </a:solidFill>
                </a:rPr>
                <a:t> SSS</a:t>
              </a:r>
              <a:endParaRPr lang="en-US" b="1" dirty="0">
                <a:solidFill>
                  <a:srgbClr val="FF0000"/>
                </a:solidFill>
              </a:endParaRPr>
            </a:p>
          </p:txBody>
        </p:sp>
        <p:sp>
          <p:nvSpPr>
            <p:cNvPr id="92" name="TextBox 91"/>
            <p:cNvSpPr txBox="1"/>
            <p:nvPr/>
          </p:nvSpPr>
          <p:spPr>
            <a:xfrm>
              <a:off x="855144" y="1219200"/>
              <a:ext cx="1176774" cy="461665"/>
            </a:xfrm>
            <a:prstGeom prst="rect">
              <a:avLst/>
            </a:prstGeom>
            <a:noFill/>
          </p:spPr>
          <p:txBody>
            <a:bodyPr wrap="none" rtlCol="0">
              <a:spAutoFit/>
            </a:bodyPr>
            <a:lstStyle/>
            <a:p>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 </a:t>
              </a:r>
              <a:endParaRPr lang="en-US" b="1" dirty="0">
                <a:solidFill>
                  <a:srgbClr val="FF0000"/>
                </a:solidFill>
              </a:endParaRPr>
            </a:p>
          </p:txBody>
        </p:sp>
        <p:sp>
          <p:nvSpPr>
            <p:cNvPr id="93" name="TextBox 92"/>
            <p:cNvSpPr txBox="1"/>
            <p:nvPr/>
          </p:nvSpPr>
          <p:spPr>
            <a:xfrm>
              <a:off x="1845744" y="1219200"/>
              <a:ext cx="1176774" cy="461665"/>
            </a:xfrm>
            <a:prstGeom prst="rect">
              <a:avLst/>
            </a:prstGeom>
            <a:noFill/>
          </p:spPr>
          <p:txBody>
            <a:bodyPr wrap="none" rtlCol="0">
              <a:spAutoFit/>
            </a:bodyPr>
            <a:lstStyle/>
            <a:p>
              <a:r>
                <a:rPr lang="en-US" b="1" dirty="0" smtClean="0">
                  <a:solidFill>
                    <a:srgbClr val="FF0000"/>
                  </a:solidFill>
                </a:rPr>
                <a:t>SS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a:t>
              </a:r>
              <a:endParaRPr lang="en-US" b="1" dirty="0">
                <a:solidFill>
                  <a:srgbClr val="FF0000"/>
                </a:solidFill>
              </a:endParaRPr>
            </a:p>
          </p:txBody>
        </p:sp>
        <p:sp>
          <p:nvSpPr>
            <p:cNvPr id="96" name="TextBox 95"/>
            <p:cNvSpPr txBox="1"/>
            <p:nvPr/>
          </p:nvSpPr>
          <p:spPr>
            <a:xfrm>
              <a:off x="2831598" y="1219200"/>
              <a:ext cx="800520" cy="461665"/>
            </a:xfrm>
            <a:prstGeom prst="rect">
              <a:avLst/>
            </a:prstGeom>
            <a:noFill/>
          </p:spPr>
          <p:txBody>
            <a:bodyPr wrap="none" rtlCol="0">
              <a:spAutoFit/>
            </a:bodyPr>
            <a:lstStyle/>
            <a:p>
              <a:r>
                <a:rPr lang="en-US" b="1" dirty="0" smtClean="0">
                  <a:solidFill>
                    <a:srgbClr val="FF0000"/>
                  </a:solidFill>
                </a:rPr>
                <a:t>SSS </a:t>
              </a:r>
              <a:endParaRPr lang="en-US" b="1" dirty="0">
                <a:solidFill>
                  <a:srgbClr val="FF0000"/>
                </a:solidFill>
              </a:endParaRPr>
            </a:p>
          </p:txBody>
        </p:sp>
        <p:sp>
          <p:nvSpPr>
            <p:cNvPr id="98" name="TextBox 97"/>
            <p:cNvSpPr txBox="1"/>
            <p:nvPr/>
          </p:nvSpPr>
          <p:spPr>
            <a:xfrm>
              <a:off x="3826944" y="1219200"/>
              <a:ext cx="1176774" cy="461665"/>
            </a:xfrm>
            <a:prstGeom prst="rect">
              <a:avLst/>
            </a:prstGeom>
            <a:noFill/>
          </p:spPr>
          <p:txBody>
            <a:bodyPr wrap="none" rtlCol="0">
              <a:spAutoFit/>
            </a:bodyPr>
            <a:lstStyle/>
            <a:p>
              <a:r>
                <a:rPr lang="en-US" b="1" dirty="0" smtClean="0">
                  <a:solidFill>
                    <a:srgbClr val="FF0000"/>
                  </a:solidFill>
                </a:rPr>
                <a:t>S</a:t>
              </a:r>
              <a:r>
                <a:rPr lang="en-US" b="1" dirty="0" smtClean="0">
                  <a:solidFill>
                    <a:srgbClr val="3366FF"/>
                  </a:solidFill>
                </a:rPr>
                <a:t>O</a:t>
              </a:r>
              <a:r>
                <a:rPr lang="en-US" b="1" baseline="-25000" dirty="0" smtClean="0">
                  <a:solidFill>
                    <a:srgbClr val="FF0000"/>
                  </a:solidFill>
                </a:rPr>
                <a:t>S</a:t>
              </a:r>
              <a:r>
                <a:rPr lang="en-US" b="1" dirty="0" smtClean="0">
                  <a:solidFill>
                    <a:srgbClr val="FF0000"/>
                  </a:solidFill>
                </a:rPr>
                <a:t>SS </a:t>
              </a:r>
              <a:endParaRPr lang="en-US" b="1" dirty="0">
                <a:solidFill>
                  <a:srgbClr val="FF0000"/>
                </a:solidFill>
              </a:endParaRPr>
            </a:p>
          </p:txBody>
        </p:sp>
        <p:sp>
          <p:nvSpPr>
            <p:cNvPr id="99" name="TextBox 98"/>
            <p:cNvSpPr txBox="1"/>
            <p:nvPr/>
          </p:nvSpPr>
          <p:spPr>
            <a:xfrm>
              <a:off x="3452197" y="1219200"/>
              <a:ext cx="560921" cy="461665"/>
            </a:xfrm>
            <a:prstGeom prst="rect">
              <a:avLst/>
            </a:prstGeom>
            <a:noFill/>
          </p:spPr>
          <p:txBody>
            <a:bodyPr wrap="none" rtlCol="0">
              <a:spAutoFit/>
            </a:bodyPr>
            <a:lstStyle/>
            <a:p>
              <a:r>
                <a:rPr lang="en-US" b="1" dirty="0" smtClean="0">
                  <a:solidFill>
                    <a:srgbClr val="3366FF"/>
                  </a:solidFill>
                </a:rPr>
                <a:t>O</a:t>
              </a:r>
              <a:r>
                <a:rPr lang="en-US" b="1" baseline="-25000" dirty="0" smtClean="0">
                  <a:solidFill>
                    <a:srgbClr val="FF0000"/>
                  </a:solidFill>
                </a:rPr>
                <a:t>S </a:t>
              </a:r>
              <a:endParaRPr lang="en-US" b="1" dirty="0">
                <a:solidFill>
                  <a:srgbClr val="339900"/>
                </a:solidFill>
              </a:endParaRPr>
            </a:p>
          </p:txBody>
        </p:sp>
      </p:grpSp>
      <p:cxnSp>
        <p:nvCxnSpPr>
          <p:cNvPr id="101" name="Straight Arrow Connector 100"/>
          <p:cNvCxnSpPr/>
          <p:nvPr/>
        </p:nvCxnSpPr>
        <p:spPr>
          <a:xfrm>
            <a:off x="530510" y="2413574"/>
            <a:ext cx="4572002" cy="0"/>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4867949" y="4724423"/>
            <a:ext cx="274320" cy="1371577"/>
            <a:chOff x="8365386" y="685800"/>
            <a:chExt cx="169014" cy="761923"/>
          </a:xfrm>
        </p:grpSpPr>
        <p:sp>
          <p:nvSpPr>
            <p:cNvPr id="3" name="Bevel 2"/>
            <p:cNvSpPr/>
            <p:nvPr/>
          </p:nvSpPr>
          <p:spPr>
            <a:xfrm>
              <a:off x="8365386" y="685800"/>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Bevel 36"/>
            <p:cNvSpPr/>
            <p:nvPr/>
          </p:nvSpPr>
          <p:spPr>
            <a:xfrm>
              <a:off x="8365386" y="838200"/>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Bevel 37"/>
            <p:cNvSpPr/>
            <p:nvPr/>
          </p:nvSpPr>
          <p:spPr>
            <a:xfrm>
              <a:off x="8365386" y="990600"/>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Bevel 38"/>
            <p:cNvSpPr/>
            <p:nvPr/>
          </p:nvSpPr>
          <p:spPr>
            <a:xfrm>
              <a:off x="8365386" y="1295323"/>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Bevel 45"/>
            <p:cNvSpPr/>
            <p:nvPr/>
          </p:nvSpPr>
          <p:spPr>
            <a:xfrm>
              <a:off x="8365386" y="1145040"/>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251367" y="5002420"/>
            <a:ext cx="274320" cy="1093580"/>
            <a:chOff x="8077200" y="970415"/>
            <a:chExt cx="169014" cy="607483"/>
          </a:xfrm>
        </p:grpSpPr>
        <p:sp>
          <p:nvSpPr>
            <p:cNvPr id="48" name="Bevel 47"/>
            <p:cNvSpPr/>
            <p:nvPr/>
          </p:nvSpPr>
          <p:spPr>
            <a:xfrm>
              <a:off x="8077200" y="1425498"/>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Bevel 48"/>
            <p:cNvSpPr/>
            <p:nvPr/>
          </p:nvSpPr>
          <p:spPr>
            <a:xfrm>
              <a:off x="8077200" y="1273098"/>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Bevel 49"/>
            <p:cNvSpPr/>
            <p:nvPr/>
          </p:nvSpPr>
          <p:spPr>
            <a:xfrm>
              <a:off x="8077200" y="1122815"/>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Bevel 50"/>
            <p:cNvSpPr/>
            <p:nvPr/>
          </p:nvSpPr>
          <p:spPr>
            <a:xfrm>
              <a:off x="8077200" y="970415"/>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616949" y="5273040"/>
            <a:ext cx="274320" cy="822960"/>
            <a:chOff x="7620000" y="1104823"/>
            <a:chExt cx="169014" cy="473152"/>
          </a:xfrm>
        </p:grpSpPr>
        <p:sp>
          <p:nvSpPr>
            <p:cNvPr id="53" name="Bevel 52"/>
            <p:cNvSpPr/>
            <p:nvPr/>
          </p:nvSpPr>
          <p:spPr>
            <a:xfrm>
              <a:off x="7620000" y="1425575"/>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Bevel 53"/>
            <p:cNvSpPr/>
            <p:nvPr/>
          </p:nvSpPr>
          <p:spPr>
            <a:xfrm>
              <a:off x="7620000" y="1257223"/>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Bevel 54"/>
            <p:cNvSpPr/>
            <p:nvPr/>
          </p:nvSpPr>
          <p:spPr>
            <a:xfrm>
              <a:off x="7620000" y="1104823"/>
              <a:ext cx="169014" cy="152400"/>
            </a:xfrm>
            <a:prstGeom prst="bevel">
              <a:avLst/>
            </a:prstGeom>
            <a:gradFill flip="none" rotWithShape="1">
              <a:gsLst>
                <a:gs pos="0">
                  <a:srgbClr val="008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2438400" y="6061502"/>
            <a:ext cx="3911755" cy="415498"/>
          </a:xfrm>
          <a:prstGeom prst="rect">
            <a:avLst/>
          </a:prstGeom>
        </p:spPr>
        <p:txBody>
          <a:bodyPr wrap="square">
            <a:spAutoFit/>
          </a:bodyPr>
          <a:lstStyle/>
          <a:p>
            <a:pPr algn="ctr"/>
            <a:r>
              <a:rPr lang="en-US" sz="2100" b="1" dirty="0" smtClean="0">
                <a:solidFill>
                  <a:srgbClr val="8F451E"/>
                </a:solidFill>
                <a:latin typeface="Calibri"/>
                <a:cs typeface="Calibri"/>
              </a:rPr>
              <a:t>Memory consumption</a:t>
            </a:r>
            <a:endParaRPr lang="en-US" sz="2100" dirty="0">
              <a:solidFill>
                <a:srgbClr val="8F451E"/>
              </a:solidFill>
            </a:endParaRPr>
          </a:p>
        </p:txBody>
      </p:sp>
      <p:sp>
        <p:nvSpPr>
          <p:cNvPr id="10" name="Rectangle 9"/>
          <p:cNvSpPr/>
          <p:nvPr/>
        </p:nvSpPr>
        <p:spPr>
          <a:xfrm>
            <a:off x="5257800" y="610850"/>
            <a:ext cx="3728697" cy="1261114"/>
          </a:xfrm>
          <a:prstGeom prst="rect">
            <a:avLst/>
          </a:prstGeom>
          <a:ln>
            <a:solidFill>
              <a:srgbClr val="000000"/>
            </a:solidFill>
          </a:ln>
        </p:spPr>
        <p:txBody>
          <a:bodyPr wrap="square">
            <a:spAutoFit/>
          </a:bodyPr>
          <a:lstStyle/>
          <a:p>
            <a:pPr>
              <a:lnSpc>
                <a:spcPct val="90000"/>
              </a:lnSpc>
            </a:pPr>
            <a:r>
              <a:rPr lang="en-US" sz="2100" b="1" dirty="0">
                <a:solidFill>
                  <a:srgbClr val="FF0000"/>
                </a:solidFill>
                <a:latin typeface="Calibri"/>
                <a:cs typeface="Calibri"/>
              </a:rPr>
              <a:t>S</a:t>
            </a:r>
            <a:r>
              <a:rPr lang="en-US" sz="2100" b="1" dirty="0">
                <a:solidFill>
                  <a:srgbClr val="000000"/>
                </a:solidFill>
                <a:latin typeface="Calibri"/>
                <a:cs typeface="Calibri"/>
              </a:rPr>
              <a:t>: Simulation time step</a:t>
            </a:r>
            <a:r>
              <a:rPr lang="en-US" sz="2100" b="1" dirty="0">
                <a:solidFill>
                  <a:srgbClr val="FF0000"/>
                </a:solidFill>
                <a:latin typeface="Calibri"/>
                <a:cs typeface="Calibri"/>
              </a:rPr>
              <a:t> </a:t>
            </a:r>
            <a:endParaRPr lang="en-US" sz="2100" b="1" dirty="0" smtClean="0">
              <a:solidFill>
                <a:srgbClr val="FF0000"/>
              </a:solidFill>
              <a:latin typeface="Calibri"/>
              <a:cs typeface="Calibri"/>
            </a:endParaRPr>
          </a:p>
          <a:p>
            <a:pPr>
              <a:lnSpc>
                <a:spcPct val="90000"/>
              </a:lnSpc>
            </a:pPr>
            <a:r>
              <a:rPr lang="en-US" sz="2100" b="1" dirty="0" smtClean="0">
                <a:solidFill>
                  <a:srgbClr val="3366FF"/>
                </a:solidFill>
                <a:latin typeface="Calibri"/>
                <a:cs typeface="Calibri"/>
              </a:rPr>
              <a:t>O</a:t>
            </a:r>
            <a:r>
              <a:rPr lang="en-US" sz="2100" b="1" baseline="-25000" dirty="0" smtClean="0">
                <a:solidFill>
                  <a:srgbClr val="FF0000"/>
                </a:solidFill>
                <a:latin typeface="Calibri"/>
                <a:cs typeface="Calibri"/>
              </a:rPr>
              <a:t>S</a:t>
            </a:r>
            <a:r>
              <a:rPr lang="en-US" sz="2100" b="1" dirty="0">
                <a:solidFill>
                  <a:srgbClr val="000000"/>
                </a:solidFill>
                <a:latin typeface="Calibri"/>
                <a:cs typeface="Calibri"/>
              </a:rPr>
              <a:t>: Simulation output time </a:t>
            </a:r>
            <a:r>
              <a:rPr lang="en-US" sz="2100" b="1" dirty="0" smtClean="0">
                <a:solidFill>
                  <a:srgbClr val="000000"/>
                </a:solidFill>
                <a:latin typeface="Calibri"/>
                <a:cs typeface="Calibri"/>
              </a:rPr>
              <a:t>step</a:t>
            </a:r>
          </a:p>
          <a:p>
            <a:pPr>
              <a:lnSpc>
                <a:spcPct val="90000"/>
              </a:lnSpc>
            </a:pPr>
            <a:r>
              <a:rPr lang="en-US" sz="2100" b="1" dirty="0" smtClean="0">
                <a:solidFill>
                  <a:srgbClr val="339900"/>
                </a:solidFill>
                <a:latin typeface="Calibri"/>
                <a:cs typeface="Calibri"/>
              </a:rPr>
              <a:t>A</a:t>
            </a:r>
            <a:r>
              <a:rPr lang="en-US" sz="2100" b="1" dirty="0">
                <a:solidFill>
                  <a:srgbClr val="000000"/>
                </a:solidFill>
                <a:latin typeface="Calibri"/>
                <a:cs typeface="Calibri"/>
              </a:rPr>
              <a:t>: Analysis time </a:t>
            </a:r>
            <a:r>
              <a:rPr lang="en-US" sz="2100" b="1" dirty="0" smtClean="0">
                <a:solidFill>
                  <a:srgbClr val="000000"/>
                </a:solidFill>
                <a:latin typeface="Calibri"/>
                <a:cs typeface="Calibri"/>
              </a:rPr>
              <a:t>step</a:t>
            </a:r>
          </a:p>
          <a:p>
            <a:pPr>
              <a:lnSpc>
                <a:spcPct val="90000"/>
              </a:lnSpc>
            </a:pPr>
            <a:r>
              <a:rPr lang="en-US" sz="2100" b="1" dirty="0" smtClean="0">
                <a:solidFill>
                  <a:srgbClr val="3366FF"/>
                </a:solidFill>
                <a:latin typeface="Calibri"/>
                <a:cs typeface="Calibri"/>
              </a:rPr>
              <a:t>O</a:t>
            </a:r>
            <a:r>
              <a:rPr lang="en-US" sz="2100" b="1" baseline="-25000" dirty="0" smtClean="0">
                <a:solidFill>
                  <a:srgbClr val="339900"/>
                </a:solidFill>
                <a:latin typeface="Calibri"/>
                <a:cs typeface="Calibri"/>
              </a:rPr>
              <a:t>A</a:t>
            </a:r>
            <a:r>
              <a:rPr lang="en-US" sz="2100" b="1" dirty="0">
                <a:solidFill>
                  <a:srgbClr val="000000"/>
                </a:solidFill>
                <a:latin typeface="Calibri"/>
                <a:cs typeface="Calibri"/>
              </a:rPr>
              <a:t>: Analysis output time step </a:t>
            </a:r>
          </a:p>
        </p:txBody>
      </p:sp>
      <p:sp>
        <p:nvSpPr>
          <p:cNvPr id="14" name="TextBox 13"/>
          <p:cNvSpPr txBox="1"/>
          <p:nvPr/>
        </p:nvSpPr>
        <p:spPr>
          <a:xfrm>
            <a:off x="117281" y="1828800"/>
            <a:ext cx="316701" cy="492443"/>
          </a:xfrm>
          <a:prstGeom prst="rect">
            <a:avLst/>
          </a:prstGeom>
          <a:noFill/>
        </p:spPr>
        <p:txBody>
          <a:bodyPr wrap="none" rtlCol="0">
            <a:spAutoFit/>
          </a:bodyPr>
          <a:lstStyle/>
          <a:p>
            <a:r>
              <a:rPr lang="en-US" sz="2600" b="1" dirty="0" smtClean="0">
                <a:solidFill>
                  <a:schemeClr val="tx2">
                    <a:lumMod val="75000"/>
                  </a:schemeClr>
                </a:solidFill>
                <a:latin typeface="Garamond"/>
                <a:cs typeface="Garamond"/>
              </a:rPr>
              <a:t>1</a:t>
            </a:r>
            <a:endParaRPr lang="en-US" sz="2600" b="1" dirty="0">
              <a:solidFill>
                <a:schemeClr val="tx2">
                  <a:lumMod val="75000"/>
                </a:schemeClr>
              </a:solidFill>
              <a:latin typeface="Garamond"/>
              <a:cs typeface="Garamond"/>
            </a:endParaRPr>
          </a:p>
        </p:txBody>
      </p:sp>
      <p:sp>
        <p:nvSpPr>
          <p:cNvPr id="65" name="TextBox 64"/>
          <p:cNvSpPr txBox="1"/>
          <p:nvPr/>
        </p:nvSpPr>
        <p:spPr>
          <a:xfrm>
            <a:off x="104219" y="2520255"/>
            <a:ext cx="340959" cy="492443"/>
          </a:xfrm>
          <a:prstGeom prst="rect">
            <a:avLst/>
          </a:prstGeom>
          <a:noFill/>
        </p:spPr>
        <p:txBody>
          <a:bodyPr wrap="none" rtlCol="0">
            <a:spAutoFit/>
          </a:bodyPr>
          <a:lstStyle/>
          <a:p>
            <a:r>
              <a:rPr lang="en-US" sz="2600" b="1" dirty="0">
                <a:solidFill>
                  <a:schemeClr val="tx2">
                    <a:lumMod val="75000"/>
                  </a:schemeClr>
                </a:solidFill>
                <a:latin typeface="Garamond"/>
                <a:cs typeface="Garamond"/>
              </a:rPr>
              <a:t>2</a:t>
            </a:r>
          </a:p>
        </p:txBody>
      </p:sp>
      <p:sp>
        <p:nvSpPr>
          <p:cNvPr id="77" name="TextBox 76"/>
          <p:cNvSpPr txBox="1"/>
          <p:nvPr/>
        </p:nvSpPr>
        <p:spPr>
          <a:xfrm>
            <a:off x="104219" y="3224343"/>
            <a:ext cx="340959" cy="492443"/>
          </a:xfrm>
          <a:prstGeom prst="rect">
            <a:avLst/>
          </a:prstGeom>
          <a:noFill/>
        </p:spPr>
        <p:txBody>
          <a:bodyPr wrap="none" rtlCol="0">
            <a:spAutoFit/>
          </a:bodyPr>
          <a:lstStyle/>
          <a:p>
            <a:r>
              <a:rPr lang="en-US" sz="2600" b="1" dirty="0">
                <a:solidFill>
                  <a:schemeClr val="tx2">
                    <a:lumMod val="75000"/>
                  </a:schemeClr>
                </a:solidFill>
                <a:latin typeface="Garamond"/>
                <a:cs typeface="Garamond"/>
              </a:rPr>
              <a:t>3</a:t>
            </a:r>
          </a:p>
        </p:txBody>
      </p:sp>
      <p:sp>
        <p:nvSpPr>
          <p:cNvPr id="80" name="TextBox 79"/>
          <p:cNvSpPr txBox="1"/>
          <p:nvPr/>
        </p:nvSpPr>
        <p:spPr>
          <a:xfrm>
            <a:off x="3590681" y="4262735"/>
            <a:ext cx="306544" cy="461665"/>
          </a:xfrm>
          <a:prstGeom prst="rect">
            <a:avLst/>
          </a:prstGeom>
          <a:noFill/>
        </p:spPr>
        <p:txBody>
          <a:bodyPr wrap="none" rtlCol="0">
            <a:spAutoFit/>
          </a:bodyPr>
          <a:lstStyle/>
          <a:p>
            <a:r>
              <a:rPr lang="en-US" b="1" dirty="0" smtClean="0">
                <a:solidFill>
                  <a:schemeClr val="tx2">
                    <a:lumMod val="75000"/>
                  </a:schemeClr>
                </a:solidFill>
                <a:latin typeface="Garamond"/>
                <a:cs typeface="Garamond"/>
              </a:rPr>
              <a:t>1</a:t>
            </a:r>
            <a:endParaRPr lang="en-US" b="1" dirty="0">
              <a:solidFill>
                <a:schemeClr val="tx2">
                  <a:lumMod val="75000"/>
                </a:schemeClr>
              </a:solidFill>
              <a:latin typeface="Garamond"/>
              <a:cs typeface="Garamond"/>
            </a:endParaRPr>
          </a:p>
        </p:txBody>
      </p:sp>
      <p:sp>
        <p:nvSpPr>
          <p:cNvPr id="81" name="TextBox 80"/>
          <p:cNvSpPr txBox="1"/>
          <p:nvPr/>
        </p:nvSpPr>
        <p:spPr>
          <a:xfrm>
            <a:off x="4191000" y="4262735"/>
            <a:ext cx="328936" cy="461665"/>
          </a:xfrm>
          <a:prstGeom prst="rect">
            <a:avLst/>
          </a:prstGeom>
          <a:noFill/>
        </p:spPr>
        <p:txBody>
          <a:bodyPr wrap="none" rtlCol="0">
            <a:spAutoFit/>
          </a:bodyPr>
          <a:lstStyle/>
          <a:p>
            <a:r>
              <a:rPr lang="en-US" b="1" dirty="0">
                <a:solidFill>
                  <a:schemeClr val="tx2">
                    <a:lumMod val="75000"/>
                  </a:schemeClr>
                </a:solidFill>
                <a:latin typeface="Garamond"/>
                <a:cs typeface="Garamond"/>
              </a:rPr>
              <a:t>2</a:t>
            </a:r>
          </a:p>
        </p:txBody>
      </p:sp>
      <p:sp>
        <p:nvSpPr>
          <p:cNvPr id="82" name="TextBox 81"/>
          <p:cNvSpPr txBox="1"/>
          <p:nvPr/>
        </p:nvSpPr>
        <p:spPr>
          <a:xfrm>
            <a:off x="4828619" y="4262735"/>
            <a:ext cx="328936" cy="461665"/>
          </a:xfrm>
          <a:prstGeom prst="rect">
            <a:avLst/>
          </a:prstGeom>
          <a:noFill/>
        </p:spPr>
        <p:txBody>
          <a:bodyPr wrap="none" rtlCol="0">
            <a:spAutoFit/>
          </a:bodyPr>
          <a:lstStyle/>
          <a:p>
            <a:r>
              <a:rPr lang="en-US" b="1" dirty="0">
                <a:solidFill>
                  <a:schemeClr val="tx2">
                    <a:lumMod val="75000"/>
                  </a:schemeClr>
                </a:solidFill>
                <a:latin typeface="Garamond"/>
                <a:cs typeface="Garamond"/>
              </a:rPr>
              <a:t>3</a:t>
            </a:r>
          </a:p>
        </p:txBody>
      </p:sp>
      <p:sp>
        <p:nvSpPr>
          <p:cNvPr id="13" name="24-Point Star 12"/>
          <p:cNvSpPr/>
          <p:nvPr/>
        </p:nvSpPr>
        <p:spPr>
          <a:xfrm>
            <a:off x="6781800" y="2010726"/>
            <a:ext cx="1976097" cy="1275546"/>
          </a:xfrm>
          <a:prstGeom prst="star24">
            <a:avLst/>
          </a:prstGeom>
          <a:solidFill>
            <a:srgbClr val="D25300"/>
          </a:solidFill>
          <a:effectLst>
            <a:outerShdw blurRad="53975" dist="50800" dir="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Time</a:t>
            </a:r>
            <a:endParaRPr lang="en-US" sz="2200" dirty="0">
              <a:latin typeface="Calibri"/>
              <a:cs typeface="Calibri"/>
            </a:endParaRPr>
          </a:p>
        </p:txBody>
      </p:sp>
      <p:sp>
        <p:nvSpPr>
          <p:cNvPr id="79" name="24-Point Star 78"/>
          <p:cNvSpPr/>
          <p:nvPr/>
        </p:nvSpPr>
        <p:spPr>
          <a:xfrm>
            <a:off x="6548099" y="4472108"/>
            <a:ext cx="2362198" cy="1445924"/>
          </a:xfrm>
          <a:prstGeom prst="star24">
            <a:avLst/>
          </a:prstGeom>
          <a:solidFill>
            <a:srgbClr val="D25300"/>
          </a:solidFill>
          <a:effectLst>
            <a:outerShdw blurRad="53975" dist="50800" dir="42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latin typeface="Calibri"/>
                <a:cs typeface="Calibri"/>
              </a:rPr>
              <a:t>Memory</a:t>
            </a:r>
            <a:endParaRPr lang="en-US" sz="2200" dirty="0">
              <a:latin typeface="Calibri"/>
              <a:cs typeface="Calibri"/>
            </a:endParaRPr>
          </a:p>
        </p:txBody>
      </p:sp>
      <p:sp>
        <p:nvSpPr>
          <p:cNvPr id="15" name="Rectangle 14"/>
          <p:cNvSpPr/>
          <p:nvPr/>
        </p:nvSpPr>
        <p:spPr>
          <a:xfrm>
            <a:off x="7310097" y="2226675"/>
            <a:ext cx="901001" cy="769441"/>
          </a:xfrm>
          <a:prstGeom prst="rect">
            <a:avLst/>
          </a:prstGeom>
          <a:solidFill>
            <a:srgbClr val="D25300"/>
          </a:solidFill>
        </p:spPr>
        <p:txBody>
          <a:bodyPr wrap="square">
            <a:spAutoFit/>
          </a:bodyPr>
          <a:lstStyle/>
          <a:p>
            <a:pPr algn="ctr"/>
            <a:r>
              <a:rPr lang="en-US" sz="2200" dirty="0" smtClean="0">
                <a:solidFill>
                  <a:schemeClr val="bg1"/>
                </a:solidFill>
                <a:latin typeface="Calibri"/>
                <a:cs typeface="Calibri"/>
              </a:rPr>
              <a:t>More time</a:t>
            </a:r>
            <a:endParaRPr lang="en-US" sz="2200" dirty="0">
              <a:solidFill>
                <a:schemeClr val="bg1"/>
              </a:solidFill>
            </a:endParaRPr>
          </a:p>
        </p:txBody>
      </p:sp>
      <p:sp>
        <p:nvSpPr>
          <p:cNvPr id="83" name="Rectangle 82"/>
          <p:cNvSpPr/>
          <p:nvPr/>
        </p:nvSpPr>
        <p:spPr>
          <a:xfrm>
            <a:off x="7239000" y="4800600"/>
            <a:ext cx="1143000" cy="769441"/>
          </a:xfrm>
          <a:prstGeom prst="rect">
            <a:avLst/>
          </a:prstGeom>
          <a:solidFill>
            <a:srgbClr val="D25300"/>
          </a:solidFill>
        </p:spPr>
        <p:txBody>
          <a:bodyPr wrap="square">
            <a:spAutoFit/>
          </a:bodyPr>
          <a:lstStyle/>
          <a:p>
            <a:pPr algn="ctr"/>
            <a:r>
              <a:rPr lang="en-US" sz="2200" dirty="0" smtClean="0">
                <a:solidFill>
                  <a:schemeClr val="bg1"/>
                </a:solidFill>
                <a:latin typeface="Calibri"/>
                <a:cs typeface="Calibri"/>
              </a:rPr>
              <a:t>More memory</a:t>
            </a:r>
            <a:endParaRPr lang="en-US" sz="2200" dirty="0">
              <a:solidFill>
                <a:schemeClr val="bg1"/>
              </a:solidFill>
            </a:endParaRPr>
          </a:p>
        </p:txBody>
      </p:sp>
    </p:spTree>
    <p:extLst>
      <p:ext uri="{BB962C8B-B14F-4D97-AF65-F5344CB8AC3E}">
        <p14:creationId xmlns:p14="http://schemas.microsoft.com/office/powerpoint/2010/main" val="1320337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000"/>
                                  </p:stCondLst>
                                  <p:childTnLst>
                                    <p:set>
                                      <p:cBhvr>
                                        <p:cTn id="30" dur="1" fill="hold">
                                          <p:stCondLst>
                                            <p:cond delay="0"/>
                                          </p:stCondLst>
                                        </p:cTn>
                                        <p:tgtEl>
                                          <p:spTgt spid="66">
                                            <p:txEl>
                                              <p:pRg st="0" end="0"/>
                                            </p:txEl>
                                          </p:spTgt>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1500"/>
                                  </p:stCondLst>
                                  <p:childTnLst>
                                    <p:set>
                                      <p:cBhvr>
                                        <p:cTn id="33" dur="1" fill="hold">
                                          <p:stCondLst>
                                            <p:cond delay="0"/>
                                          </p:stCondLst>
                                        </p:cTn>
                                        <p:tgtEl>
                                          <p:spTgt spid="41">
                                            <p:txEl>
                                              <p:pRg st="0" end="0"/>
                                            </p:tx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1000"/>
                                  </p:stCondLst>
                                  <p:childTnLst>
                                    <p:set>
                                      <p:cBhvr>
                                        <p:cTn id="36" dur="1" fill="hold">
                                          <p:stCondLst>
                                            <p:cond delay="0"/>
                                          </p:stCondLst>
                                        </p:cTn>
                                        <p:tgtEl>
                                          <p:spTgt spid="40">
                                            <p:txEl>
                                              <p:pRg st="0" end="0"/>
                                            </p:txEl>
                                          </p:spTgt>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nodeType="afterEffect">
                                  <p:stCondLst>
                                    <p:cond delay="500"/>
                                  </p:stCondLst>
                                  <p:childTnLst>
                                    <p:set>
                                      <p:cBhvr>
                                        <p:cTn id="39" dur="1" fill="hold">
                                          <p:stCondLst>
                                            <p:cond delay="0"/>
                                          </p:stCondLst>
                                        </p:cTn>
                                        <p:tgtEl>
                                          <p:spTgt spid="43">
                                            <p:txEl>
                                              <p:pRg st="0" end="0"/>
                                            </p:txEl>
                                          </p:spTgt>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nodeType="afterEffect">
                                  <p:stCondLst>
                                    <p:cond delay="500"/>
                                  </p:stCondLst>
                                  <p:childTnLst>
                                    <p:set>
                                      <p:cBhvr>
                                        <p:cTn id="4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par>
                                <p:cTn id="72" presetID="10"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par>
                                <p:cTn id="75" presetID="10"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1">
                                            <p:txEl>
                                              <p:pRg st="0" end="0"/>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8">
                                            <p:txEl>
                                              <p:pRg st="0" end="0"/>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0">
                                            <p:txEl>
                                              <p:pRg st="0" end="0"/>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xEl>
                                              <p:pRg st="0" end="0"/>
                                            </p:txEl>
                                          </p:spTgt>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nodeType="afterEffect">
                                  <p:stCondLst>
                                    <p:cond delay="0"/>
                                  </p:stCondLst>
                                  <p:childTnLst>
                                    <p:set>
                                      <p:cBhvr>
                                        <p:cTn id="95" dur="1" fill="hold">
                                          <p:stCondLst>
                                            <p:cond delay="0"/>
                                          </p:stCondLst>
                                        </p:cTn>
                                        <p:tgtEl>
                                          <p:spTgt spid="76">
                                            <p:txEl>
                                              <p:pRg st="0" end="0"/>
                                            </p:txEl>
                                          </p:spTgt>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73">
                                            <p:txEl>
                                              <p:pRg st="0" end="0"/>
                                            </p:txEl>
                                          </p:spTgt>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0"/>
                                  </p:stCondLst>
                                  <p:childTnLst>
                                    <p:set>
                                      <p:cBhvr>
                                        <p:cTn id="101" dur="1" fill="hold">
                                          <p:stCondLst>
                                            <p:cond delay="0"/>
                                          </p:stCondLst>
                                        </p:cTn>
                                        <p:tgtEl>
                                          <p:spTgt spid="72">
                                            <p:txEl>
                                              <p:pRg st="0" end="0"/>
                                            </p:txEl>
                                          </p:spTgt>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75">
                                            <p:txEl>
                                              <p:pRg st="0" end="0"/>
                                            </p:txEl>
                                          </p:spTgt>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nodeType="afterEffect">
                                  <p:stCondLst>
                                    <p:cond delay="0"/>
                                  </p:stCondLst>
                                  <p:childTnLst>
                                    <p:set>
                                      <p:cBhvr>
                                        <p:cTn id="107" dur="1" fill="hold">
                                          <p:stCondLst>
                                            <p:cond delay="0"/>
                                          </p:stCondLst>
                                        </p:cTn>
                                        <p:tgtEl>
                                          <p:spTgt spid="74">
                                            <p:txEl>
                                              <p:pRg st="0" end="0"/>
                                            </p:txEl>
                                          </p:spTgt>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2"/>
                                        </p:tgtEl>
                                        <p:attrNameLst>
                                          <p:attrName>style.visibility</p:attrName>
                                        </p:attrNameLst>
                                      </p:cBhvr>
                                      <p:to>
                                        <p:strVal val="visible"/>
                                      </p:to>
                                    </p:set>
                                  </p:childTnLst>
                                </p:cTn>
                              </p:par>
                              <p:par>
                                <p:cTn id="110" presetID="10" presetClass="entr" presetSubtype="0"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500"/>
                                        <p:tgtEl>
                                          <p:spTgt spid="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fade">
                                      <p:cBhvr>
                                        <p:cTn id="120" dur="500"/>
                                        <p:tgtEl>
                                          <p:spTgt spid="7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fade">
                                      <p:cBhvr>
                                        <p:cTn id="123" dur="500"/>
                                        <p:tgtEl>
                                          <p:spTgt spid="8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fade">
                                      <p:cBhvr>
                                        <p:cTn id="126" dur="500"/>
                                        <p:tgtEl>
                                          <p:spTgt spid="83"/>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fade">
                                      <p:cBhvr>
                                        <p:cTn id="12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 grpId="0"/>
      <p:bldP spid="67" grpId="0"/>
      <p:bldP spid="7" grpId="0"/>
      <p:bldP spid="14" grpId="0"/>
      <p:bldP spid="65" grpId="0"/>
      <p:bldP spid="77" grpId="0"/>
      <p:bldP spid="80" grpId="0"/>
      <p:bldP spid="81" grpId="0"/>
      <p:bldP spid="82" grpId="0"/>
      <p:bldP spid="13" grpId="0" animBg="1"/>
      <p:bldP spid="79" grpId="0" animBg="1"/>
      <p:bldP spid="15" grpId="0" animBg="1"/>
      <p:bldP spid="83" grpId="0" animBg="1"/>
      <p:bldP spid="8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7</a:t>
            </a:fld>
            <a:endParaRPr lang="en-US" sz="900">
              <a:solidFill>
                <a:srgbClr val="5F5F5F"/>
              </a:solidFill>
            </a:endParaRPr>
          </a:p>
        </p:txBody>
      </p:sp>
      <p:sp>
        <p:nvSpPr>
          <p:cNvPr id="19" name="Title 1"/>
          <p:cNvSpPr>
            <a:spLocks noGrp="1"/>
          </p:cNvSpPr>
          <p:nvPr>
            <p:ph type="title"/>
          </p:nvPr>
        </p:nvSpPr>
        <p:spPr>
          <a:xfrm>
            <a:off x="228600" y="152400"/>
            <a:ext cx="8686800" cy="639763"/>
          </a:xfrm>
        </p:spPr>
        <p:txBody>
          <a:bodyPr/>
          <a:lstStyle/>
          <a:p>
            <a:r>
              <a:rPr lang="en-US" sz="4000" dirty="0" smtClean="0">
                <a:latin typeface="Calibri"/>
                <a:ea typeface="ＭＳ Ｐゴシック" charset="0"/>
                <a:cs typeface="Calibri"/>
              </a:rPr>
              <a:t>Analyzing weather simulations </a:t>
            </a:r>
            <a:endParaRPr lang="en-US" sz="4000" dirty="0">
              <a:latin typeface="Calibri"/>
              <a:ea typeface="ＭＳ Ｐゴシック" charset="0"/>
              <a:cs typeface="Calibri"/>
            </a:endParaRPr>
          </a:p>
        </p:txBody>
      </p:sp>
      <p:pic>
        <p:nvPicPr>
          <p:cNvPr id="11" name="Picture 10" descr="ear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770" y="2171700"/>
            <a:ext cx="3157430" cy="3771900"/>
          </a:xfrm>
          <a:prstGeom prst="rect">
            <a:avLst/>
          </a:prstGeom>
        </p:spPr>
      </p:pic>
      <p:sp>
        <p:nvSpPr>
          <p:cNvPr id="84" name="Rectangle 83"/>
          <p:cNvSpPr/>
          <p:nvPr/>
        </p:nvSpPr>
        <p:spPr>
          <a:xfrm>
            <a:off x="2667000" y="5791200"/>
            <a:ext cx="3988802" cy="738664"/>
          </a:xfrm>
          <a:prstGeom prst="rect">
            <a:avLst/>
          </a:prstGeom>
        </p:spPr>
        <p:txBody>
          <a:bodyPr wrap="square">
            <a:spAutoFit/>
          </a:bodyPr>
          <a:lstStyle/>
          <a:p>
            <a:pPr marL="0" indent="0" algn="ctr">
              <a:buNone/>
            </a:pPr>
            <a:r>
              <a:rPr lang="en-US" sz="2100" b="1" dirty="0" smtClean="0">
                <a:solidFill>
                  <a:schemeClr val="accent3">
                    <a:lumMod val="75000"/>
                  </a:schemeClr>
                </a:solidFill>
                <a:latin typeface="Calibri"/>
                <a:cs typeface="Calibri"/>
              </a:rPr>
              <a:t>Weather simulation</a:t>
            </a:r>
          </a:p>
          <a:p>
            <a:pPr marL="0" indent="0" algn="ctr">
              <a:buNone/>
            </a:pPr>
            <a:r>
              <a:rPr lang="en-US" sz="2100" b="1" dirty="0" smtClean="0">
                <a:solidFill>
                  <a:schemeClr val="accent3">
                    <a:lumMod val="75000"/>
                  </a:schemeClr>
                </a:solidFill>
                <a:latin typeface="Calibri"/>
                <a:cs typeface="Calibri"/>
              </a:rPr>
              <a:t>Source: NOAA</a:t>
            </a:r>
          </a:p>
        </p:txBody>
      </p:sp>
      <p:pic>
        <p:nvPicPr>
          <p:cNvPr id="16" name="Picture 15" descr="glaci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838200"/>
            <a:ext cx="1600200" cy="1066800"/>
          </a:xfrm>
          <a:prstGeom prst="rect">
            <a:avLst/>
          </a:prstGeom>
        </p:spPr>
      </p:pic>
      <p:pic>
        <p:nvPicPr>
          <p:cNvPr id="17" name="Picture 16" descr="sno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5105400"/>
            <a:ext cx="1803247" cy="1143000"/>
          </a:xfrm>
          <a:prstGeom prst="rect">
            <a:avLst/>
          </a:prstGeom>
        </p:spPr>
      </p:pic>
      <p:pic>
        <p:nvPicPr>
          <p:cNvPr id="18" name="Picture 17" descr="houseflood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0556" y="5105400"/>
            <a:ext cx="1728044" cy="1219200"/>
          </a:xfrm>
          <a:prstGeom prst="rect">
            <a:avLst/>
          </a:prstGeom>
        </p:spPr>
      </p:pic>
      <p:pic>
        <p:nvPicPr>
          <p:cNvPr id="20" name="Picture 19" descr="katrinasatellit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6506" y="3505200"/>
            <a:ext cx="1709225" cy="1219200"/>
          </a:xfrm>
          <a:prstGeom prst="rect">
            <a:avLst/>
          </a:prstGeom>
        </p:spPr>
      </p:pic>
      <p:pic>
        <p:nvPicPr>
          <p:cNvPr id="21" name="Picture 20" descr="thunderstorm.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4200" y="1905000"/>
            <a:ext cx="1738562" cy="1143000"/>
          </a:xfrm>
          <a:prstGeom prst="rect">
            <a:avLst/>
          </a:prstGeom>
        </p:spPr>
      </p:pic>
      <p:pic>
        <p:nvPicPr>
          <p:cNvPr id="22" name="Picture 21" descr="clou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1905000"/>
            <a:ext cx="1676400" cy="1183196"/>
          </a:xfrm>
          <a:prstGeom prst="rect">
            <a:avLst/>
          </a:prstGeom>
        </p:spPr>
      </p:pic>
      <p:pic>
        <p:nvPicPr>
          <p:cNvPr id="23" name="Picture 22" descr="supercell.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643" y="3505200"/>
            <a:ext cx="1790943" cy="1342479"/>
          </a:xfrm>
          <a:prstGeom prst="rect">
            <a:avLst/>
          </a:prstGeom>
        </p:spPr>
      </p:pic>
      <p:pic>
        <p:nvPicPr>
          <p:cNvPr id="24" name="Picture 23" descr="tornad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03553" y="846025"/>
            <a:ext cx="1601477" cy="1058975"/>
          </a:xfrm>
          <a:prstGeom prst="rect">
            <a:avLst/>
          </a:prstGeom>
        </p:spPr>
      </p:pic>
      <p:sp>
        <p:nvSpPr>
          <p:cNvPr id="25" name="TextBox 24"/>
          <p:cNvSpPr txBox="1"/>
          <p:nvPr/>
        </p:nvSpPr>
        <p:spPr>
          <a:xfrm>
            <a:off x="5651385" y="4674513"/>
            <a:ext cx="978015" cy="430887"/>
          </a:xfrm>
          <a:prstGeom prst="rect">
            <a:avLst/>
          </a:prstGeom>
          <a:noFill/>
        </p:spPr>
        <p:txBody>
          <a:bodyPr wrap="none" rtlCol="0">
            <a:spAutoFit/>
          </a:bodyPr>
          <a:lstStyle/>
          <a:p>
            <a:r>
              <a:rPr lang="en-US" sz="2200" dirty="0" smtClean="0">
                <a:solidFill>
                  <a:srgbClr val="3366FF"/>
                </a:solidFill>
                <a:latin typeface="Calibri"/>
                <a:cs typeface="Calibri"/>
              </a:rPr>
              <a:t>Sea ice</a:t>
            </a:r>
            <a:endParaRPr lang="en-US" sz="2200" dirty="0">
              <a:solidFill>
                <a:srgbClr val="3366FF"/>
              </a:solidFill>
              <a:latin typeface="Calibri"/>
              <a:cs typeface="Calibri"/>
            </a:endParaRPr>
          </a:p>
        </p:txBody>
      </p:sp>
      <p:sp>
        <p:nvSpPr>
          <p:cNvPr id="85" name="TextBox 84"/>
          <p:cNvSpPr txBox="1"/>
          <p:nvPr/>
        </p:nvSpPr>
        <p:spPr>
          <a:xfrm>
            <a:off x="6121157" y="3810000"/>
            <a:ext cx="813043" cy="430887"/>
          </a:xfrm>
          <a:prstGeom prst="rect">
            <a:avLst/>
          </a:prstGeom>
          <a:noFill/>
        </p:spPr>
        <p:txBody>
          <a:bodyPr wrap="none" rtlCol="0">
            <a:spAutoFit/>
          </a:bodyPr>
          <a:lstStyle/>
          <a:p>
            <a:r>
              <a:rPr lang="en-US" sz="2200" dirty="0" smtClean="0">
                <a:solidFill>
                  <a:srgbClr val="3366FF"/>
                </a:solidFill>
                <a:latin typeface="Calibri"/>
                <a:cs typeface="Calibri"/>
              </a:rPr>
              <a:t>Snow</a:t>
            </a:r>
            <a:endParaRPr lang="en-US" sz="2200" dirty="0">
              <a:solidFill>
                <a:srgbClr val="3366FF"/>
              </a:solidFill>
              <a:latin typeface="Calibri"/>
              <a:cs typeface="Calibri"/>
            </a:endParaRPr>
          </a:p>
        </p:txBody>
      </p:sp>
      <p:sp>
        <p:nvSpPr>
          <p:cNvPr id="86" name="TextBox 85"/>
          <p:cNvSpPr txBox="1"/>
          <p:nvPr/>
        </p:nvSpPr>
        <p:spPr>
          <a:xfrm>
            <a:off x="4081000" y="1828800"/>
            <a:ext cx="1176800" cy="430887"/>
          </a:xfrm>
          <a:prstGeom prst="rect">
            <a:avLst/>
          </a:prstGeom>
          <a:noFill/>
        </p:spPr>
        <p:txBody>
          <a:bodyPr wrap="none" rtlCol="0">
            <a:spAutoFit/>
          </a:bodyPr>
          <a:lstStyle/>
          <a:p>
            <a:r>
              <a:rPr lang="en-US" sz="2200" dirty="0" smtClean="0">
                <a:solidFill>
                  <a:srgbClr val="3366FF"/>
                </a:solidFill>
                <a:latin typeface="Calibri"/>
                <a:cs typeface="Calibri"/>
              </a:rPr>
              <a:t>Pressure</a:t>
            </a:r>
            <a:endParaRPr lang="en-US" sz="2200" dirty="0">
              <a:solidFill>
                <a:srgbClr val="3366FF"/>
              </a:solidFill>
              <a:latin typeface="Calibri"/>
              <a:cs typeface="Calibri"/>
            </a:endParaRPr>
          </a:p>
        </p:txBody>
      </p:sp>
      <p:sp>
        <p:nvSpPr>
          <p:cNvPr id="87" name="TextBox 86"/>
          <p:cNvSpPr txBox="1"/>
          <p:nvPr/>
        </p:nvSpPr>
        <p:spPr>
          <a:xfrm>
            <a:off x="2438400" y="2057400"/>
            <a:ext cx="1086706" cy="769441"/>
          </a:xfrm>
          <a:prstGeom prst="rect">
            <a:avLst/>
          </a:prstGeom>
          <a:noFill/>
        </p:spPr>
        <p:txBody>
          <a:bodyPr wrap="square" rtlCol="0">
            <a:spAutoFit/>
          </a:bodyPr>
          <a:lstStyle/>
          <a:p>
            <a:r>
              <a:rPr lang="en-US" sz="2200" dirty="0" smtClean="0">
                <a:solidFill>
                  <a:srgbClr val="3366FF"/>
                </a:solidFill>
                <a:latin typeface="Calibri"/>
                <a:cs typeface="Calibri"/>
              </a:rPr>
              <a:t>Wind velocity</a:t>
            </a:r>
            <a:endParaRPr lang="en-US" sz="2200" dirty="0">
              <a:solidFill>
                <a:srgbClr val="3366FF"/>
              </a:solidFill>
              <a:latin typeface="Calibri"/>
              <a:cs typeface="Calibri"/>
            </a:endParaRPr>
          </a:p>
        </p:txBody>
      </p:sp>
      <p:sp>
        <p:nvSpPr>
          <p:cNvPr id="88" name="TextBox 87"/>
          <p:cNvSpPr txBox="1"/>
          <p:nvPr/>
        </p:nvSpPr>
        <p:spPr>
          <a:xfrm>
            <a:off x="1356536" y="3048000"/>
            <a:ext cx="1691464" cy="430887"/>
          </a:xfrm>
          <a:prstGeom prst="rect">
            <a:avLst/>
          </a:prstGeom>
          <a:noFill/>
        </p:spPr>
        <p:txBody>
          <a:bodyPr wrap="none" rtlCol="0">
            <a:spAutoFit/>
          </a:bodyPr>
          <a:lstStyle/>
          <a:p>
            <a:r>
              <a:rPr lang="en-US" sz="2200" dirty="0" smtClean="0">
                <a:solidFill>
                  <a:srgbClr val="3366FF"/>
                </a:solidFill>
                <a:latin typeface="Calibri"/>
                <a:cs typeface="Calibri"/>
              </a:rPr>
              <a:t>Temperature</a:t>
            </a:r>
            <a:endParaRPr lang="en-US" sz="2200" dirty="0">
              <a:solidFill>
                <a:srgbClr val="3366FF"/>
              </a:solidFill>
              <a:latin typeface="Calibri"/>
              <a:cs typeface="Calibri"/>
            </a:endParaRPr>
          </a:p>
        </p:txBody>
      </p:sp>
      <p:sp>
        <p:nvSpPr>
          <p:cNvPr id="89" name="TextBox 88"/>
          <p:cNvSpPr txBox="1"/>
          <p:nvPr/>
        </p:nvSpPr>
        <p:spPr>
          <a:xfrm>
            <a:off x="6172200" y="3074313"/>
            <a:ext cx="1981200" cy="430887"/>
          </a:xfrm>
          <a:prstGeom prst="rect">
            <a:avLst/>
          </a:prstGeom>
          <a:noFill/>
        </p:spPr>
        <p:txBody>
          <a:bodyPr wrap="square" rtlCol="0">
            <a:spAutoFit/>
          </a:bodyPr>
          <a:lstStyle/>
          <a:p>
            <a:r>
              <a:rPr lang="en-US" sz="2200" dirty="0" smtClean="0">
                <a:solidFill>
                  <a:srgbClr val="3366FF"/>
                </a:solidFill>
                <a:latin typeface="Calibri"/>
                <a:cs typeface="Calibri"/>
              </a:rPr>
              <a:t>Water vapor</a:t>
            </a:r>
            <a:endParaRPr lang="en-US" sz="2200" dirty="0">
              <a:solidFill>
                <a:srgbClr val="3366FF"/>
              </a:solidFill>
              <a:latin typeface="Calibri"/>
              <a:cs typeface="Calibri"/>
            </a:endParaRPr>
          </a:p>
        </p:txBody>
      </p:sp>
      <p:sp>
        <p:nvSpPr>
          <p:cNvPr id="90" name="TextBox 89"/>
          <p:cNvSpPr txBox="1"/>
          <p:nvPr/>
        </p:nvSpPr>
        <p:spPr>
          <a:xfrm>
            <a:off x="2033769" y="4674513"/>
            <a:ext cx="1776231" cy="430887"/>
          </a:xfrm>
          <a:prstGeom prst="rect">
            <a:avLst/>
          </a:prstGeom>
          <a:noFill/>
        </p:spPr>
        <p:txBody>
          <a:bodyPr wrap="square" rtlCol="0">
            <a:spAutoFit/>
          </a:bodyPr>
          <a:lstStyle/>
          <a:p>
            <a:r>
              <a:rPr lang="en-US" sz="2200" dirty="0" smtClean="0">
                <a:solidFill>
                  <a:srgbClr val="3366FF"/>
                </a:solidFill>
                <a:latin typeface="Calibri"/>
                <a:cs typeface="Calibri"/>
              </a:rPr>
              <a:t>Cloud cover</a:t>
            </a:r>
            <a:endParaRPr lang="en-US" sz="2200" dirty="0">
              <a:solidFill>
                <a:srgbClr val="3366FF"/>
              </a:solidFill>
              <a:latin typeface="Calibri"/>
              <a:cs typeface="Calibri"/>
            </a:endParaRPr>
          </a:p>
        </p:txBody>
      </p:sp>
      <p:sp>
        <p:nvSpPr>
          <p:cNvPr id="94" name="TextBox 93"/>
          <p:cNvSpPr txBox="1"/>
          <p:nvPr/>
        </p:nvSpPr>
        <p:spPr>
          <a:xfrm>
            <a:off x="5360402" y="2159913"/>
            <a:ext cx="1649998" cy="430887"/>
          </a:xfrm>
          <a:prstGeom prst="rect">
            <a:avLst/>
          </a:prstGeom>
          <a:noFill/>
        </p:spPr>
        <p:txBody>
          <a:bodyPr wrap="none" rtlCol="0">
            <a:spAutoFit/>
          </a:bodyPr>
          <a:lstStyle/>
          <a:p>
            <a:r>
              <a:rPr lang="en-US" sz="2200" dirty="0" smtClean="0">
                <a:solidFill>
                  <a:srgbClr val="3366FF"/>
                </a:solidFill>
                <a:latin typeface="Calibri"/>
                <a:cs typeface="Calibri"/>
              </a:rPr>
              <a:t>Precipitation</a:t>
            </a:r>
            <a:endParaRPr lang="en-US" sz="2200" dirty="0">
              <a:solidFill>
                <a:srgbClr val="3366FF"/>
              </a:solidFill>
              <a:latin typeface="Calibri"/>
              <a:cs typeface="Calibri"/>
            </a:endParaRPr>
          </a:p>
        </p:txBody>
      </p:sp>
    </p:spTree>
    <p:extLst>
      <p:ext uri="{BB962C8B-B14F-4D97-AF65-F5344CB8AC3E}">
        <p14:creationId xmlns:p14="http://schemas.microsoft.com/office/powerpoint/2010/main" val="1527718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500"/>
                                        <p:tgtEl>
                                          <p:spTgt spid="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5" grpId="0"/>
      <p:bldP spid="86" grpId="0"/>
      <p:bldP spid="87" grpId="0"/>
      <p:bldP spid="88" grpId="0"/>
      <p:bldP spid="89" grpId="0"/>
      <p:bldP spid="90"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p:cNvGraphicFramePr>
            <a:graphicFrameLocks/>
          </p:cNvGraphicFramePr>
          <p:nvPr>
            <p:extLst>
              <p:ext uri="{D42A27DB-BD31-4B8C-83A1-F6EECF244321}">
                <p14:modId xmlns:p14="http://schemas.microsoft.com/office/powerpoint/2010/main" val="764247137"/>
              </p:ext>
            </p:extLst>
          </p:nvPr>
        </p:nvGraphicFramePr>
        <p:xfrm>
          <a:off x="4071172" y="936934"/>
          <a:ext cx="4892040" cy="2658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p:cNvGraphicFramePr>
            <a:graphicFrameLocks/>
          </p:cNvGraphicFramePr>
          <p:nvPr>
            <p:extLst>
              <p:ext uri="{D42A27DB-BD31-4B8C-83A1-F6EECF244321}">
                <p14:modId xmlns:p14="http://schemas.microsoft.com/office/powerpoint/2010/main" val="2959148879"/>
              </p:ext>
            </p:extLst>
          </p:nvPr>
        </p:nvGraphicFramePr>
        <p:xfrm>
          <a:off x="4086594" y="983162"/>
          <a:ext cx="4952999" cy="2759241"/>
        </p:xfrm>
        <a:graphic>
          <a:graphicData uri="http://schemas.openxmlformats.org/drawingml/2006/chart">
            <c:chart xmlns:c="http://schemas.openxmlformats.org/drawingml/2006/chart" xmlns:r="http://schemas.openxmlformats.org/officeDocument/2006/relationships" r:id="rId4"/>
          </a:graphicData>
        </a:graphic>
      </p:graphicFrame>
      <p:sp>
        <p:nvSpPr>
          <p:cNvPr id="9219" name="Slide Number Placeholder 3"/>
          <p:cNvSpPr>
            <a:spLocks noGrp="1"/>
          </p:cNvSpPr>
          <p:nvPr>
            <p:ph type="sldNum" sz="quarter" idx="11"/>
          </p:nvPr>
        </p:nvSpPr>
        <p:spPr bwMode="auto">
          <a:xfrm>
            <a:off x="8839200" y="6492876"/>
            <a:ext cx="381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CAFE2-0486-834B-A12A-6A5F0D46E331}" type="slidenum">
              <a:rPr lang="en-US" sz="900">
                <a:solidFill>
                  <a:srgbClr val="5F5F5F"/>
                </a:solidFill>
              </a:rPr>
              <a:pPr eaLnBrk="1" hangingPunct="1"/>
              <a:t>8</a:t>
            </a:fld>
            <a:endParaRPr lang="en-US" sz="900">
              <a:solidFill>
                <a:srgbClr val="5F5F5F"/>
              </a:solidFill>
            </a:endParaRPr>
          </a:p>
        </p:txBody>
      </p:sp>
      <p:sp>
        <p:nvSpPr>
          <p:cNvPr id="19" name="Title 1"/>
          <p:cNvSpPr>
            <a:spLocks noGrp="1"/>
          </p:cNvSpPr>
          <p:nvPr>
            <p:ph type="title"/>
          </p:nvPr>
        </p:nvSpPr>
        <p:spPr>
          <a:xfrm>
            <a:off x="228600" y="122237"/>
            <a:ext cx="8610600" cy="639763"/>
          </a:xfrm>
        </p:spPr>
        <p:txBody>
          <a:bodyPr/>
          <a:lstStyle/>
          <a:p>
            <a:r>
              <a:rPr lang="en-US" sz="4000" dirty="0" smtClean="0">
                <a:latin typeface="Calibri"/>
                <a:ea typeface="ＭＳ Ｐゴシック" charset="0"/>
                <a:cs typeface="Calibri"/>
              </a:rPr>
              <a:t>Problem</a:t>
            </a:r>
            <a:endParaRPr lang="en-US" sz="4000" dirty="0">
              <a:latin typeface="Calibri"/>
              <a:ea typeface="ＭＳ Ｐゴシック" charset="0"/>
              <a:cs typeface="Calibri"/>
            </a:endParaRPr>
          </a:p>
        </p:txBody>
      </p:sp>
      <p:sp>
        <p:nvSpPr>
          <p:cNvPr id="13" name="Rounded Rectangle 12"/>
          <p:cNvSpPr/>
          <p:nvPr/>
        </p:nvSpPr>
        <p:spPr>
          <a:xfrm>
            <a:off x="228600" y="905471"/>
            <a:ext cx="3962400" cy="2451793"/>
          </a:xfrm>
          <a:prstGeom prst="roundRect">
            <a:avLst>
              <a:gd name="adj" fmla="val 9598"/>
            </a:avLst>
          </a:prstGeom>
          <a:solidFill>
            <a:srgbClr val="FF88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1006672"/>
            <a:ext cx="3810000" cy="1893393"/>
          </a:xfrm>
          <a:prstGeom prst="roundRect">
            <a:avLst>
              <a:gd name="adj" fmla="val 9742"/>
            </a:avLst>
          </a:prstGeom>
          <a:gradFill flip="none" rotWithShape="1">
            <a:gsLst>
              <a:gs pos="0">
                <a:srgbClr val="7DE186"/>
              </a:gs>
              <a:gs pos="100000">
                <a:srgbClr val="CCFFCC"/>
              </a:gs>
            </a:gsLst>
            <a:lin ang="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1447800" y="2895600"/>
            <a:ext cx="1612619" cy="461665"/>
          </a:xfrm>
          <a:prstGeom prst="rect">
            <a:avLst/>
          </a:prstGeom>
          <a:noFill/>
        </p:spPr>
        <p:txBody>
          <a:bodyPr wrap="square" rtlCol="0">
            <a:spAutoFit/>
          </a:bodyPr>
          <a:lstStyle/>
          <a:p>
            <a:pPr algn="ctr"/>
            <a:r>
              <a:rPr lang="en-US" b="1" dirty="0" smtClean="0">
                <a:solidFill>
                  <a:srgbClr val="000000"/>
                </a:solidFill>
                <a:latin typeface="Calibri"/>
                <a:cs typeface="Calibri"/>
              </a:rPr>
              <a:t>Simulation</a:t>
            </a:r>
            <a:endParaRPr lang="en-US" b="1" dirty="0">
              <a:solidFill>
                <a:srgbClr val="000000"/>
              </a:solidFill>
              <a:latin typeface="Calibri"/>
              <a:cs typeface="Calibri"/>
            </a:endParaRPr>
          </a:p>
        </p:txBody>
      </p:sp>
      <p:sp>
        <p:nvSpPr>
          <p:cNvPr id="16" name="TextBox 15"/>
          <p:cNvSpPr txBox="1"/>
          <p:nvPr/>
        </p:nvSpPr>
        <p:spPr>
          <a:xfrm>
            <a:off x="1600200" y="2438400"/>
            <a:ext cx="1362976" cy="461665"/>
          </a:xfrm>
          <a:prstGeom prst="rect">
            <a:avLst/>
          </a:prstGeom>
          <a:noFill/>
        </p:spPr>
        <p:txBody>
          <a:bodyPr wrap="square" rtlCol="0">
            <a:spAutoFit/>
          </a:bodyPr>
          <a:lstStyle/>
          <a:p>
            <a:pPr algn="ctr"/>
            <a:r>
              <a:rPr lang="en-US" b="1" dirty="0" smtClean="0">
                <a:solidFill>
                  <a:srgbClr val="000000"/>
                </a:solidFill>
                <a:latin typeface="Calibri"/>
                <a:cs typeface="Calibri"/>
              </a:rPr>
              <a:t>Analyses</a:t>
            </a:r>
            <a:endParaRPr lang="en-US" b="1" dirty="0">
              <a:solidFill>
                <a:srgbClr val="000000"/>
              </a:solidFill>
              <a:latin typeface="Calibri"/>
              <a:cs typeface="Calibri"/>
            </a:endParaRPr>
          </a:p>
        </p:txBody>
      </p:sp>
      <p:sp>
        <p:nvSpPr>
          <p:cNvPr id="18" name="Rounded Rectangle 17"/>
          <p:cNvSpPr/>
          <p:nvPr/>
        </p:nvSpPr>
        <p:spPr>
          <a:xfrm>
            <a:off x="685800" y="1066800"/>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1</a:t>
            </a:r>
            <a:r>
              <a:rPr lang="en-US" sz="2000" dirty="0" smtClean="0">
                <a:solidFill>
                  <a:srgbClr val="000000"/>
                </a:solidFill>
                <a:latin typeface="Calibri"/>
                <a:cs typeface="Calibri"/>
              </a:rPr>
              <a:t>, M</a:t>
            </a:r>
            <a:r>
              <a:rPr lang="en-US" sz="2000" baseline="-25000" dirty="0" smtClean="0">
                <a:solidFill>
                  <a:srgbClr val="000000"/>
                </a:solidFill>
                <a:latin typeface="Calibri"/>
                <a:cs typeface="Calibri"/>
              </a:rPr>
              <a:t>1</a:t>
            </a:r>
            <a:endParaRPr lang="en-US" sz="2000" baseline="-25000" dirty="0">
              <a:solidFill>
                <a:srgbClr val="000000"/>
              </a:solidFill>
              <a:latin typeface="Calibri"/>
              <a:cs typeface="Calibri"/>
            </a:endParaRPr>
          </a:p>
        </p:txBody>
      </p:sp>
      <p:sp>
        <p:nvSpPr>
          <p:cNvPr id="21" name="Rounded Rectangle 20"/>
          <p:cNvSpPr/>
          <p:nvPr/>
        </p:nvSpPr>
        <p:spPr>
          <a:xfrm>
            <a:off x="1920240" y="1066800"/>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2</a:t>
            </a:r>
            <a:r>
              <a:rPr lang="en-US" sz="2000" dirty="0" smtClean="0">
                <a:solidFill>
                  <a:srgbClr val="000000"/>
                </a:solidFill>
                <a:latin typeface="Calibri"/>
                <a:cs typeface="Calibri"/>
              </a:rPr>
              <a:t>, M</a:t>
            </a:r>
            <a:r>
              <a:rPr lang="en-US" sz="2000" baseline="-25000" dirty="0" smtClean="0">
                <a:solidFill>
                  <a:srgbClr val="000000"/>
                </a:solidFill>
                <a:latin typeface="Calibri"/>
                <a:cs typeface="Calibri"/>
              </a:rPr>
              <a:t>2</a:t>
            </a:r>
            <a:endParaRPr lang="en-US" sz="2000" baseline="-25000" dirty="0">
              <a:solidFill>
                <a:srgbClr val="000000"/>
              </a:solidFill>
              <a:latin typeface="Calibri"/>
              <a:cs typeface="Calibri"/>
            </a:endParaRPr>
          </a:p>
        </p:txBody>
      </p:sp>
      <p:sp>
        <p:nvSpPr>
          <p:cNvPr id="22" name="Rounded Rectangle 21"/>
          <p:cNvSpPr/>
          <p:nvPr/>
        </p:nvSpPr>
        <p:spPr>
          <a:xfrm>
            <a:off x="3200400" y="1066800"/>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3</a:t>
            </a:r>
            <a:r>
              <a:rPr lang="en-US" sz="2000" dirty="0">
                <a:solidFill>
                  <a:srgbClr val="000000"/>
                </a:solidFill>
                <a:latin typeface="Calibri"/>
                <a:cs typeface="Calibri"/>
              </a:rPr>
              <a:t>, </a:t>
            </a:r>
            <a:r>
              <a:rPr lang="en-US" sz="2000" dirty="0" smtClean="0">
                <a:solidFill>
                  <a:srgbClr val="000000"/>
                </a:solidFill>
                <a:latin typeface="Calibri"/>
                <a:cs typeface="Calibri"/>
              </a:rPr>
              <a:t>M</a:t>
            </a:r>
            <a:r>
              <a:rPr lang="en-US" sz="2000" baseline="-25000" dirty="0">
                <a:solidFill>
                  <a:srgbClr val="000000"/>
                </a:solidFill>
                <a:latin typeface="Calibri"/>
                <a:cs typeface="Calibri"/>
              </a:rPr>
              <a:t>3</a:t>
            </a:r>
            <a:r>
              <a:rPr lang="en-US" sz="2000" dirty="0" smtClean="0">
                <a:solidFill>
                  <a:srgbClr val="000000"/>
                </a:solidFill>
                <a:latin typeface="Calibri"/>
                <a:cs typeface="Calibri"/>
              </a:rPr>
              <a:t> </a:t>
            </a:r>
            <a:endParaRPr lang="en-US" sz="2000" dirty="0">
              <a:solidFill>
                <a:srgbClr val="000000"/>
              </a:solidFill>
              <a:latin typeface="Calibri"/>
              <a:cs typeface="Calibri"/>
            </a:endParaRPr>
          </a:p>
        </p:txBody>
      </p:sp>
      <p:sp>
        <p:nvSpPr>
          <p:cNvPr id="23" name="Rounded Rectangle 22"/>
          <p:cNvSpPr/>
          <p:nvPr/>
        </p:nvSpPr>
        <p:spPr>
          <a:xfrm>
            <a:off x="685800" y="1556801"/>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4</a:t>
            </a:r>
            <a:r>
              <a:rPr lang="en-US" sz="2000" dirty="0" smtClean="0">
                <a:solidFill>
                  <a:srgbClr val="000000"/>
                </a:solidFill>
                <a:latin typeface="Calibri"/>
                <a:cs typeface="Calibri"/>
              </a:rPr>
              <a:t>, M</a:t>
            </a:r>
            <a:r>
              <a:rPr lang="en-US" sz="2000" baseline="-25000" dirty="0">
                <a:solidFill>
                  <a:srgbClr val="000000"/>
                </a:solidFill>
                <a:latin typeface="Calibri"/>
                <a:cs typeface="Calibri"/>
              </a:rPr>
              <a:t>4</a:t>
            </a:r>
            <a:endParaRPr lang="en-US" sz="2000" dirty="0">
              <a:solidFill>
                <a:srgbClr val="000000"/>
              </a:solidFill>
              <a:latin typeface="Calibri"/>
              <a:cs typeface="Calibri"/>
            </a:endParaRPr>
          </a:p>
        </p:txBody>
      </p:sp>
      <p:sp>
        <p:nvSpPr>
          <p:cNvPr id="24" name="Rounded Rectangle 23"/>
          <p:cNvSpPr/>
          <p:nvPr/>
        </p:nvSpPr>
        <p:spPr>
          <a:xfrm>
            <a:off x="1920240" y="1556801"/>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5</a:t>
            </a:r>
            <a:r>
              <a:rPr lang="en-US" sz="2000" dirty="0" smtClean="0">
                <a:solidFill>
                  <a:srgbClr val="000000"/>
                </a:solidFill>
                <a:latin typeface="Calibri"/>
                <a:cs typeface="Calibri"/>
              </a:rPr>
              <a:t>, M</a:t>
            </a:r>
            <a:r>
              <a:rPr lang="en-US" sz="2000" baseline="-25000" dirty="0">
                <a:solidFill>
                  <a:srgbClr val="000000"/>
                </a:solidFill>
                <a:latin typeface="Calibri"/>
                <a:cs typeface="Calibri"/>
              </a:rPr>
              <a:t>5</a:t>
            </a:r>
            <a:endParaRPr lang="en-US" sz="2000" dirty="0">
              <a:solidFill>
                <a:srgbClr val="000000"/>
              </a:solidFill>
              <a:latin typeface="Calibri"/>
              <a:cs typeface="Calibri"/>
            </a:endParaRPr>
          </a:p>
        </p:txBody>
      </p:sp>
      <p:sp>
        <p:nvSpPr>
          <p:cNvPr id="25" name="Rounded Rectangle 24"/>
          <p:cNvSpPr/>
          <p:nvPr/>
        </p:nvSpPr>
        <p:spPr>
          <a:xfrm>
            <a:off x="3200400" y="1556801"/>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6</a:t>
            </a:r>
            <a:r>
              <a:rPr lang="en-US" sz="2000" dirty="0" smtClean="0">
                <a:solidFill>
                  <a:srgbClr val="000000"/>
                </a:solidFill>
                <a:latin typeface="Calibri"/>
                <a:cs typeface="Calibri"/>
              </a:rPr>
              <a:t>, M</a:t>
            </a:r>
            <a:r>
              <a:rPr lang="en-US" sz="2000" baseline="-25000" dirty="0">
                <a:solidFill>
                  <a:srgbClr val="000000"/>
                </a:solidFill>
                <a:latin typeface="Calibri"/>
                <a:cs typeface="Calibri"/>
              </a:rPr>
              <a:t>6</a:t>
            </a:r>
            <a:endParaRPr lang="en-US" sz="2000" dirty="0">
              <a:solidFill>
                <a:srgbClr val="000000"/>
              </a:solidFill>
              <a:latin typeface="Calibri"/>
              <a:cs typeface="Calibri"/>
            </a:endParaRPr>
          </a:p>
        </p:txBody>
      </p:sp>
      <p:sp>
        <p:nvSpPr>
          <p:cNvPr id="26" name="Rounded Rectangle 25"/>
          <p:cNvSpPr/>
          <p:nvPr/>
        </p:nvSpPr>
        <p:spPr>
          <a:xfrm>
            <a:off x="685800" y="2090201"/>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7</a:t>
            </a:r>
            <a:r>
              <a:rPr lang="en-US" sz="2000" dirty="0" smtClean="0">
                <a:solidFill>
                  <a:srgbClr val="000000"/>
                </a:solidFill>
                <a:latin typeface="Calibri"/>
                <a:cs typeface="Calibri"/>
              </a:rPr>
              <a:t>, M</a:t>
            </a:r>
            <a:r>
              <a:rPr lang="en-US" sz="2000" baseline="-25000" dirty="0">
                <a:solidFill>
                  <a:srgbClr val="000000"/>
                </a:solidFill>
                <a:latin typeface="Calibri"/>
                <a:cs typeface="Calibri"/>
              </a:rPr>
              <a:t>7</a:t>
            </a:r>
            <a:endParaRPr lang="en-US" sz="2000" dirty="0">
              <a:solidFill>
                <a:srgbClr val="000000"/>
              </a:solidFill>
              <a:latin typeface="Calibri"/>
              <a:cs typeface="Calibri"/>
            </a:endParaRPr>
          </a:p>
        </p:txBody>
      </p:sp>
      <p:sp>
        <p:nvSpPr>
          <p:cNvPr id="27" name="Rounded Rectangle 26"/>
          <p:cNvSpPr/>
          <p:nvPr/>
        </p:nvSpPr>
        <p:spPr>
          <a:xfrm>
            <a:off x="1920240" y="2090201"/>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8</a:t>
            </a:r>
            <a:r>
              <a:rPr lang="en-US" sz="2000" dirty="0" smtClean="0">
                <a:solidFill>
                  <a:srgbClr val="000000"/>
                </a:solidFill>
                <a:latin typeface="Calibri"/>
                <a:cs typeface="Calibri"/>
              </a:rPr>
              <a:t>, M</a:t>
            </a:r>
            <a:r>
              <a:rPr lang="en-US" sz="2000" baseline="-25000" dirty="0">
                <a:solidFill>
                  <a:srgbClr val="000000"/>
                </a:solidFill>
                <a:latin typeface="Calibri"/>
                <a:cs typeface="Calibri"/>
              </a:rPr>
              <a:t>8</a:t>
            </a:r>
            <a:endParaRPr lang="en-US" sz="2000" dirty="0">
              <a:solidFill>
                <a:srgbClr val="000000"/>
              </a:solidFill>
              <a:latin typeface="Calibri"/>
              <a:cs typeface="Calibri"/>
            </a:endParaRPr>
          </a:p>
        </p:txBody>
      </p:sp>
      <p:sp>
        <p:nvSpPr>
          <p:cNvPr id="28" name="Rounded Rectangle 27"/>
          <p:cNvSpPr/>
          <p:nvPr/>
        </p:nvSpPr>
        <p:spPr>
          <a:xfrm>
            <a:off x="3200400" y="2090201"/>
            <a:ext cx="822960" cy="388620"/>
          </a:xfrm>
          <a:prstGeom prst="roundRect">
            <a:avLst/>
          </a:prstGeom>
          <a:solidFill>
            <a:srgbClr val="99CCFF"/>
          </a:solidFill>
          <a:ln>
            <a:noFill/>
          </a:ln>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en-US" sz="2000" dirty="0" smtClean="0">
                <a:solidFill>
                  <a:srgbClr val="000000"/>
                </a:solidFill>
                <a:latin typeface="Calibri"/>
                <a:cs typeface="Calibri"/>
              </a:rPr>
              <a:t>T</a:t>
            </a:r>
            <a:r>
              <a:rPr lang="en-US" sz="2000" baseline="-25000" dirty="0" smtClean="0">
                <a:solidFill>
                  <a:srgbClr val="000000"/>
                </a:solidFill>
                <a:latin typeface="Calibri"/>
                <a:cs typeface="Calibri"/>
              </a:rPr>
              <a:t>9</a:t>
            </a:r>
            <a:r>
              <a:rPr lang="en-US" sz="2000" dirty="0" smtClean="0">
                <a:solidFill>
                  <a:srgbClr val="000000"/>
                </a:solidFill>
                <a:latin typeface="Calibri"/>
                <a:cs typeface="Calibri"/>
              </a:rPr>
              <a:t>, M</a:t>
            </a:r>
            <a:r>
              <a:rPr lang="en-US" sz="2000" baseline="-25000" dirty="0">
                <a:solidFill>
                  <a:srgbClr val="000000"/>
                </a:solidFill>
                <a:latin typeface="Calibri"/>
                <a:cs typeface="Calibri"/>
              </a:rPr>
              <a:t>9</a:t>
            </a:r>
            <a:endParaRPr lang="en-US" sz="2000" dirty="0">
              <a:solidFill>
                <a:srgbClr val="000000"/>
              </a:solidFill>
              <a:latin typeface="Calibri"/>
              <a:cs typeface="Calibri"/>
            </a:endParaRPr>
          </a:p>
        </p:txBody>
      </p:sp>
      <p:sp>
        <p:nvSpPr>
          <p:cNvPr id="3" name="TextBox 2"/>
          <p:cNvSpPr txBox="1"/>
          <p:nvPr/>
        </p:nvSpPr>
        <p:spPr>
          <a:xfrm>
            <a:off x="2349853" y="3886200"/>
            <a:ext cx="4724400" cy="2462212"/>
          </a:xfrm>
          <a:prstGeom prst="rect">
            <a:avLst/>
          </a:prstGeom>
          <a:noFill/>
          <a:ln>
            <a:solidFill>
              <a:srgbClr val="000000"/>
            </a:solidFill>
          </a:ln>
          <a:effectLst/>
        </p:spPr>
        <p:txBody>
          <a:bodyPr wrap="square" rtlCol="0">
            <a:spAutoFit/>
          </a:bodyPr>
          <a:lstStyle/>
          <a:p>
            <a:pPr marL="164592" indent="-164592">
              <a:buFont typeface="Arial"/>
              <a:buChar char="•"/>
            </a:pPr>
            <a:r>
              <a:rPr lang="en-US" sz="2200" dirty="0" smtClean="0">
                <a:solidFill>
                  <a:srgbClr val="000000"/>
                </a:solidFill>
                <a:latin typeface="Calibri"/>
                <a:cs typeface="Calibri"/>
              </a:rPr>
              <a:t>Many desirable analyses (&gt; 10)</a:t>
            </a:r>
          </a:p>
          <a:p>
            <a:pPr marL="164592" indent="-164592">
              <a:buFont typeface="Arial"/>
              <a:buChar char="•"/>
            </a:pPr>
            <a:r>
              <a:rPr lang="en-US" sz="2200" dirty="0" smtClean="0">
                <a:solidFill>
                  <a:srgbClr val="000000"/>
                </a:solidFill>
                <a:latin typeface="Calibri"/>
                <a:cs typeface="Calibri"/>
              </a:rPr>
              <a:t>Large number of time steps (&gt; 10,000)</a:t>
            </a:r>
          </a:p>
          <a:p>
            <a:pPr marL="164592" indent="-164592">
              <a:buFont typeface="Arial"/>
              <a:buChar char="•"/>
            </a:pPr>
            <a:r>
              <a:rPr lang="en-US" sz="2200" dirty="0" smtClean="0">
                <a:solidFill>
                  <a:srgbClr val="000000"/>
                </a:solidFill>
                <a:latin typeface="Calibri"/>
                <a:cs typeface="Calibri"/>
              </a:rPr>
              <a:t>Different features of analyses</a:t>
            </a:r>
          </a:p>
          <a:p>
            <a:pPr marL="164592" indent="-164592">
              <a:buFont typeface="Arial"/>
              <a:buChar char="•"/>
            </a:pPr>
            <a:r>
              <a:rPr lang="en-US" sz="2200" dirty="0" smtClean="0">
                <a:solidFill>
                  <a:srgbClr val="000000"/>
                </a:solidFill>
                <a:latin typeface="Calibri"/>
                <a:cs typeface="Calibri"/>
              </a:rPr>
              <a:t>Threshold on analyses time</a:t>
            </a:r>
          </a:p>
          <a:p>
            <a:pPr marL="164592" indent="-164592">
              <a:buFont typeface="Arial"/>
              <a:buChar char="•"/>
            </a:pPr>
            <a:endParaRPr lang="en-US" sz="2200" dirty="0" smtClean="0">
              <a:solidFill>
                <a:srgbClr val="000000"/>
              </a:solidFill>
              <a:latin typeface="Calibri"/>
              <a:cs typeface="Calibri"/>
            </a:endParaRPr>
          </a:p>
          <a:p>
            <a:pPr marL="164592" indent="-164592">
              <a:buFont typeface="Arial"/>
              <a:buChar char="•"/>
            </a:pPr>
            <a:r>
              <a:rPr lang="en-US" sz="2200" dirty="0" smtClean="0">
                <a:solidFill>
                  <a:srgbClr val="000000"/>
                </a:solidFill>
                <a:latin typeface="Calibri"/>
                <a:cs typeface="Calibri"/>
              </a:rPr>
              <a:t>Infeasible to manually decide</a:t>
            </a:r>
          </a:p>
          <a:p>
            <a:pPr marL="164592" indent="-164592">
              <a:buFont typeface="Arial"/>
              <a:buChar char="•"/>
            </a:pPr>
            <a:r>
              <a:rPr lang="en-US" sz="2200" dirty="0" smtClean="0">
                <a:solidFill>
                  <a:srgbClr val="000000"/>
                </a:solidFill>
                <a:latin typeface="Calibri"/>
                <a:cs typeface="Calibri"/>
              </a:rPr>
              <a:t>Requires a systematic way</a:t>
            </a:r>
            <a:endParaRPr lang="en-US" sz="2200" dirty="0">
              <a:solidFill>
                <a:srgbClr val="000000"/>
              </a:solidFill>
              <a:latin typeface="Calibri"/>
              <a:cs typeface="Calibri"/>
            </a:endParaRPr>
          </a:p>
        </p:txBody>
      </p:sp>
      <p:sp>
        <p:nvSpPr>
          <p:cNvPr id="5" name="Down Arrow 4"/>
          <p:cNvSpPr/>
          <p:nvPr/>
        </p:nvSpPr>
        <p:spPr>
          <a:xfrm>
            <a:off x="4483453" y="5334000"/>
            <a:ext cx="228600"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209800" y="3429000"/>
            <a:ext cx="1570712" cy="461665"/>
          </a:xfrm>
          <a:prstGeom prst="rect">
            <a:avLst/>
          </a:prstGeom>
          <a:noFill/>
        </p:spPr>
        <p:txBody>
          <a:bodyPr wrap="none" rtlCol="0">
            <a:spAutoFit/>
          </a:bodyPr>
          <a:lstStyle/>
          <a:p>
            <a:r>
              <a:rPr lang="en-US" dirty="0" smtClean="0">
                <a:solidFill>
                  <a:srgbClr val="FF0000"/>
                </a:solidFill>
              </a:rPr>
              <a:t>Challenge</a:t>
            </a:r>
            <a:endParaRPr lang="en-US" dirty="0">
              <a:solidFill>
                <a:srgbClr val="FF0000"/>
              </a:solidFill>
            </a:endParaRPr>
          </a:p>
        </p:txBody>
      </p:sp>
      <p:sp>
        <p:nvSpPr>
          <p:cNvPr id="4" name="TextBox 3"/>
          <p:cNvSpPr txBox="1"/>
          <p:nvPr/>
        </p:nvSpPr>
        <p:spPr>
          <a:xfrm>
            <a:off x="333678" y="1080163"/>
            <a:ext cx="419731" cy="400110"/>
          </a:xfrm>
          <a:prstGeom prst="rect">
            <a:avLst/>
          </a:prstGeom>
          <a:noFill/>
        </p:spPr>
        <p:txBody>
          <a:bodyPr wrap="none" rtlCol="0">
            <a:spAutoFit/>
          </a:bodyPr>
          <a:lstStyle/>
          <a:p>
            <a:r>
              <a:rPr lang="en-US" sz="2000" dirty="0" smtClean="0">
                <a:solidFill>
                  <a:schemeClr val="accent4"/>
                </a:solidFill>
                <a:latin typeface="Calibri"/>
                <a:cs typeface="Calibri"/>
              </a:rPr>
              <a:t>A</a:t>
            </a:r>
            <a:r>
              <a:rPr lang="en-US" sz="2000" baseline="-25000" dirty="0" smtClean="0">
                <a:solidFill>
                  <a:schemeClr val="accent4"/>
                </a:solidFill>
                <a:latin typeface="Calibri"/>
                <a:cs typeface="Calibri"/>
              </a:rPr>
              <a:t>1</a:t>
            </a:r>
            <a:endParaRPr lang="en-US" sz="2000" baseline="-25000" dirty="0">
              <a:solidFill>
                <a:schemeClr val="accent4"/>
              </a:solidFill>
              <a:latin typeface="Calibri"/>
              <a:cs typeface="Calibri"/>
            </a:endParaRPr>
          </a:p>
        </p:txBody>
      </p:sp>
      <p:sp>
        <p:nvSpPr>
          <p:cNvPr id="29" name="TextBox 28"/>
          <p:cNvSpPr txBox="1"/>
          <p:nvPr/>
        </p:nvSpPr>
        <p:spPr>
          <a:xfrm>
            <a:off x="333678" y="1561266"/>
            <a:ext cx="428322" cy="400110"/>
          </a:xfrm>
          <a:prstGeom prst="rect">
            <a:avLst/>
          </a:prstGeom>
          <a:noFill/>
        </p:spPr>
        <p:txBody>
          <a:bodyPr wrap="none" rtlCol="0">
            <a:spAutoFit/>
          </a:bodyPr>
          <a:lstStyle/>
          <a:p>
            <a:r>
              <a:rPr lang="en-US" sz="2000" dirty="0" smtClean="0">
                <a:solidFill>
                  <a:schemeClr val="accent4"/>
                </a:solidFill>
                <a:latin typeface="Calibri"/>
                <a:cs typeface="Calibri"/>
              </a:rPr>
              <a:t>A</a:t>
            </a:r>
            <a:r>
              <a:rPr lang="en-US" sz="2000" baseline="-25000" dirty="0" smtClean="0">
                <a:solidFill>
                  <a:schemeClr val="accent4"/>
                </a:solidFill>
                <a:latin typeface="Calibri"/>
                <a:cs typeface="Calibri"/>
              </a:rPr>
              <a:t>4</a:t>
            </a:r>
            <a:endParaRPr lang="en-US" sz="2000" baseline="-25000" dirty="0">
              <a:solidFill>
                <a:schemeClr val="accent4"/>
              </a:solidFill>
              <a:latin typeface="Calibri"/>
              <a:cs typeface="Calibri"/>
            </a:endParaRPr>
          </a:p>
        </p:txBody>
      </p:sp>
      <p:sp>
        <p:nvSpPr>
          <p:cNvPr id="30" name="TextBox 29"/>
          <p:cNvSpPr txBox="1"/>
          <p:nvPr/>
        </p:nvSpPr>
        <p:spPr>
          <a:xfrm>
            <a:off x="333678" y="2094666"/>
            <a:ext cx="419731" cy="400110"/>
          </a:xfrm>
          <a:prstGeom prst="rect">
            <a:avLst/>
          </a:prstGeom>
          <a:noFill/>
        </p:spPr>
        <p:txBody>
          <a:bodyPr wrap="none" rtlCol="0">
            <a:spAutoFit/>
          </a:bodyPr>
          <a:lstStyle/>
          <a:p>
            <a:r>
              <a:rPr lang="en-US" sz="2000" dirty="0" smtClean="0">
                <a:solidFill>
                  <a:schemeClr val="accent4"/>
                </a:solidFill>
                <a:latin typeface="Calibri"/>
                <a:cs typeface="Calibri"/>
              </a:rPr>
              <a:t>A</a:t>
            </a:r>
            <a:r>
              <a:rPr lang="en-US" sz="2000" baseline="-25000" dirty="0" smtClean="0">
                <a:solidFill>
                  <a:schemeClr val="accent4"/>
                </a:solidFill>
                <a:latin typeface="Calibri"/>
                <a:cs typeface="Calibri"/>
              </a:rPr>
              <a:t>7</a:t>
            </a:r>
            <a:endParaRPr lang="en-US" sz="2000" baseline="-25000" dirty="0">
              <a:solidFill>
                <a:schemeClr val="accent4"/>
              </a:solidFill>
              <a:latin typeface="Calibri"/>
              <a:cs typeface="Calibri"/>
            </a:endParaRPr>
          </a:p>
        </p:txBody>
      </p:sp>
      <p:sp>
        <p:nvSpPr>
          <p:cNvPr id="31" name="TextBox 30"/>
          <p:cNvSpPr txBox="1"/>
          <p:nvPr/>
        </p:nvSpPr>
        <p:spPr>
          <a:xfrm>
            <a:off x="1552878" y="1080163"/>
            <a:ext cx="419731" cy="400110"/>
          </a:xfrm>
          <a:prstGeom prst="rect">
            <a:avLst/>
          </a:prstGeom>
          <a:noFill/>
        </p:spPr>
        <p:txBody>
          <a:bodyPr wrap="none" rtlCol="0">
            <a:spAutoFit/>
          </a:bodyPr>
          <a:lstStyle/>
          <a:p>
            <a:r>
              <a:rPr lang="en-US" sz="2000" dirty="0" smtClean="0">
                <a:solidFill>
                  <a:srgbClr val="3D203B"/>
                </a:solidFill>
                <a:latin typeface="Calibri"/>
                <a:cs typeface="Calibri"/>
              </a:rPr>
              <a:t>A</a:t>
            </a:r>
            <a:r>
              <a:rPr lang="en-US" sz="2000" baseline="-25000" dirty="0">
                <a:solidFill>
                  <a:srgbClr val="3D203B"/>
                </a:solidFill>
                <a:latin typeface="Calibri"/>
                <a:cs typeface="Calibri"/>
              </a:rPr>
              <a:t>2</a:t>
            </a:r>
          </a:p>
        </p:txBody>
      </p:sp>
      <p:sp>
        <p:nvSpPr>
          <p:cNvPr id="32" name="TextBox 31"/>
          <p:cNvSpPr txBox="1"/>
          <p:nvPr/>
        </p:nvSpPr>
        <p:spPr>
          <a:xfrm>
            <a:off x="1552878" y="1561266"/>
            <a:ext cx="419731" cy="400110"/>
          </a:xfrm>
          <a:prstGeom prst="rect">
            <a:avLst/>
          </a:prstGeom>
          <a:noFill/>
        </p:spPr>
        <p:txBody>
          <a:bodyPr wrap="none" rtlCol="0">
            <a:spAutoFit/>
          </a:bodyPr>
          <a:lstStyle/>
          <a:p>
            <a:r>
              <a:rPr lang="en-US" sz="2000" dirty="0" smtClean="0">
                <a:solidFill>
                  <a:srgbClr val="3D203B"/>
                </a:solidFill>
                <a:latin typeface="Calibri"/>
                <a:cs typeface="Calibri"/>
              </a:rPr>
              <a:t>A</a:t>
            </a:r>
            <a:r>
              <a:rPr lang="en-US" sz="2000" baseline="-25000" dirty="0" smtClean="0">
                <a:solidFill>
                  <a:srgbClr val="3D203B"/>
                </a:solidFill>
                <a:latin typeface="Calibri"/>
                <a:cs typeface="Calibri"/>
              </a:rPr>
              <a:t>5</a:t>
            </a:r>
            <a:endParaRPr lang="en-US" sz="2000" baseline="-25000" dirty="0">
              <a:solidFill>
                <a:srgbClr val="3D203B"/>
              </a:solidFill>
              <a:latin typeface="Calibri"/>
              <a:cs typeface="Calibri"/>
            </a:endParaRPr>
          </a:p>
        </p:txBody>
      </p:sp>
      <p:sp>
        <p:nvSpPr>
          <p:cNvPr id="33" name="TextBox 32"/>
          <p:cNvSpPr txBox="1"/>
          <p:nvPr/>
        </p:nvSpPr>
        <p:spPr>
          <a:xfrm>
            <a:off x="1552878" y="2094666"/>
            <a:ext cx="428322" cy="400110"/>
          </a:xfrm>
          <a:prstGeom prst="rect">
            <a:avLst/>
          </a:prstGeom>
          <a:noFill/>
        </p:spPr>
        <p:txBody>
          <a:bodyPr wrap="none" rtlCol="0">
            <a:spAutoFit/>
          </a:bodyPr>
          <a:lstStyle/>
          <a:p>
            <a:r>
              <a:rPr lang="en-US" sz="2000" dirty="0" smtClean="0">
                <a:solidFill>
                  <a:srgbClr val="3D203B"/>
                </a:solidFill>
                <a:latin typeface="Calibri"/>
                <a:cs typeface="Calibri"/>
              </a:rPr>
              <a:t>A</a:t>
            </a:r>
            <a:r>
              <a:rPr lang="en-US" sz="2000" baseline="-25000" dirty="0" smtClean="0">
                <a:solidFill>
                  <a:srgbClr val="3D203B"/>
                </a:solidFill>
                <a:latin typeface="Calibri"/>
                <a:cs typeface="Calibri"/>
              </a:rPr>
              <a:t>8</a:t>
            </a:r>
            <a:endParaRPr lang="en-US" sz="2000" baseline="-25000" dirty="0">
              <a:solidFill>
                <a:srgbClr val="3D203B"/>
              </a:solidFill>
              <a:latin typeface="Calibri"/>
              <a:cs typeface="Calibri"/>
            </a:endParaRPr>
          </a:p>
        </p:txBody>
      </p:sp>
      <p:sp>
        <p:nvSpPr>
          <p:cNvPr id="34" name="TextBox 33"/>
          <p:cNvSpPr txBox="1"/>
          <p:nvPr/>
        </p:nvSpPr>
        <p:spPr>
          <a:xfrm>
            <a:off x="2819400" y="1080163"/>
            <a:ext cx="419731" cy="400110"/>
          </a:xfrm>
          <a:prstGeom prst="rect">
            <a:avLst/>
          </a:prstGeom>
          <a:noFill/>
        </p:spPr>
        <p:txBody>
          <a:bodyPr wrap="none" rtlCol="0">
            <a:spAutoFit/>
          </a:bodyPr>
          <a:lstStyle/>
          <a:p>
            <a:r>
              <a:rPr lang="en-US" sz="2000" dirty="0" smtClean="0">
                <a:solidFill>
                  <a:srgbClr val="3D203B"/>
                </a:solidFill>
                <a:latin typeface="Calibri"/>
                <a:cs typeface="Calibri"/>
              </a:rPr>
              <a:t>A</a:t>
            </a:r>
            <a:r>
              <a:rPr lang="en-US" sz="2000" baseline="-25000" dirty="0">
                <a:solidFill>
                  <a:srgbClr val="3D203B"/>
                </a:solidFill>
                <a:latin typeface="Calibri"/>
                <a:cs typeface="Calibri"/>
              </a:rPr>
              <a:t>3</a:t>
            </a:r>
          </a:p>
        </p:txBody>
      </p:sp>
      <p:sp>
        <p:nvSpPr>
          <p:cNvPr id="35" name="TextBox 34"/>
          <p:cNvSpPr txBox="1"/>
          <p:nvPr/>
        </p:nvSpPr>
        <p:spPr>
          <a:xfrm>
            <a:off x="2819400" y="1561266"/>
            <a:ext cx="419731" cy="400110"/>
          </a:xfrm>
          <a:prstGeom prst="rect">
            <a:avLst/>
          </a:prstGeom>
          <a:noFill/>
        </p:spPr>
        <p:txBody>
          <a:bodyPr wrap="none" rtlCol="0">
            <a:spAutoFit/>
          </a:bodyPr>
          <a:lstStyle/>
          <a:p>
            <a:r>
              <a:rPr lang="en-US" sz="2000" dirty="0" smtClean="0">
                <a:solidFill>
                  <a:srgbClr val="3D203B"/>
                </a:solidFill>
                <a:latin typeface="Calibri"/>
                <a:cs typeface="Calibri"/>
              </a:rPr>
              <a:t>A</a:t>
            </a:r>
            <a:r>
              <a:rPr lang="en-US" sz="2000" baseline="-25000" dirty="0">
                <a:solidFill>
                  <a:srgbClr val="3D203B"/>
                </a:solidFill>
                <a:latin typeface="Calibri"/>
                <a:cs typeface="Calibri"/>
              </a:rPr>
              <a:t>6</a:t>
            </a:r>
          </a:p>
        </p:txBody>
      </p:sp>
      <p:sp>
        <p:nvSpPr>
          <p:cNvPr id="36" name="TextBox 35"/>
          <p:cNvSpPr txBox="1"/>
          <p:nvPr/>
        </p:nvSpPr>
        <p:spPr>
          <a:xfrm>
            <a:off x="2819400" y="2094666"/>
            <a:ext cx="419731" cy="400110"/>
          </a:xfrm>
          <a:prstGeom prst="rect">
            <a:avLst/>
          </a:prstGeom>
          <a:noFill/>
        </p:spPr>
        <p:txBody>
          <a:bodyPr wrap="none" rtlCol="0">
            <a:spAutoFit/>
          </a:bodyPr>
          <a:lstStyle/>
          <a:p>
            <a:r>
              <a:rPr lang="en-US" sz="2000" dirty="0" smtClean="0">
                <a:solidFill>
                  <a:srgbClr val="3D203B"/>
                </a:solidFill>
                <a:latin typeface="Calibri"/>
                <a:cs typeface="Calibri"/>
              </a:rPr>
              <a:t>A</a:t>
            </a:r>
            <a:r>
              <a:rPr lang="en-US" sz="2000" baseline="-25000" dirty="0">
                <a:solidFill>
                  <a:srgbClr val="3D203B"/>
                </a:solidFill>
                <a:latin typeface="Calibri"/>
                <a:cs typeface="Calibri"/>
              </a:rPr>
              <a:t>9</a:t>
            </a:r>
          </a:p>
        </p:txBody>
      </p:sp>
    </p:spTree>
    <p:extLst>
      <p:ext uri="{BB962C8B-B14F-4D97-AF65-F5344CB8AC3E}">
        <p14:creationId xmlns:p14="http://schemas.microsoft.com/office/powerpoint/2010/main" val="3044834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4"/>
                                        </p:tgtEl>
                                        <p:attrNameLst>
                                          <p:attrName>style.visibility</p:attrName>
                                        </p:attrNameLst>
                                      </p:cBhvr>
                                      <p:to>
                                        <p:strVal val="hidden"/>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AsOne/>
      </p:bldGraphic>
      <p:bldGraphic spid="44" grpId="1">
        <p:bldAsOne/>
      </p:bldGraphic>
      <p:bldGraphic spid="39" grpId="0">
        <p:bldAsOne/>
      </p:bldGraphic>
      <p:bldP spid="3" grpId="0"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3D881B44-B3E5-E644-8A31-9AB002D7BB76}" type="slidenum">
              <a:rPr lang="en-US" smtClean="0"/>
              <a:pPr>
                <a:defRPr/>
              </a:pPr>
              <a:t>9</a:t>
            </a:fld>
            <a:endParaRPr lang="en-US"/>
          </a:p>
        </p:txBody>
      </p:sp>
      <p:sp>
        <p:nvSpPr>
          <p:cNvPr id="5" name="Title 1"/>
          <p:cNvSpPr>
            <a:spLocks noGrp="1"/>
          </p:cNvSpPr>
          <p:nvPr>
            <p:ph type="title"/>
          </p:nvPr>
        </p:nvSpPr>
        <p:spPr>
          <a:xfrm>
            <a:off x="228600" y="198437"/>
            <a:ext cx="8686800" cy="639763"/>
          </a:xfrm>
        </p:spPr>
        <p:txBody>
          <a:bodyPr/>
          <a:lstStyle/>
          <a:p>
            <a:r>
              <a:rPr lang="en-US" sz="4000" dirty="0">
                <a:latin typeface="Calibri"/>
                <a:ea typeface="ＭＳ Ｐゴシック" charset="0"/>
                <a:cs typeface="Calibri"/>
              </a:rPr>
              <a:t>In-situ analysis scheduling</a:t>
            </a:r>
            <a:br>
              <a:rPr lang="en-US" sz="4000" dirty="0">
                <a:latin typeface="Calibri"/>
                <a:ea typeface="ＭＳ Ｐゴシック" charset="0"/>
                <a:cs typeface="Calibri"/>
              </a:rPr>
            </a:br>
            <a:endParaRPr lang="en-US" sz="4000" dirty="0">
              <a:latin typeface="Calibri"/>
              <a:ea typeface="ＭＳ Ｐゴシック" charset="0"/>
              <a:cs typeface="Calibri"/>
            </a:endParaRPr>
          </a:p>
        </p:txBody>
      </p:sp>
      <p:graphicFrame>
        <p:nvGraphicFramePr>
          <p:cNvPr id="3" name="Diagram 2"/>
          <p:cNvGraphicFramePr/>
          <p:nvPr>
            <p:extLst>
              <p:ext uri="{D42A27DB-BD31-4B8C-83A1-F6EECF244321}">
                <p14:modId xmlns:p14="http://schemas.microsoft.com/office/powerpoint/2010/main" val="3652975417"/>
              </p:ext>
            </p:extLst>
          </p:nvPr>
        </p:nvGraphicFramePr>
        <p:xfrm>
          <a:off x="838200" y="164018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676400" y="3505200"/>
            <a:ext cx="61722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714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blue_addfield">
  <a:themeElements>
    <a:clrScheme name="ANL_2009">
      <a:dk1>
        <a:srgbClr val="7F7F7F"/>
      </a:dk1>
      <a:lt1>
        <a:sysClr val="window" lastClr="FFFFFF"/>
      </a:lt1>
      <a:dk2>
        <a:srgbClr val="1F497D"/>
      </a:dk2>
      <a:lt2>
        <a:srgbClr val="EEECE1"/>
      </a:lt2>
      <a:accent1>
        <a:srgbClr val="5C0426"/>
      </a:accent1>
      <a:accent2>
        <a:srgbClr val="9D7D9E"/>
      </a:accent2>
      <a:accent3>
        <a:srgbClr val="BF5C28"/>
      </a:accent3>
      <a:accent4>
        <a:srgbClr val="3D203B"/>
      </a:accent4>
      <a:accent5>
        <a:srgbClr val="666B66"/>
      </a:accent5>
      <a:accent6>
        <a:srgbClr val="D6AC29"/>
      </a:accent6>
      <a:hlink>
        <a:srgbClr val="253D51"/>
      </a:hlink>
      <a:folHlink>
        <a:srgbClr val="1B154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blue_addfield.pot</Template>
  <TotalTime>12027</TotalTime>
  <Words>2146</Words>
  <Application>Microsoft Macintosh PowerPoint</Application>
  <PresentationFormat>On-screen Show (4:3)</PresentationFormat>
  <Paragraphs>508</Paragraphs>
  <Slides>32</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blue_addfield</vt:lpstr>
      <vt:lpstr>Equation</vt:lpstr>
      <vt:lpstr>Optimal Scheduling of In-situ Analysis for Large-scale Scientific Simulations</vt:lpstr>
      <vt:lpstr>Large-scale simulations – big data</vt:lpstr>
      <vt:lpstr>Simulation-analysis workflow</vt:lpstr>
      <vt:lpstr>Simulation-time analysis</vt:lpstr>
      <vt:lpstr>Prior work</vt:lpstr>
      <vt:lpstr>In-situ analysis</vt:lpstr>
      <vt:lpstr>Analyzing weather simulations </vt:lpstr>
      <vt:lpstr>Problem</vt:lpstr>
      <vt:lpstr>In-situ analysis scheduling </vt:lpstr>
      <vt:lpstr>Modeling in-situ analysis</vt:lpstr>
      <vt:lpstr>Solution – Linear program</vt:lpstr>
      <vt:lpstr>Modeling time</vt:lpstr>
      <vt:lpstr>Time constraint</vt:lpstr>
      <vt:lpstr>Modeling memory</vt:lpstr>
      <vt:lpstr>Memory constraint</vt:lpstr>
      <vt:lpstr>Interval constraint</vt:lpstr>
      <vt:lpstr>In-situ analysis scheduling </vt:lpstr>
      <vt:lpstr>Performance prediction</vt:lpstr>
      <vt:lpstr>Experiments</vt:lpstr>
      <vt:lpstr>Applications - LAMMPS</vt:lpstr>
      <vt:lpstr>Applications - FLASH</vt:lpstr>
      <vt:lpstr>LAMMPS and FLASH analyses signatures</vt:lpstr>
      <vt:lpstr>Results (Scheduling)</vt:lpstr>
      <vt:lpstr>Results (Effect of output time)</vt:lpstr>
      <vt:lpstr>Results (Varying importance)</vt:lpstr>
      <vt:lpstr>Conclusions</vt:lpstr>
      <vt:lpstr>PowerPoint Presentation</vt:lpstr>
      <vt:lpstr>PowerPoint Presentation</vt:lpstr>
      <vt:lpstr>PowerPoint Presentation</vt:lpstr>
      <vt:lpstr>RESULTS - Strong scaling</vt:lpstr>
      <vt:lpstr>RESULTS – Effect of decreasing threshold</vt:lpstr>
      <vt:lpstr>GAMS model (partial)</vt:lpstr>
    </vt:vector>
  </TitlesOfParts>
  <Company>Argonne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Sana Sandler</dc:creator>
  <cp:lastModifiedBy>Preeti Malakar</cp:lastModifiedBy>
  <cp:revision>1377</cp:revision>
  <dcterms:created xsi:type="dcterms:W3CDTF">2009-09-17T16:37:31Z</dcterms:created>
  <dcterms:modified xsi:type="dcterms:W3CDTF">2016-07-22T15:49:20Z</dcterms:modified>
</cp:coreProperties>
</file>