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handoutMasterIdLst>
    <p:handoutMasterId r:id="rId29"/>
  </p:handoutMasterIdLst>
  <p:sldIdLst>
    <p:sldId id="260" r:id="rId2"/>
    <p:sldId id="264" r:id="rId3"/>
    <p:sldId id="320" r:id="rId4"/>
    <p:sldId id="321" r:id="rId5"/>
    <p:sldId id="304" r:id="rId6"/>
    <p:sldId id="327" r:id="rId7"/>
    <p:sldId id="308" r:id="rId8"/>
    <p:sldId id="307" r:id="rId9"/>
    <p:sldId id="313" r:id="rId10"/>
    <p:sldId id="325" r:id="rId11"/>
    <p:sldId id="315" r:id="rId12"/>
    <p:sldId id="316" r:id="rId13"/>
    <p:sldId id="332" r:id="rId14"/>
    <p:sldId id="317" r:id="rId15"/>
    <p:sldId id="318" r:id="rId16"/>
    <p:sldId id="319" r:id="rId17"/>
    <p:sldId id="299" r:id="rId18"/>
    <p:sldId id="324" r:id="rId19"/>
    <p:sldId id="323" r:id="rId20"/>
    <p:sldId id="303" r:id="rId21"/>
    <p:sldId id="292" r:id="rId22"/>
    <p:sldId id="298" r:id="rId23"/>
    <p:sldId id="328" r:id="rId24"/>
    <p:sldId id="329" r:id="rId25"/>
    <p:sldId id="302" r:id="rId26"/>
    <p:sldId id="330" r:id="rId2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C4FF"/>
    <a:srgbClr val="009600"/>
    <a:srgbClr val="60A0F1"/>
    <a:srgbClr val="3399FF"/>
    <a:srgbClr val="33CC00"/>
    <a:srgbClr val="660033"/>
    <a:srgbClr val="FFE9E4"/>
    <a:srgbClr val="99FFFF"/>
    <a:srgbClr val="0000FF"/>
    <a:srgbClr val="7CC8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54" autoAdjust="0"/>
    <p:restoredTop sz="85806" autoAdjust="0"/>
  </p:normalViewPr>
  <p:slideViewPr>
    <p:cSldViewPr snapToObjects="1">
      <p:cViewPr>
        <p:scale>
          <a:sx n="85" d="100"/>
          <a:sy n="85" d="100"/>
        </p:scale>
        <p:origin x="-2824" y="-2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preeti:work:papers:DISCS15:ppt:IO-Trends.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solidFill>
                  <a:srgbClr val="008000"/>
                </a:solidFill>
              </a:rPr>
              <a:t>I/O</a:t>
            </a:r>
            <a:r>
              <a:rPr lang="en-US" baseline="0" dirty="0">
                <a:solidFill>
                  <a:srgbClr val="008000"/>
                </a:solidFill>
              </a:rPr>
              <a:t> vs. FLOPS for #1 supercomputer in top500 list</a:t>
            </a:r>
            <a:endParaRPr lang="en-US" dirty="0">
              <a:solidFill>
                <a:srgbClr val="008000"/>
              </a:solidFill>
            </a:endParaRPr>
          </a:p>
        </c:rich>
      </c:tx>
      <c:layout>
        <c:manualLayout>
          <c:xMode val="edge"/>
          <c:yMode val="edge"/>
          <c:x val="0.249149689622131"/>
          <c:y val="0.0123585048505672"/>
        </c:manualLayout>
      </c:layout>
      <c:overlay val="0"/>
    </c:title>
    <c:autoTitleDeleted val="0"/>
    <c:plotArea>
      <c:layout/>
      <c:lineChart>
        <c:grouping val="standard"/>
        <c:varyColors val="0"/>
        <c:ser>
          <c:idx val="0"/>
          <c:order val="0"/>
          <c:tx>
            <c:v>IO vs FLOPS</c:v>
          </c:tx>
          <c:marker>
            <c:symbol val="square"/>
            <c:size val="13"/>
            <c:spPr>
              <a:noFill/>
              <a:ln w="28575" cmpd="sng">
                <a:solidFill>
                  <a:srgbClr val="0000FF"/>
                </a:solidFill>
              </a:ln>
            </c:spPr>
          </c:marker>
          <c:dPt>
            <c:idx val="8"/>
            <c:marker>
              <c:spPr>
                <a:noFill/>
                <a:ln w="28575" cmpd="sng">
                  <a:solidFill>
                    <a:srgbClr val="008000"/>
                  </a:solidFill>
                  <a:prstDash val="sysDot"/>
                </a:ln>
              </c:spPr>
            </c:marker>
            <c:bubble3D val="0"/>
          </c:dPt>
          <c:cat>
            <c:numRef>
              <c:f>DATA!$A$3:$A$11</c:f>
              <c:numCache>
                <c:formatCode>General</c:formatCode>
                <c:ptCount val="9"/>
                <c:pt idx="0">
                  <c:v>1997.0</c:v>
                </c:pt>
                <c:pt idx="1">
                  <c:v>2001.0</c:v>
                </c:pt>
                <c:pt idx="2">
                  <c:v>2004.0</c:v>
                </c:pt>
                <c:pt idx="3">
                  <c:v>2008.0</c:v>
                </c:pt>
                <c:pt idx="4">
                  <c:v>2010.0</c:v>
                </c:pt>
                <c:pt idx="5">
                  <c:v>2011.0</c:v>
                </c:pt>
                <c:pt idx="6">
                  <c:v>2013.0</c:v>
                </c:pt>
                <c:pt idx="7">
                  <c:v>2015.0</c:v>
                </c:pt>
                <c:pt idx="8">
                  <c:v>2018.0</c:v>
                </c:pt>
              </c:numCache>
            </c:numRef>
          </c:cat>
          <c:val>
            <c:numRef>
              <c:f>DATA!$G$3:$G$11</c:f>
              <c:numCache>
                <c:formatCode>0.000000000</c:formatCode>
                <c:ptCount val="9"/>
                <c:pt idx="0">
                  <c:v>0.000555555555555555</c:v>
                </c:pt>
                <c:pt idx="1">
                  <c:v>0.000416666666666667</c:v>
                </c:pt>
                <c:pt idx="2">
                  <c:v>2.66666666666667E-5</c:v>
                </c:pt>
                <c:pt idx="3">
                  <c:v>3.23529411764706E-5</c:v>
                </c:pt>
                <c:pt idx="4">
                  <c:v>0.000103004291845494</c:v>
                </c:pt>
                <c:pt idx="5">
                  <c:v>1.84821428571429E-5</c:v>
                </c:pt>
                <c:pt idx="6">
                  <c:v>1.85185185185185E-5</c:v>
                </c:pt>
                <c:pt idx="7">
                  <c:v>2.33151183970856E-5</c:v>
                </c:pt>
                <c:pt idx="8">
                  <c:v>5.55555555555555E-6</c:v>
                </c:pt>
              </c:numCache>
            </c:numRef>
          </c:val>
          <c:smooth val="0"/>
        </c:ser>
        <c:dLbls>
          <c:showLegendKey val="0"/>
          <c:showVal val="0"/>
          <c:showCatName val="0"/>
          <c:showSerName val="0"/>
          <c:showPercent val="0"/>
          <c:showBubbleSize val="0"/>
        </c:dLbls>
        <c:marker val="1"/>
        <c:smooth val="0"/>
        <c:axId val="-2085191640"/>
        <c:axId val="-2085188568"/>
      </c:lineChart>
      <c:catAx>
        <c:axId val="-2085191640"/>
        <c:scaling>
          <c:orientation val="minMax"/>
        </c:scaling>
        <c:delete val="0"/>
        <c:axPos val="b"/>
        <c:numFmt formatCode="General" sourceLinked="1"/>
        <c:majorTickMark val="cross"/>
        <c:minorTickMark val="cross"/>
        <c:tickLblPos val="nextTo"/>
        <c:txPr>
          <a:bodyPr/>
          <a:lstStyle/>
          <a:p>
            <a:pPr>
              <a:defRPr sz="1800" b="1"/>
            </a:pPr>
            <a:endParaRPr lang="en-US"/>
          </a:p>
        </c:txPr>
        <c:crossAx val="-2085188568"/>
        <c:crossesAt val="0.0"/>
        <c:auto val="1"/>
        <c:lblAlgn val="ctr"/>
        <c:lblOffset val="100"/>
        <c:noMultiLvlLbl val="1"/>
      </c:catAx>
      <c:valAx>
        <c:axId val="-2085188568"/>
        <c:scaling>
          <c:logBase val="10.0"/>
          <c:orientation val="minMax"/>
          <c:max val="0.001"/>
        </c:scaling>
        <c:delete val="0"/>
        <c:axPos val="l"/>
        <c:majorGridlines/>
        <c:minorGridlines/>
        <c:title>
          <c:tx>
            <c:rich>
              <a:bodyPr rot="-5400000" vert="horz"/>
              <a:lstStyle/>
              <a:p>
                <a:pPr>
                  <a:defRPr sz="2000"/>
                </a:pPr>
                <a:r>
                  <a:rPr lang="en-US" sz="2000"/>
                  <a:t>Byte/FLOP</a:t>
                </a:r>
              </a:p>
            </c:rich>
          </c:tx>
          <c:layout/>
          <c:overlay val="0"/>
        </c:title>
        <c:numFmt formatCode="0.00E+00" sourceLinked="0"/>
        <c:majorTickMark val="out"/>
        <c:minorTickMark val="none"/>
        <c:tickLblPos val="nextTo"/>
        <c:txPr>
          <a:bodyPr/>
          <a:lstStyle/>
          <a:p>
            <a:pPr>
              <a:defRPr sz="1800" b="1" i="0"/>
            </a:pPr>
            <a:endParaRPr lang="en-US"/>
          </a:p>
        </c:txPr>
        <c:crossAx val="-2085191640"/>
        <c:crosses val="autoZero"/>
        <c:crossBetween val="between"/>
      </c:valAx>
    </c:plotArea>
    <c:plotVisOnly val="1"/>
    <c:dispBlanksAs val="gap"/>
    <c:showDLblsOverMax val="0"/>
  </c:chart>
  <c:spPr>
    <a:solidFill>
      <a:schemeClr val="bg1"/>
    </a:solidFill>
  </c:spPr>
  <c:externalData r:id="rId2">
    <c:autoUpdate val="0"/>
  </c:externalData>
  <c:userShapes r:id="rId3"/>
</c:chartSpace>
</file>

<file path=ppt/drawings/_rels/drawing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17.jpg"/><Relationship Id="rId1" Type="http://schemas.openxmlformats.org/officeDocument/2006/relationships/image" Target="../media/image10.jpg"/><Relationship Id="rId2" Type="http://schemas.openxmlformats.org/officeDocument/2006/relationships/image" Target="../media/image11.jpg"/></Relationships>
</file>

<file path=ppt/drawings/drawing1.xml><?xml version="1.0" encoding="utf-8"?>
<c:userShapes xmlns:c="http://schemas.openxmlformats.org/drawingml/2006/chart">
  <cdr:relSizeAnchor xmlns:cdr="http://schemas.openxmlformats.org/drawingml/2006/chartDrawing">
    <cdr:from>
      <cdr:x>0.35069</cdr:x>
      <cdr:y>0.13095</cdr:y>
    </cdr:from>
    <cdr:to>
      <cdr:x>0.45278</cdr:x>
      <cdr:y>0.2034</cdr:y>
    </cdr:to>
    <cdr:pic>
      <cdr:nvPicPr>
        <cdr:cNvPr id="2" name="Picture 1" descr="ASCIWhite01.jpg"/>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865997" y="672842"/>
          <a:ext cx="834310" cy="372239"/>
        </a:xfrm>
        <a:prstGeom xmlns:a="http://schemas.openxmlformats.org/drawingml/2006/main" prst="rect">
          <a:avLst/>
        </a:prstGeom>
      </cdr:spPr>
    </cdr:pic>
  </cdr:relSizeAnchor>
  <cdr:relSizeAnchor xmlns:cdr="http://schemas.openxmlformats.org/drawingml/2006/chartDrawing">
    <cdr:from>
      <cdr:x>0.16783</cdr:x>
      <cdr:y>0.21086</cdr:y>
    </cdr:from>
    <cdr:to>
      <cdr:x>0.26443</cdr:x>
      <cdr:y>0.30525</cdr:y>
    </cdr:to>
    <cdr:pic>
      <cdr:nvPicPr>
        <cdr:cNvPr id="3" name="Picture 2" descr="asci red.jpg"/>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371600" y="1083446"/>
          <a:ext cx="789412" cy="484956"/>
        </a:xfrm>
        <a:prstGeom xmlns:a="http://schemas.openxmlformats.org/drawingml/2006/main" prst="rect">
          <a:avLst/>
        </a:prstGeom>
      </cdr:spPr>
    </cdr:pic>
  </cdr:relSizeAnchor>
  <cdr:relSizeAnchor xmlns:cdr="http://schemas.openxmlformats.org/drawingml/2006/chartDrawing">
    <cdr:from>
      <cdr:x>0.26727</cdr:x>
      <cdr:y>0.48517</cdr:y>
    </cdr:from>
    <cdr:to>
      <cdr:x>0.39099</cdr:x>
      <cdr:y>0.58333</cdr:y>
    </cdr:to>
    <cdr:pic>
      <cdr:nvPicPr>
        <cdr:cNvPr id="4" name="Picture 3" descr="bgl_exp.jpg"/>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184260" y="2492881"/>
          <a:ext cx="1011086" cy="504363"/>
        </a:xfrm>
        <a:prstGeom xmlns:a="http://schemas.openxmlformats.org/drawingml/2006/main" prst="rect">
          <a:avLst/>
        </a:prstGeom>
      </cdr:spPr>
    </cdr:pic>
  </cdr:relSizeAnchor>
  <cdr:relSizeAnchor xmlns:cdr="http://schemas.openxmlformats.org/drawingml/2006/chartDrawing">
    <cdr:from>
      <cdr:x>0.48437</cdr:x>
      <cdr:y>0.54082</cdr:y>
    </cdr:from>
    <cdr:to>
      <cdr:x>0.6088</cdr:x>
      <cdr:y>0.6483</cdr:y>
    </cdr:to>
    <cdr:pic>
      <cdr:nvPicPr>
        <cdr:cNvPr id="5" name="Picture 4" descr="roadrunner.jpg"/>
        <cdr:cNvPicPr>
          <a:picLocks xmlns:a="http://schemas.openxmlformats.org/drawingml/2006/main" noChangeAspect="1"/>
        </cdr:cNvPicPr>
      </cdr:nvPicPr>
      <cdr:blipFill>
        <a:blip xmlns:a="http://schemas.openxmlformats.org/drawingml/2006/main" xmlns:r="http://schemas.openxmlformats.org/officeDocument/2006/relationships" r:embed="rId4">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958454" y="2778822"/>
          <a:ext cx="1016934" cy="552260"/>
        </a:xfrm>
        <a:prstGeom xmlns:a="http://schemas.openxmlformats.org/drawingml/2006/main" prst="rect">
          <a:avLst/>
        </a:prstGeom>
      </cdr:spPr>
    </cdr:pic>
  </cdr:relSizeAnchor>
  <cdr:relSizeAnchor xmlns:cdr="http://schemas.openxmlformats.org/drawingml/2006/chartDrawing">
    <cdr:from>
      <cdr:x>0.72727</cdr:x>
      <cdr:y>0.60449</cdr:y>
    </cdr:from>
    <cdr:to>
      <cdr:x>0.84255</cdr:x>
      <cdr:y>0.70849</cdr:y>
    </cdr:to>
    <cdr:pic>
      <cdr:nvPicPr>
        <cdr:cNvPr id="6" name="Picture 5" descr="titan2-tn.jpg"/>
        <cdr:cNvPicPr>
          <a:picLocks xmlns:a="http://schemas.openxmlformats.org/drawingml/2006/main" noChangeAspect="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943600" y="3105968"/>
          <a:ext cx="942098" cy="534367"/>
        </a:xfrm>
        <a:prstGeom xmlns:a="http://schemas.openxmlformats.org/drawingml/2006/main" prst="rect">
          <a:avLst/>
        </a:prstGeom>
      </cdr:spPr>
    </cdr:pic>
  </cdr:relSizeAnchor>
  <cdr:relSizeAnchor xmlns:cdr="http://schemas.openxmlformats.org/drawingml/2006/chartDrawing">
    <cdr:from>
      <cdr:x>0.84767</cdr:x>
      <cdr:y>0.42585</cdr:y>
    </cdr:from>
    <cdr:to>
      <cdr:x>0.96639</cdr:x>
      <cdr:y>0.52208</cdr:y>
    </cdr:to>
    <cdr:pic>
      <cdr:nvPicPr>
        <cdr:cNvPr id="7" name="Picture 6" descr="Tianhe-2-640x353.jpg"/>
        <cdr:cNvPicPr>
          <a:picLocks xmlns:a="http://schemas.openxmlformats.org/drawingml/2006/main" noChangeAspect="1"/>
        </cdr:cNvPicPr>
      </cdr:nvPicPr>
      <cdr:blipFill>
        <a:blip xmlns:a="http://schemas.openxmlformats.org/drawingml/2006/main" xmlns:r="http://schemas.openxmlformats.org/officeDocument/2006/relationships" r:embed="rId6">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121304" y="2188081"/>
          <a:ext cx="997392" cy="494437"/>
        </a:xfrm>
        <a:prstGeom xmlns:a="http://schemas.openxmlformats.org/drawingml/2006/main" prst="rect">
          <a:avLst/>
        </a:prstGeom>
      </cdr:spPr>
    </cdr:pic>
  </cdr:relSizeAnchor>
  <cdr:relSizeAnchor xmlns:cdr="http://schemas.openxmlformats.org/drawingml/2006/chartDrawing">
    <cdr:from>
      <cdr:x>0.63773</cdr:x>
      <cdr:y>0.44068</cdr:y>
    </cdr:from>
    <cdr:to>
      <cdr:x>0.75435</cdr:x>
      <cdr:y>0.52636</cdr:y>
    </cdr:to>
    <cdr:pic>
      <cdr:nvPicPr>
        <cdr:cNvPr id="8" name="Picture 7" descr="k-computer.jpg"/>
        <cdr:cNvPicPr>
          <a:picLocks xmlns:a="http://schemas.openxmlformats.org/drawingml/2006/main" noChangeAspect="1"/>
        </cdr:cNvPicPr>
      </cdr:nvPicPr>
      <cdr:blipFill>
        <a:blip xmlns:a="http://schemas.openxmlformats.org/drawingml/2006/main" xmlns:r="http://schemas.openxmlformats.org/officeDocument/2006/relationships" r:embed="rId7">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211817" y="2264281"/>
          <a:ext cx="953104" cy="440242"/>
        </a:xfrm>
        <a:prstGeom xmlns:a="http://schemas.openxmlformats.org/drawingml/2006/main" prst="rect">
          <a:avLst/>
        </a:prstGeom>
      </cdr:spPr>
    </cdr:pic>
  </cdr:relSizeAnchor>
  <cdr:relSizeAnchor xmlns:cdr="http://schemas.openxmlformats.org/drawingml/2006/chartDrawing">
    <cdr:from>
      <cdr:x>0.55944</cdr:x>
      <cdr:y>0.23381</cdr:y>
    </cdr:from>
    <cdr:to>
      <cdr:x>0.67361</cdr:x>
      <cdr:y>0.34798</cdr:y>
    </cdr:to>
    <cdr:pic>
      <cdr:nvPicPr>
        <cdr:cNvPr id="9" name="Picture 8" descr="Jaguar.jpg"/>
        <cdr:cNvPicPr>
          <a:picLocks xmlns:a="http://schemas.openxmlformats.org/drawingml/2006/main" noChangeAspect="1"/>
        </cdr:cNvPicPr>
      </cdr:nvPicPr>
      <cdr:blipFill>
        <a:blip xmlns:a="http://schemas.openxmlformats.org/drawingml/2006/main" xmlns:r="http://schemas.openxmlformats.org/officeDocument/2006/relationships" r:embed="rId8">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572000" y="1201356"/>
          <a:ext cx="933044" cy="58662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5" charset="0"/>
                <a:ea typeface="ＭＳ Ｐゴシック" pitchFamily="35" charset="-128"/>
                <a:cs typeface="ＭＳ Ｐゴシック" pitchFamily="3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754659D-CC83-2642-BCF0-A784A7CD2EAC}" type="datetime1">
              <a:rPr lang="en-US"/>
              <a:pPr>
                <a:defRPr/>
              </a:pPr>
              <a:t>11/15/15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5" charset="0"/>
                <a:ea typeface="ＭＳ Ｐゴシック" pitchFamily="35" charset="-128"/>
                <a:cs typeface="ＭＳ Ｐゴシック" pitchFamily="3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347873A-7517-5D40-B1D4-E42184B2DD6B}" type="slidenum">
              <a:rPr lang="en-US"/>
              <a:pPr>
                <a:defRPr/>
              </a:pPr>
              <a:t>‹#›</a:t>
            </a:fld>
            <a:endParaRPr lang="en-US"/>
          </a:p>
        </p:txBody>
      </p:sp>
    </p:spTree>
    <p:extLst>
      <p:ext uri="{BB962C8B-B14F-4D97-AF65-F5344CB8AC3E}">
        <p14:creationId xmlns:p14="http://schemas.microsoft.com/office/powerpoint/2010/main" val="5520320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5" charset="0"/>
                <a:ea typeface="ＭＳ Ｐゴシック" pitchFamily="35" charset="-128"/>
                <a:cs typeface="ＭＳ Ｐゴシック" pitchFamily="35"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4247DD4-254C-BD45-B1C5-7F6EB36F9561}" type="datetime1">
              <a:rPr lang="en-US"/>
              <a:pPr>
                <a:defRPr/>
              </a:pPr>
              <a:t>11/15/15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5" charset="0"/>
                <a:ea typeface="ＭＳ Ｐゴシック" pitchFamily="35" charset="-128"/>
                <a:cs typeface="ＭＳ Ｐゴシック" pitchFamily="35"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076581A-B39E-9D41-A0BA-A8EA34FE647C}" type="slidenum">
              <a:rPr lang="en-US"/>
              <a:pPr>
                <a:defRPr/>
              </a:pPr>
              <a:t>‹#›</a:t>
            </a:fld>
            <a:endParaRPr lang="en-US"/>
          </a:p>
        </p:txBody>
      </p:sp>
    </p:spTree>
    <p:extLst>
      <p:ext uri="{BB962C8B-B14F-4D97-AF65-F5344CB8AC3E}">
        <p14:creationId xmlns:p14="http://schemas.microsoft.com/office/powerpoint/2010/main" val="205584303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a:t>
            </a:fld>
            <a:endParaRPr lang="en-US"/>
          </a:p>
        </p:txBody>
      </p:sp>
    </p:spTree>
    <p:extLst>
      <p:ext uri="{BB962C8B-B14F-4D97-AF65-F5344CB8AC3E}">
        <p14:creationId xmlns:p14="http://schemas.microsoft.com/office/powerpoint/2010/main" val="3307536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10</a:t>
            </a:fld>
            <a:endParaRPr lang="en-US"/>
          </a:p>
        </p:txBody>
      </p:sp>
    </p:spTree>
    <p:extLst>
      <p:ext uri="{BB962C8B-B14F-4D97-AF65-F5344CB8AC3E}">
        <p14:creationId xmlns:p14="http://schemas.microsoft.com/office/powerpoint/2010/main" val="498456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11</a:t>
            </a:fld>
            <a:endParaRPr lang="en-US"/>
          </a:p>
        </p:txBody>
      </p:sp>
    </p:spTree>
    <p:extLst>
      <p:ext uri="{BB962C8B-B14F-4D97-AF65-F5344CB8AC3E}">
        <p14:creationId xmlns:p14="http://schemas.microsoft.com/office/powerpoint/2010/main" val="23921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12</a:t>
            </a:fld>
            <a:endParaRPr lang="en-US"/>
          </a:p>
        </p:txBody>
      </p:sp>
    </p:spTree>
    <p:extLst>
      <p:ext uri="{BB962C8B-B14F-4D97-AF65-F5344CB8AC3E}">
        <p14:creationId xmlns:p14="http://schemas.microsoft.com/office/powerpoint/2010/main" val="215441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13</a:t>
            </a:fld>
            <a:endParaRPr lang="en-US"/>
          </a:p>
        </p:txBody>
      </p:sp>
    </p:spTree>
    <p:extLst>
      <p:ext uri="{BB962C8B-B14F-4D97-AF65-F5344CB8AC3E}">
        <p14:creationId xmlns:p14="http://schemas.microsoft.com/office/powerpoint/2010/main" val="213175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14</a:t>
            </a:fld>
            <a:endParaRPr lang="en-US"/>
          </a:p>
        </p:txBody>
      </p:sp>
    </p:spTree>
    <p:extLst>
      <p:ext uri="{BB962C8B-B14F-4D97-AF65-F5344CB8AC3E}">
        <p14:creationId xmlns:p14="http://schemas.microsoft.com/office/powerpoint/2010/main" val="1294027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15</a:t>
            </a:fld>
            <a:endParaRPr lang="en-US"/>
          </a:p>
        </p:txBody>
      </p:sp>
    </p:spTree>
    <p:extLst>
      <p:ext uri="{BB962C8B-B14F-4D97-AF65-F5344CB8AC3E}">
        <p14:creationId xmlns:p14="http://schemas.microsoft.com/office/powerpoint/2010/main" val="1800273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a:t>
            </a:r>
            <a:r>
              <a:rPr lang="en-US" baseline="0" dirty="0" smtClean="0"/>
              <a:t> scaling – write 4 GB</a:t>
            </a:r>
          </a:p>
          <a:p>
            <a:r>
              <a:rPr lang="en-US" baseline="0" dirty="0" smtClean="0"/>
              <a:t>2 MB per rank at 512 nodes</a:t>
            </a:r>
          </a:p>
          <a:p>
            <a:r>
              <a:rPr lang="en-US" baseline="0" dirty="0" smtClean="0"/>
              <a:t>0.125 MB per rank at 8192 nodes</a:t>
            </a:r>
          </a:p>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17</a:t>
            </a:fld>
            <a:endParaRPr lang="en-US"/>
          </a:p>
        </p:txBody>
      </p:sp>
    </p:spTree>
    <p:extLst>
      <p:ext uri="{BB962C8B-B14F-4D97-AF65-F5344CB8AC3E}">
        <p14:creationId xmlns:p14="http://schemas.microsoft.com/office/powerpoint/2010/main" val="311476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19</a:t>
            </a:fld>
            <a:endParaRPr lang="en-US"/>
          </a:p>
        </p:txBody>
      </p:sp>
    </p:spTree>
    <p:extLst>
      <p:ext uri="{BB962C8B-B14F-4D97-AF65-F5344CB8AC3E}">
        <p14:creationId xmlns:p14="http://schemas.microsoft.com/office/powerpoint/2010/main" val="1700562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21</a:t>
            </a:fld>
            <a:endParaRPr lang="en-US"/>
          </a:p>
        </p:txBody>
      </p:sp>
    </p:spTree>
    <p:extLst>
      <p:ext uri="{BB962C8B-B14F-4D97-AF65-F5344CB8AC3E}">
        <p14:creationId xmlns:p14="http://schemas.microsoft.com/office/powerpoint/2010/main" val="605322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22</a:t>
            </a:fld>
            <a:endParaRPr lang="en-US"/>
          </a:p>
        </p:txBody>
      </p:sp>
    </p:spTree>
    <p:extLst>
      <p:ext uri="{BB962C8B-B14F-4D97-AF65-F5344CB8AC3E}">
        <p14:creationId xmlns:p14="http://schemas.microsoft.com/office/powerpoint/2010/main" val="90669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a:t>
            </a:r>
            <a:r>
              <a:rPr lang="en-US" baseline="0" dirty="0" smtClean="0"/>
              <a:t> bandwidth trend</a:t>
            </a:r>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2</a:t>
            </a:fld>
            <a:endParaRPr lang="en-US"/>
          </a:p>
        </p:txBody>
      </p:sp>
    </p:spTree>
    <p:extLst>
      <p:ext uri="{BB962C8B-B14F-4D97-AF65-F5344CB8AC3E}">
        <p14:creationId xmlns:p14="http://schemas.microsoft.com/office/powerpoint/2010/main" val="2609291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23</a:t>
            </a:fld>
            <a:endParaRPr lang="en-US"/>
          </a:p>
        </p:txBody>
      </p:sp>
    </p:spTree>
    <p:extLst>
      <p:ext uri="{BB962C8B-B14F-4D97-AF65-F5344CB8AC3E}">
        <p14:creationId xmlns:p14="http://schemas.microsoft.com/office/powerpoint/2010/main" val="906692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3</a:t>
            </a:fld>
            <a:endParaRPr lang="en-US"/>
          </a:p>
        </p:txBody>
      </p:sp>
    </p:spTree>
    <p:extLst>
      <p:ext uri="{BB962C8B-B14F-4D97-AF65-F5344CB8AC3E}">
        <p14:creationId xmlns:p14="http://schemas.microsoft.com/office/powerpoint/2010/main" val="291606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GB file independent</a:t>
            </a:r>
            <a:r>
              <a:rPr lang="en-US" baseline="0" dirty="0" smtClean="0"/>
              <a:t> write from 4K processes</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4</a:t>
            </a:fld>
            <a:endParaRPr lang="en-US"/>
          </a:p>
        </p:txBody>
      </p:sp>
    </p:spTree>
    <p:extLst>
      <p:ext uri="{BB962C8B-B14F-4D97-AF65-F5344CB8AC3E}">
        <p14:creationId xmlns:p14="http://schemas.microsoft.com/office/powerpoint/2010/main" val="260929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5</a:t>
            </a:fld>
            <a:endParaRPr lang="en-US"/>
          </a:p>
        </p:txBody>
      </p:sp>
    </p:spTree>
    <p:extLst>
      <p:ext uri="{BB962C8B-B14F-4D97-AF65-F5344CB8AC3E}">
        <p14:creationId xmlns:p14="http://schemas.microsoft.com/office/powerpoint/2010/main" val="392778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GB file independent</a:t>
            </a:r>
            <a:r>
              <a:rPr lang="en-US" baseline="0" dirty="0" smtClean="0"/>
              <a:t> write from 4K </a:t>
            </a:r>
            <a:r>
              <a:rPr lang="en-US" baseline="0" dirty="0" smtClean="0"/>
              <a:t>processes</a:t>
            </a:r>
            <a:endParaRPr lang="en-US" baseline="0" dirty="0" smtClean="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6</a:t>
            </a:fld>
            <a:endParaRPr lang="en-US"/>
          </a:p>
        </p:txBody>
      </p:sp>
    </p:spTree>
    <p:extLst>
      <p:ext uri="{BB962C8B-B14F-4D97-AF65-F5344CB8AC3E}">
        <p14:creationId xmlns:p14="http://schemas.microsoft.com/office/powerpoint/2010/main" val="2609291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7</a:t>
            </a:fld>
            <a:endParaRPr lang="en-US"/>
          </a:p>
        </p:txBody>
      </p:sp>
    </p:spTree>
    <p:extLst>
      <p:ext uri="{BB962C8B-B14F-4D97-AF65-F5344CB8AC3E}">
        <p14:creationId xmlns:p14="http://schemas.microsoft.com/office/powerpoint/2010/main" val="345103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8</a:t>
            </a:fld>
            <a:endParaRPr lang="en-US"/>
          </a:p>
        </p:txBody>
      </p:sp>
    </p:spTree>
    <p:extLst>
      <p:ext uri="{BB962C8B-B14F-4D97-AF65-F5344CB8AC3E}">
        <p14:creationId xmlns:p14="http://schemas.microsoft.com/office/powerpoint/2010/main" val="2925583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76581A-B39E-9D41-A0BA-A8EA34FE647C}" type="slidenum">
              <a:rPr lang="en-US" smtClean="0"/>
              <a:pPr>
                <a:defRPr/>
              </a:pPr>
              <a:t>9</a:t>
            </a:fld>
            <a:endParaRPr lang="en-US"/>
          </a:p>
        </p:txBody>
      </p:sp>
    </p:spTree>
    <p:extLst>
      <p:ext uri="{BB962C8B-B14F-4D97-AF65-F5344CB8AC3E}">
        <p14:creationId xmlns:p14="http://schemas.microsoft.com/office/powerpoint/2010/main" val="2568422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doe_black.jpg"/>
          <p:cNvPicPr>
            <a:picLocks noChangeAspect="1"/>
          </p:cNvPicPr>
          <p:nvPr/>
        </p:nvPicPr>
        <p:blipFill>
          <a:blip r:embed="rId2">
            <a:alphaModFix amt="75000"/>
            <a:extLst>
              <a:ext uri="{28A0092B-C50C-407E-A947-70E740481C1C}">
                <a14:useLocalDpi xmlns:a14="http://schemas.microsoft.com/office/drawing/2010/main" val="0"/>
              </a:ext>
            </a:extLst>
          </a:blip>
          <a:srcRect/>
          <a:stretch>
            <a:fillRect/>
          </a:stretch>
        </p:blipFill>
        <p:spPr bwMode="auto">
          <a:xfrm>
            <a:off x="7954963" y="6456363"/>
            <a:ext cx="960437" cy="231775"/>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itle header_Blue_6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itle footer_Blue_64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794500"/>
            <a:ext cx="9144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90600" y="3124200"/>
            <a:ext cx="6400800" cy="1752600"/>
          </a:xfrm>
        </p:spPr>
        <p:txBody>
          <a:bodyPr/>
          <a:lstStyle>
            <a:lvl1pPr marL="0" indent="0" algn="l">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itle 8"/>
          <p:cNvSpPr>
            <a:spLocks noGrp="1"/>
          </p:cNvSpPr>
          <p:nvPr>
            <p:ph type="title"/>
          </p:nvPr>
        </p:nvSpPr>
        <p:spPr>
          <a:xfrm>
            <a:off x="990600" y="1676400"/>
            <a:ext cx="7696200" cy="1066800"/>
          </a:xfrm>
        </p:spPr>
        <p:txBody>
          <a:bodyPr>
            <a:normAutofit/>
          </a:bodyPr>
          <a:lstStyle>
            <a:lvl1pPr algn="l">
              <a:defRPr sz="3000"/>
            </a:lvl1pPr>
          </a:lstStyle>
          <a:p>
            <a:r>
              <a:rPr lang="en-US" smtClean="0"/>
              <a:t>Click to edit Master title style</a:t>
            </a:r>
            <a:endParaRPr lang="en-US" dirty="0"/>
          </a:p>
        </p:txBody>
      </p:sp>
    </p:spTree>
    <p:extLst>
      <p:ext uri="{BB962C8B-B14F-4D97-AF65-F5344CB8AC3E}">
        <p14:creationId xmlns:p14="http://schemas.microsoft.com/office/powerpoint/2010/main" val="47699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5" descr="slide footer_blue_6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lide header_6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1A257722-E280-4C4B-A457-FED1F74DE5CC}" type="datetime1">
              <a:rPr lang="en-US"/>
              <a:pPr>
                <a:defRPr/>
              </a:pPr>
              <a:t>11/15/15</a:t>
            </a:fld>
            <a:endParaRPr lang="en-US"/>
          </a:p>
        </p:txBody>
      </p:sp>
      <p:sp>
        <p:nvSpPr>
          <p:cNvPr id="7" name="Slide Number Placeholder 5"/>
          <p:cNvSpPr>
            <a:spLocks noGrp="1"/>
          </p:cNvSpPr>
          <p:nvPr>
            <p:ph type="sldNum" sz="quarter" idx="11"/>
          </p:nvPr>
        </p:nvSpPr>
        <p:spPr/>
        <p:txBody>
          <a:bodyPr/>
          <a:lstStyle>
            <a:lvl1pPr>
              <a:defRPr/>
            </a:lvl1pPr>
          </a:lstStyle>
          <a:p>
            <a:pPr>
              <a:defRPr/>
            </a:pPr>
            <a:fld id="{3D881B44-B3E5-E644-8A31-9AB002D7BB76}" type="slidenum">
              <a:rPr lang="en-US"/>
              <a:pPr>
                <a:defRPr/>
              </a:pPr>
              <a:t>‹#›</a:t>
            </a:fld>
            <a:endParaRPr lang="en-US"/>
          </a:p>
        </p:txBody>
      </p:sp>
    </p:spTree>
    <p:extLst>
      <p:ext uri="{BB962C8B-B14F-4D97-AF65-F5344CB8AC3E}">
        <p14:creationId xmlns:p14="http://schemas.microsoft.com/office/powerpoint/2010/main" val="336573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slide footer_blue_6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slide header_6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2EF91729-C203-BA44-9D29-8BECD1714EDE}" type="datetime1">
              <a:rPr lang="en-US"/>
              <a:pPr>
                <a:defRPr/>
              </a:pPr>
              <a:t>11/15/15</a:t>
            </a:fld>
            <a:endParaRPr lang="en-US"/>
          </a:p>
        </p:txBody>
      </p:sp>
      <p:sp>
        <p:nvSpPr>
          <p:cNvPr id="6" name="Slide Number Placeholder 5"/>
          <p:cNvSpPr>
            <a:spLocks noGrp="1"/>
          </p:cNvSpPr>
          <p:nvPr>
            <p:ph type="sldNum" sz="quarter" idx="11"/>
          </p:nvPr>
        </p:nvSpPr>
        <p:spPr/>
        <p:txBody>
          <a:bodyPr/>
          <a:lstStyle>
            <a:lvl1pPr>
              <a:defRPr/>
            </a:lvl1pPr>
          </a:lstStyle>
          <a:p>
            <a:pPr>
              <a:defRPr/>
            </a:pPr>
            <a:fld id="{A66951EF-27D9-E641-AA35-F94828ACFAA8}" type="slidenum">
              <a:rPr lang="en-US"/>
              <a:pPr>
                <a:defRPr/>
              </a:pPr>
              <a:t>‹#›</a:t>
            </a:fld>
            <a:endParaRPr lang="en-US"/>
          </a:p>
        </p:txBody>
      </p:sp>
    </p:spTree>
    <p:extLst>
      <p:ext uri="{BB962C8B-B14F-4D97-AF65-F5344CB8AC3E}">
        <p14:creationId xmlns:p14="http://schemas.microsoft.com/office/powerpoint/2010/main" val="2116020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descr="slide footer_blue_6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slide header_6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0B481314-A755-5743-9D79-7386A74A163F}" type="datetime1">
              <a:rPr lang="en-US"/>
              <a:pPr>
                <a:defRPr/>
              </a:pPr>
              <a:t>11/15/15</a:t>
            </a:fld>
            <a:endParaRPr lang="en-US"/>
          </a:p>
        </p:txBody>
      </p:sp>
      <p:sp>
        <p:nvSpPr>
          <p:cNvPr id="5" name="Slide Number Placeholder 5"/>
          <p:cNvSpPr>
            <a:spLocks noGrp="1"/>
          </p:cNvSpPr>
          <p:nvPr>
            <p:ph type="sldNum" sz="quarter" idx="11"/>
          </p:nvPr>
        </p:nvSpPr>
        <p:spPr/>
        <p:txBody>
          <a:bodyPr/>
          <a:lstStyle>
            <a:lvl1pPr>
              <a:defRPr/>
            </a:lvl1pPr>
          </a:lstStyle>
          <a:p>
            <a:pPr>
              <a:defRPr/>
            </a:pPr>
            <a:fld id="{BDD155F0-B653-1842-AA32-6F1658EB9BDE}" type="slidenum">
              <a:rPr lang="en-US"/>
              <a:pPr>
                <a:defRPr/>
              </a:pPr>
              <a:t>‹#›</a:t>
            </a:fld>
            <a:endParaRPr lang="en-US"/>
          </a:p>
        </p:txBody>
      </p:sp>
    </p:spTree>
    <p:extLst>
      <p:ext uri="{BB962C8B-B14F-4D97-AF65-F5344CB8AC3E}">
        <p14:creationId xmlns:p14="http://schemas.microsoft.com/office/powerpoint/2010/main" val="3615299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2"/>
          </p:nvPr>
        </p:nvSpPr>
        <p:spPr>
          <a:xfrm>
            <a:off x="7010400" y="6569075"/>
            <a:ext cx="1371600" cy="212725"/>
          </a:xfrm>
          <a:prstGeom prst="rect">
            <a:avLst/>
          </a:prstGeom>
        </p:spPr>
        <p:txBody>
          <a:bodyPr vert="horz" wrap="square" lIns="91440" tIns="45720" rIns="91440" bIns="45720" numCol="1" anchor="t" anchorCtr="0" compatLnSpc="1">
            <a:prstTxWarp prst="textNoShape">
              <a:avLst/>
            </a:prstTxWarp>
          </a:bodyPr>
          <a:lstStyle>
            <a:lvl1pPr algn="r">
              <a:defRPr sz="1000">
                <a:solidFill>
                  <a:srgbClr val="5F5F5F"/>
                </a:solidFill>
                <a:latin typeface="Calibri" charset="0"/>
              </a:defRPr>
            </a:lvl1pPr>
          </a:lstStyle>
          <a:p>
            <a:pPr>
              <a:defRPr/>
            </a:pPr>
            <a:fld id="{810375B5-1BD5-254D-A343-6238FAD0DE0B}" type="datetime1">
              <a:rPr lang="en-US"/>
              <a:pPr>
                <a:defRPr/>
              </a:pPr>
              <a:t>11/15/15</a:t>
            </a:fld>
            <a:endParaRPr lang="en-US"/>
          </a:p>
        </p:txBody>
      </p:sp>
      <p:sp>
        <p:nvSpPr>
          <p:cNvPr id="7" name="Slide Number Placeholder 5"/>
          <p:cNvSpPr>
            <a:spLocks noGrp="1"/>
          </p:cNvSpPr>
          <p:nvPr>
            <p:ph type="sldNum" sz="quarter" idx="4"/>
          </p:nvPr>
        </p:nvSpPr>
        <p:spPr>
          <a:xfrm>
            <a:off x="8610600" y="6492875"/>
            <a:ext cx="381000" cy="365125"/>
          </a:xfrm>
          <a:prstGeom prst="rect">
            <a:avLst/>
          </a:prstGeom>
        </p:spPr>
        <p:txBody>
          <a:bodyPr vert="horz" wrap="square" lIns="91440" tIns="45720" rIns="91440" bIns="45720" numCol="1" anchor="t" anchorCtr="0" compatLnSpc="1">
            <a:prstTxWarp prst="textNoShape">
              <a:avLst/>
            </a:prstTxWarp>
          </a:bodyPr>
          <a:lstStyle>
            <a:lvl1pPr>
              <a:defRPr sz="900">
                <a:solidFill>
                  <a:srgbClr val="5F5F5F"/>
                </a:solidFill>
              </a:defRPr>
            </a:lvl1pPr>
          </a:lstStyle>
          <a:p>
            <a:pPr>
              <a:defRPr/>
            </a:pPr>
            <a:fld id="{31A67D11-7CE8-7A44-AFC2-9F1CB40B30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Lst>
  <p:hf hdr="0" ftr="0" dt="0"/>
  <p:txStyles>
    <p:titleStyle>
      <a:lvl1pPr algn="l" defTabSz="457200" rtl="0" eaLnBrk="1" fontAlgn="base" hangingPunct="1">
        <a:spcBef>
          <a:spcPct val="0"/>
        </a:spcBef>
        <a:spcAft>
          <a:spcPct val="0"/>
        </a:spcAft>
        <a:defRPr sz="2600" b="1" kern="1200">
          <a:solidFill>
            <a:srgbClr val="1F497D"/>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2pPr>
      <a:lvl3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3pPr>
      <a:lvl4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4pPr>
      <a:lvl5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p:titleStyle>
    <p:bodyStyle>
      <a:lvl1pPr marL="342900" indent="-342900" algn="l" defTabSz="457200" rtl="0" eaLnBrk="1" fontAlgn="base" hangingPunct="1">
        <a:spcBef>
          <a:spcPct val="20000"/>
        </a:spcBef>
        <a:spcAft>
          <a:spcPct val="0"/>
        </a:spcAft>
        <a:buClr>
          <a:srgbClr val="1F497D"/>
        </a:buClr>
        <a:buFont typeface="Wingdings" charset="0"/>
        <a:buChar char="§"/>
        <a:defRPr kern="1200">
          <a:solidFill>
            <a:srgbClr val="000000"/>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Clr>
          <a:srgbClr val="1F497D"/>
        </a:buClr>
        <a:buFont typeface="Arial" charset="0"/>
        <a:buChar char="–"/>
        <a:defRPr sz="1600" kern="1200">
          <a:solidFill>
            <a:srgbClr val="000000"/>
          </a:solidFill>
          <a:latin typeface="+mn-lt"/>
          <a:ea typeface="ＭＳ Ｐゴシック" pitchFamily="-112" charset="-128"/>
          <a:cs typeface="ＭＳ Ｐゴシック" charset="0"/>
        </a:defRPr>
      </a:lvl2pPr>
      <a:lvl3pPr marL="11430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3pPr>
      <a:lvl4pPr marL="16002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4pPr>
      <a:lvl5pPr marL="2057400" indent="-228600" algn="l" defTabSz="457200" rtl="0" eaLnBrk="1" fontAlgn="base" hangingPunct="1">
        <a:spcBef>
          <a:spcPct val="20000"/>
        </a:spcBef>
        <a:spcAft>
          <a:spcPct val="0"/>
        </a:spcAft>
        <a:buClr>
          <a:srgbClr val="1F497D"/>
        </a:buClr>
        <a:buFont typeface="Arial" charset="0"/>
        <a:buChar char="»"/>
        <a:defRPr sz="1400" kern="1200">
          <a:solidFill>
            <a:srgbClr val="000000"/>
          </a:solidFill>
          <a:latin typeface="+mn-lt"/>
          <a:ea typeface="ＭＳ Ｐゴシック" pitchFamily="-112"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ubtitle 2"/>
          <p:cNvSpPr>
            <a:spLocks noGrp="1"/>
          </p:cNvSpPr>
          <p:nvPr>
            <p:ph type="subTitle" idx="1"/>
          </p:nvPr>
        </p:nvSpPr>
        <p:spPr>
          <a:xfrm>
            <a:off x="76200" y="2438400"/>
            <a:ext cx="9067800" cy="2590800"/>
          </a:xfrm>
        </p:spPr>
        <p:txBody>
          <a:bodyPr/>
          <a:lstStyle/>
          <a:p>
            <a:pPr algn="ctr"/>
            <a:r>
              <a:rPr lang="en-US" sz="2400" dirty="0">
                <a:latin typeface="Calibri"/>
                <a:cs typeface="Calibri"/>
              </a:rPr>
              <a:t>Preeti Malakar, </a:t>
            </a:r>
            <a:r>
              <a:rPr lang="en-US" sz="2400" dirty="0" err="1">
                <a:latin typeface="Calibri"/>
                <a:cs typeface="Calibri"/>
              </a:rPr>
              <a:t>Venkatram</a:t>
            </a:r>
            <a:r>
              <a:rPr lang="en-US" sz="2400" dirty="0">
                <a:latin typeface="Calibri"/>
                <a:cs typeface="Calibri"/>
              </a:rPr>
              <a:t> </a:t>
            </a:r>
            <a:r>
              <a:rPr lang="en-US" sz="2400" dirty="0" err="1" smtClean="0">
                <a:latin typeface="Calibri"/>
                <a:cs typeface="Calibri"/>
              </a:rPr>
              <a:t>Vishwanath</a:t>
            </a:r>
            <a:endParaRPr lang="en-US" sz="2400" dirty="0" smtClean="0">
              <a:latin typeface="Calibri"/>
              <a:cs typeface="Calibri"/>
            </a:endParaRPr>
          </a:p>
          <a:p>
            <a:pPr algn="ctr"/>
            <a:endParaRPr lang="en-US" sz="2400" dirty="0" smtClean="0">
              <a:latin typeface="Calibri"/>
              <a:cs typeface="Calibri"/>
            </a:endParaRPr>
          </a:p>
          <a:p>
            <a:pPr algn="ctr"/>
            <a:r>
              <a:rPr lang="en-US" sz="2400" i="1" dirty="0" smtClean="0">
                <a:solidFill>
                  <a:schemeClr val="accent3">
                    <a:lumMod val="50000"/>
                  </a:schemeClr>
                </a:solidFill>
                <a:latin typeface="Calibri"/>
                <a:cs typeface="Calibri"/>
              </a:rPr>
              <a:t>Argonne Leadership Computing Facility</a:t>
            </a:r>
          </a:p>
          <a:p>
            <a:pPr algn="ctr"/>
            <a:r>
              <a:rPr lang="en-US" sz="2400" i="1" dirty="0" smtClean="0">
                <a:solidFill>
                  <a:schemeClr val="accent3">
                    <a:lumMod val="50000"/>
                  </a:schemeClr>
                </a:solidFill>
                <a:latin typeface="Calibri"/>
                <a:cs typeface="Calibri"/>
              </a:rPr>
              <a:t>Argonne </a:t>
            </a:r>
            <a:r>
              <a:rPr lang="en-US" sz="2400" i="1" dirty="0">
                <a:solidFill>
                  <a:schemeClr val="accent3">
                    <a:lumMod val="50000"/>
                  </a:schemeClr>
                </a:solidFill>
                <a:latin typeface="Calibri"/>
                <a:cs typeface="Calibri"/>
              </a:rPr>
              <a:t>National Laboratory </a:t>
            </a:r>
          </a:p>
          <a:p>
            <a:pPr algn="ctr" eaLnBrk="1" hangingPunct="1"/>
            <a:endParaRPr lang="en-US" sz="2400" dirty="0" smtClean="0">
              <a:latin typeface="Calibri"/>
              <a:ea typeface="ＭＳ Ｐゴシック" charset="0"/>
              <a:cs typeface="Calibri"/>
            </a:endParaRPr>
          </a:p>
          <a:p>
            <a:pPr algn="ctr" eaLnBrk="1" hangingPunct="1"/>
            <a:r>
              <a:rPr lang="en-US" sz="2400" dirty="0" smtClean="0">
                <a:solidFill>
                  <a:srgbClr val="008000"/>
                </a:solidFill>
                <a:latin typeface="Calibri"/>
                <a:ea typeface="ＭＳ Ｐゴシック" charset="0"/>
                <a:cs typeface="Calibri"/>
              </a:rPr>
              <a:t>15</a:t>
            </a:r>
            <a:r>
              <a:rPr lang="en-US" sz="2400" baseline="30000" dirty="0" smtClean="0">
                <a:solidFill>
                  <a:srgbClr val="008000"/>
                </a:solidFill>
                <a:latin typeface="Calibri"/>
                <a:ea typeface="ＭＳ Ｐゴシック" charset="0"/>
                <a:cs typeface="Calibri"/>
              </a:rPr>
              <a:t>th</a:t>
            </a:r>
            <a:r>
              <a:rPr lang="en-US" sz="2400" dirty="0" smtClean="0">
                <a:solidFill>
                  <a:srgbClr val="008000"/>
                </a:solidFill>
                <a:latin typeface="Calibri"/>
                <a:ea typeface="ＭＳ Ｐゴシック" charset="0"/>
                <a:cs typeface="Calibri"/>
              </a:rPr>
              <a:t> November 2015</a:t>
            </a:r>
            <a:endParaRPr lang="en-US" sz="2400" dirty="0">
              <a:solidFill>
                <a:srgbClr val="008000"/>
              </a:solidFill>
              <a:latin typeface="Calibri"/>
              <a:ea typeface="ＭＳ Ｐゴシック" charset="0"/>
              <a:cs typeface="Calibri"/>
            </a:endParaRPr>
          </a:p>
        </p:txBody>
      </p:sp>
      <p:sp>
        <p:nvSpPr>
          <p:cNvPr id="8194" name="Title 1"/>
          <p:cNvSpPr>
            <a:spLocks noGrp="1"/>
          </p:cNvSpPr>
          <p:nvPr>
            <p:ph type="title"/>
          </p:nvPr>
        </p:nvSpPr>
        <p:spPr>
          <a:xfrm>
            <a:off x="228600" y="990600"/>
            <a:ext cx="8763000" cy="1295400"/>
          </a:xfrm>
        </p:spPr>
        <p:txBody>
          <a:bodyPr>
            <a:noAutofit/>
          </a:bodyPr>
          <a:lstStyle/>
          <a:p>
            <a:pPr algn="ctr"/>
            <a:r>
              <a:rPr lang="en-US" sz="3600" dirty="0">
                <a:latin typeface="Calibri"/>
                <a:cs typeface="Calibri"/>
              </a:rPr>
              <a:t>Route-aware Independent MPI I/O on the Blue Gene/</a:t>
            </a:r>
            <a:r>
              <a:rPr lang="en-US" sz="3600" dirty="0" smtClean="0">
                <a:latin typeface="Calibri"/>
                <a:cs typeface="Calibri"/>
              </a:rPr>
              <a:t>Q</a:t>
            </a:r>
            <a:endParaRPr lang="en-US" sz="3600" dirty="0">
              <a:latin typeface="Calibri"/>
              <a:ea typeface="ＭＳ Ｐゴシック" charset="0"/>
              <a:cs typeface="Calibri"/>
            </a:endParaRPr>
          </a:p>
        </p:txBody>
      </p:sp>
      <p:sp>
        <p:nvSpPr>
          <p:cNvPr id="8195" name="Slide Number Placeholder 2"/>
          <p:cNvSpPr>
            <a:spLocks noGrp="1"/>
          </p:cNvSpPr>
          <p:nvPr>
            <p:ph type="sldNum" sz="quarter" idx="4294967295"/>
          </p:nvPr>
        </p:nvSpPr>
        <p:spPr bwMode="auto">
          <a:xfrm>
            <a:off x="8763000" y="6492875"/>
            <a:ext cx="381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1B0749-4E90-0640-9526-FB4DDEB8A0CC}" type="slidenum">
              <a:rPr lang="en-US" sz="900">
                <a:solidFill>
                  <a:srgbClr val="5F5F5F"/>
                </a:solidFill>
              </a:rPr>
              <a:pPr eaLnBrk="1" hangingPunct="1"/>
              <a:t>1</a:t>
            </a:fld>
            <a:endParaRPr lang="en-US" sz="900">
              <a:solidFill>
                <a:srgbClr val="5F5F5F"/>
              </a:solidFill>
            </a:endParaRPr>
          </a:p>
        </p:txBody>
      </p:sp>
      <p:pic>
        <p:nvPicPr>
          <p:cNvPr id="2" name="Picture 1"/>
          <p:cNvPicPr>
            <a:picLocks noChangeAspect="1"/>
          </p:cNvPicPr>
          <p:nvPr/>
        </p:nvPicPr>
        <p:blipFill>
          <a:blip r:embed="rId3"/>
          <a:stretch>
            <a:fillRect/>
          </a:stretch>
        </p:blipFill>
        <p:spPr>
          <a:xfrm>
            <a:off x="76200" y="6028802"/>
            <a:ext cx="2590800" cy="676798"/>
          </a:xfrm>
          <a:prstGeom prst="rect">
            <a:avLst/>
          </a:prstGeom>
        </p:spPr>
      </p:pic>
      <p:pic>
        <p:nvPicPr>
          <p:cNvPr id="3" name="Picture 2" descr="discs-logo_2015-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5237289"/>
            <a:ext cx="3810000" cy="148166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10</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Prior work</a:t>
            </a:r>
            <a:endParaRPr lang="en-US" sz="4000" dirty="0">
              <a:latin typeface="Calibri"/>
              <a:ea typeface="ＭＳ Ｐゴシック" charset="0"/>
              <a:cs typeface="Calibri"/>
            </a:endParaRPr>
          </a:p>
        </p:txBody>
      </p:sp>
      <p:sp>
        <p:nvSpPr>
          <p:cNvPr id="2" name="Rectangle 1"/>
          <p:cNvSpPr/>
          <p:nvPr/>
        </p:nvSpPr>
        <p:spPr>
          <a:xfrm>
            <a:off x="609600" y="1295400"/>
            <a:ext cx="8229600" cy="1938992"/>
          </a:xfrm>
          <a:prstGeom prst="rect">
            <a:avLst/>
          </a:prstGeom>
        </p:spPr>
        <p:txBody>
          <a:bodyPr wrap="square">
            <a:spAutoFit/>
          </a:bodyPr>
          <a:lstStyle/>
          <a:p>
            <a:r>
              <a:rPr lang="en-US" dirty="0" smtClean="0">
                <a:solidFill>
                  <a:srgbClr val="000000"/>
                </a:solidFill>
                <a:latin typeface="Calibri"/>
                <a:cs typeface="Calibri"/>
              </a:rPr>
              <a:t>Collective </a:t>
            </a:r>
            <a:r>
              <a:rPr lang="en-US" dirty="0">
                <a:solidFill>
                  <a:srgbClr val="000000"/>
                </a:solidFill>
                <a:latin typeface="Calibri"/>
                <a:cs typeface="Calibri"/>
              </a:rPr>
              <a:t>I/</a:t>
            </a:r>
            <a:r>
              <a:rPr lang="en-US" dirty="0" smtClean="0">
                <a:solidFill>
                  <a:srgbClr val="000000"/>
                </a:solidFill>
                <a:latin typeface="Calibri"/>
                <a:cs typeface="Calibri"/>
              </a:rPr>
              <a:t>O optimizations</a:t>
            </a:r>
          </a:p>
          <a:p>
            <a:pPr marL="342900" indent="-342900">
              <a:buFont typeface="Arial"/>
              <a:buChar char="•"/>
            </a:pPr>
            <a:r>
              <a:rPr lang="en-US" dirty="0" smtClean="0">
                <a:solidFill>
                  <a:srgbClr val="000000"/>
                </a:solidFill>
                <a:latin typeface="Calibri"/>
                <a:cs typeface="Calibri"/>
              </a:rPr>
              <a:t>Physical data layout-aware reordering [IPDPS 2011]</a:t>
            </a:r>
            <a:endParaRPr lang="en-US" dirty="0">
              <a:solidFill>
                <a:srgbClr val="000000"/>
              </a:solidFill>
              <a:latin typeface="Calibri"/>
              <a:cs typeface="Calibri"/>
            </a:endParaRPr>
          </a:p>
          <a:p>
            <a:pPr marL="342900" indent="-342900">
              <a:buFont typeface="Arial"/>
              <a:buChar char="•"/>
            </a:pPr>
            <a:r>
              <a:rPr lang="en-US" dirty="0" smtClean="0">
                <a:solidFill>
                  <a:srgbClr val="000000"/>
                </a:solidFill>
                <a:latin typeface="Calibri"/>
                <a:cs typeface="Calibri"/>
              </a:rPr>
              <a:t>Reorganizing I/O requests [Cluster 2014]</a:t>
            </a:r>
          </a:p>
          <a:p>
            <a:r>
              <a:rPr lang="en-US" dirty="0" smtClean="0">
                <a:solidFill>
                  <a:srgbClr val="008000"/>
                </a:solidFill>
                <a:latin typeface="Calibri"/>
                <a:cs typeface="Calibri"/>
              </a:rPr>
              <a:t>We focus </a:t>
            </a:r>
            <a:r>
              <a:rPr lang="en-US" dirty="0">
                <a:solidFill>
                  <a:srgbClr val="008000"/>
                </a:solidFill>
                <a:latin typeface="Calibri"/>
                <a:cs typeface="Calibri"/>
              </a:rPr>
              <a:t>on path </a:t>
            </a:r>
            <a:r>
              <a:rPr lang="en-US" dirty="0" smtClean="0">
                <a:solidFill>
                  <a:srgbClr val="008000"/>
                </a:solidFill>
                <a:latin typeface="Calibri"/>
                <a:cs typeface="Calibri"/>
              </a:rPr>
              <a:t>of independent </a:t>
            </a:r>
            <a:r>
              <a:rPr lang="en-US" dirty="0">
                <a:solidFill>
                  <a:srgbClr val="008000"/>
                </a:solidFill>
                <a:latin typeface="Calibri"/>
                <a:cs typeface="Calibri"/>
              </a:rPr>
              <a:t>I/O </a:t>
            </a:r>
            <a:r>
              <a:rPr lang="en-US" dirty="0" smtClean="0">
                <a:solidFill>
                  <a:srgbClr val="008000"/>
                </a:solidFill>
                <a:latin typeface="Calibri"/>
                <a:cs typeface="Calibri"/>
              </a:rPr>
              <a:t>data in </a:t>
            </a:r>
            <a:r>
              <a:rPr lang="en-US" dirty="0">
                <a:solidFill>
                  <a:srgbClr val="008000"/>
                </a:solidFill>
                <a:latin typeface="Calibri"/>
                <a:cs typeface="Calibri"/>
              </a:rPr>
              <a:t>the interconnect</a:t>
            </a:r>
          </a:p>
          <a:p>
            <a:endParaRPr lang="en-US" dirty="0">
              <a:solidFill>
                <a:srgbClr val="000000"/>
              </a:solidFill>
              <a:latin typeface="Calibri"/>
              <a:cs typeface="Calibri"/>
            </a:endParaRPr>
          </a:p>
        </p:txBody>
      </p:sp>
      <p:sp>
        <p:nvSpPr>
          <p:cNvPr id="3" name="Rectangle 2"/>
          <p:cNvSpPr/>
          <p:nvPr/>
        </p:nvSpPr>
        <p:spPr>
          <a:xfrm>
            <a:off x="609600" y="3459540"/>
            <a:ext cx="7924800" cy="1569660"/>
          </a:xfrm>
          <a:prstGeom prst="rect">
            <a:avLst/>
          </a:prstGeom>
        </p:spPr>
        <p:txBody>
          <a:bodyPr wrap="square">
            <a:spAutoFit/>
          </a:bodyPr>
          <a:lstStyle/>
          <a:p>
            <a:r>
              <a:rPr lang="en-US" dirty="0" smtClean="0">
                <a:solidFill>
                  <a:srgbClr val="000000"/>
                </a:solidFill>
                <a:latin typeface="Calibri"/>
                <a:cs typeface="Calibri"/>
              </a:rPr>
              <a:t>I/O optimizations for Lustre [IPCCC 2011]</a:t>
            </a:r>
          </a:p>
          <a:p>
            <a:pPr marL="342900" indent="-342900">
              <a:buFont typeface="Arial"/>
              <a:buChar char="•"/>
            </a:pPr>
            <a:r>
              <a:rPr lang="en-US" dirty="0" smtClean="0">
                <a:solidFill>
                  <a:srgbClr val="000000"/>
                </a:solidFill>
                <a:latin typeface="Calibri"/>
                <a:cs typeface="Calibri"/>
              </a:rPr>
              <a:t>Improved routing algorithm</a:t>
            </a:r>
          </a:p>
          <a:p>
            <a:pPr marL="342900" indent="-342900">
              <a:buFont typeface="Arial"/>
              <a:buChar char="•"/>
            </a:pPr>
            <a:r>
              <a:rPr lang="en-US" dirty="0" smtClean="0">
                <a:solidFill>
                  <a:srgbClr val="000000"/>
                </a:solidFill>
                <a:latin typeface="Calibri"/>
                <a:cs typeface="Calibri"/>
              </a:rPr>
              <a:t>Modified pairing of client to storage servers</a:t>
            </a:r>
          </a:p>
          <a:p>
            <a:r>
              <a:rPr lang="en-US" dirty="0">
                <a:solidFill>
                  <a:srgbClr val="008000"/>
                </a:solidFill>
                <a:latin typeface="Calibri"/>
                <a:cs typeface="Calibri"/>
              </a:rPr>
              <a:t>No control </a:t>
            </a:r>
            <a:r>
              <a:rPr lang="en-US" dirty="0" smtClean="0">
                <a:solidFill>
                  <a:srgbClr val="008000"/>
                </a:solidFill>
                <a:latin typeface="Calibri"/>
                <a:cs typeface="Calibri"/>
              </a:rPr>
              <a:t>over </a:t>
            </a:r>
            <a:r>
              <a:rPr lang="en-US" dirty="0">
                <a:solidFill>
                  <a:srgbClr val="008000"/>
                </a:solidFill>
                <a:latin typeface="Calibri"/>
                <a:cs typeface="Calibri"/>
              </a:rPr>
              <a:t>system routing or I/O node </a:t>
            </a:r>
            <a:r>
              <a:rPr lang="en-US" dirty="0" smtClean="0">
                <a:solidFill>
                  <a:srgbClr val="008000"/>
                </a:solidFill>
                <a:latin typeface="Calibri"/>
                <a:cs typeface="Calibri"/>
              </a:rPr>
              <a:t>pairing</a:t>
            </a:r>
            <a:endParaRPr lang="en-US" dirty="0">
              <a:solidFill>
                <a:srgbClr val="008000"/>
              </a:solidFill>
              <a:latin typeface="Calibri"/>
              <a:cs typeface="Calibri"/>
            </a:endParaRPr>
          </a:p>
        </p:txBody>
      </p:sp>
    </p:spTree>
    <p:extLst>
      <p:ext uri="{BB962C8B-B14F-4D97-AF65-F5344CB8AC3E}">
        <p14:creationId xmlns:p14="http://schemas.microsoft.com/office/powerpoint/2010/main" val="625542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11</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Bridge node</a:t>
            </a:r>
            <a:endParaRPr lang="en-US" sz="4000" dirty="0">
              <a:latin typeface="Calibri"/>
              <a:ea typeface="ＭＳ Ｐゴシック" charset="0"/>
              <a:cs typeface="Calibri"/>
            </a:endParaRPr>
          </a:p>
        </p:txBody>
      </p:sp>
      <p:sp>
        <p:nvSpPr>
          <p:cNvPr id="4" name="Rectangle 3"/>
          <p:cNvSpPr/>
          <p:nvPr/>
        </p:nvSpPr>
        <p:spPr>
          <a:xfrm>
            <a:off x="457200" y="1362670"/>
            <a:ext cx="8229600" cy="1600200"/>
          </a:xfrm>
          <a:prstGeom prst="rect">
            <a:avLst/>
          </a:prstGeom>
          <a:ln w="3175">
            <a:solidFill>
              <a:srgbClr val="00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rtlCol="0" anchor="ctr"/>
          <a:lstStyle/>
          <a:p>
            <a:pPr marL="256032" indent="-256032">
              <a:buFont typeface="Arial"/>
              <a:buChar char="•"/>
            </a:pPr>
            <a:r>
              <a:rPr lang="en-US" dirty="0" smtClean="0">
                <a:solidFill>
                  <a:srgbClr val="000000"/>
                </a:solidFill>
                <a:latin typeface="Calibri"/>
                <a:cs typeface="Calibri"/>
              </a:rPr>
              <a:t>I/O nodes and bridge nodes are decided at boot time</a:t>
            </a:r>
          </a:p>
          <a:p>
            <a:pPr marL="256032" indent="-256032">
              <a:buFont typeface="Arial"/>
              <a:buChar char="•"/>
            </a:pPr>
            <a:r>
              <a:rPr lang="en-US" dirty="0" smtClean="0">
                <a:solidFill>
                  <a:srgbClr val="000000"/>
                </a:solidFill>
                <a:latin typeface="Calibri"/>
                <a:cs typeface="Calibri"/>
              </a:rPr>
              <a:t>Every bridge node has equal assignment of compute nodes</a:t>
            </a:r>
          </a:p>
          <a:p>
            <a:pPr marL="530352" lvl="1" indent="-256032">
              <a:buFont typeface="Arial"/>
              <a:buChar char="•"/>
            </a:pPr>
            <a:r>
              <a:rPr lang="en-US" dirty="0" smtClean="0">
                <a:solidFill>
                  <a:srgbClr val="000000"/>
                </a:solidFill>
                <a:latin typeface="Calibri"/>
                <a:cs typeface="Calibri"/>
              </a:rPr>
              <a:t>512-node partition: 8 bridge nodes, each assigned 64 nodes</a:t>
            </a:r>
            <a:endParaRPr lang="en-US" dirty="0">
              <a:solidFill>
                <a:srgbClr val="000000"/>
              </a:solidFill>
              <a:latin typeface="Calibri"/>
              <a:cs typeface="Calibri"/>
            </a:endParaRPr>
          </a:p>
          <a:p>
            <a:pPr marL="256032" indent="-256032">
              <a:buFont typeface="Arial"/>
              <a:buChar char="•"/>
            </a:pPr>
            <a:r>
              <a:rPr lang="en-US" dirty="0" smtClean="0">
                <a:solidFill>
                  <a:srgbClr val="000000"/>
                </a:solidFill>
                <a:latin typeface="Calibri"/>
                <a:cs typeface="Calibri"/>
              </a:rPr>
              <a:t>A compute node is </a:t>
            </a:r>
            <a:r>
              <a:rPr lang="en-US" dirty="0" smtClean="0">
                <a:solidFill>
                  <a:srgbClr val="FF0000"/>
                </a:solidFill>
                <a:latin typeface="Calibri"/>
                <a:cs typeface="Calibri"/>
              </a:rPr>
              <a:t>not always </a:t>
            </a:r>
            <a:r>
              <a:rPr lang="en-US" dirty="0" smtClean="0">
                <a:solidFill>
                  <a:srgbClr val="000000"/>
                </a:solidFill>
                <a:latin typeface="Calibri"/>
                <a:cs typeface="Calibri"/>
              </a:rPr>
              <a:t>assigned its closest bridge node</a:t>
            </a:r>
          </a:p>
        </p:txBody>
      </p:sp>
      <p:sp>
        <p:nvSpPr>
          <p:cNvPr id="2" name="TextBox 1"/>
          <p:cNvSpPr txBox="1"/>
          <p:nvPr/>
        </p:nvSpPr>
        <p:spPr>
          <a:xfrm>
            <a:off x="391949" y="909935"/>
            <a:ext cx="4180051" cy="461665"/>
          </a:xfrm>
          <a:prstGeom prst="rect">
            <a:avLst/>
          </a:prstGeom>
          <a:noFill/>
        </p:spPr>
        <p:txBody>
          <a:bodyPr wrap="none" rtlCol="0">
            <a:spAutoFit/>
          </a:bodyPr>
          <a:lstStyle/>
          <a:p>
            <a:r>
              <a:rPr lang="en-US" dirty="0" smtClean="0">
                <a:solidFill>
                  <a:srgbClr val="000000"/>
                </a:solidFill>
                <a:latin typeface="Calibri"/>
                <a:cs typeface="Calibri"/>
              </a:rPr>
              <a:t>Default bridge node assignment</a:t>
            </a:r>
            <a:endParaRPr lang="en-US" dirty="0">
              <a:solidFill>
                <a:srgbClr val="000000"/>
              </a:solidFill>
              <a:latin typeface="Calibri"/>
              <a:cs typeface="Calibri"/>
            </a:endParaRPr>
          </a:p>
        </p:txBody>
      </p:sp>
      <p:sp>
        <p:nvSpPr>
          <p:cNvPr id="6" name="Rectangle 5"/>
          <p:cNvSpPr/>
          <p:nvPr/>
        </p:nvSpPr>
        <p:spPr>
          <a:xfrm>
            <a:off x="457200" y="3514130"/>
            <a:ext cx="8229600" cy="990600"/>
          </a:xfrm>
          <a:prstGeom prst="rect">
            <a:avLst/>
          </a:prstGeom>
          <a:ln w="3175">
            <a:solidFill>
              <a:srgbClr val="000000"/>
            </a:solidFill>
          </a:ln>
          <a:effectLst>
            <a:outerShdw blurRad="50800" dist="38100" dir="2700000" algn="tl" rotWithShape="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lIns="91440" tIns="0" bIns="0" rtlCol="0" anchor="ctr"/>
          <a:lstStyle/>
          <a:p>
            <a:pPr marL="256032" indent="-256032">
              <a:buFont typeface="Arial"/>
              <a:buChar char="•"/>
            </a:pPr>
            <a:r>
              <a:rPr lang="en-US" dirty="0" smtClean="0">
                <a:solidFill>
                  <a:srgbClr val="000000"/>
                </a:solidFill>
                <a:latin typeface="Calibri"/>
                <a:cs typeface="Calibri"/>
              </a:rPr>
              <a:t>Assign a node to </a:t>
            </a:r>
            <a:r>
              <a:rPr lang="en-US" dirty="0">
                <a:solidFill>
                  <a:srgbClr val="000000"/>
                </a:solidFill>
                <a:latin typeface="Calibri"/>
                <a:cs typeface="Calibri"/>
              </a:rPr>
              <a:t>a</a:t>
            </a:r>
            <a:r>
              <a:rPr lang="en-US" dirty="0" smtClean="0">
                <a:solidFill>
                  <a:srgbClr val="000000"/>
                </a:solidFill>
                <a:latin typeface="Calibri"/>
                <a:cs typeface="Calibri"/>
              </a:rPr>
              <a:t> closer bridge node, if there exists one</a:t>
            </a:r>
          </a:p>
          <a:p>
            <a:pPr marL="256032" indent="-256032">
              <a:buFont typeface="Arial"/>
              <a:buChar char="•"/>
            </a:pPr>
            <a:r>
              <a:rPr lang="en-US" dirty="0" smtClean="0">
                <a:solidFill>
                  <a:srgbClr val="000000"/>
                </a:solidFill>
                <a:latin typeface="Calibri"/>
                <a:cs typeface="Calibri"/>
              </a:rPr>
              <a:t>Assign equal weights (new assignments) to all bridge nodes</a:t>
            </a:r>
          </a:p>
        </p:txBody>
      </p:sp>
      <p:sp>
        <p:nvSpPr>
          <p:cNvPr id="7" name="TextBox 6"/>
          <p:cNvSpPr txBox="1"/>
          <p:nvPr/>
        </p:nvSpPr>
        <p:spPr>
          <a:xfrm>
            <a:off x="381000" y="3048000"/>
            <a:ext cx="3457347" cy="461665"/>
          </a:xfrm>
          <a:prstGeom prst="rect">
            <a:avLst/>
          </a:prstGeom>
          <a:noFill/>
        </p:spPr>
        <p:txBody>
          <a:bodyPr wrap="none" rtlCol="0">
            <a:spAutoFit/>
          </a:bodyPr>
          <a:lstStyle/>
          <a:p>
            <a:r>
              <a:rPr lang="en-US" dirty="0" smtClean="0">
                <a:solidFill>
                  <a:srgbClr val="000000"/>
                </a:solidFill>
                <a:latin typeface="Calibri"/>
                <a:cs typeface="Calibri"/>
              </a:rPr>
              <a:t>Bridge node reassignment</a:t>
            </a:r>
            <a:endParaRPr lang="en-US" dirty="0">
              <a:solidFill>
                <a:srgbClr val="000000"/>
              </a:solidFill>
              <a:latin typeface="Calibri"/>
              <a:cs typeface="Calibri"/>
            </a:endParaRPr>
          </a:p>
        </p:txBody>
      </p:sp>
      <p:sp>
        <p:nvSpPr>
          <p:cNvPr id="5" name="TextBox 4"/>
          <p:cNvSpPr txBox="1"/>
          <p:nvPr/>
        </p:nvSpPr>
        <p:spPr>
          <a:xfrm>
            <a:off x="1846958" y="5943600"/>
            <a:ext cx="5696842" cy="461665"/>
          </a:xfrm>
          <a:prstGeom prst="rect">
            <a:avLst/>
          </a:prstGeom>
          <a:noFill/>
        </p:spPr>
        <p:txBody>
          <a:bodyPr wrap="none" rtlCol="0">
            <a:spAutoFit/>
          </a:bodyPr>
          <a:lstStyle/>
          <a:p>
            <a:r>
              <a:rPr lang="en-US" dirty="0">
                <a:solidFill>
                  <a:schemeClr val="accent3">
                    <a:lumMod val="75000"/>
                  </a:schemeClr>
                </a:solidFill>
                <a:latin typeface="Calibri"/>
                <a:cs typeface="Calibri"/>
              </a:rPr>
              <a:t>C</a:t>
            </a:r>
            <a:r>
              <a:rPr lang="en-US" dirty="0" smtClean="0">
                <a:solidFill>
                  <a:schemeClr val="accent3">
                    <a:lumMod val="75000"/>
                  </a:schemeClr>
                </a:solidFill>
                <a:latin typeface="Calibri"/>
                <a:cs typeface="Calibri"/>
              </a:rPr>
              <a:t>ompute nodes to bridge node assignments</a:t>
            </a:r>
            <a:endParaRPr lang="en-US" dirty="0">
              <a:solidFill>
                <a:schemeClr val="accent3">
                  <a:lumMod val="75000"/>
                </a:schemeClr>
              </a:solidFill>
              <a:latin typeface="Calibri"/>
              <a:cs typeface="Calibri"/>
            </a:endParaRPr>
          </a:p>
        </p:txBody>
      </p:sp>
      <p:grpSp>
        <p:nvGrpSpPr>
          <p:cNvPr id="59" name="Group 58"/>
          <p:cNvGrpSpPr/>
          <p:nvPr/>
        </p:nvGrpSpPr>
        <p:grpSpPr>
          <a:xfrm>
            <a:off x="4953013" y="4948535"/>
            <a:ext cx="1490600" cy="1048005"/>
            <a:chOff x="1852397" y="1357559"/>
            <a:chExt cx="1756900" cy="1600200"/>
          </a:xfrm>
        </p:grpSpPr>
        <p:sp>
          <p:nvSpPr>
            <p:cNvPr id="60" name="Oval 59"/>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 name="Oval 60"/>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 name="Oval 61"/>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3" name="Straight Connector 62"/>
            <p:cNvCxnSpPr>
              <a:stCxn id="60" idx="4"/>
              <a:endCxn id="61"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4" name="Straight Connector 63"/>
            <p:cNvCxnSpPr>
              <a:stCxn id="60" idx="4"/>
              <a:endCxn id="62"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65" name="Oval 64"/>
            <p:cNvSpPr/>
            <p:nvPr/>
          </p:nvSpPr>
          <p:spPr>
            <a:xfrm>
              <a:off x="1852397"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6" name="Oval 65"/>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7" name="Straight Connector 66"/>
            <p:cNvCxnSpPr>
              <a:stCxn id="61" idx="4"/>
              <a:endCxn id="65" idx="0"/>
            </p:cNvCxnSpPr>
            <p:nvPr/>
          </p:nvCxnSpPr>
          <p:spPr>
            <a:xfrm flipH="1">
              <a:off x="2006422" y="2273058"/>
              <a:ext cx="232988"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8" name="Straight Connector 67"/>
            <p:cNvCxnSpPr>
              <a:stCxn id="61" idx="4"/>
              <a:endCxn id="66"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69" name="Oval 68"/>
            <p:cNvSpPr/>
            <p:nvPr/>
          </p:nvSpPr>
          <p:spPr>
            <a:xfrm>
              <a:off x="284831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 name="Oval 69"/>
            <p:cNvSpPr/>
            <p:nvPr/>
          </p:nvSpPr>
          <p:spPr>
            <a:xfrm>
              <a:off x="3301249"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71" name="Straight Connector 70"/>
            <p:cNvCxnSpPr>
              <a:stCxn id="62" idx="4"/>
              <a:endCxn id="69" idx="0"/>
            </p:cNvCxnSpPr>
            <p:nvPr/>
          </p:nvCxnSpPr>
          <p:spPr>
            <a:xfrm flipH="1">
              <a:off x="3002340" y="2273058"/>
              <a:ext cx="238349"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2" name="Straight Connector 71"/>
            <p:cNvCxnSpPr>
              <a:stCxn id="62" idx="4"/>
              <a:endCxn id="70" idx="0"/>
            </p:cNvCxnSpPr>
            <p:nvPr/>
          </p:nvCxnSpPr>
          <p:spPr>
            <a:xfrm>
              <a:off x="3240690" y="2273058"/>
              <a:ext cx="21458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sp>
        <p:nvSpPr>
          <p:cNvPr id="88" name="Oval 87"/>
          <p:cNvSpPr/>
          <p:nvPr/>
        </p:nvSpPr>
        <p:spPr>
          <a:xfrm>
            <a:off x="3658928" y="4876800"/>
            <a:ext cx="261356" cy="208189"/>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9" name="Oval 88"/>
          <p:cNvSpPr/>
          <p:nvPr/>
        </p:nvSpPr>
        <p:spPr>
          <a:xfrm>
            <a:off x="3298030" y="5339926"/>
            <a:ext cx="261356" cy="20818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0" name="Oval 89"/>
          <p:cNvSpPr/>
          <p:nvPr/>
        </p:nvSpPr>
        <p:spPr>
          <a:xfrm>
            <a:off x="4147543" y="5339926"/>
            <a:ext cx="261356" cy="20818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91" name="Straight Connector 90"/>
          <p:cNvCxnSpPr>
            <a:stCxn id="88" idx="4"/>
            <a:endCxn id="89" idx="0"/>
          </p:cNvCxnSpPr>
          <p:nvPr/>
        </p:nvCxnSpPr>
        <p:spPr>
          <a:xfrm flipH="1">
            <a:off x="3428708" y="5084989"/>
            <a:ext cx="360898" cy="25493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2" name="Straight Connector 91"/>
          <p:cNvCxnSpPr>
            <a:stCxn id="88" idx="4"/>
            <a:endCxn id="90" idx="0"/>
          </p:cNvCxnSpPr>
          <p:nvPr/>
        </p:nvCxnSpPr>
        <p:spPr>
          <a:xfrm>
            <a:off x="3789606" y="5084989"/>
            <a:ext cx="488615" cy="25493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3" name="Oval 92"/>
          <p:cNvSpPr/>
          <p:nvPr/>
        </p:nvSpPr>
        <p:spPr>
          <a:xfrm>
            <a:off x="3100358" y="5788351"/>
            <a:ext cx="261356" cy="20818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4" name="Oval 93"/>
          <p:cNvSpPr/>
          <p:nvPr/>
        </p:nvSpPr>
        <p:spPr>
          <a:xfrm>
            <a:off x="3485527" y="5788351"/>
            <a:ext cx="261356" cy="20818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95" name="Straight Connector 94"/>
          <p:cNvCxnSpPr>
            <a:stCxn id="89" idx="4"/>
            <a:endCxn id="93" idx="0"/>
          </p:cNvCxnSpPr>
          <p:nvPr/>
        </p:nvCxnSpPr>
        <p:spPr>
          <a:xfrm flipH="1">
            <a:off x="3231037" y="5548115"/>
            <a:ext cx="197673" cy="240236"/>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6" name="Straight Connector 95"/>
          <p:cNvCxnSpPr>
            <a:stCxn id="89" idx="4"/>
            <a:endCxn id="94" idx="0"/>
          </p:cNvCxnSpPr>
          <p:nvPr/>
        </p:nvCxnSpPr>
        <p:spPr>
          <a:xfrm>
            <a:off x="3428708" y="5548115"/>
            <a:ext cx="187497" cy="240236"/>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7" name="Oval 96"/>
          <p:cNvSpPr/>
          <p:nvPr/>
        </p:nvSpPr>
        <p:spPr>
          <a:xfrm>
            <a:off x="3945322" y="5788351"/>
            <a:ext cx="261356" cy="20818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8" name="Oval 97"/>
          <p:cNvSpPr/>
          <p:nvPr/>
        </p:nvSpPr>
        <p:spPr>
          <a:xfrm>
            <a:off x="4329602" y="5788351"/>
            <a:ext cx="261356" cy="20818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99" name="Straight Connector 98"/>
          <p:cNvCxnSpPr>
            <a:stCxn id="90" idx="4"/>
            <a:endCxn id="97" idx="0"/>
          </p:cNvCxnSpPr>
          <p:nvPr/>
        </p:nvCxnSpPr>
        <p:spPr>
          <a:xfrm flipH="1">
            <a:off x="4076000" y="5548115"/>
            <a:ext cx="202222" cy="240236"/>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0" name="Straight Connector 99"/>
          <p:cNvCxnSpPr>
            <a:stCxn id="90" idx="4"/>
            <a:endCxn id="98" idx="0"/>
          </p:cNvCxnSpPr>
          <p:nvPr/>
        </p:nvCxnSpPr>
        <p:spPr>
          <a:xfrm>
            <a:off x="4278222" y="5548115"/>
            <a:ext cx="182059" cy="240236"/>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217" name="Curved Connector 9216"/>
          <p:cNvCxnSpPr>
            <a:stCxn id="98" idx="7"/>
            <a:endCxn id="60" idx="2"/>
          </p:cNvCxnSpPr>
          <p:nvPr/>
        </p:nvCxnSpPr>
        <p:spPr>
          <a:xfrm rot="5400000" flipH="1" flipV="1">
            <a:off x="4649028" y="4956285"/>
            <a:ext cx="766210" cy="958900"/>
          </a:xfrm>
          <a:prstGeom prst="curvedConnector2">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309646" y="5634335"/>
            <a:ext cx="338554" cy="461665"/>
          </a:xfrm>
          <a:prstGeom prst="rect">
            <a:avLst/>
          </a:prstGeom>
          <a:noFill/>
        </p:spPr>
        <p:txBody>
          <a:bodyPr wrap="none" rtlCol="0">
            <a:spAutoFit/>
          </a:bodyPr>
          <a:lstStyle/>
          <a:p>
            <a:r>
              <a:rPr lang="en-US" dirty="0" smtClean="0">
                <a:solidFill>
                  <a:srgbClr val="0000FF"/>
                </a:solidFill>
              </a:rPr>
              <a:t>x</a:t>
            </a:r>
            <a:endParaRPr lang="en-US" dirty="0">
              <a:solidFill>
                <a:srgbClr val="0000FF"/>
              </a:solidFill>
            </a:endParaRPr>
          </a:p>
        </p:txBody>
      </p:sp>
      <p:sp>
        <p:nvSpPr>
          <p:cNvPr id="38" name="TextBox 37"/>
          <p:cNvSpPr txBox="1"/>
          <p:nvPr/>
        </p:nvSpPr>
        <p:spPr>
          <a:xfrm>
            <a:off x="1447800" y="4648200"/>
            <a:ext cx="2101206" cy="461665"/>
          </a:xfrm>
          <a:prstGeom prst="rect">
            <a:avLst/>
          </a:prstGeom>
          <a:noFill/>
        </p:spPr>
        <p:txBody>
          <a:bodyPr wrap="none" rtlCol="0">
            <a:spAutoFit/>
          </a:bodyPr>
          <a:lstStyle/>
          <a:p>
            <a:r>
              <a:rPr lang="en-US" dirty="0" smtClean="0">
                <a:solidFill>
                  <a:srgbClr val="0000FF"/>
                </a:solidFill>
              </a:rPr>
              <a:t>Bridge node 1</a:t>
            </a:r>
            <a:endParaRPr lang="en-US" dirty="0">
              <a:solidFill>
                <a:srgbClr val="0000FF"/>
              </a:solidFill>
            </a:endParaRPr>
          </a:p>
        </p:txBody>
      </p:sp>
      <p:sp>
        <p:nvSpPr>
          <p:cNvPr id="39" name="TextBox 38"/>
          <p:cNvSpPr txBox="1"/>
          <p:nvPr/>
        </p:nvSpPr>
        <p:spPr>
          <a:xfrm>
            <a:off x="5867400" y="4648200"/>
            <a:ext cx="2101206" cy="461665"/>
          </a:xfrm>
          <a:prstGeom prst="rect">
            <a:avLst/>
          </a:prstGeom>
          <a:noFill/>
        </p:spPr>
        <p:txBody>
          <a:bodyPr wrap="none" rtlCol="0">
            <a:spAutoFit/>
          </a:bodyPr>
          <a:lstStyle/>
          <a:p>
            <a:r>
              <a:rPr lang="en-US" dirty="0" smtClean="0">
                <a:solidFill>
                  <a:srgbClr val="0000FF"/>
                </a:solidFill>
              </a:rPr>
              <a:t>Bridge node 2</a:t>
            </a:r>
            <a:endParaRPr lang="en-US" dirty="0">
              <a:solidFill>
                <a:srgbClr val="0000FF"/>
              </a:solidFill>
            </a:endParaRPr>
          </a:p>
        </p:txBody>
      </p:sp>
    </p:spTree>
    <p:extLst>
      <p:ext uri="{BB962C8B-B14F-4D97-AF65-F5344CB8AC3E}">
        <p14:creationId xmlns:p14="http://schemas.microsoft.com/office/powerpoint/2010/main" val="141920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dissolve">
                                      <p:cBhvr>
                                        <p:cTn id="31" dur="500"/>
                                        <p:tgtEl>
                                          <p:spTgt spid="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dissolve">
                                      <p:cBhvr>
                                        <p:cTn id="37" dur="500"/>
                                        <p:tgtEl>
                                          <p:spTgt spid="8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dissolve">
                                      <p:cBhvr>
                                        <p:cTn id="40" dur="500"/>
                                        <p:tgtEl>
                                          <p:spTgt spid="8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dissolve">
                                      <p:cBhvr>
                                        <p:cTn id="43" dur="500"/>
                                        <p:tgtEl>
                                          <p:spTgt spid="90"/>
                                        </p:tgtEl>
                                      </p:cBhvr>
                                    </p:animEffect>
                                  </p:childTnLst>
                                </p:cTn>
                              </p:par>
                              <p:par>
                                <p:cTn id="44" presetID="9" presetClass="entr" presetSubtype="0" fill="hold" nodeType="with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dissolve">
                                      <p:cBhvr>
                                        <p:cTn id="46" dur="500"/>
                                        <p:tgtEl>
                                          <p:spTgt spid="91"/>
                                        </p:tgtEl>
                                      </p:cBhvr>
                                    </p:animEffect>
                                  </p:childTnLst>
                                </p:cTn>
                              </p:par>
                              <p:par>
                                <p:cTn id="47" presetID="9"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dissolve">
                                      <p:cBhvr>
                                        <p:cTn id="49" dur="500"/>
                                        <p:tgtEl>
                                          <p:spTgt spid="9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dissolve">
                                      <p:cBhvr>
                                        <p:cTn id="52" dur="500"/>
                                        <p:tgtEl>
                                          <p:spTgt spid="93"/>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animEffect transition="in" filter="dissolve">
                                      <p:cBhvr>
                                        <p:cTn id="55" dur="500"/>
                                        <p:tgtEl>
                                          <p:spTgt spid="94"/>
                                        </p:tgtEl>
                                      </p:cBhvr>
                                    </p:animEffect>
                                  </p:childTnLst>
                                </p:cTn>
                              </p:par>
                              <p:par>
                                <p:cTn id="56" presetID="9" presetClass="entr" presetSubtype="0" fill="hold" nodeType="with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dissolve">
                                      <p:cBhvr>
                                        <p:cTn id="58" dur="500"/>
                                        <p:tgtEl>
                                          <p:spTgt spid="95"/>
                                        </p:tgtEl>
                                      </p:cBhvr>
                                    </p:animEffect>
                                  </p:childTnLst>
                                </p:cTn>
                              </p:par>
                              <p:par>
                                <p:cTn id="59" presetID="9" presetClass="entr" presetSubtype="0" fill="hold" nodeType="with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dissolve">
                                      <p:cBhvr>
                                        <p:cTn id="61" dur="500"/>
                                        <p:tgtEl>
                                          <p:spTgt spid="96"/>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dissolve">
                                      <p:cBhvr>
                                        <p:cTn id="64" dur="500"/>
                                        <p:tgtEl>
                                          <p:spTgt spid="97"/>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dissolve">
                                      <p:cBhvr>
                                        <p:cTn id="67" dur="500"/>
                                        <p:tgtEl>
                                          <p:spTgt spid="98"/>
                                        </p:tgtEl>
                                      </p:cBhvr>
                                    </p:animEffect>
                                  </p:childTnLst>
                                </p:cTn>
                              </p:par>
                              <p:par>
                                <p:cTn id="68" presetID="9" presetClass="entr" presetSubtype="0" fill="hold" nodeType="with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dissolve">
                                      <p:cBhvr>
                                        <p:cTn id="70" dur="500"/>
                                        <p:tgtEl>
                                          <p:spTgt spid="99"/>
                                        </p:tgtEl>
                                      </p:cBhvr>
                                    </p:animEffect>
                                  </p:childTnLst>
                                </p:cTn>
                              </p:par>
                              <p:par>
                                <p:cTn id="71" presetID="9" presetClass="entr" presetSubtype="0" fill="hold" nodeType="withEffect">
                                  <p:stCondLst>
                                    <p:cond delay="0"/>
                                  </p:stCondLst>
                                  <p:childTnLst>
                                    <p:set>
                                      <p:cBhvr>
                                        <p:cTn id="72" dur="1" fill="hold">
                                          <p:stCondLst>
                                            <p:cond delay="0"/>
                                          </p:stCondLst>
                                        </p:cTn>
                                        <p:tgtEl>
                                          <p:spTgt spid="100"/>
                                        </p:tgtEl>
                                        <p:attrNameLst>
                                          <p:attrName>style.visibility</p:attrName>
                                        </p:attrNameLst>
                                      </p:cBhvr>
                                      <p:to>
                                        <p:strVal val="visible"/>
                                      </p:to>
                                    </p:set>
                                    <p:animEffect transition="in" filter="dissolve">
                                      <p:cBhvr>
                                        <p:cTn id="73" dur="500"/>
                                        <p:tgtEl>
                                          <p:spTgt spid="100"/>
                                        </p:tgtEl>
                                      </p:cBhvr>
                                    </p:animEffect>
                                  </p:childTnLst>
                                </p:cTn>
                              </p:par>
                              <p:par>
                                <p:cTn id="74" presetID="9" presetClass="entr" presetSubtype="0" fill="hold" nodeType="withEffect">
                                  <p:stCondLst>
                                    <p:cond delay="0"/>
                                  </p:stCondLst>
                                  <p:childTnLst>
                                    <p:set>
                                      <p:cBhvr>
                                        <p:cTn id="75" dur="1" fill="hold">
                                          <p:stCondLst>
                                            <p:cond delay="0"/>
                                          </p:stCondLst>
                                        </p:cTn>
                                        <p:tgtEl>
                                          <p:spTgt spid="100"/>
                                        </p:tgtEl>
                                        <p:attrNameLst>
                                          <p:attrName>style.visibility</p:attrName>
                                        </p:attrNameLst>
                                      </p:cBhvr>
                                      <p:to>
                                        <p:strVal val="visible"/>
                                      </p:to>
                                    </p:set>
                                    <p:animEffect transition="in" filter="dissolve">
                                      <p:cBhvr>
                                        <p:cTn id="76" dur="500"/>
                                        <p:tgtEl>
                                          <p:spTgt spid="100"/>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childTnLst>
                          </p:cTn>
                        </p:par>
                        <p:par>
                          <p:cTn id="81" fill="hold">
                            <p:stCondLst>
                              <p:cond delay="1000"/>
                            </p:stCondLst>
                            <p:childTnLst>
                              <p:par>
                                <p:cTn id="82" presetID="10" presetClass="entr" presetSubtype="0"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100"/>
                                        </p:tgtEl>
                                      </p:cBhvr>
                                    </p:animEffect>
                                    <p:set>
                                      <p:cBhvr>
                                        <p:cTn id="92" dur="1" fill="hold">
                                          <p:stCondLst>
                                            <p:cond delay="499"/>
                                          </p:stCondLst>
                                        </p:cTn>
                                        <p:tgtEl>
                                          <p:spTgt spid="100"/>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9217"/>
                                        </p:tgtEl>
                                        <p:attrNameLst>
                                          <p:attrName>style.visibility</p:attrName>
                                        </p:attrNameLst>
                                      </p:cBhvr>
                                      <p:to>
                                        <p:strVal val="visible"/>
                                      </p:to>
                                    </p:set>
                                    <p:animEffect transition="in" filter="fade">
                                      <p:cBhvr>
                                        <p:cTn id="95" dur="500"/>
                                        <p:tgtEl>
                                          <p:spTgt spid="921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6">
                                            <p:txEl>
                                              <p:pRg st="1" end="1"/>
                                            </p:txEl>
                                          </p:spTgt>
                                        </p:tgtEl>
                                        <p:attrNameLst>
                                          <p:attrName>style.visibility</p:attrName>
                                        </p:attrNameLst>
                                      </p:cBhvr>
                                      <p:to>
                                        <p:strVal val="visible"/>
                                      </p:to>
                                    </p:set>
                                    <p:animEffect transition="in" filter="fade">
                                      <p:cBhvr>
                                        <p:cTn id="10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88" grpId="0" animBg="1"/>
      <p:bldP spid="89" grpId="0" animBg="1"/>
      <p:bldP spid="90" grpId="0" animBg="1"/>
      <p:bldP spid="93" grpId="0" animBg="1"/>
      <p:bldP spid="94" grpId="0" animBg="1"/>
      <p:bldP spid="97" grpId="0" animBg="1"/>
      <p:bldP spid="98" grpId="0" animBg="1"/>
      <p:bldP spid="3"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810000"/>
            <a:ext cx="8382000" cy="1752600"/>
          </a:xfrm>
          <a:prstGeom prst="rect">
            <a:avLst/>
          </a:prstGeom>
          <a:solidFill>
            <a:schemeClr val="accent4">
              <a:lumMod val="75000"/>
              <a:lumOff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12</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Algorithm</a:t>
            </a:r>
            <a:endParaRPr lang="en-US" sz="4000" dirty="0">
              <a:latin typeface="Calibri"/>
              <a:ea typeface="ＭＳ Ｐゴシック" charset="0"/>
              <a:cs typeface="Calibri"/>
            </a:endParaRPr>
          </a:p>
        </p:txBody>
      </p:sp>
      <p:sp>
        <p:nvSpPr>
          <p:cNvPr id="8" name="Rectangle 7"/>
          <p:cNvSpPr/>
          <p:nvPr/>
        </p:nvSpPr>
        <p:spPr>
          <a:xfrm>
            <a:off x="533400" y="1371600"/>
            <a:ext cx="4886238" cy="457200"/>
          </a:xfrm>
          <a:prstGeom prst="rect">
            <a:avLst/>
          </a:prstGeom>
          <a:ln>
            <a:solidFill>
              <a:srgbClr val="0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rgbClr val="000000"/>
                </a:solidFill>
                <a:latin typeface="Calibri"/>
                <a:cs typeface="Calibri"/>
              </a:rPr>
              <a:t>Construct paths to closer bridge node</a:t>
            </a:r>
          </a:p>
        </p:txBody>
      </p:sp>
      <p:sp>
        <p:nvSpPr>
          <p:cNvPr id="9" name="Rectangle 8"/>
          <p:cNvSpPr/>
          <p:nvPr/>
        </p:nvSpPr>
        <p:spPr>
          <a:xfrm>
            <a:off x="881019" y="2362200"/>
            <a:ext cx="4191000" cy="457200"/>
          </a:xfrm>
          <a:prstGeom prst="rect">
            <a:avLst/>
          </a:prstGeom>
          <a:ln>
            <a:solidFill>
              <a:srgbClr val="0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solidFill>
                  <a:srgbClr val="000000"/>
                </a:solidFill>
                <a:latin typeface="Calibri"/>
                <a:cs typeface="Calibri"/>
              </a:rPr>
              <a:t>Traverse and select bridge node</a:t>
            </a:r>
          </a:p>
        </p:txBody>
      </p:sp>
      <p:cxnSp>
        <p:nvCxnSpPr>
          <p:cNvPr id="5" name="Straight Arrow Connector 4"/>
          <p:cNvCxnSpPr/>
          <p:nvPr/>
        </p:nvCxnSpPr>
        <p:spPr>
          <a:xfrm>
            <a:off x="2976519" y="1828800"/>
            <a:ext cx="0" cy="533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533400" y="4038600"/>
            <a:ext cx="1935493" cy="1282315"/>
            <a:chOff x="838200" y="1357559"/>
            <a:chExt cx="3680113" cy="2273848"/>
          </a:xfrm>
        </p:grpSpPr>
        <p:sp>
          <p:nvSpPr>
            <p:cNvPr id="14" name="Oval 13"/>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Oval 14"/>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val 15"/>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Oval 16"/>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val 17"/>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val 19"/>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val 20"/>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22" name="Straight Connector 21"/>
            <p:cNvCxnSpPr>
              <a:stCxn id="14" idx="3"/>
              <a:endCxn id="15"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3" name="Straight Connector 22"/>
            <p:cNvCxnSpPr>
              <a:stCxn id="14" idx="4"/>
              <a:endCxn id="16"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4" name="Straight Connector 23"/>
            <p:cNvCxnSpPr>
              <a:stCxn id="14" idx="4"/>
              <a:endCxn id="17"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5" name="Straight Connector 24"/>
            <p:cNvCxnSpPr>
              <a:stCxn id="14"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6" name="Straight Connector 25"/>
            <p:cNvCxnSpPr>
              <a:stCxn id="15" idx="3"/>
              <a:endCxn id="18"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7" name="Straight Connector 26"/>
            <p:cNvCxnSpPr>
              <a:stCxn id="15" idx="4"/>
              <a:endCxn id="20"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8" name="Straight Connector 27"/>
            <p:cNvCxnSpPr>
              <a:stCxn id="15" idx="5"/>
              <a:endCxn id="21"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29" name="Oval 28"/>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 name="Oval 29"/>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1" name="Straight Connector 30"/>
            <p:cNvCxnSpPr>
              <a:stCxn id="16" idx="4"/>
              <a:endCxn id="29"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32" name="Straight Connector 31"/>
            <p:cNvCxnSpPr>
              <a:stCxn id="16" idx="4"/>
              <a:endCxn id="30"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33" name="Oval 32"/>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 name="Oval 33"/>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 name="Oval 34"/>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6" name="Straight Connector 35"/>
            <p:cNvCxnSpPr>
              <a:stCxn id="33" idx="4"/>
              <a:endCxn id="34"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37" name="Straight Connector 36"/>
            <p:cNvCxnSpPr>
              <a:stCxn id="33" idx="4"/>
              <a:endCxn id="35"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38" name="Oval 37"/>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9" name="Oval 38"/>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40" name="Straight Connector 39"/>
            <p:cNvCxnSpPr>
              <a:stCxn id="17" idx="3"/>
              <a:endCxn id="38"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41" name="Straight Connector 40"/>
            <p:cNvCxnSpPr>
              <a:stCxn id="17" idx="5"/>
              <a:endCxn id="39"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42" name="Oval 41"/>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43" name="Straight Connector 42"/>
            <p:cNvCxnSpPr>
              <a:endCxn id="42"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44" name="Oval 43"/>
            <p:cNvSpPr/>
            <p:nvPr/>
          </p:nvSpPr>
          <p:spPr>
            <a:xfrm>
              <a:off x="28956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 name="Oval 44"/>
            <p:cNvSpPr/>
            <p:nvPr/>
          </p:nvSpPr>
          <p:spPr>
            <a:xfrm>
              <a:off x="33199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46" name="Straight Connector 45"/>
            <p:cNvCxnSpPr>
              <a:stCxn id="42" idx="4"/>
              <a:endCxn id="44" idx="0"/>
            </p:cNvCxnSpPr>
            <p:nvPr/>
          </p:nvCxnSpPr>
          <p:spPr>
            <a:xfrm flipH="1">
              <a:off x="30496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47" name="Straight Connector 46"/>
            <p:cNvCxnSpPr>
              <a:endCxn id="45" idx="0"/>
            </p:cNvCxnSpPr>
            <p:nvPr/>
          </p:nvCxnSpPr>
          <p:spPr>
            <a:xfrm>
              <a:off x="32529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48" name="Oval 47"/>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 name="Oval 48"/>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0" name="Straight Connector 49"/>
            <p:cNvCxnSpPr>
              <a:endCxn id="48"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51" name="Straight Connector 50"/>
            <p:cNvCxnSpPr>
              <a:endCxn id="49"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52" name="Group 51"/>
          <p:cNvGrpSpPr/>
          <p:nvPr/>
        </p:nvGrpSpPr>
        <p:grpSpPr>
          <a:xfrm>
            <a:off x="2560307" y="4038600"/>
            <a:ext cx="1935493" cy="1282315"/>
            <a:chOff x="838200" y="1357559"/>
            <a:chExt cx="3680113" cy="2273848"/>
          </a:xfrm>
        </p:grpSpPr>
        <p:sp>
          <p:nvSpPr>
            <p:cNvPr id="53" name="Oval 52"/>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 name="Oval 53"/>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Oval 54"/>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 name="Oval 55"/>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7" name="Oval 56"/>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8" name="Oval 57"/>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9" name="Oval 58"/>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0" name="Straight Connector 59"/>
            <p:cNvCxnSpPr>
              <a:stCxn id="53" idx="3"/>
              <a:endCxn id="54"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1" name="Straight Connector 60"/>
            <p:cNvCxnSpPr>
              <a:stCxn id="53" idx="4"/>
              <a:endCxn id="55"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2" name="Straight Connector 61"/>
            <p:cNvCxnSpPr>
              <a:stCxn id="53" idx="4"/>
              <a:endCxn id="56"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3" name="Straight Connector 62"/>
            <p:cNvCxnSpPr>
              <a:stCxn id="53"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4" name="Straight Connector 63"/>
            <p:cNvCxnSpPr>
              <a:stCxn id="54" idx="3"/>
              <a:endCxn id="57"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5" name="Straight Connector 64"/>
            <p:cNvCxnSpPr>
              <a:stCxn id="54" idx="4"/>
              <a:endCxn id="58"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6" name="Straight Connector 65"/>
            <p:cNvCxnSpPr>
              <a:stCxn id="54" idx="5"/>
              <a:endCxn id="59"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67" name="Oval 66"/>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8" name="Oval 67"/>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9" name="Straight Connector 68"/>
            <p:cNvCxnSpPr>
              <a:stCxn id="55" idx="4"/>
              <a:endCxn id="67"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0" name="Straight Connector 69"/>
            <p:cNvCxnSpPr>
              <a:stCxn id="55" idx="4"/>
              <a:endCxn id="68"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71" name="Oval 70"/>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2" name="Oval 71"/>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3" name="Oval 72"/>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74" name="Straight Connector 73"/>
            <p:cNvCxnSpPr>
              <a:stCxn id="71" idx="4"/>
              <a:endCxn id="72"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5" name="Straight Connector 74"/>
            <p:cNvCxnSpPr>
              <a:stCxn id="71" idx="4"/>
              <a:endCxn id="73"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76" name="Oval 75"/>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7" name="Oval 76"/>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78" name="Straight Connector 77"/>
            <p:cNvCxnSpPr>
              <a:stCxn id="56" idx="3"/>
              <a:endCxn id="76"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9" name="Straight Connector 78"/>
            <p:cNvCxnSpPr>
              <a:stCxn id="56" idx="5"/>
              <a:endCxn id="77"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80" name="Oval 79"/>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81" name="Straight Connector 80"/>
            <p:cNvCxnSpPr>
              <a:endCxn id="80"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82" name="Oval 81"/>
            <p:cNvSpPr/>
            <p:nvPr/>
          </p:nvSpPr>
          <p:spPr>
            <a:xfrm>
              <a:off x="28956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3" name="Oval 82"/>
            <p:cNvSpPr/>
            <p:nvPr/>
          </p:nvSpPr>
          <p:spPr>
            <a:xfrm>
              <a:off x="33199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84" name="Straight Connector 83"/>
            <p:cNvCxnSpPr>
              <a:stCxn id="80" idx="4"/>
              <a:endCxn id="82" idx="0"/>
            </p:cNvCxnSpPr>
            <p:nvPr/>
          </p:nvCxnSpPr>
          <p:spPr>
            <a:xfrm flipH="1">
              <a:off x="30496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5" name="Straight Connector 84"/>
            <p:cNvCxnSpPr>
              <a:endCxn id="83" idx="0"/>
            </p:cNvCxnSpPr>
            <p:nvPr/>
          </p:nvCxnSpPr>
          <p:spPr>
            <a:xfrm>
              <a:off x="32529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86" name="Oval 85"/>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7" name="Oval 86"/>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88" name="Straight Connector 87"/>
            <p:cNvCxnSpPr>
              <a:endCxn id="86"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9" name="Straight Connector 88"/>
            <p:cNvCxnSpPr>
              <a:endCxn id="87"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90" name="Group 89"/>
          <p:cNvGrpSpPr/>
          <p:nvPr/>
        </p:nvGrpSpPr>
        <p:grpSpPr>
          <a:xfrm>
            <a:off x="4572000" y="4038600"/>
            <a:ext cx="1935493" cy="1282315"/>
            <a:chOff x="838200" y="1357559"/>
            <a:chExt cx="3680113" cy="2273848"/>
          </a:xfrm>
        </p:grpSpPr>
        <p:sp>
          <p:nvSpPr>
            <p:cNvPr id="91" name="Oval 90"/>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2" name="Oval 91"/>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3" name="Oval 92"/>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4" name="Oval 93"/>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5" name="Oval 94"/>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6" name="Oval 95"/>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7" name="Oval 96"/>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98" name="Straight Connector 97"/>
            <p:cNvCxnSpPr>
              <a:stCxn id="91" idx="3"/>
              <a:endCxn id="92"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9" name="Straight Connector 98"/>
            <p:cNvCxnSpPr>
              <a:stCxn id="91" idx="4"/>
              <a:endCxn id="93"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0" name="Straight Connector 99"/>
            <p:cNvCxnSpPr>
              <a:stCxn id="91" idx="4"/>
              <a:endCxn id="94"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1" name="Straight Connector 100"/>
            <p:cNvCxnSpPr>
              <a:stCxn id="91"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2" name="Straight Connector 101"/>
            <p:cNvCxnSpPr>
              <a:stCxn id="92" idx="3"/>
              <a:endCxn id="95"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3" name="Straight Connector 102"/>
            <p:cNvCxnSpPr>
              <a:stCxn id="92" idx="4"/>
              <a:endCxn id="96"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4" name="Straight Connector 103"/>
            <p:cNvCxnSpPr>
              <a:stCxn id="92" idx="5"/>
              <a:endCxn id="97"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05" name="Oval 104"/>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6" name="Oval 105"/>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07" name="Straight Connector 106"/>
            <p:cNvCxnSpPr>
              <a:stCxn id="93" idx="4"/>
              <a:endCxn id="105"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8" name="Straight Connector 107"/>
            <p:cNvCxnSpPr>
              <a:stCxn id="93" idx="4"/>
              <a:endCxn id="106"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09" name="Oval 108"/>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0" name="Oval 109"/>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1" name="Oval 110"/>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12" name="Straight Connector 111"/>
            <p:cNvCxnSpPr>
              <a:stCxn id="109" idx="4"/>
              <a:endCxn id="110"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3" name="Straight Connector 112"/>
            <p:cNvCxnSpPr>
              <a:stCxn id="109" idx="4"/>
              <a:endCxn id="111"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14" name="Oval 113"/>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5" name="Oval 114"/>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16" name="Straight Connector 115"/>
            <p:cNvCxnSpPr>
              <a:stCxn id="94" idx="3"/>
              <a:endCxn id="114"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7" name="Straight Connector 116"/>
            <p:cNvCxnSpPr>
              <a:stCxn id="94" idx="5"/>
              <a:endCxn id="115"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18" name="Oval 117"/>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19" name="Straight Connector 118"/>
            <p:cNvCxnSpPr>
              <a:endCxn id="118"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20" name="Oval 119"/>
            <p:cNvSpPr/>
            <p:nvPr/>
          </p:nvSpPr>
          <p:spPr>
            <a:xfrm>
              <a:off x="28956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1" name="Oval 120"/>
            <p:cNvSpPr/>
            <p:nvPr/>
          </p:nvSpPr>
          <p:spPr>
            <a:xfrm>
              <a:off x="33199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2" name="Straight Connector 121"/>
            <p:cNvCxnSpPr>
              <a:stCxn id="118" idx="4"/>
              <a:endCxn id="120" idx="0"/>
            </p:cNvCxnSpPr>
            <p:nvPr/>
          </p:nvCxnSpPr>
          <p:spPr>
            <a:xfrm flipH="1">
              <a:off x="30496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3" name="Straight Connector 122"/>
            <p:cNvCxnSpPr>
              <a:endCxn id="121" idx="0"/>
            </p:cNvCxnSpPr>
            <p:nvPr/>
          </p:nvCxnSpPr>
          <p:spPr>
            <a:xfrm>
              <a:off x="32529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24" name="Oval 123"/>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5" name="Oval 124"/>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6" name="Straight Connector 125"/>
            <p:cNvCxnSpPr>
              <a:endCxn id="124"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7" name="Straight Connector 126"/>
            <p:cNvCxnSpPr>
              <a:endCxn id="125"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128" name="Group 127"/>
          <p:cNvGrpSpPr/>
          <p:nvPr/>
        </p:nvGrpSpPr>
        <p:grpSpPr>
          <a:xfrm>
            <a:off x="6598907" y="4038600"/>
            <a:ext cx="1935493" cy="1282315"/>
            <a:chOff x="838200" y="1357559"/>
            <a:chExt cx="3680113" cy="2273848"/>
          </a:xfrm>
        </p:grpSpPr>
        <p:sp>
          <p:nvSpPr>
            <p:cNvPr id="129" name="Oval 128"/>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0" name="Oval 129"/>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1" name="Oval 130"/>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2" name="Oval 131"/>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Oval 132"/>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4" name="Oval 133"/>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5" name="Oval 134"/>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36" name="Straight Connector 135"/>
            <p:cNvCxnSpPr>
              <a:stCxn id="129" idx="3"/>
              <a:endCxn id="130"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37" name="Straight Connector 136"/>
            <p:cNvCxnSpPr>
              <a:stCxn id="129" idx="4"/>
              <a:endCxn id="131"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38" name="Straight Connector 137"/>
            <p:cNvCxnSpPr>
              <a:stCxn id="129" idx="4"/>
              <a:endCxn id="132"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39" name="Straight Connector 138"/>
            <p:cNvCxnSpPr>
              <a:stCxn id="129"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40" name="Straight Connector 139"/>
            <p:cNvCxnSpPr>
              <a:stCxn id="130" idx="3"/>
              <a:endCxn id="133"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41" name="Straight Connector 140"/>
            <p:cNvCxnSpPr>
              <a:stCxn id="130" idx="4"/>
              <a:endCxn id="134"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42" name="Straight Connector 141"/>
            <p:cNvCxnSpPr>
              <a:stCxn id="130" idx="5"/>
              <a:endCxn id="135"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43" name="Oval 142"/>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4" name="Oval 143"/>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45" name="Straight Connector 144"/>
            <p:cNvCxnSpPr>
              <a:stCxn id="131" idx="4"/>
              <a:endCxn id="143"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46" name="Straight Connector 145"/>
            <p:cNvCxnSpPr>
              <a:stCxn id="131" idx="4"/>
              <a:endCxn id="144"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47" name="Oval 146"/>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8" name="Oval 147"/>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9" name="Oval 148"/>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50" name="Straight Connector 149"/>
            <p:cNvCxnSpPr>
              <a:stCxn id="147" idx="4"/>
              <a:endCxn id="148"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1" name="Straight Connector 150"/>
            <p:cNvCxnSpPr>
              <a:stCxn id="147" idx="4"/>
              <a:endCxn id="149"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52" name="Oval 151"/>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3" name="Oval 152"/>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54" name="Straight Connector 153"/>
            <p:cNvCxnSpPr>
              <a:stCxn id="132" idx="3"/>
              <a:endCxn id="152"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5" name="Straight Connector 154"/>
            <p:cNvCxnSpPr>
              <a:stCxn id="132" idx="5"/>
              <a:endCxn id="153"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56" name="Oval 155"/>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57" name="Straight Connector 156"/>
            <p:cNvCxnSpPr>
              <a:endCxn id="156"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58" name="Oval 157"/>
            <p:cNvSpPr/>
            <p:nvPr/>
          </p:nvSpPr>
          <p:spPr>
            <a:xfrm>
              <a:off x="28956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9" name="Oval 158"/>
            <p:cNvSpPr/>
            <p:nvPr/>
          </p:nvSpPr>
          <p:spPr>
            <a:xfrm>
              <a:off x="33199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60" name="Straight Connector 159"/>
            <p:cNvCxnSpPr>
              <a:stCxn id="156" idx="4"/>
              <a:endCxn id="158" idx="0"/>
            </p:cNvCxnSpPr>
            <p:nvPr/>
          </p:nvCxnSpPr>
          <p:spPr>
            <a:xfrm flipH="1">
              <a:off x="30496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1" name="Straight Connector 160"/>
            <p:cNvCxnSpPr>
              <a:endCxn id="159" idx="0"/>
            </p:cNvCxnSpPr>
            <p:nvPr/>
          </p:nvCxnSpPr>
          <p:spPr>
            <a:xfrm>
              <a:off x="32529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62" name="Oval 161"/>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3" name="Oval 162"/>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64" name="Straight Connector 163"/>
            <p:cNvCxnSpPr>
              <a:endCxn id="162"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5" name="Straight Connector 164"/>
            <p:cNvCxnSpPr>
              <a:endCxn id="163"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sp>
        <p:nvSpPr>
          <p:cNvPr id="10" name="TextBox 9"/>
          <p:cNvSpPr txBox="1"/>
          <p:nvPr/>
        </p:nvSpPr>
        <p:spPr>
          <a:xfrm>
            <a:off x="5972589" y="1367135"/>
            <a:ext cx="2390047" cy="461665"/>
          </a:xfrm>
          <a:prstGeom prst="rect">
            <a:avLst/>
          </a:prstGeom>
          <a:noFill/>
        </p:spPr>
        <p:txBody>
          <a:bodyPr wrap="none" rtlCol="0">
            <a:spAutoFit/>
          </a:bodyPr>
          <a:lstStyle/>
          <a:p>
            <a:r>
              <a:rPr lang="en-US" dirty="0" smtClean="0">
                <a:solidFill>
                  <a:srgbClr val="0000FF"/>
                </a:solidFill>
                <a:latin typeface="Calibri"/>
                <a:cs typeface="Calibri"/>
              </a:rPr>
              <a:t>Tree construction</a:t>
            </a:r>
            <a:endParaRPr lang="en-US" dirty="0">
              <a:solidFill>
                <a:srgbClr val="0000FF"/>
              </a:solidFill>
              <a:latin typeface="Calibri"/>
              <a:cs typeface="Calibri"/>
            </a:endParaRPr>
          </a:p>
        </p:txBody>
      </p:sp>
      <p:sp>
        <p:nvSpPr>
          <p:cNvPr id="166" name="TextBox 165"/>
          <p:cNvSpPr txBox="1"/>
          <p:nvPr/>
        </p:nvSpPr>
        <p:spPr>
          <a:xfrm>
            <a:off x="5972589" y="2357735"/>
            <a:ext cx="1913505" cy="461665"/>
          </a:xfrm>
          <a:prstGeom prst="rect">
            <a:avLst/>
          </a:prstGeom>
          <a:noFill/>
        </p:spPr>
        <p:txBody>
          <a:bodyPr wrap="none" rtlCol="0">
            <a:spAutoFit/>
          </a:bodyPr>
          <a:lstStyle/>
          <a:p>
            <a:r>
              <a:rPr lang="en-US" dirty="0" smtClean="0">
                <a:solidFill>
                  <a:srgbClr val="0000FF"/>
                </a:solidFill>
                <a:latin typeface="Calibri"/>
                <a:cs typeface="Calibri"/>
              </a:rPr>
              <a:t>Tree traversal</a:t>
            </a:r>
            <a:endParaRPr lang="en-US" dirty="0">
              <a:solidFill>
                <a:srgbClr val="0000FF"/>
              </a:solidFill>
              <a:latin typeface="Calibri"/>
              <a:cs typeface="Calibri"/>
            </a:endParaRPr>
          </a:p>
        </p:txBody>
      </p:sp>
    </p:spTree>
    <p:extLst>
      <p:ext uri="{BB962C8B-B14F-4D97-AF65-F5344CB8AC3E}">
        <p14:creationId xmlns:p14="http://schemas.microsoft.com/office/powerpoint/2010/main" val="466840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500"/>
                                        <p:tgtEl>
                                          <p:spTgt spid="90"/>
                                        </p:tgtEl>
                                      </p:cBhvr>
                                    </p:animEffect>
                                  </p:childTnLst>
                                </p:cTn>
                              </p:par>
                              <p:par>
                                <p:cTn id="19" presetID="10" presetClass="entr" presetSubtype="0"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500"/>
                                        <p:tgtEl>
                                          <p:spTgt spid="1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6"/>
                                        </p:tgtEl>
                                        <p:attrNameLst>
                                          <p:attrName>style.visibility</p:attrName>
                                        </p:attrNameLst>
                                      </p:cBhvr>
                                      <p:to>
                                        <p:strVal val="visible"/>
                                      </p:to>
                                    </p:set>
                                    <p:animEffect transition="in" filter="fade">
                                      <p:cBhvr>
                                        <p:cTn id="38"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p:bldP spid="1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962400" y="990600"/>
            <a:ext cx="4419600" cy="2712454"/>
          </a:xfrm>
          <a:prstGeom prst="rect">
            <a:avLst/>
          </a:prstGeom>
          <a:solidFill>
            <a:schemeClr val="accent4">
              <a:lumMod val="75000"/>
              <a:lumOff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13</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Tree construction</a:t>
            </a:r>
            <a:endParaRPr lang="en-US" sz="4000" dirty="0">
              <a:latin typeface="Calibri"/>
              <a:ea typeface="ＭＳ Ｐゴシック" charset="0"/>
              <a:cs typeface="Calibri"/>
            </a:endParaRPr>
          </a:p>
        </p:txBody>
      </p:sp>
      <p:sp>
        <p:nvSpPr>
          <p:cNvPr id="3" name="TextBox 2"/>
          <p:cNvSpPr txBox="1"/>
          <p:nvPr/>
        </p:nvSpPr>
        <p:spPr>
          <a:xfrm>
            <a:off x="1049266" y="1447800"/>
            <a:ext cx="1802334" cy="415498"/>
          </a:xfrm>
          <a:prstGeom prst="rect">
            <a:avLst/>
          </a:prstGeom>
          <a:noFill/>
          <a:ln>
            <a:solidFill>
              <a:srgbClr val="000000"/>
            </a:solidFill>
          </a:ln>
          <a:effectLst/>
        </p:spPr>
        <p:txBody>
          <a:bodyPr wrap="none" rtlCol="0">
            <a:spAutoFit/>
          </a:bodyPr>
          <a:lstStyle/>
          <a:p>
            <a:pPr algn="ctr"/>
            <a:r>
              <a:rPr lang="en-US" sz="2100" dirty="0" smtClean="0">
                <a:solidFill>
                  <a:srgbClr val="000000"/>
                </a:solidFill>
                <a:latin typeface="Calibri"/>
                <a:cs typeface="Calibri"/>
              </a:rPr>
              <a:t>Find neighbors</a:t>
            </a:r>
            <a:endParaRPr lang="en-US" sz="2100" dirty="0">
              <a:solidFill>
                <a:srgbClr val="000000"/>
              </a:solidFill>
              <a:latin typeface="Calibri"/>
              <a:cs typeface="Calibri"/>
            </a:endParaRPr>
          </a:p>
        </p:txBody>
      </p:sp>
      <p:sp>
        <p:nvSpPr>
          <p:cNvPr id="76" name="Oval 75"/>
          <p:cNvSpPr/>
          <p:nvPr/>
        </p:nvSpPr>
        <p:spPr>
          <a:xfrm>
            <a:off x="6016552" y="1219200"/>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FF"/>
              </a:solidFill>
              <a:effectLst/>
              <a:uLnTx/>
              <a:uFillTx/>
              <a:latin typeface="Calibri"/>
              <a:ea typeface="+mn-ea"/>
              <a:cs typeface="+mn-cs"/>
            </a:endParaRPr>
          </a:p>
        </p:txBody>
      </p:sp>
      <p:grpSp>
        <p:nvGrpSpPr>
          <p:cNvPr id="9226" name="Group 9225"/>
          <p:cNvGrpSpPr/>
          <p:nvPr/>
        </p:nvGrpSpPr>
        <p:grpSpPr>
          <a:xfrm>
            <a:off x="4693268" y="1490531"/>
            <a:ext cx="3079132" cy="655220"/>
            <a:chOff x="4591876" y="1490531"/>
            <a:chExt cx="3079132" cy="655220"/>
          </a:xfrm>
        </p:grpSpPr>
        <p:sp>
          <p:nvSpPr>
            <p:cNvPr id="77" name="Oval 76"/>
            <p:cNvSpPr/>
            <p:nvPr/>
          </p:nvSpPr>
          <p:spPr>
            <a:xfrm>
              <a:off x="4591876" y="181681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8" name="Oval 77"/>
            <p:cNvSpPr/>
            <p:nvPr/>
          </p:nvSpPr>
          <p:spPr>
            <a:xfrm>
              <a:off x="5459073" y="181681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9" name="Oval 78"/>
            <p:cNvSpPr/>
            <p:nvPr/>
          </p:nvSpPr>
          <p:spPr>
            <a:xfrm>
              <a:off x="6460354" y="181681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83" name="Straight Connector 82"/>
            <p:cNvCxnSpPr>
              <a:stCxn id="76" idx="3"/>
              <a:endCxn id="77" idx="0"/>
            </p:cNvCxnSpPr>
            <p:nvPr/>
          </p:nvCxnSpPr>
          <p:spPr>
            <a:xfrm flipH="1">
              <a:off x="4745900" y="1490531"/>
              <a:ext cx="1214373" cy="32628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4" name="Straight Connector 83"/>
            <p:cNvCxnSpPr>
              <a:stCxn id="76" idx="4"/>
              <a:endCxn id="78" idx="0"/>
            </p:cNvCxnSpPr>
            <p:nvPr/>
          </p:nvCxnSpPr>
          <p:spPr>
            <a:xfrm flipH="1">
              <a:off x="5613097" y="1537084"/>
              <a:ext cx="456087" cy="279731"/>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5" name="Straight Connector 84"/>
            <p:cNvCxnSpPr>
              <a:stCxn id="76" idx="4"/>
              <a:endCxn id="79" idx="0"/>
            </p:cNvCxnSpPr>
            <p:nvPr/>
          </p:nvCxnSpPr>
          <p:spPr>
            <a:xfrm>
              <a:off x="6069184" y="1537084"/>
              <a:ext cx="545194" cy="279731"/>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6" name="Straight Connector 85"/>
            <p:cNvCxnSpPr>
              <a:stCxn id="76" idx="5"/>
            </p:cNvCxnSpPr>
            <p:nvPr/>
          </p:nvCxnSpPr>
          <p:spPr>
            <a:xfrm>
              <a:off x="6178095" y="1490531"/>
              <a:ext cx="1442352"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4" name="Oval 93"/>
            <p:cNvSpPr/>
            <p:nvPr/>
          </p:nvSpPr>
          <p:spPr>
            <a:xfrm>
              <a:off x="7362960" y="1827867"/>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227" name="Group 9226"/>
          <p:cNvGrpSpPr/>
          <p:nvPr/>
        </p:nvGrpSpPr>
        <p:grpSpPr>
          <a:xfrm>
            <a:off x="4320887" y="2088146"/>
            <a:ext cx="3680113" cy="731254"/>
            <a:chOff x="4211889" y="2088146"/>
            <a:chExt cx="3680113" cy="731254"/>
          </a:xfrm>
        </p:grpSpPr>
        <p:sp>
          <p:nvSpPr>
            <p:cNvPr id="80" name="Oval 79"/>
            <p:cNvSpPr/>
            <p:nvPr/>
          </p:nvSpPr>
          <p:spPr>
            <a:xfrm>
              <a:off x="4211889"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FF"/>
                </a:solidFill>
                <a:effectLst/>
                <a:uLnTx/>
                <a:uFillTx/>
                <a:latin typeface="Calibri"/>
                <a:ea typeface="+mn-ea"/>
                <a:cs typeface="+mn-cs"/>
              </a:endParaRPr>
            </a:p>
          </p:txBody>
        </p:sp>
        <p:sp>
          <p:nvSpPr>
            <p:cNvPr id="81" name="Oval 80"/>
            <p:cNvSpPr/>
            <p:nvPr/>
          </p:nvSpPr>
          <p:spPr>
            <a:xfrm>
              <a:off x="4575114"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2" name="Oval 81"/>
            <p:cNvSpPr/>
            <p:nvPr/>
          </p:nvSpPr>
          <p:spPr>
            <a:xfrm>
              <a:off x="4936895"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87" name="Straight Connector 86"/>
            <p:cNvCxnSpPr>
              <a:stCxn id="77" idx="3"/>
              <a:endCxn id="80" idx="0"/>
            </p:cNvCxnSpPr>
            <p:nvPr/>
          </p:nvCxnSpPr>
          <p:spPr>
            <a:xfrm flipH="1">
              <a:off x="4365913" y="2088146"/>
              <a:ext cx="263470"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8" name="Straight Connector 87"/>
            <p:cNvCxnSpPr>
              <a:stCxn id="77" idx="4"/>
              <a:endCxn id="81" idx="0"/>
            </p:cNvCxnSpPr>
            <p:nvPr/>
          </p:nvCxnSpPr>
          <p:spPr>
            <a:xfrm flipH="1">
              <a:off x="4729138" y="2134699"/>
              <a:ext cx="9156"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9" name="Straight Connector 88"/>
            <p:cNvCxnSpPr>
              <a:stCxn id="77" idx="5"/>
              <a:endCxn id="82" idx="0"/>
            </p:cNvCxnSpPr>
            <p:nvPr/>
          </p:nvCxnSpPr>
          <p:spPr>
            <a:xfrm>
              <a:off x="4847205" y="2088146"/>
              <a:ext cx="243714"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0" name="Oval 89"/>
            <p:cNvSpPr/>
            <p:nvPr/>
          </p:nvSpPr>
          <p:spPr>
            <a:xfrm>
              <a:off x="5301202"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1" name="Oval 90"/>
            <p:cNvSpPr/>
            <p:nvPr/>
          </p:nvSpPr>
          <p:spPr>
            <a:xfrm>
              <a:off x="5678954"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92" name="Straight Connector 91"/>
            <p:cNvCxnSpPr>
              <a:stCxn id="78" idx="4"/>
              <a:endCxn id="90" idx="0"/>
            </p:cNvCxnSpPr>
            <p:nvPr/>
          </p:nvCxnSpPr>
          <p:spPr>
            <a:xfrm flipH="1">
              <a:off x="5455226" y="2134699"/>
              <a:ext cx="150265"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3" name="Straight Connector 92"/>
            <p:cNvCxnSpPr>
              <a:stCxn id="78" idx="4"/>
              <a:endCxn id="91" idx="0"/>
            </p:cNvCxnSpPr>
            <p:nvPr/>
          </p:nvCxnSpPr>
          <p:spPr>
            <a:xfrm>
              <a:off x="5605491" y="2134699"/>
              <a:ext cx="227487"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5" name="Oval 94"/>
            <p:cNvSpPr/>
            <p:nvPr/>
          </p:nvSpPr>
          <p:spPr>
            <a:xfrm>
              <a:off x="7227425"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6" name="Oval 95"/>
            <p:cNvSpPr/>
            <p:nvPr/>
          </p:nvSpPr>
          <p:spPr>
            <a:xfrm>
              <a:off x="7583954"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97" name="Straight Connector 96"/>
            <p:cNvCxnSpPr>
              <a:stCxn id="94" idx="4"/>
              <a:endCxn id="95" idx="0"/>
            </p:cNvCxnSpPr>
            <p:nvPr/>
          </p:nvCxnSpPr>
          <p:spPr>
            <a:xfrm flipH="1">
              <a:off x="7381449" y="2145751"/>
              <a:ext cx="127929" cy="355765"/>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8" name="Straight Connector 97"/>
            <p:cNvCxnSpPr>
              <a:stCxn id="94" idx="4"/>
              <a:endCxn id="96" idx="0"/>
            </p:cNvCxnSpPr>
            <p:nvPr/>
          </p:nvCxnSpPr>
          <p:spPr>
            <a:xfrm>
              <a:off x="7509378" y="2145751"/>
              <a:ext cx="228600" cy="355765"/>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9" name="Oval 98"/>
            <p:cNvSpPr/>
            <p:nvPr/>
          </p:nvSpPr>
          <p:spPr>
            <a:xfrm>
              <a:off x="6123583"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0" name="Oval 99"/>
            <p:cNvSpPr/>
            <p:nvPr/>
          </p:nvSpPr>
          <p:spPr>
            <a:xfrm>
              <a:off x="6799112"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01" name="Straight Connector 100"/>
            <p:cNvCxnSpPr>
              <a:stCxn id="79" idx="3"/>
              <a:endCxn id="99" idx="0"/>
            </p:cNvCxnSpPr>
            <p:nvPr/>
          </p:nvCxnSpPr>
          <p:spPr>
            <a:xfrm flipH="1">
              <a:off x="6277607" y="2088146"/>
              <a:ext cx="220254"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2" name="Straight Connector 101"/>
            <p:cNvCxnSpPr>
              <a:stCxn id="79" idx="5"/>
              <a:endCxn id="100" idx="0"/>
            </p:cNvCxnSpPr>
            <p:nvPr/>
          </p:nvCxnSpPr>
          <p:spPr>
            <a:xfrm>
              <a:off x="6715683" y="2088146"/>
              <a:ext cx="237453"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03" name="Oval 102"/>
            <p:cNvSpPr/>
            <p:nvPr/>
          </p:nvSpPr>
          <p:spPr>
            <a:xfrm>
              <a:off x="6472614" y="250151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04" name="Straight Connector 103"/>
            <p:cNvCxnSpPr>
              <a:stCxn id="79" idx="4"/>
              <a:endCxn id="103" idx="0"/>
            </p:cNvCxnSpPr>
            <p:nvPr/>
          </p:nvCxnSpPr>
          <p:spPr>
            <a:xfrm>
              <a:off x="6606772" y="2134699"/>
              <a:ext cx="19866"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9230" name="Group 9229"/>
          <p:cNvGrpSpPr/>
          <p:nvPr/>
        </p:nvGrpSpPr>
        <p:grpSpPr>
          <a:xfrm>
            <a:off x="4114800" y="2819400"/>
            <a:ext cx="4114800" cy="680190"/>
            <a:chOff x="4114800" y="2812858"/>
            <a:chExt cx="4114800" cy="680190"/>
          </a:xfrm>
        </p:grpSpPr>
        <p:sp>
          <p:nvSpPr>
            <p:cNvPr id="105" name="Oval 104"/>
            <p:cNvSpPr/>
            <p:nvPr/>
          </p:nvSpPr>
          <p:spPr>
            <a:xfrm>
              <a:off x="6397552" y="317516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6" name="Oval 105"/>
            <p:cNvSpPr/>
            <p:nvPr/>
          </p:nvSpPr>
          <p:spPr>
            <a:xfrm>
              <a:off x="6778552" y="317516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07" name="Straight Connector 106"/>
            <p:cNvCxnSpPr>
              <a:stCxn id="103" idx="4"/>
              <a:endCxn id="105" idx="0"/>
            </p:cNvCxnSpPr>
            <p:nvPr/>
          </p:nvCxnSpPr>
          <p:spPr>
            <a:xfrm flipH="1">
              <a:off x="6551576" y="2819400"/>
              <a:ext cx="184060"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8" name="Straight Connector 107"/>
            <p:cNvCxnSpPr>
              <a:stCxn id="103" idx="4"/>
              <a:endCxn id="106" idx="0"/>
            </p:cNvCxnSpPr>
            <p:nvPr/>
          </p:nvCxnSpPr>
          <p:spPr>
            <a:xfrm>
              <a:off x="6735636" y="2819400"/>
              <a:ext cx="196940"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09" name="Oval 108"/>
            <p:cNvSpPr/>
            <p:nvPr/>
          </p:nvSpPr>
          <p:spPr>
            <a:xfrm>
              <a:off x="5211233" y="3168622"/>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0" name="Oval 109"/>
            <p:cNvSpPr/>
            <p:nvPr/>
          </p:nvSpPr>
          <p:spPr>
            <a:xfrm>
              <a:off x="5635552" y="3168622"/>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11" name="Straight Connector 110"/>
            <p:cNvCxnSpPr>
              <a:endCxn id="109" idx="0"/>
            </p:cNvCxnSpPr>
            <p:nvPr/>
          </p:nvCxnSpPr>
          <p:spPr>
            <a:xfrm flipH="1">
              <a:off x="5365257" y="2812858"/>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2" name="Straight Connector 111"/>
            <p:cNvCxnSpPr>
              <a:endCxn id="110" idx="0"/>
            </p:cNvCxnSpPr>
            <p:nvPr/>
          </p:nvCxnSpPr>
          <p:spPr>
            <a:xfrm>
              <a:off x="5568582" y="2812858"/>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17" name="Oval 116"/>
            <p:cNvSpPr/>
            <p:nvPr/>
          </p:nvSpPr>
          <p:spPr>
            <a:xfrm>
              <a:off x="7497233" y="317516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8" name="Oval 117"/>
            <p:cNvSpPr/>
            <p:nvPr/>
          </p:nvSpPr>
          <p:spPr>
            <a:xfrm>
              <a:off x="7921552" y="317516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19" name="Straight Connector 118"/>
            <p:cNvCxnSpPr>
              <a:endCxn id="117" idx="0"/>
            </p:cNvCxnSpPr>
            <p:nvPr/>
          </p:nvCxnSpPr>
          <p:spPr>
            <a:xfrm flipH="1">
              <a:off x="7651257" y="2819400"/>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0" name="Straight Connector 119"/>
            <p:cNvCxnSpPr>
              <a:endCxn id="118" idx="0"/>
            </p:cNvCxnSpPr>
            <p:nvPr/>
          </p:nvCxnSpPr>
          <p:spPr>
            <a:xfrm>
              <a:off x="7854582" y="2819400"/>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21" name="Oval 120"/>
            <p:cNvSpPr/>
            <p:nvPr/>
          </p:nvSpPr>
          <p:spPr>
            <a:xfrm>
              <a:off x="4114800" y="317516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2" name="Oval 121"/>
            <p:cNvSpPr/>
            <p:nvPr/>
          </p:nvSpPr>
          <p:spPr>
            <a:xfrm>
              <a:off x="4539119" y="317516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3" name="Straight Connector 122"/>
            <p:cNvCxnSpPr>
              <a:endCxn id="121" idx="0"/>
            </p:cNvCxnSpPr>
            <p:nvPr/>
          </p:nvCxnSpPr>
          <p:spPr>
            <a:xfrm flipH="1">
              <a:off x="4268824" y="2819400"/>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4" name="Straight Connector 123"/>
            <p:cNvCxnSpPr>
              <a:endCxn id="122" idx="0"/>
            </p:cNvCxnSpPr>
            <p:nvPr/>
          </p:nvCxnSpPr>
          <p:spPr>
            <a:xfrm>
              <a:off x="4472149" y="2819400"/>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113" name="Group 112"/>
          <p:cNvGrpSpPr/>
          <p:nvPr/>
        </p:nvGrpSpPr>
        <p:grpSpPr>
          <a:xfrm>
            <a:off x="548068" y="1863298"/>
            <a:ext cx="2804732" cy="3424535"/>
            <a:chOff x="548068" y="1787098"/>
            <a:chExt cx="2804732" cy="3424535"/>
          </a:xfrm>
        </p:grpSpPr>
        <p:sp>
          <p:nvSpPr>
            <p:cNvPr id="7" name="TextBox 6"/>
            <p:cNvSpPr txBox="1"/>
            <p:nvPr/>
          </p:nvSpPr>
          <p:spPr>
            <a:xfrm>
              <a:off x="1328763" y="4796135"/>
              <a:ext cx="1243343" cy="415498"/>
            </a:xfrm>
            <a:prstGeom prst="rect">
              <a:avLst/>
            </a:prstGeom>
            <a:noFill/>
            <a:ln>
              <a:solidFill>
                <a:srgbClr val="000000"/>
              </a:solidFill>
            </a:ln>
            <a:effectLst/>
          </p:spPr>
          <p:txBody>
            <a:bodyPr wrap="none" rtlCol="0">
              <a:spAutoFit/>
            </a:bodyPr>
            <a:lstStyle/>
            <a:p>
              <a:pPr algn="ctr"/>
              <a:r>
                <a:rPr lang="en-US" sz="2100" dirty="0" smtClean="0">
                  <a:solidFill>
                    <a:srgbClr val="000000"/>
                  </a:solidFill>
                  <a:latin typeface="Calibri"/>
                  <a:cs typeface="Calibri"/>
                </a:rPr>
                <a:t>Add node</a:t>
              </a:r>
              <a:endParaRPr lang="en-US" sz="2100" dirty="0">
                <a:solidFill>
                  <a:srgbClr val="000000"/>
                </a:solidFill>
                <a:latin typeface="Calibri"/>
                <a:cs typeface="Calibri"/>
              </a:endParaRPr>
            </a:p>
          </p:txBody>
        </p:sp>
        <p:sp>
          <p:nvSpPr>
            <p:cNvPr id="67" name="Decision 66"/>
            <p:cNvSpPr/>
            <p:nvPr/>
          </p:nvSpPr>
          <p:spPr>
            <a:xfrm>
              <a:off x="548068" y="2321211"/>
              <a:ext cx="2804732" cy="1948222"/>
            </a:xfrm>
            <a:prstGeom prst="flowChartDecision">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0000"/>
                  </a:solidFill>
                  <a:latin typeface="Calibri"/>
                  <a:cs typeface="Calibri"/>
                </a:rPr>
                <a:t>P</a:t>
              </a:r>
              <a:r>
                <a:rPr lang="en-US" sz="2100" dirty="0" smtClean="0">
                  <a:solidFill>
                    <a:srgbClr val="000000"/>
                  </a:solidFill>
                  <a:latin typeface="Calibri"/>
                  <a:cs typeface="Calibri"/>
                </a:rPr>
                <a:t>ath from node to root in the tree?  </a:t>
              </a:r>
              <a:endParaRPr lang="en-US" sz="2100" dirty="0">
                <a:solidFill>
                  <a:srgbClr val="000000"/>
                </a:solidFill>
                <a:latin typeface="Calibri"/>
                <a:cs typeface="Calibri"/>
              </a:endParaRPr>
            </a:p>
          </p:txBody>
        </p:sp>
        <p:cxnSp>
          <p:nvCxnSpPr>
            <p:cNvPr id="70" name="Straight Arrow Connector 69"/>
            <p:cNvCxnSpPr>
              <a:stCxn id="3" idx="2"/>
              <a:endCxn id="67" idx="0"/>
            </p:cNvCxnSpPr>
            <p:nvPr/>
          </p:nvCxnSpPr>
          <p:spPr>
            <a:xfrm>
              <a:off x="1950433" y="1787098"/>
              <a:ext cx="1" cy="53411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a:stCxn id="67" idx="2"/>
              <a:endCxn id="7" idx="0"/>
            </p:cNvCxnSpPr>
            <p:nvPr/>
          </p:nvCxnSpPr>
          <p:spPr>
            <a:xfrm>
              <a:off x="1950434" y="4269433"/>
              <a:ext cx="1" cy="52670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1954747" y="4269432"/>
              <a:ext cx="389850" cy="461665"/>
            </a:xfrm>
            <a:prstGeom prst="rect">
              <a:avLst/>
            </a:prstGeom>
            <a:noFill/>
          </p:spPr>
          <p:txBody>
            <a:bodyPr wrap="none" rtlCol="0">
              <a:spAutoFit/>
            </a:bodyPr>
            <a:lstStyle/>
            <a:p>
              <a:r>
                <a:rPr lang="en-US" dirty="0" smtClean="0">
                  <a:solidFill>
                    <a:srgbClr val="000000"/>
                  </a:solidFill>
                </a:rPr>
                <a:t>Y</a:t>
              </a:r>
              <a:endParaRPr lang="en-US" dirty="0">
                <a:solidFill>
                  <a:srgbClr val="000000"/>
                </a:solidFill>
              </a:endParaRPr>
            </a:p>
          </p:txBody>
        </p:sp>
      </p:grpSp>
      <p:sp>
        <p:nvSpPr>
          <p:cNvPr id="114" name="TextBox 113"/>
          <p:cNvSpPr txBox="1"/>
          <p:nvPr/>
        </p:nvSpPr>
        <p:spPr>
          <a:xfrm>
            <a:off x="6019800" y="1138535"/>
            <a:ext cx="346369" cy="461665"/>
          </a:xfrm>
          <a:prstGeom prst="rect">
            <a:avLst/>
          </a:prstGeom>
          <a:noFill/>
        </p:spPr>
        <p:txBody>
          <a:bodyPr wrap="none" rtlCol="0">
            <a:spAutoFit/>
          </a:bodyPr>
          <a:lstStyle/>
          <a:p>
            <a:r>
              <a:rPr lang="en-US" dirty="0">
                <a:solidFill>
                  <a:srgbClr val="0000FF"/>
                </a:solidFill>
                <a:latin typeface="Calibri"/>
                <a:cs typeface="Calibri"/>
              </a:rPr>
              <a:t>b</a:t>
            </a:r>
          </a:p>
        </p:txBody>
      </p:sp>
      <p:grpSp>
        <p:nvGrpSpPr>
          <p:cNvPr id="125" name="Group 124"/>
          <p:cNvGrpSpPr/>
          <p:nvPr/>
        </p:nvGrpSpPr>
        <p:grpSpPr>
          <a:xfrm>
            <a:off x="4572000" y="3961851"/>
            <a:ext cx="3253990" cy="2134149"/>
            <a:chOff x="4648200" y="1675851"/>
            <a:chExt cx="3253990" cy="2134149"/>
          </a:xfrm>
        </p:grpSpPr>
        <p:grpSp>
          <p:nvGrpSpPr>
            <p:cNvPr id="126" name="Group 125"/>
            <p:cNvGrpSpPr/>
            <p:nvPr/>
          </p:nvGrpSpPr>
          <p:grpSpPr>
            <a:xfrm>
              <a:off x="4648200" y="1675851"/>
              <a:ext cx="1936129" cy="2134149"/>
              <a:chOff x="4648200" y="1675851"/>
              <a:chExt cx="1936129" cy="2134149"/>
            </a:xfrm>
          </p:grpSpPr>
          <p:sp>
            <p:nvSpPr>
              <p:cNvPr id="132" name="Oval 131"/>
              <p:cNvSpPr/>
              <p:nvPr/>
            </p:nvSpPr>
            <p:spPr>
              <a:xfrm>
                <a:off x="4648200" y="167585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ysClr val="windowText" lastClr="000000"/>
                    </a:solidFill>
                    <a:latin typeface="Calibri"/>
                    <a:ea typeface="+mn-ea"/>
                    <a:cs typeface="+mn-cs"/>
                  </a:rPr>
                  <a:t>1</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3" name="Oval 132"/>
              <p:cNvSpPr/>
              <p:nvPr/>
            </p:nvSpPr>
            <p:spPr>
              <a:xfrm>
                <a:off x="5410200" y="167585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ysClr val="windowText" lastClr="000000"/>
                    </a:solidFill>
                    <a:latin typeface="Calibri"/>
                    <a:ea typeface="+mn-ea"/>
                    <a:cs typeface="+mn-cs"/>
                  </a:rPr>
                  <a:t>2</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4" name="Oval 133"/>
              <p:cNvSpPr/>
              <p:nvPr/>
            </p:nvSpPr>
            <p:spPr>
              <a:xfrm>
                <a:off x="6172200" y="167585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ysClr val="windowText" lastClr="000000"/>
                    </a:solidFill>
                    <a:latin typeface="Calibri"/>
                    <a:ea typeface="+mn-ea"/>
                    <a:cs typeface="+mn-cs"/>
                  </a:rPr>
                  <a:t>3</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5" name="Oval 134"/>
              <p:cNvSpPr/>
              <p:nvPr/>
            </p:nvSpPr>
            <p:spPr>
              <a:xfrm>
                <a:off x="4648200" y="251350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a:solidFill>
                      <a:sysClr val="windowText" lastClr="000000"/>
                    </a:solidFill>
                    <a:latin typeface="Calibri"/>
                    <a:ea typeface="+mn-ea"/>
                    <a:cs typeface="+mn-cs"/>
                  </a:rPr>
                  <a:t>4</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6" name="Oval 135"/>
              <p:cNvSpPr/>
              <p:nvPr/>
            </p:nvSpPr>
            <p:spPr>
              <a:xfrm>
                <a:off x="5410200" y="251350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ysClr val="windowText" lastClr="000000"/>
                    </a:solidFill>
                    <a:latin typeface="Calibri"/>
                    <a:ea typeface="+mn-ea"/>
                    <a:cs typeface="+mn-cs"/>
                  </a:rPr>
                  <a:t>5</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7" name="Oval 136"/>
              <p:cNvSpPr/>
              <p:nvPr/>
            </p:nvSpPr>
            <p:spPr>
              <a:xfrm>
                <a:off x="6172200" y="251350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ysClr val="windowText" lastClr="000000"/>
                    </a:solidFill>
                    <a:latin typeface="Calibri"/>
                    <a:ea typeface="+mn-ea"/>
                    <a:cs typeface="+mn-cs"/>
                  </a:rPr>
                  <a:t>6</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8" name="Oval 137"/>
              <p:cNvSpPr/>
              <p:nvPr/>
            </p:nvSpPr>
            <p:spPr>
              <a:xfrm>
                <a:off x="4648200" y="335170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smtClean="0">
                    <a:solidFill>
                      <a:sysClr val="windowText" lastClr="000000"/>
                    </a:solidFill>
                    <a:latin typeface="Calibri"/>
                    <a:ea typeface="+mn-ea"/>
                    <a:cs typeface="+mn-cs"/>
                  </a:rPr>
                  <a:t>7</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0" name="Oval 139"/>
              <p:cNvSpPr/>
              <p:nvPr/>
            </p:nvSpPr>
            <p:spPr>
              <a:xfrm>
                <a:off x="5410200" y="335170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ysClr val="windowText" lastClr="000000"/>
                    </a:solidFill>
                    <a:latin typeface="Calibri"/>
                    <a:ea typeface="+mn-ea"/>
                    <a:cs typeface="+mn-cs"/>
                  </a:rPr>
                  <a:t>8</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1" name="Oval 140"/>
              <p:cNvSpPr/>
              <p:nvPr/>
            </p:nvSpPr>
            <p:spPr>
              <a:xfrm>
                <a:off x="6172200" y="3351701"/>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ysClr val="windowText" lastClr="000000"/>
                    </a:solidFill>
                    <a:latin typeface="Calibri"/>
                    <a:ea typeface="+mn-ea"/>
                    <a:cs typeface="+mn-cs"/>
                  </a:rPr>
                  <a:t>9</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42" name="Straight Connector 141"/>
              <p:cNvCxnSpPr>
                <a:stCxn id="132" idx="6"/>
                <a:endCxn id="133" idx="2"/>
              </p:cNvCxnSpPr>
              <p:nvPr/>
            </p:nvCxnSpPr>
            <p:spPr>
              <a:xfrm>
                <a:off x="5060329" y="1905001"/>
                <a:ext cx="349871"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33" idx="6"/>
                <a:endCxn id="134" idx="2"/>
              </p:cNvCxnSpPr>
              <p:nvPr/>
            </p:nvCxnSpPr>
            <p:spPr>
              <a:xfrm>
                <a:off x="5822329" y="1905001"/>
                <a:ext cx="349871"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35" idx="6"/>
                <a:endCxn id="136" idx="2"/>
              </p:cNvCxnSpPr>
              <p:nvPr/>
            </p:nvCxnSpPr>
            <p:spPr>
              <a:xfrm>
                <a:off x="5060329" y="2742651"/>
                <a:ext cx="349871"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36" idx="6"/>
                <a:endCxn id="137" idx="2"/>
              </p:cNvCxnSpPr>
              <p:nvPr/>
            </p:nvCxnSpPr>
            <p:spPr>
              <a:xfrm>
                <a:off x="5822329" y="2742651"/>
                <a:ext cx="349871"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8" idx="6"/>
                <a:endCxn id="140" idx="2"/>
              </p:cNvCxnSpPr>
              <p:nvPr/>
            </p:nvCxnSpPr>
            <p:spPr>
              <a:xfrm>
                <a:off x="5060329" y="3580851"/>
                <a:ext cx="349871"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a:stCxn id="140" idx="6"/>
                <a:endCxn id="141" idx="2"/>
              </p:cNvCxnSpPr>
              <p:nvPr/>
            </p:nvCxnSpPr>
            <p:spPr>
              <a:xfrm>
                <a:off x="5822329" y="3580851"/>
                <a:ext cx="349871" cy="0"/>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a:stCxn id="137" idx="4"/>
                <a:endCxn id="141" idx="0"/>
              </p:cNvCxnSpPr>
              <p:nvPr/>
            </p:nvCxnSpPr>
            <p:spPr>
              <a:xfrm>
                <a:off x="6378265" y="2971800"/>
                <a:ext cx="0" cy="379901"/>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134" idx="4"/>
                <a:endCxn id="137" idx="0"/>
              </p:cNvCxnSpPr>
              <p:nvPr/>
            </p:nvCxnSpPr>
            <p:spPr>
              <a:xfrm>
                <a:off x="6378265" y="2134150"/>
                <a:ext cx="0" cy="379351"/>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32" idx="4"/>
                <a:endCxn id="135" idx="0"/>
              </p:cNvCxnSpPr>
              <p:nvPr/>
            </p:nvCxnSpPr>
            <p:spPr>
              <a:xfrm>
                <a:off x="4854265" y="2134150"/>
                <a:ext cx="0" cy="379351"/>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a:stCxn id="138" idx="0"/>
                <a:endCxn id="135" idx="4"/>
              </p:cNvCxnSpPr>
              <p:nvPr/>
            </p:nvCxnSpPr>
            <p:spPr>
              <a:xfrm flipV="1">
                <a:off x="4854265" y="2971800"/>
                <a:ext cx="0" cy="379901"/>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40" idx="0"/>
                <a:endCxn id="136" idx="4"/>
              </p:cNvCxnSpPr>
              <p:nvPr/>
            </p:nvCxnSpPr>
            <p:spPr>
              <a:xfrm flipV="1">
                <a:off x="5616265" y="2971800"/>
                <a:ext cx="0" cy="379901"/>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a:stCxn id="136" idx="0"/>
                <a:endCxn id="133" idx="4"/>
              </p:cNvCxnSpPr>
              <p:nvPr/>
            </p:nvCxnSpPr>
            <p:spPr>
              <a:xfrm flipV="1">
                <a:off x="5616265" y="2134150"/>
                <a:ext cx="0" cy="379351"/>
              </a:xfrm>
              <a:prstGeom prst="line">
                <a:avLst/>
              </a:prstGeom>
              <a:ln>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grpSp>
        <p:grpSp>
          <p:nvGrpSpPr>
            <p:cNvPr id="127" name="Group 126"/>
            <p:cNvGrpSpPr/>
            <p:nvPr/>
          </p:nvGrpSpPr>
          <p:grpSpPr>
            <a:xfrm>
              <a:off x="6601914" y="1675851"/>
              <a:ext cx="1300276" cy="1373833"/>
              <a:chOff x="6683926" y="1597967"/>
              <a:chExt cx="1300276" cy="1373833"/>
            </a:xfrm>
          </p:grpSpPr>
          <p:cxnSp>
            <p:nvCxnSpPr>
              <p:cNvPr id="128" name="Straight Arrow Connector 127"/>
              <p:cNvCxnSpPr/>
              <p:nvPr/>
            </p:nvCxnSpPr>
            <p:spPr>
              <a:xfrm>
                <a:off x="6858000" y="1828800"/>
                <a:ext cx="76200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a:off x="6858000" y="1828800"/>
                <a:ext cx="0" cy="68470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7620000" y="1597967"/>
                <a:ext cx="364202" cy="461665"/>
              </a:xfrm>
              <a:prstGeom prst="rect">
                <a:avLst/>
              </a:prstGeom>
              <a:noFill/>
            </p:spPr>
            <p:txBody>
              <a:bodyPr wrap="none" rtlCol="0">
                <a:spAutoFit/>
              </a:bodyPr>
              <a:lstStyle/>
              <a:p>
                <a:r>
                  <a:rPr lang="en-US" dirty="0" smtClean="0">
                    <a:solidFill>
                      <a:srgbClr val="008000"/>
                    </a:solidFill>
                    <a:latin typeface="Calibri"/>
                    <a:cs typeface="Calibri"/>
                  </a:rPr>
                  <a:t>A</a:t>
                </a:r>
                <a:endParaRPr lang="en-US" dirty="0">
                  <a:solidFill>
                    <a:srgbClr val="008000"/>
                  </a:solidFill>
                  <a:latin typeface="Calibri"/>
                  <a:cs typeface="Calibri"/>
                </a:endParaRPr>
              </a:p>
            </p:txBody>
          </p:sp>
          <p:sp>
            <p:nvSpPr>
              <p:cNvPr id="131" name="TextBox 130"/>
              <p:cNvSpPr txBox="1"/>
              <p:nvPr/>
            </p:nvSpPr>
            <p:spPr>
              <a:xfrm>
                <a:off x="6683926" y="2510135"/>
                <a:ext cx="352080" cy="461665"/>
              </a:xfrm>
              <a:prstGeom prst="rect">
                <a:avLst/>
              </a:prstGeom>
              <a:noFill/>
            </p:spPr>
            <p:txBody>
              <a:bodyPr wrap="none" rtlCol="0">
                <a:spAutoFit/>
              </a:bodyPr>
              <a:lstStyle/>
              <a:p>
                <a:r>
                  <a:rPr lang="en-US" dirty="0">
                    <a:solidFill>
                      <a:srgbClr val="008000"/>
                    </a:solidFill>
                    <a:latin typeface="Calibri"/>
                    <a:cs typeface="Calibri"/>
                  </a:rPr>
                  <a:t>B</a:t>
                </a:r>
              </a:p>
            </p:txBody>
          </p:sp>
        </p:grpSp>
      </p:grpSp>
      <p:grpSp>
        <p:nvGrpSpPr>
          <p:cNvPr id="156" name="Group 155"/>
          <p:cNvGrpSpPr/>
          <p:nvPr/>
        </p:nvGrpSpPr>
        <p:grpSpPr>
          <a:xfrm>
            <a:off x="5006664" y="4191001"/>
            <a:ext cx="533401" cy="608500"/>
            <a:chOff x="4984129" y="1905001"/>
            <a:chExt cx="533401" cy="608500"/>
          </a:xfrm>
        </p:grpSpPr>
        <p:cxnSp>
          <p:nvCxnSpPr>
            <p:cNvPr id="157" name="Straight Connector 156"/>
            <p:cNvCxnSpPr>
              <a:stCxn id="132" idx="6"/>
              <a:endCxn id="133" idx="2"/>
            </p:cNvCxnSpPr>
            <p:nvPr/>
          </p:nvCxnSpPr>
          <p:spPr>
            <a:xfrm>
              <a:off x="4984129" y="1905001"/>
              <a:ext cx="349871" cy="0"/>
            </a:xfrm>
            <a:prstGeom prst="line">
              <a:avLst/>
            </a:prstGeom>
            <a:ln w="34925">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4"/>
              <a:endCxn id="136" idx="0"/>
            </p:cNvCxnSpPr>
            <p:nvPr/>
          </p:nvCxnSpPr>
          <p:spPr>
            <a:xfrm>
              <a:off x="5517530" y="2134150"/>
              <a:ext cx="0" cy="379351"/>
            </a:xfrm>
            <a:prstGeom prst="line">
              <a:avLst/>
            </a:prstGeom>
            <a:ln w="34925">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159" name="Group 158"/>
          <p:cNvGrpSpPr/>
          <p:nvPr/>
        </p:nvGrpSpPr>
        <p:grpSpPr>
          <a:xfrm>
            <a:off x="4778065" y="4420150"/>
            <a:ext cx="555935" cy="608501"/>
            <a:chOff x="4778065" y="2134150"/>
            <a:chExt cx="555935" cy="608501"/>
          </a:xfrm>
        </p:grpSpPr>
        <p:cxnSp>
          <p:nvCxnSpPr>
            <p:cNvPr id="160" name="Straight Connector 159"/>
            <p:cNvCxnSpPr>
              <a:stCxn id="132" idx="4"/>
              <a:endCxn id="135" idx="0"/>
            </p:cNvCxnSpPr>
            <p:nvPr/>
          </p:nvCxnSpPr>
          <p:spPr>
            <a:xfrm>
              <a:off x="4778065" y="2134150"/>
              <a:ext cx="0" cy="379351"/>
            </a:xfrm>
            <a:prstGeom prst="line">
              <a:avLst/>
            </a:prstGeom>
            <a:ln w="34925">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35" idx="6"/>
              <a:endCxn id="136" idx="2"/>
            </p:cNvCxnSpPr>
            <p:nvPr/>
          </p:nvCxnSpPr>
          <p:spPr>
            <a:xfrm>
              <a:off x="4984129" y="2742651"/>
              <a:ext cx="349871" cy="0"/>
            </a:xfrm>
            <a:prstGeom prst="line">
              <a:avLst/>
            </a:prstGeom>
            <a:ln w="34925">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6699788" y="5452468"/>
            <a:ext cx="1928733" cy="400110"/>
          </a:xfrm>
          <a:prstGeom prst="rect">
            <a:avLst/>
          </a:prstGeom>
          <a:noFill/>
        </p:spPr>
        <p:txBody>
          <a:bodyPr wrap="none" rtlCol="0">
            <a:spAutoFit/>
          </a:bodyPr>
          <a:lstStyle/>
          <a:p>
            <a:r>
              <a:rPr lang="en-US" sz="2000" dirty="0" smtClean="0">
                <a:solidFill>
                  <a:srgbClr val="0000FF"/>
                </a:solidFill>
                <a:latin typeface="Calibri"/>
                <a:cs typeface="Calibri"/>
              </a:rPr>
              <a:t>AB routing order</a:t>
            </a:r>
            <a:endParaRPr lang="en-US" sz="2000" dirty="0">
              <a:solidFill>
                <a:srgbClr val="0000FF"/>
              </a:solidFill>
              <a:latin typeface="Calibri"/>
              <a:cs typeface="Calibri"/>
            </a:endParaRPr>
          </a:p>
        </p:txBody>
      </p:sp>
      <p:sp>
        <p:nvSpPr>
          <p:cNvPr id="163" name="TextBox 162"/>
          <p:cNvSpPr txBox="1"/>
          <p:nvPr/>
        </p:nvSpPr>
        <p:spPr>
          <a:xfrm>
            <a:off x="6699788" y="5452468"/>
            <a:ext cx="1928733" cy="400110"/>
          </a:xfrm>
          <a:prstGeom prst="rect">
            <a:avLst/>
          </a:prstGeom>
          <a:noFill/>
        </p:spPr>
        <p:txBody>
          <a:bodyPr wrap="none" rtlCol="0">
            <a:spAutoFit/>
          </a:bodyPr>
          <a:lstStyle/>
          <a:p>
            <a:r>
              <a:rPr lang="en-US" sz="2000" dirty="0" smtClean="0">
                <a:solidFill>
                  <a:srgbClr val="0000FF"/>
                </a:solidFill>
                <a:latin typeface="Calibri"/>
                <a:cs typeface="Calibri"/>
              </a:rPr>
              <a:t>BA routing order</a:t>
            </a:r>
            <a:endParaRPr lang="en-US" sz="2000" dirty="0">
              <a:solidFill>
                <a:srgbClr val="0000FF"/>
              </a:solidFill>
              <a:latin typeface="Calibri"/>
              <a:cs typeface="Calibri"/>
            </a:endParaRPr>
          </a:p>
        </p:txBody>
      </p:sp>
      <p:grpSp>
        <p:nvGrpSpPr>
          <p:cNvPr id="164" name="Group 163"/>
          <p:cNvGrpSpPr/>
          <p:nvPr/>
        </p:nvGrpSpPr>
        <p:grpSpPr>
          <a:xfrm>
            <a:off x="6127129" y="4119815"/>
            <a:ext cx="2470815" cy="1674202"/>
            <a:chOff x="5060329" y="919415"/>
            <a:chExt cx="2470815" cy="1674202"/>
          </a:xfrm>
        </p:grpSpPr>
        <p:sp>
          <p:nvSpPr>
            <p:cNvPr id="165" name="Oval 164"/>
            <p:cNvSpPr/>
            <p:nvPr/>
          </p:nvSpPr>
          <p:spPr>
            <a:xfrm>
              <a:off x="5531471" y="1528465"/>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smtClean="0">
                  <a:solidFill>
                    <a:sysClr val="windowText" lastClr="000000"/>
                  </a:solidFill>
                  <a:latin typeface="Calibri"/>
                  <a:ea typeface="+mn-ea"/>
                  <a:cs typeface="+mn-cs"/>
                </a:rPr>
                <a:t>4</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66" name="Curved Connector 165"/>
            <p:cNvCxnSpPr>
              <a:stCxn id="174" idx="6"/>
              <a:endCxn id="165" idx="4"/>
            </p:cNvCxnSpPr>
            <p:nvPr/>
          </p:nvCxnSpPr>
          <p:spPr>
            <a:xfrm flipV="1">
              <a:off x="5441329" y="1986764"/>
              <a:ext cx="296207" cy="606853"/>
            </a:xfrm>
            <a:prstGeom prst="curvedConnector2">
              <a:avLst/>
            </a:prstGeom>
            <a:ln>
              <a:solidFill>
                <a:schemeClr val="bg2">
                  <a:lumMod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7" name="Curved Connector 166"/>
            <p:cNvCxnSpPr>
              <a:stCxn id="165" idx="0"/>
              <a:endCxn id="170" idx="6"/>
            </p:cNvCxnSpPr>
            <p:nvPr/>
          </p:nvCxnSpPr>
          <p:spPr>
            <a:xfrm rot="16200000" flipV="1">
              <a:off x="5094408" y="885336"/>
              <a:ext cx="609050" cy="677207"/>
            </a:xfrm>
            <a:prstGeom prst="curvedConnector2">
              <a:avLst/>
            </a:prstGeom>
            <a:ln>
              <a:solidFill>
                <a:schemeClr val="bg2">
                  <a:lumMod val="1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8" name="Rectangle 167"/>
            <p:cNvSpPr/>
            <p:nvPr/>
          </p:nvSpPr>
          <p:spPr>
            <a:xfrm>
              <a:off x="5943600" y="1528465"/>
              <a:ext cx="1587544" cy="461665"/>
            </a:xfrm>
            <a:prstGeom prst="rect">
              <a:avLst/>
            </a:prstGeom>
          </p:spPr>
          <p:txBody>
            <a:bodyPr wrap="none">
              <a:spAutoFit/>
            </a:bodyPr>
            <a:lstStyle/>
            <a:p>
              <a:r>
                <a:rPr lang="en-US" b="1" dirty="0" smtClean="0">
                  <a:solidFill>
                    <a:srgbClr val="000000"/>
                  </a:solidFill>
                </a:rPr>
                <a:t>(3,1,1,0,1)</a:t>
              </a:r>
              <a:endParaRPr lang="en-US" b="1" dirty="0">
                <a:solidFill>
                  <a:srgbClr val="000000"/>
                </a:solidFill>
              </a:endParaRPr>
            </a:p>
          </p:txBody>
        </p:sp>
      </p:grpSp>
      <p:grpSp>
        <p:nvGrpSpPr>
          <p:cNvPr id="169" name="Group 168"/>
          <p:cNvGrpSpPr/>
          <p:nvPr/>
        </p:nvGrpSpPr>
        <p:grpSpPr>
          <a:xfrm>
            <a:off x="3810000" y="3886200"/>
            <a:ext cx="4254544" cy="2214265"/>
            <a:chOff x="2743200" y="685800"/>
            <a:chExt cx="4254544" cy="2214265"/>
          </a:xfrm>
        </p:grpSpPr>
        <p:sp>
          <p:nvSpPr>
            <p:cNvPr id="170" name="Oval 169"/>
            <p:cNvSpPr/>
            <p:nvPr/>
          </p:nvSpPr>
          <p:spPr>
            <a:xfrm>
              <a:off x="4648200" y="690265"/>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solidFill>
                  <a:effectLst/>
                  <a:uLnTx/>
                  <a:uFillTx/>
                  <a:latin typeface="Calibri"/>
                  <a:ea typeface="+mn-ea"/>
                  <a:cs typeface="+mn-cs"/>
                </a:rPr>
                <a:t>b</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71" name="Straight Connector 170"/>
            <p:cNvCxnSpPr>
              <a:stCxn id="170" idx="4"/>
              <a:endCxn id="172" idx="0"/>
            </p:cNvCxnSpPr>
            <p:nvPr/>
          </p:nvCxnSpPr>
          <p:spPr>
            <a:xfrm>
              <a:off x="4854265" y="1148564"/>
              <a:ext cx="0" cy="378802"/>
            </a:xfrm>
            <a:prstGeom prst="line">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72" name="Oval 171"/>
            <p:cNvSpPr/>
            <p:nvPr/>
          </p:nvSpPr>
          <p:spPr>
            <a:xfrm>
              <a:off x="4648200" y="1527366"/>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smtClean="0">
                  <a:solidFill>
                    <a:sysClr val="windowText" lastClr="000000"/>
                  </a:solidFill>
                  <a:latin typeface="Calibri"/>
                  <a:ea typeface="+mn-ea"/>
                  <a:cs typeface="+mn-cs"/>
                </a:rPr>
                <a:t>1</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73" name="Straight Connector 172"/>
            <p:cNvCxnSpPr>
              <a:stCxn id="172" idx="4"/>
              <a:endCxn id="174" idx="0"/>
            </p:cNvCxnSpPr>
            <p:nvPr/>
          </p:nvCxnSpPr>
          <p:spPr>
            <a:xfrm>
              <a:off x="4854265" y="1985665"/>
              <a:ext cx="381000" cy="378802"/>
            </a:xfrm>
            <a:prstGeom prst="line">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74" name="Oval 173"/>
            <p:cNvSpPr/>
            <p:nvPr/>
          </p:nvSpPr>
          <p:spPr>
            <a:xfrm>
              <a:off x="5029200" y="2364467"/>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ysClr val="windowText" lastClr="000000"/>
                  </a:solidFill>
                  <a:latin typeface="Calibri"/>
                  <a:ea typeface="+mn-ea"/>
                  <a:cs typeface="+mn-cs"/>
                </a:rPr>
                <a:t>3</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5" name="Rectangle 174"/>
            <p:cNvSpPr/>
            <p:nvPr/>
          </p:nvSpPr>
          <p:spPr>
            <a:xfrm>
              <a:off x="3048000" y="685800"/>
              <a:ext cx="1587544" cy="461665"/>
            </a:xfrm>
            <a:prstGeom prst="rect">
              <a:avLst/>
            </a:prstGeom>
          </p:spPr>
          <p:txBody>
            <a:bodyPr wrap="none">
              <a:spAutoFit/>
            </a:bodyPr>
            <a:lstStyle/>
            <a:p>
              <a:r>
                <a:rPr lang="en-US" b="1" dirty="0" smtClean="0">
                  <a:solidFill>
                    <a:srgbClr val="000000"/>
                  </a:solidFill>
                </a:rPr>
                <a:t>(3,1,1,1,1)</a:t>
              </a:r>
              <a:endParaRPr lang="en-US" b="1" dirty="0">
                <a:solidFill>
                  <a:srgbClr val="000000"/>
                </a:solidFill>
              </a:endParaRPr>
            </a:p>
          </p:txBody>
        </p:sp>
        <p:sp>
          <p:nvSpPr>
            <p:cNvPr id="176" name="Rectangle 175"/>
            <p:cNvSpPr/>
            <p:nvPr/>
          </p:nvSpPr>
          <p:spPr>
            <a:xfrm>
              <a:off x="3048000" y="1524000"/>
              <a:ext cx="1587544" cy="461665"/>
            </a:xfrm>
            <a:prstGeom prst="rect">
              <a:avLst/>
            </a:prstGeom>
          </p:spPr>
          <p:txBody>
            <a:bodyPr wrap="none">
              <a:spAutoFit/>
            </a:bodyPr>
            <a:lstStyle/>
            <a:p>
              <a:r>
                <a:rPr lang="en-US" b="1" dirty="0" smtClean="0">
                  <a:solidFill>
                    <a:srgbClr val="000000"/>
                  </a:solidFill>
                </a:rPr>
                <a:t>(2,1,1,1,1)</a:t>
              </a:r>
              <a:endParaRPr lang="en-US" b="1" dirty="0">
                <a:solidFill>
                  <a:srgbClr val="000000"/>
                </a:solidFill>
              </a:endParaRPr>
            </a:p>
          </p:txBody>
        </p:sp>
        <p:sp>
          <p:nvSpPr>
            <p:cNvPr id="177" name="Rectangle 176"/>
            <p:cNvSpPr/>
            <p:nvPr/>
          </p:nvSpPr>
          <p:spPr>
            <a:xfrm>
              <a:off x="5410200" y="2438400"/>
              <a:ext cx="1587544" cy="461665"/>
            </a:xfrm>
            <a:prstGeom prst="rect">
              <a:avLst/>
            </a:prstGeom>
          </p:spPr>
          <p:txBody>
            <a:bodyPr wrap="none">
              <a:spAutoFit/>
            </a:bodyPr>
            <a:lstStyle/>
            <a:p>
              <a:r>
                <a:rPr lang="en-US" b="1" dirty="0" smtClean="0">
                  <a:solidFill>
                    <a:srgbClr val="000000"/>
                  </a:solidFill>
                </a:rPr>
                <a:t>(2,1,1,0,1)</a:t>
              </a:r>
              <a:endParaRPr lang="en-US" b="1" dirty="0">
                <a:solidFill>
                  <a:srgbClr val="000000"/>
                </a:solidFill>
              </a:endParaRPr>
            </a:p>
          </p:txBody>
        </p:sp>
        <p:cxnSp>
          <p:nvCxnSpPr>
            <p:cNvPr id="178" name="Straight Connector 177"/>
            <p:cNvCxnSpPr>
              <a:stCxn id="172" idx="4"/>
              <a:endCxn id="179" idx="0"/>
            </p:cNvCxnSpPr>
            <p:nvPr/>
          </p:nvCxnSpPr>
          <p:spPr>
            <a:xfrm flipH="1">
              <a:off x="4473265" y="1985665"/>
              <a:ext cx="381000" cy="376535"/>
            </a:xfrm>
            <a:prstGeom prst="line">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179" name="Oval 178"/>
            <p:cNvSpPr/>
            <p:nvPr/>
          </p:nvSpPr>
          <p:spPr>
            <a:xfrm>
              <a:off x="4267200" y="2362200"/>
              <a:ext cx="412129" cy="458299"/>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noProof="0" dirty="0" smtClean="0">
                  <a:solidFill>
                    <a:sysClr val="windowText" lastClr="000000"/>
                  </a:solidFill>
                  <a:latin typeface="Calibri"/>
                  <a:ea typeface="+mn-ea"/>
                  <a:cs typeface="+mn-cs"/>
                </a:rPr>
                <a:t>2</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0" name="Rectangle 179"/>
            <p:cNvSpPr/>
            <p:nvPr/>
          </p:nvSpPr>
          <p:spPr>
            <a:xfrm>
              <a:off x="2743200" y="2438400"/>
              <a:ext cx="1587544" cy="461665"/>
            </a:xfrm>
            <a:prstGeom prst="rect">
              <a:avLst/>
            </a:prstGeom>
          </p:spPr>
          <p:txBody>
            <a:bodyPr wrap="none">
              <a:spAutoFit/>
            </a:bodyPr>
            <a:lstStyle/>
            <a:p>
              <a:r>
                <a:rPr lang="en-US" b="1" dirty="0" smtClean="0">
                  <a:solidFill>
                    <a:srgbClr val="000000"/>
                  </a:solidFill>
                </a:rPr>
                <a:t>(1,1,1,1,1)</a:t>
              </a:r>
              <a:endParaRPr lang="en-US" b="1" dirty="0">
                <a:solidFill>
                  <a:srgbClr val="000000"/>
                </a:solidFill>
              </a:endParaRPr>
            </a:p>
          </p:txBody>
        </p:sp>
      </p:grpSp>
      <p:sp>
        <p:nvSpPr>
          <p:cNvPr id="181" name="Multiply 180"/>
          <p:cNvSpPr/>
          <p:nvPr/>
        </p:nvSpPr>
        <p:spPr>
          <a:xfrm>
            <a:off x="5791200" y="5257800"/>
            <a:ext cx="1012521" cy="1219200"/>
          </a:xfrm>
          <a:prstGeom prst="mathMultiply">
            <a:avLst>
              <a:gd name="adj1" fmla="val 1066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TextBox 181"/>
          <p:cNvSpPr txBox="1"/>
          <p:nvPr/>
        </p:nvSpPr>
        <p:spPr>
          <a:xfrm>
            <a:off x="7237376" y="3897868"/>
            <a:ext cx="1144624" cy="830997"/>
          </a:xfrm>
          <a:prstGeom prst="rect">
            <a:avLst/>
          </a:prstGeom>
          <a:noFill/>
        </p:spPr>
        <p:txBody>
          <a:bodyPr wrap="square" rtlCol="0">
            <a:spAutoFit/>
          </a:bodyPr>
          <a:lstStyle/>
          <a:p>
            <a:r>
              <a:rPr lang="en-US" dirty="0" smtClean="0">
                <a:solidFill>
                  <a:srgbClr val="008000"/>
                </a:solidFill>
                <a:latin typeface="Calibri"/>
                <a:cs typeface="Calibri"/>
              </a:rPr>
              <a:t>ABCDE routing</a:t>
            </a:r>
            <a:endParaRPr lang="en-US" dirty="0">
              <a:solidFill>
                <a:srgbClr val="008000"/>
              </a:solidFill>
              <a:latin typeface="Calibri"/>
              <a:cs typeface="Calibri"/>
            </a:endParaRPr>
          </a:p>
        </p:txBody>
      </p:sp>
    </p:spTree>
    <p:extLst>
      <p:ext uri="{BB962C8B-B14F-4D97-AF65-F5344CB8AC3E}">
        <p14:creationId xmlns:p14="http://schemas.microsoft.com/office/powerpoint/2010/main" val="4139982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26"/>
                                        </p:tgtEl>
                                        <p:attrNameLst>
                                          <p:attrName>style.visibility</p:attrName>
                                        </p:attrNameLst>
                                      </p:cBhvr>
                                      <p:to>
                                        <p:strVal val="visible"/>
                                      </p:to>
                                    </p:set>
                                    <p:animEffect transition="in" filter="fade">
                                      <p:cBhvr>
                                        <p:cTn id="15" dur="500"/>
                                        <p:tgtEl>
                                          <p:spTgt spid="92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227"/>
                                        </p:tgtEl>
                                        <p:attrNameLst>
                                          <p:attrName>style.visibility</p:attrName>
                                        </p:attrNameLst>
                                      </p:cBhvr>
                                      <p:to>
                                        <p:strVal val="visible"/>
                                      </p:to>
                                    </p:set>
                                    <p:animEffect transition="in" filter="fade">
                                      <p:cBhvr>
                                        <p:cTn id="20" dur="500"/>
                                        <p:tgtEl>
                                          <p:spTgt spid="92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30"/>
                                        </p:tgtEl>
                                        <p:attrNameLst>
                                          <p:attrName>style.visibility</p:attrName>
                                        </p:attrNameLst>
                                      </p:cBhvr>
                                      <p:to>
                                        <p:strVal val="visible"/>
                                      </p:to>
                                    </p:set>
                                    <p:animEffect transition="in" filter="fade">
                                      <p:cBhvr>
                                        <p:cTn id="25" dur="500"/>
                                        <p:tgtEl>
                                          <p:spTgt spid="9230"/>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5"/>
                                        </p:tgtEl>
                                        <p:attrNameLst>
                                          <p:attrName>style.visibility</p:attrName>
                                        </p:attrNameLst>
                                      </p:cBhvr>
                                      <p:to>
                                        <p:strVal val="visible"/>
                                      </p:to>
                                    </p:set>
                                    <p:animEffect transition="in" filter="fade">
                                      <p:cBhvr>
                                        <p:cTn id="33" dur="500"/>
                                        <p:tgtEl>
                                          <p:spTgt spid="12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162">
                                            <p:txEl>
                                              <p:pRg st="0" end="0"/>
                                            </p:txEl>
                                          </p:spTgt>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56"/>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5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3">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59"/>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163">
                                            <p:txEl>
                                              <p:pRg st="0" end="0"/>
                                            </p:txEl>
                                          </p:spTgt>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5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25"/>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113"/>
                                        </p:tgtEl>
                                        <p:attrNameLst>
                                          <p:attrName>style.visibility</p:attrName>
                                        </p:attrNameLst>
                                      </p:cBhvr>
                                      <p:to>
                                        <p:strVal val="visible"/>
                                      </p:to>
                                    </p:set>
                                    <p:animEffect transition="in" filter="fade">
                                      <p:cBhvr>
                                        <p:cTn id="63" dur="500"/>
                                        <p:tgtEl>
                                          <p:spTgt spid="11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69"/>
                                        </p:tgtEl>
                                        <p:attrNameLst>
                                          <p:attrName>style.visibility</p:attrName>
                                        </p:attrNameLst>
                                      </p:cBhvr>
                                      <p:to>
                                        <p:strVal val="visible"/>
                                      </p:to>
                                    </p:set>
                                    <p:animEffect transition="in" filter="fade">
                                      <p:cBhvr>
                                        <p:cTn id="68" dur="500"/>
                                        <p:tgtEl>
                                          <p:spTgt spid="16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64"/>
                                        </p:tgtEl>
                                        <p:attrNameLst>
                                          <p:attrName>style.visibility</p:attrName>
                                        </p:attrNameLst>
                                      </p:cBhvr>
                                      <p:to>
                                        <p:strVal val="visible"/>
                                      </p:to>
                                    </p:set>
                                    <p:animEffect transition="in" filter="fade">
                                      <p:cBhvr>
                                        <p:cTn id="73" dur="500"/>
                                        <p:tgtEl>
                                          <p:spTgt spid="164"/>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18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81"/>
                                        </p:tgtEl>
                                        <p:attrNameLst>
                                          <p:attrName>style.visibility</p:attrName>
                                        </p:attrNameLst>
                                      </p:cBhvr>
                                      <p:to>
                                        <p:strVal val="visible"/>
                                      </p:to>
                                    </p:set>
                                    <p:animEffect transition="in" filter="fade">
                                      <p:cBhvr>
                                        <p:cTn id="80"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76" grpId="0" animBg="1"/>
      <p:bldP spid="114" grpId="0"/>
      <p:bldP spid="162" grpId="0" build="allAtOnce"/>
      <p:bldP spid="163" grpId="0" build="allAtOnce"/>
      <p:bldP spid="181" grpId="0" animBg="1"/>
      <p:bldP spid="1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14</a:t>
            </a:fld>
            <a:endParaRPr lang="en-US" sz="900">
              <a:solidFill>
                <a:srgbClr val="5F5F5F"/>
              </a:solidFill>
            </a:endParaRPr>
          </a:p>
        </p:txBody>
      </p:sp>
      <p:sp>
        <p:nvSpPr>
          <p:cNvPr id="19" name="Title 1"/>
          <p:cNvSpPr>
            <a:spLocks noGrp="1"/>
          </p:cNvSpPr>
          <p:nvPr>
            <p:ph type="title"/>
          </p:nvPr>
        </p:nvSpPr>
        <p:spPr>
          <a:xfrm>
            <a:off x="228600" y="76200"/>
            <a:ext cx="8686800" cy="639762"/>
          </a:xfrm>
        </p:spPr>
        <p:txBody>
          <a:bodyPr/>
          <a:lstStyle/>
          <a:p>
            <a:r>
              <a:rPr lang="en-US" sz="4000" dirty="0" smtClean="0">
                <a:latin typeface="Calibri"/>
                <a:ea typeface="ＭＳ Ｐゴシック" charset="0"/>
                <a:cs typeface="Calibri"/>
              </a:rPr>
              <a:t>Tree traversal</a:t>
            </a:r>
            <a:endParaRPr lang="en-US" sz="4000" dirty="0">
              <a:latin typeface="Calibri"/>
              <a:ea typeface="ＭＳ Ｐゴシック" charset="0"/>
              <a:cs typeface="Calibri"/>
            </a:endParaRPr>
          </a:p>
        </p:txBody>
      </p:sp>
      <p:sp>
        <p:nvSpPr>
          <p:cNvPr id="6" name="TextBox 5"/>
          <p:cNvSpPr txBox="1"/>
          <p:nvPr/>
        </p:nvSpPr>
        <p:spPr>
          <a:xfrm>
            <a:off x="609600" y="879902"/>
            <a:ext cx="2971799" cy="738664"/>
          </a:xfrm>
          <a:prstGeom prst="rect">
            <a:avLst/>
          </a:prstGeom>
          <a:noFill/>
          <a:ln>
            <a:solidFill>
              <a:srgbClr val="000000"/>
            </a:solidFill>
          </a:ln>
          <a:effectLst/>
        </p:spPr>
        <p:txBody>
          <a:bodyPr wrap="square" rtlCol="0">
            <a:spAutoFit/>
          </a:bodyPr>
          <a:lstStyle/>
          <a:p>
            <a:pPr algn="ctr"/>
            <a:r>
              <a:rPr lang="en-US" sz="2100" dirty="0" smtClean="0">
                <a:solidFill>
                  <a:srgbClr val="000000"/>
                </a:solidFill>
                <a:latin typeface="Calibri"/>
                <a:cs typeface="Calibri"/>
              </a:rPr>
              <a:t>Traverse every node of a level in all trees</a:t>
            </a:r>
            <a:endParaRPr lang="en-US" sz="2100" dirty="0">
              <a:solidFill>
                <a:srgbClr val="000000"/>
              </a:solidFill>
              <a:latin typeface="Calibri"/>
              <a:cs typeface="Calibri"/>
            </a:endParaRPr>
          </a:p>
        </p:txBody>
      </p:sp>
      <p:sp>
        <p:nvSpPr>
          <p:cNvPr id="9" name="TextBox 8"/>
          <p:cNvSpPr txBox="1"/>
          <p:nvPr/>
        </p:nvSpPr>
        <p:spPr>
          <a:xfrm>
            <a:off x="1344963" y="5909102"/>
            <a:ext cx="1501076" cy="415498"/>
          </a:xfrm>
          <a:prstGeom prst="rect">
            <a:avLst/>
          </a:prstGeom>
          <a:noFill/>
          <a:ln>
            <a:solidFill>
              <a:srgbClr val="000000"/>
            </a:solidFill>
          </a:ln>
          <a:effectLst/>
        </p:spPr>
        <p:txBody>
          <a:bodyPr wrap="none" rtlCol="0">
            <a:spAutoFit/>
          </a:bodyPr>
          <a:lstStyle/>
          <a:p>
            <a:pPr algn="ctr"/>
            <a:r>
              <a:rPr lang="en-US" sz="2100" dirty="0" smtClean="0">
                <a:solidFill>
                  <a:srgbClr val="000000"/>
                </a:solidFill>
                <a:latin typeface="Calibri"/>
                <a:cs typeface="Calibri"/>
              </a:rPr>
              <a:t>Assign node</a:t>
            </a:r>
            <a:endParaRPr lang="en-US" sz="2100" dirty="0">
              <a:solidFill>
                <a:srgbClr val="000000"/>
              </a:solidFill>
              <a:latin typeface="Calibri"/>
              <a:cs typeface="Calibri"/>
            </a:endParaRPr>
          </a:p>
        </p:txBody>
      </p:sp>
      <p:sp>
        <p:nvSpPr>
          <p:cNvPr id="10" name="Decision 9"/>
          <p:cNvSpPr/>
          <p:nvPr/>
        </p:nvSpPr>
        <p:spPr>
          <a:xfrm>
            <a:off x="693133" y="2099102"/>
            <a:ext cx="2804732" cy="1676400"/>
          </a:xfrm>
          <a:prstGeom prst="flowChartDecision">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40" tIns="0" rtlCol="0" anchor="ctr"/>
          <a:lstStyle/>
          <a:p>
            <a:pPr algn="ctr"/>
            <a:r>
              <a:rPr lang="en-US" sz="2100" dirty="0" smtClean="0">
                <a:solidFill>
                  <a:srgbClr val="000000"/>
                </a:solidFill>
                <a:latin typeface="Calibri"/>
                <a:cs typeface="Calibri"/>
              </a:rPr>
              <a:t>Current distance &lt; default distance?  </a:t>
            </a:r>
            <a:endParaRPr lang="en-US" sz="2100" dirty="0">
              <a:solidFill>
                <a:srgbClr val="000000"/>
              </a:solidFill>
              <a:latin typeface="Calibri"/>
              <a:cs typeface="Calibri"/>
            </a:endParaRPr>
          </a:p>
        </p:txBody>
      </p:sp>
      <p:cxnSp>
        <p:nvCxnSpPr>
          <p:cNvPr id="11" name="Straight Arrow Connector 10"/>
          <p:cNvCxnSpPr>
            <a:stCxn id="6" idx="2"/>
            <a:endCxn id="10" idx="0"/>
          </p:cNvCxnSpPr>
          <p:nvPr/>
        </p:nvCxnSpPr>
        <p:spPr>
          <a:xfrm flipH="1">
            <a:off x="2095499" y="1618566"/>
            <a:ext cx="1" cy="48053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0" idx="2"/>
            <a:endCxn id="18" idx="0"/>
          </p:cNvCxnSpPr>
          <p:nvPr/>
        </p:nvCxnSpPr>
        <p:spPr>
          <a:xfrm flipH="1">
            <a:off x="2088166" y="3775502"/>
            <a:ext cx="7333" cy="381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33600" y="3699302"/>
            <a:ext cx="389850" cy="461665"/>
          </a:xfrm>
          <a:prstGeom prst="rect">
            <a:avLst/>
          </a:prstGeom>
          <a:noFill/>
        </p:spPr>
        <p:txBody>
          <a:bodyPr wrap="none" rtlCol="0">
            <a:spAutoFit/>
          </a:bodyPr>
          <a:lstStyle/>
          <a:p>
            <a:r>
              <a:rPr lang="en-US" dirty="0" smtClean="0">
                <a:solidFill>
                  <a:srgbClr val="000000"/>
                </a:solidFill>
              </a:rPr>
              <a:t>Y</a:t>
            </a:r>
            <a:endParaRPr lang="en-US" dirty="0">
              <a:solidFill>
                <a:srgbClr val="000000"/>
              </a:solidFill>
            </a:endParaRPr>
          </a:p>
        </p:txBody>
      </p:sp>
      <p:sp>
        <p:nvSpPr>
          <p:cNvPr id="18" name="Decision 17"/>
          <p:cNvSpPr/>
          <p:nvPr/>
        </p:nvSpPr>
        <p:spPr>
          <a:xfrm>
            <a:off x="685800" y="4156502"/>
            <a:ext cx="2804732" cy="1367135"/>
          </a:xfrm>
          <a:prstGeom prst="flowChartDecision">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rgbClr val="000000"/>
                </a:solidFill>
                <a:latin typeface="Calibri"/>
                <a:cs typeface="Calibri"/>
              </a:rPr>
              <a:t>Weight </a:t>
            </a:r>
            <a:r>
              <a:rPr lang="en-US" sz="2100" dirty="0" smtClean="0">
                <a:solidFill>
                  <a:srgbClr val="000000"/>
                </a:solidFill>
                <a:latin typeface="Calibri"/>
                <a:cs typeface="Calibri"/>
              </a:rPr>
              <a:t>&lt; average weight?  </a:t>
            </a:r>
            <a:endParaRPr lang="en-US" sz="2100" dirty="0">
              <a:solidFill>
                <a:srgbClr val="000000"/>
              </a:solidFill>
              <a:latin typeface="Calibri"/>
              <a:cs typeface="Calibri"/>
            </a:endParaRPr>
          </a:p>
        </p:txBody>
      </p:sp>
      <p:cxnSp>
        <p:nvCxnSpPr>
          <p:cNvPr id="22" name="Straight Arrow Connector 21"/>
          <p:cNvCxnSpPr>
            <a:stCxn id="18" idx="2"/>
            <a:endCxn id="9" idx="0"/>
          </p:cNvCxnSpPr>
          <p:nvPr/>
        </p:nvCxnSpPr>
        <p:spPr>
          <a:xfrm>
            <a:off x="2088166" y="5523637"/>
            <a:ext cx="7335" cy="38546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133600" y="5451902"/>
            <a:ext cx="389850" cy="461665"/>
          </a:xfrm>
          <a:prstGeom prst="rect">
            <a:avLst/>
          </a:prstGeom>
          <a:noFill/>
        </p:spPr>
        <p:txBody>
          <a:bodyPr wrap="none" rtlCol="0">
            <a:spAutoFit/>
          </a:bodyPr>
          <a:lstStyle/>
          <a:p>
            <a:r>
              <a:rPr lang="en-US" dirty="0" smtClean="0">
                <a:solidFill>
                  <a:srgbClr val="000000"/>
                </a:solidFill>
              </a:rPr>
              <a:t>Y</a:t>
            </a:r>
            <a:endParaRPr lang="en-US" dirty="0">
              <a:solidFill>
                <a:srgbClr val="000000"/>
              </a:solidFill>
            </a:endParaRPr>
          </a:p>
        </p:txBody>
      </p:sp>
      <p:grpSp>
        <p:nvGrpSpPr>
          <p:cNvPr id="24" name="Group 23"/>
          <p:cNvGrpSpPr/>
          <p:nvPr/>
        </p:nvGrpSpPr>
        <p:grpSpPr>
          <a:xfrm>
            <a:off x="4343400" y="2438400"/>
            <a:ext cx="4343400" cy="3429000"/>
            <a:chOff x="4191000" y="1066800"/>
            <a:chExt cx="4343400" cy="3429000"/>
          </a:xfrm>
        </p:grpSpPr>
        <p:sp>
          <p:nvSpPr>
            <p:cNvPr id="26" name="Rectangle 25"/>
            <p:cNvSpPr/>
            <p:nvPr/>
          </p:nvSpPr>
          <p:spPr>
            <a:xfrm>
              <a:off x="4191000" y="1066800"/>
              <a:ext cx="4343400" cy="3429000"/>
            </a:xfrm>
            <a:prstGeom prst="rect">
              <a:avLst/>
            </a:prstGeom>
            <a:solidFill>
              <a:schemeClr val="accent4">
                <a:lumMod val="75000"/>
                <a:lumOff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4326615" y="2971800"/>
              <a:ext cx="1935493" cy="1282315"/>
              <a:chOff x="838200" y="1357559"/>
              <a:chExt cx="3680113" cy="2273848"/>
            </a:xfrm>
          </p:grpSpPr>
          <p:sp>
            <p:nvSpPr>
              <p:cNvPr id="28" name="Oval 27"/>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9" name="Oval 28"/>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Oval 29"/>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Oval 30"/>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val 31"/>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Oval 32"/>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val 33"/>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35" name="Straight Connector 34"/>
              <p:cNvCxnSpPr>
                <a:stCxn id="28" idx="3"/>
                <a:endCxn id="29"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36" name="Straight Connector 35"/>
              <p:cNvCxnSpPr>
                <a:stCxn id="28" idx="4"/>
                <a:endCxn id="30"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37" name="Straight Connector 36"/>
              <p:cNvCxnSpPr>
                <a:stCxn id="28" idx="4"/>
                <a:endCxn id="31"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38" name="Straight Connector 37"/>
              <p:cNvCxnSpPr>
                <a:stCxn id="28"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39" name="Straight Connector 38"/>
              <p:cNvCxnSpPr>
                <a:stCxn id="29" idx="3"/>
                <a:endCxn id="32"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40" name="Straight Connector 39"/>
              <p:cNvCxnSpPr>
                <a:stCxn id="29" idx="4"/>
                <a:endCxn id="33"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41" name="Straight Connector 40"/>
              <p:cNvCxnSpPr>
                <a:stCxn id="29" idx="5"/>
                <a:endCxn id="34"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42" name="Oval 41"/>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 name="Oval 42"/>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44" name="Straight Connector 43"/>
              <p:cNvCxnSpPr>
                <a:stCxn id="30" idx="4"/>
                <a:endCxn id="42"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45" name="Straight Connector 44"/>
              <p:cNvCxnSpPr>
                <a:stCxn id="30" idx="4"/>
                <a:endCxn id="43"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46" name="Oval 45"/>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 name="Oval 46"/>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8" name="Oval 47"/>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49" name="Straight Connector 48"/>
              <p:cNvCxnSpPr>
                <a:stCxn id="46" idx="4"/>
                <a:endCxn id="47"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50" name="Straight Connector 49"/>
              <p:cNvCxnSpPr>
                <a:stCxn id="46" idx="4"/>
                <a:endCxn id="48"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51" name="Oval 50"/>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 name="Oval 51"/>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3" name="Straight Connector 52"/>
              <p:cNvCxnSpPr>
                <a:stCxn id="31" idx="3"/>
                <a:endCxn id="51"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54" name="Straight Connector 53"/>
              <p:cNvCxnSpPr>
                <a:stCxn id="31" idx="5"/>
                <a:endCxn id="52"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55" name="Oval 54"/>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6" name="Straight Connector 55"/>
              <p:cNvCxnSpPr>
                <a:endCxn id="55"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57" name="Oval 56"/>
              <p:cNvSpPr/>
              <p:nvPr/>
            </p:nvSpPr>
            <p:spPr>
              <a:xfrm>
                <a:off x="28956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 name="Oval 57"/>
              <p:cNvSpPr/>
              <p:nvPr/>
            </p:nvSpPr>
            <p:spPr>
              <a:xfrm>
                <a:off x="33199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9" name="Straight Connector 58"/>
              <p:cNvCxnSpPr>
                <a:stCxn id="55" idx="4"/>
                <a:endCxn id="57" idx="0"/>
              </p:cNvCxnSpPr>
              <p:nvPr/>
            </p:nvCxnSpPr>
            <p:spPr>
              <a:xfrm flipH="1">
                <a:off x="30496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0" name="Straight Connector 59"/>
              <p:cNvCxnSpPr>
                <a:endCxn id="58" idx="0"/>
              </p:cNvCxnSpPr>
              <p:nvPr/>
            </p:nvCxnSpPr>
            <p:spPr>
              <a:xfrm>
                <a:off x="32529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61" name="Oval 60"/>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2" name="Oval 61"/>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3" name="Straight Connector 62"/>
              <p:cNvCxnSpPr>
                <a:endCxn id="61"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4" name="Straight Connector 63"/>
              <p:cNvCxnSpPr>
                <a:endCxn id="62"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65" name="Group 64"/>
            <p:cNvGrpSpPr/>
            <p:nvPr/>
          </p:nvGrpSpPr>
          <p:grpSpPr>
            <a:xfrm>
              <a:off x="6446507" y="2971800"/>
              <a:ext cx="1935493" cy="1282315"/>
              <a:chOff x="838200" y="1357559"/>
              <a:chExt cx="3680113" cy="2273848"/>
            </a:xfrm>
          </p:grpSpPr>
          <p:sp>
            <p:nvSpPr>
              <p:cNvPr id="66" name="Oval 65"/>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7" name="Oval 66"/>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8" name="Oval 67"/>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9" name="Oval 68"/>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0" name="Oval 69"/>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1" name="Oval 70"/>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2" name="Oval 71"/>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73" name="Straight Connector 72"/>
              <p:cNvCxnSpPr>
                <a:stCxn id="66" idx="3"/>
                <a:endCxn id="67"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4" name="Straight Connector 73"/>
              <p:cNvCxnSpPr>
                <a:stCxn id="66" idx="4"/>
                <a:endCxn id="68"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5" name="Straight Connector 74"/>
              <p:cNvCxnSpPr>
                <a:stCxn id="66" idx="4"/>
                <a:endCxn id="69"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6" name="Straight Connector 75"/>
              <p:cNvCxnSpPr>
                <a:stCxn id="66"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7" name="Straight Connector 76"/>
              <p:cNvCxnSpPr>
                <a:stCxn id="67" idx="3"/>
                <a:endCxn id="70"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8" name="Straight Connector 77"/>
              <p:cNvCxnSpPr>
                <a:stCxn id="67" idx="4"/>
                <a:endCxn id="71"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9" name="Straight Connector 78"/>
              <p:cNvCxnSpPr>
                <a:stCxn id="67" idx="5"/>
                <a:endCxn id="72"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80" name="Oval 79"/>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1" name="Oval 80"/>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82" name="Straight Connector 81"/>
              <p:cNvCxnSpPr>
                <a:stCxn id="68" idx="4"/>
                <a:endCxn id="80"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3" name="Straight Connector 82"/>
              <p:cNvCxnSpPr>
                <a:stCxn id="68" idx="4"/>
                <a:endCxn id="81"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84" name="Oval 83"/>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5" name="Oval 84"/>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6" name="Oval 85"/>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87" name="Straight Connector 86"/>
              <p:cNvCxnSpPr>
                <a:stCxn id="84" idx="4"/>
                <a:endCxn id="85"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88" name="Straight Connector 87"/>
              <p:cNvCxnSpPr>
                <a:stCxn id="84" idx="4"/>
                <a:endCxn id="86"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89" name="Oval 88"/>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0" name="Oval 89"/>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91" name="Straight Connector 90"/>
              <p:cNvCxnSpPr>
                <a:stCxn id="69" idx="3"/>
                <a:endCxn id="89"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2" name="Straight Connector 91"/>
              <p:cNvCxnSpPr>
                <a:stCxn id="69" idx="5"/>
                <a:endCxn id="90"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3" name="Oval 92"/>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94" name="Straight Connector 93"/>
              <p:cNvCxnSpPr>
                <a:endCxn id="93"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5" name="Oval 94"/>
              <p:cNvSpPr/>
              <p:nvPr/>
            </p:nvSpPr>
            <p:spPr>
              <a:xfrm>
                <a:off x="28956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6" name="Oval 95"/>
              <p:cNvSpPr/>
              <p:nvPr/>
            </p:nvSpPr>
            <p:spPr>
              <a:xfrm>
                <a:off x="33199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97" name="Straight Connector 96"/>
              <p:cNvCxnSpPr>
                <a:stCxn id="93" idx="4"/>
                <a:endCxn id="95" idx="0"/>
              </p:cNvCxnSpPr>
              <p:nvPr/>
            </p:nvCxnSpPr>
            <p:spPr>
              <a:xfrm flipH="1">
                <a:off x="30496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8" name="Straight Connector 97"/>
              <p:cNvCxnSpPr>
                <a:endCxn id="96" idx="0"/>
              </p:cNvCxnSpPr>
              <p:nvPr/>
            </p:nvCxnSpPr>
            <p:spPr>
              <a:xfrm>
                <a:off x="32529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9" name="Oval 98"/>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0" name="Oval 99"/>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01" name="Straight Connector 100"/>
              <p:cNvCxnSpPr>
                <a:endCxn id="99"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2" name="Straight Connector 101"/>
              <p:cNvCxnSpPr>
                <a:endCxn id="100"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103" name="Group 102"/>
            <p:cNvGrpSpPr/>
            <p:nvPr/>
          </p:nvGrpSpPr>
          <p:grpSpPr>
            <a:xfrm>
              <a:off x="4326615" y="1301191"/>
              <a:ext cx="1935493" cy="1282315"/>
              <a:chOff x="838200" y="1357559"/>
              <a:chExt cx="3680113" cy="2273848"/>
            </a:xfrm>
          </p:grpSpPr>
          <p:sp>
            <p:nvSpPr>
              <p:cNvPr id="104" name="Oval 103"/>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5" name="Oval 104"/>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Oval 105"/>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7" name="Oval 106"/>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8" name="Oval 107"/>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9" name="Oval 108"/>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0" name="Oval 109"/>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11" name="Straight Connector 110"/>
              <p:cNvCxnSpPr>
                <a:stCxn id="104" idx="3"/>
                <a:endCxn id="105"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2" name="Straight Connector 111"/>
              <p:cNvCxnSpPr>
                <a:stCxn id="104" idx="4"/>
                <a:endCxn id="106"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3" name="Straight Connector 112"/>
              <p:cNvCxnSpPr>
                <a:stCxn id="104" idx="4"/>
                <a:endCxn id="107"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4" name="Straight Connector 113"/>
              <p:cNvCxnSpPr>
                <a:stCxn id="104"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5" name="Straight Connector 114"/>
              <p:cNvCxnSpPr>
                <a:stCxn id="105" idx="3"/>
                <a:endCxn id="108"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6" name="Straight Connector 115"/>
              <p:cNvCxnSpPr>
                <a:stCxn id="105" idx="4"/>
                <a:endCxn id="109"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7" name="Straight Connector 116"/>
              <p:cNvCxnSpPr>
                <a:stCxn id="105" idx="5"/>
                <a:endCxn id="110"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18" name="Oval 117"/>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9" name="Oval 118"/>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0" name="Straight Connector 119"/>
              <p:cNvCxnSpPr>
                <a:stCxn id="106" idx="4"/>
                <a:endCxn id="118"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1" name="Straight Connector 120"/>
              <p:cNvCxnSpPr>
                <a:stCxn id="106" idx="4"/>
                <a:endCxn id="119"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22" name="Oval 121"/>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3" name="Oval 122"/>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4" name="Oval 123"/>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5" name="Straight Connector 124"/>
              <p:cNvCxnSpPr>
                <a:stCxn id="122" idx="4"/>
                <a:endCxn id="123"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6" name="Straight Connector 125"/>
              <p:cNvCxnSpPr>
                <a:stCxn id="122" idx="4"/>
                <a:endCxn id="124"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27" name="Oval 126"/>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8" name="Oval 127"/>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9" name="Straight Connector 128"/>
              <p:cNvCxnSpPr>
                <a:stCxn id="107" idx="3"/>
                <a:endCxn id="127"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30" name="Straight Connector 129"/>
              <p:cNvCxnSpPr>
                <a:stCxn id="107" idx="5"/>
                <a:endCxn id="128"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31" name="Oval 130"/>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32" name="Straight Connector 131"/>
              <p:cNvCxnSpPr>
                <a:endCxn id="131"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33" name="Oval 132"/>
              <p:cNvSpPr/>
              <p:nvPr/>
            </p:nvSpPr>
            <p:spPr>
              <a:xfrm>
                <a:off x="28956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4" name="Oval 133"/>
              <p:cNvSpPr/>
              <p:nvPr/>
            </p:nvSpPr>
            <p:spPr>
              <a:xfrm>
                <a:off x="33199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35" name="Straight Connector 134"/>
              <p:cNvCxnSpPr>
                <a:stCxn id="131" idx="4"/>
                <a:endCxn id="133" idx="0"/>
              </p:cNvCxnSpPr>
              <p:nvPr/>
            </p:nvCxnSpPr>
            <p:spPr>
              <a:xfrm flipH="1">
                <a:off x="30496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36" name="Straight Connector 135"/>
              <p:cNvCxnSpPr>
                <a:endCxn id="134" idx="0"/>
              </p:cNvCxnSpPr>
              <p:nvPr/>
            </p:nvCxnSpPr>
            <p:spPr>
              <a:xfrm>
                <a:off x="32529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37" name="Oval 136"/>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8" name="Oval 137"/>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39" name="Straight Connector 138"/>
              <p:cNvCxnSpPr>
                <a:endCxn id="137"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40" name="Straight Connector 139"/>
              <p:cNvCxnSpPr>
                <a:endCxn id="138"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141" name="Group 140"/>
            <p:cNvGrpSpPr/>
            <p:nvPr/>
          </p:nvGrpSpPr>
          <p:grpSpPr>
            <a:xfrm>
              <a:off x="6446507" y="1301192"/>
              <a:ext cx="1935493" cy="1282315"/>
              <a:chOff x="838200" y="1357559"/>
              <a:chExt cx="3680113" cy="2273848"/>
            </a:xfrm>
          </p:grpSpPr>
          <p:sp>
            <p:nvSpPr>
              <p:cNvPr id="142" name="Oval 141"/>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3" name="Oval 142"/>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4" name="Oval 143"/>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5" name="Oval 144"/>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6" name="Oval 145"/>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7" name="Oval 146"/>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8" name="Oval 147"/>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49" name="Straight Connector 148"/>
              <p:cNvCxnSpPr>
                <a:stCxn id="142" idx="3"/>
                <a:endCxn id="143"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0" name="Straight Connector 149"/>
              <p:cNvCxnSpPr>
                <a:stCxn id="142" idx="4"/>
                <a:endCxn id="144"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1" name="Straight Connector 150"/>
              <p:cNvCxnSpPr>
                <a:stCxn id="142" idx="4"/>
                <a:endCxn id="145"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2" name="Straight Connector 151"/>
              <p:cNvCxnSpPr>
                <a:stCxn id="142"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3" name="Straight Connector 152"/>
              <p:cNvCxnSpPr>
                <a:stCxn id="143" idx="3"/>
                <a:endCxn id="146"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4" name="Straight Connector 153"/>
              <p:cNvCxnSpPr>
                <a:stCxn id="143" idx="4"/>
                <a:endCxn id="147"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5" name="Straight Connector 154"/>
              <p:cNvCxnSpPr>
                <a:stCxn id="143" idx="5"/>
                <a:endCxn id="148"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56" name="Oval 155"/>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7" name="Oval 156"/>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58" name="Straight Connector 157"/>
              <p:cNvCxnSpPr>
                <a:stCxn id="144" idx="4"/>
                <a:endCxn id="156"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9" name="Straight Connector 158"/>
              <p:cNvCxnSpPr>
                <a:stCxn id="144" idx="4"/>
                <a:endCxn id="157"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60" name="Oval 159"/>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1" name="Oval 160"/>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2" name="Oval 161"/>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63" name="Straight Connector 162"/>
              <p:cNvCxnSpPr>
                <a:stCxn id="160" idx="4"/>
                <a:endCxn id="161"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4" name="Straight Connector 163"/>
              <p:cNvCxnSpPr>
                <a:stCxn id="160" idx="4"/>
                <a:endCxn id="162"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65" name="Oval 164"/>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6" name="Oval 165"/>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67" name="Straight Connector 166"/>
              <p:cNvCxnSpPr>
                <a:stCxn id="145" idx="3"/>
                <a:endCxn id="165"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8" name="Straight Connector 167"/>
              <p:cNvCxnSpPr>
                <a:stCxn id="145" idx="5"/>
                <a:endCxn id="166"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69" name="Oval 168"/>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70" name="Straight Connector 169"/>
              <p:cNvCxnSpPr>
                <a:endCxn id="169"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71" name="Oval 170"/>
              <p:cNvSpPr/>
              <p:nvPr/>
            </p:nvSpPr>
            <p:spPr>
              <a:xfrm>
                <a:off x="28956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2" name="Oval 171"/>
              <p:cNvSpPr/>
              <p:nvPr/>
            </p:nvSpPr>
            <p:spPr>
              <a:xfrm>
                <a:off x="33199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73" name="Straight Connector 172"/>
              <p:cNvCxnSpPr>
                <a:stCxn id="169" idx="4"/>
                <a:endCxn id="171" idx="0"/>
              </p:cNvCxnSpPr>
              <p:nvPr/>
            </p:nvCxnSpPr>
            <p:spPr>
              <a:xfrm flipH="1">
                <a:off x="30496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74" name="Straight Connector 173"/>
              <p:cNvCxnSpPr>
                <a:endCxn id="172" idx="0"/>
              </p:cNvCxnSpPr>
              <p:nvPr/>
            </p:nvCxnSpPr>
            <p:spPr>
              <a:xfrm>
                <a:off x="32529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75" name="Oval 174"/>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6" name="Oval 175"/>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77" name="Straight Connector 176"/>
              <p:cNvCxnSpPr>
                <a:endCxn id="175"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78" name="Straight Connector 177"/>
              <p:cNvCxnSpPr>
                <a:endCxn id="176"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sp>
        <p:nvSpPr>
          <p:cNvPr id="9217" name="Rectangle 9216"/>
          <p:cNvSpPr/>
          <p:nvPr/>
        </p:nvSpPr>
        <p:spPr>
          <a:xfrm>
            <a:off x="4267200" y="861536"/>
            <a:ext cx="4365298" cy="738664"/>
          </a:xfrm>
          <a:prstGeom prst="rect">
            <a:avLst/>
          </a:prstGeom>
          <a:ln>
            <a:solidFill>
              <a:srgbClr val="008000"/>
            </a:solidFill>
          </a:ln>
        </p:spPr>
        <p:style>
          <a:lnRef idx="2">
            <a:schemeClr val="accent3"/>
          </a:lnRef>
          <a:fillRef idx="1">
            <a:schemeClr val="lt1"/>
          </a:fillRef>
          <a:effectRef idx="0">
            <a:schemeClr val="accent3"/>
          </a:effectRef>
          <a:fontRef idx="minor">
            <a:schemeClr val="dk1"/>
          </a:fontRef>
        </p:style>
        <p:txBody>
          <a:bodyPr wrap="none">
            <a:spAutoFit/>
          </a:bodyPr>
          <a:lstStyle/>
          <a:p>
            <a:r>
              <a:rPr lang="en-US" sz="2100" dirty="0" smtClean="0">
                <a:solidFill>
                  <a:srgbClr val="008000"/>
                </a:solidFill>
                <a:latin typeface="Calibri"/>
                <a:ea typeface="+mn-ea"/>
                <a:cs typeface="Calibri"/>
              </a:rPr>
              <a:t>Distance = Number of hops</a:t>
            </a:r>
          </a:p>
          <a:p>
            <a:r>
              <a:rPr lang="en-US" sz="2100" dirty="0" smtClean="0">
                <a:solidFill>
                  <a:srgbClr val="008000"/>
                </a:solidFill>
                <a:latin typeface="Calibri"/>
                <a:ea typeface="+mn-ea"/>
                <a:cs typeface="Calibri"/>
              </a:rPr>
              <a:t>Weight = Number of new assignments</a:t>
            </a:r>
            <a:endParaRPr lang="en-US" dirty="0">
              <a:solidFill>
                <a:srgbClr val="008000"/>
              </a:solidFill>
            </a:endParaRPr>
          </a:p>
        </p:txBody>
      </p:sp>
      <p:sp>
        <p:nvSpPr>
          <p:cNvPr id="179" name="TextBox 178"/>
          <p:cNvSpPr txBox="1"/>
          <p:nvPr/>
        </p:nvSpPr>
        <p:spPr>
          <a:xfrm>
            <a:off x="4652350" y="5867400"/>
            <a:ext cx="3805850" cy="461665"/>
          </a:xfrm>
          <a:prstGeom prst="rect">
            <a:avLst/>
          </a:prstGeom>
          <a:noFill/>
        </p:spPr>
        <p:txBody>
          <a:bodyPr wrap="none" rtlCol="0">
            <a:spAutoFit/>
          </a:bodyPr>
          <a:lstStyle/>
          <a:p>
            <a:r>
              <a:rPr lang="en-US" dirty="0" smtClean="0">
                <a:solidFill>
                  <a:schemeClr val="accent3">
                    <a:lumMod val="75000"/>
                  </a:schemeClr>
                </a:solidFill>
                <a:latin typeface="Calibri"/>
                <a:cs typeface="Calibri"/>
              </a:rPr>
              <a:t>Trees rooted at bridge nodes</a:t>
            </a:r>
            <a:endParaRPr lang="en-US" dirty="0">
              <a:solidFill>
                <a:schemeClr val="accent3">
                  <a:lumMod val="75000"/>
                </a:schemeClr>
              </a:solidFill>
              <a:latin typeface="Calibri"/>
              <a:cs typeface="Calibri"/>
            </a:endParaRPr>
          </a:p>
        </p:txBody>
      </p:sp>
      <p:grpSp>
        <p:nvGrpSpPr>
          <p:cNvPr id="242" name="Group 241"/>
          <p:cNvGrpSpPr/>
          <p:nvPr/>
        </p:nvGrpSpPr>
        <p:grpSpPr>
          <a:xfrm>
            <a:off x="4479791" y="1988403"/>
            <a:ext cx="4211145" cy="4488597"/>
            <a:chOff x="4479791" y="1905000"/>
            <a:chExt cx="4211145" cy="4488597"/>
          </a:xfrm>
        </p:grpSpPr>
        <p:sp>
          <p:nvSpPr>
            <p:cNvPr id="243" name="Rectangle 242"/>
            <p:cNvSpPr/>
            <p:nvPr/>
          </p:nvSpPr>
          <p:spPr>
            <a:xfrm>
              <a:off x="4479791" y="1905000"/>
              <a:ext cx="3276600" cy="4419600"/>
            </a:xfrm>
            <a:prstGeom prst="rect">
              <a:avLst/>
            </a:prstGeom>
            <a:solidFill>
              <a:schemeClr val="accent4">
                <a:lumMod val="75000"/>
                <a:lumOff val="2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4" name="Group 243"/>
            <p:cNvGrpSpPr/>
            <p:nvPr/>
          </p:nvGrpSpPr>
          <p:grpSpPr>
            <a:xfrm>
              <a:off x="5165594" y="2671464"/>
              <a:ext cx="1785609" cy="1291592"/>
              <a:chOff x="5501632" y="1357559"/>
              <a:chExt cx="2102560" cy="1600200"/>
            </a:xfrm>
          </p:grpSpPr>
          <p:sp>
            <p:nvSpPr>
              <p:cNvPr id="257" name="Oval 256"/>
              <p:cNvSpPr/>
              <p:nvPr/>
            </p:nvSpPr>
            <p:spPr>
              <a:xfrm>
                <a:off x="6398886"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8" name="Oval 257"/>
              <p:cNvSpPr/>
              <p:nvPr/>
            </p:nvSpPr>
            <p:spPr>
              <a:xfrm>
                <a:off x="5681084" y="195517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9" name="Oval 258"/>
              <p:cNvSpPr/>
              <p:nvPr/>
            </p:nvSpPr>
            <p:spPr>
              <a:xfrm>
                <a:off x="5501632"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260" name="Straight Connector 259"/>
              <p:cNvCxnSpPr>
                <a:stCxn id="257" idx="3"/>
                <a:endCxn id="258" idx="0"/>
              </p:cNvCxnSpPr>
              <p:nvPr/>
            </p:nvCxnSpPr>
            <p:spPr>
              <a:xfrm flipH="1">
                <a:off x="5835108" y="1628890"/>
                <a:ext cx="608890" cy="32628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61" name="Straight Connector 260"/>
              <p:cNvCxnSpPr>
                <a:stCxn id="257" idx="5"/>
                <a:endCxn id="263" idx="0"/>
              </p:cNvCxnSpPr>
              <p:nvPr/>
            </p:nvCxnSpPr>
            <p:spPr>
              <a:xfrm>
                <a:off x="6661821" y="1628890"/>
                <a:ext cx="570027" cy="337336"/>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62" name="Straight Connector 261"/>
              <p:cNvCxnSpPr>
                <a:stCxn id="258" idx="4"/>
                <a:endCxn id="259" idx="0"/>
              </p:cNvCxnSpPr>
              <p:nvPr/>
            </p:nvCxnSpPr>
            <p:spPr>
              <a:xfrm flipH="1">
                <a:off x="5655657" y="2273057"/>
                <a:ext cx="179452" cy="366818"/>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263" name="Oval 262"/>
              <p:cNvSpPr/>
              <p:nvPr/>
            </p:nvSpPr>
            <p:spPr>
              <a:xfrm>
                <a:off x="7077824"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4" name="Oval 263"/>
              <p:cNvSpPr/>
              <p:nvPr/>
            </p:nvSpPr>
            <p:spPr>
              <a:xfrm>
                <a:off x="689837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5" name="Oval 264"/>
              <p:cNvSpPr/>
              <p:nvPr/>
            </p:nvSpPr>
            <p:spPr>
              <a:xfrm>
                <a:off x="729614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266" name="Straight Connector 265"/>
              <p:cNvCxnSpPr>
                <a:stCxn id="263" idx="4"/>
                <a:endCxn id="264" idx="0"/>
              </p:cNvCxnSpPr>
              <p:nvPr/>
            </p:nvCxnSpPr>
            <p:spPr>
              <a:xfrm flipH="1">
                <a:off x="7052397" y="2284110"/>
                <a:ext cx="179452" cy="355765"/>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67" name="Straight Connector 266"/>
              <p:cNvCxnSpPr>
                <a:stCxn id="263" idx="4"/>
                <a:endCxn id="265" idx="0"/>
              </p:cNvCxnSpPr>
              <p:nvPr/>
            </p:nvCxnSpPr>
            <p:spPr>
              <a:xfrm>
                <a:off x="7231848" y="2284110"/>
                <a:ext cx="218321" cy="355765"/>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sp>
          <p:nvSpPr>
            <p:cNvPr id="245" name="Rectangle 244"/>
            <p:cNvSpPr/>
            <p:nvPr/>
          </p:nvSpPr>
          <p:spPr>
            <a:xfrm>
              <a:off x="6998530" y="5562600"/>
              <a:ext cx="1680536" cy="830997"/>
            </a:xfrm>
            <a:prstGeom prst="rect">
              <a:avLst/>
            </a:prstGeom>
            <a:solidFill>
              <a:srgbClr val="008000"/>
            </a:solidFill>
            <a:ln>
              <a:noFill/>
            </a:ln>
            <a:effectLst>
              <a:outerShdw blurRad="8255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dirty="0" smtClean="0">
                  <a:solidFill>
                    <a:schemeClr val="bg1"/>
                  </a:solidFill>
                  <a:latin typeface="Calibri"/>
                  <a:cs typeface="Calibri"/>
                </a:rPr>
                <a:t>Current distance = 2</a:t>
              </a:r>
              <a:endParaRPr lang="en-US" dirty="0">
                <a:solidFill>
                  <a:schemeClr val="bg1"/>
                </a:solidFill>
                <a:latin typeface="Calibri"/>
                <a:cs typeface="Calibri"/>
              </a:endParaRPr>
            </a:p>
          </p:txBody>
        </p:sp>
        <p:sp>
          <p:nvSpPr>
            <p:cNvPr id="246" name="TextBox 245"/>
            <p:cNvSpPr txBox="1"/>
            <p:nvPr/>
          </p:nvSpPr>
          <p:spPr>
            <a:xfrm>
              <a:off x="6655837" y="3581399"/>
              <a:ext cx="332092" cy="461665"/>
            </a:xfrm>
            <a:prstGeom prst="rect">
              <a:avLst/>
            </a:prstGeom>
            <a:noFill/>
          </p:spPr>
          <p:txBody>
            <a:bodyPr wrap="none" rtlCol="0">
              <a:spAutoFit/>
            </a:bodyPr>
            <a:lstStyle/>
            <a:p>
              <a:r>
                <a:rPr lang="en-US" dirty="0" smtClean="0">
                  <a:solidFill>
                    <a:srgbClr val="FF0000"/>
                  </a:solidFill>
                  <a:latin typeface="Calibri"/>
                  <a:cs typeface="Calibri"/>
                </a:rPr>
                <a:t>a</a:t>
              </a:r>
              <a:endParaRPr lang="en-US" dirty="0">
                <a:solidFill>
                  <a:srgbClr val="FF0000"/>
                </a:solidFill>
                <a:latin typeface="Calibri"/>
                <a:cs typeface="Calibri"/>
              </a:endParaRPr>
            </a:p>
          </p:txBody>
        </p:sp>
        <p:grpSp>
          <p:nvGrpSpPr>
            <p:cNvPr id="247" name="Group 246"/>
            <p:cNvGrpSpPr/>
            <p:nvPr/>
          </p:nvGrpSpPr>
          <p:grpSpPr>
            <a:xfrm>
              <a:off x="5317993" y="4801669"/>
              <a:ext cx="1633209" cy="1291592"/>
              <a:chOff x="5681084" y="1357559"/>
              <a:chExt cx="1923108" cy="1600200"/>
            </a:xfrm>
          </p:grpSpPr>
          <p:sp>
            <p:nvSpPr>
              <p:cNvPr id="250" name="Oval 249"/>
              <p:cNvSpPr/>
              <p:nvPr/>
            </p:nvSpPr>
            <p:spPr>
              <a:xfrm>
                <a:off x="6398886"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1" name="Oval 250"/>
              <p:cNvSpPr/>
              <p:nvPr/>
            </p:nvSpPr>
            <p:spPr>
              <a:xfrm>
                <a:off x="5681084" y="195517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252" name="Straight Connector 251"/>
              <p:cNvCxnSpPr>
                <a:stCxn id="250" idx="3"/>
                <a:endCxn id="251" idx="0"/>
              </p:cNvCxnSpPr>
              <p:nvPr/>
            </p:nvCxnSpPr>
            <p:spPr>
              <a:xfrm flipH="1">
                <a:off x="5835108" y="1628890"/>
                <a:ext cx="608890" cy="32628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253" name="Straight Connector 252"/>
              <p:cNvCxnSpPr>
                <a:stCxn id="250" idx="5"/>
                <a:endCxn id="254" idx="0"/>
              </p:cNvCxnSpPr>
              <p:nvPr/>
            </p:nvCxnSpPr>
            <p:spPr>
              <a:xfrm>
                <a:off x="6661821" y="1628890"/>
                <a:ext cx="570027" cy="337336"/>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254" name="Oval 253"/>
              <p:cNvSpPr/>
              <p:nvPr/>
            </p:nvSpPr>
            <p:spPr>
              <a:xfrm>
                <a:off x="7077824"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5" name="Oval 254"/>
              <p:cNvSpPr/>
              <p:nvPr/>
            </p:nvSpPr>
            <p:spPr>
              <a:xfrm>
                <a:off x="729614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256" name="Straight Connector 255"/>
              <p:cNvCxnSpPr>
                <a:stCxn id="254" idx="4"/>
                <a:endCxn id="255" idx="0"/>
              </p:cNvCxnSpPr>
              <p:nvPr/>
            </p:nvCxnSpPr>
            <p:spPr>
              <a:xfrm>
                <a:off x="7231848" y="2284110"/>
                <a:ext cx="218321" cy="355765"/>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sp>
          <p:nvSpPr>
            <p:cNvPr id="248" name="TextBox 247"/>
            <p:cNvSpPr txBox="1"/>
            <p:nvPr/>
          </p:nvSpPr>
          <p:spPr>
            <a:xfrm>
              <a:off x="6659976" y="5707796"/>
              <a:ext cx="332092" cy="461665"/>
            </a:xfrm>
            <a:prstGeom prst="rect">
              <a:avLst/>
            </a:prstGeom>
            <a:noFill/>
          </p:spPr>
          <p:txBody>
            <a:bodyPr wrap="none" rtlCol="0">
              <a:spAutoFit/>
            </a:bodyPr>
            <a:lstStyle/>
            <a:p>
              <a:r>
                <a:rPr lang="en-US" dirty="0">
                  <a:solidFill>
                    <a:srgbClr val="FF0000"/>
                  </a:solidFill>
                  <a:latin typeface="Calibri"/>
                  <a:cs typeface="Calibri"/>
                </a:rPr>
                <a:t>a</a:t>
              </a:r>
            </a:p>
          </p:txBody>
        </p:sp>
        <p:sp>
          <p:nvSpPr>
            <p:cNvPr id="249" name="Rectangle 248"/>
            <p:cNvSpPr/>
            <p:nvPr/>
          </p:nvSpPr>
          <p:spPr>
            <a:xfrm>
              <a:off x="7010400" y="3352800"/>
              <a:ext cx="1680536" cy="830997"/>
            </a:xfrm>
            <a:prstGeom prst="rect">
              <a:avLst/>
            </a:prstGeom>
            <a:solidFill>
              <a:srgbClr val="008000"/>
            </a:solidFill>
            <a:ln>
              <a:noFill/>
            </a:ln>
            <a:effectLst>
              <a:outerShdw blurRad="8255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dirty="0" smtClean="0">
                  <a:solidFill>
                    <a:schemeClr val="bg1"/>
                  </a:solidFill>
                  <a:latin typeface="Calibri"/>
                  <a:cs typeface="Calibri"/>
                </a:rPr>
                <a:t>Current distance = 2</a:t>
              </a:r>
              <a:endParaRPr lang="en-US" dirty="0">
                <a:solidFill>
                  <a:schemeClr val="bg1"/>
                </a:solidFill>
                <a:latin typeface="Calibri"/>
                <a:cs typeface="Calibri"/>
              </a:endParaRPr>
            </a:p>
          </p:txBody>
        </p:sp>
      </p:grpSp>
      <p:grpSp>
        <p:nvGrpSpPr>
          <p:cNvPr id="268" name="Group 267"/>
          <p:cNvGrpSpPr/>
          <p:nvPr/>
        </p:nvGrpSpPr>
        <p:grpSpPr>
          <a:xfrm>
            <a:off x="4191000" y="1759802"/>
            <a:ext cx="3336791" cy="3357265"/>
            <a:chOff x="4191000" y="1676399"/>
            <a:chExt cx="3336791" cy="3357265"/>
          </a:xfrm>
        </p:grpSpPr>
        <p:sp>
          <p:nvSpPr>
            <p:cNvPr id="269" name="Rectangle 268"/>
            <p:cNvSpPr/>
            <p:nvPr/>
          </p:nvSpPr>
          <p:spPr>
            <a:xfrm>
              <a:off x="4191000" y="2433935"/>
              <a:ext cx="1568183" cy="461665"/>
            </a:xfrm>
            <a:prstGeom prst="rect">
              <a:avLst/>
            </a:prstGeom>
            <a:solidFill>
              <a:srgbClr val="0000FF"/>
            </a:solidFill>
            <a:ln>
              <a:noFill/>
            </a:ln>
            <a:effectLst>
              <a:outerShdw blurRad="8255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dirty="0" smtClean="0">
                  <a:solidFill>
                    <a:schemeClr val="bg1"/>
                  </a:solidFill>
                  <a:latin typeface="Calibri"/>
                  <a:cs typeface="Calibri"/>
                </a:rPr>
                <a:t>Weight = 4</a:t>
              </a:r>
              <a:endParaRPr lang="en-US" dirty="0">
                <a:solidFill>
                  <a:schemeClr val="bg1"/>
                </a:solidFill>
                <a:latin typeface="Calibri"/>
                <a:cs typeface="Calibri"/>
              </a:endParaRPr>
            </a:p>
          </p:txBody>
        </p:sp>
        <p:sp>
          <p:nvSpPr>
            <p:cNvPr id="270" name="Rectangle 269"/>
            <p:cNvSpPr/>
            <p:nvPr/>
          </p:nvSpPr>
          <p:spPr>
            <a:xfrm>
              <a:off x="4191000" y="4571999"/>
              <a:ext cx="1568183" cy="461665"/>
            </a:xfrm>
            <a:prstGeom prst="rect">
              <a:avLst/>
            </a:prstGeom>
            <a:solidFill>
              <a:srgbClr val="0000FF"/>
            </a:solidFill>
            <a:ln>
              <a:noFill/>
            </a:ln>
            <a:effectLst>
              <a:outerShdw blurRad="8255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dirty="0" smtClean="0">
                  <a:solidFill>
                    <a:schemeClr val="bg1"/>
                  </a:solidFill>
                  <a:latin typeface="Calibri"/>
                  <a:cs typeface="Calibri"/>
                </a:rPr>
                <a:t>Weight = 2</a:t>
              </a:r>
              <a:endParaRPr lang="en-US" dirty="0">
                <a:solidFill>
                  <a:schemeClr val="bg1"/>
                </a:solidFill>
                <a:latin typeface="Calibri"/>
                <a:cs typeface="Calibri"/>
              </a:endParaRPr>
            </a:p>
          </p:txBody>
        </p:sp>
        <p:sp>
          <p:nvSpPr>
            <p:cNvPr id="271" name="Rectangle 270"/>
            <p:cNvSpPr/>
            <p:nvPr/>
          </p:nvSpPr>
          <p:spPr>
            <a:xfrm>
              <a:off x="4708391" y="1676399"/>
              <a:ext cx="2819400" cy="461665"/>
            </a:xfrm>
            <a:prstGeom prst="rect">
              <a:avLst/>
            </a:prstGeom>
            <a:solidFill>
              <a:srgbClr val="0000FF"/>
            </a:solidFill>
            <a:ln>
              <a:noFill/>
            </a:ln>
            <a:effectLst>
              <a:outerShdw blurRad="8255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a:spAutoFit/>
            </a:bodyPr>
            <a:lstStyle/>
            <a:p>
              <a:pPr algn="ctr"/>
              <a:r>
                <a:rPr lang="en-US" dirty="0" smtClean="0">
                  <a:solidFill>
                    <a:schemeClr val="bg1"/>
                  </a:solidFill>
                  <a:latin typeface="Calibri"/>
                  <a:cs typeface="Calibri"/>
                </a:rPr>
                <a:t>Average weight = 3</a:t>
              </a:r>
              <a:endParaRPr lang="en-US" dirty="0">
                <a:solidFill>
                  <a:schemeClr val="bg1"/>
                </a:solidFill>
                <a:latin typeface="Calibri"/>
                <a:cs typeface="Calibri"/>
              </a:endParaRPr>
            </a:p>
          </p:txBody>
        </p:sp>
      </p:grpSp>
      <p:sp>
        <p:nvSpPr>
          <p:cNvPr id="199" name="TextBox 198"/>
          <p:cNvSpPr txBox="1"/>
          <p:nvPr/>
        </p:nvSpPr>
        <p:spPr>
          <a:xfrm>
            <a:off x="5907742" y="2667000"/>
            <a:ext cx="321159" cy="415498"/>
          </a:xfrm>
          <a:prstGeom prst="rect">
            <a:avLst/>
          </a:prstGeom>
          <a:noFill/>
        </p:spPr>
        <p:txBody>
          <a:bodyPr wrap="none" rtlCol="0">
            <a:spAutoFit/>
          </a:bodyPr>
          <a:lstStyle/>
          <a:p>
            <a:r>
              <a:rPr lang="en-US" sz="2100" dirty="0" smtClean="0">
                <a:solidFill>
                  <a:srgbClr val="FF0000"/>
                </a:solidFill>
                <a:latin typeface="Calibri"/>
                <a:cs typeface="Calibri"/>
              </a:rPr>
              <a:t>1</a:t>
            </a:r>
            <a:endParaRPr lang="en-US" sz="2100" dirty="0">
              <a:solidFill>
                <a:srgbClr val="FF0000"/>
              </a:solidFill>
              <a:latin typeface="Calibri"/>
              <a:cs typeface="Calibri"/>
            </a:endParaRPr>
          </a:p>
        </p:txBody>
      </p:sp>
      <p:sp>
        <p:nvSpPr>
          <p:cNvPr id="200" name="TextBox 199"/>
          <p:cNvSpPr txBox="1"/>
          <p:nvPr/>
        </p:nvSpPr>
        <p:spPr>
          <a:xfrm>
            <a:off x="5907742" y="4766102"/>
            <a:ext cx="321159" cy="415498"/>
          </a:xfrm>
          <a:prstGeom prst="rect">
            <a:avLst/>
          </a:prstGeom>
          <a:noFill/>
        </p:spPr>
        <p:txBody>
          <a:bodyPr wrap="none" rtlCol="0">
            <a:spAutoFit/>
          </a:bodyPr>
          <a:lstStyle/>
          <a:p>
            <a:r>
              <a:rPr lang="en-US" sz="2100" dirty="0" smtClean="0">
                <a:solidFill>
                  <a:srgbClr val="FF0000"/>
                </a:solidFill>
                <a:latin typeface="Calibri"/>
                <a:cs typeface="Calibri"/>
              </a:rPr>
              <a:t>2</a:t>
            </a:r>
            <a:endParaRPr lang="en-US" sz="2100" dirty="0">
              <a:solidFill>
                <a:srgbClr val="FF0000"/>
              </a:solidFill>
              <a:latin typeface="Calibri"/>
              <a:cs typeface="Calibri"/>
            </a:endParaRPr>
          </a:p>
        </p:txBody>
      </p:sp>
      <p:sp>
        <p:nvSpPr>
          <p:cNvPr id="201" name="Multiply 200"/>
          <p:cNvSpPr/>
          <p:nvPr/>
        </p:nvSpPr>
        <p:spPr>
          <a:xfrm>
            <a:off x="6343925" y="3277215"/>
            <a:ext cx="1012521" cy="1219200"/>
          </a:xfrm>
          <a:prstGeom prst="mathMultiply">
            <a:avLst>
              <a:gd name="adj1" fmla="val 1066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753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17"/>
                                        </p:tgtEl>
                                        <p:attrNameLst>
                                          <p:attrName>style.visibility</p:attrName>
                                        </p:attrNameLst>
                                      </p:cBhvr>
                                      <p:to>
                                        <p:strVal val="visible"/>
                                      </p:to>
                                    </p:set>
                                    <p:animEffect transition="in" filter="fade">
                                      <p:cBhvr>
                                        <p:cTn id="13" dur="500"/>
                                        <p:tgtEl>
                                          <p:spTgt spid="92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179"/>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242"/>
                                        </p:tgtEl>
                                        <p:attrNameLst>
                                          <p:attrName>style.visibility</p:attrName>
                                        </p:attrNameLst>
                                      </p:cBhvr>
                                      <p:to>
                                        <p:strVal val="visible"/>
                                      </p:to>
                                    </p:set>
                                    <p:animEffect transition="in" filter="fade">
                                      <p:cBhvr>
                                        <p:cTn id="45" dur="500"/>
                                        <p:tgtEl>
                                          <p:spTgt spid="2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99"/>
                                        </p:tgtEl>
                                        <p:attrNameLst>
                                          <p:attrName>style.visibility</p:attrName>
                                        </p:attrNameLst>
                                      </p:cBhvr>
                                      <p:to>
                                        <p:strVal val="visible"/>
                                      </p:to>
                                    </p:set>
                                    <p:animEffect transition="in" filter="dissolve">
                                      <p:cBhvr>
                                        <p:cTn id="48" dur="500"/>
                                        <p:tgtEl>
                                          <p:spTgt spid="199"/>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00"/>
                                        </p:tgtEl>
                                        <p:attrNameLst>
                                          <p:attrName>style.visibility</p:attrName>
                                        </p:attrNameLst>
                                      </p:cBhvr>
                                      <p:to>
                                        <p:strVal val="visible"/>
                                      </p:to>
                                    </p:set>
                                    <p:animEffect transition="in" filter="dissolve">
                                      <p:cBhvr>
                                        <p:cTn id="51" dur="500"/>
                                        <p:tgtEl>
                                          <p:spTgt spid="20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8"/>
                                        </p:tgtEl>
                                        <p:attrNameLst>
                                          <p:attrName>style.visibility</p:attrName>
                                        </p:attrNameLst>
                                      </p:cBhvr>
                                      <p:to>
                                        <p:strVal val="visible"/>
                                      </p:to>
                                    </p:set>
                                    <p:animEffect transition="in" filter="fade">
                                      <p:cBhvr>
                                        <p:cTn id="56" dur="500"/>
                                        <p:tgtEl>
                                          <p:spTgt spid="26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1"/>
                                        </p:tgtEl>
                                        <p:attrNameLst>
                                          <p:attrName>style.visibility</p:attrName>
                                        </p:attrNameLst>
                                      </p:cBhvr>
                                      <p:to>
                                        <p:strVal val="visible"/>
                                      </p:to>
                                    </p:set>
                                    <p:animEffect transition="in" filter="fade">
                                      <p:cBhvr>
                                        <p:cTn id="61"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8" grpId="0" animBg="1"/>
      <p:bldP spid="25" grpId="0"/>
      <p:bldP spid="9217" grpId="0" animBg="1"/>
      <p:bldP spid="179" grpId="0"/>
      <p:bldP spid="199" grpId="0"/>
      <p:bldP spid="200" grpId="0"/>
      <p:bldP spid="2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15</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Implementation</a:t>
            </a:r>
            <a:endParaRPr lang="en-US" sz="4000" dirty="0">
              <a:latin typeface="Calibri"/>
              <a:ea typeface="ＭＳ Ｐゴシック" charset="0"/>
              <a:cs typeface="Calibri"/>
            </a:endParaRPr>
          </a:p>
        </p:txBody>
      </p:sp>
      <p:sp>
        <p:nvSpPr>
          <p:cNvPr id="4" name="Rectangle 3"/>
          <p:cNvSpPr/>
          <p:nvPr/>
        </p:nvSpPr>
        <p:spPr>
          <a:xfrm>
            <a:off x="457200" y="2219980"/>
            <a:ext cx="8305800" cy="296162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342900" indent="-342900">
              <a:buFont typeface="Arial"/>
              <a:buChar char="•"/>
            </a:pPr>
            <a:r>
              <a:rPr lang="en-US" sz="2100" dirty="0">
                <a:solidFill>
                  <a:srgbClr val="000000"/>
                </a:solidFill>
                <a:latin typeface="Calibri"/>
                <a:cs typeface="Calibri"/>
              </a:rPr>
              <a:t>Compute nodes with </a:t>
            </a:r>
            <a:r>
              <a:rPr lang="en-US" sz="2100" dirty="0" smtClean="0">
                <a:solidFill>
                  <a:srgbClr val="000000"/>
                </a:solidFill>
                <a:latin typeface="Calibri"/>
                <a:cs typeface="Calibri"/>
              </a:rPr>
              <a:t>default assignments </a:t>
            </a:r>
            <a:endParaRPr lang="en-US" sz="2100" dirty="0">
              <a:solidFill>
                <a:srgbClr val="000000"/>
              </a:solidFill>
              <a:latin typeface="Calibri"/>
              <a:cs typeface="Calibri"/>
            </a:endParaRPr>
          </a:p>
          <a:p>
            <a:pPr marL="800100" lvl="1" indent="-342900">
              <a:buFont typeface="Arial"/>
              <a:buChar char="•"/>
            </a:pPr>
            <a:r>
              <a:rPr lang="en-US" sz="2100" dirty="0" smtClean="0">
                <a:solidFill>
                  <a:srgbClr val="000000"/>
                </a:solidFill>
                <a:latin typeface="Calibri"/>
                <a:cs typeface="Calibri"/>
              </a:rPr>
              <a:t>No change</a:t>
            </a:r>
          </a:p>
          <a:p>
            <a:pPr marL="342900" indent="-342900">
              <a:buFont typeface="Arial"/>
              <a:buChar char="•"/>
            </a:pPr>
            <a:r>
              <a:rPr lang="en-US" sz="2100" dirty="0" smtClean="0">
                <a:solidFill>
                  <a:srgbClr val="000000"/>
                </a:solidFill>
                <a:latin typeface="Calibri"/>
                <a:cs typeface="Calibri"/>
              </a:rPr>
              <a:t>Compute nodes with new assignments </a:t>
            </a:r>
          </a:p>
          <a:p>
            <a:pPr marL="800100" lvl="1" indent="-342900">
              <a:buFont typeface="Arial"/>
              <a:buChar char="•"/>
            </a:pPr>
            <a:r>
              <a:rPr lang="en-US" sz="2100" dirty="0">
                <a:solidFill>
                  <a:srgbClr val="000000"/>
                </a:solidFill>
                <a:latin typeface="Calibri"/>
                <a:cs typeface="Calibri"/>
              </a:rPr>
              <a:t>D</a:t>
            </a:r>
            <a:r>
              <a:rPr lang="en-US" sz="2100" dirty="0" smtClean="0">
                <a:solidFill>
                  <a:srgbClr val="000000"/>
                </a:solidFill>
                <a:latin typeface="Calibri"/>
                <a:cs typeface="Calibri"/>
              </a:rPr>
              <a:t>o not write directly</a:t>
            </a:r>
          </a:p>
          <a:p>
            <a:pPr marL="800100" lvl="1" indent="-342900">
              <a:buClr>
                <a:schemeClr val="bg2">
                  <a:lumMod val="10000"/>
                </a:schemeClr>
              </a:buClr>
              <a:buFont typeface="Arial"/>
              <a:buChar char="•"/>
            </a:pPr>
            <a:r>
              <a:rPr lang="en-US" sz="2100" dirty="0" smtClean="0">
                <a:solidFill>
                  <a:srgbClr val="0000FF"/>
                </a:solidFill>
                <a:latin typeface="Calibri"/>
                <a:cs typeface="Calibri"/>
              </a:rPr>
              <a:t>Send data</a:t>
            </a:r>
            <a:r>
              <a:rPr lang="en-US" sz="2100" dirty="0" smtClean="0">
                <a:solidFill>
                  <a:srgbClr val="000000"/>
                </a:solidFill>
                <a:latin typeface="Calibri"/>
                <a:cs typeface="Calibri"/>
              </a:rPr>
              <a:t> to their new bridge nodes</a:t>
            </a:r>
          </a:p>
          <a:p>
            <a:pPr marL="342900" indent="-342900">
              <a:buFont typeface="Arial"/>
              <a:buChar char="•"/>
            </a:pPr>
            <a:r>
              <a:rPr lang="en-US" sz="2100" dirty="0" smtClean="0">
                <a:solidFill>
                  <a:srgbClr val="000000"/>
                </a:solidFill>
                <a:latin typeface="Calibri"/>
                <a:cs typeface="Calibri"/>
              </a:rPr>
              <a:t>Bridge nodes </a:t>
            </a:r>
          </a:p>
          <a:p>
            <a:pPr marL="800100" lvl="1" indent="-342900">
              <a:buClr>
                <a:schemeClr val="bg2">
                  <a:lumMod val="10000"/>
                </a:schemeClr>
              </a:buClr>
              <a:buFont typeface="Arial"/>
              <a:buChar char="•"/>
            </a:pPr>
            <a:r>
              <a:rPr lang="en-US" sz="2100" dirty="0">
                <a:solidFill>
                  <a:srgbClr val="0000FF"/>
                </a:solidFill>
                <a:latin typeface="Calibri"/>
                <a:cs typeface="Calibri"/>
              </a:rPr>
              <a:t>R</a:t>
            </a:r>
            <a:r>
              <a:rPr lang="en-US" sz="2100" dirty="0" smtClean="0">
                <a:solidFill>
                  <a:srgbClr val="0000FF"/>
                </a:solidFill>
                <a:latin typeface="Calibri"/>
                <a:cs typeface="Calibri"/>
              </a:rPr>
              <a:t>eceive data</a:t>
            </a:r>
            <a:r>
              <a:rPr lang="en-US" sz="2100" dirty="0" smtClean="0">
                <a:solidFill>
                  <a:srgbClr val="000000"/>
                </a:solidFill>
                <a:latin typeface="Calibri"/>
                <a:cs typeface="Calibri"/>
              </a:rPr>
              <a:t> from the newly assigned compute nodes</a:t>
            </a:r>
          </a:p>
          <a:p>
            <a:pPr marL="800100" lvl="1" indent="-342900">
              <a:buFont typeface="Arial"/>
              <a:buChar char="•"/>
            </a:pPr>
            <a:r>
              <a:rPr lang="en-US" sz="2100" dirty="0">
                <a:solidFill>
                  <a:srgbClr val="000000"/>
                </a:solidFill>
                <a:latin typeface="Calibri"/>
                <a:cs typeface="Calibri"/>
              </a:rPr>
              <a:t>W</a:t>
            </a:r>
            <a:r>
              <a:rPr lang="en-US" sz="2100" dirty="0" smtClean="0">
                <a:solidFill>
                  <a:srgbClr val="000000"/>
                </a:solidFill>
                <a:latin typeface="Calibri"/>
                <a:cs typeface="Calibri"/>
              </a:rPr>
              <a:t>rite on behalf of the new assignees</a:t>
            </a:r>
          </a:p>
        </p:txBody>
      </p:sp>
      <p:sp>
        <p:nvSpPr>
          <p:cNvPr id="2" name="Rectangle 1"/>
          <p:cNvSpPr/>
          <p:nvPr/>
        </p:nvSpPr>
        <p:spPr>
          <a:xfrm>
            <a:off x="381000" y="1945957"/>
            <a:ext cx="2255383" cy="492443"/>
          </a:xfrm>
          <a:prstGeom prst="rect">
            <a:avLst/>
          </a:prstGeom>
        </p:spPr>
        <p:txBody>
          <a:bodyPr wrap="none">
            <a:spAutoFit/>
          </a:bodyPr>
          <a:lstStyle/>
          <a:p>
            <a:r>
              <a:rPr lang="en-US" sz="2600" b="1" dirty="0">
                <a:solidFill>
                  <a:srgbClr val="1F497D"/>
                </a:solidFill>
                <a:latin typeface="Calibri"/>
                <a:cs typeface="Calibri"/>
              </a:rPr>
              <a:t>Modified write</a:t>
            </a:r>
            <a:endParaRPr lang="en-US" sz="2600" dirty="0"/>
          </a:p>
        </p:txBody>
      </p:sp>
      <p:sp>
        <p:nvSpPr>
          <p:cNvPr id="6" name="Rectangle 5"/>
          <p:cNvSpPr/>
          <p:nvPr/>
        </p:nvSpPr>
        <p:spPr>
          <a:xfrm>
            <a:off x="457200" y="5486400"/>
            <a:ext cx="8305800" cy="9144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342900" indent="-342900">
              <a:buFont typeface="Arial"/>
              <a:buChar char="•"/>
            </a:pPr>
            <a:r>
              <a:rPr lang="en-US" sz="2100" dirty="0" smtClean="0">
                <a:solidFill>
                  <a:srgbClr val="000000"/>
                </a:solidFill>
                <a:latin typeface="Calibri"/>
                <a:cs typeface="Calibri"/>
              </a:rPr>
              <a:t>Memory overhead at bridge nodes</a:t>
            </a:r>
            <a:endParaRPr lang="en-US" sz="2100" dirty="0">
              <a:solidFill>
                <a:srgbClr val="000000"/>
              </a:solidFill>
              <a:latin typeface="Calibri"/>
              <a:cs typeface="Calibri"/>
            </a:endParaRPr>
          </a:p>
          <a:p>
            <a:pPr marL="342900" indent="-342900">
              <a:buFont typeface="Arial"/>
              <a:buChar char="•"/>
            </a:pPr>
            <a:r>
              <a:rPr lang="en-US" sz="2100" dirty="0" smtClean="0">
                <a:solidFill>
                  <a:srgbClr val="000000"/>
                </a:solidFill>
                <a:latin typeface="Calibri"/>
                <a:cs typeface="Calibri"/>
              </a:rPr>
              <a:t>Time overhead for sends/receives</a:t>
            </a:r>
            <a:endParaRPr lang="en-US" sz="2100" dirty="0" smtClean="0">
              <a:solidFill>
                <a:srgbClr val="0000FF"/>
              </a:solidFill>
              <a:latin typeface="Calibri"/>
              <a:cs typeface="Calibri"/>
            </a:endParaRPr>
          </a:p>
        </p:txBody>
      </p:sp>
      <p:sp>
        <p:nvSpPr>
          <p:cNvPr id="7" name="Rectangle 6"/>
          <p:cNvSpPr/>
          <p:nvPr/>
        </p:nvSpPr>
        <p:spPr>
          <a:xfrm>
            <a:off x="381000" y="5115580"/>
            <a:ext cx="1544576" cy="492443"/>
          </a:xfrm>
          <a:prstGeom prst="rect">
            <a:avLst/>
          </a:prstGeom>
        </p:spPr>
        <p:txBody>
          <a:bodyPr wrap="none">
            <a:spAutoFit/>
          </a:bodyPr>
          <a:lstStyle/>
          <a:p>
            <a:r>
              <a:rPr lang="en-US" sz="2600" b="1" dirty="0" smtClean="0">
                <a:solidFill>
                  <a:srgbClr val="1F497D"/>
                </a:solidFill>
                <a:latin typeface="Calibri"/>
                <a:cs typeface="Calibri"/>
              </a:rPr>
              <a:t>Overhead</a:t>
            </a:r>
            <a:endParaRPr lang="en-US" sz="2600" dirty="0"/>
          </a:p>
        </p:txBody>
      </p:sp>
      <p:sp>
        <p:nvSpPr>
          <p:cNvPr id="8" name="Rectangle 7"/>
          <p:cNvSpPr/>
          <p:nvPr/>
        </p:nvSpPr>
        <p:spPr>
          <a:xfrm>
            <a:off x="457200" y="1143000"/>
            <a:ext cx="8305800" cy="77218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marL="342900" indent="-342900">
              <a:buFont typeface="Arial"/>
              <a:buChar char="•"/>
            </a:pPr>
            <a:r>
              <a:rPr lang="en-US" sz="2100" dirty="0" smtClean="0">
                <a:solidFill>
                  <a:srgbClr val="000000"/>
                </a:solidFill>
                <a:latin typeface="Calibri"/>
                <a:cs typeface="Calibri"/>
              </a:rPr>
              <a:t>Facilitates easier deployment</a:t>
            </a:r>
          </a:p>
        </p:txBody>
      </p:sp>
      <p:sp>
        <p:nvSpPr>
          <p:cNvPr id="9" name="Rectangle 8"/>
          <p:cNvSpPr/>
          <p:nvPr/>
        </p:nvSpPr>
        <p:spPr>
          <a:xfrm>
            <a:off x="381000" y="914400"/>
            <a:ext cx="4016444" cy="492443"/>
          </a:xfrm>
          <a:prstGeom prst="rect">
            <a:avLst/>
          </a:prstGeom>
        </p:spPr>
        <p:txBody>
          <a:bodyPr wrap="none">
            <a:spAutoFit/>
          </a:bodyPr>
          <a:lstStyle/>
          <a:p>
            <a:r>
              <a:rPr lang="en-US" sz="2600" b="1" dirty="0" smtClean="0">
                <a:solidFill>
                  <a:srgbClr val="1F497D"/>
                </a:solidFill>
                <a:latin typeface="Calibri"/>
                <a:cs typeface="Calibri"/>
              </a:rPr>
              <a:t>User-space implementation</a:t>
            </a:r>
            <a:endParaRPr lang="en-US" sz="2600" dirty="0"/>
          </a:p>
        </p:txBody>
      </p:sp>
    </p:spTree>
    <p:extLst>
      <p:ext uri="{BB962C8B-B14F-4D97-AF65-F5344CB8AC3E}">
        <p14:creationId xmlns:p14="http://schemas.microsoft.com/office/powerpoint/2010/main" val="3043519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500"/>
                                        <p:tgtEl>
                                          <p:spTgt spid="4">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500"/>
                                        <p:tgtEl>
                                          <p:spTgt spid="6">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fade">
                                      <p:cBhvr>
                                        <p:cTn id="46" dur="500"/>
                                        <p:tgtEl>
                                          <p:spTgt spid="6">
                                            <p:txEl>
                                              <p:pRg st="1" end="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16</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Experimental setup</a:t>
            </a:r>
            <a:endParaRPr lang="en-US" sz="4000" dirty="0">
              <a:latin typeface="Calibri"/>
              <a:ea typeface="ＭＳ Ｐゴシック" charset="0"/>
              <a:cs typeface="Calibri"/>
            </a:endParaRPr>
          </a:p>
        </p:txBody>
      </p:sp>
      <p:sp>
        <p:nvSpPr>
          <p:cNvPr id="4" name="Rectangle 3"/>
          <p:cNvSpPr/>
          <p:nvPr/>
        </p:nvSpPr>
        <p:spPr>
          <a:xfrm>
            <a:off x="377509" y="1143000"/>
            <a:ext cx="8305800" cy="2286000"/>
          </a:xfrm>
          <a:prstGeom prst="rect">
            <a:avLst/>
          </a:prstGeom>
          <a:ln>
            <a:solidFill>
              <a:srgbClr val="000000"/>
            </a:solidFill>
          </a:ln>
        </p:spPr>
        <p:style>
          <a:lnRef idx="2">
            <a:schemeClr val="accent3"/>
          </a:lnRef>
          <a:fillRef idx="1">
            <a:schemeClr val="lt1"/>
          </a:fillRef>
          <a:effectRef idx="0">
            <a:schemeClr val="accent3"/>
          </a:effectRef>
          <a:fontRef idx="minor">
            <a:schemeClr val="dk1"/>
          </a:fontRef>
        </p:style>
        <p:txBody>
          <a:bodyPr rtlCol="0" anchor="ctr"/>
          <a:lstStyle/>
          <a:p>
            <a:pPr marL="342900" indent="-342900">
              <a:buFont typeface="Arial"/>
              <a:buChar char="•"/>
            </a:pPr>
            <a:r>
              <a:rPr lang="en-US" dirty="0" smtClean="0">
                <a:solidFill>
                  <a:srgbClr val="000000"/>
                </a:solidFill>
                <a:latin typeface="Calibri"/>
                <a:cs typeface="Calibri"/>
              </a:rPr>
              <a:t>512 – 8192 nodes of Mira, 1 – 16 ranks per node</a:t>
            </a:r>
          </a:p>
          <a:p>
            <a:pPr marL="342900" indent="-342900">
              <a:buFont typeface="Arial"/>
              <a:buChar char="•"/>
            </a:pPr>
            <a:r>
              <a:rPr lang="en-US" dirty="0" smtClean="0">
                <a:solidFill>
                  <a:srgbClr val="000000"/>
                </a:solidFill>
                <a:latin typeface="Calibri"/>
                <a:cs typeface="Calibri"/>
              </a:rPr>
              <a:t>Contiguous data</a:t>
            </a:r>
          </a:p>
          <a:p>
            <a:pPr marL="342900" indent="-342900">
              <a:buFont typeface="Arial"/>
              <a:buChar char="•"/>
            </a:pPr>
            <a:r>
              <a:rPr lang="en-US" dirty="0" smtClean="0">
                <a:solidFill>
                  <a:srgbClr val="000000"/>
                </a:solidFill>
                <a:latin typeface="Calibri"/>
                <a:cs typeface="Calibri"/>
              </a:rPr>
              <a:t>8 KB – 4 MB writes per rank</a:t>
            </a:r>
          </a:p>
          <a:p>
            <a:pPr marL="800100" lvl="1" indent="-342900">
              <a:buFont typeface="Arial"/>
              <a:buChar char="•"/>
            </a:pPr>
            <a:r>
              <a:rPr lang="en-US" dirty="0" smtClean="0">
                <a:solidFill>
                  <a:srgbClr val="000000"/>
                </a:solidFill>
                <a:latin typeface="Calibri"/>
                <a:cs typeface="Calibri"/>
              </a:rPr>
              <a:t>I/O nodes</a:t>
            </a:r>
          </a:p>
          <a:p>
            <a:pPr marL="800100" lvl="1" indent="-342900">
              <a:buFont typeface="Arial"/>
              <a:buChar char="•"/>
            </a:pPr>
            <a:r>
              <a:rPr lang="en-US" dirty="0" smtClean="0">
                <a:solidFill>
                  <a:srgbClr val="000000"/>
                </a:solidFill>
                <a:latin typeface="Calibri"/>
                <a:cs typeface="Calibri"/>
              </a:rPr>
              <a:t>GPFS file system</a:t>
            </a:r>
          </a:p>
        </p:txBody>
      </p:sp>
      <p:sp>
        <p:nvSpPr>
          <p:cNvPr id="5" name="Rectangle 4"/>
          <p:cNvSpPr/>
          <p:nvPr/>
        </p:nvSpPr>
        <p:spPr>
          <a:xfrm>
            <a:off x="381000" y="3962400"/>
            <a:ext cx="8305800" cy="2133600"/>
          </a:xfrm>
          <a:prstGeom prst="rect">
            <a:avLst/>
          </a:prstGeom>
          <a:ln>
            <a:solidFill>
              <a:srgbClr val="000000"/>
            </a:solidFill>
          </a:ln>
        </p:spPr>
        <p:style>
          <a:lnRef idx="2">
            <a:schemeClr val="accent3"/>
          </a:lnRef>
          <a:fillRef idx="1">
            <a:schemeClr val="lt1"/>
          </a:fillRef>
          <a:effectRef idx="0">
            <a:schemeClr val="accent3"/>
          </a:effectRef>
          <a:fontRef idx="minor">
            <a:schemeClr val="dk1"/>
          </a:fontRef>
        </p:style>
        <p:txBody>
          <a:bodyPr rtlCol="0" anchor="ctr"/>
          <a:lstStyle/>
          <a:p>
            <a:pPr marL="342900" indent="-342900">
              <a:buFont typeface="Arial"/>
              <a:buChar char="•"/>
            </a:pPr>
            <a:r>
              <a:rPr lang="en-US" dirty="0" smtClean="0">
                <a:solidFill>
                  <a:srgbClr val="000000"/>
                </a:solidFill>
                <a:latin typeface="Calibri"/>
                <a:cs typeface="Calibri"/>
              </a:rPr>
              <a:t>Independent</a:t>
            </a:r>
          </a:p>
          <a:p>
            <a:pPr marL="342900" indent="-342900">
              <a:buFont typeface="Arial"/>
              <a:buChar char="•"/>
            </a:pPr>
            <a:r>
              <a:rPr lang="en-US" dirty="0" smtClean="0">
                <a:solidFill>
                  <a:srgbClr val="000000"/>
                </a:solidFill>
                <a:latin typeface="Calibri"/>
                <a:cs typeface="Calibri"/>
              </a:rPr>
              <a:t>Independent optimized</a:t>
            </a:r>
          </a:p>
          <a:p>
            <a:pPr marL="800100" lvl="1" indent="-342900">
              <a:buFont typeface="Arial"/>
              <a:buChar char="•"/>
            </a:pPr>
            <a:r>
              <a:rPr lang="en-US" dirty="0" smtClean="0">
                <a:solidFill>
                  <a:srgbClr val="000000"/>
                </a:solidFill>
                <a:latin typeface="Calibri"/>
                <a:cs typeface="Calibri"/>
              </a:rPr>
              <a:t>Data per rank</a:t>
            </a:r>
          </a:p>
          <a:p>
            <a:pPr marL="800100" lvl="1" indent="-342900">
              <a:buFont typeface="Arial"/>
              <a:buChar char="•"/>
            </a:pPr>
            <a:r>
              <a:rPr lang="en-US" dirty="0">
                <a:solidFill>
                  <a:srgbClr val="000000"/>
                </a:solidFill>
                <a:latin typeface="Calibri"/>
                <a:cs typeface="Calibri"/>
              </a:rPr>
              <a:t>Data combined per </a:t>
            </a:r>
            <a:r>
              <a:rPr lang="en-US" dirty="0" smtClean="0">
                <a:solidFill>
                  <a:srgbClr val="000000"/>
                </a:solidFill>
                <a:latin typeface="Calibri"/>
                <a:cs typeface="Calibri"/>
              </a:rPr>
              <a:t>node (coalesced)</a:t>
            </a:r>
          </a:p>
          <a:p>
            <a:pPr marL="342900" indent="-342900">
              <a:buFont typeface="Arial"/>
              <a:buChar char="•"/>
            </a:pPr>
            <a:r>
              <a:rPr lang="en-US" dirty="0" smtClean="0">
                <a:solidFill>
                  <a:srgbClr val="000000"/>
                </a:solidFill>
                <a:latin typeface="Calibri"/>
                <a:cs typeface="Calibri"/>
              </a:rPr>
              <a:t>Collective</a:t>
            </a:r>
          </a:p>
        </p:txBody>
      </p:sp>
    </p:spTree>
    <p:extLst>
      <p:ext uri="{BB962C8B-B14F-4D97-AF65-F5344CB8AC3E}">
        <p14:creationId xmlns:p14="http://schemas.microsoft.com/office/powerpoint/2010/main" val="4177994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rong4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41627"/>
            <a:ext cx="7197194" cy="3598597"/>
          </a:xfrm>
          <a:prstGeom prst="rect">
            <a:avLst/>
          </a:prstGeom>
        </p:spPr>
      </p:pic>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17</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Results – Strong scaling</a:t>
            </a:r>
            <a:endParaRPr lang="en-US" sz="4000" dirty="0">
              <a:latin typeface="Calibri"/>
              <a:ea typeface="ＭＳ Ｐゴシック" charset="0"/>
              <a:cs typeface="Calibri"/>
            </a:endParaRPr>
          </a:p>
        </p:txBody>
      </p:sp>
      <p:sp>
        <p:nvSpPr>
          <p:cNvPr id="3" name="Rectangle 2"/>
          <p:cNvSpPr/>
          <p:nvPr/>
        </p:nvSpPr>
        <p:spPr>
          <a:xfrm>
            <a:off x="104890" y="4648200"/>
            <a:ext cx="8962910" cy="461665"/>
          </a:xfrm>
          <a:prstGeom prst="rect">
            <a:avLst/>
          </a:prstGeom>
        </p:spPr>
        <p:txBody>
          <a:bodyPr wrap="none">
            <a:spAutoFit/>
          </a:bodyPr>
          <a:lstStyle/>
          <a:p>
            <a:r>
              <a:rPr lang="en-US" dirty="0" smtClean="0">
                <a:solidFill>
                  <a:schemeClr val="accent3">
                    <a:lumMod val="75000"/>
                  </a:schemeClr>
                </a:solidFill>
                <a:latin typeface="Calibri"/>
                <a:cs typeface="Calibri"/>
              </a:rPr>
              <a:t>Time for independent writes to </a:t>
            </a:r>
            <a:r>
              <a:rPr lang="en-US" dirty="0">
                <a:solidFill>
                  <a:schemeClr val="accent3">
                    <a:lumMod val="75000"/>
                  </a:schemeClr>
                </a:solidFill>
                <a:latin typeface="Calibri"/>
                <a:cs typeface="Calibri"/>
              </a:rPr>
              <a:t>4 </a:t>
            </a:r>
            <a:r>
              <a:rPr lang="en-US" dirty="0" smtClean="0">
                <a:solidFill>
                  <a:schemeClr val="accent3">
                    <a:lumMod val="75000"/>
                  </a:schemeClr>
                </a:solidFill>
                <a:latin typeface="Calibri"/>
                <a:cs typeface="Calibri"/>
              </a:rPr>
              <a:t>GB file from 2048 – 32768 MPI ranks.</a:t>
            </a:r>
            <a:endParaRPr lang="en-US" dirty="0">
              <a:solidFill>
                <a:schemeClr val="accent3">
                  <a:lumMod val="75000"/>
                </a:schemeClr>
              </a:solidFill>
              <a:latin typeface="Calibri"/>
              <a:cs typeface="Calibri"/>
            </a:endParaRPr>
          </a:p>
        </p:txBody>
      </p:sp>
      <p:sp>
        <p:nvSpPr>
          <p:cNvPr id="4" name="Oval Callout 3"/>
          <p:cNvSpPr/>
          <p:nvPr/>
        </p:nvSpPr>
        <p:spPr>
          <a:xfrm>
            <a:off x="7460126" y="3255697"/>
            <a:ext cx="1295400" cy="533400"/>
          </a:xfrm>
          <a:prstGeom prst="wedgeEllipseCallout">
            <a:avLst>
              <a:gd name="adj1" fmla="val -95449"/>
              <a:gd name="adj2" fmla="val -103391"/>
            </a:avLst>
          </a:prstGeom>
          <a:solidFill>
            <a:schemeClr val="accent3"/>
          </a:solidFill>
          <a:ln>
            <a:noFill/>
          </a:ln>
          <a:effectLst>
            <a:outerShdw blurRad="40000" dist="25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FFFF"/>
                </a:solidFill>
              </a:rPr>
              <a:t>20.2 s</a:t>
            </a:r>
            <a:endParaRPr lang="en-US" b="1" dirty="0">
              <a:solidFill>
                <a:srgbClr val="FFFFFF"/>
              </a:solidFill>
            </a:endParaRPr>
          </a:p>
        </p:txBody>
      </p:sp>
      <p:sp>
        <p:nvSpPr>
          <p:cNvPr id="7" name="Oval Callout 6"/>
          <p:cNvSpPr/>
          <p:nvPr/>
        </p:nvSpPr>
        <p:spPr>
          <a:xfrm>
            <a:off x="7345826" y="914400"/>
            <a:ext cx="1524000" cy="533400"/>
          </a:xfrm>
          <a:prstGeom prst="wedgeEllipseCallout">
            <a:avLst>
              <a:gd name="adj1" fmla="val -82753"/>
              <a:gd name="adj2" fmla="val 105185"/>
            </a:avLst>
          </a:prstGeom>
          <a:solidFill>
            <a:schemeClr val="accent3"/>
          </a:solidFill>
          <a:ln>
            <a:noFill/>
          </a:ln>
          <a:effectLst>
            <a:outerShdw blurRad="40000" dist="25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FFFF"/>
                </a:solidFill>
              </a:rPr>
              <a:t>298.8 s</a:t>
            </a:r>
            <a:endParaRPr lang="en-US" b="1" dirty="0">
              <a:solidFill>
                <a:srgbClr val="FFFFFF"/>
              </a:solidFill>
            </a:endParaRPr>
          </a:p>
        </p:txBody>
      </p:sp>
      <p:sp>
        <p:nvSpPr>
          <p:cNvPr id="8" name="Oval Callout 7"/>
          <p:cNvSpPr/>
          <p:nvPr/>
        </p:nvSpPr>
        <p:spPr>
          <a:xfrm>
            <a:off x="7460126" y="2150215"/>
            <a:ext cx="1295400" cy="533400"/>
          </a:xfrm>
          <a:prstGeom prst="wedgeEllipseCallout">
            <a:avLst>
              <a:gd name="adj1" fmla="val -94458"/>
              <a:gd name="adj2" fmla="val 675"/>
            </a:avLst>
          </a:prstGeom>
          <a:solidFill>
            <a:schemeClr val="accent3"/>
          </a:solidFill>
          <a:ln>
            <a:noFill/>
          </a:ln>
          <a:effectLst>
            <a:outerShdw blurRad="40000" dist="25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FFFF"/>
                </a:solidFill>
              </a:rPr>
              <a:t>66.9 s</a:t>
            </a:r>
            <a:endParaRPr lang="en-US" b="1" dirty="0">
              <a:solidFill>
                <a:srgbClr val="FFFFFF"/>
              </a:solidFill>
            </a:endParaRPr>
          </a:p>
        </p:txBody>
      </p:sp>
      <p:sp>
        <p:nvSpPr>
          <p:cNvPr id="9" name="Rectangle 8"/>
          <p:cNvSpPr/>
          <p:nvPr/>
        </p:nvSpPr>
        <p:spPr>
          <a:xfrm>
            <a:off x="628635" y="5341203"/>
            <a:ext cx="8126891" cy="830997"/>
          </a:xfrm>
          <a:prstGeom prst="rect">
            <a:avLst/>
          </a:prstGeom>
          <a:solidFill>
            <a:srgbClr val="008000"/>
          </a:solidFill>
          <a:ln>
            <a:noFill/>
          </a:ln>
          <a:effectLst>
            <a:outerShdw blurRad="82550" dist="23000" dir="5400000" rotWithShape="0">
              <a:srgbClr val="000000">
                <a:alpha val="35000"/>
              </a:srgbClr>
            </a:outerShdw>
          </a:effectLst>
        </p:spPr>
        <p:style>
          <a:lnRef idx="1">
            <a:schemeClr val="accent3"/>
          </a:lnRef>
          <a:fillRef idx="3">
            <a:schemeClr val="accent3"/>
          </a:fillRef>
          <a:effectRef idx="2">
            <a:schemeClr val="accent3"/>
          </a:effectRef>
          <a:fontRef idx="minor">
            <a:schemeClr val="lt1"/>
          </a:fontRef>
        </p:style>
        <p:txBody>
          <a:bodyPr wrap="square">
            <a:spAutoFit/>
          </a:bodyPr>
          <a:lstStyle/>
          <a:p>
            <a:r>
              <a:rPr lang="en-US" dirty="0" smtClean="0">
                <a:solidFill>
                  <a:schemeClr val="bg1"/>
                </a:solidFill>
                <a:latin typeface="Calibri"/>
                <a:cs typeface="Calibri"/>
              </a:rPr>
              <a:t>Mitigating interconnect contention improves performance by maximum of 15x</a:t>
            </a:r>
            <a:endParaRPr lang="en-US" dirty="0">
              <a:solidFill>
                <a:schemeClr val="bg1"/>
              </a:solidFill>
              <a:latin typeface="Calibri"/>
              <a:cs typeface="Calibri"/>
            </a:endParaRPr>
          </a:p>
        </p:txBody>
      </p:sp>
    </p:spTree>
    <p:extLst>
      <p:ext uri="{BB962C8B-B14F-4D97-AF65-F5344CB8AC3E}">
        <p14:creationId xmlns:p14="http://schemas.microsoft.com/office/powerpoint/2010/main" val="1626262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akR8-64K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762000"/>
            <a:ext cx="5829300" cy="3886200"/>
          </a:xfrm>
          <a:prstGeom prst="rect">
            <a:avLst/>
          </a:prstGeom>
        </p:spPr>
      </p:pic>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18</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Results – Weak scaling</a:t>
            </a:r>
            <a:endParaRPr lang="en-US" sz="4000" dirty="0">
              <a:latin typeface="Calibri"/>
              <a:ea typeface="ＭＳ Ｐゴシック" charset="0"/>
              <a:cs typeface="Calibri"/>
            </a:endParaRPr>
          </a:p>
        </p:txBody>
      </p:sp>
      <p:sp>
        <p:nvSpPr>
          <p:cNvPr id="5" name="Rectangle 4"/>
          <p:cNvSpPr/>
          <p:nvPr/>
        </p:nvSpPr>
        <p:spPr>
          <a:xfrm>
            <a:off x="428682" y="5334000"/>
            <a:ext cx="8458200" cy="830997"/>
          </a:xfrm>
          <a:prstGeom prst="rec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wrap="square">
            <a:spAutoFit/>
          </a:bodyPr>
          <a:lstStyle/>
          <a:p>
            <a:r>
              <a:rPr lang="en-US" dirty="0" smtClean="0">
                <a:solidFill>
                  <a:srgbClr val="FFFFFF"/>
                </a:solidFill>
                <a:latin typeface="Calibri"/>
                <a:cs typeface="Calibri"/>
              </a:rPr>
              <a:t>Our algorithm reduces independent write times (64 KB) on average by 15x and 3x with and without combining data per node. </a:t>
            </a:r>
            <a:endParaRPr lang="en-US" dirty="0">
              <a:solidFill>
                <a:srgbClr val="FFFFFF"/>
              </a:solidFill>
              <a:latin typeface="Calibri"/>
              <a:cs typeface="Calibri"/>
            </a:endParaRPr>
          </a:p>
        </p:txBody>
      </p:sp>
      <p:sp>
        <p:nvSpPr>
          <p:cNvPr id="6" name="Rectangle 5"/>
          <p:cNvSpPr/>
          <p:nvPr/>
        </p:nvSpPr>
        <p:spPr>
          <a:xfrm>
            <a:off x="609600" y="4719935"/>
            <a:ext cx="8158754" cy="461665"/>
          </a:xfrm>
          <a:prstGeom prst="rect">
            <a:avLst/>
          </a:prstGeom>
        </p:spPr>
        <p:txBody>
          <a:bodyPr wrap="none">
            <a:spAutoFit/>
          </a:bodyPr>
          <a:lstStyle/>
          <a:p>
            <a:r>
              <a:rPr lang="en-US" dirty="0">
                <a:solidFill>
                  <a:schemeClr val="accent3">
                    <a:lumMod val="75000"/>
                  </a:schemeClr>
                </a:solidFill>
                <a:latin typeface="Calibri"/>
                <a:cs typeface="Calibri"/>
              </a:rPr>
              <a:t>I</a:t>
            </a:r>
            <a:r>
              <a:rPr lang="en-US" dirty="0" smtClean="0">
                <a:solidFill>
                  <a:schemeClr val="accent3">
                    <a:lumMod val="75000"/>
                  </a:schemeClr>
                </a:solidFill>
                <a:latin typeface="Calibri"/>
                <a:cs typeface="Calibri"/>
              </a:rPr>
              <a:t>ndependent writes (0.25 – 2 GB) from 4096 – 32768 MPI ranks.</a:t>
            </a:r>
            <a:endParaRPr lang="en-US" dirty="0">
              <a:solidFill>
                <a:schemeClr val="accent3">
                  <a:lumMod val="75000"/>
                </a:schemeClr>
              </a:solidFill>
              <a:latin typeface="Calibri"/>
              <a:cs typeface="Calibri"/>
            </a:endParaRPr>
          </a:p>
        </p:txBody>
      </p:sp>
      <p:sp>
        <p:nvSpPr>
          <p:cNvPr id="8" name="Oval Callout 7"/>
          <p:cNvSpPr/>
          <p:nvPr/>
        </p:nvSpPr>
        <p:spPr>
          <a:xfrm>
            <a:off x="7239000" y="1181100"/>
            <a:ext cx="1295400" cy="533400"/>
          </a:xfrm>
          <a:prstGeom prst="wedgeEllipseCallout">
            <a:avLst>
              <a:gd name="adj1" fmla="val -93314"/>
              <a:gd name="adj2" fmla="val 70015"/>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alibri"/>
                <a:cs typeface="Calibri"/>
              </a:rPr>
              <a:t>213 s</a:t>
            </a:r>
            <a:endParaRPr lang="en-US" dirty="0">
              <a:solidFill>
                <a:schemeClr val="bg1"/>
              </a:solidFill>
              <a:latin typeface="Calibri"/>
              <a:cs typeface="Calibri"/>
            </a:endParaRPr>
          </a:p>
        </p:txBody>
      </p:sp>
      <p:sp>
        <p:nvSpPr>
          <p:cNvPr id="9" name="Oval Callout 8"/>
          <p:cNvSpPr/>
          <p:nvPr/>
        </p:nvSpPr>
        <p:spPr>
          <a:xfrm>
            <a:off x="7315200" y="3200400"/>
            <a:ext cx="1295400" cy="533400"/>
          </a:xfrm>
          <a:prstGeom prst="wedgeEllipseCallout">
            <a:avLst>
              <a:gd name="adj1" fmla="val -104928"/>
              <a:gd name="adj2" fmla="val -91783"/>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alibri"/>
                <a:cs typeface="Calibri"/>
              </a:rPr>
              <a:t>19 s</a:t>
            </a:r>
            <a:endParaRPr lang="en-US" dirty="0">
              <a:solidFill>
                <a:schemeClr val="bg1"/>
              </a:solidFill>
              <a:latin typeface="Calibri"/>
              <a:cs typeface="Calibri"/>
            </a:endParaRPr>
          </a:p>
        </p:txBody>
      </p:sp>
      <p:sp>
        <p:nvSpPr>
          <p:cNvPr id="10" name="Oval Callout 9"/>
          <p:cNvSpPr/>
          <p:nvPr/>
        </p:nvSpPr>
        <p:spPr>
          <a:xfrm>
            <a:off x="2590801" y="2209800"/>
            <a:ext cx="990600" cy="381000"/>
          </a:xfrm>
          <a:prstGeom prst="wedgeEllipseCallout">
            <a:avLst>
              <a:gd name="adj1" fmla="val -29964"/>
              <a:gd name="adj2" fmla="val 142593"/>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alibri"/>
                <a:cs typeface="Calibri"/>
              </a:rPr>
              <a:t>16 s</a:t>
            </a:r>
            <a:endParaRPr lang="en-US" dirty="0">
              <a:solidFill>
                <a:schemeClr val="bg1"/>
              </a:solidFill>
              <a:latin typeface="Calibri"/>
              <a:cs typeface="Calibri"/>
            </a:endParaRPr>
          </a:p>
        </p:txBody>
      </p:sp>
      <p:sp>
        <p:nvSpPr>
          <p:cNvPr id="11" name="Oval Callout 10"/>
          <p:cNvSpPr/>
          <p:nvPr/>
        </p:nvSpPr>
        <p:spPr>
          <a:xfrm>
            <a:off x="7315200" y="2130689"/>
            <a:ext cx="1295400" cy="533400"/>
          </a:xfrm>
          <a:prstGeom prst="wedgeEllipseCallout">
            <a:avLst>
              <a:gd name="adj1" fmla="val -108735"/>
              <a:gd name="adj2" fmla="val -8572"/>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alibri"/>
                <a:cs typeface="Calibri"/>
              </a:rPr>
              <a:t>75 s</a:t>
            </a:r>
            <a:endParaRPr lang="en-US" dirty="0">
              <a:solidFill>
                <a:schemeClr val="bg1"/>
              </a:solidFill>
              <a:latin typeface="Calibri"/>
              <a:cs typeface="Calibri"/>
            </a:endParaRPr>
          </a:p>
        </p:txBody>
      </p:sp>
      <p:sp>
        <p:nvSpPr>
          <p:cNvPr id="12" name="Oval Callout 11"/>
          <p:cNvSpPr/>
          <p:nvPr/>
        </p:nvSpPr>
        <p:spPr>
          <a:xfrm>
            <a:off x="990600" y="3352800"/>
            <a:ext cx="990600" cy="381000"/>
          </a:xfrm>
          <a:prstGeom prst="wedgeEllipseCallout">
            <a:avLst>
              <a:gd name="adj1" fmla="val 115662"/>
              <a:gd name="adj2" fmla="val -41856"/>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Calibri"/>
                <a:cs typeface="Calibri"/>
              </a:rPr>
              <a:t>8</a:t>
            </a:r>
            <a:r>
              <a:rPr lang="en-US" dirty="0" smtClean="0">
                <a:solidFill>
                  <a:schemeClr val="bg1"/>
                </a:solidFill>
                <a:latin typeface="Calibri"/>
                <a:cs typeface="Calibri"/>
              </a:rPr>
              <a:t> s</a:t>
            </a:r>
            <a:endParaRPr lang="en-US" dirty="0">
              <a:solidFill>
                <a:schemeClr val="bg1"/>
              </a:solidFill>
              <a:latin typeface="Calibri"/>
              <a:cs typeface="Calibri"/>
            </a:endParaRPr>
          </a:p>
        </p:txBody>
      </p:sp>
      <p:sp>
        <p:nvSpPr>
          <p:cNvPr id="13" name="Oval Callout 12"/>
          <p:cNvSpPr/>
          <p:nvPr/>
        </p:nvSpPr>
        <p:spPr>
          <a:xfrm>
            <a:off x="609600" y="3924300"/>
            <a:ext cx="990600" cy="381000"/>
          </a:xfrm>
          <a:prstGeom prst="wedgeEllipseCallout">
            <a:avLst>
              <a:gd name="adj1" fmla="val 165448"/>
              <a:gd name="adj2" fmla="val -3025"/>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alibri"/>
                <a:cs typeface="Calibri"/>
              </a:rPr>
              <a:t>1 s</a:t>
            </a:r>
            <a:endParaRPr lang="en-US" dirty="0">
              <a:solidFill>
                <a:schemeClr val="bg1"/>
              </a:solidFill>
              <a:latin typeface="Calibri"/>
              <a:cs typeface="Calibri"/>
            </a:endParaRPr>
          </a:p>
        </p:txBody>
      </p:sp>
    </p:spTree>
    <p:extLst>
      <p:ext uri="{BB962C8B-B14F-4D97-AF65-F5344CB8AC3E}">
        <p14:creationId xmlns:p14="http://schemas.microsoft.com/office/powerpoint/2010/main" val="832148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akR8-2M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762000"/>
            <a:ext cx="6286500" cy="4191000"/>
          </a:xfrm>
          <a:prstGeom prst="rect">
            <a:avLst/>
          </a:prstGeom>
        </p:spPr>
      </p:pic>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19</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Results – Weak scaling (Big data)</a:t>
            </a:r>
            <a:endParaRPr lang="en-US" sz="4000" dirty="0">
              <a:latin typeface="Calibri"/>
              <a:ea typeface="ＭＳ Ｐゴシック" charset="0"/>
              <a:cs typeface="Calibri"/>
            </a:endParaRPr>
          </a:p>
        </p:txBody>
      </p:sp>
      <p:sp>
        <p:nvSpPr>
          <p:cNvPr id="5" name="Rectangle 4"/>
          <p:cNvSpPr/>
          <p:nvPr/>
        </p:nvSpPr>
        <p:spPr>
          <a:xfrm>
            <a:off x="474572" y="5791200"/>
            <a:ext cx="8419793" cy="461665"/>
          </a:xfrm>
          <a:prstGeom prst="rec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wrap="none">
            <a:spAutoFit/>
          </a:bodyPr>
          <a:lstStyle/>
          <a:p>
            <a:r>
              <a:rPr lang="en-US" dirty="0" smtClean="0">
                <a:solidFill>
                  <a:schemeClr val="bg1"/>
                </a:solidFill>
                <a:latin typeface="Calibri"/>
                <a:cs typeface="Calibri"/>
              </a:rPr>
              <a:t>Our algorithm scales linearly with increasing number of processes. </a:t>
            </a:r>
            <a:endParaRPr lang="en-US" dirty="0">
              <a:solidFill>
                <a:schemeClr val="bg1"/>
              </a:solidFill>
              <a:latin typeface="Calibri"/>
              <a:cs typeface="Calibri"/>
            </a:endParaRPr>
          </a:p>
        </p:txBody>
      </p:sp>
      <p:sp>
        <p:nvSpPr>
          <p:cNvPr id="6" name="Rectangle 5"/>
          <p:cNvSpPr/>
          <p:nvPr/>
        </p:nvSpPr>
        <p:spPr>
          <a:xfrm>
            <a:off x="1143000" y="5177135"/>
            <a:ext cx="6702827" cy="461665"/>
          </a:xfrm>
          <a:prstGeom prst="rect">
            <a:avLst/>
          </a:prstGeom>
        </p:spPr>
        <p:txBody>
          <a:bodyPr wrap="none">
            <a:spAutoFit/>
          </a:bodyPr>
          <a:lstStyle/>
          <a:p>
            <a:r>
              <a:rPr lang="en-US" dirty="0">
                <a:solidFill>
                  <a:schemeClr val="accent3">
                    <a:lumMod val="75000"/>
                  </a:schemeClr>
                </a:solidFill>
                <a:latin typeface="Calibri"/>
                <a:cs typeface="Calibri"/>
              </a:rPr>
              <a:t>I</a:t>
            </a:r>
            <a:r>
              <a:rPr lang="en-US" dirty="0" smtClean="0">
                <a:solidFill>
                  <a:schemeClr val="accent3">
                    <a:lumMod val="75000"/>
                  </a:schemeClr>
                </a:solidFill>
                <a:latin typeface="Calibri"/>
                <a:cs typeface="Calibri"/>
              </a:rPr>
              <a:t>ndependent writes from 4096 – 32768 MPI ranks.</a:t>
            </a:r>
            <a:endParaRPr lang="en-US" dirty="0">
              <a:solidFill>
                <a:schemeClr val="accent3">
                  <a:lumMod val="75000"/>
                </a:schemeClr>
              </a:solidFill>
              <a:latin typeface="Calibri"/>
              <a:cs typeface="Calibri"/>
            </a:endParaRPr>
          </a:p>
        </p:txBody>
      </p:sp>
      <p:sp>
        <p:nvSpPr>
          <p:cNvPr id="8" name="Oval Callout 7"/>
          <p:cNvSpPr/>
          <p:nvPr/>
        </p:nvSpPr>
        <p:spPr>
          <a:xfrm>
            <a:off x="7414840" y="1181100"/>
            <a:ext cx="1134957" cy="533400"/>
          </a:xfrm>
          <a:prstGeom prst="wedgeEllipseCallout">
            <a:avLst>
              <a:gd name="adj1" fmla="val -122163"/>
              <a:gd name="adj2" fmla="val 3848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alibri"/>
                <a:cs typeface="Calibri"/>
              </a:rPr>
              <a:t>51 s</a:t>
            </a:r>
            <a:endParaRPr lang="en-US" dirty="0">
              <a:solidFill>
                <a:schemeClr val="bg1"/>
              </a:solidFill>
              <a:latin typeface="Calibri"/>
              <a:cs typeface="Calibri"/>
            </a:endParaRPr>
          </a:p>
        </p:txBody>
      </p:sp>
      <p:sp>
        <p:nvSpPr>
          <p:cNvPr id="9" name="Oval Callout 8"/>
          <p:cNvSpPr/>
          <p:nvPr/>
        </p:nvSpPr>
        <p:spPr>
          <a:xfrm>
            <a:off x="7467600" y="2743200"/>
            <a:ext cx="1088868" cy="533400"/>
          </a:xfrm>
          <a:prstGeom prst="wedgeEllipseCallout">
            <a:avLst>
              <a:gd name="adj1" fmla="val -128336"/>
              <a:gd name="adj2" fmla="val 16729"/>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alibri"/>
                <a:cs typeface="Calibri"/>
              </a:rPr>
              <a:t>7 s</a:t>
            </a:r>
            <a:endParaRPr lang="en-US" dirty="0">
              <a:solidFill>
                <a:schemeClr val="bg1"/>
              </a:solidFill>
              <a:latin typeface="Calibri"/>
              <a:cs typeface="Calibri"/>
            </a:endParaRPr>
          </a:p>
        </p:txBody>
      </p:sp>
      <p:sp>
        <p:nvSpPr>
          <p:cNvPr id="12" name="Oval Callout 11"/>
          <p:cNvSpPr/>
          <p:nvPr/>
        </p:nvSpPr>
        <p:spPr>
          <a:xfrm>
            <a:off x="838200" y="1386855"/>
            <a:ext cx="1134957" cy="533400"/>
          </a:xfrm>
          <a:prstGeom prst="wedgeEllipseCallout">
            <a:avLst>
              <a:gd name="adj1" fmla="val 93317"/>
              <a:gd name="adj2" fmla="val 160062"/>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latin typeface="Calibri"/>
                <a:cs typeface="Calibri"/>
              </a:rPr>
              <a:t>15 s</a:t>
            </a:r>
            <a:endParaRPr lang="en-US" dirty="0">
              <a:solidFill>
                <a:schemeClr val="bg1"/>
              </a:solidFill>
              <a:latin typeface="Calibri"/>
              <a:cs typeface="Calibri"/>
            </a:endParaRPr>
          </a:p>
        </p:txBody>
      </p:sp>
      <p:sp>
        <p:nvSpPr>
          <p:cNvPr id="2" name="Rounded Rectangle 1"/>
          <p:cNvSpPr/>
          <p:nvPr/>
        </p:nvSpPr>
        <p:spPr>
          <a:xfrm>
            <a:off x="6172200" y="4724400"/>
            <a:ext cx="1219200" cy="472697"/>
          </a:xfrm>
          <a:prstGeom prst="roundRect">
            <a:avLst/>
          </a:prstGeom>
          <a:solidFill>
            <a:srgbClr val="8BC4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lumMod val="10000"/>
                  </a:schemeClr>
                </a:solidFill>
              </a:rPr>
              <a:t>64 GB</a:t>
            </a:r>
            <a:endParaRPr lang="en-US" dirty="0">
              <a:solidFill>
                <a:schemeClr val="bg2">
                  <a:lumMod val="10000"/>
                </a:schemeClr>
              </a:solidFill>
            </a:endParaRPr>
          </a:p>
        </p:txBody>
      </p:sp>
      <p:sp>
        <p:nvSpPr>
          <p:cNvPr id="13" name="Rounded Rectangle 12"/>
          <p:cNvSpPr/>
          <p:nvPr/>
        </p:nvSpPr>
        <p:spPr>
          <a:xfrm>
            <a:off x="1676400" y="4724400"/>
            <a:ext cx="1091467" cy="472697"/>
          </a:xfrm>
          <a:prstGeom prst="roundRect">
            <a:avLst/>
          </a:prstGeom>
          <a:solidFill>
            <a:srgbClr val="8BC4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2">
                    <a:lumMod val="10000"/>
                  </a:schemeClr>
                </a:solidFill>
              </a:rPr>
              <a:t>8 GB</a:t>
            </a:r>
            <a:endParaRPr lang="en-US" dirty="0">
              <a:solidFill>
                <a:schemeClr val="bg2">
                  <a:lumMod val="10000"/>
                </a:schemeClr>
              </a:solidFill>
            </a:endParaRPr>
          </a:p>
        </p:txBody>
      </p:sp>
    </p:spTree>
    <p:extLst>
      <p:ext uri="{BB962C8B-B14F-4D97-AF65-F5344CB8AC3E}">
        <p14:creationId xmlns:p14="http://schemas.microsoft.com/office/powerpoint/2010/main" val="4197372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2" grpId="0" animBg="1"/>
      <p:bldP spid="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75" y="1164771"/>
            <a:ext cx="7413625" cy="5083629"/>
          </a:xfrm>
          <a:prstGeom prst="rect">
            <a:avLst/>
          </a:prstGeom>
        </p:spPr>
      </p:pic>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2</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I/O trends</a:t>
            </a:r>
            <a:endParaRPr lang="en-US" sz="4000" dirty="0">
              <a:latin typeface="Calibri"/>
              <a:ea typeface="ＭＳ Ｐゴシック" charset="0"/>
              <a:cs typeface="Calibri"/>
            </a:endParaRPr>
          </a:p>
        </p:txBody>
      </p:sp>
      <p:sp>
        <p:nvSpPr>
          <p:cNvPr id="9240" name="TextBox 9239"/>
          <p:cNvSpPr txBox="1"/>
          <p:nvPr/>
        </p:nvSpPr>
        <p:spPr>
          <a:xfrm>
            <a:off x="3124200" y="2826603"/>
            <a:ext cx="3288080" cy="830997"/>
          </a:xfrm>
          <a:prstGeom prst="rect">
            <a:avLst/>
          </a:prstGeom>
          <a:noFill/>
        </p:spPr>
        <p:txBody>
          <a:bodyPr wrap="none" rtlCol="0">
            <a:spAutoFit/>
          </a:bodyPr>
          <a:lstStyle/>
          <a:p>
            <a:pPr algn="ctr"/>
            <a:r>
              <a:rPr lang="en-US" dirty="0" smtClean="0">
                <a:solidFill>
                  <a:srgbClr val="000000"/>
                </a:solidFill>
              </a:rPr>
              <a:t>Climate models </a:t>
            </a:r>
          </a:p>
          <a:p>
            <a:pPr algn="ctr"/>
            <a:r>
              <a:rPr lang="en-US" dirty="0" smtClean="0">
                <a:solidFill>
                  <a:srgbClr val="000000"/>
                </a:solidFill>
              </a:rPr>
              <a:t>~</a:t>
            </a:r>
            <a:r>
              <a:rPr lang="en-US" dirty="0">
                <a:solidFill>
                  <a:srgbClr val="000000"/>
                </a:solidFill>
              </a:rPr>
              <a:t>1 TB / simulated hour </a:t>
            </a:r>
            <a:endParaRPr lang="en-US" dirty="0" smtClean="0">
              <a:solidFill>
                <a:srgbClr val="000000"/>
              </a:solidFill>
            </a:endParaRPr>
          </a:p>
        </p:txBody>
      </p:sp>
      <p:grpSp>
        <p:nvGrpSpPr>
          <p:cNvPr id="9243" name="Group 9242"/>
          <p:cNvGrpSpPr/>
          <p:nvPr/>
        </p:nvGrpSpPr>
        <p:grpSpPr>
          <a:xfrm>
            <a:off x="3853840" y="939604"/>
            <a:ext cx="1965507" cy="1917033"/>
            <a:chOff x="6248400" y="1066800"/>
            <a:chExt cx="1965507" cy="1917033"/>
          </a:xfrm>
        </p:grpSpPr>
        <p:pic>
          <p:nvPicPr>
            <p:cNvPr id="9241" name="Picture 9240" descr="earth_marb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79600" cy="1879600"/>
            </a:xfrm>
            <a:prstGeom prst="rect">
              <a:avLst/>
            </a:prstGeom>
            <a:ln>
              <a:noFill/>
            </a:ln>
            <a:effectLst>
              <a:outerShdw blurRad="292100" dist="139700" dir="2700000" algn="tl" rotWithShape="0">
                <a:srgbClr val="333333">
                  <a:alpha val="65000"/>
                </a:srgbClr>
              </a:outerShdw>
            </a:effectLst>
          </p:spPr>
        </p:pic>
        <p:sp>
          <p:nvSpPr>
            <p:cNvPr id="9242" name="TextBox 9241"/>
            <p:cNvSpPr txBox="1"/>
            <p:nvPr/>
          </p:nvSpPr>
          <p:spPr>
            <a:xfrm>
              <a:off x="7410814" y="2568335"/>
              <a:ext cx="803093" cy="415498"/>
            </a:xfrm>
            <a:prstGeom prst="rect">
              <a:avLst/>
            </a:prstGeom>
            <a:noFill/>
          </p:spPr>
          <p:txBody>
            <a:bodyPr wrap="none" rtlCol="0">
              <a:spAutoFit/>
            </a:bodyPr>
            <a:lstStyle/>
            <a:p>
              <a:r>
                <a:rPr lang="en-US" sz="2100" dirty="0" smtClean="0">
                  <a:solidFill>
                    <a:schemeClr val="bg1"/>
                  </a:solidFill>
                  <a:latin typeface="Calibri"/>
                  <a:cs typeface="Calibri"/>
                </a:rPr>
                <a:t>UCAR</a:t>
              </a:r>
              <a:endParaRPr lang="en-US" sz="2100" dirty="0">
                <a:solidFill>
                  <a:schemeClr val="bg1"/>
                </a:solidFill>
                <a:latin typeface="Calibri"/>
                <a:cs typeface="Calibri"/>
              </a:endParaRPr>
            </a:p>
          </p:txBody>
        </p:sp>
      </p:grpSp>
      <p:graphicFrame>
        <p:nvGraphicFramePr>
          <p:cNvPr id="12" name="Chart 11"/>
          <p:cNvGraphicFramePr>
            <a:graphicFrameLocks noGrp="1"/>
          </p:cNvGraphicFramePr>
          <p:nvPr>
            <p:extLst>
              <p:ext uri="{D42A27DB-BD31-4B8C-83A1-F6EECF244321}">
                <p14:modId xmlns:p14="http://schemas.microsoft.com/office/powerpoint/2010/main" val="4099848019"/>
              </p:ext>
            </p:extLst>
          </p:nvPr>
        </p:nvGraphicFramePr>
        <p:xfrm>
          <a:off x="209303" y="939604"/>
          <a:ext cx="8401050" cy="5138162"/>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7696200" y="3571625"/>
            <a:ext cx="1331164" cy="695575"/>
          </a:xfrm>
          <a:prstGeom prst="rect">
            <a:avLst/>
          </a:prstGeom>
          <a:noFill/>
        </p:spPr>
        <p:txBody>
          <a:bodyPr wrap="none" rtlCol="0">
            <a:spAutoFit/>
          </a:bodyPr>
          <a:lstStyle/>
          <a:p>
            <a:pPr>
              <a:lnSpc>
                <a:spcPct val="80000"/>
              </a:lnSpc>
            </a:pPr>
            <a:r>
              <a:rPr lang="en-US" dirty="0" smtClean="0">
                <a:solidFill>
                  <a:srgbClr val="FF0000"/>
                </a:solidFill>
                <a:latin typeface="Calibri"/>
                <a:cs typeface="Calibri"/>
              </a:rPr>
              <a:t>Expected</a:t>
            </a:r>
          </a:p>
          <a:p>
            <a:pPr>
              <a:lnSpc>
                <a:spcPct val="80000"/>
              </a:lnSpc>
            </a:pPr>
            <a:r>
              <a:rPr lang="en-US" dirty="0" smtClean="0">
                <a:solidFill>
                  <a:srgbClr val="FF0000"/>
                </a:solidFill>
                <a:latin typeface="Calibri"/>
                <a:cs typeface="Calibri"/>
              </a:rPr>
              <a:t>trend</a:t>
            </a:r>
            <a:endParaRPr lang="en-US" dirty="0">
              <a:solidFill>
                <a:srgbClr val="FF0000"/>
              </a:solidFill>
              <a:latin typeface="Calibri"/>
              <a:cs typeface="Calibri"/>
            </a:endParaRPr>
          </a:p>
        </p:txBody>
      </p:sp>
      <p:sp>
        <p:nvSpPr>
          <p:cNvPr id="3" name="Rectangle 2"/>
          <p:cNvSpPr/>
          <p:nvPr/>
        </p:nvSpPr>
        <p:spPr>
          <a:xfrm>
            <a:off x="6096000" y="1752600"/>
            <a:ext cx="2667000" cy="914400"/>
          </a:xfrm>
          <a:prstGeom prst="rect">
            <a:avLst/>
          </a:prstGeom>
          <a:solidFill>
            <a:srgbClr val="008000"/>
          </a:solidFill>
          <a:ln>
            <a:noFill/>
          </a:ln>
          <a:effectLst>
            <a:outerShdw blurRad="82550" dist="508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latin typeface="Calibri"/>
                <a:cs typeface="Calibri"/>
              </a:rPr>
              <a:t>Large data</a:t>
            </a:r>
          </a:p>
          <a:p>
            <a:r>
              <a:rPr lang="en-US" dirty="0" smtClean="0">
                <a:latin typeface="Calibri"/>
                <a:cs typeface="Calibri"/>
              </a:rPr>
              <a:t>Low I/O bandwidth</a:t>
            </a:r>
          </a:p>
        </p:txBody>
      </p:sp>
      <p:sp>
        <p:nvSpPr>
          <p:cNvPr id="71" name="TextBox 70"/>
          <p:cNvSpPr txBox="1"/>
          <p:nvPr/>
        </p:nvSpPr>
        <p:spPr>
          <a:xfrm>
            <a:off x="838200" y="5939135"/>
            <a:ext cx="7772400" cy="461665"/>
          </a:xfrm>
          <a:prstGeom prst="rect">
            <a:avLst/>
          </a:prstGeom>
          <a:noFill/>
        </p:spPr>
        <p:txBody>
          <a:bodyPr wrap="square" rtlCol="0">
            <a:spAutoFit/>
          </a:bodyPr>
          <a:lstStyle/>
          <a:p>
            <a:pPr algn="ctr"/>
            <a:r>
              <a:rPr lang="en-US" dirty="0" smtClean="0">
                <a:solidFill>
                  <a:srgbClr val="8F451E"/>
                </a:solidFill>
                <a:latin typeface="Calibri"/>
                <a:cs typeface="Calibri"/>
              </a:rPr>
              <a:t>NERSC I/O trends [Credit: </a:t>
            </a:r>
            <a:r>
              <a:rPr lang="en-US" dirty="0" err="1" smtClean="0">
                <a:solidFill>
                  <a:srgbClr val="8F451E"/>
                </a:solidFill>
                <a:latin typeface="Calibri"/>
                <a:cs typeface="Calibri"/>
              </a:rPr>
              <a:t>www.nersc.gov</a:t>
            </a:r>
            <a:r>
              <a:rPr lang="en-US" dirty="0" smtClean="0">
                <a:solidFill>
                  <a:srgbClr val="8F451E"/>
                </a:solidFill>
                <a:latin typeface="Calibri"/>
                <a:cs typeface="Calibri"/>
              </a:rPr>
              <a:t>]</a:t>
            </a:r>
          </a:p>
        </p:txBody>
      </p:sp>
      <p:sp>
        <p:nvSpPr>
          <p:cNvPr id="17" name="Rectangle 16"/>
          <p:cNvSpPr/>
          <p:nvPr/>
        </p:nvSpPr>
        <p:spPr>
          <a:xfrm rot="19225122">
            <a:off x="3173947" y="2418104"/>
            <a:ext cx="4345871" cy="1330971"/>
          </a:xfrm>
          <a:prstGeom prst="rect">
            <a:avLst/>
          </a:prstGeom>
          <a:noFill/>
        </p:spPr>
        <p:txBody>
          <a:bodyPr wrap="none" lIns="91440" tIns="45720" rIns="91440" bIns="45720">
            <a:prstTxWarp prst="textArchDown">
              <a:avLst>
                <a:gd name="adj" fmla="val 1322666"/>
              </a:avLst>
            </a:prstTxWarp>
            <a:spAutoFit/>
          </a:bodyPr>
          <a:lstStyle/>
          <a:p>
            <a:pPr algn="ctr"/>
            <a:r>
              <a:rPr lang="en-US"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a:cs typeface="Calibri"/>
              </a:rPr>
              <a:t>Exponential</a:t>
            </a:r>
            <a:endPar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1322666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43"/>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9240"/>
                                        </p:tgtEl>
                                        <p:attrNameLst>
                                          <p:attrName>style.visibility</p:attrName>
                                        </p:attrNameLst>
                                      </p:cBhvr>
                                      <p:to>
                                        <p:strVal val="hidden"/>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par>
                          <p:cTn id="29" fill="hold">
                            <p:stCondLst>
                              <p:cond delay="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0" grpId="2"/>
      <p:bldGraphic spid="12" grpId="0">
        <p:bldAsOne/>
      </p:bldGraphic>
      <p:bldP spid="13" grpId="0"/>
      <p:bldP spid="3" grpId="0" animBg="1"/>
      <p:bldP spid="71" grpId="0"/>
      <p:bldP spid="71" grpId="1"/>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20</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Results – I/O node writes</a:t>
            </a:r>
            <a:endParaRPr lang="en-US" sz="4000" dirty="0">
              <a:latin typeface="Calibri"/>
              <a:ea typeface="ＭＳ Ｐゴシック" charset="0"/>
              <a:cs typeface="Calibri"/>
            </a:endParaRPr>
          </a:p>
        </p:txBody>
      </p:sp>
      <p:pic>
        <p:nvPicPr>
          <p:cNvPr id="2" name="Picture 1" descr="weakION-R16-2048K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38200"/>
            <a:ext cx="6096000" cy="4514491"/>
          </a:xfrm>
          <a:prstGeom prst="rect">
            <a:avLst/>
          </a:prstGeom>
        </p:spPr>
      </p:pic>
      <p:sp>
        <p:nvSpPr>
          <p:cNvPr id="3" name="Oval Callout 2"/>
          <p:cNvSpPr/>
          <p:nvPr/>
        </p:nvSpPr>
        <p:spPr>
          <a:xfrm>
            <a:off x="7315200" y="3602608"/>
            <a:ext cx="1600200" cy="571500"/>
          </a:xfrm>
          <a:prstGeom prst="wedgeEllipseCallout">
            <a:avLst>
              <a:gd name="adj1" fmla="val -70248"/>
              <a:gd name="adj2" fmla="val 14174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3x gain</a:t>
            </a:r>
            <a:endParaRPr lang="en-US" dirty="0">
              <a:solidFill>
                <a:srgbClr val="000000"/>
              </a:solidFill>
            </a:endParaRPr>
          </a:p>
        </p:txBody>
      </p:sp>
      <p:sp>
        <p:nvSpPr>
          <p:cNvPr id="6" name="Rectangle 5"/>
          <p:cNvSpPr/>
          <p:nvPr/>
        </p:nvSpPr>
        <p:spPr>
          <a:xfrm>
            <a:off x="777785" y="5312643"/>
            <a:ext cx="6900597" cy="461665"/>
          </a:xfrm>
          <a:prstGeom prst="rect">
            <a:avLst/>
          </a:prstGeom>
        </p:spPr>
        <p:txBody>
          <a:bodyPr wrap="none">
            <a:spAutoFit/>
          </a:bodyPr>
          <a:lstStyle/>
          <a:p>
            <a:r>
              <a:rPr lang="en-US" dirty="0" smtClean="0">
                <a:solidFill>
                  <a:schemeClr val="accent3">
                    <a:lumMod val="75000"/>
                  </a:schemeClr>
                </a:solidFill>
                <a:latin typeface="Calibri"/>
                <a:cs typeface="Calibri"/>
              </a:rPr>
              <a:t>Collective and Independent 2 MB writes to I/O nodes.</a:t>
            </a:r>
            <a:endParaRPr lang="en-US" dirty="0">
              <a:solidFill>
                <a:schemeClr val="accent3">
                  <a:lumMod val="75000"/>
                </a:schemeClr>
              </a:solidFill>
              <a:latin typeface="Calibri"/>
              <a:cs typeface="Calibri"/>
            </a:endParaRPr>
          </a:p>
        </p:txBody>
      </p:sp>
      <p:sp>
        <p:nvSpPr>
          <p:cNvPr id="7" name="Rectangle 6"/>
          <p:cNvSpPr/>
          <p:nvPr/>
        </p:nvSpPr>
        <p:spPr>
          <a:xfrm>
            <a:off x="685800" y="5867400"/>
            <a:ext cx="7814008" cy="461665"/>
          </a:xfrm>
          <a:prstGeom prst="rec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wrap="none">
            <a:spAutoFit/>
          </a:bodyPr>
          <a:lstStyle/>
          <a:p>
            <a:r>
              <a:rPr lang="en-US" dirty="0" smtClean="0">
                <a:solidFill>
                  <a:srgbClr val="FFFFFF"/>
                </a:solidFill>
                <a:latin typeface="Calibri"/>
                <a:cs typeface="Calibri"/>
              </a:rPr>
              <a:t>Improved write times over collective MPI writes to I/O nodes. </a:t>
            </a:r>
            <a:endParaRPr lang="en-US" dirty="0">
              <a:solidFill>
                <a:srgbClr val="FFFFFF"/>
              </a:solidFill>
              <a:latin typeface="Calibri"/>
              <a:cs typeface="Calibri"/>
            </a:endParaRPr>
          </a:p>
        </p:txBody>
      </p:sp>
    </p:spTree>
    <p:extLst>
      <p:ext uri="{BB962C8B-B14F-4D97-AF65-F5344CB8AC3E}">
        <p14:creationId xmlns:p14="http://schemas.microsoft.com/office/powerpoint/2010/main" val="2467056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21</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Conclusions</a:t>
            </a:r>
            <a:endParaRPr lang="en-US" sz="4000" dirty="0">
              <a:latin typeface="Calibri"/>
              <a:ea typeface="ＭＳ Ｐゴシック" charset="0"/>
              <a:cs typeface="Calibri"/>
            </a:endParaRPr>
          </a:p>
        </p:txBody>
      </p:sp>
      <p:sp>
        <p:nvSpPr>
          <p:cNvPr id="3" name="TextBox 2"/>
          <p:cNvSpPr txBox="1"/>
          <p:nvPr/>
        </p:nvSpPr>
        <p:spPr>
          <a:xfrm>
            <a:off x="381000" y="1143000"/>
            <a:ext cx="8305800" cy="2899255"/>
          </a:xfrm>
          <a:prstGeom prst="rect">
            <a:avLst/>
          </a:prstGeom>
          <a:noFill/>
        </p:spPr>
        <p:txBody>
          <a:bodyPr wrap="square" rtlCol="0">
            <a:spAutoFit/>
          </a:bodyPr>
          <a:lstStyle/>
          <a:p>
            <a:pPr marL="342900" lvl="0" indent="-342900" fontAlgn="auto">
              <a:spcBef>
                <a:spcPct val="20000"/>
              </a:spcBef>
              <a:spcAft>
                <a:spcPts val="0"/>
              </a:spcAft>
              <a:buFont typeface="Arial"/>
              <a:buChar char="•"/>
            </a:pPr>
            <a:r>
              <a:rPr lang="en-US" dirty="0" smtClean="0">
                <a:solidFill>
                  <a:prstClr val="black"/>
                </a:solidFill>
                <a:latin typeface="Calibri"/>
                <a:ea typeface="+mn-ea"/>
                <a:cs typeface="+mn-cs"/>
              </a:rPr>
              <a:t>Presented a network load-aware and route-aware algorithm, implemented in user-space</a:t>
            </a:r>
          </a:p>
          <a:p>
            <a:pPr marL="342900" lvl="0" indent="-342900" fontAlgn="auto">
              <a:spcBef>
                <a:spcPct val="20000"/>
              </a:spcBef>
              <a:spcAft>
                <a:spcPts val="0"/>
              </a:spcAft>
              <a:buFont typeface="Arial"/>
              <a:buChar char="•"/>
            </a:pPr>
            <a:r>
              <a:rPr lang="en-US" dirty="0" smtClean="0">
                <a:solidFill>
                  <a:prstClr val="black"/>
                </a:solidFill>
                <a:latin typeface="Calibri"/>
                <a:ea typeface="+mn-ea"/>
                <a:cs typeface="+mn-cs"/>
              </a:rPr>
              <a:t>Combining data per node improves performance</a:t>
            </a:r>
          </a:p>
          <a:p>
            <a:pPr marL="342900" lvl="0" indent="-342900" fontAlgn="auto">
              <a:spcBef>
                <a:spcPct val="20000"/>
              </a:spcBef>
              <a:spcAft>
                <a:spcPts val="0"/>
              </a:spcAft>
              <a:buFont typeface="Arial"/>
              <a:buChar char="•"/>
            </a:pPr>
            <a:r>
              <a:rPr lang="en-US" dirty="0" smtClean="0">
                <a:solidFill>
                  <a:prstClr val="black"/>
                </a:solidFill>
                <a:latin typeface="Calibri"/>
                <a:ea typeface="+mn-ea"/>
                <a:cs typeface="+mn-cs"/>
              </a:rPr>
              <a:t>Improved performance of file system writes by an average of 60% over default MPI independent I/O on BG/Q</a:t>
            </a:r>
          </a:p>
          <a:p>
            <a:pPr marL="342900" lvl="0" indent="-342900" fontAlgn="auto">
              <a:spcBef>
                <a:spcPct val="20000"/>
              </a:spcBef>
              <a:spcAft>
                <a:spcPts val="0"/>
              </a:spcAft>
              <a:buFont typeface="Arial"/>
              <a:buChar char="•"/>
            </a:pPr>
            <a:r>
              <a:rPr lang="en-US" dirty="0" smtClean="0">
                <a:solidFill>
                  <a:prstClr val="black"/>
                </a:solidFill>
                <a:latin typeface="Calibri"/>
                <a:ea typeface="+mn-ea"/>
                <a:cs typeface="+mn-cs"/>
              </a:rPr>
              <a:t>Improved </a:t>
            </a:r>
            <a:r>
              <a:rPr lang="en-US" dirty="0" smtClean="0">
                <a:solidFill>
                  <a:prstClr val="black"/>
                </a:solidFill>
                <a:latin typeface="Calibri"/>
              </a:rPr>
              <a:t>performance of I/O node writes </a:t>
            </a:r>
            <a:r>
              <a:rPr lang="en-US" dirty="0">
                <a:solidFill>
                  <a:prstClr val="black"/>
                </a:solidFill>
                <a:latin typeface="Calibri"/>
              </a:rPr>
              <a:t>by an average of </a:t>
            </a:r>
            <a:r>
              <a:rPr lang="en-US" dirty="0" smtClean="0">
                <a:solidFill>
                  <a:prstClr val="black"/>
                </a:solidFill>
                <a:latin typeface="Calibri"/>
              </a:rPr>
              <a:t>20</a:t>
            </a:r>
            <a:r>
              <a:rPr lang="en-US" dirty="0">
                <a:solidFill>
                  <a:prstClr val="black"/>
                </a:solidFill>
                <a:latin typeface="Calibri"/>
              </a:rPr>
              <a:t>% over default </a:t>
            </a:r>
            <a:r>
              <a:rPr lang="en-US" dirty="0" smtClean="0">
                <a:solidFill>
                  <a:prstClr val="black"/>
                </a:solidFill>
                <a:latin typeface="Calibri"/>
              </a:rPr>
              <a:t>MPI collective I/O</a:t>
            </a:r>
            <a:endParaRPr lang="en-US" dirty="0" smtClean="0">
              <a:solidFill>
                <a:prstClr val="black"/>
              </a:solidFill>
              <a:latin typeface="Calibri"/>
              <a:ea typeface="+mn-ea"/>
              <a:cs typeface="+mn-cs"/>
            </a:endParaRPr>
          </a:p>
        </p:txBody>
      </p:sp>
    </p:spTree>
    <p:extLst>
      <p:ext uri="{BB962C8B-B14F-4D97-AF65-F5344CB8AC3E}">
        <p14:creationId xmlns:p14="http://schemas.microsoft.com/office/powerpoint/2010/main" val="3417256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3886200"/>
          </a:xfrm>
        </p:spPr>
        <p:txBody>
          <a:bodyPr/>
          <a:lstStyle/>
          <a:p>
            <a:r>
              <a:rPr lang="en-US" sz="2800" dirty="0" smtClean="0">
                <a:solidFill>
                  <a:schemeClr val="tx2">
                    <a:lumMod val="50000"/>
                  </a:schemeClr>
                </a:solidFill>
              </a:rPr>
              <a:t>Acknowledgements</a:t>
            </a:r>
            <a:r>
              <a:rPr lang="en-US" sz="2800" dirty="0">
                <a:solidFill>
                  <a:schemeClr val="tx2">
                    <a:lumMod val="50000"/>
                  </a:schemeClr>
                </a:solidFill>
              </a:rPr>
              <a:t/>
            </a:r>
            <a:br>
              <a:rPr lang="en-US" sz="2800" dirty="0">
                <a:solidFill>
                  <a:schemeClr val="tx2">
                    <a:lumMod val="50000"/>
                  </a:schemeClr>
                </a:solidFill>
              </a:rPr>
            </a:br>
            <a:r>
              <a:rPr lang="en-US" sz="2800" dirty="0" smtClean="0">
                <a:solidFill>
                  <a:srgbClr val="000000"/>
                </a:solidFill>
              </a:rPr>
              <a:t/>
            </a:r>
            <a:br>
              <a:rPr lang="en-US" sz="2800" dirty="0" smtClean="0">
                <a:solidFill>
                  <a:srgbClr val="000000"/>
                </a:solidFill>
              </a:rPr>
            </a:br>
            <a:r>
              <a:rPr lang="en-US" sz="2400" b="0" dirty="0" smtClean="0">
                <a:solidFill>
                  <a:schemeClr val="bg2">
                    <a:lumMod val="10000"/>
                  </a:schemeClr>
                </a:solidFill>
                <a:latin typeface="Calibri"/>
                <a:cs typeface="Calibri"/>
              </a:rPr>
              <a:t>This </a:t>
            </a:r>
            <a:r>
              <a:rPr lang="en-US" sz="2400" b="0" dirty="0">
                <a:solidFill>
                  <a:schemeClr val="bg2">
                    <a:lumMod val="10000"/>
                  </a:schemeClr>
                </a:solidFill>
                <a:latin typeface="Calibri"/>
                <a:cs typeface="Calibri"/>
              </a:rPr>
              <a:t>research has been funded in part and used resources of the Argonne Leadership Computing Facility at Argonne National Laboratory, which is supported by the Office of Science of the U.S. Department of Energy under contract DE-AC02-06CH11357. </a:t>
            </a:r>
            <a:r>
              <a:rPr lang="en-US" sz="2400" b="0" dirty="0" smtClean="0">
                <a:solidFill>
                  <a:schemeClr val="bg2">
                    <a:lumMod val="10000"/>
                  </a:schemeClr>
                </a:solidFill>
                <a:latin typeface="Calibri"/>
                <a:cs typeface="Calibri"/>
              </a:rPr>
              <a:t>This </a:t>
            </a:r>
            <a:r>
              <a:rPr lang="en-US" sz="2400" b="0" dirty="0">
                <a:solidFill>
                  <a:schemeClr val="bg2">
                    <a:lumMod val="10000"/>
                  </a:schemeClr>
                </a:solidFill>
                <a:latin typeface="Calibri"/>
                <a:cs typeface="Calibri"/>
              </a:rPr>
              <a:t>work was supported in part by the DOE Office of Science, Advanced Scientific Computing Research, under award number 57L38, 57L32, 57K07 and 57K50. </a:t>
            </a:r>
            <a:br>
              <a:rPr lang="en-US" sz="2400" b="0" dirty="0">
                <a:solidFill>
                  <a:schemeClr val="bg2">
                    <a:lumMod val="10000"/>
                  </a:schemeClr>
                </a:solidFill>
                <a:latin typeface="Calibri"/>
                <a:cs typeface="Calibri"/>
              </a:rPr>
            </a:br>
            <a:endParaRPr lang="en-US" b="0" dirty="0">
              <a:solidFill>
                <a:schemeClr val="bg2">
                  <a:lumMod val="10000"/>
                </a:schemeClr>
              </a:solidFill>
            </a:endParaRPr>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22</a:t>
            </a:fld>
            <a:endParaRPr lang="en-US"/>
          </a:p>
        </p:txBody>
      </p:sp>
      <p:sp>
        <p:nvSpPr>
          <p:cNvPr id="3" name="Rectangle 2"/>
          <p:cNvSpPr/>
          <p:nvPr/>
        </p:nvSpPr>
        <p:spPr>
          <a:xfrm>
            <a:off x="304800" y="4648200"/>
            <a:ext cx="7772400" cy="830997"/>
          </a:xfrm>
          <a:prstGeom prst="rect">
            <a:avLst/>
          </a:prstGeom>
        </p:spPr>
        <p:txBody>
          <a:bodyPr wrap="square">
            <a:spAutoFit/>
          </a:bodyPr>
          <a:lstStyle/>
          <a:p>
            <a:r>
              <a:rPr lang="en-US" dirty="0" smtClean="0">
                <a:solidFill>
                  <a:srgbClr val="000000"/>
                </a:solidFill>
                <a:latin typeface="Calibri"/>
                <a:ea typeface="ＭＳ Ｐゴシック" pitchFamily="-112" charset="-128"/>
                <a:cs typeface="Calibri"/>
              </a:rPr>
              <a:t>Philip </a:t>
            </a:r>
            <a:r>
              <a:rPr lang="en-US" dirty="0">
                <a:solidFill>
                  <a:srgbClr val="000000"/>
                </a:solidFill>
                <a:latin typeface="Calibri"/>
                <a:ea typeface="ＭＳ Ｐゴシック" pitchFamily="-112" charset="-128"/>
                <a:cs typeface="Calibri"/>
              </a:rPr>
              <a:t>Heidelberger, IBM T. J. Watson Research Center</a:t>
            </a:r>
            <a:br>
              <a:rPr lang="en-US" dirty="0">
                <a:solidFill>
                  <a:srgbClr val="000000"/>
                </a:solidFill>
                <a:latin typeface="Calibri"/>
                <a:ea typeface="ＭＳ Ｐゴシック" pitchFamily="-112" charset="-128"/>
                <a:cs typeface="Calibri"/>
              </a:rPr>
            </a:br>
            <a:r>
              <a:rPr lang="en-US" dirty="0">
                <a:solidFill>
                  <a:srgbClr val="000000"/>
                </a:solidFill>
                <a:latin typeface="Calibri"/>
                <a:ea typeface="ＭＳ Ｐゴシック" pitchFamily="-112" charset="-128"/>
                <a:cs typeface="Calibri"/>
              </a:rPr>
              <a:t>Adam </a:t>
            </a:r>
            <a:r>
              <a:rPr lang="en-US" dirty="0" err="1">
                <a:solidFill>
                  <a:srgbClr val="000000"/>
                </a:solidFill>
                <a:latin typeface="Calibri"/>
                <a:ea typeface="ＭＳ Ｐゴシック" pitchFamily="-112" charset="-128"/>
                <a:cs typeface="Calibri"/>
              </a:rPr>
              <a:t>Scovel</a:t>
            </a:r>
            <a:r>
              <a:rPr lang="en-US" dirty="0">
                <a:solidFill>
                  <a:srgbClr val="000000"/>
                </a:solidFill>
                <a:latin typeface="Calibri"/>
                <a:ea typeface="ＭＳ Ｐゴシック" pitchFamily="-112" charset="-128"/>
                <a:cs typeface="Calibri"/>
              </a:rPr>
              <a:t>, Argonne National Laboratory</a:t>
            </a:r>
            <a:endParaRPr lang="en-US" dirty="0"/>
          </a:p>
        </p:txBody>
      </p:sp>
    </p:spTree>
    <p:extLst>
      <p:ext uri="{BB962C8B-B14F-4D97-AF65-F5344CB8AC3E}">
        <p14:creationId xmlns:p14="http://schemas.microsoft.com/office/powerpoint/2010/main" val="154131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581400"/>
            <a:ext cx="8534400" cy="2362200"/>
          </a:xfrm>
        </p:spPr>
        <p:txBody>
          <a:bodyPr/>
          <a:lstStyle/>
          <a:p>
            <a:pPr algn="ctr"/>
            <a:r>
              <a:rPr lang="en-US" sz="2400" i="1" dirty="0" err="1" smtClean="0">
                <a:solidFill>
                  <a:srgbClr val="0000FF"/>
                </a:solidFill>
              </a:rPr>
              <a:t>pmalakar@anl.gov</a:t>
            </a:r>
            <a:r>
              <a:rPr lang="en-US" dirty="0" smtClean="0">
                <a:solidFill>
                  <a:srgbClr val="3366FF"/>
                </a:solidFill>
              </a:rPr>
              <a:t/>
            </a:r>
            <a:br>
              <a:rPr lang="en-US" dirty="0" smtClean="0">
                <a:solidFill>
                  <a:srgbClr val="3366FF"/>
                </a:solidFill>
              </a:rPr>
            </a:br>
            <a:r>
              <a:rPr lang="en-US" dirty="0" smtClean="0">
                <a:solidFill>
                  <a:srgbClr val="FF0000"/>
                </a:solidFill>
              </a:rPr>
              <a:t/>
            </a:r>
            <a:br>
              <a:rPr lang="en-US" dirty="0" smtClean="0">
                <a:solidFill>
                  <a:srgbClr val="FF0000"/>
                </a:solidFill>
              </a:rPr>
            </a:br>
            <a:r>
              <a:rPr lang="en-US" dirty="0" smtClean="0">
                <a:solidFill>
                  <a:srgbClr val="008000"/>
                </a:solidFill>
              </a:rPr>
              <a:t>THANK YOU</a:t>
            </a:r>
            <a:br>
              <a:rPr lang="en-US" dirty="0" smtClean="0">
                <a:solidFill>
                  <a:srgbClr val="008000"/>
                </a:solidFill>
              </a:rPr>
            </a:br>
            <a:r>
              <a:rPr lang="en-US" dirty="0" smtClean="0">
                <a:solidFill>
                  <a:srgbClr val="008000"/>
                </a:solidFill>
              </a:rPr>
              <a:t/>
            </a:r>
            <a:br>
              <a:rPr lang="en-US" dirty="0" smtClean="0">
                <a:solidFill>
                  <a:srgbClr val="008000"/>
                </a:solidFill>
              </a:rPr>
            </a:br>
            <a:r>
              <a:rPr lang="en-US" dirty="0" smtClean="0">
                <a:solidFill>
                  <a:srgbClr val="008000"/>
                </a:solidFill>
              </a:rPr>
              <a:t>QUESTIONS?</a:t>
            </a:r>
            <a:endParaRPr lang="en-US" dirty="0">
              <a:solidFill>
                <a:srgbClr val="008000"/>
              </a:solidFill>
            </a:endParaRPr>
          </a:p>
        </p:txBody>
      </p:sp>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23</a:t>
            </a:fld>
            <a:endParaRPr lang="en-US"/>
          </a:p>
        </p:txBody>
      </p:sp>
      <p:sp>
        <p:nvSpPr>
          <p:cNvPr id="3" name="Rectangle 2"/>
          <p:cNvSpPr/>
          <p:nvPr/>
        </p:nvSpPr>
        <p:spPr>
          <a:xfrm>
            <a:off x="304800" y="762000"/>
            <a:ext cx="8576536" cy="2074414"/>
          </a:xfrm>
          <a:prstGeom prst="rect">
            <a:avLst/>
          </a:prstGeom>
        </p:spPr>
        <p:txBody>
          <a:bodyPr wrap="square">
            <a:spAutoFit/>
          </a:bodyPr>
          <a:lstStyle/>
          <a:p>
            <a:pPr lvl="0" fontAlgn="auto">
              <a:spcBef>
                <a:spcPct val="20000"/>
              </a:spcBef>
              <a:spcAft>
                <a:spcPts val="0"/>
              </a:spcAft>
            </a:pPr>
            <a:r>
              <a:rPr lang="en-US" sz="2800" b="1" dirty="0" smtClean="0">
                <a:solidFill>
                  <a:schemeClr val="tx2">
                    <a:lumMod val="50000"/>
                  </a:schemeClr>
                </a:solidFill>
                <a:latin typeface="Calibri"/>
              </a:rPr>
              <a:t>SUMMARY</a:t>
            </a:r>
          </a:p>
          <a:p>
            <a:pPr lvl="0" fontAlgn="auto">
              <a:spcBef>
                <a:spcPct val="20000"/>
              </a:spcBef>
              <a:spcAft>
                <a:spcPts val="0"/>
              </a:spcAft>
            </a:pPr>
            <a:r>
              <a:rPr lang="en-US" dirty="0" smtClean="0">
                <a:solidFill>
                  <a:prstClr val="black"/>
                </a:solidFill>
                <a:latin typeface="Calibri"/>
              </a:rPr>
              <a:t>Our network </a:t>
            </a:r>
            <a:r>
              <a:rPr lang="en-US" dirty="0">
                <a:solidFill>
                  <a:srgbClr val="FF6600"/>
                </a:solidFill>
                <a:latin typeface="Calibri"/>
              </a:rPr>
              <a:t>load-aware </a:t>
            </a:r>
            <a:r>
              <a:rPr lang="en-US" dirty="0">
                <a:solidFill>
                  <a:prstClr val="black"/>
                </a:solidFill>
                <a:latin typeface="Calibri"/>
              </a:rPr>
              <a:t>and </a:t>
            </a:r>
            <a:r>
              <a:rPr lang="en-US" dirty="0">
                <a:solidFill>
                  <a:srgbClr val="FF6600"/>
                </a:solidFill>
                <a:latin typeface="Calibri"/>
              </a:rPr>
              <a:t>route-aware </a:t>
            </a:r>
            <a:r>
              <a:rPr lang="en-US" dirty="0" smtClean="0">
                <a:solidFill>
                  <a:prstClr val="black"/>
                </a:solidFill>
                <a:latin typeface="Calibri"/>
              </a:rPr>
              <a:t>algorithm improved performance of file system writes by an average of </a:t>
            </a:r>
            <a:r>
              <a:rPr lang="en-US" dirty="0" smtClean="0">
                <a:solidFill>
                  <a:srgbClr val="FF6600"/>
                </a:solidFill>
                <a:latin typeface="Calibri"/>
              </a:rPr>
              <a:t>60% </a:t>
            </a:r>
            <a:r>
              <a:rPr lang="en-US" dirty="0" smtClean="0">
                <a:solidFill>
                  <a:prstClr val="black"/>
                </a:solidFill>
                <a:latin typeface="Calibri"/>
              </a:rPr>
              <a:t>over default MPI independent I/O, and of I/O node writes by an average of </a:t>
            </a:r>
            <a:r>
              <a:rPr lang="en-US" dirty="0" smtClean="0">
                <a:solidFill>
                  <a:srgbClr val="FF6600"/>
                </a:solidFill>
                <a:latin typeface="Calibri"/>
              </a:rPr>
              <a:t>20%</a:t>
            </a:r>
            <a:r>
              <a:rPr lang="en-US" dirty="0" smtClean="0">
                <a:solidFill>
                  <a:prstClr val="black"/>
                </a:solidFill>
                <a:latin typeface="Calibri"/>
              </a:rPr>
              <a:t> over default MPI collective I/O on BG/Q.</a:t>
            </a:r>
            <a:endParaRPr lang="en-US" dirty="0">
              <a:solidFill>
                <a:prstClr val="black"/>
              </a:solidFill>
              <a:latin typeface="Calibri"/>
            </a:endParaRPr>
          </a:p>
        </p:txBody>
      </p:sp>
    </p:spTree>
    <p:extLst>
      <p:ext uri="{BB962C8B-B14F-4D97-AF65-F5344CB8AC3E}">
        <p14:creationId xmlns:p14="http://schemas.microsoft.com/office/powerpoint/2010/main" val="39605698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3800" y="3200400"/>
            <a:ext cx="1654795" cy="523220"/>
          </a:xfrm>
          <a:prstGeom prst="rect">
            <a:avLst/>
          </a:prstGeom>
          <a:noFill/>
        </p:spPr>
        <p:txBody>
          <a:bodyPr wrap="none" rtlCol="0">
            <a:spAutoFit/>
          </a:bodyPr>
          <a:lstStyle/>
          <a:p>
            <a:r>
              <a:rPr lang="en-US" sz="2800" dirty="0" smtClean="0">
                <a:solidFill>
                  <a:srgbClr val="1E1C11"/>
                </a:solidFill>
              </a:rPr>
              <a:t>BACKUP</a:t>
            </a:r>
            <a:endParaRPr lang="en-US" sz="2800" dirty="0">
              <a:solidFill>
                <a:srgbClr val="1E1C11"/>
              </a:solidFill>
            </a:endParaRPr>
          </a:p>
        </p:txBody>
      </p:sp>
    </p:spTree>
    <p:extLst>
      <p:ext uri="{BB962C8B-B14F-4D97-AF65-F5344CB8AC3E}">
        <p14:creationId xmlns:p14="http://schemas.microsoft.com/office/powerpoint/2010/main" val="30342493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25</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Results – Network counter</a:t>
            </a:r>
            <a:endParaRPr lang="en-US" sz="4000" dirty="0">
              <a:latin typeface="Calibri"/>
              <a:ea typeface="ＭＳ Ｐゴシック" charset="0"/>
              <a:cs typeface="Calibri"/>
            </a:endParaRPr>
          </a:p>
        </p:txBody>
      </p:sp>
      <p:sp>
        <p:nvSpPr>
          <p:cNvPr id="2" name="Rectangle 1"/>
          <p:cNvSpPr/>
          <p:nvPr/>
        </p:nvSpPr>
        <p:spPr>
          <a:xfrm>
            <a:off x="448418" y="1534728"/>
            <a:ext cx="8466982" cy="1569660"/>
          </a:xfrm>
          <a:prstGeom prst="rect">
            <a:avLst/>
          </a:prstGeom>
        </p:spPr>
        <p:txBody>
          <a:bodyPr wrap="square">
            <a:spAutoFit/>
          </a:bodyPr>
          <a:lstStyle/>
          <a:p>
            <a:r>
              <a:rPr lang="en-US" dirty="0" smtClean="0">
                <a:solidFill>
                  <a:srgbClr val="1E1C11"/>
                </a:solidFill>
                <a:latin typeface="Calibri"/>
                <a:cs typeface="Calibri"/>
              </a:rPr>
              <a:t>Average </a:t>
            </a:r>
            <a:r>
              <a:rPr lang="en-US" dirty="0">
                <a:solidFill>
                  <a:srgbClr val="1E1C11"/>
                </a:solidFill>
                <a:latin typeface="Calibri"/>
                <a:cs typeface="Calibri"/>
              </a:rPr>
              <a:t>number of messages routed through a bridge node while writing 64 KB and 2 MB from 2048 nodes with 4 ranks/node (columns 2 – 3) and 8 ranks/node (columns 4 – 5). </a:t>
            </a:r>
          </a:p>
          <a:p>
            <a:endParaRPr lang="en-US" dirty="0">
              <a:solidFill>
                <a:srgbClr val="1E1C11"/>
              </a:solidFill>
              <a:latin typeface="Calibri"/>
              <a:cs typeface="Calibri"/>
            </a:endParaRPr>
          </a:p>
        </p:txBody>
      </p:sp>
      <p:pic>
        <p:nvPicPr>
          <p:cNvPr id="4" name="Picture 3"/>
          <p:cNvPicPr>
            <a:picLocks noChangeAspect="1"/>
          </p:cNvPicPr>
          <p:nvPr/>
        </p:nvPicPr>
        <p:blipFill rotWithShape="1">
          <a:blip r:embed="rId2"/>
          <a:srcRect l="-1" t="40398" r="-71" b="-926"/>
          <a:stretch/>
        </p:blipFill>
        <p:spPr>
          <a:xfrm>
            <a:off x="1295400" y="3104388"/>
            <a:ext cx="6492240" cy="1399032"/>
          </a:xfrm>
          <a:prstGeom prst="rect">
            <a:avLst/>
          </a:prstGeom>
        </p:spPr>
      </p:pic>
    </p:spTree>
    <p:extLst>
      <p:ext uri="{BB962C8B-B14F-4D97-AF65-F5344CB8AC3E}">
        <p14:creationId xmlns:p14="http://schemas.microsoft.com/office/powerpoint/2010/main" val="2467056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26</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Results – Network counter</a:t>
            </a:r>
            <a:endParaRPr lang="en-US" sz="4000" dirty="0">
              <a:latin typeface="Calibri"/>
              <a:ea typeface="ＭＳ Ｐゴシック" charset="0"/>
              <a:cs typeface="Calibri"/>
            </a:endParaRPr>
          </a:p>
        </p:txBody>
      </p:sp>
      <p:sp>
        <p:nvSpPr>
          <p:cNvPr id="2" name="Rectangle 1"/>
          <p:cNvSpPr/>
          <p:nvPr/>
        </p:nvSpPr>
        <p:spPr>
          <a:xfrm>
            <a:off x="448418" y="1534728"/>
            <a:ext cx="8466982" cy="1200328"/>
          </a:xfrm>
          <a:prstGeom prst="rect">
            <a:avLst/>
          </a:prstGeom>
        </p:spPr>
        <p:txBody>
          <a:bodyPr wrap="square">
            <a:spAutoFit/>
          </a:bodyPr>
          <a:lstStyle/>
          <a:p>
            <a:r>
              <a:rPr lang="en-US" dirty="0">
                <a:solidFill>
                  <a:srgbClr val="1E1C11"/>
                </a:solidFill>
                <a:latin typeface="Calibri"/>
                <a:cs typeface="Calibri"/>
              </a:rPr>
              <a:t>Standard deviation in number of messages sent from bridge nodes while writing 64 KB (first three rows) and 2 MB (last three rows) data from 512, 1024 and 2048 nodes with 1 rank/node. </a:t>
            </a:r>
          </a:p>
        </p:txBody>
      </p:sp>
      <p:pic>
        <p:nvPicPr>
          <p:cNvPr id="3" name="Picture 2"/>
          <p:cNvPicPr>
            <a:picLocks noChangeAspect="1"/>
          </p:cNvPicPr>
          <p:nvPr/>
        </p:nvPicPr>
        <p:blipFill rotWithShape="1">
          <a:blip r:embed="rId2"/>
          <a:srcRect t="1518" b="891"/>
          <a:stretch/>
        </p:blipFill>
        <p:spPr>
          <a:xfrm>
            <a:off x="2133600" y="3136392"/>
            <a:ext cx="4972602" cy="2057400"/>
          </a:xfrm>
          <a:prstGeom prst="rect">
            <a:avLst/>
          </a:prstGeom>
        </p:spPr>
      </p:pic>
    </p:spTree>
    <p:extLst>
      <p:ext uri="{BB962C8B-B14F-4D97-AF65-F5344CB8AC3E}">
        <p14:creationId xmlns:p14="http://schemas.microsoft.com/office/powerpoint/2010/main" val="2388201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3D881B44-B3E5-E644-8A31-9AB002D7BB76}" type="slidenum">
              <a:rPr lang="en-US" smtClean="0"/>
              <a:pPr>
                <a:defRPr/>
              </a:pPr>
              <a:t>3</a:t>
            </a:fld>
            <a:endParaRPr lang="en-US"/>
          </a:p>
        </p:txBody>
      </p:sp>
      <p:sp>
        <p:nvSpPr>
          <p:cNvPr id="5" name="Title 1"/>
          <p:cNvSpPr txBox="1">
            <a:spLocks/>
          </p:cNvSpPr>
          <p:nvPr/>
        </p:nvSpPr>
        <p:spPr bwMode="auto">
          <a:xfrm>
            <a:off x="228600" y="152400"/>
            <a:ext cx="8686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600" b="1" kern="1200">
                <a:solidFill>
                  <a:srgbClr val="1F497D"/>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2pPr>
            <a:lvl3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3pPr>
            <a:lvl4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4pPr>
            <a:lvl5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a:lstStyle>
          <a:p>
            <a:r>
              <a:rPr lang="en-US" sz="4000" dirty="0" smtClean="0">
                <a:latin typeface="Calibri"/>
                <a:ea typeface="ＭＳ Ｐゴシック" charset="0"/>
                <a:cs typeface="Calibri"/>
              </a:rPr>
              <a:t>Independent I/O</a:t>
            </a:r>
            <a:endParaRPr lang="en-US" sz="4000" dirty="0">
              <a:latin typeface="Calibri"/>
              <a:ea typeface="ＭＳ Ｐゴシック" charset="0"/>
              <a:cs typeface="Calibri"/>
            </a:endParaRPr>
          </a:p>
        </p:txBody>
      </p:sp>
      <p:sp>
        <p:nvSpPr>
          <p:cNvPr id="6" name="Rectangle 5"/>
          <p:cNvSpPr/>
          <p:nvPr/>
        </p:nvSpPr>
        <p:spPr>
          <a:xfrm>
            <a:off x="304800" y="1447800"/>
            <a:ext cx="8686800" cy="2677656"/>
          </a:xfrm>
          <a:prstGeom prst="rect">
            <a:avLst/>
          </a:prstGeom>
        </p:spPr>
        <p:txBody>
          <a:bodyPr wrap="square">
            <a:spAutoFit/>
          </a:bodyPr>
          <a:lstStyle/>
          <a:p>
            <a:pPr marL="256032" indent="-256032">
              <a:buFont typeface="Arial"/>
              <a:buChar char="•"/>
            </a:pPr>
            <a:r>
              <a:rPr lang="en-US" dirty="0">
                <a:solidFill>
                  <a:srgbClr val="000000"/>
                </a:solidFill>
                <a:latin typeface="Calibri"/>
                <a:cs typeface="Calibri"/>
              </a:rPr>
              <a:t>Many applications and </a:t>
            </a:r>
            <a:r>
              <a:rPr lang="en-US" dirty="0" smtClean="0">
                <a:solidFill>
                  <a:srgbClr val="000000"/>
                </a:solidFill>
                <a:latin typeface="Calibri"/>
                <a:cs typeface="Calibri"/>
              </a:rPr>
              <a:t>benchmarks use </a:t>
            </a:r>
            <a:r>
              <a:rPr lang="en-US" dirty="0">
                <a:solidFill>
                  <a:srgbClr val="000000"/>
                </a:solidFill>
                <a:latin typeface="Calibri"/>
                <a:cs typeface="Calibri"/>
              </a:rPr>
              <a:t>independent I/</a:t>
            </a:r>
            <a:r>
              <a:rPr lang="en-US" dirty="0" smtClean="0">
                <a:solidFill>
                  <a:srgbClr val="000000"/>
                </a:solidFill>
                <a:latin typeface="Calibri"/>
                <a:cs typeface="Calibri"/>
              </a:rPr>
              <a:t>O: HACC, FLASH, Energy2, Turbulence3, MADBench2, HOMME</a:t>
            </a:r>
          </a:p>
          <a:p>
            <a:pPr marL="256032" indent="-256032">
              <a:buFont typeface="Arial"/>
              <a:buChar char="•"/>
            </a:pPr>
            <a:endParaRPr lang="en-US" dirty="0" smtClean="0">
              <a:solidFill>
                <a:srgbClr val="000000"/>
              </a:solidFill>
              <a:latin typeface="Calibri"/>
              <a:cs typeface="Calibri"/>
            </a:endParaRPr>
          </a:p>
          <a:p>
            <a:pPr marL="256032" indent="-256032">
              <a:buFont typeface="Arial"/>
              <a:buChar char="•"/>
            </a:pPr>
            <a:r>
              <a:rPr lang="en-US" dirty="0" smtClean="0">
                <a:solidFill>
                  <a:srgbClr val="000000"/>
                </a:solidFill>
                <a:latin typeface="Calibri"/>
                <a:cs typeface="Calibri"/>
              </a:rPr>
              <a:t>More than 30% of jobs running on Mira do not use collective I/O</a:t>
            </a:r>
          </a:p>
          <a:p>
            <a:pPr marL="256032" indent="-256032">
              <a:buFont typeface="Arial"/>
              <a:buChar char="•"/>
            </a:pPr>
            <a:endParaRPr lang="en-US" dirty="0" smtClean="0">
              <a:solidFill>
                <a:srgbClr val="000000"/>
              </a:solidFill>
              <a:latin typeface="Calibri"/>
              <a:cs typeface="Calibri"/>
            </a:endParaRPr>
          </a:p>
          <a:p>
            <a:pPr marL="256032" indent="-256032">
              <a:buFont typeface="Arial"/>
              <a:buChar char="•"/>
            </a:pPr>
            <a:r>
              <a:rPr lang="en-US" dirty="0">
                <a:solidFill>
                  <a:srgbClr val="000000"/>
                </a:solidFill>
                <a:latin typeface="Calibri"/>
                <a:cs typeface="Calibri"/>
              </a:rPr>
              <a:t>P</a:t>
            </a:r>
            <a:r>
              <a:rPr lang="en-US" dirty="0" smtClean="0">
                <a:solidFill>
                  <a:srgbClr val="000000"/>
                </a:solidFill>
                <a:latin typeface="Calibri"/>
                <a:cs typeface="Calibri"/>
              </a:rPr>
              <a:t>erformance </a:t>
            </a:r>
            <a:r>
              <a:rPr lang="en-US" dirty="0">
                <a:solidFill>
                  <a:srgbClr val="000000"/>
                </a:solidFill>
                <a:latin typeface="Calibri"/>
                <a:cs typeface="Calibri"/>
              </a:rPr>
              <a:t>of independent vs. collective I/O for </a:t>
            </a:r>
            <a:r>
              <a:rPr lang="en-US" dirty="0" smtClean="0">
                <a:solidFill>
                  <a:srgbClr val="000000"/>
                </a:solidFill>
                <a:latin typeface="Calibri"/>
                <a:cs typeface="Calibri"/>
              </a:rPr>
              <a:t>burst </a:t>
            </a:r>
            <a:r>
              <a:rPr lang="en-US" dirty="0">
                <a:solidFill>
                  <a:srgbClr val="000000"/>
                </a:solidFill>
                <a:latin typeface="Calibri"/>
                <a:cs typeface="Calibri"/>
              </a:rPr>
              <a:t>buffers and </a:t>
            </a:r>
            <a:r>
              <a:rPr lang="en-US" dirty="0" smtClean="0">
                <a:solidFill>
                  <a:srgbClr val="000000"/>
                </a:solidFill>
                <a:latin typeface="Calibri"/>
                <a:cs typeface="Calibri"/>
              </a:rPr>
              <a:t>NVRAM is yet to be seen</a:t>
            </a:r>
            <a:endParaRPr lang="en-US" dirty="0">
              <a:solidFill>
                <a:srgbClr val="000000"/>
              </a:solidFill>
              <a:latin typeface="Calibri"/>
              <a:cs typeface="Calibri"/>
            </a:endParaRPr>
          </a:p>
        </p:txBody>
      </p:sp>
    </p:spTree>
    <p:extLst>
      <p:ext uri="{BB962C8B-B14F-4D97-AF65-F5344CB8AC3E}">
        <p14:creationId xmlns:p14="http://schemas.microsoft.com/office/powerpoint/2010/main" val="3207981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4</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Filesystem I/O time variation</a:t>
            </a:r>
            <a:endParaRPr lang="en-US" sz="4000" dirty="0">
              <a:latin typeface="Calibri"/>
              <a:ea typeface="ＭＳ Ｐゴシック" charset="0"/>
              <a:cs typeface="Calibri"/>
            </a:endParaRPr>
          </a:p>
        </p:txBody>
      </p:sp>
      <p:pic>
        <p:nvPicPr>
          <p:cNvPr id="3" name="Picture 2" descr="fsvariation.png"/>
          <p:cNvPicPr>
            <a:picLocks noChangeAspect="1"/>
          </p:cNvPicPr>
          <p:nvPr/>
        </p:nvPicPr>
        <p:blipFill rotWithShape="1">
          <a:blip r:embed="rId3">
            <a:extLst>
              <a:ext uri="{28A0092B-C50C-407E-A947-70E740481C1C}">
                <a14:useLocalDpi xmlns:a14="http://schemas.microsoft.com/office/drawing/2010/main" val="0"/>
              </a:ext>
            </a:extLst>
          </a:blip>
          <a:srcRect l="7967" t="5333" r="7035" b="669"/>
          <a:stretch/>
        </p:blipFill>
        <p:spPr>
          <a:xfrm>
            <a:off x="762000" y="1005840"/>
            <a:ext cx="7772400" cy="4297680"/>
          </a:xfrm>
          <a:prstGeom prst="rect">
            <a:avLst/>
          </a:prstGeom>
        </p:spPr>
      </p:pic>
      <p:sp>
        <p:nvSpPr>
          <p:cNvPr id="2" name="TextBox 1"/>
          <p:cNvSpPr txBox="1"/>
          <p:nvPr/>
        </p:nvSpPr>
        <p:spPr>
          <a:xfrm>
            <a:off x="0" y="5410200"/>
            <a:ext cx="9144000" cy="830997"/>
          </a:xfrm>
          <a:prstGeom prst="rect">
            <a:avLst/>
          </a:prstGeom>
          <a:noFill/>
        </p:spPr>
        <p:txBody>
          <a:bodyPr wrap="square" rtlCol="0">
            <a:spAutoFit/>
          </a:bodyPr>
          <a:lstStyle/>
          <a:p>
            <a:pPr algn="ctr"/>
            <a:r>
              <a:rPr lang="en-US" dirty="0" smtClean="0">
                <a:solidFill>
                  <a:schemeClr val="accent3">
                    <a:lumMod val="75000"/>
                  </a:schemeClr>
                </a:solidFill>
                <a:latin typeface="Calibri"/>
                <a:cs typeface="Calibri"/>
              </a:rPr>
              <a:t>Time to write 4 GB (independent I/O) from 4096 MPI processes (1 rank/node) on Mira, X-axis: Number of processes, Y-axis: Time to write</a:t>
            </a:r>
            <a:endParaRPr lang="en-US" dirty="0">
              <a:solidFill>
                <a:schemeClr val="accent3">
                  <a:lumMod val="75000"/>
                </a:schemeClr>
              </a:solidFill>
              <a:latin typeface="Calibri"/>
              <a:cs typeface="Calibri"/>
            </a:endParaRPr>
          </a:p>
        </p:txBody>
      </p:sp>
      <p:pic>
        <p:nvPicPr>
          <p:cNvPr id="6" name="Picture 5" descr="fs_histo.png"/>
          <p:cNvPicPr>
            <a:picLocks noChangeAspect="1"/>
          </p:cNvPicPr>
          <p:nvPr/>
        </p:nvPicPr>
        <p:blipFill rotWithShape="1">
          <a:blip r:embed="rId4">
            <a:extLst>
              <a:ext uri="{28A0092B-C50C-407E-A947-70E740481C1C}">
                <a14:useLocalDpi xmlns:a14="http://schemas.microsoft.com/office/drawing/2010/main" val="0"/>
              </a:ext>
            </a:extLst>
          </a:blip>
          <a:srcRect l="6548" t="5656" r="8092" b="-41"/>
          <a:stretch/>
        </p:blipFill>
        <p:spPr>
          <a:xfrm>
            <a:off x="3962400" y="3074770"/>
            <a:ext cx="4486656" cy="2659579"/>
          </a:xfrm>
          <a:prstGeom prst="rect">
            <a:avLst/>
          </a:prstGeom>
        </p:spPr>
      </p:pic>
      <p:sp>
        <p:nvSpPr>
          <p:cNvPr id="9" name="TextBox 8"/>
          <p:cNvSpPr txBox="1"/>
          <p:nvPr/>
        </p:nvSpPr>
        <p:spPr>
          <a:xfrm>
            <a:off x="2743200" y="5722203"/>
            <a:ext cx="6324600" cy="830997"/>
          </a:xfrm>
          <a:prstGeom prst="rect">
            <a:avLst/>
          </a:prstGeom>
          <a:noFill/>
        </p:spPr>
        <p:txBody>
          <a:bodyPr wrap="square" rtlCol="0">
            <a:spAutoFit/>
          </a:bodyPr>
          <a:lstStyle/>
          <a:p>
            <a:pPr algn="ctr"/>
            <a:r>
              <a:rPr lang="en-US" dirty="0" smtClean="0">
                <a:solidFill>
                  <a:schemeClr val="accent3">
                    <a:lumMod val="75000"/>
                  </a:schemeClr>
                </a:solidFill>
                <a:latin typeface="Calibri"/>
                <a:cs typeface="Calibri"/>
              </a:rPr>
              <a:t>Histogram of time to write (independent I/O) from 4096 MPI processes (1 rank/node) on Mira</a:t>
            </a:r>
            <a:endParaRPr lang="en-US" dirty="0">
              <a:solidFill>
                <a:schemeClr val="accent3">
                  <a:lumMod val="75000"/>
                </a:schemeClr>
              </a:solidFill>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2429845257"/>
              </p:ext>
            </p:extLst>
          </p:nvPr>
        </p:nvGraphicFramePr>
        <p:xfrm>
          <a:off x="5029200" y="1066800"/>
          <a:ext cx="2438400" cy="2133600"/>
        </p:xfrm>
        <a:graphic>
          <a:graphicData uri="http://schemas.openxmlformats.org/drawingml/2006/table">
            <a:tbl>
              <a:tblPr firstRow="1" bandRow="1">
                <a:tableStyleId>{E269D01E-BC32-4049-B463-5C60D7B0CCD2}</a:tableStyleId>
              </a:tblPr>
              <a:tblGrid>
                <a:gridCol w="1219200"/>
                <a:gridCol w="1219200"/>
              </a:tblGrid>
              <a:tr h="407822">
                <a:tc>
                  <a:txBody>
                    <a:bodyPr/>
                    <a:lstStyle/>
                    <a:p>
                      <a:r>
                        <a:rPr lang="en-US" sz="2200" b="1" dirty="0" smtClean="0">
                          <a:solidFill>
                            <a:schemeClr val="bg1"/>
                          </a:solidFill>
                          <a:latin typeface="Calibri"/>
                          <a:cs typeface="Calibri"/>
                        </a:rPr>
                        <a:t>Statistic</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solidFill>
                            <a:schemeClr val="bg1"/>
                          </a:solidFill>
                          <a:latin typeface="Calibri"/>
                          <a:cs typeface="Calibri"/>
                        </a:rPr>
                        <a:t>Time (s)</a:t>
                      </a:r>
                      <a:endParaRPr lang="en-US" sz="2200" b="1" dirty="0">
                        <a:solidFill>
                          <a:schemeClr val="bg1"/>
                        </a:solidFill>
                        <a:latin typeface="Calibri"/>
                        <a:cs typeface="Calibri"/>
                      </a:endParaRPr>
                    </a:p>
                  </a:txBody>
                  <a:tcPr>
                    <a:solidFill>
                      <a:srgbClr val="660066"/>
                    </a:solidFill>
                  </a:tcPr>
                </a:tc>
              </a:tr>
              <a:tr h="407822">
                <a:tc>
                  <a:txBody>
                    <a:bodyPr/>
                    <a:lstStyle/>
                    <a:p>
                      <a:r>
                        <a:rPr lang="en-US" sz="2200" b="1" dirty="0" smtClean="0">
                          <a:solidFill>
                            <a:schemeClr val="bg1"/>
                          </a:solidFill>
                          <a:latin typeface="Calibri"/>
                          <a:cs typeface="Calibri"/>
                        </a:rPr>
                        <a:t>Min</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latin typeface="Calibri"/>
                          <a:cs typeface="Calibri"/>
                        </a:rPr>
                        <a:t>0.54</a:t>
                      </a:r>
                      <a:endParaRPr lang="en-US" sz="2200" b="1" dirty="0">
                        <a:solidFill>
                          <a:schemeClr val="bg1"/>
                        </a:solidFill>
                        <a:latin typeface="Calibri"/>
                        <a:cs typeface="Calibri"/>
                      </a:endParaRPr>
                    </a:p>
                  </a:txBody>
                  <a:tcPr>
                    <a:solidFill>
                      <a:srgbClr val="660066"/>
                    </a:solidFill>
                  </a:tcPr>
                </a:tc>
              </a:tr>
              <a:tr h="407822">
                <a:tc>
                  <a:txBody>
                    <a:bodyPr/>
                    <a:lstStyle/>
                    <a:p>
                      <a:r>
                        <a:rPr lang="en-US" sz="2200" b="1" dirty="0" smtClean="0">
                          <a:solidFill>
                            <a:schemeClr val="bg1"/>
                          </a:solidFill>
                          <a:latin typeface="Calibri"/>
                          <a:cs typeface="Calibri"/>
                        </a:rPr>
                        <a:t>Max</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latin typeface="Calibri"/>
                          <a:cs typeface="Calibri"/>
                        </a:rPr>
                        <a:t>24.02</a:t>
                      </a:r>
                      <a:endParaRPr lang="en-US" sz="2200" b="1" dirty="0">
                        <a:solidFill>
                          <a:schemeClr val="bg1"/>
                        </a:solidFill>
                        <a:latin typeface="Calibri"/>
                        <a:cs typeface="Calibri"/>
                      </a:endParaRPr>
                    </a:p>
                  </a:txBody>
                  <a:tcPr>
                    <a:solidFill>
                      <a:srgbClr val="660066"/>
                    </a:solidFill>
                  </a:tcPr>
                </a:tc>
              </a:tr>
              <a:tr h="407822">
                <a:tc>
                  <a:txBody>
                    <a:bodyPr/>
                    <a:lstStyle/>
                    <a:p>
                      <a:r>
                        <a:rPr lang="en-US" sz="2200" b="1" dirty="0" smtClean="0">
                          <a:solidFill>
                            <a:schemeClr val="bg1"/>
                          </a:solidFill>
                          <a:latin typeface="Calibri"/>
                          <a:cs typeface="Calibri"/>
                        </a:rPr>
                        <a:t>Mean</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solidFill>
                            <a:schemeClr val="bg1"/>
                          </a:solidFill>
                          <a:latin typeface="Calibri"/>
                          <a:cs typeface="Calibri"/>
                        </a:rPr>
                        <a:t>18.02</a:t>
                      </a:r>
                      <a:endParaRPr lang="en-US" sz="2200" b="1" dirty="0">
                        <a:solidFill>
                          <a:schemeClr val="bg1"/>
                        </a:solidFill>
                        <a:latin typeface="Calibri"/>
                        <a:cs typeface="Calibri"/>
                      </a:endParaRPr>
                    </a:p>
                  </a:txBody>
                  <a:tcPr>
                    <a:solidFill>
                      <a:srgbClr val="660066"/>
                    </a:solidFill>
                  </a:tcPr>
                </a:tc>
              </a:tr>
              <a:tr h="407822">
                <a:tc>
                  <a:txBody>
                    <a:bodyPr/>
                    <a:lstStyle/>
                    <a:p>
                      <a:r>
                        <a:rPr lang="en-US" sz="2200" b="1" dirty="0" smtClean="0">
                          <a:solidFill>
                            <a:schemeClr val="bg1"/>
                          </a:solidFill>
                          <a:latin typeface="Calibri"/>
                          <a:cs typeface="Calibri"/>
                        </a:rPr>
                        <a:t>Std. dev.</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solidFill>
                            <a:schemeClr val="bg1"/>
                          </a:solidFill>
                          <a:latin typeface="Calibri"/>
                          <a:cs typeface="Calibri"/>
                        </a:rPr>
                        <a:t>4.75</a:t>
                      </a:r>
                      <a:endParaRPr lang="en-US" sz="2200" b="1" dirty="0">
                        <a:solidFill>
                          <a:schemeClr val="bg1"/>
                        </a:solidFill>
                        <a:latin typeface="Calibri"/>
                        <a:cs typeface="Calibri"/>
                      </a:endParaRPr>
                    </a:p>
                  </a:txBody>
                  <a:tcPr>
                    <a:solidFill>
                      <a:srgbClr val="660066"/>
                    </a:solidFill>
                  </a:tcPr>
                </a:tc>
              </a:tr>
            </a:tbl>
          </a:graphicData>
        </a:graphic>
      </p:graphicFrame>
      <p:sp>
        <p:nvSpPr>
          <p:cNvPr id="4" name="TextBox 3"/>
          <p:cNvSpPr txBox="1"/>
          <p:nvPr/>
        </p:nvSpPr>
        <p:spPr>
          <a:xfrm>
            <a:off x="5801645" y="5486400"/>
            <a:ext cx="931828" cy="369332"/>
          </a:xfrm>
          <a:prstGeom prst="rect">
            <a:avLst/>
          </a:prstGeom>
          <a:noFill/>
        </p:spPr>
        <p:txBody>
          <a:bodyPr wrap="none" rtlCol="0">
            <a:spAutoFit/>
          </a:bodyPr>
          <a:lstStyle/>
          <a:p>
            <a:r>
              <a:rPr lang="en-US" sz="1800" dirty="0" smtClean="0">
                <a:solidFill>
                  <a:srgbClr val="000000"/>
                </a:solidFill>
                <a:latin typeface="Calibri"/>
                <a:cs typeface="Calibri"/>
              </a:rPr>
              <a:t>Time (s)</a:t>
            </a:r>
            <a:endParaRPr lang="en-US" sz="1800" dirty="0">
              <a:solidFill>
                <a:srgbClr val="000000"/>
              </a:solidFill>
              <a:latin typeface="Calibri"/>
              <a:cs typeface="Calibri"/>
            </a:endParaRPr>
          </a:p>
        </p:txBody>
      </p:sp>
      <p:sp>
        <p:nvSpPr>
          <p:cNvPr id="10" name="TextBox 9"/>
          <p:cNvSpPr txBox="1"/>
          <p:nvPr/>
        </p:nvSpPr>
        <p:spPr>
          <a:xfrm rot="16200000">
            <a:off x="3117297" y="4219894"/>
            <a:ext cx="1274708" cy="369332"/>
          </a:xfrm>
          <a:prstGeom prst="rect">
            <a:avLst/>
          </a:prstGeom>
          <a:noFill/>
        </p:spPr>
        <p:txBody>
          <a:bodyPr wrap="none" rtlCol="0">
            <a:spAutoFit/>
          </a:bodyPr>
          <a:lstStyle/>
          <a:p>
            <a:r>
              <a:rPr lang="en-US" sz="1800" dirty="0" smtClean="0">
                <a:solidFill>
                  <a:srgbClr val="000000"/>
                </a:solidFill>
                <a:latin typeface="Calibri"/>
                <a:cs typeface="Calibri"/>
              </a:rPr>
              <a:t># Processes</a:t>
            </a:r>
            <a:endParaRPr lang="en-US" sz="1800" dirty="0">
              <a:solidFill>
                <a:srgbClr val="000000"/>
              </a:solidFill>
              <a:latin typeface="Calibri"/>
              <a:cs typeface="Calibri"/>
            </a:endParaRPr>
          </a:p>
        </p:txBody>
      </p:sp>
    </p:spTree>
    <p:extLst>
      <p:ext uri="{BB962C8B-B14F-4D97-AF65-F5344CB8AC3E}">
        <p14:creationId xmlns:p14="http://schemas.microsoft.com/office/powerpoint/2010/main" val="2776924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6" presetClass="emph" presetSubtype="0" accel="50000" decel="50000" fill="hold" nodeType="withEffect">
                                  <p:stCondLst>
                                    <p:cond delay="0"/>
                                  </p:stCondLst>
                                  <p:childTnLst>
                                    <p:animScale>
                                      <p:cBhvr>
                                        <p:cTn id="8" dur="500" fill="hold"/>
                                        <p:tgtEl>
                                          <p:spTgt spid="3"/>
                                        </p:tgtEl>
                                      </p:cBhvr>
                                      <p:by x="50000" y="50000"/>
                                    </p:animScale>
                                  </p:childTnLst>
                                </p:cTn>
                              </p:par>
                              <p:par>
                                <p:cTn id="9" presetID="0" presetClass="path" presetSubtype="0" accel="50000" decel="50000" fill="hold" nodeType="withEffect">
                                  <p:stCondLst>
                                    <p:cond delay="0"/>
                                  </p:stCondLst>
                                  <p:childTnLst>
                                    <p:animMotion origin="layout" path="M 3.11003E-6 -4.51307E-6 L -0.25825 -0.15984 " pathEditMode="relative" rAng="0" ptsTypes="AA">
                                      <p:cBhvr>
                                        <p:cTn id="10" dur="500" fill="hold"/>
                                        <p:tgtEl>
                                          <p:spTgt spid="3"/>
                                        </p:tgtEl>
                                        <p:attrNameLst>
                                          <p:attrName>ppt_x</p:attrName>
                                          <p:attrName>ppt_y</p:attrName>
                                        </p:attrNameLst>
                                      </p:cBhvr>
                                      <p:rCtr x="-12912" y="-8004"/>
                                    </p:animMotion>
                                  </p:childTnLst>
                                </p:cTn>
                              </p:par>
                            </p:childTnLst>
                          </p:cTn>
                        </p:par>
                        <p:par>
                          <p:cTn id="11" fill="hold">
                            <p:stCondLst>
                              <p:cond delay="500"/>
                            </p:stCondLst>
                            <p:childTnLst>
                              <p:par>
                                <p:cTn id="12" presetID="10" presetClass="entr" presetSubtype="0" fill="hold" nodeType="afterEffect">
                                  <p:stCondLst>
                                    <p:cond delay="1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3" name="Rectangle 9232"/>
          <p:cNvSpPr/>
          <p:nvPr/>
        </p:nvSpPr>
        <p:spPr>
          <a:xfrm>
            <a:off x="228600" y="1447800"/>
            <a:ext cx="4267200" cy="3200400"/>
          </a:xfrm>
          <a:prstGeom prst="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5</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I/O node architecture on BG/Q</a:t>
            </a:r>
            <a:endParaRPr lang="en-US" sz="4000" dirty="0">
              <a:latin typeface="Calibri"/>
              <a:ea typeface="ＭＳ Ｐゴシック" charset="0"/>
              <a:cs typeface="Calibri"/>
            </a:endParaRPr>
          </a:p>
        </p:txBody>
      </p:sp>
      <p:grpSp>
        <p:nvGrpSpPr>
          <p:cNvPr id="14" name="Group 13"/>
          <p:cNvGrpSpPr/>
          <p:nvPr/>
        </p:nvGrpSpPr>
        <p:grpSpPr>
          <a:xfrm>
            <a:off x="457200" y="1676400"/>
            <a:ext cx="1905000" cy="2743200"/>
            <a:chOff x="914400" y="1676400"/>
            <a:chExt cx="2057400" cy="3124200"/>
          </a:xfrm>
        </p:grpSpPr>
        <p:sp>
          <p:nvSpPr>
            <p:cNvPr id="3" name="Cube 2"/>
            <p:cNvSpPr/>
            <p:nvPr/>
          </p:nvSpPr>
          <p:spPr>
            <a:xfrm>
              <a:off x="914400" y="1676400"/>
              <a:ext cx="2057400" cy="3124200"/>
            </a:xfrm>
            <a:prstGeom prst="cube">
              <a:avLst>
                <a:gd name="adj" fmla="val 11188"/>
              </a:avLst>
            </a:prstGeom>
            <a:solidFill>
              <a:srgbClr val="FFE9E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stCxn id="3" idx="2"/>
              <a:endCxn id="3" idx="4"/>
            </p:cNvCxnSpPr>
            <p:nvPr/>
          </p:nvCxnSpPr>
          <p:spPr>
            <a:xfrm>
              <a:off x="914400" y="3353591"/>
              <a:ext cx="1827218" cy="0"/>
            </a:xfrm>
            <a:prstGeom prst="line">
              <a:avLst/>
            </a:prstGeom>
            <a:ln w="9525">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4"/>
              <a:endCxn id="3" idx="5"/>
            </p:cNvCxnSpPr>
            <p:nvPr/>
          </p:nvCxnSpPr>
          <p:spPr>
            <a:xfrm flipV="1">
              <a:off x="2741618" y="3123409"/>
              <a:ext cx="230182" cy="230182"/>
            </a:xfrm>
            <a:prstGeom prst="line">
              <a:avLst/>
            </a:prstGeom>
            <a:ln w="9525">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7" name="Cube 26"/>
          <p:cNvSpPr/>
          <p:nvPr/>
        </p:nvSpPr>
        <p:spPr>
          <a:xfrm>
            <a:off x="3505200" y="2209800"/>
            <a:ext cx="685800" cy="1752600"/>
          </a:xfrm>
          <a:prstGeom prst="cube">
            <a:avLst>
              <a:gd name="adj" fmla="val 20177"/>
            </a:avLst>
          </a:prstGeom>
          <a:solidFill>
            <a:srgbClr val="4D9E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52400" y="4726231"/>
            <a:ext cx="2819400" cy="461665"/>
          </a:xfrm>
          <a:prstGeom prst="rect">
            <a:avLst/>
          </a:prstGeom>
          <a:noFill/>
        </p:spPr>
        <p:txBody>
          <a:bodyPr wrap="square" rtlCol="0">
            <a:spAutoFit/>
          </a:bodyPr>
          <a:lstStyle/>
          <a:p>
            <a:r>
              <a:rPr lang="en-US" dirty="0" smtClean="0">
                <a:solidFill>
                  <a:schemeClr val="accent3">
                    <a:lumMod val="75000"/>
                  </a:schemeClr>
                </a:solidFill>
                <a:latin typeface="Calibri"/>
                <a:cs typeface="Calibri"/>
              </a:rPr>
              <a:t>Compute node rack</a:t>
            </a:r>
          </a:p>
        </p:txBody>
      </p:sp>
      <p:sp>
        <p:nvSpPr>
          <p:cNvPr id="31" name="TextBox 30"/>
          <p:cNvSpPr txBox="1"/>
          <p:nvPr/>
        </p:nvSpPr>
        <p:spPr>
          <a:xfrm>
            <a:off x="3200400" y="4724400"/>
            <a:ext cx="2194626" cy="461665"/>
          </a:xfrm>
          <a:prstGeom prst="rect">
            <a:avLst/>
          </a:prstGeom>
          <a:noFill/>
        </p:spPr>
        <p:txBody>
          <a:bodyPr wrap="square" rtlCol="0">
            <a:spAutoFit/>
          </a:bodyPr>
          <a:lstStyle/>
          <a:p>
            <a:r>
              <a:rPr lang="en-US" dirty="0" smtClean="0">
                <a:solidFill>
                  <a:srgbClr val="8F451E"/>
                </a:solidFill>
                <a:latin typeface="Calibri"/>
                <a:cs typeface="Calibri"/>
              </a:rPr>
              <a:t>I/O nodes</a:t>
            </a:r>
            <a:endParaRPr lang="en-US" dirty="0">
              <a:solidFill>
                <a:srgbClr val="000000"/>
              </a:solidFill>
              <a:latin typeface="Calibri"/>
              <a:cs typeface="Calibri"/>
            </a:endParaRPr>
          </a:p>
        </p:txBody>
      </p:sp>
      <p:grpSp>
        <p:nvGrpSpPr>
          <p:cNvPr id="9236" name="Group 9235"/>
          <p:cNvGrpSpPr/>
          <p:nvPr/>
        </p:nvGrpSpPr>
        <p:grpSpPr>
          <a:xfrm>
            <a:off x="1905000" y="2057400"/>
            <a:ext cx="1752600" cy="2286000"/>
            <a:chOff x="2209800" y="2057400"/>
            <a:chExt cx="1752600" cy="2286000"/>
          </a:xfrm>
        </p:grpSpPr>
        <p:cxnSp>
          <p:nvCxnSpPr>
            <p:cNvPr id="9218" name="Straight Arrow Connector 9217"/>
            <p:cNvCxnSpPr>
              <a:stCxn id="103" idx="3"/>
              <a:endCxn id="30" idx="1"/>
            </p:cNvCxnSpPr>
            <p:nvPr/>
          </p:nvCxnSpPr>
          <p:spPr>
            <a:xfrm>
              <a:off x="2286000" y="2057400"/>
              <a:ext cx="1676400" cy="4953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04" idx="3"/>
              <a:endCxn id="34" idx="1"/>
            </p:cNvCxnSpPr>
            <p:nvPr/>
          </p:nvCxnSpPr>
          <p:spPr>
            <a:xfrm>
              <a:off x="2286000" y="2362200"/>
              <a:ext cx="1676400" cy="60181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05" idx="3"/>
              <a:endCxn id="30" idx="1"/>
            </p:cNvCxnSpPr>
            <p:nvPr/>
          </p:nvCxnSpPr>
          <p:spPr>
            <a:xfrm flipV="1">
              <a:off x="2286000" y="2552700"/>
              <a:ext cx="1676400" cy="1143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06" idx="3"/>
              <a:endCxn id="34" idx="1"/>
            </p:cNvCxnSpPr>
            <p:nvPr/>
          </p:nvCxnSpPr>
          <p:spPr>
            <a:xfrm flipV="1">
              <a:off x="2286000" y="2964011"/>
              <a:ext cx="1676400" cy="778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07" idx="3"/>
              <a:endCxn id="113" idx="1"/>
            </p:cNvCxnSpPr>
            <p:nvPr/>
          </p:nvCxnSpPr>
          <p:spPr>
            <a:xfrm>
              <a:off x="2286000" y="3352800"/>
              <a:ext cx="1676400" cy="381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08" idx="3"/>
              <a:endCxn id="114" idx="1"/>
            </p:cNvCxnSpPr>
            <p:nvPr/>
          </p:nvCxnSpPr>
          <p:spPr>
            <a:xfrm>
              <a:off x="2286000" y="3657600"/>
              <a:ext cx="1676400" cy="1143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109" idx="3"/>
              <a:endCxn id="113" idx="1"/>
            </p:cNvCxnSpPr>
            <p:nvPr/>
          </p:nvCxnSpPr>
          <p:spPr>
            <a:xfrm flipV="1">
              <a:off x="2286000" y="3390900"/>
              <a:ext cx="1676400" cy="571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10" idx="2"/>
              <a:endCxn id="114" idx="1"/>
            </p:cNvCxnSpPr>
            <p:nvPr/>
          </p:nvCxnSpPr>
          <p:spPr>
            <a:xfrm flipV="1">
              <a:off x="2209800" y="3771900"/>
              <a:ext cx="1752600" cy="5715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9239" name="Right Arrow 9238"/>
          <p:cNvSpPr/>
          <p:nvPr/>
        </p:nvSpPr>
        <p:spPr>
          <a:xfrm>
            <a:off x="4191000" y="2877662"/>
            <a:ext cx="1142999" cy="572186"/>
          </a:xfrm>
          <a:prstGeom prst="rightArrow">
            <a:avLst/>
          </a:prstGeom>
          <a:gradFill>
            <a:gsLst>
              <a:gs pos="0">
                <a:schemeClr val="bg2">
                  <a:lumMod val="10000"/>
                </a:schemeClr>
              </a:gs>
              <a:gs pos="100000">
                <a:schemeClr val="tx1">
                  <a:lumMod val="60000"/>
                  <a:lumOff val="4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sz="2100" dirty="0">
              <a:latin typeface="Calibri"/>
              <a:cs typeface="Calibri"/>
            </a:endParaRPr>
          </a:p>
        </p:txBody>
      </p:sp>
      <p:grpSp>
        <p:nvGrpSpPr>
          <p:cNvPr id="9230" name="Group 9229"/>
          <p:cNvGrpSpPr/>
          <p:nvPr/>
        </p:nvGrpSpPr>
        <p:grpSpPr>
          <a:xfrm>
            <a:off x="7038501" y="2097125"/>
            <a:ext cx="1800699" cy="2322475"/>
            <a:chOff x="7038501" y="2133600"/>
            <a:chExt cx="1800699" cy="2322475"/>
          </a:xfrm>
        </p:grpSpPr>
        <p:grpSp>
          <p:nvGrpSpPr>
            <p:cNvPr id="7" name="Group 6"/>
            <p:cNvGrpSpPr/>
            <p:nvPr/>
          </p:nvGrpSpPr>
          <p:grpSpPr>
            <a:xfrm>
              <a:off x="7038501" y="2352954"/>
              <a:ext cx="962499" cy="1114146"/>
              <a:chOff x="6669124" y="4668235"/>
              <a:chExt cx="962499" cy="1114146"/>
            </a:xfrm>
          </p:grpSpPr>
          <p:sp>
            <p:nvSpPr>
              <p:cNvPr id="47" name="Can 46"/>
              <p:cNvSpPr/>
              <p:nvPr/>
            </p:nvSpPr>
            <p:spPr>
              <a:xfrm>
                <a:off x="6669124" y="5175692"/>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Can 47"/>
              <p:cNvSpPr/>
              <p:nvPr/>
            </p:nvSpPr>
            <p:spPr>
              <a:xfrm>
                <a:off x="6945823" y="497158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an 49"/>
              <p:cNvSpPr/>
              <p:nvPr/>
            </p:nvSpPr>
            <p:spPr>
              <a:xfrm>
                <a:off x="7174423" y="4668235"/>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7924800" y="2133600"/>
              <a:ext cx="914400" cy="1181100"/>
              <a:chOff x="7772400" y="2209800"/>
              <a:chExt cx="914400" cy="1181100"/>
            </a:xfrm>
          </p:grpSpPr>
          <p:sp>
            <p:nvSpPr>
              <p:cNvPr id="2" name="Can 1"/>
              <p:cNvSpPr/>
              <p:nvPr/>
            </p:nvSpPr>
            <p:spPr>
              <a:xfrm>
                <a:off x="7772400" y="220980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an 34"/>
              <p:cNvSpPr/>
              <p:nvPr/>
            </p:nvSpPr>
            <p:spPr>
              <a:xfrm>
                <a:off x="8001000" y="2447475"/>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an 35"/>
              <p:cNvSpPr/>
              <p:nvPr/>
            </p:nvSpPr>
            <p:spPr>
              <a:xfrm>
                <a:off x="8229600" y="2784211"/>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7696200" y="2552700"/>
              <a:ext cx="914400" cy="1181100"/>
              <a:chOff x="7543800" y="3009900"/>
              <a:chExt cx="914400" cy="1181100"/>
            </a:xfrm>
          </p:grpSpPr>
          <p:sp>
            <p:nvSpPr>
              <p:cNvPr id="37" name="Can 36"/>
              <p:cNvSpPr/>
              <p:nvPr/>
            </p:nvSpPr>
            <p:spPr>
              <a:xfrm>
                <a:off x="7543800" y="300990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an 37"/>
              <p:cNvSpPr/>
              <p:nvPr/>
            </p:nvSpPr>
            <p:spPr>
              <a:xfrm>
                <a:off x="7772400" y="3247575"/>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an 39"/>
              <p:cNvSpPr/>
              <p:nvPr/>
            </p:nvSpPr>
            <p:spPr>
              <a:xfrm>
                <a:off x="8001000" y="3584311"/>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467600" y="3009900"/>
              <a:ext cx="914400" cy="1181100"/>
              <a:chOff x="7261476" y="3782859"/>
              <a:chExt cx="914400" cy="1181100"/>
            </a:xfrm>
          </p:grpSpPr>
          <p:sp>
            <p:nvSpPr>
              <p:cNvPr id="41" name="Can 40"/>
              <p:cNvSpPr/>
              <p:nvPr/>
            </p:nvSpPr>
            <p:spPr>
              <a:xfrm>
                <a:off x="7261476" y="3782859"/>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an 42"/>
              <p:cNvSpPr/>
              <p:nvPr/>
            </p:nvSpPr>
            <p:spPr>
              <a:xfrm>
                <a:off x="7490076" y="4020534"/>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an 43"/>
              <p:cNvSpPr/>
              <p:nvPr/>
            </p:nvSpPr>
            <p:spPr>
              <a:xfrm>
                <a:off x="7718676" y="435727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7162800" y="3274975"/>
              <a:ext cx="914400" cy="1181100"/>
              <a:chOff x="7261476" y="3782859"/>
              <a:chExt cx="914400" cy="1181100"/>
            </a:xfrm>
          </p:grpSpPr>
          <p:sp>
            <p:nvSpPr>
              <p:cNvPr id="59" name="Can 58"/>
              <p:cNvSpPr/>
              <p:nvPr/>
            </p:nvSpPr>
            <p:spPr>
              <a:xfrm>
                <a:off x="7261476" y="3782859"/>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Can 59"/>
              <p:cNvSpPr/>
              <p:nvPr/>
            </p:nvSpPr>
            <p:spPr>
              <a:xfrm>
                <a:off x="7490076" y="4020534"/>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Can 60"/>
              <p:cNvSpPr/>
              <p:nvPr/>
            </p:nvSpPr>
            <p:spPr>
              <a:xfrm>
                <a:off x="7718676" y="435727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2" name="Right Arrow 61"/>
          <p:cNvSpPr/>
          <p:nvPr/>
        </p:nvSpPr>
        <p:spPr>
          <a:xfrm>
            <a:off x="6096000" y="2889096"/>
            <a:ext cx="942501" cy="560751"/>
          </a:xfrm>
          <a:prstGeom prst="rightArrow">
            <a:avLst/>
          </a:prstGeom>
          <a:gradFill>
            <a:gsLst>
              <a:gs pos="0">
                <a:schemeClr val="bg2">
                  <a:lumMod val="10000"/>
                </a:schemeClr>
              </a:gs>
              <a:gs pos="100000">
                <a:schemeClr val="tx1">
                  <a:lumMod val="60000"/>
                  <a:lumOff val="4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1" name="TextBox 80"/>
          <p:cNvSpPr txBox="1"/>
          <p:nvPr/>
        </p:nvSpPr>
        <p:spPr>
          <a:xfrm>
            <a:off x="6908735" y="4727857"/>
            <a:ext cx="2159065" cy="461665"/>
          </a:xfrm>
          <a:prstGeom prst="rect">
            <a:avLst/>
          </a:prstGeom>
          <a:noFill/>
        </p:spPr>
        <p:txBody>
          <a:bodyPr wrap="none" rtlCol="0">
            <a:spAutoFit/>
          </a:bodyPr>
          <a:lstStyle/>
          <a:p>
            <a:r>
              <a:rPr lang="en-US" dirty="0" smtClean="0">
                <a:solidFill>
                  <a:srgbClr val="8F451E"/>
                </a:solidFill>
                <a:latin typeface="Calibri"/>
                <a:cs typeface="Calibri"/>
              </a:rPr>
              <a:t>GPFS filesystem</a:t>
            </a:r>
            <a:endParaRPr lang="en-US" dirty="0">
              <a:solidFill>
                <a:srgbClr val="8F451E"/>
              </a:solidFill>
              <a:latin typeface="Calibri"/>
              <a:cs typeface="Calibri"/>
            </a:endParaRPr>
          </a:p>
        </p:txBody>
      </p:sp>
      <p:sp>
        <p:nvSpPr>
          <p:cNvPr id="82" name="TextBox 81"/>
          <p:cNvSpPr txBox="1"/>
          <p:nvPr/>
        </p:nvSpPr>
        <p:spPr>
          <a:xfrm rot="16200000">
            <a:off x="560621" y="2944579"/>
            <a:ext cx="2083623" cy="461665"/>
          </a:xfrm>
          <a:prstGeom prst="rect">
            <a:avLst/>
          </a:prstGeom>
          <a:noFill/>
        </p:spPr>
        <p:txBody>
          <a:bodyPr wrap="none" rtlCol="0">
            <a:spAutoFit/>
          </a:bodyPr>
          <a:lstStyle/>
          <a:p>
            <a:r>
              <a:rPr lang="en-US" dirty="0" smtClean="0">
                <a:solidFill>
                  <a:srgbClr val="000000"/>
                </a:solidFill>
                <a:latin typeface="Calibri"/>
                <a:cs typeface="Calibri"/>
              </a:rPr>
              <a:t>BRIDGE NODES</a:t>
            </a:r>
            <a:endParaRPr lang="en-US" dirty="0">
              <a:solidFill>
                <a:srgbClr val="000000"/>
              </a:solidFill>
              <a:latin typeface="Calibri"/>
              <a:cs typeface="Calibri"/>
            </a:endParaRPr>
          </a:p>
        </p:txBody>
      </p:sp>
      <p:grpSp>
        <p:nvGrpSpPr>
          <p:cNvPr id="83" name="Group 82"/>
          <p:cNvGrpSpPr/>
          <p:nvPr/>
        </p:nvGrpSpPr>
        <p:grpSpPr>
          <a:xfrm>
            <a:off x="1219200" y="1974697"/>
            <a:ext cx="152400" cy="2362200"/>
            <a:chOff x="2133600" y="1981200"/>
            <a:chExt cx="152400" cy="2362200"/>
          </a:xfrm>
        </p:grpSpPr>
        <p:sp>
          <p:nvSpPr>
            <p:cNvPr id="84" name="Rectangle 83"/>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609600" y="1974697"/>
            <a:ext cx="152400" cy="2362200"/>
            <a:chOff x="2133600" y="1981200"/>
            <a:chExt cx="152400" cy="2362200"/>
          </a:xfrm>
        </p:grpSpPr>
        <p:sp>
          <p:nvSpPr>
            <p:cNvPr id="93" name="Rectangle 92"/>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232" name="Rounded Rectangle 9231"/>
          <p:cNvSpPr/>
          <p:nvPr/>
        </p:nvSpPr>
        <p:spPr>
          <a:xfrm>
            <a:off x="1783080" y="1928632"/>
            <a:ext cx="244069" cy="2514600"/>
          </a:xfrm>
          <a:prstGeom prst="roundRect">
            <a:avLst/>
          </a:prstGeom>
          <a:noFill/>
          <a:ln w="25400" cmpd="sng">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101"/>
          <p:cNvGrpSpPr/>
          <p:nvPr/>
        </p:nvGrpSpPr>
        <p:grpSpPr>
          <a:xfrm>
            <a:off x="1828800" y="1981200"/>
            <a:ext cx="152400" cy="2362200"/>
            <a:chOff x="2133600" y="1981200"/>
            <a:chExt cx="152400" cy="2362200"/>
          </a:xfrm>
        </p:grpSpPr>
        <p:sp>
          <p:nvSpPr>
            <p:cNvPr id="103" name="Rectangle 102"/>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ectangle 109"/>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227" name="TextBox 9226"/>
          <p:cNvSpPr txBox="1"/>
          <p:nvPr/>
        </p:nvSpPr>
        <p:spPr>
          <a:xfrm>
            <a:off x="5121927" y="1905001"/>
            <a:ext cx="1202673" cy="461665"/>
          </a:xfrm>
          <a:prstGeom prst="rect">
            <a:avLst/>
          </a:prstGeom>
          <a:noFill/>
        </p:spPr>
        <p:txBody>
          <a:bodyPr wrap="none" rtlCol="0">
            <a:spAutoFit/>
          </a:bodyPr>
          <a:lstStyle/>
          <a:p>
            <a:r>
              <a:rPr lang="en-US" dirty="0" smtClean="0">
                <a:solidFill>
                  <a:srgbClr val="0000FF"/>
                </a:solidFill>
                <a:latin typeface="Calibri"/>
                <a:cs typeface="Calibri"/>
              </a:rPr>
              <a:t>SHARED</a:t>
            </a:r>
            <a:endParaRPr lang="en-US" dirty="0">
              <a:solidFill>
                <a:srgbClr val="0000FF"/>
              </a:solidFill>
              <a:latin typeface="Calibri"/>
              <a:cs typeface="Calibri"/>
            </a:endParaRPr>
          </a:p>
        </p:txBody>
      </p:sp>
      <p:sp>
        <p:nvSpPr>
          <p:cNvPr id="112" name="TextBox 111"/>
          <p:cNvSpPr txBox="1"/>
          <p:nvPr/>
        </p:nvSpPr>
        <p:spPr>
          <a:xfrm>
            <a:off x="1524000" y="965326"/>
            <a:ext cx="1824688" cy="461665"/>
          </a:xfrm>
          <a:prstGeom prst="rect">
            <a:avLst/>
          </a:prstGeom>
          <a:noFill/>
        </p:spPr>
        <p:txBody>
          <a:bodyPr wrap="none" rtlCol="0">
            <a:spAutoFit/>
          </a:bodyPr>
          <a:lstStyle/>
          <a:p>
            <a:r>
              <a:rPr lang="en-US" dirty="0" smtClean="0">
                <a:solidFill>
                  <a:srgbClr val="0000FF"/>
                </a:solidFill>
                <a:latin typeface="Calibri"/>
                <a:cs typeface="Calibri"/>
              </a:rPr>
              <a:t>NOT SHARED</a:t>
            </a:r>
            <a:endParaRPr lang="en-US" dirty="0">
              <a:solidFill>
                <a:srgbClr val="0000FF"/>
              </a:solidFill>
              <a:latin typeface="Calibri"/>
              <a:cs typeface="Calibri"/>
            </a:endParaRPr>
          </a:p>
        </p:txBody>
      </p:sp>
      <p:sp>
        <p:nvSpPr>
          <p:cNvPr id="12" name="TextBox 11"/>
          <p:cNvSpPr txBox="1"/>
          <p:nvPr/>
        </p:nvSpPr>
        <p:spPr>
          <a:xfrm>
            <a:off x="4239402" y="2514600"/>
            <a:ext cx="942198" cy="430887"/>
          </a:xfrm>
          <a:prstGeom prst="rect">
            <a:avLst/>
          </a:prstGeom>
          <a:noFill/>
        </p:spPr>
        <p:txBody>
          <a:bodyPr wrap="none" rtlCol="0">
            <a:spAutoFit/>
          </a:bodyPr>
          <a:lstStyle/>
          <a:p>
            <a:r>
              <a:rPr lang="en-US" sz="2200" dirty="0" smtClean="0">
                <a:solidFill>
                  <a:srgbClr val="008000"/>
                </a:solidFill>
                <a:latin typeface="Calibri"/>
                <a:cs typeface="Calibri"/>
              </a:rPr>
              <a:t>4 GB/s</a:t>
            </a:r>
            <a:endParaRPr lang="en-US" sz="2200" dirty="0">
              <a:solidFill>
                <a:srgbClr val="008000"/>
              </a:solidFill>
              <a:latin typeface="Calibri"/>
              <a:cs typeface="Calibri"/>
            </a:endParaRPr>
          </a:p>
        </p:txBody>
      </p:sp>
      <p:sp>
        <p:nvSpPr>
          <p:cNvPr id="101" name="TextBox 100"/>
          <p:cNvSpPr txBox="1"/>
          <p:nvPr/>
        </p:nvSpPr>
        <p:spPr>
          <a:xfrm>
            <a:off x="2488469" y="1828800"/>
            <a:ext cx="942198" cy="430887"/>
          </a:xfrm>
          <a:prstGeom prst="rect">
            <a:avLst/>
          </a:prstGeom>
          <a:noFill/>
        </p:spPr>
        <p:txBody>
          <a:bodyPr wrap="none" rtlCol="0">
            <a:spAutoFit/>
          </a:bodyPr>
          <a:lstStyle/>
          <a:p>
            <a:r>
              <a:rPr lang="en-US" sz="2200" dirty="0">
                <a:solidFill>
                  <a:srgbClr val="008000"/>
                </a:solidFill>
                <a:latin typeface="Calibri"/>
                <a:cs typeface="Calibri"/>
              </a:rPr>
              <a:t>2</a:t>
            </a:r>
            <a:r>
              <a:rPr lang="en-US" sz="2200" dirty="0" smtClean="0">
                <a:solidFill>
                  <a:srgbClr val="008000"/>
                </a:solidFill>
                <a:latin typeface="Calibri"/>
                <a:cs typeface="Calibri"/>
              </a:rPr>
              <a:t> GB/s</a:t>
            </a:r>
            <a:endParaRPr lang="en-US" sz="2200" dirty="0">
              <a:solidFill>
                <a:srgbClr val="008000"/>
              </a:solidFill>
              <a:latin typeface="Calibri"/>
              <a:cs typeface="Calibri"/>
            </a:endParaRPr>
          </a:p>
        </p:txBody>
      </p:sp>
      <p:sp>
        <p:nvSpPr>
          <p:cNvPr id="111" name="TextBox 110"/>
          <p:cNvSpPr txBox="1"/>
          <p:nvPr/>
        </p:nvSpPr>
        <p:spPr>
          <a:xfrm>
            <a:off x="3435071" y="4082864"/>
            <a:ext cx="832129" cy="430887"/>
          </a:xfrm>
          <a:prstGeom prst="rect">
            <a:avLst/>
          </a:prstGeom>
          <a:noFill/>
        </p:spPr>
        <p:txBody>
          <a:bodyPr wrap="none" rtlCol="0">
            <a:spAutoFit/>
          </a:bodyPr>
          <a:lstStyle/>
          <a:p>
            <a:r>
              <a:rPr lang="en-US" sz="2200" dirty="0" smtClean="0">
                <a:solidFill>
                  <a:srgbClr val="008000"/>
                </a:solidFill>
                <a:latin typeface="Calibri"/>
                <a:cs typeface="Calibri"/>
              </a:rPr>
              <a:t>128:1 </a:t>
            </a:r>
            <a:endParaRPr lang="en-US" sz="2200" dirty="0">
              <a:solidFill>
                <a:srgbClr val="008000"/>
              </a:solidFill>
              <a:latin typeface="Calibri"/>
              <a:cs typeface="Calibri"/>
            </a:endParaRPr>
          </a:p>
        </p:txBody>
      </p:sp>
      <p:grpSp>
        <p:nvGrpSpPr>
          <p:cNvPr id="21" name="Group 20"/>
          <p:cNvGrpSpPr/>
          <p:nvPr/>
        </p:nvGrpSpPr>
        <p:grpSpPr>
          <a:xfrm>
            <a:off x="3657600" y="2438400"/>
            <a:ext cx="228600" cy="1447800"/>
            <a:chOff x="3657600" y="2438400"/>
            <a:chExt cx="228600" cy="1447800"/>
          </a:xfrm>
        </p:grpSpPr>
        <p:sp>
          <p:nvSpPr>
            <p:cNvPr id="30" name="Rectangle 29"/>
            <p:cNvSpPr/>
            <p:nvPr/>
          </p:nvSpPr>
          <p:spPr>
            <a:xfrm>
              <a:off x="3657600" y="2438400"/>
              <a:ext cx="228600" cy="228600"/>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657600" y="2849711"/>
              <a:ext cx="228600" cy="228600"/>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3657600" y="3276600"/>
              <a:ext cx="228600" cy="228600"/>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3657600" y="3657600"/>
              <a:ext cx="228600" cy="228600"/>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5254693" y="2438400"/>
            <a:ext cx="993707" cy="1629225"/>
            <a:chOff x="5254693" y="2485575"/>
            <a:chExt cx="993707" cy="1629225"/>
          </a:xfrm>
        </p:grpSpPr>
        <p:sp>
          <p:nvSpPr>
            <p:cNvPr id="131" name="Rectangle 130"/>
            <p:cNvSpPr/>
            <p:nvPr/>
          </p:nvSpPr>
          <p:spPr>
            <a:xfrm>
              <a:off x="5334000" y="2485575"/>
              <a:ext cx="838200" cy="1362525"/>
            </a:xfrm>
            <a:prstGeom prst="rect">
              <a:avLst/>
            </a:prstGeom>
            <a:solidFill>
              <a:schemeClr val="tx1">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alibri"/>
                <a:cs typeface="Calibri"/>
              </a:endParaRPr>
            </a:p>
          </p:txBody>
        </p:sp>
        <p:cxnSp>
          <p:nvCxnSpPr>
            <p:cNvPr id="132" name="Straight Connector 131"/>
            <p:cNvCxnSpPr/>
            <p:nvPr/>
          </p:nvCxnSpPr>
          <p:spPr>
            <a:xfrm>
              <a:off x="5334000" y="2485575"/>
              <a:ext cx="838200" cy="336736"/>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5334000" y="3514379"/>
              <a:ext cx="838200" cy="333721"/>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a:off x="5334000" y="2822311"/>
              <a:ext cx="838200" cy="344527"/>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flipV="1">
              <a:off x="5334000" y="3166838"/>
              <a:ext cx="838200" cy="347541"/>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5254693" y="3837801"/>
              <a:ext cx="993707" cy="276999"/>
            </a:xfrm>
            <a:prstGeom prst="rect">
              <a:avLst/>
            </a:prstGeom>
            <a:noFill/>
          </p:spPr>
          <p:txBody>
            <a:bodyPr wrap="none" rtlCol="0">
              <a:spAutoFit/>
            </a:bodyPr>
            <a:lstStyle/>
            <a:p>
              <a:r>
                <a:rPr lang="en-US" sz="1200" dirty="0" smtClean="0">
                  <a:solidFill>
                    <a:srgbClr val="000000"/>
                  </a:solidFill>
                  <a:latin typeface="Calibri"/>
                  <a:cs typeface="Calibri"/>
                </a:rPr>
                <a:t>IB NETWORK</a:t>
              </a:r>
              <a:endParaRPr lang="en-US" sz="1200" dirty="0">
                <a:solidFill>
                  <a:srgbClr val="000000"/>
                </a:solidFill>
                <a:latin typeface="Calibri"/>
                <a:cs typeface="Calibri"/>
              </a:endParaRPr>
            </a:p>
          </p:txBody>
        </p:sp>
        <p:cxnSp>
          <p:nvCxnSpPr>
            <p:cNvPr id="137" name="Straight Connector 136"/>
            <p:cNvCxnSpPr/>
            <p:nvPr/>
          </p:nvCxnSpPr>
          <p:spPr>
            <a:xfrm>
              <a:off x="5334000" y="2823936"/>
              <a:ext cx="838200" cy="690443"/>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V="1">
              <a:off x="5333999" y="2823936"/>
              <a:ext cx="838201" cy="687428"/>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5334000" y="2823936"/>
              <a:ext cx="838200" cy="1024164"/>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5333999" y="2485575"/>
              <a:ext cx="838201" cy="1028804"/>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5334000" y="2822311"/>
              <a:ext cx="83820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5334000" y="3514379"/>
              <a:ext cx="838200"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15" name="Rectangle 114"/>
          <p:cNvSpPr/>
          <p:nvPr/>
        </p:nvSpPr>
        <p:spPr>
          <a:xfrm>
            <a:off x="152400" y="5186065"/>
            <a:ext cx="2804085" cy="738664"/>
          </a:xfrm>
          <a:prstGeom prst="rect">
            <a:avLst/>
          </a:prstGeom>
        </p:spPr>
        <p:txBody>
          <a:bodyPr wrap="square">
            <a:spAutoFit/>
          </a:bodyPr>
          <a:lstStyle/>
          <a:p>
            <a:r>
              <a:rPr lang="en-US" sz="2100" dirty="0" smtClean="0">
                <a:solidFill>
                  <a:srgbClr val="008000"/>
                </a:solidFill>
                <a:latin typeface="Calibri"/>
                <a:cs typeface="Calibri"/>
              </a:rPr>
              <a:t>1024 </a:t>
            </a:r>
            <a:r>
              <a:rPr lang="en-US" sz="2100" dirty="0">
                <a:solidFill>
                  <a:srgbClr val="008000"/>
                </a:solidFill>
                <a:latin typeface="Calibri"/>
                <a:cs typeface="Calibri"/>
              </a:rPr>
              <a:t>compute </a:t>
            </a:r>
            <a:r>
              <a:rPr lang="en-US" sz="2100" dirty="0" smtClean="0">
                <a:solidFill>
                  <a:srgbClr val="008000"/>
                </a:solidFill>
                <a:latin typeface="Calibri"/>
                <a:cs typeface="Calibri"/>
              </a:rPr>
              <a:t>nodes</a:t>
            </a:r>
          </a:p>
          <a:p>
            <a:r>
              <a:rPr lang="en-US" sz="2100" dirty="0" smtClean="0">
                <a:solidFill>
                  <a:srgbClr val="008000"/>
                </a:solidFill>
                <a:latin typeface="Calibri"/>
                <a:cs typeface="Calibri"/>
              </a:rPr>
              <a:t>16 </a:t>
            </a:r>
            <a:r>
              <a:rPr lang="en-US" sz="2100" dirty="0">
                <a:solidFill>
                  <a:srgbClr val="008000"/>
                </a:solidFill>
                <a:latin typeface="Calibri"/>
                <a:cs typeface="Calibri"/>
              </a:rPr>
              <a:t>bridge </a:t>
            </a:r>
            <a:r>
              <a:rPr lang="en-US" sz="2100" dirty="0" smtClean="0">
                <a:solidFill>
                  <a:srgbClr val="008000"/>
                </a:solidFill>
                <a:latin typeface="Calibri"/>
                <a:cs typeface="Calibri"/>
              </a:rPr>
              <a:t>nodes</a:t>
            </a:r>
            <a:endParaRPr lang="en-US" sz="2100" dirty="0">
              <a:solidFill>
                <a:srgbClr val="008000"/>
              </a:solidFill>
              <a:latin typeface="Calibri"/>
              <a:cs typeface="Calibri"/>
            </a:endParaRPr>
          </a:p>
        </p:txBody>
      </p:sp>
      <p:sp>
        <p:nvSpPr>
          <p:cNvPr id="10" name="Rectangle 9"/>
          <p:cNvSpPr/>
          <p:nvPr/>
        </p:nvSpPr>
        <p:spPr>
          <a:xfrm>
            <a:off x="3204258" y="5181600"/>
            <a:ext cx="2586942" cy="738664"/>
          </a:xfrm>
          <a:prstGeom prst="rect">
            <a:avLst/>
          </a:prstGeom>
        </p:spPr>
        <p:txBody>
          <a:bodyPr wrap="square">
            <a:spAutoFit/>
          </a:bodyPr>
          <a:lstStyle/>
          <a:p>
            <a:r>
              <a:rPr lang="en-US" sz="2100" dirty="0" smtClean="0">
                <a:solidFill>
                  <a:srgbClr val="008000"/>
                </a:solidFill>
                <a:latin typeface="Calibri"/>
                <a:cs typeface="Calibri"/>
              </a:rPr>
              <a:t>2 </a:t>
            </a:r>
            <a:r>
              <a:rPr lang="en-US" sz="2100" dirty="0">
                <a:solidFill>
                  <a:srgbClr val="008000"/>
                </a:solidFill>
                <a:latin typeface="Calibri"/>
                <a:cs typeface="Calibri"/>
              </a:rPr>
              <a:t>bridge nodes connect to 1 I/O node</a:t>
            </a:r>
          </a:p>
        </p:txBody>
      </p:sp>
    </p:spTree>
    <p:extLst>
      <p:ext uri="{BB962C8B-B14F-4D97-AF65-F5344CB8AC3E}">
        <p14:creationId xmlns:p14="http://schemas.microsoft.com/office/powerpoint/2010/main" val="682106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9232"/>
                                        </p:tgtEl>
                                        <p:attrNameLst>
                                          <p:attrName>style.visibility</p:attrName>
                                        </p:attrNameLst>
                                      </p:cBhvr>
                                      <p:to>
                                        <p:strVal val="visible"/>
                                      </p:to>
                                    </p:set>
                                    <p:animEffect transition="in" filter="fade">
                                      <p:cBhvr>
                                        <p:cTn id="18" dur="500"/>
                                        <p:tgtEl>
                                          <p:spTgt spid="9232"/>
                                        </p:tgtEl>
                                      </p:cBhvr>
                                    </p:animEffect>
                                  </p:childTnLst>
                                </p:cTn>
                              </p:par>
                            </p:childTnLst>
                          </p:cTn>
                        </p:par>
                        <p:par>
                          <p:cTn id="19" fill="hold">
                            <p:stCondLst>
                              <p:cond delay="1500"/>
                            </p:stCondLst>
                            <p:childTnLst>
                              <p:par>
                                <p:cTn id="20" presetID="22" presetClass="entr" presetSubtype="8" fill="hold" nodeType="afterEffect">
                                  <p:stCondLst>
                                    <p:cond delay="200"/>
                                  </p:stCondLst>
                                  <p:childTnLst>
                                    <p:set>
                                      <p:cBhvr>
                                        <p:cTn id="21" dur="1" fill="hold">
                                          <p:stCondLst>
                                            <p:cond delay="0"/>
                                          </p:stCondLst>
                                        </p:cTn>
                                        <p:tgtEl>
                                          <p:spTgt spid="9236"/>
                                        </p:tgtEl>
                                        <p:attrNameLst>
                                          <p:attrName>style.visibility</p:attrName>
                                        </p:attrNameLst>
                                      </p:cBhvr>
                                      <p:to>
                                        <p:strVal val="visible"/>
                                      </p:to>
                                    </p:set>
                                    <p:animEffect transition="in" filter="wipe(left)">
                                      <p:cBhvr>
                                        <p:cTn id="22" dur="2000"/>
                                        <p:tgtEl>
                                          <p:spTgt spid="9236"/>
                                        </p:tgtEl>
                                      </p:cBhvr>
                                    </p:animEffect>
                                  </p:childTnLst>
                                </p:cTn>
                              </p:par>
                            </p:childTnLst>
                          </p:cTn>
                        </p:par>
                        <p:par>
                          <p:cTn id="23" fill="hold">
                            <p:stCondLst>
                              <p:cond delay="3700"/>
                            </p:stCondLst>
                            <p:childTnLst>
                              <p:par>
                                <p:cTn id="24" presetID="22" presetClass="entr" presetSubtype="8"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4200"/>
                            </p:stCondLst>
                            <p:childTnLst>
                              <p:par>
                                <p:cTn id="28" presetID="1" presetClass="entr" presetSubtype="0" fill="hold" grpId="0" nodeType="after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500"/>
                                        <p:tgtEl>
                                          <p:spTgt spid="1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239"/>
                                        </p:tgtEl>
                                        <p:attrNameLst>
                                          <p:attrName>style.visibility</p:attrName>
                                        </p:attrNameLst>
                                      </p:cBhvr>
                                      <p:to>
                                        <p:strVal val="visible"/>
                                      </p:to>
                                    </p:set>
                                    <p:animEffect transition="in" filter="fade">
                                      <p:cBhvr>
                                        <p:cTn id="42" dur="500"/>
                                        <p:tgtEl>
                                          <p:spTgt spid="9239"/>
                                        </p:tgtEl>
                                      </p:cBhvr>
                                    </p:animEffect>
                                  </p:childTnLst>
                                </p:cTn>
                              </p:par>
                              <p:par>
                                <p:cTn id="43" presetID="10" presetClass="entr" presetSubtype="0" fill="hold" nodeType="with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500"/>
                                        <p:tgtEl>
                                          <p:spTgt spid="130"/>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0" presetClass="entr" presetSubtype="0" fill="hold" nodeType="withEffect">
                                  <p:stCondLst>
                                    <p:cond delay="0"/>
                                  </p:stCondLst>
                                  <p:childTnLst>
                                    <p:set>
                                      <p:cBhvr>
                                        <p:cTn id="51" dur="1" fill="hold">
                                          <p:stCondLst>
                                            <p:cond delay="0"/>
                                          </p:stCondLst>
                                        </p:cTn>
                                        <p:tgtEl>
                                          <p:spTgt spid="9230"/>
                                        </p:tgtEl>
                                        <p:attrNameLst>
                                          <p:attrName>style.visibility</p:attrName>
                                        </p:attrNameLst>
                                      </p:cBhvr>
                                      <p:to>
                                        <p:strVal val="visible"/>
                                      </p:to>
                                    </p:set>
                                    <p:animEffect transition="in" filter="fade">
                                      <p:cBhvr>
                                        <p:cTn id="52" dur="500"/>
                                        <p:tgtEl>
                                          <p:spTgt spid="92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childTnLst>
                          </p:cTn>
                        </p:par>
                        <p:par>
                          <p:cTn id="56" fill="hold">
                            <p:stCondLst>
                              <p:cond delay="10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9227"/>
                                        </p:tgtEl>
                                        <p:attrNameLst>
                                          <p:attrName>style.visibility</p:attrName>
                                        </p:attrNameLst>
                                      </p:cBhvr>
                                      <p:to>
                                        <p:strVal val="visible"/>
                                      </p:to>
                                    </p:set>
                                    <p:anim calcmode="lin" valueType="num">
                                      <p:cBhvr additive="base">
                                        <p:cTn id="65" dur="500"/>
                                        <p:tgtEl>
                                          <p:spTgt spid="9227"/>
                                        </p:tgtEl>
                                        <p:attrNameLst>
                                          <p:attrName>ppt_y</p:attrName>
                                        </p:attrNameLst>
                                      </p:cBhvr>
                                      <p:tavLst>
                                        <p:tav tm="0">
                                          <p:val>
                                            <p:strVal val="#ppt_y+#ppt_h*1.125000"/>
                                          </p:val>
                                        </p:tav>
                                        <p:tav tm="100000">
                                          <p:val>
                                            <p:strVal val="#ppt_y"/>
                                          </p:val>
                                        </p:tav>
                                      </p:tavLst>
                                    </p:anim>
                                    <p:animEffect transition="in" filter="wipe(up)">
                                      <p:cBhvr>
                                        <p:cTn id="66" dur="500"/>
                                        <p:tgtEl>
                                          <p:spTgt spid="92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233"/>
                                        </p:tgtEl>
                                        <p:attrNameLst>
                                          <p:attrName>style.visibility</p:attrName>
                                        </p:attrNameLst>
                                      </p:cBhvr>
                                      <p:to>
                                        <p:strVal val="visible"/>
                                      </p:to>
                                    </p:set>
                                    <p:animEffect transition="in" filter="fade">
                                      <p:cBhvr>
                                        <p:cTn id="71" dur="500"/>
                                        <p:tgtEl>
                                          <p:spTgt spid="9233"/>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112"/>
                                        </p:tgtEl>
                                        <p:attrNameLst>
                                          <p:attrName>style.visibility</p:attrName>
                                        </p:attrNameLst>
                                      </p:cBhvr>
                                      <p:to>
                                        <p:strVal val="visible"/>
                                      </p:to>
                                    </p:set>
                                    <p:anim calcmode="lin" valueType="num">
                                      <p:cBhvr additive="base">
                                        <p:cTn id="74" dur="500"/>
                                        <p:tgtEl>
                                          <p:spTgt spid="112"/>
                                        </p:tgtEl>
                                        <p:attrNameLst>
                                          <p:attrName>ppt_y</p:attrName>
                                        </p:attrNameLst>
                                      </p:cBhvr>
                                      <p:tavLst>
                                        <p:tav tm="0">
                                          <p:val>
                                            <p:strVal val="#ppt_y+#ppt_h*1.125000"/>
                                          </p:val>
                                        </p:tav>
                                        <p:tav tm="100000">
                                          <p:val>
                                            <p:strVal val="#ppt_y"/>
                                          </p:val>
                                        </p:tav>
                                      </p:tavLst>
                                    </p:anim>
                                    <p:animEffect transition="in" filter="wipe(up)">
                                      <p:cBhvr>
                                        <p:cTn id="7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3" grpId="0" animBg="1"/>
      <p:bldP spid="9239" grpId="0" animBg="1"/>
      <p:bldP spid="62" grpId="0" animBg="1"/>
      <p:bldP spid="81" grpId="0"/>
      <p:bldP spid="82" grpId="0"/>
      <p:bldP spid="9232" grpId="0" animBg="1"/>
      <p:bldP spid="9227" grpId="0"/>
      <p:bldP spid="112" grpId="0"/>
      <p:bldP spid="12" grpId="0"/>
      <p:bldP spid="101" grpId="0"/>
      <p:bldP spid="111" grpId="0"/>
      <p:bldP spid="11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node.png"/>
          <p:cNvPicPr>
            <a:picLocks noChangeAspect="1"/>
          </p:cNvPicPr>
          <p:nvPr/>
        </p:nvPicPr>
        <p:blipFill rotWithShape="1">
          <a:blip r:embed="rId3">
            <a:extLst>
              <a:ext uri="{28A0092B-C50C-407E-A947-70E740481C1C}">
                <a14:useLocalDpi xmlns:a14="http://schemas.microsoft.com/office/drawing/2010/main" val="0"/>
              </a:ext>
            </a:extLst>
          </a:blip>
          <a:srcRect l="6996" t="3999" r="8004" b="2001"/>
          <a:stretch/>
        </p:blipFill>
        <p:spPr>
          <a:xfrm>
            <a:off x="640080" y="1219200"/>
            <a:ext cx="7772400" cy="4297680"/>
          </a:xfrm>
          <a:prstGeom prst="rect">
            <a:avLst/>
          </a:prstGeom>
        </p:spPr>
      </p:pic>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6</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I/O node I/O time variation</a:t>
            </a:r>
            <a:endParaRPr lang="en-US" sz="4000" dirty="0">
              <a:latin typeface="Calibri"/>
              <a:ea typeface="ＭＳ Ｐゴシック" charset="0"/>
              <a:cs typeface="Calibri"/>
            </a:endParaRPr>
          </a:p>
        </p:txBody>
      </p:sp>
      <p:sp>
        <p:nvSpPr>
          <p:cNvPr id="13" name="TextBox 12"/>
          <p:cNvSpPr txBox="1"/>
          <p:nvPr/>
        </p:nvSpPr>
        <p:spPr>
          <a:xfrm>
            <a:off x="-76200" y="5569803"/>
            <a:ext cx="9220200" cy="830997"/>
          </a:xfrm>
          <a:prstGeom prst="rect">
            <a:avLst/>
          </a:prstGeom>
          <a:noFill/>
        </p:spPr>
        <p:txBody>
          <a:bodyPr wrap="square" rtlCol="0">
            <a:spAutoFit/>
          </a:bodyPr>
          <a:lstStyle/>
          <a:p>
            <a:pPr algn="ctr"/>
            <a:r>
              <a:rPr lang="en-US" dirty="0" smtClean="0">
                <a:solidFill>
                  <a:schemeClr val="accent3">
                    <a:lumMod val="75000"/>
                  </a:schemeClr>
                </a:solidFill>
                <a:latin typeface="Calibri"/>
                <a:cs typeface="Calibri"/>
              </a:rPr>
              <a:t>Time to write 4 GB to IONs (independent I/O) from 4096 MPI processes (1 rank/node), X-axis: Number of processes, Y-axis: Time to write</a:t>
            </a:r>
            <a:endParaRPr lang="en-US" dirty="0">
              <a:solidFill>
                <a:schemeClr val="accent3">
                  <a:lumMod val="75000"/>
                </a:schemeClr>
              </a:solidFill>
              <a:latin typeface="Calibri"/>
              <a:cs typeface="Calibri"/>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6429" t="2924" r="6452" b="3015"/>
          <a:stretch/>
        </p:blipFill>
        <p:spPr>
          <a:xfrm>
            <a:off x="4495800" y="3336684"/>
            <a:ext cx="3709416" cy="2147194"/>
          </a:xfrm>
          <a:prstGeom prst="rect">
            <a:avLst/>
          </a:prstGeom>
        </p:spPr>
      </p:pic>
      <p:sp>
        <p:nvSpPr>
          <p:cNvPr id="15" name="TextBox 14"/>
          <p:cNvSpPr txBox="1"/>
          <p:nvPr/>
        </p:nvSpPr>
        <p:spPr>
          <a:xfrm>
            <a:off x="2667000" y="5646003"/>
            <a:ext cx="6324600" cy="830997"/>
          </a:xfrm>
          <a:prstGeom prst="rect">
            <a:avLst/>
          </a:prstGeom>
          <a:noFill/>
        </p:spPr>
        <p:txBody>
          <a:bodyPr wrap="square" rtlCol="0">
            <a:spAutoFit/>
          </a:bodyPr>
          <a:lstStyle/>
          <a:p>
            <a:pPr algn="ctr"/>
            <a:r>
              <a:rPr lang="en-US" dirty="0" smtClean="0">
                <a:solidFill>
                  <a:schemeClr val="accent3">
                    <a:lumMod val="75000"/>
                  </a:schemeClr>
                </a:solidFill>
                <a:latin typeface="Calibri"/>
                <a:cs typeface="Calibri"/>
              </a:rPr>
              <a:t>Histogram of time to write (independent I/O) from 4096 MPI processes (1 rank/node) on Mira</a:t>
            </a:r>
            <a:endParaRPr lang="en-US" dirty="0">
              <a:solidFill>
                <a:schemeClr val="accent3">
                  <a:lumMod val="75000"/>
                </a:schemeClr>
              </a:solidFill>
              <a:latin typeface="Calibri"/>
              <a:cs typeface="Calibri"/>
            </a:endParaRPr>
          </a:p>
        </p:txBody>
      </p:sp>
      <p:graphicFrame>
        <p:nvGraphicFramePr>
          <p:cNvPr id="16" name="Table 15"/>
          <p:cNvGraphicFramePr>
            <a:graphicFrameLocks noGrp="1"/>
          </p:cNvGraphicFramePr>
          <p:nvPr>
            <p:extLst>
              <p:ext uri="{D42A27DB-BD31-4B8C-83A1-F6EECF244321}">
                <p14:modId xmlns:p14="http://schemas.microsoft.com/office/powerpoint/2010/main" val="2633043734"/>
              </p:ext>
            </p:extLst>
          </p:nvPr>
        </p:nvGraphicFramePr>
        <p:xfrm>
          <a:off x="5181600" y="1148531"/>
          <a:ext cx="2362200" cy="2133600"/>
        </p:xfrm>
        <a:graphic>
          <a:graphicData uri="http://schemas.openxmlformats.org/drawingml/2006/table">
            <a:tbl>
              <a:tblPr firstRow="1" bandRow="1">
                <a:effectLst>
                  <a:outerShdw blurRad="40000" dist="23000" dir="3120000" rotWithShape="0">
                    <a:srgbClr val="000000">
                      <a:alpha val="35000"/>
                    </a:srgbClr>
                  </a:outerShdw>
                </a:effectLst>
                <a:tableStyleId>{E269D01E-BC32-4049-B463-5C60D7B0CCD2}</a:tableStyleId>
              </a:tblPr>
              <a:tblGrid>
                <a:gridCol w="1219200"/>
                <a:gridCol w="1143000"/>
              </a:tblGrid>
              <a:tr h="370840">
                <a:tc>
                  <a:txBody>
                    <a:bodyPr/>
                    <a:lstStyle/>
                    <a:p>
                      <a:r>
                        <a:rPr lang="en-US" sz="2200" b="1" dirty="0" smtClean="0">
                          <a:solidFill>
                            <a:schemeClr val="bg1"/>
                          </a:solidFill>
                          <a:latin typeface="Calibri"/>
                          <a:cs typeface="Calibri"/>
                        </a:rPr>
                        <a:t>Statistic</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solidFill>
                            <a:schemeClr val="bg1"/>
                          </a:solidFill>
                          <a:latin typeface="Calibri"/>
                          <a:cs typeface="Calibri"/>
                        </a:rPr>
                        <a:t>Time (s)</a:t>
                      </a:r>
                      <a:endParaRPr lang="en-US" sz="2200" b="1" dirty="0">
                        <a:solidFill>
                          <a:schemeClr val="bg1"/>
                        </a:solidFill>
                        <a:latin typeface="Calibri"/>
                        <a:cs typeface="Calibri"/>
                      </a:endParaRPr>
                    </a:p>
                  </a:txBody>
                  <a:tcPr>
                    <a:solidFill>
                      <a:srgbClr val="660066"/>
                    </a:solidFill>
                  </a:tcPr>
                </a:tc>
              </a:tr>
              <a:tr h="370840">
                <a:tc>
                  <a:txBody>
                    <a:bodyPr/>
                    <a:lstStyle/>
                    <a:p>
                      <a:r>
                        <a:rPr lang="en-US" sz="2200" b="1" dirty="0" smtClean="0">
                          <a:solidFill>
                            <a:schemeClr val="bg1"/>
                          </a:solidFill>
                          <a:latin typeface="Calibri"/>
                          <a:cs typeface="Calibri"/>
                        </a:rPr>
                        <a:t>Min</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latin typeface="Calibri"/>
                          <a:cs typeface="Calibri"/>
                        </a:rPr>
                        <a:t>0.13</a:t>
                      </a:r>
                      <a:endParaRPr lang="en-US" sz="2200" b="1" dirty="0">
                        <a:solidFill>
                          <a:schemeClr val="bg1"/>
                        </a:solidFill>
                        <a:latin typeface="Calibri"/>
                        <a:cs typeface="Calibri"/>
                      </a:endParaRPr>
                    </a:p>
                  </a:txBody>
                  <a:tcPr>
                    <a:solidFill>
                      <a:srgbClr val="660066"/>
                    </a:solidFill>
                  </a:tcPr>
                </a:tc>
              </a:tr>
              <a:tr h="370840">
                <a:tc>
                  <a:txBody>
                    <a:bodyPr/>
                    <a:lstStyle/>
                    <a:p>
                      <a:r>
                        <a:rPr lang="en-US" sz="2200" b="1" dirty="0" smtClean="0">
                          <a:solidFill>
                            <a:schemeClr val="bg1"/>
                          </a:solidFill>
                          <a:latin typeface="Calibri"/>
                          <a:cs typeface="Calibri"/>
                        </a:rPr>
                        <a:t>Max</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solidFill>
                            <a:schemeClr val="lt1"/>
                          </a:solidFill>
                          <a:latin typeface="Calibri"/>
                          <a:cs typeface="Calibri"/>
                        </a:rPr>
                        <a:t>0.72</a:t>
                      </a:r>
                      <a:endParaRPr lang="en-US" sz="2200" b="1" dirty="0">
                        <a:solidFill>
                          <a:schemeClr val="bg1"/>
                        </a:solidFill>
                        <a:latin typeface="Calibri"/>
                        <a:cs typeface="Calibri"/>
                      </a:endParaRPr>
                    </a:p>
                  </a:txBody>
                  <a:tcPr>
                    <a:solidFill>
                      <a:srgbClr val="660066"/>
                    </a:solidFill>
                  </a:tcPr>
                </a:tc>
              </a:tr>
              <a:tr h="370840">
                <a:tc>
                  <a:txBody>
                    <a:bodyPr/>
                    <a:lstStyle/>
                    <a:p>
                      <a:r>
                        <a:rPr lang="en-US" sz="2200" b="1" dirty="0" smtClean="0">
                          <a:solidFill>
                            <a:schemeClr val="bg1"/>
                          </a:solidFill>
                          <a:latin typeface="Calibri"/>
                          <a:cs typeface="Calibri"/>
                        </a:rPr>
                        <a:t>Mean</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solidFill>
                            <a:schemeClr val="bg1"/>
                          </a:solidFill>
                          <a:latin typeface="Calibri"/>
                          <a:cs typeface="Calibri"/>
                        </a:rPr>
                        <a:t>0.39</a:t>
                      </a:r>
                      <a:endParaRPr lang="en-US" sz="2200" b="1" dirty="0">
                        <a:solidFill>
                          <a:schemeClr val="bg1"/>
                        </a:solidFill>
                        <a:latin typeface="Calibri"/>
                        <a:cs typeface="Calibri"/>
                      </a:endParaRPr>
                    </a:p>
                  </a:txBody>
                  <a:tcPr>
                    <a:solidFill>
                      <a:srgbClr val="660066"/>
                    </a:solidFill>
                  </a:tcPr>
                </a:tc>
              </a:tr>
              <a:tr h="370840">
                <a:tc>
                  <a:txBody>
                    <a:bodyPr/>
                    <a:lstStyle/>
                    <a:p>
                      <a:r>
                        <a:rPr lang="en-US" sz="2200" b="1" dirty="0" smtClean="0">
                          <a:solidFill>
                            <a:schemeClr val="bg1"/>
                          </a:solidFill>
                          <a:latin typeface="Calibri"/>
                          <a:cs typeface="Calibri"/>
                        </a:rPr>
                        <a:t>Std. dev.</a:t>
                      </a:r>
                      <a:endParaRPr lang="en-US" sz="2200" b="1" dirty="0">
                        <a:solidFill>
                          <a:schemeClr val="bg1"/>
                        </a:solidFill>
                        <a:latin typeface="Calibri"/>
                        <a:cs typeface="Calibri"/>
                      </a:endParaRPr>
                    </a:p>
                  </a:txBody>
                  <a:tcPr>
                    <a:solidFill>
                      <a:srgbClr val="660066"/>
                    </a:solidFill>
                  </a:tcPr>
                </a:tc>
                <a:tc>
                  <a:txBody>
                    <a:bodyPr/>
                    <a:lstStyle/>
                    <a:p>
                      <a:r>
                        <a:rPr lang="en-US" sz="2200" b="1" dirty="0" smtClean="0">
                          <a:solidFill>
                            <a:schemeClr val="bg1"/>
                          </a:solidFill>
                          <a:latin typeface="Calibri"/>
                          <a:cs typeface="Calibri"/>
                        </a:rPr>
                        <a:t>0.15</a:t>
                      </a:r>
                      <a:endParaRPr lang="en-US" sz="2200" b="1" dirty="0">
                        <a:solidFill>
                          <a:schemeClr val="bg1"/>
                        </a:solidFill>
                        <a:latin typeface="Calibri"/>
                        <a:cs typeface="Calibri"/>
                      </a:endParaRPr>
                    </a:p>
                  </a:txBody>
                  <a:tcPr>
                    <a:solidFill>
                      <a:srgbClr val="660066"/>
                    </a:solidFill>
                  </a:tcPr>
                </a:tc>
              </a:tr>
            </a:tbl>
          </a:graphicData>
        </a:graphic>
      </p:graphicFrame>
      <p:sp>
        <p:nvSpPr>
          <p:cNvPr id="17" name="TextBox 16"/>
          <p:cNvSpPr txBox="1"/>
          <p:nvPr/>
        </p:nvSpPr>
        <p:spPr>
          <a:xfrm>
            <a:off x="5715000" y="5410200"/>
            <a:ext cx="931828" cy="369332"/>
          </a:xfrm>
          <a:prstGeom prst="rect">
            <a:avLst/>
          </a:prstGeom>
          <a:noFill/>
        </p:spPr>
        <p:txBody>
          <a:bodyPr wrap="none" rtlCol="0">
            <a:spAutoFit/>
          </a:bodyPr>
          <a:lstStyle/>
          <a:p>
            <a:r>
              <a:rPr lang="en-US" sz="1800" dirty="0" smtClean="0">
                <a:solidFill>
                  <a:srgbClr val="000000"/>
                </a:solidFill>
                <a:latin typeface="Calibri"/>
                <a:cs typeface="Calibri"/>
              </a:rPr>
              <a:t>Time (s)</a:t>
            </a:r>
            <a:endParaRPr lang="en-US" sz="1800" dirty="0">
              <a:solidFill>
                <a:srgbClr val="000000"/>
              </a:solidFill>
              <a:latin typeface="Calibri"/>
              <a:cs typeface="Calibri"/>
            </a:endParaRPr>
          </a:p>
        </p:txBody>
      </p:sp>
      <p:sp>
        <p:nvSpPr>
          <p:cNvPr id="18" name="TextBox 17"/>
          <p:cNvSpPr txBox="1"/>
          <p:nvPr/>
        </p:nvSpPr>
        <p:spPr>
          <a:xfrm rot="16200000">
            <a:off x="3662112" y="4262689"/>
            <a:ext cx="1274708" cy="369332"/>
          </a:xfrm>
          <a:prstGeom prst="rect">
            <a:avLst/>
          </a:prstGeom>
          <a:noFill/>
        </p:spPr>
        <p:txBody>
          <a:bodyPr wrap="none" rtlCol="0">
            <a:spAutoFit/>
          </a:bodyPr>
          <a:lstStyle/>
          <a:p>
            <a:r>
              <a:rPr lang="en-US" sz="1800" dirty="0" smtClean="0">
                <a:solidFill>
                  <a:srgbClr val="000000"/>
                </a:solidFill>
                <a:latin typeface="Calibri"/>
                <a:cs typeface="Calibri"/>
              </a:rPr>
              <a:t># Processes</a:t>
            </a:r>
            <a:endParaRPr lang="en-US" sz="1800" dirty="0">
              <a:solidFill>
                <a:srgbClr val="000000"/>
              </a:solidFill>
              <a:latin typeface="Calibri"/>
              <a:cs typeface="Calibri"/>
            </a:endParaRPr>
          </a:p>
        </p:txBody>
      </p:sp>
    </p:spTree>
    <p:extLst>
      <p:ext uri="{BB962C8B-B14F-4D97-AF65-F5344CB8AC3E}">
        <p14:creationId xmlns:p14="http://schemas.microsoft.com/office/powerpoint/2010/main" val="1057855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mph" presetSubtype="0" accel="50000" decel="50000" fill="hold" nodeType="withEffect">
                                  <p:stCondLst>
                                    <p:cond delay="0"/>
                                  </p:stCondLst>
                                  <p:childTnLst>
                                    <p:animScale>
                                      <p:cBhvr>
                                        <p:cTn id="9" dur="500" fill="hold"/>
                                        <p:tgtEl>
                                          <p:spTgt spid="2"/>
                                        </p:tgtEl>
                                      </p:cBhvr>
                                      <p:by x="50000" y="50000"/>
                                    </p:animScale>
                                  </p:childTnLst>
                                </p:cTn>
                              </p:par>
                              <p:par>
                                <p:cTn id="10" presetID="0" presetClass="path" presetSubtype="0" accel="50000" decel="50000" fill="hold" nodeType="withEffect">
                                  <p:stCondLst>
                                    <p:cond delay="0"/>
                                  </p:stCondLst>
                                  <p:childTnLst>
                                    <p:animMotion origin="layout" path="M -3.67141E-6 -4.80074E-6 L -0.25008 -0.16682 " pathEditMode="relative" rAng="0" ptsTypes="AA">
                                      <p:cBhvr>
                                        <p:cTn id="11" dur="500" fill="hold"/>
                                        <p:tgtEl>
                                          <p:spTgt spid="2"/>
                                        </p:tgtEl>
                                        <p:attrNameLst>
                                          <p:attrName>ppt_x</p:attrName>
                                          <p:attrName>ppt_y</p:attrName>
                                        </p:attrNameLst>
                                      </p:cBhvr>
                                      <p:rCtr x="-12504" y="-8341"/>
                                    </p:animMotion>
                                  </p:childTnLst>
                                </p:cTn>
                              </p:par>
                              <p:par>
                                <p:cTn id="12" presetID="1" presetClass="exit"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7</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I/O path on BG/Q</a:t>
            </a:r>
            <a:endParaRPr lang="en-US" sz="4000" dirty="0">
              <a:latin typeface="Calibri"/>
              <a:ea typeface="ＭＳ Ｐゴシック" charset="0"/>
              <a:cs typeface="Calibri"/>
            </a:endParaRPr>
          </a:p>
        </p:txBody>
      </p:sp>
      <p:grpSp>
        <p:nvGrpSpPr>
          <p:cNvPr id="69" name="Group 68"/>
          <p:cNvGrpSpPr/>
          <p:nvPr/>
        </p:nvGrpSpPr>
        <p:grpSpPr>
          <a:xfrm>
            <a:off x="4419600" y="914400"/>
            <a:ext cx="4495800" cy="1447800"/>
            <a:chOff x="4343401" y="914400"/>
            <a:chExt cx="4495800" cy="1447800"/>
          </a:xfrm>
        </p:grpSpPr>
        <p:sp>
          <p:nvSpPr>
            <p:cNvPr id="26" name="Rectangle 25"/>
            <p:cNvSpPr/>
            <p:nvPr/>
          </p:nvSpPr>
          <p:spPr>
            <a:xfrm>
              <a:off x="4343401" y="914400"/>
              <a:ext cx="4495800" cy="1447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9" name="Group 8"/>
            <p:cNvGrpSpPr/>
            <p:nvPr/>
          </p:nvGrpSpPr>
          <p:grpSpPr>
            <a:xfrm>
              <a:off x="4498459" y="985475"/>
              <a:ext cx="4257388" cy="1283030"/>
              <a:chOff x="533397" y="1676400"/>
              <a:chExt cx="8305803" cy="2743200"/>
            </a:xfrm>
          </p:grpSpPr>
          <p:grpSp>
            <p:nvGrpSpPr>
              <p:cNvPr id="14" name="Group 13"/>
              <p:cNvGrpSpPr/>
              <p:nvPr/>
            </p:nvGrpSpPr>
            <p:grpSpPr>
              <a:xfrm>
                <a:off x="533397" y="1676400"/>
                <a:ext cx="1676404" cy="2743200"/>
                <a:chOff x="914400" y="1676400"/>
                <a:chExt cx="2057406" cy="3124200"/>
              </a:xfrm>
            </p:grpSpPr>
            <p:sp>
              <p:nvSpPr>
                <p:cNvPr id="3" name="Cube 2"/>
                <p:cNvSpPr/>
                <p:nvPr/>
              </p:nvSpPr>
              <p:spPr>
                <a:xfrm>
                  <a:off x="914404" y="1676400"/>
                  <a:ext cx="2057402" cy="3124200"/>
                </a:xfrm>
                <a:prstGeom prst="cube">
                  <a:avLst>
                    <a:gd name="adj" fmla="val 11188"/>
                  </a:avLst>
                </a:prstGeom>
                <a:solidFill>
                  <a:srgbClr val="FFE9E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stCxn id="3" idx="2"/>
                  <a:endCxn id="3" idx="4"/>
                </p:cNvCxnSpPr>
                <p:nvPr/>
              </p:nvCxnSpPr>
              <p:spPr>
                <a:xfrm>
                  <a:off x="914400" y="3353591"/>
                  <a:ext cx="1827218" cy="0"/>
                </a:xfrm>
                <a:prstGeom prst="line">
                  <a:avLst/>
                </a:prstGeom>
                <a:ln w="9525">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3" idx="4"/>
                  <a:endCxn id="3" idx="5"/>
                </p:cNvCxnSpPr>
                <p:nvPr/>
              </p:nvCxnSpPr>
              <p:spPr>
                <a:xfrm flipV="1">
                  <a:off x="2741618" y="3123409"/>
                  <a:ext cx="230182" cy="230182"/>
                </a:xfrm>
                <a:prstGeom prst="line">
                  <a:avLst/>
                </a:prstGeom>
                <a:ln w="9525">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1752600" y="1974697"/>
                <a:ext cx="152400" cy="2362200"/>
                <a:chOff x="2133600" y="1981200"/>
                <a:chExt cx="152400" cy="2362200"/>
              </a:xfrm>
            </p:grpSpPr>
            <p:sp>
              <p:nvSpPr>
                <p:cNvPr id="15" name="Rectangle 14"/>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Cube 26"/>
              <p:cNvSpPr/>
              <p:nvPr/>
            </p:nvSpPr>
            <p:spPr>
              <a:xfrm>
                <a:off x="3667135" y="2209800"/>
                <a:ext cx="685800" cy="1752600"/>
              </a:xfrm>
              <a:prstGeom prst="cube">
                <a:avLst>
                  <a:gd name="adj" fmla="val 20177"/>
                </a:avLst>
              </a:prstGeom>
              <a:solidFill>
                <a:srgbClr val="4D9E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16" name="Group 9215"/>
              <p:cNvGrpSpPr/>
              <p:nvPr/>
            </p:nvGrpSpPr>
            <p:grpSpPr>
              <a:xfrm>
                <a:off x="3743335" y="2743200"/>
                <a:ext cx="228600" cy="762000"/>
                <a:chOff x="3810000" y="2743200"/>
                <a:chExt cx="228600" cy="762000"/>
              </a:xfrm>
            </p:grpSpPr>
            <p:sp>
              <p:nvSpPr>
                <p:cNvPr id="30" name="Rectangle 29"/>
                <p:cNvSpPr/>
                <p:nvPr/>
              </p:nvSpPr>
              <p:spPr>
                <a:xfrm>
                  <a:off x="3810000" y="2743200"/>
                  <a:ext cx="228600" cy="228600"/>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810000" y="3276600"/>
                  <a:ext cx="228600" cy="228600"/>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36" name="Group 9235"/>
              <p:cNvGrpSpPr/>
              <p:nvPr/>
            </p:nvGrpSpPr>
            <p:grpSpPr>
              <a:xfrm>
                <a:off x="1905000" y="2050897"/>
                <a:ext cx="1838337" cy="2209800"/>
                <a:chOff x="2133600" y="2050897"/>
                <a:chExt cx="1838337" cy="2209800"/>
              </a:xfrm>
            </p:grpSpPr>
            <p:cxnSp>
              <p:nvCxnSpPr>
                <p:cNvPr id="9218" name="Straight Arrow Connector 9217"/>
                <p:cNvCxnSpPr>
                  <a:stCxn id="15" idx="3"/>
                  <a:endCxn id="30" idx="1"/>
                </p:cNvCxnSpPr>
                <p:nvPr/>
              </p:nvCxnSpPr>
              <p:spPr>
                <a:xfrm>
                  <a:off x="2133600" y="2050897"/>
                  <a:ext cx="1838335" cy="806603"/>
                </a:xfrm>
                <a:prstGeom prst="straightConnector1">
                  <a:avLst/>
                </a:prstGeom>
                <a:ln w="19050">
                  <a:solidFill>
                    <a:srgbClr val="0000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8" idx="3"/>
                  <a:endCxn id="30" idx="1"/>
                </p:cNvCxnSpPr>
                <p:nvPr/>
              </p:nvCxnSpPr>
              <p:spPr>
                <a:xfrm>
                  <a:off x="2133600" y="2355697"/>
                  <a:ext cx="1838335" cy="501803"/>
                </a:xfrm>
                <a:prstGeom prst="straightConnector1">
                  <a:avLst/>
                </a:prstGeom>
                <a:ln w="19050">
                  <a:solidFill>
                    <a:srgbClr val="0000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20" idx="3"/>
                  <a:endCxn id="30" idx="1"/>
                </p:cNvCxnSpPr>
                <p:nvPr/>
              </p:nvCxnSpPr>
              <p:spPr>
                <a:xfrm>
                  <a:off x="2133600" y="2660497"/>
                  <a:ext cx="1838335" cy="197003"/>
                </a:xfrm>
                <a:prstGeom prst="straightConnector1">
                  <a:avLst/>
                </a:prstGeom>
                <a:ln w="19050">
                  <a:solidFill>
                    <a:srgbClr val="0000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21" idx="3"/>
                  <a:endCxn id="34" idx="1"/>
                </p:cNvCxnSpPr>
                <p:nvPr/>
              </p:nvCxnSpPr>
              <p:spPr>
                <a:xfrm>
                  <a:off x="2133600" y="2965297"/>
                  <a:ext cx="1838335" cy="425603"/>
                </a:xfrm>
                <a:prstGeom prst="straightConnector1">
                  <a:avLst/>
                </a:prstGeom>
                <a:ln w="19050">
                  <a:solidFill>
                    <a:srgbClr val="0000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22" idx="3"/>
                  <a:endCxn id="30" idx="1"/>
                </p:cNvCxnSpPr>
                <p:nvPr/>
              </p:nvCxnSpPr>
              <p:spPr>
                <a:xfrm flipV="1">
                  <a:off x="2133600" y="2857500"/>
                  <a:ext cx="1838335" cy="488797"/>
                </a:xfrm>
                <a:prstGeom prst="straightConnector1">
                  <a:avLst/>
                </a:prstGeom>
                <a:ln w="19050">
                  <a:solidFill>
                    <a:srgbClr val="0000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23" idx="3"/>
                  <a:endCxn id="34" idx="1"/>
                </p:cNvCxnSpPr>
                <p:nvPr/>
              </p:nvCxnSpPr>
              <p:spPr>
                <a:xfrm flipV="1">
                  <a:off x="2133600" y="3390900"/>
                  <a:ext cx="1838335" cy="260197"/>
                </a:xfrm>
                <a:prstGeom prst="straightConnector1">
                  <a:avLst/>
                </a:prstGeom>
                <a:ln w="19050">
                  <a:solidFill>
                    <a:srgbClr val="0000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24" idx="3"/>
                  <a:endCxn id="34" idx="1"/>
                </p:cNvCxnSpPr>
                <p:nvPr/>
              </p:nvCxnSpPr>
              <p:spPr>
                <a:xfrm flipV="1">
                  <a:off x="2133600" y="3390900"/>
                  <a:ext cx="1838335" cy="564997"/>
                </a:xfrm>
                <a:prstGeom prst="straightConnector1">
                  <a:avLst/>
                </a:prstGeom>
                <a:ln w="19050">
                  <a:solidFill>
                    <a:srgbClr val="0000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25" idx="3"/>
                  <a:endCxn id="34" idx="1"/>
                </p:cNvCxnSpPr>
                <p:nvPr/>
              </p:nvCxnSpPr>
              <p:spPr>
                <a:xfrm flipV="1">
                  <a:off x="2133600" y="3390900"/>
                  <a:ext cx="1838335" cy="869797"/>
                </a:xfrm>
                <a:prstGeom prst="straightConnector1">
                  <a:avLst/>
                </a:prstGeom>
                <a:ln w="19050">
                  <a:solidFill>
                    <a:srgbClr val="000000"/>
                  </a:solidFill>
                  <a:tailEnd type="arrow" w="med" len="sm"/>
                </a:ln>
              </p:spPr>
              <p:style>
                <a:lnRef idx="2">
                  <a:schemeClr val="accent1"/>
                </a:lnRef>
                <a:fillRef idx="0">
                  <a:schemeClr val="accent1"/>
                </a:fillRef>
                <a:effectRef idx="1">
                  <a:schemeClr val="accent1"/>
                </a:effectRef>
                <a:fontRef idx="minor">
                  <a:schemeClr val="tx1"/>
                </a:fontRef>
              </p:style>
            </p:cxnSp>
          </p:grpSp>
          <p:sp>
            <p:nvSpPr>
              <p:cNvPr id="9239" name="Right Arrow 9238"/>
              <p:cNvSpPr/>
              <p:nvPr/>
            </p:nvSpPr>
            <p:spPr>
              <a:xfrm>
                <a:off x="4352935" y="2840248"/>
                <a:ext cx="981064" cy="609600"/>
              </a:xfrm>
              <a:prstGeom prst="rightArrow">
                <a:avLst/>
              </a:prstGeom>
              <a:gradFill>
                <a:gsLst>
                  <a:gs pos="0">
                    <a:schemeClr val="bg2">
                      <a:lumMod val="1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9230" name="Group 9229"/>
              <p:cNvGrpSpPr/>
              <p:nvPr/>
            </p:nvGrpSpPr>
            <p:grpSpPr>
              <a:xfrm>
                <a:off x="7038501" y="2097125"/>
                <a:ext cx="1800699" cy="2322475"/>
                <a:chOff x="7038501" y="2133600"/>
                <a:chExt cx="1800699" cy="2322475"/>
              </a:xfrm>
            </p:grpSpPr>
            <p:grpSp>
              <p:nvGrpSpPr>
                <p:cNvPr id="7" name="Group 6"/>
                <p:cNvGrpSpPr/>
                <p:nvPr/>
              </p:nvGrpSpPr>
              <p:grpSpPr>
                <a:xfrm>
                  <a:off x="7038501" y="2352954"/>
                  <a:ext cx="962499" cy="1114146"/>
                  <a:chOff x="6669124" y="4668235"/>
                  <a:chExt cx="962499" cy="1114146"/>
                </a:xfrm>
              </p:grpSpPr>
              <p:sp>
                <p:nvSpPr>
                  <p:cNvPr id="47" name="Can 46"/>
                  <p:cNvSpPr/>
                  <p:nvPr/>
                </p:nvSpPr>
                <p:spPr>
                  <a:xfrm>
                    <a:off x="6669124" y="5175692"/>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Can 47"/>
                  <p:cNvSpPr/>
                  <p:nvPr/>
                </p:nvSpPr>
                <p:spPr>
                  <a:xfrm>
                    <a:off x="6945823" y="497158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an 49"/>
                  <p:cNvSpPr/>
                  <p:nvPr/>
                </p:nvSpPr>
                <p:spPr>
                  <a:xfrm>
                    <a:off x="7174423" y="4668235"/>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7924800" y="2133600"/>
                  <a:ext cx="914400" cy="1181100"/>
                  <a:chOff x="7772400" y="2209800"/>
                  <a:chExt cx="914400" cy="1181100"/>
                </a:xfrm>
              </p:grpSpPr>
              <p:sp>
                <p:nvSpPr>
                  <p:cNvPr id="2" name="Can 1"/>
                  <p:cNvSpPr/>
                  <p:nvPr/>
                </p:nvSpPr>
                <p:spPr>
                  <a:xfrm>
                    <a:off x="7772400" y="220980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an 34"/>
                  <p:cNvSpPr/>
                  <p:nvPr/>
                </p:nvSpPr>
                <p:spPr>
                  <a:xfrm>
                    <a:off x="8001000" y="2447475"/>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an 35"/>
                  <p:cNvSpPr/>
                  <p:nvPr/>
                </p:nvSpPr>
                <p:spPr>
                  <a:xfrm>
                    <a:off x="8229600" y="2784211"/>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7696200" y="2552700"/>
                  <a:ext cx="914400" cy="1181100"/>
                  <a:chOff x="7543800" y="3009900"/>
                  <a:chExt cx="914400" cy="1181100"/>
                </a:xfrm>
              </p:grpSpPr>
              <p:sp>
                <p:nvSpPr>
                  <p:cNvPr id="37" name="Can 36"/>
                  <p:cNvSpPr/>
                  <p:nvPr/>
                </p:nvSpPr>
                <p:spPr>
                  <a:xfrm>
                    <a:off x="7543800" y="300990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an 37"/>
                  <p:cNvSpPr/>
                  <p:nvPr/>
                </p:nvSpPr>
                <p:spPr>
                  <a:xfrm>
                    <a:off x="7772400" y="3247575"/>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an 39"/>
                  <p:cNvSpPr/>
                  <p:nvPr/>
                </p:nvSpPr>
                <p:spPr>
                  <a:xfrm>
                    <a:off x="8001000" y="3584311"/>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7467600" y="3009900"/>
                  <a:ext cx="914400" cy="1181100"/>
                  <a:chOff x="7261476" y="3782859"/>
                  <a:chExt cx="914400" cy="1181100"/>
                </a:xfrm>
              </p:grpSpPr>
              <p:sp>
                <p:nvSpPr>
                  <p:cNvPr id="41" name="Can 40"/>
                  <p:cNvSpPr/>
                  <p:nvPr/>
                </p:nvSpPr>
                <p:spPr>
                  <a:xfrm>
                    <a:off x="7261476" y="3782859"/>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an 42"/>
                  <p:cNvSpPr/>
                  <p:nvPr/>
                </p:nvSpPr>
                <p:spPr>
                  <a:xfrm>
                    <a:off x="7490076" y="4020534"/>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an 43"/>
                  <p:cNvSpPr/>
                  <p:nvPr/>
                </p:nvSpPr>
                <p:spPr>
                  <a:xfrm>
                    <a:off x="7718676" y="435727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7162800" y="3274975"/>
                  <a:ext cx="914400" cy="1181100"/>
                  <a:chOff x="7261476" y="3782859"/>
                  <a:chExt cx="914400" cy="1181100"/>
                </a:xfrm>
              </p:grpSpPr>
              <p:sp>
                <p:nvSpPr>
                  <p:cNvPr id="59" name="Can 58"/>
                  <p:cNvSpPr/>
                  <p:nvPr/>
                </p:nvSpPr>
                <p:spPr>
                  <a:xfrm>
                    <a:off x="7261476" y="3782859"/>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Can 59"/>
                  <p:cNvSpPr/>
                  <p:nvPr/>
                </p:nvSpPr>
                <p:spPr>
                  <a:xfrm>
                    <a:off x="7490076" y="4020534"/>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Can 60"/>
                  <p:cNvSpPr/>
                  <p:nvPr/>
                </p:nvSpPr>
                <p:spPr>
                  <a:xfrm>
                    <a:off x="7718676" y="4357270"/>
                    <a:ext cx="457200" cy="606689"/>
                  </a:xfrm>
                  <a:prstGeom prst="can">
                    <a:avLst/>
                  </a:prstGeom>
                  <a:gradFill flip="none" rotWithShape="1">
                    <a:gsLst>
                      <a:gs pos="0">
                        <a:srgbClr val="339900"/>
                      </a:gs>
                      <a:gs pos="100000">
                        <a:srgbClr val="FFFFFF"/>
                      </a:gs>
                    </a:gsLst>
                    <a:path path="circle">
                      <a:fillToRect l="100000" t="100000"/>
                    </a:path>
                    <a:tileRect r="-100000" b="-100000"/>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2" name="Right Arrow 61"/>
              <p:cNvSpPr/>
              <p:nvPr/>
            </p:nvSpPr>
            <p:spPr>
              <a:xfrm>
                <a:off x="6172201" y="2840248"/>
                <a:ext cx="866301" cy="609600"/>
              </a:xfrm>
              <a:prstGeom prst="rightArrow">
                <a:avLst/>
              </a:prstGeom>
              <a:gradFill>
                <a:gsLst>
                  <a:gs pos="0">
                    <a:schemeClr val="bg2">
                      <a:lumMod val="10000"/>
                    </a:schemeClr>
                  </a:gs>
                  <a:gs pos="100000">
                    <a:schemeClr val="dk1">
                      <a:tint val="50000"/>
                      <a:shade val="100000"/>
                      <a:satMod val="350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Rectangle 9"/>
              <p:cNvSpPr/>
              <p:nvPr/>
            </p:nvSpPr>
            <p:spPr>
              <a:xfrm>
                <a:off x="5334000" y="2485575"/>
                <a:ext cx="838201" cy="1362526"/>
              </a:xfrm>
              <a:prstGeom prst="rect">
                <a:avLst/>
              </a:prstGeom>
              <a:solidFill>
                <a:schemeClr val="tx1">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alibri"/>
                  <a:cs typeface="Calibri"/>
                </a:endParaRPr>
              </a:p>
            </p:txBody>
          </p:sp>
          <p:grpSp>
            <p:nvGrpSpPr>
              <p:cNvPr id="83" name="Group 82"/>
              <p:cNvGrpSpPr/>
              <p:nvPr/>
            </p:nvGrpSpPr>
            <p:grpSpPr>
              <a:xfrm>
                <a:off x="1214734" y="1974697"/>
                <a:ext cx="152400" cy="2362200"/>
                <a:chOff x="2133600" y="1981200"/>
                <a:chExt cx="152400" cy="2362200"/>
              </a:xfrm>
            </p:grpSpPr>
            <p:sp>
              <p:nvSpPr>
                <p:cNvPr id="84" name="Rectangle 83"/>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685800" y="1974697"/>
                <a:ext cx="152400" cy="2362200"/>
                <a:chOff x="2133600" y="1981200"/>
                <a:chExt cx="152400" cy="2362200"/>
              </a:xfrm>
            </p:grpSpPr>
            <p:sp>
              <p:nvSpPr>
                <p:cNvPr id="93" name="Rectangle 92"/>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9221" name="Group 9220"/>
          <p:cNvGrpSpPr/>
          <p:nvPr/>
        </p:nvGrpSpPr>
        <p:grpSpPr>
          <a:xfrm>
            <a:off x="5346898" y="3563443"/>
            <a:ext cx="596702" cy="1999157"/>
            <a:chOff x="5804098" y="3563443"/>
            <a:chExt cx="596702" cy="1999157"/>
          </a:xfrm>
        </p:grpSpPr>
        <p:sp>
          <p:nvSpPr>
            <p:cNvPr id="177" name="Rectangle 176"/>
            <p:cNvSpPr/>
            <p:nvPr/>
          </p:nvSpPr>
          <p:spPr>
            <a:xfrm>
              <a:off x="5804098" y="3563443"/>
              <a:ext cx="596702" cy="1999157"/>
            </a:xfrm>
            <a:prstGeom prst="rect">
              <a:avLst/>
            </a:prstGeom>
            <a:solidFill>
              <a:srgbClr val="4D9E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6062537" y="3770745"/>
              <a:ext cx="125194" cy="1562429"/>
              <a:chOff x="4149402" y="3429000"/>
              <a:chExt cx="125194" cy="1562429"/>
            </a:xfrm>
          </p:grpSpPr>
          <p:sp>
            <p:nvSpPr>
              <p:cNvPr id="137" name="Rectangle 136"/>
              <p:cNvSpPr/>
              <p:nvPr/>
            </p:nvSpPr>
            <p:spPr>
              <a:xfrm>
                <a:off x="4149402" y="4876800"/>
                <a:ext cx="125194" cy="114629"/>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p:cNvSpPr/>
              <p:nvPr/>
            </p:nvSpPr>
            <p:spPr>
              <a:xfrm>
                <a:off x="4149402" y="4407110"/>
                <a:ext cx="125194" cy="114629"/>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4149402" y="3926740"/>
                <a:ext cx="125194" cy="114629"/>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4149402" y="3429000"/>
                <a:ext cx="125194" cy="114629"/>
              </a:xfrm>
              <a:prstGeom prst="rect">
                <a:avLst/>
              </a:prstGeom>
              <a:gradFill flip="none" rotWithShape="1">
                <a:gsLst>
                  <a:gs pos="0">
                    <a:srgbClr val="99FFFF"/>
                  </a:gs>
                  <a:gs pos="100000">
                    <a:srgbClr val="FFFFFF"/>
                  </a:gs>
                </a:gsLst>
                <a:lin ang="0" scaled="1"/>
                <a:tileRec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33" name="Group 232"/>
          <p:cNvGrpSpPr/>
          <p:nvPr/>
        </p:nvGrpSpPr>
        <p:grpSpPr>
          <a:xfrm>
            <a:off x="1219200" y="3124200"/>
            <a:ext cx="3816085" cy="2819400"/>
            <a:chOff x="1219200" y="3124200"/>
            <a:chExt cx="3816085" cy="2819400"/>
          </a:xfrm>
        </p:grpSpPr>
        <p:sp>
          <p:nvSpPr>
            <p:cNvPr id="9217" name="Rectangle 9216"/>
            <p:cNvSpPr/>
            <p:nvPr/>
          </p:nvSpPr>
          <p:spPr>
            <a:xfrm>
              <a:off x="1219200" y="3124200"/>
              <a:ext cx="3816085" cy="2819400"/>
            </a:xfrm>
            <a:prstGeom prst="rect">
              <a:avLst/>
            </a:prstGeom>
            <a:solidFill>
              <a:srgbClr val="FFE9E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1" name="Group 100"/>
            <p:cNvGrpSpPr/>
            <p:nvPr/>
          </p:nvGrpSpPr>
          <p:grpSpPr>
            <a:xfrm>
              <a:off x="2667000" y="3352800"/>
              <a:ext cx="152400" cy="2362200"/>
              <a:chOff x="2133600" y="1981200"/>
              <a:chExt cx="152400" cy="2362200"/>
            </a:xfrm>
          </p:grpSpPr>
          <p:sp>
            <p:nvSpPr>
              <p:cNvPr id="102" name="Rectangle 101"/>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ectangle 105"/>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2362200" y="3352800"/>
              <a:ext cx="152400" cy="2362200"/>
              <a:chOff x="2133600" y="1981200"/>
              <a:chExt cx="152400" cy="2362200"/>
            </a:xfrm>
          </p:grpSpPr>
          <p:sp>
            <p:nvSpPr>
              <p:cNvPr id="111" name="Rectangle 110"/>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ectangle 111"/>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ectangle 115"/>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 name="Group 118"/>
            <p:cNvGrpSpPr/>
            <p:nvPr/>
          </p:nvGrpSpPr>
          <p:grpSpPr>
            <a:xfrm>
              <a:off x="1752600" y="3352800"/>
              <a:ext cx="152400" cy="2362200"/>
              <a:chOff x="2133600" y="1981200"/>
              <a:chExt cx="152400" cy="2362200"/>
            </a:xfrm>
          </p:grpSpPr>
          <p:sp>
            <p:nvSpPr>
              <p:cNvPr id="120" name="Rectangle 119"/>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ectangle 120"/>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ectangle 121"/>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ectangle 124"/>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ectangle 126"/>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1447800" y="3352800"/>
              <a:ext cx="152400" cy="2362200"/>
              <a:chOff x="2133600" y="1981200"/>
              <a:chExt cx="152400" cy="2362200"/>
            </a:xfrm>
          </p:grpSpPr>
          <p:sp>
            <p:nvSpPr>
              <p:cNvPr id="129" name="Rectangle 128"/>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ectangle 129"/>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3657600" y="3352800"/>
              <a:ext cx="152400" cy="2362200"/>
              <a:chOff x="2133600" y="1981200"/>
              <a:chExt cx="152400" cy="2362200"/>
            </a:xfrm>
          </p:grpSpPr>
          <p:sp>
            <p:nvSpPr>
              <p:cNvPr id="142" name="Rectangle 141"/>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3352800" y="3352800"/>
              <a:ext cx="152400" cy="2362200"/>
              <a:chOff x="2133600" y="1981200"/>
              <a:chExt cx="152400" cy="2362200"/>
            </a:xfrm>
          </p:grpSpPr>
          <p:sp>
            <p:nvSpPr>
              <p:cNvPr id="151" name="Rectangle 150"/>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Rectangle 151"/>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Rectangle 153"/>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Rectangle 154"/>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Rectangle 155"/>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ectangle 156"/>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Rectangle 157"/>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9" name="Group 158"/>
            <p:cNvGrpSpPr/>
            <p:nvPr/>
          </p:nvGrpSpPr>
          <p:grpSpPr>
            <a:xfrm>
              <a:off x="4267200" y="3352800"/>
              <a:ext cx="152400" cy="2362200"/>
              <a:chOff x="2133600" y="1981200"/>
              <a:chExt cx="152400" cy="2362200"/>
            </a:xfrm>
          </p:grpSpPr>
          <p:sp>
            <p:nvSpPr>
              <p:cNvPr id="160" name="Rectangle 159"/>
              <p:cNvSpPr/>
              <p:nvPr/>
            </p:nvSpPr>
            <p:spPr>
              <a:xfrm>
                <a:off x="2133600" y="1981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p:cNvSpPr/>
              <p:nvPr/>
            </p:nvSpPr>
            <p:spPr>
              <a:xfrm>
                <a:off x="2133600" y="2286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p:cNvSpPr/>
              <p:nvPr/>
            </p:nvSpPr>
            <p:spPr>
              <a:xfrm>
                <a:off x="2133600" y="2590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a:off x="2133600" y="2895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p:cNvSpPr/>
              <p:nvPr/>
            </p:nvSpPr>
            <p:spPr>
              <a:xfrm>
                <a:off x="2133600" y="3276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a:off x="2133600" y="3581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a:xfrm>
                <a:off x="2133600" y="3886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a:off x="2133600" y="4191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237" name="Group 9236"/>
          <p:cNvGrpSpPr/>
          <p:nvPr/>
        </p:nvGrpSpPr>
        <p:grpSpPr>
          <a:xfrm>
            <a:off x="2819400" y="3429000"/>
            <a:ext cx="1752600" cy="304800"/>
            <a:chOff x="2819400" y="3429000"/>
            <a:chExt cx="1752600" cy="304800"/>
          </a:xfrm>
        </p:grpSpPr>
        <p:cxnSp>
          <p:nvCxnSpPr>
            <p:cNvPr id="9224" name="Straight Connector 9223"/>
            <p:cNvCxnSpPr>
              <a:stCxn id="102" idx="3"/>
              <a:endCxn id="151" idx="1"/>
            </p:cNvCxnSpPr>
            <p:nvPr/>
          </p:nvCxnSpPr>
          <p:spPr>
            <a:xfrm>
              <a:off x="2819400" y="3429000"/>
              <a:ext cx="533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a:stCxn id="151" idx="3"/>
              <a:endCxn id="143" idx="1"/>
            </p:cNvCxnSpPr>
            <p:nvPr/>
          </p:nvCxnSpPr>
          <p:spPr>
            <a:xfrm>
              <a:off x="3505200" y="3429000"/>
              <a:ext cx="152400" cy="30480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a:stCxn id="143" idx="3"/>
              <a:endCxn id="161" idx="1"/>
            </p:cNvCxnSpPr>
            <p:nvPr/>
          </p:nvCxnSpPr>
          <p:spPr>
            <a:xfrm>
              <a:off x="3810000" y="3733800"/>
              <a:ext cx="4572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a:stCxn id="161" idx="3"/>
            </p:cNvCxnSpPr>
            <p:nvPr/>
          </p:nvCxnSpPr>
          <p:spPr>
            <a:xfrm>
              <a:off x="4419600" y="3733800"/>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1905000" y="5029200"/>
            <a:ext cx="2667000" cy="304800"/>
            <a:chOff x="1905000" y="5029200"/>
            <a:chExt cx="2667000" cy="304800"/>
          </a:xfrm>
        </p:grpSpPr>
        <p:cxnSp>
          <p:nvCxnSpPr>
            <p:cNvPr id="184" name="Straight Connector 183"/>
            <p:cNvCxnSpPr/>
            <p:nvPr/>
          </p:nvCxnSpPr>
          <p:spPr>
            <a:xfrm>
              <a:off x="1905000" y="5334000"/>
              <a:ext cx="4572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a:endCxn id="157" idx="1"/>
            </p:cNvCxnSpPr>
            <p:nvPr/>
          </p:nvCxnSpPr>
          <p:spPr>
            <a:xfrm>
              <a:off x="2819400" y="5333174"/>
              <a:ext cx="533400" cy="826"/>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a:stCxn id="117" idx="3"/>
              <a:endCxn id="108" idx="1"/>
            </p:cNvCxnSpPr>
            <p:nvPr/>
          </p:nvCxnSpPr>
          <p:spPr>
            <a:xfrm>
              <a:off x="2514600" y="5334000"/>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a:stCxn id="157" idx="3"/>
              <a:endCxn id="148" idx="1"/>
            </p:cNvCxnSpPr>
            <p:nvPr/>
          </p:nvCxnSpPr>
          <p:spPr>
            <a:xfrm>
              <a:off x="3505200" y="5334000"/>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a:stCxn id="148" idx="3"/>
              <a:endCxn id="165" idx="1"/>
            </p:cNvCxnSpPr>
            <p:nvPr/>
          </p:nvCxnSpPr>
          <p:spPr>
            <a:xfrm flipV="1">
              <a:off x="3810000" y="5029200"/>
              <a:ext cx="457200" cy="30480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a:stCxn id="165" idx="3"/>
              <a:endCxn id="208" idx="1"/>
            </p:cNvCxnSpPr>
            <p:nvPr/>
          </p:nvCxnSpPr>
          <p:spPr>
            <a:xfrm>
              <a:off x="4419600" y="5029200"/>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cxnSp>
        <p:nvCxnSpPr>
          <p:cNvPr id="207" name="Straight Connector 206"/>
          <p:cNvCxnSpPr>
            <a:stCxn id="211" idx="3"/>
            <a:endCxn id="139" idx="1"/>
          </p:cNvCxnSpPr>
          <p:nvPr/>
        </p:nvCxnSpPr>
        <p:spPr>
          <a:xfrm>
            <a:off x="4724400" y="3733800"/>
            <a:ext cx="880937" cy="59200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a:stCxn id="208" idx="3"/>
            <a:endCxn id="138" idx="1"/>
          </p:cNvCxnSpPr>
          <p:nvPr/>
        </p:nvCxnSpPr>
        <p:spPr>
          <a:xfrm flipV="1">
            <a:off x="4724400" y="4806170"/>
            <a:ext cx="880937" cy="22303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nvGrpSpPr>
          <p:cNvPr id="227" name="Group 226"/>
          <p:cNvGrpSpPr/>
          <p:nvPr/>
        </p:nvGrpSpPr>
        <p:grpSpPr>
          <a:xfrm>
            <a:off x="1905000" y="3733800"/>
            <a:ext cx="2667000" cy="304800"/>
            <a:chOff x="1905000" y="3733800"/>
            <a:chExt cx="2667000" cy="304800"/>
          </a:xfrm>
        </p:grpSpPr>
        <p:cxnSp>
          <p:nvCxnSpPr>
            <p:cNvPr id="220" name="Straight Connector 219"/>
            <p:cNvCxnSpPr>
              <a:stCxn id="122" idx="3"/>
              <a:endCxn id="113" idx="1"/>
            </p:cNvCxnSpPr>
            <p:nvPr/>
          </p:nvCxnSpPr>
          <p:spPr>
            <a:xfrm>
              <a:off x="1905000" y="4038600"/>
              <a:ext cx="4572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a:stCxn id="113" idx="3"/>
              <a:endCxn id="104" idx="1"/>
            </p:cNvCxnSpPr>
            <p:nvPr/>
          </p:nvCxnSpPr>
          <p:spPr>
            <a:xfrm>
              <a:off x="2514600" y="4038600"/>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a:stCxn id="104" idx="3"/>
              <a:endCxn id="153" idx="1"/>
            </p:cNvCxnSpPr>
            <p:nvPr/>
          </p:nvCxnSpPr>
          <p:spPr>
            <a:xfrm>
              <a:off x="2819400" y="4038600"/>
              <a:ext cx="533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a:stCxn id="153" idx="3"/>
              <a:endCxn id="143" idx="1"/>
            </p:cNvCxnSpPr>
            <p:nvPr/>
          </p:nvCxnSpPr>
          <p:spPr>
            <a:xfrm flipV="1">
              <a:off x="3505200" y="3733800"/>
              <a:ext cx="152400" cy="30480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3810000" y="3733800"/>
              <a:ext cx="457200" cy="0"/>
            </a:xfrm>
            <a:prstGeom prst="line">
              <a:avLst/>
            </a:prstGeom>
            <a:ln w="381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35" name="Straight Connector 234"/>
            <p:cNvCxnSpPr>
              <a:stCxn id="161" idx="3"/>
              <a:endCxn id="211" idx="1"/>
            </p:cNvCxnSpPr>
            <p:nvPr/>
          </p:nvCxnSpPr>
          <p:spPr>
            <a:xfrm>
              <a:off x="4419600" y="3733800"/>
              <a:ext cx="152400" cy="0"/>
            </a:xfrm>
            <a:prstGeom prst="line">
              <a:avLst/>
            </a:prstGeom>
            <a:ln w="44450">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grpSp>
        <p:nvGrpSpPr>
          <p:cNvPr id="239" name="Group 238"/>
          <p:cNvGrpSpPr/>
          <p:nvPr/>
        </p:nvGrpSpPr>
        <p:grpSpPr>
          <a:xfrm>
            <a:off x="1907660" y="4724400"/>
            <a:ext cx="2667000" cy="838200"/>
            <a:chOff x="1905000" y="4029364"/>
            <a:chExt cx="2667000" cy="838200"/>
          </a:xfrm>
        </p:grpSpPr>
        <p:cxnSp>
          <p:nvCxnSpPr>
            <p:cNvPr id="240" name="Straight Connector 239"/>
            <p:cNvCxnSpPr/>
            <p:nvPr/>
          </p:nvCxnSpPr>
          <p:spPr>
            <a:xfrm flipV="1">
              <a:off x="1905000" y="4638964"/>
              <a:ext cx="457200" cy="22860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2514600" y="4638964"/>
              <a:ext cx="152400" cy="0"/>
            </a:xfrm>
            <a:prstGeom prst="line">
              <a:avLst/>
            </a:prstGeom>
            <a:ln w="4445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2819400" y="4638964"/>
              <a:ext cx="530740" cy="0"/>
            </a:xfrm>
            <a:prstGeom prst="line">
              <a:avLst/>
            </a:prstGeom>
            <a:ln w="4445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a:stCxn id="157" idx="3"/>
              <a:endCxn id="147" idx="1"/>
            </p:cNvCxnSpPr>
            <p:nvPr/>
          </p:nvCxnSpPr>
          <p:spPr>
            <a:xfrm flipV="1">
              <a:off x="3502540" y="4334164"/>
              <a:ext cx="152400" cy="304800"/>
            </a:xfrm>
            <a:prstGeom prst="line">
              <a:avLst/>
            </a:prstGeom>
            <a:ln w="22225">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a:stCxn id="147" idx="3"/>
              <a:endCxn id="164" idx="1"/>
            </p:cNvCxnSpPr>
            <p:nvPr/>
          </p:nvCxnSpPr>
          <p:spPr>
            <a:xfrm flipV="1">
              <a:off x="3807340" y="4029364"/>
              <a:ext cx="457200" cy="30480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4419600" y="4029364"/>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cxnSp>
        <p:nvCxnSpPr>
          <p:cNvPr id="262" name="Straight Connector 261"/>
          <p:cNvCxnSpPr>
            <a:stCxn id="206" idx="3"/>
            <a:endCxn id="138" idx="1"/>
          </p:cNvCxnSpPr>
          <p:nvPr/>
        </p:nvCxnSpPr>
        <p:spPr>
          <a:xfrm>
            <a:off x="4724400" y="4724400"/>
            <a:ext cx="880937" cy="8177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nvGrpSpPr>
          <p:cNvPr id="266" name="Group 265"/>
          <p:cNvGrpSpPr/>
          <p:nvPr/>
        </p:nvGrpSpPr>
        <p:grpSpPr>
          <a:xfrm>
            <a:off x="1905000" y="4724400"/>
            <a:ext cx="2667000" cy="0"/>
            <a:chOff x="1905000" y="4038600"/>
            <a:chExt cx="2667000" cy="0"/>
          </a:xfrm>
        </p:grpSpPr>
        <p:cxnSp>
          <p:nvCxnSpPr>
            <p:cNvPr id="267" name="Straight Connector 266"/>
            <p:cNvCxnSpPr/>
            <p:nvPr/>
          </p:nvCxnSpPr>
          <p:spPr>
            <a:xfrm>
              <a:off x="1905000" y="4038600"/>
              <a:ext cx="4572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2514600" y="4038600"/>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2819400" y="4038600"/>
              <a:ext cx="533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a:endCxn id="146" idx="1"/>
            </p:cNvCxnSpPr>
            <p:nvPr/>
          </p:nvCxnSpPr>
          <p:spPr>
            <a:xfrm>
              <a:off x="3505200" y="4038600"/>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a:stCxn id="146" idx="3"/>
            </p:cNvCxnSpPr>
            <p:nvPr/>
          </p:nvCxnSpPr>
          <p:spPr>
            <a:xfrm>
              <a:off x="3810000" y="4038600"/>
              <a:ext cx="4572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4419600" y="4038600"/>
              <a:ext cx="152400" cy="0"/>
            </a:xfrm>
            <a:prstGeom prst="line">
              <a:avLst/>
            </a:prstGeom>
            <a:ln w="44450">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sp>
        <p:nvSpPr>
          <p:cNvPr id="276" name="TextBox 275"/>
          <p:cNvSpPr txBox="1"/>
          <p:nvPr/>
        </p:nvSpPr>
        <p:spPr>
          <a:xfrm>
            <a:off x="1862932" y="5939135"/>
            <a:ext cx="2646878" cy="461665"/>
          </a:xfrm>
          <a:prstGeom prst="rect">
            <a:avLst/>
          </a:prstGeom>
          <a:noFill/>
        </p:spPr>
        <p:txBody>
          <a:bodyPr wrap="none" rtlCol="0">
            <a:spAutoFit/>
          </a:bodyPr>
          <a:lstStyle/>
          <a:p>
            <a:r>
              <a:rPr lang="en-US" dirty="0" smtClean="0">
                <a:solidFill>
                  <a:srgbClr val="000000"/>
                </a:solidFill>
                <a:latin typeface="Calibri"/>
                <a:cs typeface="Calibri"/>
              </a:rPr>
              <a:t>Compute node rack</a:t>
            </a:r>
            <a:endParaRPr lang="en-US" dirty="0">
              <a:solidFill>
                <a:srgbClr val="000000"/>
              </a:solidFill>
              <a:latin typeface="Calibri"/>
              <a:cs typeface="Calibri"/>
            </a:endParaRPr>
          </a:p>
        </p:txBody>
      </p:sp>
      <p:sp>
        <p:nvSpPr>
          <p:cNvPr id="277" name="TextBox 276"/>
          <p:cNvSpPr txBox="1"/>
          <p:nvPr/>
        </p:nvSpPr>
        <p:spPr>
          <a:xfrm>
            <a:off x="4953000" y="5939135"/>
            <a:ext cx="1413668" cy="461665"/>
          </a:xfrm>
          <a:prstGeom prst="rect">
            <a:avLst/>
          </a:prstGeom>
          <a:noFill/>
        </p:spPr>
        <p:txBody>
          <a:bodyPr wrap="none" rtlCol="0">
            <a:spAutoFit/>
          </a:bodyPr>
          <a:lstStyle/>
          <a:p>
            <a:r>
              <a:rPr lang="en-US" dirty="0" smtClean="0">
                <a:solidFill>
                  <a:srgbClr val="000000"/>
                </a:solidFill>
                <a:latin typeface="Calibri"/>
                <a:cs typeface="Calibri"/>
              </a:rPr>
              <a:t>I/O nodes</a:t>
            </a:r>
            <a:endParaRPr lang="en-US" dirty="0">
              <a:solidFill>
                <a:srgbClr val="000000"/>
              </a:solidFill>
              <a:latin typeface="Calibri"/>
              <a:cs typeface="Calibri"/>
            </a:endParaRPr>
          </a:p>
        </p:txBody>
      </p:sp>
      <p:grpSp>
        <p:nvGrpSpPr>
          <p:cNvPr id="230" name="Group 229"/>
          <p:cNvGrpSpPr/>
          <p:nvPr/>
        </p:nvGrpSpPr>
        <p:grpSpPr>
          <a:xfrm>
            <a:off x="4572000" y="3352800"/>
            <a:ext cx="152400" cy="2362200"/>
            <a:chOff x="4572000" y="3352800"/>
            <a:chExt cx="152400" cy="2362200"/>
          </a:xfrm>
        </p:grpSpPr>
        <p:sp>
          <p:nvSpPr>
            <p:cNvPr id="200" name="Rectangle 199"/>
            <p:cNvSpPr/>
            <p:nvPr/>
          </p:nvSpPr>
          <p:spPr>
            <a:xfrm>
              <a:off x="4572000" y="3352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4572000" y="39624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4572000" y="4267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p:nvPr/>
          </p:nvSpPr>
          <p:spPr>
            <a:xfrm>
              <a:off x="4572000" y="52578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4572000" y="5562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4572000" y="46482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4572000" y="49530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4572000" y="3657600"/>
              <a:ext cx="152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4" name="TextBox 233"/>
          <p:cNvSpPr txBox="1"/>
          <p:nvPr/>
        </p:nvSpPr>
        <p:spPr>
          <a:xfrm>
            <a:off x="3570521" y="2514600"/>
            <a:ext cx="2144479" cy="461665"/>
          </a:xfrm>
          <a:prstGeom prst="rect">
            <a:avLst/>
          </a:prstGeom>
          <a:noFill/>
        </p:spPr>
        <p:txBody>
          <a:bodyPr wrap="square" rtlCol="0">
            <a:spAutoFit/>
          </a:bodyPr>
          <a:lstStyle/>
          <a:p>
            <a:r>
              <a:rPr lang="en-US" dirty="0" smtClean="0">
                <a:solidFill>
                  <a:srgbClr val="000000"/>
                </a:solidFill>
                <a:latin typeface="Calibri"/>
                <a:cs typeface="Calibri"/>
              </a:rPr>
              <a:t>BRIDGE NODES</a:t>
            </a:r>
            <a:endParaRPr lang="en-US" dirty="0">
              <a:solidFill>
                <a:srgbClr val="000000"/>
              </a:solidFill>
              <a:latin typeface="Calibri"/>
              <a:cs typeface="Calibri"/>
            </a:endParaRPr>
          </a:p>
        </p:txBody>
      </p:sp>
      <p:cxnSp>
        <p:nvCxnSpPr>
          <p:cNvPr id="237" name="Straight Arrow Connector 236"/>
          <p:cNvCxnSpPr>
            <a:stCxn id="234" idx="2"/>
            <a:endCxn id="200" idx="0"/>
          </p:cNvCxnSpPr>
          <p:nvPr/>
        </p:nvCxnSpPr>
        <p:spPr>
          <a:xfrm>
            <a:off x="4642761" y="2976265"/>
            <a:ext cx="5439" cy="37653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1" name="TextBox 250"/>
          <p:cNvSpPr txBox="1"/>
          <p:nvPr/>
        </p:nvSpPr>
        <p:spPr>
          <a:xfrm>
            <a:off x="6096000" y="3124200"/>
            <a:ext cx="2895600" cy="2410916"/>
          </a:xfrm>
          <a:prstGeom prst="rect">
            <a:avLst/>
          </a:prstGeom>
          <a:noFill/>
        </p:spPr>
        <p:txBody>
          <a:bodyPr wrap="square" rtlCol="0">
            <a:spAutoFit/>
          </a:bodyPr>
          <a:lstStyle/>
          <a:p>
            <a:r>
              <a:rPr lang="en-US" dirty="0" smtClean="0">
                <a:solidFill>
                  <a:srgbClr val="008000"/>
                </a:solidFill>
                <a:latin typeface="Calibri"/>
                <a:cs typeface="Calibri"/>
              </a:rPr>
              <a:t>Observations</a:t>
            </a:r>
          </a:p>
          <a:p>
            <a:endParaRPr lang="en-US" sz="1000" baseline="-25000" dirty="0" smtClean="0">
              <a:solidFill>
                <a:srgbClr val="008000"/>
              </a:solidFill>
              <a:latin typeface="Calibri"/>
              <a:cs typeface="Calibri"/>
            </a:endParaRPr>
          </a:p>
          <a:p>
            <a:pPr marL="164592" indent="-164592">
              <a:buFont typeface="Arial"/>
              <a:buChar char="•"/>
            </a:pPr>
            <a:r>
              <a:rPr lang="en-US" dirty="0">
                <a:solidFill>
                  <a:srgbClr val="000000"/>
                </a:solidFill>
                <a:latin typeface="Calibri"/>
                <a:cs typeface="Calibri"/>
              </a:rPr>
              <a:t>Multiple </a:t>
            </a:r>
            <a:r>
              <a:rPr lang="en-US" dirty="0" smtClean="0">
                <a:solidFill>
                  <a:srgbClr val="000000"/>
                </a:solidFill>
                <a:latin typeface="Calibri"/>
                <a:cs typeface="Calibri"/>
              </a:rPr>
              <a:t>hops</a:t>
            </a:r>
          </a:p>
          <a:p>
            <a:pPr marL="164592" indent="-164592">
              <a:buFont typeface="Arial"/>
              <a:buChar char="•"/>
            </a:pPr>
            <a:r>
              <a:rPr lang="en-US" dirty="0" smtClean="0">
                <a:solidFill>
                  <a:srgbClr val="000000"/>
                </a:solidFill>
                <a:latin typeface="Calibri"/>
                <a:cs typeface="Calibri"/>
              </a:rPr>
              <a:t>Few </a:t>
            </a:r>
            <a:r>
              <a:rPr lang="en-US" dirty="0">
                <a:solidFill>
                  <a:srgbClr val="000000"/>
                </a:solidFill>
                <a:latin typeface="Calibri"/>
                <a:cs typeface="Calibri"/>
              </a:rPr>
              <a:t>congested links</a:t>
            </a:r>
          </a:p>
          <a:p>
            <a:pPr marL="164592" indent="-164592">
              <a:buFont typeface="Arial"/>
              <a:buChar char="•"/>
            </a:pPr>
            <a:r>
              <a:rPr lang="en-US" dirty="0" smtClean="0">
                <a:solidFill>
                  <a:srgbClr val="000000"/>
                </a:solidFill>
                <a:latin typeface="Calibri"/>
                <a:cs typeface="Calibri"/>
              </a:rPr>
              <a:t>Static routing</a:t>
            </a:r>
          </a:p>
          <a:p>
            <a:pPr marL="164592" indent="-164592">
              <a:buFont typeface="Arial"/>
              <a:buChar char="•"/>
            </a:pPr>
            <a:r>
              <a:rPr lang="en-US" dirty="0" smtClean="0">
                <a:solidFill>
                  <a:srgbClr val="000000"/>
                </a:solidFill>
                <a:latin typeface="Calibri"/>
                <a:cs typeface="Calibri"/>
              </a:rPr>
              <a:t>Varying distance from bridge node</a:t>
            </a:r>
          </a:p>
        </p:txBody>
      </p:sp>
      <p:sp>
        <p:nvSpPr>
          <p:cNvPr id="209" name="TextBox 208"/>
          <p:cNvSpPr txBox="1"/>
          <p:nvPr/>
        </p:nvSpPr>
        <p:spPr>
          <a:xfrm>
            <a:off x="471189" y="1143000"/>
            <a:ext cx="3262611" cy="1107996"/>
          </a:xfrm>
          <a:prstGeom prst="rect">
            <a:avLst/>
          </a:prstGeom>
          <a:noFill/>
        </p:spPr>
        <p:txBody>
          <a:bodyPr wrap="square" rtlCol="0">
            <a:spAutoFit/>
          </a:bodyPr>
          <a:lstStyle/>
          <a:p>
            <a:r>
              <a:rPr lang="en-US" sz="2200" dirty="0" smtClean="0">
                <a:solidFill>
                  <a:srgbClr val="008000"/>
                </a:solidFill>
                <a:latin typeface="Calibri"/>
                <a:cs typeface="Calibri"/>
              </a:rPr>
              <a:t>2 bridge nodes for every 128 compute nodes, assigned at boot time</a:t>
            </a:r>
            <a:endParaRPr lang="en-US" sz="2200" dirty="0">
              <a:solidFill>
                <a:srgbClr val="008000"/>
              </a:solidFill>
              <a:latin typeface="Calibri"/>
              <a:cs typeface="Calibri"/>
            </a:endParaRPr>
          </a:p>
        </p:txBody>
      </p:sp>
      <p:sp>
        <p:nvSpPr>
          <p:cNvPr id="12" name="TextBox 11"/>
          <p:cNvSpPr txBox="1"/>
          <p:nvPr/>
        </p:nvSpPr>
        <p:spPr>
          <a:xfrm>
            <a:off x="6806056" y="1732002"/>
            <a:ext cx="890144" cy="553998"/>
          </a:xfrm>
          <a:prstGeom prst="rect">
            <a:avLst/>
          </a:prstGeom>
          <a:noFill/>
        </p:spPr>
        <p:txBody>
          <a:bodyPr wrap="none" rtlCol="0">
            <a:spAutoFit/>
          </a:bodyPr>
          <a:lstStyle/>
          <a:p>
            <a:pPr algn="ctr"/>
            <a:r>
              <a:rPr lang="en-US" sz="1500" dirty="0" smtClean="0">
                <a:solidFill>
                  <a:srgbClr val="000000"/>
                </a:solidFill>
              </a:rPr>
              <a:t>IB</a:t>
            </a:r>
          </a:p>
          <a:p>
            <a:pPr algn="ctr"/>
            <a:r>
              <a:rPr lang="en-US" sz="1500" dirty="0" smtClean="0">
                <a:solidFill>
                  <a:srgbClr val="000000"/>
                </a:solidFill>
              </a:rPr>
              <a:t>Network</a:t>
            </a:r>
            <a:endParaRPr lang="en-US" sz="1500" dirty="0">
              <a:solidFill>
                <a:srgbClr val="000000"/>
              </a:solidFill>
            </a:endParaRPr>
          </a:p>
        </p:txBody>
      </p:sp>
      <p:grpSp>
        <p:nvGrpSpPr>
          <p:cNvPr id="224" name="Group 223"/>
          <p:cNvGrpSpPr/>
          <p:nvPr/>
        </p:nvGrpSpPr>
        <p:grpSpPr>
          <a:xfrm>
            <a:off x="2362200" y="2740659"/>
            <a:ext cx="774972" cy="471211"/>
            <a:chOff x="9601200" y="3352800"/>
            <a:chExt cx="774972" cy="471211"/>
          </a:xfrm>
        </p:grpSpPr>
        <p:sp>
          <p:nvSpPr>
            <p:cNvPr id="17" name="Oval 16"/>
            <p:cNvSpPr/>
            <p:nvPr/>
          </p:nvSpPr>
          <p:spPr>
            <a:xfrm>
              <a:off x="9614172" y="3366811"/>
              <a:ext cx="762000" cy="457200"/>
            </a:xfrm>
            <a:prstGeom prst="ellipse">
              <a:avLst/>
            </a:prstGeom>
            <a:gradFill flip="none" rotWithShape="1">
              <a:gsLst>
                <a:gs pos="0">
                  <a:srgbClr val="008000"/>
                </a:gs>
                <a:gs pos="100000">
                  <a:srgbClr val="33CC0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6" name="TextBox 245"/>
            <p:cNvSpPr txBox="1"/>
            <p:nvPr/>
          </p:nvSpPr>
          <p:spPr>
            <a:xfrm>
              <a:off x="9601200" y="3352800"/>
              <a:ext cx="774972" cy="461665"/>
            </a:xfrm>
            <a:prstGeom prst="rect">
              <a:avLst/>
            </a:prstGeom>
            <a:noFill/>
          </p:spPr>
          <p:txBody>
            <a:bodyPr wrap="none" rtlCol="0">
              <a:spAutoFit/>
            </a:bodyPr>
            <a:lstStyle/>
            <a:p>
              <a:pPr algn="ctr"/>
              <a:r>
                <a:rPr lang="en-US" dirty="0" smtClean="0">
                  <a:solidFill>
                    <a:srgbClr val="FFFFFF"/>
                  </a:solidFill>
                  <a:latin typeface="Calibri"/>
                  <a:cs typeface="Calibri"/>
                </a:rPr>
                <a:t>A (4)</a:t>
              </a:r>
              <a:endParaRPr lang="en-US" dirty="0">
                <a:solidFill>
                  <a:srgbClr val="FFFFFF"/>
                </a:solidFill>
                <a:latin typeface="Calibri"/>
                <a:cs typeface="Calibri"/>
              </a:endParaRPr>
            </a:p>
          </p:txBody>
        </p:sp>
      </p:grpSp>
      <p:cxnSp>
        <p:nvCxnSpPr>
          <p:cNvPr id="215" name="Straight Connector 214"/>
          <p:cNvCxnSpPr>
            <a:stCxn id="136" idx="3"/>
            <a:endCxn id="127" idx="1"/>
          </p:cNvCxnSpPr>
          <p:nvPr/>
        </p:nvCxnSpPr>
        <p:spPr>
          <a:xfrm>
            <a:off x="1600200" y="5638800"/>
            <a:ext cx="152400" cy="0"/>
          </a:xfrm>
          <a:prstGeom prst="line">
            <a:avLst/>
          </a:prstGeom>
          <a:ln w="25400">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nvGrpSpPr>
          <p:cNvPr id="217" name="Group 216"/>
          <p:cNvGrpSpPr/>
          <p:nvPr/>
        </p:nvGrpSpPr>
        <p:grpSpPr>
          <a:xfrm>
            <a:off x="536869" y="5410200"/>
            <a:ext cx="767984" cy="471211"/>
            <a:chOff x="9608188" y="3352800"/>
            <a:chExt cx="767984" cy="471211"/>
          </a:xfrm>
        </p:grpSpPr>
        <p:sp>
          <p:nvSpPr>
            <p:cNvPr id="218" name="Oval 217"/>
            <p:cNvSpPr/>
            <p:nvPr/>
          </p:nvSpPr>
          <p:spPr>
            <a:xfrm>
              <a:off x="9614172" y="3366811"/>
              <a:ext cx="762000" cy="457200"/>
            </a:xfrm>
            <a:prstGeom prst="ellipse">
              <a:avLst/>
            </a:prstGeom>
            <a:gradFill flip="none" rotWithShape="1">
              <a:gsLst>
                <a:gs pos="0">
                  <a:srgbClr val="008000"/>
                </a:gs>
                <a:gs pos="100000">
                  <a:srgbClr val="33CC0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9" name="TextBox 218"/>
            <p:cNvSpPr txBox="1"/>
            <p:nvPr/>
          </p:nvSpPr>
          <p:spPr>
            <a:xfrm>
              <a:off x="9608188" y="3352800"/>
              <a:ext cx="760996" cy="461665"/>
            </a:xfrm>
            <a:prstGeom prst="rect">
              <a:avLst/>
            </a:prstGeom>
            <a:noFill/>
          </p:spPr>
          <p:txBody>
            <a:bodyPr wrap="none" rtlCol="0">
              <a:spAutoFit/>
            </a:bodyPr>
            <a:lstStyle/>
            <a:p>
              <a:pPr algn="ctr"/>
              <a:r>
                <a:rPr lang="en-US" dirty="0" smtClean="0">
                  <a:solidFill>
                    <a:srgbClr val="FFFFFF"/>
                  </a:solidFill>
                  <a:latin typeface="Calibri"/>
                  <a:cs typeface="Calibri"/>
                </a:rPr>
                <a:t>C (7)</a:t>
              </a:r>
              <a:endParaRPr lang="en-US" dirty="0">
                <a:solidFill>
                  <a:srgbClr val="FFFFFF"/>
                </a:solidFill>
                <a:latin typeface="Calibri"/>
                <a:cs typeface="Calibri"/>
              </a:endParaRPr>
            </a:p>
          </p:txBody>
        </p:sp>
      </p:grpSp>
      <p:grpSp>
        <p:nvGrpSpPr>
          <p:cNvPr id="228" name="Group 227"/>
          <p:cNvGrpSpPr/>
          <p:nvPr/>
        </p:nvGrpSpPr>
        <p:grpSpPr>
          <a:xfrm>
            <a:off x="1440163" y="4114800"/>
            <a:ext cx="769637" cy="471211"/>
            <a:chOff x="9606535" y="3352800"/>
            <a:chExt cx="769637" cy="471211"/>
          </a:xfrm>
        </p:grpSpPr>
        <p:sp>
          <p:nvSpPr>
            <p:cNvPr id="229" name="Oval 228"/>
            <p:cNvSpPr/>
            <p:nvPr/>
          </p:nvSpPr>
          <p:spPr>
            <a:xfrm>
              <a:off x="9614172" y="3366811"/>
              <a:ext cx="762000" cy="457200"/>
            </a:xfrm>
            <a:prstGeom prst="ellipse">
              <a:avLst/>
            </a:prstGeom>
            <a:gradFill flip="none" rotWithShape="1">
              <a:gsLst>
                <a:gs pos="0">
                  <a:srgbClr val="008000"/>
                </a:gs>
                <a:gs pos="100000">
                  <a:srgbClr val="33CC00"/>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1" name="TextBox 230"/>
            <p:cNvSpPr txBox="1"/>
            <p:nvPr/>
          </p:nvSpPr>
          <p:spPr>
            <a:xfrm>
              <a:off x="9606535" y="3352800"/>
              <a:ext cx="764302" cy="461665"/>
            </a:xfrm>
            <a:prstGeom prst="rect">
              <a:avLst/>
            </a:prstGeom>
            <a:noFill/>
          </p:spPr>
          <p:txBody>
            <a:bodyPr wrap="none" rtlCol="0">
              <a:spAutoFit/>
            </a:bodyPr>
            <a:lstStyle/>
            <a:p>
              <a:pPr algn="ctr"/>
              <a:r>
                <a:rPr lang="en-US" dirty="0">
                  <a:solidFill>
                    <a:srgbClr val="FFFFFF"/>
                  </a:solidFill>
                  <a:latin typeface="Calibri"/>
                  <a:cs typeface="Calibri"/>
                </a:rPr>
                <a:t>B</a:t>
              </a:r>
              <a:r>
                <a:rPr lang="en-US" dirty="0" smtClean="0">
                  <a:solidFill>
                    <a:srgbClr val="FFFFFF"/>
                  </a:solidFill>
                  <a:latin typeface="Calibri"/>
                  <a:cs typeface="Calibri"/>
                </a:rPr>
                <a:t> (6)</a:t>
              </a:r>
              <a:endParaRPr lang="en-US" dirty="0">
                <a:solidFill>
                  <a:srgbClr val="FFFFFF"/>
                </a:solidFill>
                <a:latin typeface="Calibri"/>
                <a:cs typeface="Calibri"/>
              </a:endParaRPr>
            </a:p>
          </p:txBody>
        </p:sp>
      </p:grpSp>
      <p:cxnSp>
        <p:nvCxnSpPr>
          <p:cNvPr id="238" name="Straight Connector 237"/>
          <p:cNvCxnSpPr>
            <a:stCxn id="143" idx="3"/>
          </p:cNvCxnSpPr>
          <p:nvPr/>
        </p:nvCxnSpPr>
        <p:spPr>
          <a:xfrm>
            <a:off x="3810000" y="3733800"/>
            <a:ext cx="457200" cy="0"/>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3" name="Straight Connector 252"/>
          <p:cNvCxnSpPr>
            <a:stCxn id="161" idx="3"/>
            <a:endCxn id="211" idx="1"/>
          </p:cNvCxnSpPr>
          <p:nvPr/>
        </p:nvCxnSpPr>
        <p:spPr>
          <a:xfrm>
            <a:off x="4419600" y="3733800"/>
            <a:ext cx="152400" cy="0"/>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6" name="Straight Connector 255"/>
          <p:cNvCxnSpPr>
            <a:stCxn id="108" idx="3"/>
            <a:endCxn id="157" idx="1"/>
          </p:cNvCxnSpPr>
          <p:nvPr/>
        </p:nvCxnSpPr>
        <p:spPr>
          <a:xfrm>
            <a:off x="2819400" y="5334000"/>
            <a:ext cx="533400" cy="0"/>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a:stCxn id="117" idx="3"/>
            <a:endCxn id="108" idx="1"/>
          </p:cNvCxnSpPr>
          <p:nvPr/>
        </p:nvCxnSpPr>
        <p:spPr>
          <a:xfrm>
            <a:off x="2514600" y="5334000"/>
            <a:ext cx="152400" cy="0"/>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4419600" y="4724400"/>
            <a:ext cx="152400" cy="0"/>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a:stCxn id="211" idx="3"/>
            <a:endCxn id="139" idx="1"/>
          </p:cNvCxnSpPr>
          <p:nvPr/>
        </p:nvCxnSpPr>
        <p:spPr>
          <a:xfrm>
            <a:off x="4724400" y="3733800"/>
            <a:ext cx="880937" cy="592000"/>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60" name="Straight Connector 259"/>
          <p:cNvCxnSpPr>
            <a:stCxn id="206" idx="3"/>
            <a:endCxn id="138" idx="1"/>
          </p:cNvCxnSpPr>
          <p:nvPr/>
        </p:nvCxnSpPr>
        <p:spPr>
          <a:xfrm>
            <a:off x="4724400" y="4724400"/>
            <a:ext cx="880937" cy="81770"/>
          </a:xfrm>
          <a:prstGeom prst="line">
            <a:avLst/>
          </a:prstGeom>
          <a:ln w="44450">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231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4"/>
                                        </p:tgtEl>
                                        <p:attrNameLst>
                                          <p:attrName>style.visibility</p:attrName>
                                        </p:attrNameLst>
                                      </p:cBhvr>
                                      <p:to>
                                        <p:strVal val="visible"/>
                                      </p:to>
                                    </p:set>
                                    <p:animEffect transition="in" filter="fade">
                                      <p:cBhvr>
                                        <p:cTn id="10" dur="500"/>
                                        <p:tgtEl>
                                          <p:spTgt spid="234"/>
                                        </p:tgtEl>
                                      </p:cBhvr>
                                    </p:animEffect>
                                  </p:childTnLst>
                                </p:cTn>
                              </p:par>
                              <p:par>
                                <p:cTn id="11" presetID="10" presetClass="entr" presetSubtype="0" fill="hold" nodeType="withEffect">
                                  <p:stCondLst>
                                    <p:cond delay="0"/>
                                  </p:stCondLst>
                                  <p:childTnLst>
                                    <p:set>
                                      <p:cBhvr>
                                        <p:cTn id="12" dur="1" fill="hold">
                                          <p:stCondLst>
                                            <p:cond delay="0"/>
                                          </p:stCondLst>
                                        </p:cTn>
                                        <p:tgtEl>
                                          <p:spTgt spid="237"/>
                                        </p:tgtEl>
                                        <p:attrNameLst>
                                          <p:attrName>style.visibility</p:attrName>
                                        </p:attrNameLst>
                                      </p:cBhvr>
                                      <p:to>
                                        <p:strVal val="visible"/>
                                      </p:to>
                                    </p:set>
                                    <p:animEffect transition="in" filter="fade">
                                      <p:cBhvr>
                                        <p:cTn id="13" dur="500"/>
                                        <p:tgtEl>
                                          <p:spTgt spid="237"/>
                                        </p:tgtEl>
                                      </p:cBhvr>
                                    </p:animEffect>
                                  </p:childTnLst>
                                </p:cTn>
                              </p:par>
                              <p:par>
                                <p:cTn id="14" presetID="10" presetClass="entr" presetSubtype="0" fill="hold" nodeType="withEffect">
                                  <p:stCondLst>
                                    <p:cond delay="0"/>
                                  </p:stCondLst>
                                  <p:childTnLst>
                                    <p:set>
                                      <p:cBhvr>
                                        <p:cTn id="15" dur="1" fill="hold">
                                          <p:stCondLst>
                                            <p:cond delay="0"/>
                                          </p:stCondLst>
                                        </p:cTn>
                                        <p:tgtEl>
                                          <p:spTgt spid="9221"/>
                                        </p:tgtEl>
                                        <p:attrNameLst>
                                          <p:attrName>style.visibility</p:attrName>
                                        </p:attrNameLst>
                                      </p:cBhvr>
                                      <p:to>
                                        <p:strVal val="visible"/>
                                      </p:to>
                                    </p:set>
                                    <p:animEffect transition="in" filter="fade">
                                      <p:cBhvr>
                                        <p:cTn id="16" dur="500"/>
                                        <p:tgtEl>
                                          <p:spTgt spid="9221"/>
                                        </p:tgtEl>
                                      </p:cBhvr>
                                    </p:animEffect>
                                  </p:childTnLst>
                                </p:cTn>
                              </p:par>
                              <p:par>
                                <p:cTn id="17" presetID="10" presetClass="entr" presetSubtype="0" fill="hold" nodeType="withEffect">
                                  <p:stCondLst>
                                    <p:cond delay="0"/>
                                  </p:stCondLst>
                                  <p:childTnLst>
                                    <p:set>
                                      <p:cBhvr>
                                        <p:cTn id="18" dur="1" fill="hold">
                                          <p:stCondLst>
                                            <p:cond delay="0"/>
                                          </p:stCondLst>
                                        </p:cTn>
                                        <p:tgtEl>
                                          <p:spTgt spid="230"/>
                                        </p:tgtEl>
                                        <p:attrNameLst>
                                          <p:attrName>style.visibility</p:attrName>
                                        </p:attrNameLst>
                                      </p:cBhvr>
                                      <p:to>
                                        <p:strVal val="visible"/>
                                      </p:to>
                                    </p:set>
                                    <p:animEffect transition="in" filter="fade">
                                      <p:cBhvr>
                                        <p:cTn id="19" dur="500"/>
                                        <p:tgtEl>
                                          <p:spTgt spid="2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6"/>
                                        </p:tgtEl>
                                        <p:attrNameLst>
                                          <p:attrName>style.visibility</p:attrName>
                                        </p:attrNameLst>
                                      </p:cBhvr>
                                      <p:to>
                                        <p:strVal val="visible"/>
                                      </p:to>
                                    </p:set>
                                    <p:animEffect transition="in" filter="fade">
                                      <p:cBhvr>
                                        <p:cTn id="22" dur="500"/>
                                        <p:tgtEl>
                                          <p:spTgt spid="27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7"/>
                                        </p:tgtEl>
                                        <p:attrNameLst>
                                          <p:attrName>style.visibility</p:attrName>
                                        </p:attrNameLst>
                                      </p:cBhvr>
                                      <p:to>
                                        <p:strVal val="visible"/>
                                      </p:to>
                                    </p:set>
                                    <p:animEffect transition="in" filter="fade">
                                      <p:cBhvr>
                                        <p:cTn id="25" dur="500"/>
                                        <p:tgtEl>
                                          <p:spTgt spid="27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0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237"/>
                                        </p:tgtEl>
                                        <p:attrNameLst>
                                          <p:attrName>style.visibility</p:attrName>
                                        </p:attrNameLst>
                                      </p:cBhvr>
                                      <p:to>
                                        <p:strVal val="visible"/>
                                      </p:to>
                                    </p:set>
                                    <p:animEffect transition="in" filter="wipe(left)">
                                      <p:cBhvr>
                                        <p:cTn id="32" dur="1000"/>
                                        <p:tgtEl>
                                          <p:spTgt spid="9237"/>
                                        </p:tgtEl>
                                      </p:cBhvr>
                                    </p:animEffect>
                                  </p:childTnLst>
                                </p:cTn>
                              </p:par>
                              <p:par>
                                <p:cTn id="33" presetID="22" presetClass="entr" presetSubtype="8"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1000"/>
                                        <p:tgtEl>
                                          <p:spTgt spid="53"/>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07"/>
                                        </p:tgtEl>
                                        <p:attrNameLst>
                                          <p:attrName>style.visibility</p:attrName>
                                        </p:attrNameLst>
                                      </p:cBhvr>
                                      <p:to>
                                        <p:strVal val="visible"/>
                                      </p:to>
                                    </p:set>
                                    <p:animEffect transition="in" filter="fade">
                                      <p:cBhvr>
                                        <p:cTn id="39" dur="500"/>
                                        <p:tgtEl>
                                          <p:spTgt spid="207"/>
                                        </p:tgtEl>
                                      </p:cBhvr>
                                    </p:animEffect>
                                  </p:childTnLst>
                                </p:cTn>
                              </p:par>
                              <p:par>
                                <p:cTn id="40" presetID="10" presetClass="entr" presetSubtype="0" fill="hold" nodeType="withEffect">
                                  <p:stCondLst>
                                    <p:cond delay="0"/>
                                  </p:stCondLst>
                                  <p:childTnLst>
                                    <p:set>
                                      <p:cBhvr>
                                        <p:cTn id="41" dur="1" fill="hold">
                                          <p:stCondLst>
                                            <p:cond delay="0"/>
                                          </p:stCondLst>
                                        </p:cTn>
                                        <p:tgtEl>
                                          <p:spTgt spid="214"/>
                                        </p:tgtEl>
                                        <p:attrNameLst>
                                          <p:attrName>style.visibility</p:attrName>
                                        </p:attrNameLst>
                                      </p:cBhvr>
                                      <p:to>
                                        <p:strVal val="visible"/>
                                      </p:to>
                                    </p:set>
                                    <p:animEffect transition="in" filter="fade">
                                      <p:cBhvr>
                                        <p:cTn id="42" dur="500"/>
                                        <p:tgtEl>
                                          <p:spTgt spid="214"/>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251">
                                            <p:txEl>
                                              <p:pRg st="0" end="0"/>
                                            </p:txEl>
                                          </p:spTgt>
                                        </p:tgtEl>
                                        <p:attrNameLst>
                                          <p:attrName>style.visibility</p:attrName>
                                        </p:attrNameLst>
                                      </p:cBhvr>
                                      <p:to>
                                        <p:strVal val="visible"/>
                                      </p:to>
                                    </p:set>
                                    <p:animEffect transition="in" filter="fade">
                                      <p:cBhvr>
                                        <p:cTn id="46" dur="500"/>
                                        <p:tgtEl>
                                          <p:spTgt spid="251">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51">
                                            <p:txEl>
                                              <p:pRg st="2" end="2"/>
                                            </p:txEl>
                                          </p:spTgt>
                                        </p:tgtEl>
                                        <p:attrNameLst>
                                          <p:attrName>style.visibility</p:attrName>
                                        </p:attrNameLst>
                                      </p:cBhvr>
                                      <p:to>
                                        <p:strVal val="visible"/>
                                      </p:to>
                                    </p:set>
                                    <p:animEffect transition="in" filter="fade">
                                      <p:cBhvr>
                                        <p:cTn id="49" dur="500"/>
                                        <p:tgtEl>
                                          <p:spTgt spid="25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27"/>
                                        </p:tgtEl>
                                        <p:attrNameLst>
                                          <p:attrName>style.visibility</p:attrName>
                                        </p:attrNameLst>
                                      </p:cBhvr>
                                      <p:to>
                                        <p:strVal val="visible"/>
                                      </p:to>
                                    </p:set>
                                    <p:animEffect transition="in" filter="wipe(left)">
                                      <p:cBhvr>
                                        <p:cTn id="54" dur="500"/>
                                        <p:tgtEl>
                                          <p:spTgt spid="227"/>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39"/>
                                        </p:tgtEl>
                                        <p:attrNameLst>
                                          <p:attrName>style.visibility</p:attrName>
                                        </p:attrNameLst>
                                      </p:cBhvr>
                                      <p:to>
                                        <p:strVal val="visible"/>
                                      </p:to>
                                    </p:set>
                                    <p:animEffect transition="in" filter="wipe(left)">
                                      <p:cBhvr>
                                        <p:cTn id="58" dur="500"/>
                                        <p:tgtEl>
                                          <p:spTgt spid="239"/>
                                        </p:tgtEl>
                                      </p:cBhvr>
                                    </p:animEffect>
                                  </p:childTnLst>
                                </p:cTn>
                              </p:par>
                              <p:par>
                                <p:cTn id="59" presetID="1" presetClass="entr" presetSubtype="0" fill="hold" nodeType="withEffect">
                                  <p:stCondLst>
                                    <p:cond delay="0"/>
                                  </p:stCondLst>
                                  <p:childTnLst>
                                    <p:set>
                                      <p:cBhvr>
                                        <p:cTn id="60" dur="1" fill="hold">
                                          <p:stCondLst>
                                            <p:cond delay="0"/>
                                          </p:stCondLst>
                                        </p:cTn>
                                        <p:tgtEl>
                                          <p:spTgt spid="215"/>
                                        </p:tgtEl>
                                        <p:attrNameLst>
                                          <p:attrName>style.visibility</p:attrName>
                                        </p:attrNameLst>
                                      </p:cBhvr>
                                      <p:to>
                                        <p:strVal val="visible"/>
                                      </p:to>
                                    </p:se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262"/>
                                        </p:tgtEl>
                                        <p:attrNameLst>
                                          <p:attrName>style.visibility</p:attrName>
                                        </p:attrNameLst>
                                      </p:cBhvr>
                                      <p:to>
                                        <p:strVal val="visible"/>
                                      </p:to>
                                    </p:set>
                                    <p:animEffect transition="in" filter="wipe(left)">
                                      <p:cBhvr>
                                        <p:cTn id="64" dur="500"/>
                                        <p:tgtEl>
                                          <p:spTgt spid="262"/>
                                        </p:tgtEl>
                                      </p:cBhvr>
                                    </p:animEffect>
                                  </p:childTnLst>
                                </p:cTn>
                              </p:par>
                            </p:childTnLst>
                          </p:cTn>
                        </p:par>
                        <p:par>
                          <p:cTn id="65" fill="hold">
                            <p:stCondLst>
                              <p:cond delay="1500"/>
                            </p:stCondLst>
                            <p:childTnLst>
                              <p:par>
                                <p:cTn id="66" presetID="22" presetClass="entr" presetSubtype="8" fill="hold" nodeType="afterEffect">
                                  <p:stCondLst>
                                    <p:cond delay="0"/>
                                  </p:stCondLst>
                                  <p:childTnLst>
                                    <p:set>
                                      <p:cBhvr>
                                        <p:cTn id="67" dur="1" fill="hold">
                                          <p:stCondLst>
                                            <p:cond delay="0"/>
                                          </p:stCondLst>
                                        </p:cTn>
                                        <p:tgtEl>
                                          <p:spTgt spid="266"/>
                                        </p:tgtEl>
                                        <p:attrNameLst>
                                          <p:attrName>style.visibility</p:attrName>
                                        </p:attrNameLst>
                                      </p:cBhvr>
                                      <p:to>
                                        <p:strVal val="visible"/>
                                      </p:to>
                                    </p:set>
                                    <p:animEffect transition="in" filter="wipe(left)">
                                      <p:cBhvr>
                                        <p:cTn id="68" dur="500"/>
                                        <p:tgtEl>
                                          <p:spTgt spid="26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51">
                                            <p:txEl>
                                              <p:pRg st="3" end="3"/>
                                            </p:txEl>
                                          </p:spTgt>
                                        </p:tgtEl>
                                        <p:attrNameLst>
                                          <p:attrName>style.visibility</p:attrName>
                                        </p:attrNameLst>
                                      </p:cBhvr>
                                      <p:to>
                                        <p:strVal val="visible"/>
                                      </p:to>
                                    </p:set>
                                    <p:animEffect transition="in" filter="fade">
                                      <p:cBhvr>
                                        <p:cTn id="73" dur="500"/>
                                        <p:tgtEl>
                                          <p:spTgt spid="251">
                                            <p:txEl>
                                              <p:pRg st="3" end="3"/>
                                            </p:txEl>
                                          </p:spTgt>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23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5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5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58"/>
                                        </p:tgtEl>
                                        <p:attrNameLst>
                                          <p:attrName>style.visibility</p:attrName>
                                        </p:attrNameLst>
                                      </p:cBhvr>
                                      <p:to>
                                        <p:strVal val="visible"/>
                                      </p:to>
                                    </p:set>
                                  </p:childTnLst>
                                </p:cTn>
                              </p:par>
                            </p:childTnLst>
                          </p:cTn>
                        </p:par>
                        <p:par>
                          <p:cTn id="85" fill="hold">
                            <p:stCondLst>
                              <p:cond delay="500"/>
                            </p:stCondLst>
                            <p:childTnLst>
                              <p:par>
                                <p:cTn id="86" presetID="1" presetClass="entr" presetSubtype="0" fill="hold" nodeType="afterEffect">
                                  <p:stCondLst>
                                    <p:cond delay="0"/>
                                  </p:stCondLst>
                                  <p:childTnLst>
                                    <p:set>
                                      <p:cBhvr>
                                        <p:cTn id="87" dur="1" fill="hold">
                                          <p:stCondLst>
                                            <p:cond delay="0"/>
                                          </p:stCondLst>
                                        </p:cTn>
                                        <p:tgtEl>
                                          <p:spTgt spid="259"/>
                                        </p:tgtEl>
                                        <p:attrNameLst>
                                          <p:attrName>style.visibility</p:attrName>
                                        </p:attrNameLst>
                                      </p:cBhvr>
                                      <p:to>
                                        <p:strVal val="visible"/>
                                      </p:to>
                                    </p:set>
                                  </p:childTnLst>
                                </p:cTn>
                              </p:par>
                            </p:childTnLst>
                          </p:cTn>
                        </p:par>
                        <p:par>
                          <p:cTn id="88" fill="hold">
                            <p:stCondLst>
                              <p:cond delay="500"/>
                            </p:stCondLst>
                            <p:childTnLst>
                              <p:par>
                                <p:cTn id="89" presetID="1" presetClass="entr" presetSubtype="0" fill="hold" nodeType="afterEffect">
                                  <p:stCondLst>
                                    <p:cond delay="0"/>
                                  </p:stCondLst>
                                  <p:childTnLst>
                                    <p:set>
                                      <p:cBhvr>
                                        <p:cTn id="90" dur="1" fill="hold">
                                          <p:stCondLst>
                                            <p:cond delay="0"/>
                                          </p:stCondLst>
                                        </p:cTn>
                                        <p:tgtEl>
                                          <p:spTgt spid="260"/>
                                        </p:tgtEl>
                                        <p:attrNameLst>
                                          <p:attrName>style.visibility</p:attrName>
                                        </p:attrNameLst>
                                      </p:cBhvr>
                                      <p:to>
                                        <p:strVal val="visible"/>
                                      </p:to>
                                    </p:se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251">
                                            <p:txEl>
                                              <p:pRg st="4" end="4"/>
                                            </p:txEl>
                                          </p:spTgt>
                                        </p:tgtEl>
                                        <p:attrNameLst>
                                          <p:attrName>style.visibility</p:attrName>
                                        </p:attrNameLst>
                                      </p:cBhvr>
                                      <p:to>
                                        <p:strVal val="visible"/>
                                      </p:to>
                                    </p:set>
                                    <p:animEffect transition="in" filter="fade">
                                      <p:cBhvr>
                                        <p:cTn id="94" dur="500"/>
                                        <p:tgtEl>
                                          <p:spTgt spid="251">
                                            <p:txEl>
                                              <p:pRg st="4" end="4"/>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51">
                                            <p:txEl>
                                              <p:pRg st="5" end="5"/>
                                            </p:txEl>
                                          </p:spTgt>
                                        </p:tgtEl>
                                        <p:attrNameLst>
                                          <p:attrName>style.visibility</p:attrName>
                                        </p:attrNameLst>
                                      </p:cBhvr>
                                      <p:to>
                                        <p:strVal val="visible"/>
                                      </p:to>
                                    </p:set>
                                    <p:animEffect transition="in" filter="fade">
                                      <p:cBhvr>
                                        <p:cTn id="99" dur="500"/>
                                        <p:tgtEl>
                                          <p:spTgt spid="251">
                                            <p:txEl>
                                              <p:pRg st="5" end="5"/>
                                            </p:txEl>
                                          </p:spTgt>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224"/>
                                        </p:tgtEl>
                                        <p:attrNameLst>
                                          <p:attrName>style.visibility</p:attrName>
                                        </p:attrNameLst>
                                      </p:cBhvr>
                                      <p:to>
                                        <p:strVal val="visible"/>
                                      </p:to>
                                    </p:set>
                                    <p:animEffect transition="in" filter="fade">
                                      <p:cBhvr>
                                        <p:cTn id="103" dur="500"/>
                                        <p:tgtEl>
                                          <p:spTgt spid="224"/>
                                        </p:tgtEl>
                                      </p:cBhvr>
                                    </p:animEffect>
                                  </p:childTnLst>
                                </p:cTn>
                              </p:par>
                              <p:par>
                                <p:cTn id="104" presetID="10" presetClass="entr" presetSubtype="0" fill="hold" nodeType="withEffect">
                                  <p:stCondLst>
                                    <p:cond delay="0"/>
                                  </p:stCondLst>
                                  <p:childTnLst>
                                    <p:set>
                                      <p:cBhvr>
                                        <p:cTn id="105" dur="1" fill="hold">
                                          <p:stCondLst>
                                            <p:cond delay="0"/>
                                          </p:stCondLst>
                                        </p:cTn>
                                        <p:tgtEl>
                                          <p:spTgt spid="228"/>
                                        </p:tgtEl>
                                        <p:attrNameLst>
                                          <p:attrName>style.visibility</p:attrName>
                                        </p:attrNameLst>
                                      </p:cBhvr>
                                      <p:to>
                                        <p:strVal val="visible"/>
                                      </p:to>
                                    </p:set>
                                    <p:animEffect transition="in" filter="fade">
                                      <p:cBhvr>
                                        <p:cTn id="106" dur="500"/>
                                        <p:tgtEl>
                                          <p:spTgt spid="228"/>
                                        </p:tgtEl>
                                      </p:cBhvr>
                                    </p:animEffect>
                                  </p:childTnLst>
                                </p:cTn>
                              </p:par>
                              <p:par>
                                <p:cTn id="107" presetID="10" presetClass="entr" presetSubtype="0" fill="hold" nodeType="withEffect">
                                  <p:stCondLst>
                                    <p:cond delay="0"/>
                                  </p:stCondLst>
                                  <p:childTnLst>
                                    <p:set>
                                      <p:cBhvr>
                                        <p:cTn id="108" dur="1" fill="hold">
                                          <p:stCondLst>
                                            <p:cond delay="0"/>
                                          </p:stCondLst>
                                        </p:cTn>
                                        <p:tgtEl>
                                          <p:spTgt spid="217"/>
                                        </p:tgtEl>
                                        <p:attrNameLst>
                                          <p:attrName>style.visibility</p:attrName>
                                        </p:attrNameLst>
                                      </p:cBhvr>
                                      <p:to>
                                        <p:strVal val="visible"/>
                                      </p:to>
                                    </p:set>
                                    <p:animEffect transition="in" filter="fade">
                                      <p:cBhvr>
                                        <p:cTn id="109"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77" grpId="0"/>
      <p:bldP spid="234" grpId="0"/>
      <p:bldP spid="20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8</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Network contention</a:t>
            </a:r>
            <a:endParaRPr lang="en-US" sz="4000" dirty="0">
              <a:latin typeface="Calibri"/>
              <a:ea typeface="ＭＳ Ｐゴシック" charset="0"/>
              <a:cs typeface="Calibri"/>
            </a:endParaRPr>
          </a:p>
        </p:txBody>
      </p:sp>
      <p:sp>
        <p:nvSpPr>
          <p:cNvPr id="12" name="Rectangle 11"/>
          <p:cNvSpPr/>
          <p:nvPr/>
        </p:nvSpPr>
        <p:spPr>
          <a:xfrm>
            <a:off x="381000" y="4038600"/>
            <a:ext cx="8458200" cy="738664"/>
          </a:xfrm>
          <a:prstGeom prst="rect">
            <a:avLst/>
          </a:prstGeom>
        </p:spPr>
        <p:txBody>
          <a:bodyPr wrap="square">
            <a:spAutoFit/>
          </a:bodyPr>
          <a:lstStyle/>
          <a:p>
            <a:pPr algn="ctr"/>
            <a:r>
              <a:rPr lang="en-US" sz="2100" dirty="0" smtClean="0">
                <a:solidFill>
                  <a:schemeClr val="accent3">
                    <a:lumMod val="75000"/>
                  </a:schemeClr>
                </a:solidFill>
                <a:latin typeface="Calibri"/>
                <a:cs typeface="Calibri"/>
              </a:rPr>
              <a:t>Path </a:t>
            </a:r>
            <a:r>
              <a:rPr lang="en-US" sz="2100" dirty="0">
                <a:solidFill>
                  <a:schemeClr val="accent3">
                    <a:lumMod val="75000"/>
                  </a:schemeClr>
                </a:solidFill>
                <a:latin typeface="Calibri"/>
                <a:cs typeface="Calibri"/>
              </a:rPr>
              <a:t>for I/O messages from some of the compute nodes, whose assigned bridge nodes are either node 3 or node 9 on Mira.</a:t>
            </a:r>
          </a:p>
        </p:txBody>
      </p:sp>
      <p:grpSp>
        <p:nvGrpSpPr>
          <p:cNvPr id="29" name="Group 28"/>
          <p:cNvGrpSpPr/>
          <p:nvPr/>
        </p:nvGrpSpPr>
        <p:grpSpPr>
          <a:xfrm>
            <a:off x="152400" y="838200"/>
            <a:ext cx="8915400" cy="3276600"/>
            <a:chOff x="152400" y="1447800"/>
            <a:chExt cx="8915400" cy="3276600"/>
          </a:xfrm>
        </p:grpSpPr>
        <p:pic>
          <p:nvPicPr>
            <p:cNvPr id="9" name="Picture 8" descr="cetus-rou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8915400" cy="3007796"/>
            </a:xfrm>
            <a:prstGeom prst="rect">
              <a:avLst/>
            </a:prstGeom>
          </p:spPr>
        </p:pic>
        <p:sp>
          <p:nvSpPr>
            <p:cNvPr id="26" name="Oval 25"/>
            <p:cNvSpPr/>
            <p:nvPr/>
          </p:nvSpPr>
          <p:spPr>
            <a:xfrm>
              <a:off x="5943600" y="3657600"/>
              <a:ext cx="457200" cy="457200"/>
            </a:xfrm>
            <a:prstGeom prst="ellipse">
              <a:avLst/>
            </a:prstGeom>
            <a:solidFill>
              <a:srgbClr val="E7FFD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cs typeface="Calibri"/>
                </a:rPr>
                <a:t>3</a:t>
              </a:r>
              <a:endParaRPr lang="en-US" dirty="0">
                <a:solidFill>
                  <a:srgbClr val="000000"/>
                </a:solidFill>
                <a:latin typeface="Calibri"/>
                <a:cs typeface="Calibri"/>
              </a:endParaRPr>
            </a:p>
          </p:txBody>
        </p:sp>
        <p:sp>
          <p:nvSpPr>
            <p:cNvPr id="101" name="Oval 100"/>
            <p:cNvSpPr/>
            <p:nvPr/>
          </p:nvSpPr>
          <p:spPr>
            <a:xfrm>
              <a:off x="7467600" y="4267200"/>
              <a:ext cx="457200" cy="457200"/>
            </a:xfrm>
            <a:prstGeom prst="ellipse">
              <a:avLst/>
            </a:prstGeom>
            <a:solidFill>
              <a:srgbClr val="E7FFD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cs typeface="Calibri"/>
                </a:rPr>
                <a:t>9</a:t>
              </a:r>
              <a:endParaRPr lang="en-US" dirty="0">
                <a:solidFill>
                  <a:srgbClr val="000000"/>
                </a:solidFill>
                <a:latin typeface="Calibri"/>
                <a:cs typeface="Calibri"/>
              </a:endParaRPr>
            </a:p>
          </p:txBody>
        </p:sp>
      </p:grpSp>
      <p:sp>
        <p:nvSpPr>
          <p:cNvPr id="9217" name="Rectangle 9216"/>
          <p:cNvSpPr/>
          <p:nvPr/>
        </p:nvSpPr>
        <p:spPr>
          <a:xfrm>
            <a:off x="990600" y="4800600"/>
            <a:ext cx="7467600" cy="1564699"/>
          </a:xfrm>
          <a:prstGeom prst="rect">
            <a:avLst/>
          </a:prstGeom>
          <a:gradFill flip="none" rotWithShape="1">
            <a:gsLst>
              <a:gs pos="0">
                <a:srgbClr val="60A0F1"/>
              </a:gs>
              <a:gs pos="100000">
                <a:schemeClr val="tx2">
                  <a:lumMod val="20000"/>
                  <a:lumOff val="80000"/>
                </a:schemeClr>
              </a:gs>
            </a:gsLst>
            <a:path path="rect">
              <a:fillToRect l="100000" t="100000"/>
            </a:path>
            <a:tileRect r="-100000" b="-100000"/>
          </a:gradFill>
          <a:ln>
            <a:solidFill>
              <a:srgbClr val="000000"/>
            </a:solidFill>
          </a:ln>
          <a:effectLst>
            <a:outerShdw blurRad="95250" dist="25400" dir="204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342900" indent="-342900">
              <a:buFont typeface="Arial"/>
              <a:buChar char="•"/>
            </a:pPr>
            <a:r>
              <a:rPr lang="en-US" dirty="0" smtClean="0">
                <a:solidFill>
                  <a:srgbClr val="000000"/>
                </a:solidFill>
                <a:latin typeface="Calibri"/>
                <a:cs typeface="Calibri"/>
              </a:rPr>
              <a:t>Unbalanced load on the network</a:t>
            </a:r>
          </a:p>
          <a:p>
            <a:pPr marL="800100" lvl="1" indent="-342900">
              <a:buFont typeface="Arial"/>
              <a:buChar char="•"/>
            </a:pPr>
            <a:r>
              <a:rPr lang="en-US" dirty="0" smtClean="0">
                <a:solidFill>
                  <a:srgbClr val="000000"/>
                </a:solidFill>
                <a:latin typeface="Calibri"/>
                <a:cs typeface="Calibri"/>
              </a:rPr>
              <a:t>Few heavily loaded links</a:t>
            </a:r>
          </a:p>
          <a:p>
            <a:pPr marL="342900" indent="-342900">
              <a:buFont typeface="Arial"/>
              <a:buChar char="•"/>
            </a:pPr>
            <a:r>
              <a:rPr lang="en-US" dirty="0" smtClean="0">
                <a:solidFill>
                  <a:srgbClr val="000000"/>
                </a:solidFill>
                <a:latin typeface="Calibri"/>
                <a:cs typeface="Calibri"/>
              </a:rPr>
              <a:t>Bridge nodes also route traffic to other bridge nodes</a:t>
            </a:r>
          </a:p>
          <a:p>
            <a:pPr marL="800100" lvl="1" indent="-342900">
              <a:buFont typeface="Arial"/>
              <a:buChar char="•"/>
            </a:pPr>
            <a:r>
              <a:rPr lang="en-US" dirty="0" smtClean="0">
                <a:solidFill>
                  <a:srgbClr val="000000"/>
                </a:solidFill>
                <a:latin typeface="Calibri"/>
                <a:cs typeface="Calibri"/>
              </a:rPr>
              <a:t>Not routed to the closest bridge node</a:t>
            </a:r>
            <a:endParaRPr lang="en-US" dirty="0">
              <a:solidFill>
                <a:srgbClr val="000000"/>
              </a:solidFill>
              <a:latin typeface="Calibri"/>
              <a:cs typeface="Calibri"/>
            </a:endParaRPr>
          </a:p>
        </p:txBody>
      </p:sp>
      <p:sp>
        <p:nvSpPr>
          <p:cNvPr id="2" name="TextBox 1"/>
          <p:cNvSpPr txBox="1"/>
          <p:nvPr/>
        </p:nvSpPr>
        <p:spPr>
          <a:xfrm>
            <a:off x="4578393" y="3576935"/>
            <a:ext cx="527007" cy="461665"/>
          </a:xfrm>
          <a:prstGeom prst="rect">
            <a:avLst/>
          </a:prstGeom>
          <a:noFill/>
        </p:spPr>
        <p:txBody>
          <a:bodyPr wrap="none" rtlCol="0">
            <a:spAutoFit/>
          </a:bodyPr>
          <a:lstStyle/>
          <a:p>
            <a:r>
              <a:rPr lang="en-US" dirty="0" smtClean="0">
                <a:solidFill>
                  <a:srgbClr val="0000FF"/>
                </a:solidFill>
              </a:rPr>
              <a:t>33</a:t>
            </a:r>
            <a:endParaRPr lang="en-US" dirty="0">
              <a:solidFill>
                <a:srgbClr val="0000FF"/>
              </a:solidFill>
            </a:endParaRPr>
          </a:p>
        </p:txBody>
      </p:sp>
      <p:sp>
        <p:nvSpPr>
          <p:cNvPr id="11" name="TextBox 10"/>
          <p:cNvSpPr txBox="1"/>
          <p:nvPr/>
        </p:nvSpPr>
        <p:spPr>
          <a:xfrm>
            <a:off x="5035593" y="2514600"/>
            <a:ext cx="527007" cy="461665"/>
          </a:xfrm>
          <a:prstGeom prst="rect">
            <a:avLst/>
          </a:prstGeom>
          <a:noFill/>
        </p:spPr>
        <p:txBody>
          <a:bodyPr wrap="none" rtlCol="0">
            <a:spAutoFit/>
          </a:bodyPr>
          <a:lstStyle/>
          <a:p>
            <a:r>
              <a:rPr lang="en-US" dirty="0" smtClean="0">
                <a:solidFill>
                  <a:srgbClr val="0000FF"/>
                </a:solidFill>
              </a:rPr>
              <a:t>31</a:t>
            </a:r>
            <a:endParaRPr lang="en-US" dirty="0">
              <a:solidFill>
                <a:srgbClr val="0000FF"/>
              </a:solidFill>
            </a:endParaRPr>
          </a:p>
        </p:txBody>
      </p:sp>
      <p:sp>
        <p:nvSpPr>
          <p:cNvPr id="13" name="TextBox 12"/>
          <p:cNvSpPr txBox="1"/>
          <p:nvPr/>
        </p:nvSpPr>
        <p:spPr>
          <a:xfrm>
            <a:off x="1828800" y="1905000"/>
            <a:ext cx="527007" cy="461665"/>
          </a:xfrm>
          <a:prstGeom prst="rect">
            <a:avLst/>
          </a:prstGeom>
          <a:noFill/>
        </p:spPr>
        <p:txBody>
          <a:bodyPr wrap="none" rtlCol="0">
            <a:spAutoFit/>
          </a:bodyPr>
          <a:lstStyle/>
          <a:p>
            <a:r>
              <a:rPr lang="en-US" dirty="0" smtClean="0">
                <a:solidFill>
                  <a:srgbClr val="0000FF"/>
                </a:solidFill>
              </a:rPr>
              <a:t>15</a:t>
            </a:r>
            <a:endParaRPr lang="en-US" dirty="0">
              <a:solidFill>
                <a:srgbClr val="0000FF"/>
              </a:solidFill>
            </a:endParaRPr>
          </a:p>
        </p:txBody>
      </p:sp>
      <p:sp>
        <p:nvSpPr>
          <p:cNvPr id="14" name="TextBox 13"/>
          <p:cNvSpPr txBox="1"/>
          <p:nvPr/>
        </p:nvSpPr>
        <p:spPr>
          <a:xfrm>
            <a:off x="3505200" y="1757065"/>
            <a:ext cx="355837" cy="461665"/>
          </a:xfrm>
          <a:prstGeom prst="rect">
            <a:avLst/>
          </a:prstGeom>
          <a:noFill/>
        </p:spPr>
        <p:txBody>
          <a:bodyPr wrap="none" rtlCol="0">
            <a:spAutoFit/>
          </a:bodyPr>
          <a:lstStyle/>
          <a:p>
            <a:r>
              <a:rPr lang="en-US" dirty="0" smtClean="0">
                <a:solidFill>
                  <a:srgbClr val="0000FF"/>
                </a:solidFill>
              </a:rPr>
              <a:t>4</a:t>
            </a:r>
            <a:endParaRPr lang="en-US" dirty="0">
              <a:solidFill>
                <a:srgbClr val="0000FF"/>
              </a:solidFill>
            </a:endParaRPr>
          </a:p>
        </p:txBody>
      </p:sp>
      <p:sp>
        <p:nvSpPr>
          <p:cNvPr id="16" name="TextBox 15"/>
          <p:cNvSpPr txBox="1"/>
          <p:nvPr/>
        </p:nvSpPr>
        <p:spPr>
          <a:xfrm>
            <a:off x="812681" y="1143000"/>
            <a:ext cx="355837" cy="461665"/>
          </a:xfrm>
          <a:prstGeom prst="rect">
            <a:avLst/>
          </a:prstGeom>
          <a:noFill/>
        </p:spPr>
        <p:txBody>
          <a:bodyPr wrap="none" rtlCol="0">
            <a:spAutoFit/>
          </a:bodyPr>
          <a:lstStyle/>
          <a:p>
            <a:r>
              <a:rPr lang="en-US" dirty="0">
                <a:solidFill>
                  <a:srgbClr val="0000FF"/>
                </a:solidFill>
              </a:rPr>
              <a:t>2</a:t>
            </a:r>
          </a:p>
        </p:txBody>
      </p:sp>
      <p:sp>
        <p:nvSpPr>
          <p:cNvPr id="17" name="TextBox 16"/>
          <p:cNvSpPr txBox="1"/>
          <p:nvPr/>
        </p:nvSpPr>
        <p:spPr>
          <a:xfrm>
            <a:off x="8026163" y="1429623"/>
            <a:ext cx="355837" cy="461665"/>
          </a:xfrm>
          <a:prstGeom prst="rect">
            <a:avLst/>
          </a:prstGeom>
          <a:noFill/>
        </p:spPr>
        <p:txBody>
          <a:bodyPr wrap="none" rtlCol="0">
            <a:spAutoFit/>
          </a:bodyPr>
          <a:lstStyle/>
          <a:p>
            <a:r>
              <a:rPr lang="en-US" dirty="0" smtClean="0">
                <a:solidFill>
                  <a:srgbClr val="0000FF"/>
                </a:solidFill>
              </a:rPr>
              <a:t>1</a:t>
            </a:r>
            <a:endParaRPr lang="en-US" dirty="0">
              <a:solidFill>
                <a:srgbClr val="0000FF"/>
              </a:solidFill>
            </a:endParaRPr>
          </a:p>
        </p:txBody>
      </p:sp>
      <p:sp>
        <p:nvSpPr>
          <p:cNvPr id="18" name="TextBox 17"/>
          <p:cNvSpPr txBox="1"/>
          <p:nvPr/>
        </p:nvSpPr>
        <p:spPr>
          <a:xfrm>
            <a:off x="3530363" y="2967335"/>
            <a:ext cx="355837" cy="461665"/>
          </a:xfrm>
          <a:prstGeom prst="rect">
            <a:avLst/>
          </a:prstGeom>
          <a:noFill/>
        </p:spPr>
        <p:txBody>
          <a:bodyPr wrap="none" rtlCol="0">
            <a:spAutoFit/>
          </a:bodyPr>
          <a:lstStyle/>
          <a:p>
            <a:r>
              <a:rPr lang="en-US" dirty="0" smtClean="0">
                <a:solidFill>
                  <a:srgbClr val="0000FF"/>
                </a:solidFill>
              </a:rPr>
              <a:t>4</a:t>
            </a:r>
            <a:endParaRPr lang="en-US" dirty="0">
              <a:solidFill>
                <a:srgbClr val="0000FF"/>
              </a:solidFill>
            </a:endParaRPr>
          </a:p>
        </p:txBody>
      </p:sp>
      <p:cxnSp>
        <p:nvCxnSpPr>
          <p:cNvPr id="4" name="Straight Arrow Connector 3"/>
          <p:cNvCxnSpPr/>
          <p:nvPr/>
        </p:nvCxnSpPr>
        <p:spPr>
          <a:xfrm>
            <a:off x="6400800" y="3200400"/>
            <a:ext cx="838200" cy="22860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101" idx="1"/>
          </p:cNvCxnSpPr>
          <p:nvPr/>
        </p:nvCxnSpPr>
        <p:spPr>
          <a:xfrm>
            <a:off x="7391400" y="3500735"/>
            <a:ext cx="143155" cy="223820"/>
          </a:xfrm>
          <a:prstGeom prst="straightConnector1">
            <a:avLst/>
          </a:prstGeom>
          <a:ln w="47625">
            <a:solidFill>
              <a:srgbClr val="FF0000"/>
            </a:solidFill>
            <a:tailEnd type="arrow" w="med" len="s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231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217"/>
                                        </p:tgtEl>
                                        <p:attrNameLst>
                                          <p:attrName>style.visibility</p:attrName>
                                        </p:attrNameLst>
                                      </p:cBhvr>
                                      <p:to>
                                        <p:strVal val="visible"/>
                                      </p:to>
                                    </p:set>
                                    <p:animEffect transition="in" filter="fade">
                                      <p:cBhvr>
                                        <p:cTn id="28" dur="500"/>
                                        <p:tgtEl>
                                          <p:spTgt spid="9217"/>
                                        </p:tgtEl>
                                      </p:cBhvr>
                                    </p:animEffect>
                                  </p:childTnLst>
                                </p:cTn>
                              </p:par>
                              <p:par>
                                <p:cTn id="29" presetID="10" presetClass="entr" presetSubtype="0" fill="hold" nodeType="withEffect">
                                  <p:stCondLst>
                                    <p:cond delay="0"/>
                                  </p:stCondLst>
                                  <p:childTnLst>
                                    <p:set>
                                      <p:cBhvr>
                                        <p:cTn id="30" dur="1" fill="hold">
                                          <p:stCondLst>
                                            <p:cond delay="0"/>
                                          </p:stCondLst>
                                        </p:cTn>
                                        <p:tgtEl>
                                          <p:spTgt spid="9217">
                                            <p:txEl>
                                              <p:pRg st="0" end="0"/>
                                            </p:txEl>
                                          </p:spTgt>
                                        </p:tgtEl>
                                        <p:attrNameLst>
                                          <p:attrName>style.visibility</p:attrName>
                                        </p:attrNameLst>
                                      </p:cBhvr>
                                      <p:to>
                                        <p:strVal val="visible"/>
                                      </p:to>
                                    </p:set>
                                    <p:animEffect transition="in" filter="fade">
                                      <p:cBhvr>
                                        <p:cTn id="31" dur="500"/>
                                        <p:tgtEl>
                                          <p:spTgt spid="9217">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217">
                                            <p:txEl>
                                              <p:pRg st="1" end="1"/>
                                            </p:txEl>
                                          </p:spTgt>
                                        </p:tgtEl>
                                        <p:attrNameLst>
                                          <p:attrName>style.visibility</p:attrName>
                                        </p:attrNameLst>
                                      </p:cBhvr>
                                      <p:to>
                                        <p:strVal val="visible"/>
                                      </p:to>
                                    </p:set>
                                    <p:animEffect transition="in" filter="fade">
                                      <p:cBhvr>
                                        <p:cTn id="34" dur="500"/>
                                        <p:tgtEl>
                                          <p:spTgt spid="92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217">
                                            <p:txEl>
                                              <p:pRg st="2" end="2"/>
                                            </p:txEl>
                                          </p:spTgt>
                                        </p:tgtEl>
                                        <p:attrNameLst>
                                          <p:attrName>style.visibility</p:attrName>
                                        </p:attrNameLst>
                                      </p:cBhvr>
                                      <p:to>
                                        <p:strVal val="visible"/>
                                      </p:to>
                                    </p:set>
                                    <p:animEffect transition="in" filter="fade">
                                      <p:cBhvr>
                                        <p:cTn id="39" dur="500"/>
                                        <p:tgtEl>
                                          <p:spTgt spid="9217">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217">
                                            <p:txEl>
                                              <p:pRg st="3" end="3"/>
                                            </p:txEl>
                                          </p:spTgt>
                                        </p:tgtEl>
                                        <p:attrNameLst>
                                          <p:attrName>style.visibility</p:attrName>
                                        </p:attrNameLst>
                                      </p:cBhvr>
                                      <p:to>
                                        <p:strVal val="visible"/>
                                      </p:to>
                                    </p:set>
                                    <p:animEffect transition="in" filter="fade">
                                      <p:cBhvr>
                                        <p:cTn id="42" dur="500"/>
                                        <p:tgtEl>
                                          <p:spTgt spid="9217">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 grpId="0" animBg="1"/>
      <p:bldP spid="2" grpId="0"/>
      <p:bldP spid="11" grpId="0"/>
      <p:bldP spid="13" grpId="0"/>
      <p:bldP spid="14"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ACAFE2-0486-834B-A12A-6A5F0D46E331}" type="slidenum">
              <a:rPr lang="en-US" sz="900">
                <a:solidFill>
                  <a:srgbClr val="5F5F5F"/>
                </a:solidFill>
              </a:rPr>
              <a:pPr eaLnBrk="1" hangingPunct="1"/>
              <a:t>9</a:t>
            </a:fld>
            <a:endParaRPr lang="en-US" sz="900">
              <a:solidFill>
                <a:srgbClr val="5F5F5F"/>
              </a:solidFill>
            </a:endParaRPr>
          </a:p>
        </p:txBody>
      </p:sp>
      <p:sp>
        <p:nvSpPr>
          <p:cNvPr id="19" name="Title 1"/>
          <p:cNvSpPr>
            <a:spLocks noGrp="1"/>
          </p:cNvSpPr>
          <p:nvPr>
            <p:ph type="title"/>
          </p:nvPr>
        </p:nvSpPr>
        <p:spPr>
          <a:xfrm>
            <a:off x="228600" y="152400"/>
            <a:ext cx="8686800" cy="639762"/>
          </a:xfrm>
        </p:spPr>
        <p:txBody>
          <a:bodyPr/>
          <a:lstStyle/>
          <a:p>
            <a:r>
              <a:rPr lang="en-US" sz="4000" dirty="0" smtClean="0">
                <a:latin typeface="Calibri"/>
                <a:ea typeface="ＭＳ Ｐゴシック" charset="0"/>
                <a:cs typeface="Calibri"/>
              </a:rPr>
              <a:t>Network load balance</a:t>
            </a:r>
            <a:endParaRPr lang="en-US" sz="4000" dirty="0">
              <a:latin typeface="Calibri"/>
              <a:ea typeface="ＭＳ Ｐゴシック" charset="0"/>
              <a:cs typeface="Calibri"/>
            </a:endParaRPr>
          </a:p>
        </p:txBody>
      </p:sp>
      <p:sp>
        <p:nvSpPr>
          <p:cNvPr id="114" name="TextBox 113"/>
          <p:cNvSpPr txBox="1"/>
          <p:nvPr/>
        </p:nvSpPr>
        <p:spPr>
          <a:xfrm>
            <a:off x="1663305" y="2802783"/>
            <a:ext cx="169815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smtClean="0">
                <a:solidFill>
                  <a:sysClr val="windowText" lastClr="000000"/>
                </a:solidFill>
                <a:latin typeface="Calibri"/>
                <a:cs typeface="Calibri"/>
              </a:rPr>
              <a:t>Bridge node</a:t>
            </a:r>
            <a:endParaRPr kumimoji="0" lang="en-US" b="0" i="0" u="none" strike="noStrike" kern="0" cap="none" spc="0" normalizeH="0" baseline="0" noProof="0" dirty="0">
              <a:ln>
                <a:noFill/>
              </a:ln>
              <a:solidFill>
                <a:sysClr val="windowText" lastClr="000000"/>
              </a:solidFill>
              <a:effectLst/>
              <a:uLnTx/>
              <a:uFillTx/>
              <a:latin typeface="Calibri"/>
              <a:cs typeface="Calibri"/>
            </a:endParaRPr>
          </a:p>
        </p:txBody>
      </p:sp>
      <p:sp>
        <p:nvSpPr>
          <p:cNvPr id="115" name="TextBox 114"/>
          <p:cNvSpPr txBox="1"/>
          <p:nvPr/>
        </p:nvSpPr>
        <p:spPr>
          <a:xfrm>
            <a:off x="5671971" y="2814935"/>
            <a:ext cx="169815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smtClean="0">
                <a:solidFill>
                  <a:sysClr val="windowText" lastClr="000000"/>
                </a:solidFill>
                <a:latin typeface="Calibri"/>
                <a:cs typeface="Calibri"/>
              </a:rPr>
              <a:t>Bridge node</a:t>
            </a:r>
            <a:endParaRPr kumimoji="0" lang="en-US"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9225" name="Group 9224"/>
          <p:cNvGrpSpPr/>
          <p:nvPr/>
        </p:nvGrpSpPr>
        <p:grpSpPr>
          <a:xfrm>
            <a:off x="685800" y="3212552"/>
            <a:ext cx="3680113" cy="2273848"/>
            <a:chOff x="838200" y="1357559"/>
            <a:chExt cx="3680113" cy="2273848"/>
          </a:xfrm>
        </p:grpSpPr>
        <p:sp>
          <p:nvSpPr>
            <p:cNvPr id="49" name="Oval 48"/>
            <p:cNvSpPr/>
            <p:nvPr/>
          </p:nvSpPr>
          <p:spPr>
            <a:xfrm>
              <a:off x="2510757"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0" name="Oval 49"/>
            <p:cNvSpPr/>
            <p:nvPr/>
          </p:nvSpPr>
          <p:spPr>
            <a:xfrm>
              <a:off x="1218187"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Oval 50"/>
            <p:cNvSpPr/>
            <p:nvPr/>
          </p:nvSpPr>
          <p:spPr>
            <a:xfrm>
              <a:off x="2085384"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 name="Oval 51"/>
            <p:cNvSpPr/>
            <p:nvPr/>
          </p:nvSpPr>
          <p:spPr>
            <a:xfrm>
              <a:off x="3086665"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4" name="Oval 53"/>
            <p:cNvSpPr/>
            <p:nvPr/>
          </p:nvSpPr>
          <p:spPr>
            <a:xfrm>
              <a:off x="8382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5" name="Oval 54"/>
            <p:cNvSpPr/>
            <p:nvPr/>
          </p:nvSpPr>
          <p:spPr>
            <a:xfrm>
              <a:off x="12014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Oval 55"/>
            <p:cNvSpPr/>
            <p:nvPr/>
          </p:nvSpPr>
          <p:spPr>
            <a:xfrm>
              <a:off x="156320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57" name="Straight Connector 56"/>
            <p:cNvCxnSpPr>
              <a:stCxn id="49" idx="3"/>
              <a:endCxn id="50" idx="0"/>
            </p:cNvCxnSpPr>
            <p:nvPr/>
          </p:nvCxnSpPr>
          <p:spPr>
            <a:xfrm flipH="1">
              <a:off x="1372211"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58" name="Straight Connector 57"/>
            <p:cNvCxnSpPr>
              <a:stCxn id="49" idx="4"/>
              <a:endCxn id="51" idx="0"/>
            </p:cNvCxnSpPr>
            <p:nvPr/>
          </p:nvCxnSpPr>
          <p:spPr>
            <a:xfrm flipH="1">
              <a:off x="2239408" y="1675443"/>
              <a:ext cx="425373"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59" name="Straight Connector 58"/>
            <p:cNvCxnSpPr>
              <a:stCxn id="49" idx="4"/>
              <a:endCxn id="52" idx="0"/>
            </p:cNvCxnSpPr>
            <p:nvPr/>
          </p:nvCxnSpPr>
          <p:spPr>
            <a:xfrm>
              <a:off x="2664782"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0" name="Straight Connector 59"/>
            <p:cNvCxnSpPr>
              <a:stCxn id="49" idx="5"/>
            </p:cNvCxnSpPr>
            <p:nvPr/>
          </p:nvCxnSpPr>
          <p:spPr>
            <a:xfrm>
              <a:off x="2773693"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1" name="Straight Connector 60"/>
            <p:cNvCxnSpPr>
              <a:stCxn id="50" idx="3"/>
              <a:endCxn id="54" idx="0"/>
            </p:cNvCxnSpPr>
            <p:nvPr/>
          </p:nvCxnSpPr>
          <p:spPr>
            <a:xfrm flipH="1">
              <a:off x="992224" y="2226505"/>
              <a:ext cx="271075"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2" name="Straight Connector 61"/>
            <p:cNvCxnSpPr>
              <a:stCxn id="50" idx="4"/>
              <a:endCxn id="55" idx="0"/>
            </p:cNvCxnSpPr>
            <p:nvPr/>
          </p:nvCxnSpPr>
          <p:spPr>
            <a:xfrm flipH="1">
              <a:off x="1355449" y="2273058"/>
              <a:ext cx="16762"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3" name="Straight Connector 62"/>
            <p:cNvCxnSpPr>
              <a:stCxn id="50" idx="5"/>
              <a:endCxn id="56" idx="0"/>
            </p:cNvCxnSpPr>
            <p:nvPr/>
          </p:nvCxnSpPr>
          <p:spPr>
            <a:xfrm>
              <a:off x="1481123" y="2226505"/>
              <a:ext cx="23610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64" name="Oval 63"/>
            <p:cNvSpPr/>
            <p:nvPr/>
          </p:nvSpPr>
          <p:spPr>
            <a:xfrm>
              <a:off x="194985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5" name="Oval 64"/>
            <p:cNvSpPr/>
            <p:nvPr/>
          </p:nvSpPr>
          <p:spPr>
            <a:xfrm>
              <a:off x="2306378"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6" name="Straight Connector 65"/>
            <p:cNvCxnSpPr>
              <a:stCxn id="51" idx="4"/>
              <a:endCxn id="64" idx="0"/>
            </p:cNvCxnSpPr>
            <p:nvPr/>
          </p:nvCxnSpPr>
          <p:spPr>
            <a:xfrm flipH="1">
              <a:off x="2103874" y="2273058"/>
              <a:ext cx="13553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7" name="Straight Connector 66"/>
            <p:cNvCxnSpPr>
              <a:stCxn id="51" idx="4"/>
              <a:endCxn id="65" idx="0"/>
            </p:cNvCxnSpPr>
            <p:nvPr/>
          </p:nvCxnSpPr>
          <p:spPr>
            <a:xfrm>
              <a:off x="2239408" y="2273058"/>
              <a:ext cx="220994"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69" name="Oval 68"/>
            <p:cNvSpPr/>
            <p:nvPr/>
          </p:nvSpPr>
          <p:spPr>
            <a:xfrm>
              <a:off x="3989271"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0" name="Oval 69"/>
            <p:cNvSpPr/>
            <p:nvPr/>
          </p:nvSpPr>
          <p:spPr>
            <a:xfrm>
              <a:off x="3853736"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1" name="Oval 70"/>
            <p:cNvSpPr/>
            <p:nvPr/>
          </p:nvSpPr>
          <p:spPr>
            <a:xfrm>
              <a:off x="421026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72" name="Straight Connector 71"/>
            <p:cNvCxnSpPr>
              <a:stCxn id="69" idx="4"/>
              <a:endCxn id="70" idx="0"/>
            </p:cNvCxnSpPr>
            <p:nvPr/>
          </p:nvCxnSpPr>
          <p:spPr>
            <a:xfrm flipH="1">
              <a:off x="4007761"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3" name="Straight Connector 72"/>
            <p:cNvCxnSpPr>
              <a:stCxn id="69" idx="4"/>
              <a:endCxn id="71" idx="0"/>
            </p:cNvCxnSpPr>
            <p:nvPr/>
          </p:nvCxnSpPr>
          <p:spPr>
            <a:xfrm>
              <a:off x="4143295"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74" name="Oval 73"/>
            <p:cNvSpPr/>
            <p:nvPr/>
          </p:nvSpPr>
          <p:spPr>
            <a:xfrm>
              <a:off x="2749894"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5" name="Oval 74"/>
            <p:cNvSpPr/>
            <p:nvPr/>
          </p:nvSpPr>
          <p:spPr>
            <a:xfrm>
              <a:off x="3425423"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76" name="Straight Connector 75"/>
            <p:cNvCxnSpPr>
              <a:stCxn id="52" idx="3"/>
              <a:endCxn id="74" idx="0"/>
            </p:cNvCxnSpPr>
            <p:nvPr/>
          </p:nvCxnSpPr>
          <p:spPr>
            <a:xfrm flipH="1">
              <a:off x="2903919" y="2226505"/>
              <a:ext cx="227858"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7" name="Straight Connector 76"/>
            <p:cNvCxnSpPr>
              <a:stCxn id="52" idx="5"/>
              <a:endCxn id="75" idx="0"/>
            </p:cNvCxnSpPr>
            <p:nvPr/>
          </p:nvCxnSpPr>
          <p:spPr>
            <a:xfrm>
              <a:off x="3349601"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79" name="Oval 78"/>
            <p:cNvSpPr/>
            <p:nvPr/>
          </p:nvSpPr>
          <p:spPr>
            <a:xfrm>
              <a:off x="3098925"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80" name="Straight Connector 79"/>
            <p:cNvCxnSpPr>
              <a:endCxn id="79" idx="0"/>
            </p:cNvCxnSpPr>
            <p:nvPr/>
          </p:nvCxnSpPr>
          <p:spPr>
            <a:xfrm>
              <a:off x="3240689"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17" name="Oval 116"/>
            <p:cNvSpPr/>
            <p:nvPr/>
          </p:nvSpPr>
          <p:spPr>
            <a:xfrm>
              <a:off x="3230033"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8" name="Oval 117"/>
            <p:cNvSpPr/>
            <p:nvPr/>
          </p:nvSpPr>
          <p:spPr>
            <a:xfrm>
              <a:off x="3654352"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19" name="Straight Connector 118"/>
            <p:cNvCxnSpPr>
              <a:endCxn id="117" idx="0"/>
            </p:cNvCxnSpPr>
            <p:nvPr/>
          </p:nvCxnSpPr>
          <p:spPr>
            <a:xfrm flipH="1">
              <a:off x="3384057"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0" name="Straight Connector 119"/>
            <p:cNvCxnSpPr>
              <a:endCxn id="118" idx="0"/>
            </p:cNvCxnSpPr>
            <p:nvPr/>
          </p:nvCxnSpPr>
          <p:spPr>
            <a:xfrm>
              <a:off x="3587382"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26" name="Oval 125"/>
            <p:cNvSpPr/>
            <p:nvPr/>
          </p:nvSpPr>
          <p:spPr>
            <a:xfrm>
              <a:off x="1732203"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7" name="Oval 126"/>
            <p:cNvSpPr/>
            <p:nvPr/>
          </p:nvSpPr>
          <p:spPr>
            <a:xfrm>
              <a:off x="2156522" y="3306981"/>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8" name="Straight Connector 127"/>
            <p:cNvCxnSpPr>
              <a:endCxn id="126" idx="0"/>
            </p:cNvCxnSpPr>
            <p:nvPr/>
          </p:nvCxnSpPr>
          <p:spPr>
            <a:xfrm flipH="1">
              <a:off x="1886227" y="2951217"/>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29" name="Straight Connector 128"/>
            <p:cNvCxnSpPr>
              <a:endCxn id="127" idx="0"/>
            </p:cNvCxnSpPr>
            <p:nvPr/>
          </p:nvCxnSpPr>
          <p:spPr>
            <a:xfrm>
              <a:off x="2089552" y="2951217"/>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9226" name="Group 9225"/>
          <p:cNvGrpSpPr/>
          <p:nvPr/>
        </p:nvGrpSpPr>
        <p:grpSpPr>
          <a:xfrm>
            <a:off x="4873552" y="3212552"/>
            <a:ext cx="3499305" cy="2273848"/>
            <a:chOff x="4873552" y="1357559"/>
            <a:chExt cx="3499305" cy="2273848"/>
          </a:xfrm>
        </p:grpSpPr>
        <p:sp>
          <p:nvSpPr>
            <p:cNvPr id="85" name="Oval 84"/>
            <p:cNvSpPr/>
            <p:nvPr/>
          </p:nvSpPr>
          <p:spPr>
            <a:xfrm>
              <a:off x="6365301" y="1357559"/>
              <a:ext cx="308048" cy="317884"/>
            </a:xfrm>
            <a:prstGeom prst="ellipse">
              <a:avLst/>
            </a:prstGeom>
            <a:solidFill>
              <a:srgbClr val="E7FFD9"/>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6" name="Oval 85"/>
            <p:cNvSpPr/>
            <p:nvPr/>
          </p:nvSpPr>
          <p:spPr>
            <a:xfrm>
              <a:off x="5072731"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Oval 86"/>
            <p:cNvSpPr/>
            <p:nvPr/>
          </p:nvSpPr>
          <p:spPr>
            <a:xfrm>
              <a:off x="5951630"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8" name="Oval 87"/>
            <p:cNvSpPr/>
            <p:nvPr/>
          </p:nvSpPr>
          <p:spPr>
            <a:xfrm>
              <a:off x="6941209" y="1955174"/>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9" name="Oval 88"/>
            <p:cNvSpPr/>
            <p:nvPr/>
          </p:nvSpPr>
          <p:spPr>
            <a:xfrm>
              <a:off x="4873552"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0" name="Oval 89"/>
            <p:cNvSpPr/>
            <p:nvPr/>
          </p:nvSpPr>
          <p:spPr>
            <a:xfrm>
              <a:off x="5254552"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1" name="Oval 90"/>
            <p:cNvSpPr/>
            <p:nvPr/>
          </p:nvSpPr>
          <p:spPr>
            <a:xfrm>
              <a:off x="5635552"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92" name="Straight Connector 91"/>
            <p:cNvCxnSpPr>
              <a:stCxn id="85" idx="3"/>
              <a:endCxn id="86" idx="0"/>
            </p:cNvCxnSpPr>
            <p:nvPr/>
          </p:nvCxnSpPr>
          <p:spPr>
            <a:xfrm flipH="1">
              <a:off x="5226755" y="1628890"/>
              <a:ext cx="1183659" cy="326283"/>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3" name="Straight Connector 92"/>
            <p:cNvCxnSpPr>
              <a:stCxn id="85" idx="4"/>
              <a:endCxn id="87" idx="0"/>
            </p:cNvCxnSpPr>
            <p:nvPr/>
          </p:nvCxnSpPr>
          <p:spPr>
            <a:xfrm flipH="1">
              <a:off x="6105654" y="1675443"/>
              <a:ext cx="413671" cy="279731"/>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4" name="Straight Connector 93"/>
            <p:cNvCxnSpPr>
              <a:stCxn id="85" idx="4"/>
              <a:endCxn id="88" idx="0"/>
            </p:cNvCxnSpPr>
            <p:nvPr/>
          </p:nvCxnSpPr>
          <p:spPr>
            <a:xfrm>
              <a:off x="6519326" y="1675443"/>
              <a:ext cx="575907" cy="27973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5" name="Straight Connector 94"/>
            <p:cNvCxnSpPr>
              <a:stCxn id="85" idx="5"/>
            </p:cNvCxnSpPr>
            <p:nvPr/>
          </p:nvCxnSpPr>
          <p:spPr>
            <a:xfrm>
              <a:off x="6628237" y="1628890"/>
              <a:ext cx="1340959" cy="37787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6" name="Straight Connector 95"/>
            <p:cNvCxnSpPr>
              <a:stCxn id="86" idx="4"/>
              <a:endCxn id="89" idx="0"/>
            </p:cNvCxnSpPr>
            <p:nvPr/>
          </p:nvCxnSpPr>
          <p:spPr>
            <a:xfrm flipH="1">
              <a:off x="5027576" y="2273058"/>
              <a:ext cx="199179"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7" name="Straight Connector 96"/>
            <p:cNvCxnSpPr>
              <a:stCxn id="86" idx="4"/>
              <a:endCxn id="90" idx="0"/>
            </p:cNvCxnSpPr>
            <p:nvPr/>
          </p:nvCxnSpPr>
          <p:spPr>
            <a:xfrm>
              <a:off x="5226755" y="2273058"/>
              <a:ext cx="181821"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98" name="Straight Connector 97"/>
            <p:cNvCxnSpPr>
              <a:stCxn id="87" idx="3"/>
              <a:endCxn id="91" idx="0"/>
            </p:cNvCxnSpPr>
            <p:nvPr/>
          </p:nvCxnSpPr>
          <p:spPr>
            <a:xfrm flipH="1">
              <a:off x="5789576" y="2226505"/>
              <a:ext cx="20716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9" name="Oval 98"/>
            <p:cNvSpPr/>
            <p:nvPr/>
          </p:nvSpPr>
          <p:spPr>
            <a:xfrm>
              <a:off x="59436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0" name="Oval 99"/>
            <p:cNvSpPr/>
            <p:nvPr/>
          </p:nvSpPr>
          <p:spPr>
            <a:xfrm>
              <a:off x="624840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01" name="Straight Connector 100"/>
            <p:cNvCxnSpPr>
              <a:stCxn id="87" idx="4"/>
              <a:endCxn id="99" idx="0"/>
            </p:cNvCxnSpPr>
            <p:nvPr/>
          </p:nvCxnSpPr>
          <p:spPr>
            <a:xfrm flipH="1">
              <a:off x="6097624" y="2273058"/>
              <a:ext cx="8030" cy="36681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2" name="Straight Connector 101"/>
            <p:cNvCxnSpPr>
              <a:stCxn id="87" idx="5"/>
              <a:endCxn id="100" idx="0"/>
            </p:cNvCxnSpPr>
            <p:nvPr/>
          </p:nvCxnSpPr>
          <p:spPr>
            <a:xfrm>
              <a:off x="6214565" y="2226505"/>
              <a:ext cx="187859"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03" name="Oval 102"/>
            <p:cNvSpPr/>
            <p:nvPr/>
          </p:nvSpPr>
          <p:spPr>
            <a:xfrm>
              <a:off x="7843815" y="1966226"/>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4" name="Oval 103"/>
            <p:cNvSpPr/>
            <p:nvPr/>
          </p:nvSpPr>
          <p:spPr>
            <a:xfrm>
              <a:off x="7708280"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5" name="Oval 104"/>
            <p:cNvSpPr/>
            <p:nvPr/>
          </p:nvSpPr>
          <p:spPr>
            <a:xfrm>
              <a:off x="8064809"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06" name="Straight Connector 105"/>
            <p:cNvCxnSpPr>
              <a:stCxn id="103" idx="4"/>
              <a:endCxn id="104" idx="0"/>
            </p:cNvCxnSpPr>
            <p:nvPr/>
          </p:nvCxnSpPr>
          <p:spPr>
            <a:xfrm flipH="1">
              <a:off x="7862305" y="2284111"/>
              <a:ext cx="13553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07" name="Straight Connector 106"/>
            <p:cNvCxnSpPr>
              <a:stCxn id="103" idx="4"/>
              <a:endCxn id="105" idx="0"/>
            </p:cNvCxnSpPr>
            <p:nvPr/>
          </p:nvCxnSpPr>
          <p:spPr>
            <a:xfrm>
              <a:off x="7997839" y="2284111"/>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08" name="Oval 107"/>
            <p:cNvSpPr/>
            <p:nvPr/>
          </p:nvSpPr>
          <p:spPr>
            <a:xfrm>
              <a:off x="6626152"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9" name="Oval 108"/>
            <p:cNvSpPr/>
            <p:nvPr/>
          </p:nvSpPr>
          <p:spPr>
            <a:xfrm>
              <a:off x="7279967"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10" name="Straight Connector 109"/>
            <p:cNvCxnSpPr>
              <a:stCxn id="88" idx="3"/>
              <a:endCxn id="108" idx="0"/>
            </p:cNvCxnSpPr>
            <p:nvPr/>
          </p:nvCxnSpPr>
          <p:spPr>
            <a:xfrm flipH="1">
              <a:off x="6780176" y="2226505"/>
              <a:ext cx="206146"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11" name="Straight Connector 110"/>
            <p:cNvCxnSpPr>
              <a:stCxn id="88" idx="5"/>
              <a:endCxn id="109" idx="0"/>
            </p:cNvCxnSpPr>
            <p:nvPr/>
          </p:nvCxnSpPr>
          <p:spPr>
            <a:xfrm>
              <a:off x="7204144" y="2226505"/>
              <a:ext cx="229847" cy="41337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12" name="Oval 111"/>
            <p:cNvSpPr/>
            <p:nvPr/>
          </p:nvSpPr>
          <p:spPr>
            <a:xfrm>
              <a:off x="6953469" y="2639875"/>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13" name="Straight Connector 112"/>
            <p:cNvCxnSpPr>
              <a:endCxn id="112" idx="0"/>
            </p:cNvCxnSpPr>
            <p:nvPr/>
          </p:nvCxnSpPr>
          <p:spPr>
            <a:xfrm>
              <a:off x="7095233" y="2271870"/>
              <a:ext cx="12260" cy="36800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30" name="Oval 129"/>
            <p:cNvSpPr/>
            <p:nvPr/>
          </p:nvSpPr>
          <p:spPr>
            <a:xfrm>
              <a:off x="4993431"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1" name="Oval 130"/>
            <p:cNvSpPr/>
            <p:nvPr/>
          </p:nvSpPr>
          <p:spPr>
            <a:xfrm>
              <a:off x="541775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32" name="Straight Connector 131"/>
            <p:cNvCxnSpPr>
              <a:endCxn id="130" idx="0"/>
            </p:cNvCxnSpPr>
            <p:nvPr/>
          </p:nvCxnSpPr>
          <p:spPr>
            <a:xfrm flipH="1">
              <a:off x="5147455"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33" name="Straight Connector 132"/>
            <p:cNvCxnSpPr>
              <a:endCxn id="131" idx="0"/>
            </p:cNvCxnSpPr>
            <p:nvPr/>
          </p:nvCxnSpPr>
          <p:spPr>
            <a:xfrm>
              <a:off x="5350780"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34" name="Oval 133"/>
            <p:cNvSpPr/>
            <p:nvPr/>
          </p:nvSpPr>
          <p:spPr>
            <a:xfrm>
              <a:off x="6400800"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5" name="Oval 134"/>
            <p:cNvSpPr/>
            <p:nvPr/>
          </p:nvSpPr>
          <p:spPr>
            <a:xfrm>
              <a:off x="6825119" y="3313523"/>
              <a:ext cx="308048" cy="317884"/>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36" name="Straight Connector 135"/>
            <p:cNvCxnSpPr>
              <a:endCxn id="134" idx="0"/>
            </p:cNvCxnSpPr>
            <p:nvPr/>
          </p:nvCxnSpPr>
          <p:spPr>
            <a:xfrm flipH="1">
              <a:off x="6554824" y="2957759"/>
              <a:ext cx="203325"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37" name="Straight Connector 136"/>
            <p:cNvCxnSpPr>
              <a:endCxn id="135" idx="0"/>
            </p:cNvCxnSpPr>
            <p:nvPr/>
          </p:nvCxnSpPr>
          <p:spPr>
            <a:xfrm>
              <a:off x="6758149" y="2957759"/>
              <a:ext cx="220994" cy="355764"/>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140" name="Group 139"/>
          <p:cNvGrpSpPr/>
          <p:nvPr/>
        </p:nvGrpSpPr>
        <p:grpSpPr>
          <a:xfrm>
            <a:off x="4114800" y="986756"/>
            <a:ext cx="4676296" cy="1748719"/>
            <a:chOff x="152400" y="1447800"/>
            <a:chExt cx="8915400" cy="3276600"/>
          </a:xfrm>
        </p:grpSpPr>
        <p:pic>
          <p:nvPicPr>
            <p:cNvPr id="141" name="Picture 140" descr="cetus-rou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8915400" cy="3007796"/>
            </a:xfrm>
            <a:prstGeom prst="rect">
              <a:avLst/>
            </a:prstGeom>
            <a:ln>
              <a:noFill/>
            </a:ln>
          </p:spPr>
        </p:pic>
        <p:sp>
          <p:nvSpPr>
            <p:cNvPr id="142" name="Oval 141"/>
            <p:cNvSpPr/>
            <p:nvPr/>
          </p:nvSpPr>
          <p:spPr>
            <a:xfrm>
              <a:off x="5943600" y="3657600"/>
              <a:ext cx="457200" cy="457200"/>
            </a:xfrm>
            <a:prstGeom prst="ellipse">
              <a:avLst/>
            </a:prstGeom>
            <a:solidFill>
              <a:srgbClr val="E7FF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alibri"/>
                <a:cs typeface="Calibri"/>
              </a:endParaRPr>
            </a:p>
          </p:txBody>
        </p:sp>
        <p:sp>
          <p:nvSpPr>
            <p:cNvPr id="143" name="Oval 142"/>
            <p:cNvSpPr/>
            <p:nvPr/>
          </p:nvSpPr>
          <p:spPr>
            <a:xfrm>
              <a:off x="7467600" y="4267200"/>
              <a:ext cx="457200" cy="457200"/>
            </a:xfrm>
            <a:prstGeom prst="ellipse">
              <a:avLst/>
            </a:prstGeom>
            <a:solidFill>
              <a:srgbClr val="E7FF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alibri"/>
                <a:cs typeface="Calibri"/>
              </a:endParaRPr>
            </a:p>
          </p:txBody>
        </p:sp>
      </p:grpSp>
      <p:sp>
        <p:nvSpPr>
          <p:cNvPr id="149" name="Rectangle 148"/>
          <p:cNvSpPr/>
          <p:nvPr/>
        </p:nvSpPr>
        <p:spPr>
          <a:xfrm>
            <a:off x="533400" y="5715000"/>
            <a:ext cx="8305800" cy="533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dirty="0" smtClean="0">
                <a:solidFill>
                  <a:srgbClr val="000000"/>
                </a:solidFill>
                <a:latin typeface="Calibri"/>
                <a:cs typeface="Calibri"/>
              </a:rPr>
              <a:t>Can we reduce the I/O time by reducing the network congestion?</a:t>
            </a:r>
          </a:p>
        </p:txBody>
      </p:sp>
      <p:sp>
        <p:nvSpPr>
          <p:cNvPr id="9232" name="Rectangle 9231"/>
          <p:cNvSpPr/>
          <p:nvPr/>
        </p:nvSpPr>
        <p:spPr>
          <a:xfrm>
            <a:off x="4007192" y="834356"/>
            <a:ext cx="4908207" cy="198504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165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par>
                                <p:cTn id="11" presetID="10" presetClass="entr" presetSubtype="0" fill="hold" nodeType="withEffect">
                                  <p:stCondLst>
                                    <p:cond delay="0"/>
                                  </p:stCondLst>
                                  <p:childTnLst>
                                    <p:set>
                                      <p:cBhvr>
                                        <p:cTn id="12" dur="1" fill="hold">
                                          <p:stCondLst>
                                            <p:cond delay="0"/>
                                          </p:stCondLst>
                                        </p:cTn>
                                        <p:tgtEl>
                                          <p:spTgt spid="9225"/>
                                        </p:tgtEl>
                                        <p:attrNameLst>
                                          <p:attrName>style.visibility</p:attrName>
                                        </p:attrNameLst>
                                      </p:cBhvr>
                                      <p:to>
                                        <p:strVal val="visible"/>
                                      </p:to>
                                    </p:set>
                                    <p:animEffect transition="in" filter="fade">
                                      <p:cBhvr>
                                        <p:cTn id="13" dur="500"/>
                                        <p:tgtEl>
                                          <p:spTgt spid="9225"/>
                                        </p:tgtEl>
                                      </p:cBhvr>
                                    </p:animEffect>
                                  </p:childTnLst>
                                </p:cTn>
                              </p:par>
                              <p:par>
                                <p:cTn id="14" presetID="10" presetClass="entr" presetSubtype="0" fill="hold" nodeType="withEffect">
                                  <p:stCondLst>
                                    <p:cond delay="0"/>
                                  </p:stCondLst>
                                  <p:childTnLst>
                                    <p:set>
                                      <p:cBhvr>
                                        <p:cTn id="15" dur="1" fill="hold">
                                          <p:stCondLst>
                                            <p:cond delay="0"/>
                                          </p:stCondLst>
                                        </p:cTn>
                                        <p:tgtEl>
                                          <p:spTgt spid="9226"/>
                                        </p:tgtEl>
                                        <p:attrNameLst>
                                          <p:attrName>style.visibility</p:attrName>
                                        </p:attrNameLst>
                                      </p:cBhvr>
                                      <p:to>
                                        <p:strVal val="visible"/>
                                      </p:to>
                                    </p:set>
                                    <p:animEffect transition="in" filter="fade">
                                      <p:cBhvr>
                                        <p:cTn id="16" dur="500"/>
                                        <p:tgtEl>
                                          <p:spTgt spid="922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P spid="149" grpId="0" animBg="1"/>
    </p:bldLst>
  </p:timing>
</p:sld>
</file>

<file path=ppt/theme/theme1.xml><?xml version="1.0" encoding="utf-8"?>
<a:theme xmlns:a="http://schemas.openxmlformats.org/drawingml/2006/main" name="blue_addfield">
  <a:themeElements>
    <a:clrScheme name="ANL_2009">
      <a:dk1>
        <a:srgbClr val="7F7F7F"/>
      </a:dk1>
      <a:lt1>
        <a:sysClr val="window" lastClr="FFFFFF"/>
      </a:lt1>
      <a:dk2>
        <a:srgbClr val="1F497D"/>
      </a:dk2>
      <a:lt2>
        <a:srgbClr val="EEECE1"/>
      </a:lt2>
      <a:accent1>
        <a:srgbClr val="5C0426"/>
      </a:accent1>
      <a:accent2>
        <a:srgbClr val="9D7D9E"/>
      </a:accent2>
      <a:accent3>
        <a:srgbClr val="BF5C28"/>
      </a:accent3>
      <a:accent4>
        <a:srgbClr val="3D203B"/>
      </a:accent4>
      <a:accent5>
        <a:srgbClr val="666B66"/>
      </a:accent5>
      <a:accent6>
        <a:srgbClr val="D6AC29"/>
      </a:accent6>
      <a:hlink>
        <a:srgbClr val="253D51"/>
      </a:hlink>
      <a:folHlink>
        <a:srgbClr val="1B1545"/>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blue_addfield.pot</Template>
  <TotalTime>12972</TotalTime>
  <Words>1396</Words>
  <Application>Microsoft Macintosh PowerPoint</Application>
  <PresentationFormat>On-screen Show (4:3)</PresentationFormat>
  <Paragraphs>299</Paragraphs>
  <Slides>26</Slides>
  <Notes>20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blue_addfield</vt:lpstr>
      <vt:lpstr>Route-aware Independent MPI I/O on the Blue Gene/Q</vt:lpstr>
      <vt:lpstr>I/O trends</vt:lpstr>
      <vt:lpstr>PowerPoint Presentation</vt:lpstr>
      <vt:lpstr>Filesystem I/O time variation</vt:lpstr>
      <vt:lpstr>I/O node architecture on BG/Q</vt:lpstr>
      <vt:lpstr>I/O node I/O time variation</vt:lpstr>
      <vt:lpstr>I/O path on BG/Q</vt:lpstr>
      <vt:lpstr>Network contention</vt:lpstr>
      <vt:lpstr>Network load balance</vt:lpstr>
      <vt:lpstr>Prior work</vt:lpstr>
      <vt:lpstr>Bridge node</vt:lpstr>
      <vt:lpstr>Algorithm</vt:lpstr>
      <vt:lpstr>Tree construction</vt:lpstr>
      <vt:lpstr>Tree traversal</vt:lpstr>
      <vt:lpstr>Implementation</vt:lpstr>
      <vt:lpstr>Experimental setup</vt:lpstr>
      <vt:lpstr>Results – Strong scaling</vt:lpstr>
      <vt:lpstr>Results – Weak scaling</vt:lpstr>
      <vt:lpstr>Results – Weak scaling (Big data)</vt:lpstr>
      <vt:lpstr>Results – I/O node writes</vt:lpstr>
      <vt:lpstr>Conclusions</vt:lpstr>
      <vt:lpstr>Acknowledgements  This research has been funded in part and used resources of the Argonne Leadership Computing Facility at Argonne National Laboratory, which is supported by the Office of Science of the U.S. Department of Energy under contract DE-AC02-06CH11357. This work was supported in part by the DOE Office of Science, Advanced Scientific Computing Research, under award number 57L38, 57L32, 57K07 and 57K50.  </vt:lpstr>
      <vt:lpstr>pmalakar@anl.gov  THANK YOU  QUESTIONS?</vt:lpstr>
      <vt:lpstr>PowerPoint Presentation</vt:lpstr>
      <vt:lpstr>Results – Network counter</vt:lpstr>
      <vt:lpstr>Results – Network counter</vt:lpstr>
    </vt:vector>
  </TitlesOfParts>
  <Company>Argonne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Sana Sandler</dc:creator>
  <cp:lastModifiedBy>Preeti Malakar</cp:lastModifiedBy>
  <cp:revision>1173</cp:revision>
  <dcterms:created xsi:type="dcterms:W3CDTF">2009-09-17T16:37:31Z</dcterms:created>
  <dcterms:modified xsi:type="dcterms:W3CDTF">2015-11-16T03:10:27Z</dcterms:modified>
</cp:coreProperties>
</file>