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1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  <p:sldId id="286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AFF7C6-3FE5-48AB-B0C8-13C3167720D9}">
  <a:tblStyle styleId="{07AFF7C6-3FE5-48AB-B0C8-13C3167720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9017" autoAdjust="0"/>
  </p:normalViewPr>
  <p:slideViewPr>
    <p:cSldViewPr snapToGrid="0">
      <p:cViewPr>
        <p:scale>
          <a:sx n="60" d="100"/>
          <a:sy n="60" d="100"/>
        </p:scale>
        <p:origin x="942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2d2c54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2d2c54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42d2c54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42d2c54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 IV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Around 40x improvements in training time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3bcd384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3bcd384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Predict is trained by xgboost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43bcd384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43bcd384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Bias increases in the range where optimal value lies.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41dd2ebd7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41dd2ebd7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2d2c54a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42d2c54a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41dd2ebd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41dd2ebd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41dd2ebd7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41dd2ebd7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Default </a:t>
            </a:r>
            <a:r>
              <a:rPr lang="en-GB" dirty="0"/>
              <a:t>vs. best bandwidth from </a:t>
            </a:r>
            <a:r>
              <a:rPr lang="en-GB" dirty="0" err="1"/>
              <a:t>ExAct</a:t>
            </a:r>
            <a:r>
              <a:rPr lang="en-GB" dirty="0"/>
              <a:t> for various configurations of S3D-IO on 16, 32, 64 and 128 processes of HPC2010. X-ticks of each plot (of the form x-y-z) represents the 3D grid size of the input data.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1dd2ebd7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1dd2ebd7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Fig. 3: Default vs. </a:t>
            </a:r>
            <a:r>
              <a:rPr lang="en-GB" dirty="0" err="1"/>
              <a:t>ExAct</a:t>
            </a:r>
            <a:r>
              <a:rPr lang="en-GB" dirty="0"/>
              <a:t> I/O bandwidths using IOR on HPC2010. (a) Strong scaling on 16 – 256 </a:t>
            </a:r>
            <a:r>
              <a:rPr lang="en-GB" dirty="0" smtClean="0"/>
              <a:t>processes, 100 MB block size and transfer size </a:t>
            </a:r>
            <a:r>
              <a:rPr lang="en-GB" dirty="0"/>
              <a:t>(b) Data scaling on 64 cores with 100 MB block size.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439c50a1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439c50a1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 dirty="0" err="1" smtClean="0">
                <a:latin typeface="Roboto"/>
                <a:ea typeface="Roboto"/>
                <a:cs typeface="Roboto"/>
                <a:sym typeface="Roboto"/>
              </a:rPr>
              <a:t>ExAct</a:t>
            </a:r>
            <a:r>
              <a:rPr lang="en-US" sz="1100" dirty="0" smtClean="0">
                <a:latin typeface="Roboto"/>
                <a:ea typeface="Roboto"/>
                <a:cs typeface="Roboto"/>
                <a:sym typeface="Roboto"/>
              </a:rPr>
              <a:t> gives higher improvements for the larger data size since more nodes/tasks are able to drive the concurrency achieved with more OSTs.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3bcd38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3bcd38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41dd2ebd7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41dd2ebd7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42d2c54a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42d2c54a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43bcd3841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43bcd3841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Verify the active parameters: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788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439c50a1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439c50a1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MdAPE</a:t>
            </a:r>
            <a:r>
              <a:rPr lang="en-GB" dirty="0"/>
              <a:t> (Median Absolute Percentage Error</a:t>
            </a:r>
            <a:r>
              <a:rPr lang="en-GB" dirty="0" smtClean="0"/>
              <a:t>) 10 </a:t>
            </a:r>
            <a:r>
              <a:rPr lang="en-GB" dirty="0" smtClean="0"/>
              <a:t>fold cross validations</a:t>
            </a:r>
            <a:r>
              <a:rPr lang="en-GB" baseline="0" dirty="0" smtClean="0"/>
              <a:t> were done</a:t>
            </a:r>
            <a:r>
              <a:rPr lang="en-GB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aseline="0" dirty="0" smtClean="0"/>
              <a:t>Poor results due to fewer sample size (from the </a:t>
            </a:r>
            <a:r>
              <a:rPr lang="en-GB" baseline="0" dirty="0" err="1" smtClean="0"/>
              <a:t>ExAct</a:t>
            </a:r>
            <a:r>
              <a:rPr lang="en-GB" baseline="0" dirty="0" smtClean="0"/>
              <a:t> runs)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439c50a1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439c50a1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ideal graph should be dashed black line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41dd2ebd7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41dd2ebd7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439c50a1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439c50a1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41dd2ebd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41dd2ebd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43bcd384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43bcd384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43bcd3841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43bcd3841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 smtClean="0">
                <a:latin typeface="Roboto"/>
                <a:ea typeface="Roboto"/>
                <a:cs typeface="Roboto"/>
                <a:sym typeface="Roboto"/>
              </a:rPr>
              <a:t>#3: since 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the maximum number of OSTs vary per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4186837f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4186837f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A normal HPC application developer (expert in their scientific domain) resorts to default parameters resulting in poor performance.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1dd2eb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1dd2eb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186837f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4186837f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Contibution : 2 active learning models - one execution based (ExAct) and other prediction based auto-tuning(PrAct)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186837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186837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/>
              <a:t>Behzad et al. used a heuristic-based search with a genetic algorithm to tune I/O performance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/>
              <a:t>Lee and Katz developed analytical models of disk arrays to approximate their utilization, response time, and throughput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/>
              <a:t>Barker et al. used analytical performance models for two applications to test their performance for new storage system deployment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 err="1"/>
              <a:t>Herbein</a:t>
            </a:r>
            <a:r>
              <a:rPr lang="en-GB" sz="1100" dirty="0"/>
              <a:t> et al. use a statistical model, called surrogate-based modeling to predict the performance of the I/O operations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186837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186837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/>
              <a:t>Behzad et al. used a heuristic-based search with a genetic algorithm to tune I/O performance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/>
              <a:t>Lee and Katz developed analytical models of disk arrays to approximate their utilization, response time, and throughput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/>
              <a:t>Barker et al. used analytical performance models for two applications to test their performance for new storage system deployment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100" dirty="0" err="1"/>
              <a:t>Herbein</a:t>
            </a:r>
            <a:r>
              <a:rPr lang="en-GB" sz="1100" dirty="0"/>
              <a:t> et al. use a statistical model, called surrogate-based modeling to predict the performance of the I/O operations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03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41dd2eb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41dd2ebd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Large number of combinations and auto-tuning becomes very time consuming.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41dd2ebd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41dd2ebd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2146199"/>
            <a:ext cx="82221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Active Learning-based Automatic Tuning and Prediction of Parallel I/O Performance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Megha Agarwal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Divyansh Singhvi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Preeti Malakar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Suren Byna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22453" y="4362500"/>
            <a:ext cx="3663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PDSW @ SC'19</a:t>
            </a:r>
          </a:p>
          <a:p>
            <a:r>
              <a:rPr lang="en-GB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November 18, 2019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Execution-based Auto-tuning (ExAct) Model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5988"/>
            <a:ext cx="638175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Prediction-based Auto-tuning (</a:t>
            </a:r>
            <a:r>
              <a:rPr lang="en-GB" dirty="0" err="1"/>
              <a:t>PrAct</a:t>
            </a:r>
            <a:r>
              <a:rPr lang="en-GB" dirty="0"/>
              <a:t>) Model</a:t>
            </a:r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11700" y="1526146"/>
            <a:ext cx="7917900" cy="304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Developed </a:t>
            </a:r>
            <a:r>
              <a:rPr lang="en-GB" dirty="0"/>
              <a:t>a performance prediction model using Extreme Gradient Boosting (XGB</a:t>
            </a:r>
            <a:r>
              <a:rPr lang="en-GB" dirty="0" smtClean="0"/>
              <a:t>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 smtClean="0"/>
              <a:t>PrAct</a:t>
            </a:r>
            <a:r>
              <a:rPr lang="en-GB" dirty="0" smtClean="0"/>
              <a:t> uses predicted runtimes in the </a:t>
            </a:r>
            <a:r>
              <a:rPr lang="en-GB" dirty="0"/>
              <a:t>objective function in Bayesian Optimization model.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GB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This reduces the time to obtain the best I/O parameters.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Summary of Approaches</a:t>
            </a:r>
            <a:endParaRPr dirty="0"/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14" y="1111350"/>
            <a:ext cx="3480674" cy="3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3948142" y="1421029"/>
            <a:ext cx="3856455" cy="9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err="1">
                <a:latin typeface="Roboto"/>
                <a:ea typeface="Roboto"/>
                <a:cs typeface="Roboto"/>
                <a:sym typeface="Roboto"/>
              </a:rPr>
              <a:t>ExAct</a:t>
            </a:r>
            <a:r>
              <a:rPr lang="en-GB" u="sng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- Objective function obtains output by running the application on input parameters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3948142" y="3498222"/>
            <a:ext cx="3444331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Roboto"/>
                <a:ea typeface="Roboto"/>
                <a:cs typeface="Roboto"/>
                <a:sym typeface="Roboto"/>
              </a:rPr>
              <a:t>PrAct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- Objective function obtains output by running Predict on input parameters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3948141" y="2327453"/>
            <a:ext cx="3695469" cy="95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Predict</a:t>
            </a:r>
            <a:r>
              <a:rPr lang="en-GB" dirty="0"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 is an offline model trained on dataset that predicts I/O bandwidth for given set of input parameters.</a:t>
            </a:r>
            <a:endParaRPr dirty="0">
              <a:highlight>
                <a:srgbClr val="FFE59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Bias and Learning Plots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524100" y="4586124"/>
            <a:ext cx="5676675" cy="37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Configuration: 200X400X400 on </a:t>
            </a:r>
            <a:r>
              <a:rPr lang="en-GB" sz="16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4X4X8 </a:t>
            </a:r>
            <a:r>
              <a:rPr lang="en-GB" sz="16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processes S3DIO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24100" y="1451707"/>
            <a:ext cx="2013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Cb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-buffer size distribution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695275" y="1431307"/>
            <a:ext cx="20130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Loss distribution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872675" y="1451707"/>
            <a:ext cx="2013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Romio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cb_read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7043850" y="1451707"/>
            <a:ext cx="2013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Romio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cb_write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24775" y="3920735"/>
            <a:ext cx="2013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Romio ds_read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2449375" y="3965135"/>
            <a:ext cx="2013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Romio ds_write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903675" y="3963385"/>
            <a:ext cx="1786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stripe size distribution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7043850" y="3963435"/>
            <a:ext cx="20130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Stripe count distribution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520900" y="4418040"/>
            <a:ext cx="3311400" cy="62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Red - Initial probability distribution</a:t>
            </a:r>
            <a:endParaRPr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Blue - After </a:t>
            </a:r>
            <a:r>
              <a:rPr lang="en-GB" dirty="0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training prob. </a:t>
            </a:r>
            <a:r>
              <a:rPr lang="en-GB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distribution</a:t>
            </a:r>
            <a:endParaRPr dirty="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9930F-95A3-0B44-9094-A9ACD8387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1925787"/>
            <a:ext cx="9004300" cy="1866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176" name="Google Shape;176;p25"/>
          <p:cNvSpPr/>
          <p:nvPr/>
        </p:nvSpPr>
        <p:spPr>
          <a:xfrm>
            <a:off x="5693134" y="90152"/>
            <a:ext cx="3090259" cy="1042148"/>
          </a:xfrm>
          <a:prstGeom prst="wedgeEllipseCallout">
            <a:avLst>
              <a:gd name="adj1" fmla="val -24502"/>
              <a:gd name="adj2" fmla="val 156555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Collective I/O is disabled in S3DIO, i.e</a:t>
            </a:r>
            <a:r>
              <a:rPr lang="en-GB" dirty="0" smtClean="0"/>
              <a:t>. with 50</a:t>
            </a:r>
            <a:r>
              <a:rPr lang="en-GB" dirty="0"/>
              <a:t>% </a:t>
            </a:r>
            <a:r>
              <a:rPr lang="en-GB" dirty="0" err="1" smtClean="0"/>
              <a:t>prob</a:t>
            </a:r>
            <a:r>
              <a:rPr lang="en-GB" dirty="0" smtClean="0"/>
              <a:t>, it has </a:t>
            </a:r>
            <a:r>
              <a:rPr lang="en-GB" dirty="0"/>
              <a:t>no impact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 I/O Kernels for benchmarking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smtClean="0"/>
              <a:t>S3D-IO</a:t>
            </a:r>
          </a:p>
          <a:p>
            <a:pPr lvl="1" indent="-381000">
              <a:spcBef>
                <a:spcPts val="0"/>
              </a:spcBef>
              <a:buSzPts val="2400"/>
              <a:buChar char="●"/>
            </a:pPr>
            <a:r>
              <a:rPr lang="en-GB" sz="2000" dirty="0" smtClean="0"/>
              <a:t>40 input configurations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smtClean="0"/>
              <a:t>BT-IO</a:t>
            </a:r>
          </a:p>
          <a:p>
            <a:pPr lvl="1" indent="-381000">
              <a:spcBef>
                <a:spcPts val="0"/>
              </a:spcBef>
              <a:buSzPts val="2400"/>
              <a:buChar char="●"/>
            </a:pPr>
            <a:r>
              <a:rPr lang="en-GB" sz="2000" dirty="0" smtClean="0"/>
              <a:t>19 input configurations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 smtClean="0"/>
              <a:t>IOR</a:t>
            </a:r>
          </a:p>
          <a:p>
            <a:pPr lvl="1" indent="-381000">
              <a:spcBef>
                <a:spcPts val="0"/>
              </a:spcBef>
              <a:buSzPts val="2400"/>
              <a:buChar char="●"/>
            </a:pP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/>
              <a:t>Generic </a:t>
            </a:r>
            <a:r>
              <a:rPr lang="en-GB" sz="2400" dirty="0" smtClean="0"/>
              <a:t>I/O</a:t>
            </a:r>
          </a:p>
          <a:p>
            <a:pPr lvl="1" indent="-381000">
              <a:spcBef>
                <a:spcPts val="0"/>
              </a:spcBef>
              <a:buSzPts val="2400"/>
              <a:buChar char="●"/>
            </a:pPr>
            <a:r>
              <a:rPr lang="en-GB" sz="2000" dirty="0" smtClean="0"/>
              <a:t>45 input configurations</a:t>
            </a:r>
            <a:r>
              <a:rPr lang="en-GB" sz="2000" dirty="0" smtClean="0"/>
              <a:t> </a:t>
            </a: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System Configurations</a:t>
            </a:r>
            <a:endParaRPr dirty="0"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/>
              <a:t>HPC2010 (464-node supercomputer) at the Indian Institute of Technology (IIT), Kanpur</a:t>
            </a:r>
            <a:endParaRPr sz="2400" dirty="0"/>
          </a:p>
          <a:p>
            <a:pPr lvl="1" indent="-381000">
              <a:spcBef>
                <a:spcPts val="0"/>
              </a:spcBef>
              <a:buSzPts val="2400"/>
              <a:buChar char="●"/>
            </a:pPr>
            <a:r>
              <a:rPr lang="en-GB" sz="2000" dirty="0">
                <a:solidFill>
                  <a:srgbClr val="000000"/>
                </a:solidFill>
              </a:rPr>
              <a:t>Used a maximum of 128 processes</a:t>
            </a:r>
            <a:r>
              <a:rPr lang="en-GB" sz="2000" dirty="0">
                <a:solidFill>
                  <a:schemeClr val="accent3"/>
                </a:solidFill>
              </a:rPr>
              <a:t>.</a:t>
            </a:r>
          </a:p>
          <a:p>
            <a:pPr lvl="1" indent="-381000">
              <a:spcBef>
                <a:spcPts val="0"/>
              </a:spcBef>
              <a:buSzPts val="2400"/>
              <a:buChar char="●"/>
            </a:pP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/>
              <a:t>CrayXC40 at NERSC, LBNL</a:t>
            </a:r>
            <a:endParaRPr sz="2400" dirty="0"/>
          </a:p>
          <a:p>
            <a:pPr lvl="1" indent="-381000">
              <a:spcBef>
                <a:spcPts val="0"/>
              </a:spcBef>
              <a:buSzPts val="2400"/>
              <a:buChar char="●"/>
            </a:pPr>
            <a:r>
              <a:rPr lang="en-GB" sz="2000" dirty="0">
                <a:solidFill>
                  <a:srgbClr val="000000"/>
                </a:solidFill>
              </a:rPr>
              <a:t>Used a maximum of 512 processes</a:t>
            </a:r>
            <a:r>
              <a:rPr lang="en-GB" sz="2000" dirty="0">
                <a:solidFill>
                  <a:schemeClr val="accent3"/>
                </a:solidFill>
              </a:rPr>
              <a:t>.</a:t>
            </a: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1212175" y="1900775"/>
            <a:ext cx="6274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Results </a:t>
            </a:r>
            <a:endParaRPr sz="4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0"/>
            <a:ext cx="7715250" cy="49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/>
          <p:nvPr/>
        </p:nvSpPr>
        <p:spPr>
          <a:xfrm>
            <a:off x="7951" y="0"/>
            <a:ext cx="1351722" cy="51435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S3D-IO default vs.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HPC2010 (16 – 128 processes, 8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X-axis: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sizes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Y-axis: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I/O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bandwidths in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MBps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4"/>
          <a:stretch/>
        </p:blipFill>
        <p:spPr>
          <a:xfrm>
            <a:off x="4386900" y="0"/>
            <a:ext cx="4757101" cy="35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52"/>
          <a:stretch/>
        </p:blipFill>
        <p:spPr>
          <a:xfrm>
            <a:off x="0" y="0"/>
            <a:ext cx="4452374" cy="35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1" y="3604908"/>
            <a:ext cx="4452374" cy="68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IOR I/O bandwidths for varying node counts.</a:t>
            </a:r>
            <a:endParaRPr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Strong scaling on 16 – 256 </a:t>
            </a:r>
            <a:r>
              <a:rPr lang="en-GB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processes.</a:t>
            </a:r>
            <a:endParaRPr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665453" y="3604908"/>
            <a:ext cx="4502400" cy="8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ctr"/>
            <a:r>
              <a:rPr lang="en-GB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IOR I/O bandwidths for varying transfer </a:t>
            </a:r>
            <a:r>
              <a:rPr lang="en-GB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sizes.</a:t>
            </a:r>
            <a:endParaRPr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1" algn="ctr"/>
            <a:r>
              <a:rPr lang="en-GB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Data scaling on 64 cores with 100 MB block </a:t>
            </a:r>
            <a:r>
              <a:rPr lang="en-GB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size.</a:t>
            </a:r>
            <a:endParaRPr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1" indent="457200" algn="ctr"/>
            <a:endParaRPr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1971922" y="4588499"/>
            <a:ext cx="5931676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Default vs. </a:t>
            </a:r>
            <a:r>
              <a:rPr lang="en-GB" sz="18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ExAct</a:t>
            </a:r>
            <a:r>
              <a:rPr lang="en-GB"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I/O bandwidths using IOR on HPC2010</a:t>
            </a:r>
            <a:endParaRPr sz="18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88799" y="4444778"/>
            <a:ext cx="1883123" cy="584421"/>
          </a:xfrm>
          <a:prstGeom prst="wedgeRoundRectCallout">
            <a:avLst>
              <a:gd name="adj1" fmla="val -30406"/>
              <a:gd name="adj2" fmla="val -223757"/>
              <a:gd name="adj3" fmla="val 0"/>
            </a:avLst>
          </a:prstGeom>
          <a:solidFill>
            <a:srgbClr val="D9D9D9">
              <a:alpha val="48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 87</a:t>
            </a:r>
            <a:r>
              <a:rPr lang="en-GB" b="1" dirty="0" smtClean="0"/>
              <a:t>% read </a:t>
            </a:r>
            <a:r>
              <a:rPr lang="en-GB" b="1" dirty="0"/>
              <a:t>and 20% </a:t>
            </a:r>
            <a:r>
              <a:rPr lang="en-GB" b="1" dirty="0" smtClean="0"/>
              <a:t>write improvements</a:t>
            </a:r>
            <a:endParaRPr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/>
        </p:nvSpPr>
        <p:spPr>
          <a:xfrm>
            <a:off x="0" y="12042"/>
            <a:ext cx="1506000" cy="513145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Generic-IO default vs. </a:t>
            </a:r>
            <a:r>
              <a:rPr lang="en-GB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HPC2010 (2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4, 16, 28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nodes)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-axis:</a:t>
            </a:r>
          </a:p>
          <a:p>
            <a:pPr lvl="0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of particles (in millions)</a:t>
            </a: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Y-axis: </a:t>
            </a:r>
          </a:p>
          <a:p>
            <a:pPr lvl="0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I/O bandwidths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MBps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6;p32"/>
          <p:cNvSpPr/>
          <p:nvPr/>
        </p:nvSpPr>
        <p:spPr>
          <a:xfrm>
            <a:off x="8281633" y="19993"/>
            <a:ext cx="836400" cy="496547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7;p32"/>
          <p:cNvSpPr/>
          <p:nvPr/>
        </p:nvSpPr>
        <p:spPr>
          <a:xfrm>
            <a:off x="5971430" y="1153837"/>
            <a:ext cx="1991470" cy="901500"/>
          </a:xfrm>
          <a:prstGeom prst="wedgeEllipseCallout">
            <a:avLst>
              <a:gd name="adj1" fmla="val 68598"/>
              <a:gd name="adj2" fmla="val 5230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Significant improvement on large data size </a:t>
            </a:r>
            <a:endParaRPr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03425" y="402600"/>
            <a:ext cx="8691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I/O Performance Statistics</a:t>
            </a:r>
            <a:endParaRPr dirty="0"/>
          </a:p>
        </p:txBody>
      </p:sp>
      <p:sp>
        <p:nvSpPr>
          <p:cNvPr id="93" name="Google Shape;93;p14"/>
          <p:cNvSpPr txBox="1"/>
          <p:nvPr/>
        </p:nvSpPr>
        <p:spPr>
          <a:xfrm>
            <a:off x="303425" y="4250236"/>
            <a:ext cx="6169436" cy="6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latin typeface="Roboto"/>
                <a:ea typeface="Roboto"/>
                <a:cs typeface="Roboto"/>
                <a:sym typeface="Roboto"/>
              </a:rPr>
              <a:t>Source: Huong </a:t>
            </a:r>
            <a:r>
              <a:rPr lang="en-GB" dirty="0" err="1">
                <a:latin typeface="Roboto"/>
                <a:ea typeface="Roboto"/>
                <a:cs typeface="Roboto"/>
                <a:sym typeface="Roboto"/>
              </a:rPr>
              <a:t>Luu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, et al., “A Multiplatform Study of I/O Behavior on Peta-scale </a:t>
            </a:r>
            <a:r>
              <a:rPr lang="en-GB" dirty="0" smtClean="0">
                <a:latin typeface="Roboto"/>
                <a:ea typeface="Roboto"/>
                <a:cs typeface="Roboto"/>
                <a:sym typeface="Roboto"/>
              </a:rPr>
              <a:t>Supercomputers”.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HPDC '15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11" y="1028872"/>
            <a:ext cx="5340475" cy="30702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5894655" y="2036409"/>
            <a:ext cx="2230775" cy="787745"/>
          </a:xfrm>
          <a:prstGeom prst="wedgeRoundRectCallout">
            <a:avLst>
              <a:gd name="adj1" fmla="val -77442"/>
              <a:gd name="adj2" fmla="val 123048"/>
              <a:gd name="adj3" fmla="val 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Few applications achieve less than 1% of maximum I/O throughput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836" y="180011"/>
            <a:ext cx="5325899" cy="39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  <p:sp>
        <p:nvSpPr>
          <p:cNvPr id="5" name="Google Shape;207;p30"/>
          <p:cNvSpPr/>
          <p:nvPr/>
        </p:nvSpPr>
        <p:spPr>
          <a:xfrm>
            <a:off x="7951" y="0"/>
            <a:ext cx="1351722" cy="51435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S3D-IO default vs.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Cori (2 – 16 nodes, 32 processes per node)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X-axis:</a:t>
            </a: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of nodes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Y-axis: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I/O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bandwidths in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MBps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0943" y="4389785"/>
            <a:ext cx="3440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Weak scaling results for S3D-IO</a:t>
            </a:r>
            <a:endParaRPr lang="en-US" sz="20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ExAct</a:t>
            </a:r>
            <a:r>
              <a:rPr lang="en-GB" dirty="0" smtClean="0"/>
              <a:t> Result Summary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graphicFrame>
        <p:nvGraphicFramePr>
          <p:cNvPr id="201" name="Google Shape;201;p29"/>
          <p:cNvGraphicFramePr/>
          <p:nvPr>
            <p:extLst>
              <p:ext uri="{D42A27DB-BD31-4B8C-83A1-F6EECF244321}">
                <p14:modId xmlns:p14="http://schemas.microsoft.com/office/powerpoint/2010/main" val="781449712"/>
              </p:ext>
            </p:extLst>
          </p:nvPr>
        </p:nvGraphicFramePr>
        <p:xfrm>
          <a:off x="491323" y="1468176"/>
          <a:ext cx="7879800" cy="2514450"/>
        </p:xfrm>
        <a:graphic>
          <a:graphicData uri="http://schemas.openxmlformats.org/drawingml/2006/table">
            <a:tbl>
              <a:tblPr>
                <a:noFill/>
                <a:tableStyleId>{07AFF7C6-3FE5-48AB-B0C8-13C3167720D9}</a:tableStyleId>
              </a:tblPr>
              <a:tblGrid>
                <a:gridCol w="157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Read(Avg)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Write(Avg)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Read(Max)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Write(Max)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S3D-IO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1.97X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2.21X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11.14X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4.03X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IOR </a:t>
                      </a:r>
                      <a:endParaRPr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4.73X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2.23X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BT-IO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1.07X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1.76X </a:t>
                      </a:r>
                      <a:endParaRPr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2.93X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4.86X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GenericIO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1.44X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1.51X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3.04X </a:t>
                      </a:r>
                      <a:endParaRPr sz="2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3.06X</a:t>
                      </a:r>
                      <a:endParaRPr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Results – Analysis </a:t>
            </a:r>
            <a:endParaRPr dirty="0"/>
          </a:p>
        </p:txBody>
      </p:sp>
      <p:sp>
        <p:nvSpPr>
          <p:cNvPr id="239" name="Google Shape;239;p34"/>
          <p:cNvSpPr txBox="1"/>
          <p:nvPr/>
        </p:nvSpPr>
        <p:spPr>
          <a:xfrm>
            <a:off x="451450" y="1642950"/>
            <a:ext cx="81555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40" name="Google Shape;240;p34"/>
          <p:cNvGraphicFramePr/>
          <p:nvPr>
            <p:extLst>
              <p:ext uri="{D42A27DB-BD31-4B8C-83A1-F6EECF244321}">
                <p14:modId xmlns:p14="http://schemas.microsoft.com/office/powerpoint/2010/main" val="2635595190"/>
              </p:ext>
            </p:extLst>
          </p:nvPr>
        </p:nvGraphicFramePr>
        <p:xfrm>
          <a:off x="17491" y="1191328"/>
          <a:ext cx="9078803" cy="3592589"/>
        </p:xfrm>
        <a:graphic>
          <a:graphicData uri="http://schemas.openxmlformats.org/drawingml/2006/table">
            <a:tbl>
              <a:tblPr>
                <a:noFill/>
                <a:tableStyleId>{07AFF7C6-3FE5-48AB-B0C8-13C3167720D9}</a:tableStyleId>
              </a:tblPr>
              <a:tblGrid>
                <a:gridCol w="142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2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S3D-IO (200 x 200 x 400) on 4 x 4 x 8 processors (16 nodes) on HPC2010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5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Default parameters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stripe_size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 MB,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stripe_count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1,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read/write = enable, ds read/write = disable,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cb_buffer_size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16 MB, </a:t>
                      </a:r>
                      <a:r>
                        <a:rPr lang="en-US" sz="20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cb_nodes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16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Read/write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3002 /1680 </a:t>
                      </a:r>
                      <a:r>
                        <a:rPr lang="en-IN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MBps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063876251"/>
                  </a:ext>
                </a:extLst>
              </a:tr>
              <a:tr h="73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parameters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stripe_size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MB,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stripe_count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21,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read/write = disable/disable, ds read/write = enable/disable,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cb_buffer_size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512 MB, </a:t>
                      </a:r>
                      <a:r>
                        <a:rPr lang="en-US" sz="20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cb_nodes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13</a:t>
                      </a:r>
                      <a:endParaRPr 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932043130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Read/write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1198 / 293 </a:t>
                      </a:r>
                      <a:r>
                        <a:rPr lang="en-IN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MBps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6894286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12.65 minutes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4191527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Performance </a:t>
            </a:r>
            <a:r>
              <a:rPr lang="en-GB" dirty="0"/>
              <a:t>Prediction Model (Predict</a:t>
            </a:r>
            <a:r>
              <a:rPr lang="en-GB" dirty="0" smtClean="0"/>
              <a:t>) Accuracy</a:t>
            </a:r>
            <a:endParaRPr dirty="0"/>
          </a:p>
        </p:txBody>
      </p:sp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43" y="1418580"/>
            <a:ext cx="7651341" cy="229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311701" y="3824578"/>
            <a:ext cx="82916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Median absolute percentage error and R</a:t>
            </a:r>
            <a:r>
              <a:rPr lang="en-GB" sz="2000" baseline="300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measure</a:t>
            </a:r>
            <a:r>
              <a:rPr lang="en-GB" sz="20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for various benchmarks on </a:t>
            </a:r>
            <a:r>
              <a:rPr lang="en-GB" sz="20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HPC2010 (rows 1 – 4) and Cori (last row</a:t>
            </a:r>
            <a:r>
              <a:rPr lang="en-GB" sz="20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) using XGB model-based prediction</a:t>
            </a:r>
            <a:endParaRPr sz="20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/>
        </p:nvSpPr>
        <p:spPr>
          <a:xfrm>
            <a:off x="198783" y="4658849"/>
            <a:ext cx="8433426" cy="38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64A45D-A1BA-D843-901E-2755500B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134" y="981421"/>
            <a:ext cx="6381075" cy="37214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5088" y="71562"/>
            <a:ext cx="7377211" cy="946238"/>
          </a:xfrm>
        </p:spPr>
        <p:txBody>
          <a:bodyPr/>
          <a:lstStyle/>
          <a:p>
            <a:r>
              <a:rPr lang="en-GB" dirty="0" smtClean="0"/>
              <a:t>Prediction </a:t>
            </a:r>
            <a:r>
              <a:rPr lang="en-GB" dirty="0"/>
              <a:t>Model </a:t>
            </a:r>
            <a:r>
              <a:rPr lang="en-GB" dirty="0" smtClean="0"/>
              <a:t>Accuracy</a:t>
            </a:r>
            <a:endParaRPr lang="en-IN" dirty="0"/>
          </a:p>
        </p:txBody>
      </p:sp>
      <p:sp>
        <p:nvSpPr>
          <p:cNvPr id="7" name="Google Shape;207;p30"/>
          <p:cNvSpPr/>
          <p:nvPr/>
        </p:nvSpPr>
        <p:spPr>
          <a:xfrm>
            <a:off x="7951" y="0"/>
            <a:ext cx="1351722" cy="51435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Scatter plots of XGB-predicted values vs. measured values of write bandwidths </a:t>
            </a:r>
            <a:r>
              <a:rPr lang="en-US" sz="18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for all benchmarks on </a:t>
            </a:r>
            <a:r>
              <a:rPr lang="en-US"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HPC2010 </a:t>
            </a:r>
            <a:endParaRPr lang="en-US" sz="1800" dirty="0" smtClean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endParaRPr lang="en-US" sz="18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r>
              <a:rPr lang="en-US" sz="18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(30/70 </a:t>
            </a:r>
            <a:r>
              <a:rPr lang="en-US"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split of </a:t>
            </a:r>
            <a:r>
              <a:rPr lang="en-US" sz="18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train/test data)</a:t>
            </a:r>
            <a:endParaRPr lang="en-US" sz="18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3190"/>
            <a:ext cx="4447886" cy="355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900" y="1067031"/>
            <a:ext cx="4696100" cy="3427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/>
          <p:nvPr/>
        </p:nvSpPr>
        <p:spPr>
          <a:xfrm>
            <a:off x="132875" y="4427554"/>
            <a:ext cx="43149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S3D-IO weak scaling on unseen configurations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4694000" y="4427554"/>
            <a:ext cx="43149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BT-IO with unseen configurations.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  <p:sp>
        <p:nvSpPr>
          <p:cNvPr id="8" name="Google Shape;258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r>
              <a:rPr lang="en-GB" dirty="0" smtClean="0"/>
              <a:t>Results – </a:t>
            </a:r>
            <a:r>
              <a:rPr lang="en-GB" dirty="0" err="1" smtClean="0"/>
              <a:t>PrAct</a:t>
            </a:r>
            <a:r>
              <a:rPr lang="en-GB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r>
              <a:rPr lang="en-GB" dirty="0" smtClean="0"/>
              <a:t>Results – </a:t>
            </a:r>
            <a:r>
              <a:rPr lang="en-GB" dirty="0" err="1" smtClean="0"/>
              <a:t>PrAct</a:t>
            </a:r>
            <a:r>
              <a:rPr lang="en-GB" dirty="0" smtClean="0"/>
              <a:t> </a:t>
            </a:r>
            <a:endParaRPr dirty="0"/>
          </a:p>
        </p:txBody>
      </p:sp>
      <p:sp>
        <p:nvSpPr>
          <p:cNvPr id="259" name="Google Shape;259;p37"/>
          <p:cNvSpPr txBox="1"/>
          <p:nvPr/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 sz="1800" dirty="0" err="1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PrAct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was also evaluated for configurations that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were not present in 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training data</a:t>
            </a:r>
            <a:endParaRPr lang="en-GB"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Maximum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1.6x and 1.2x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performance improvement in reads and writes in S3D-IO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endParaRPr lang="en-GB"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aximum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1.7x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2.5x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performance improvement in reads and writes in BT-IO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endParaRPr lang="en-GB"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GB" sz="18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bserved 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degradation in read bandwidths in case of IOR, especially at high node counts. This is expected as the R</a:t>
            </a:r>
            <a:r>
              <a:rPr lang="en-GB" sz="1800" baseline="300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GB" sz="18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scores </a:t>
            </a:r>
            <a:r>
              <a:rPr lang="en-GB" sz="18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were </a:t>
            </a:r>
            <a:r>
              <a:rPr lang="en-GB" sz="180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low</a:t>
            </a:r>
            <a:endParaRPr sz="180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141500" y="466351"/>
            <a:ext cx="8835600" cy="6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ExAct</a:t>
            </a:r>
            <a:r>
              <a:rPr lang="en-GB" dirty="0"/>
              <a:t> vs. </a:t>
            </a:r>
            <a:r>
              <a:rPr lang="en-GB" dirty="0" err="1"/>
              <a:t>PrAct</a:t>
            </a:r>
            <a:r>
              <a:rPr lang="en-GB" dirty="0"/>
              <a:t> </a:t>
            </a:r>
            <a:r>
              <a:rPr lang="en-GB" dirty="0" smtClean="0"/>
              <a:t>– Time vs. Performance </a:t>
            </a:r>
            <a:r>
              <a:rPr lang="en-GB" dirty="0" err="1" smtClean="0"/>
              <a:t>T</a:t>
            </a:r>
            <a:r>
              <a:rPr lang="en-GB" dirty="0" err="1" smtClean="0"/>
              <a:t>radeoff</a:t>
            </a:r>
            <a:endParaRPr dirty="0"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4294967295"/>
          </p:nvPr>
        </p:nvSpPr>
        <p:spPr>
          <a:xfrm>
            <a:off x="311700" y="1785295"/>
            <a:ext cx="7954800" cy="22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Average training time of </a:t>
            </a:r>
            <a:r>
              <a:rPr lang="en-GB" sz="2000" dirty="0" err="1"/>
              <a:t>PrAct</a:t>
            </a:r>
            <a:r>
              <a:rPr lang="en-GB" sz="2000" dirty="0"/>
              <a:t> is 18 seconds whereas that </a:t>
            </a:r>
            <a:r>
              <a:rPr lang="en-GB" sz="2000" dirty="0" smtClean="0"/>
              <a:t>of</a:t>
            </a:r>
            <a:r>
              <a:rPr lang="en-GB" sz="2000" dirty="0" smtClean="0"/>
              <a:t> </a:t>
            </a:r>
            <a:r>
              <a:rPr lang="en-GB" sz="2000" dirty="0" err="1"/>
              <a:t>ExAct</a:t>
            </a:r>
            <a:r>
              <a:rPr lang="en-GB" sz="2000" dirty="0"/>
              <a:t> is 13 minutes (varies with the run time of application)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GB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 err="1"/>
              <a:t>PrAct</a:t>
            </a:r>
            <a:r>
              <a:rPr lang="en-GB" sz="2000" dirty="0"/>
              <a:t> achieves a </a:t>
            </a:r>
            <a:r>
              <a:rPr lang="en-GB" sz="2000" dirty="0" smtClean="0"/>
              <a:t>maximum </a:t>
            </a:r>
            <a:r>
              <a:rPr lang="en-GB" sz="2000" dirty="0"/>
              <a:t>performance improvement of 2.5x whereas </a:t>
            </a:r>
            <a:r>
              <a:rPr lang="en-GB" sz="2000" dirty="0" err="1"/>
              <a:t>ExAct</a:t>
            </a:r>
            <a:r>
              <a:rPr lang="en-GB" sz="2000" dirty="0"/>
              <a:t> achieves 11x improvement</a:t>
            </a: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311700" y="347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Automation</a:t>
            </a:r>
            <a:endParaRPr dirty="0"/>
          </a:p>
        </p:txBody>
      </p:sp>
      <p:sp>
        <p:nvSpPr>
          <p:cNvPr id="279" name="Google Shape;279;p40"/>
          <p:cNvSpPr txBox="1"/>
          <p:nvPr/>
        </p:nvSpPr>
        <p:spPr>
          <a:xfrm>
            <a:off x="207225" y="1249725"/>
            <a:ext cx="8792100" cy="163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def</a:t>
            </a: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RunTheBenchmark(hyperparameters):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os.chdir(project_dir+'active/../')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storeinfile(hyperparameters)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   out=subprocess.Popen(["python3","read_config_general.py","-n 2","-c200 200 400 2 2 4 1"], shell=False, stdout=subprocess.PIPE)</a:t>
            </a:r>
            <a:endParaRPr>
              <a:solidFill>
                <a:srgbClr val="666666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logging.basicConfig(level=logging.DEBUG)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output=out.stdout.read().decode('utf-8')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4775373" y="2886225"/>
            <a:ext cx="3605301" cy="970158"/>
          </a:xfrm>
          <a:prstGeom prst="wedgeEllipseCallout">
            <a:avLst>
              <a:gd name="adj1" fmla="val 6128"/>
              <a:gd name="adj2" fmla="val -117165"/>
            </a:avLst>
          </a:prstGeom>
          <a:solidFill>
            <a:srgbClr val="D9D9D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Just change the </a:t>
            </a:r>
            <a:r>
              <a:rPr lang="en-GB" dirty="0" smtClean="0"/>
              <a:t>script (input parameters to an application) </a:t>
            </a:r>
            <a:r>
              <a:rPr lang="en-GB" dirty="0"/>
              <a:t>to run any new </a:t>
            </a:r>
            <a:r>
              <a:rPr lang="en-GB" dirty="0" smtClean="0"/>
              <a:t>benchmark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286" name="Google Shape;286;p41"/>
          <p:cNvSpPr txBox="1"/>
          <p:nvPr/>
        </p:nvSpPr>
        <p:spPr>
          <a:xfrm>
            <a:off x="362625" y="1265525"/>
            <a:ext cx="84219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41"/>
          <p:cNvSpPr txBox="1"/>
          <p:nvPr/>
        </p:nvSpPr>
        <p:spPr>
          <a:xfrm>
            <a:off x="311700" y="1108710"/>
            <a:ext cx="8643050" cy="379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 sz="1800" dirty="0" smtClean="0">
                <a:latin typeface="Roboto"/>
                <a:ea typeface="Roboto"/>
                <a:cs typeface="Roboto"/>
                <a:sym typeface="Roboto"/>
              </a:rPr>
              <a:t>Presented execution-based 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ExAct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) and prediction-based (</a:t>
            </a: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PrAct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) auto-tuners for selecting MPI-IO and Lustre parameters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4" indent="-342900">
              <a:lnSpc>
                <a:spcPct val="125000"/>
              </a:lnSpc>
              <a:buSzPts val="1800"/>
              <a:buFont typeface="Roboto"/>
              <a:buChar char="●"/>
            </a:pP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ExAct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 runs the application and learns, whereas </a:t>
            </a: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PrAct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 uses predicted values from analytical model to learn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The only system-speciﬁc </a:t>
            </a:r>
            <a:r>
              <a:rPr lang="en-GB" sz="1800" dirty="0" smtClean="0">
                <a:latin typeface="Roboto"/>
                <a:ea typeface="Roboto"/>
                <a:cs typeface="Roboto"/>
                <a:sym typeface="Roboto"/>
              </a:rPr>
              <a:t>inputs 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to the model </a:t>
            </a:r>
            <a:r>
              <a:rPr lang="en-GB" sz="1800" dirty="0" smtClean="0">
                <a:latin typeface="Roboto"/>
                <a:ea typeface="Roboto"/>
                <a:cs typeface="Roboto"/>
                <a:sym typeface="Roboto"/>
              </a:rPr>
              <a:t>is </a:t>
            </a:r>
            <a:r>
              <a:rPr lang="en-GB" sz="1800" dirty="0" smtClean="0">
                <a:latin typeface="Roboto"/>
                <a:ea typeface="Roboto"/>
                <a:cs typeface="Roboto"/>
                <a:sym typeface="Roboto"/>
              </a:rPr>
              <a:t>the range of stripe counts</a:t>
            </a:r>
            <a:endParaRPr lang="en-GB"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Upto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 11x improvement in read and write bandwidths 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ExAct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 is able to improve write performance of large data sizes </a:t>
            </a:r>
            <a:r>
              <a:rPr lang="en-GB" sz="1800" dirty="0" smtClean="0">
                <a:latin typeface="Roboto"/>
                <a:ea typeface="Roboto"/>
                <a:cs typeface="Roboto"/>
                <a:sym typeface="Roboto"/>
              </a:rPr>
              <a:t>(e.g., 1 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billion particles in </a:t>
            </a: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GenericIO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) by 3x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Predict model uses </a:t>
            </a:r>
            <a:r>
              <a:rPr lang="en-GB" sz="1800" dirty="0" err="1">
                <a:latin typeface="Roboto"/>
                <a:ea typeface="Roboto"/>
                <a:cs typeface="Roboto"/>
                <a:sym typeface="Roboto"/>
              </a:rPr>
              <a:t>XGBoost</a:t>
            </a: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, and obtains less than 20% median prediction errors for most cases, even with 30/70 train/test split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11700" y="1225224"/>
            <a:ext cx="8520600" cy="218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Exponential growth in compute rates as compared to I/O bandwidths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Depends on interaction of multiple layers of parallel I/O stack (I/O libraries, MPI-IO middleware, and file system)</a:t>
            </a:r>
            <a:endParaRPr sz="22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layer of I/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O stack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tunable parameters</a:t>
            </a:r>
            <a:endParaRPr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I/O parameters are application-dependent</a:t>
            </a:r>
          </a:p>
          <a:p>
            <a:pPr marL="457200" lvl="3" indent="-342900">
              <a:lnSpc>
                <a:spcPct val="115000"/>
              </a:lnSpc>
              <a:buSzPts val="1800"/>
              <a:buFont typeface="Arial"/>
              <a:buChar char="●"/>
            </a:pPr>
            <a:endParaRPr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Parallel I/O – Challenges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34895" y="3792013"/>
            <a:ext cx="572844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100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typical HPC application developer (expert in their scientific domain) resorts to default parameters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Parallel I/O stack – Complexity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188080" y="2456330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Tunable parameters: </a:t>
            </a:r>
            <a:r>
              <a:rPr lang="en-I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cb_nodes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cb_buffer_size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8080" y="3092824"/>
            <a:ext cx="46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Tunable parameters: stripe size, stripe count, …</a:t>
            </a:r>
          </a:p>
        </p:txBody>
      </p:sp>
      <p:pic>
        <p:nvPicPr>
          <p:cNvPr id="7" name="Picture 6" descr="IO-Stack.pdf">
            <a:extLst>
              <a:ext uri="{FF2B5EF4-FFF2-40B4-BE49-F238E27FC236}">
                <a16:creationId xmlns:a16="http://schemas.microsoft.com/office/drawing/2014/main" id="{A9297B15-AE86-644E-9221-78A73F5AA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36" y="1085262"/>
            <a:ext cx="3991844" cy="33543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Our Contributions</a:t>
            </a:r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217900" y="11830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An auto-tuning approach based on active learning that improves both read and write performance.</a:t>
            </a:r>
          </a:p>
          <a:p>
            <a:pPr lvl="1" indent="-342900">
              <a:spcBef>
                <a:spcPts val="0"/>
              </a:spcBef>
              <a:buSzPts val="1800"/>
              <a:buFont typeface="Arial"/>
              <a:buChar char="●"/>
            </a:pPr>
            <a:endParaRPr sz="2200" dirty="0">
              <a:latin typeface="+mj-lt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buFont typeface="+mj-lt"/>
              <a:buAutoNum type="arabicPeriod"/>
            </a:pPr>
            <a:r>
              <a:rPr lang="en-GB" sz="2200" dirty="0" err="1">
                <a:latin typeface="+mj-lt"/>
                <a:ea typeface="Arial"/>
                <a:cs typeface="Calibri" panose="020F0502020204030204" pitchFamily="34" charset="0"/>
                <a:sym typeface="Arial"/>
              </a:rPr>
              <a:t>ExAct</a:t>
            </a:r>
            <a:r>
              <a:rPr lang="en-GB" sz="2200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: An </a:t>
            </a:r>
            <a:r>
              <a:rPr lang="en-GB" sz="2200" b="1" u="sng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execution-based auto-tuner</a:t>
            </a:r>
            <a:r>
              <a:rPr lang="en-GB" sz="2200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 for I/O parameters (achieves up to 11x speedup over default).</a:t>
            </a:r>
          </a:p>
          <a:p>
            <a:pPr lvl="1" indent="-342900">
              <a:spcBef>
                <a:spcPts val="0"/>
              </a:spcBef>
              <a:buSzPts val="1800"/>
              <a:buFont typeface="+mj-lt"/>
              <a:buAutoNum type="arabicPeriod"/>
            </a:pPr>
            <a:endParaRPr sz="2200" dirty="0">
              <a:latin typeface="+mj-lt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buFont typeface="+mj-lt"/>
              <a:buAutoNum type="arabicPeriod"/>
            </a:pPr>
            <a:r>
              <a:rPr lang="en-GB" sz="2200" dirty="0" err="1">
                <a:latin typeface="+mj-lt"/>
                <a:ea typeface="Arial"/>
                <a:cs typeface="Calibri" panose="020F0502020204030204" pitchFamily="34" charset="0"/>
                <a:sym typeface="Arial"/>
              </a:rPr>
              <a:t>PrAct</a:t>
            </a:r>
            <a:r>
              <a:rPr lang="en-GB" sz="2200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: A fast </a:t>
            </a:r>
            <a:r>
              <a:rPr lang="en-GB" sz="2200" b="1" u="sng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prediction-based auto-tuner</a:t>
            </a:r>
            <a:r>
              <a:rPr lang="en-GB" sz="2200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 for I/O parameters (can tune I/O parameters in 0.5 minutes).</a:t>
            </a:r>
            <a:endParaRPr sz="2200" dirty="0"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Prior Work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25531-E48D-AE47-87B6-06C7835001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660" y="1285794"/>
            <a:ext cx="3993036" cy="3097402"/>
          </a:xfrm>
          <a:prstGeom prst="rect">
            <a:avLst/>
          </a:prstGeom>
        </p:spPr>
      </p:pic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C9E2744B-B54F-9E40-96EB-2A5639E42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444" y="1068843"/>
            <a:ext cx="5005519" cy="3734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Heuristic-based search with a genetic algorithm to tune I/O performance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Analytical models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GB" sz="1800" dirty="0"/>
              <a:t>Disk arrays to approximate their utilization, response time, and throughput</a:t>
            </a:r>
            <a:endParaRPr lang="en-US" sz="1800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sz="1800" dirty="0"/>
              <a:t>Application-specific models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Herbein</a:t>
            </a:r>
            <a:r>
              <a:rPr lang="en-GB" dirty="0"/>
              <a:t> et al. use a statistical model, called surrogate-based modeling, to predict the performance of the I/O operations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Prior Work</a:t>
            </a:r>
            <a:endParaRPr dirty="0"/>
          </a:p>
        </p:txBody>
      </p:sp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C9E2744B-B54F-9E40-96EB-2A5639E42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444" y="1068843"/>
            <a:ext cx="5005519" cy="3734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Heuristic-based search with a genetic algorithm to tune I/O performance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Analytical models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GB" sz="1800" dirty="0"/>
              <a:t>Disk arrays to approximate their utilization, response time, and throughput</a:t>
            </a:r>
            <a:endParaRPr lang="en-US" sz="1800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sz="1800" dirty="0"/>
              <a:t>Application-specific models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/>
              <a:t>Herbein</a:t>
            </a:r>
            <a:r>
              <a:rPr lang="en-GB" dirty="0"/>
              <a:t> et al. use a statistical model, called surrogate-based modeling, to predict the performance of the I/O operations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F865BF-DFB7-C945-AC81-EBE247E1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67" y="600363"/>
            <a:ext cx="3795189" cy="3453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0D1B-D184-AB4C-BF57-CA176ABA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111" y="66146"/>
            <a:ext cx="3795189" cy="48651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Parameter Tuning – Challenges</a:t>
            </a: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Large number of I/O parameters inter-dependent on each other.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Real valued parameters do not allow brute forcing the parameter space to find optimal parameters.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Application-specific models are limited to specific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I/O patterns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Bayesian Optimization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1" y="1225225"/>
            <a:ext cx="7602367" cy="3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Limit expensive evaluations of the objective function by choosing the next input values based on those that have done well in the </a:t>
            </a:r>
            <a:r>
              <a:rPr lang="en-GB" i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Mathematically we can represent our problem as : </a:t>
            </a:r>
          </a:p>
          <a:p>
            <a:pPr lvl="0" indent="45720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lvl="0" indent="45720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* = </a:t>
            </a:r>
            <a:r>
              <a:rPr lang="en-GB" i="1" dirty="0" err="1">
                <a:latin typeface="Arial"/>
                <a:ea typeface="Arial"/>
                <a:cs typeface="Arial"/>
                <a:sym typeface="Arial"/>
              </a:rPr>
              <a:t>argmax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00" i="1" baseline="-25000" dirty="0" err="1"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GB" sz="1500" baseline="-25000" dirty="0" err="1">
                <a:latin typeface="Arial"/>
                <a:ea typeface="Arial"/>
                <a:cs typeface="Arial"/>
                <a:sym typeface="Arial"/>
              </a:rPr>
              <a:t>∈X</a:t>
            </a:r>
            <a:r>
              <a:rPr lang="en-GB" sz="7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f(x) represents our objective function to minimize which in our case is run time of application,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x is the value of parameters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x* is best value found for each of parameters in sample space 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1676</Words>
  <Application>Microsoft Office PowerPoint</Application>
  <PresentationFormat>On-screen Show (16:9)</PresentationFormat>
  <Paragraphs>255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Open Sans</vt:lpstr>
      <vt:lpstr>Roboto</vt:lpstr>
      <vt:lpstr>Wingdings</vt:lpstr>
      <vt:lpstr>Geometric</vt:lpstr>
      <vt:lpstr>  Active Learning-based Automatic Tuning and Prediction of Parallel I/O Performance </vt:lpstr>
      <vt:lpstr>I/O Performance Statistics</vt:lpstr>
      <vt:lpstr>Parallel I/O – Challenges</vt:lpstr>
      <vt:lpstr>Parallel I/O stack – Complexity </vt:lpstr>
      <vt:lpstr>Our Contributions</vt:lpstr>
      <vt:lpstr>Prior Work</vt:lpstr>
      <vt:lpstr>Prior Work</vt:lpstr>
      <vt:lpstr>Parameter Tuning – Challenges</vt:lpstr>
      <vt:lpstr>Bayesian Optimization</vt:lpstr>
      <vt:lpstr>Execution-based Auto-tuning (ExAct) Model</vt:lpstr>
      <vt:lpstr>Prediction-based Auto-tuning (PrAct) Model</vt:lpstr>
      <vt:lpstr>Summary of Approaches</vt:lpstr>
      <vt:lpstr>Bias and Learning Plots</vt:lpstr>
      <vt:lpstr>Application I/O Kernels for benchmarking </vt:lpstr>
      <vt:lpstr>System Configurations</vt:lpstr>
      <vt:lpstr>Results </vt:lpstr>
      <vt:lpstr>PowerPoint Presentation</vt:lpstr>
      <vt:lpstr>PowerPoint Presentation</vt:lpstr>
      <vt:lpstr>PowerPoint Presentation</vt:lpstr>
      <vt:lpstr>PowerPoint Presentation</vt:lpstr>
      <vt:lpstr>ExAct Result Summary </vt:lpstr>
      <vt:lpstr>Results – Analysis </vt:lpstr>
      <vt:lpstr>Performance Prediction Model (Predict) Accuracy</vt:lpstr>
      <vt:lpstr>Prediction Model Accuracy</vt:lpstr>
      <vt:lpstr> Results – PrAct </vt:lpstr>
      <vt:lpstr> Results – PrAct </vt:lpstr>
      <vt:lpstr>ExAct vs. PrAct – Time vs. Performance Tradeoff</vt:lpstr>
      <vt:lpstr>Automation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Learning-based Automatic Tuning and Prediction of Parallel I/O Performance</dc:title>
  <dc:creator>Preeti</dc:creator>
  <cp:lastModifiedBy>Preeti Malakar</cp:lastModifiedBy>
  <cp:revision>193</cp:revision>
  <dcterms:modified xsi:type="dcterms:W3CDTF">2019-11-16T07:13:21Z</dcterms:modified>
</cp:coreProperties>
</file>