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327" r:id="rId3"/>
    <p:sldId id="331" r:id="rId4"/>
    <p:sldId id="332" r:id="rId5"/>
    <p:sldId id="333" r:id="rId6"/>
    <p:sldId id="334" r:id="rId7"/>
    <p:sldId id="335" r:id="rId8"/>
    <p:sldId id="336" r:id="rId9"/>
    <p:sldId id="337" r:id="rId10"/>
    <p:sldId id="338" r:id="rId11"/>
    <p:sldId id="341" r:id="rId12"/>
    <p:sldId id="339" r:id="rId13"/>
    <p:sldId id="34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37CE5-EEBD-4B82-B155-BA1DBF67C8CF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985FA7-9A21-4F92-A827-786028AD0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8AB4-0C30-446C-9886-2F32366C7E13}" type="datetime1">
              <a:rPr lang="en-US" smtClean="0"/>
              <a:pPr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00B05-CA3A-4EE7-8967-7828BB5C9232}" type="datetime1">
              <a:rPr lang="en-US" smtClean="0"/>
              <a:pPr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2520-2C94-42D1-9B27-F21C0576379A}" type="datetime1">
              <a:rPr lang="en-US" smtClean="0"/>
              <a:pPr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 b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 b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 b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 b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5038-F2B9-4FBB-BBE8-25858246395E}" type="datetime1">
              <a:rPr lang="en-US" smtClean="0"/>
              <a:pPr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6356350"/>
            <a:ext cx="6781800" cy="365125"/>
          </a:xfrm>
        </p:spPr>
        <p:txBody>
          <a:bodyPr/>
          <a:lstStyle>
            <a:lvl1pPr>
              <a:defRPr b="1">
                <a:solidFill>
                  <a:srgbClr val="00B050"/>
                </a:solidFill>
                <a:latin typeface="+mj-lt"/>
              </a:defRPr>
            </a:lvl1pPr>
          </a:lstStyle>
          <a:p>
            <a:r>
              <a:rPr lang="fi-FI" smtClean="0"/>
              <a:t>Hierarchy-aware Replacement and Bypass Algorithms          Mainak Chaudhuri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CDD4-3CEC-4702-976F-4BA8BBC37DB1}" type="datetime1">
              <a:rPr lang="en-US" smtClean="0"/>
              <a:pPr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B1A3-82AA-4692-B15B-9FB2B9A4A079}" type="datetime1">
              <a:rPr lang="en-US" smtClean="0"/>
              <a:pPr/>
              <a:t>9/15/2012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1EF2B-D690-4C28-A642-366EFE5907B7}" type="datetime1">
              <a:rPr lang="en-US" smtClean="0"/>
              <a:pPr/>
              <a:t>9/15/2012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42F4E-238D-43B7-A210-5FB2F97E9E61}" type="datetime1">
              <a:rPr lang="en-US" smtClean="0"/>
              <a:pPr/>
              <a:t>9/15/2012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D4F93-3E1E-4539-BE9D-01ACE0B5A5F0}" type="datetime1">
              <a:rPr lang="en-US" smtClean="0"/>
              <a:pPr/>
              <a:t>9/15/2012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D6D4-E1D7-45FE-BE4D-976C0AAF4C36}" type="datetime1">
              <a:rPr lang="en-US" smtClean="0"/>
              <a:pPr/>
              <a:t>9/15/2012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6078-6D98-4518-88F8-AD7CA69C09EF}" type="datetime1">
              <a:rPr lang="en-US" smtClean="0"/>
              <a:pPr/>
              <a:t>9/15/2012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4F72A-F4B7-454D-8538-5CB9A8B550E0}" type="datetime1">
              <a:rPr lang="en-US" smtClean="0"/>
              <a:pPr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1242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0070C0"/>
                </a:solidFill>
              </a:rPr>
              <a:t>How Not to Get Your Paper Rejected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800600"/>
            <a:ext cx="9144000" cy="2057400"/>
          </a:xfrm>
        </p:spPr>
        <p:txBody>
          <a:bodyPr>
            <a:normAutofit/>
          </a:bodyPr>
          <a:lstStyle/>
          <a:p>
            <a:r>
              <a:rPr lang="en-US" sz="43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Mainak</a:t>
            </a:r>
            <a:r>
              <a:rPr lang="en-US" sz="43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Chaudhuri</a:t>
            </a:r>
          </a:p>
          <a:p>
            <a:r>
              <a:rPr lang="en-US" sz="3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Indian Institute of Technology, Kanpur</a:t>
            </a:r>
          </a:p>
          <a:p>
            <a:endParaRPr lang="en-US" sz="44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Read-Think-Update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686800" cy="5943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Read the complete manuscript several times (not back-to-back)</a:t>
            </a:r>
          </a:p>
          <a:p>
            <a:pPr lvl="1"/>
            <a:r>
              <a:rPr lang="en-US" dirty="0" smtClean="0"/>
              <a:t>Reserve at least seven days for final polishing</a:t>
            </a:r>
          </a:p>
          <a:p>
            <a:pPr lvl="1"/>
            <a:r>
              <a:rPr lang="en-US" dirty="0" smtClean="0"/>
              <a:t>Challenge yourself with hard questions that a reader may ask; see if you have answers to them in the paper</a:t>
            </a:r>
          </a:p>
          <a:p>
            <a:pPr lvl="1"/>
            <a:r>
              <a:rPr lang="en-US" dirty="0" smtClean="0"/>
              <a:t>While reading imagine that you know nothing about the work; see if you can follow the train of thoughts described in the paper</a:t>
            </a:r>
          </a:p>
          <a:p>
            <a:pPr lvl="1"/>
            <a:r>
              <a:rPr lang="en-US" dirty="0" smtClean="0"/>
              <a:t>Come up with a list of negatives about your paper which may lead to rejection</a:t>
            </a:r>
          </a:p>
          <a:p>
            <a:pPr lvl="2"/>
            <a:r>
              <a:rPr lang="en-US" dirty="0" smtClean="0"/>
              <a:t>Address them carefully</a:t>
            </a:r>
          </a:p>
          <a:p>
            <a:pPr lvl="1"/>
            <a:r>
              <a:rPr lang="en-US" dirty="0" smtClean="0"/>
              <a:t>Ask colleagues to read and give feedback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Typical 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6868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Abstract</a:t>
            </a:r>
          </a:p>
          <a:p>
            <a:r>
              <a:rPr lang="en-US" dirty="0" smtClean="0"/>
              <a:t>Introduction, Motivation, Related Work</a:t>
            </a:r>
          </a:p>
          <a:p>
            <a:r>
              <a:rPr lang="en-US" dirty="0" smtClean="0"/>
              <a:t>Background</a:t>
            </a:r>
          </a:p>
          <a:p>
            <a:r>
              <a:rPr lang="en-US" dirty="0" smtClean="0"/>
              <a:t>Your Design Proposal</a:t>
            </a:r>
          </a:p>
          <a:p>
            <a:r>
              <a:rPr lang="en-US" dirty="0" smtClean="0"/>
              <a:t>Evaluation Methodology</a:t>
            </a:r>
          </a:p>
          <a:p>
            <a:r>
              <a:rPr lang="en-US" dirty="0" smtClean="0"/>
              <a:t>Results and Analysis</a:t>
            </a:r>
          </a:p>
          <a:p>
            <a:r>
              <a:rPr lang="en-US" dirty="0" smtClean="0"/>
              <a:t>Summary</a:t>
            </a:r>
          </a:p>
          <a:p>
            <a:r>
              <a:rPr lang="en-US" dirty="0" smtClean="0"/>
              <a:t>References</a:t>
            </a:r>
          </a:p>
          <a:p>
            <a:r>
              <a:rPr lang="en-US" dirty="0" smtClean="0"/>
              <a:t>Appendices </a:t>
            </a:r>
            <a:r>
              <a:rPr lang="en-US" smtClean="0"/>
              <a:t>(if any)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Epilog: Rejection Can Help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6868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The world is highly competitive</a:t>
            </a:r>
          </a:p>
          <a:p>
            <a:pPr lvl="1"/>
            <a:r>
              <a:rPr lang="en-US" dirty="0" smtClean="0"/>
              <a:t>Too many smart people out there</a:t>
            </a:r>
          </a:p>
          <a:p>
            <a:pPr lvl="1"/>
            <a:r>
              <a:rPr lang="en-US" dirty="0" smtClean="0"/>
              <a:t>Probability of getting rejected is fairly high (top tier CS conferences have one in ten to one in five acceptance rates)</a:t>
            </a:r>
          </a:p>
          <a:p>
            <a:pPr lvl="1"/>
            <a:r>
              <a:rPr lang="en-US" dirty="0" smtClean="0"/>
              <a:t>If your paper is rejected, take the reviews seriously and try to address the concerns</a:t>
            </a:r>
          </a:p>
          <a:p>
            <a:pPr lvl="2"/>
            <a:r>
              <a:rPr lang="en-US" dirty="0" smtClean="0"/>
              <a:t>Most reviews are usually good if you tried a top tier conference/journal</a:t>
            </a:r>
          </a:p>
          <a:p>
            <a:pPr lvl="2"/>
            <a:r>
              <a:rPr lang="en-US" dirty="0" smtClean="0"/>
              <a:t>Some reviews may be unreasonably critical; don’t get dejected</a:t>
            </a:r>
          </a:p>
          <a:p>
            <a:pPr lvl="1"/>
            <a:r>
              <a:rPr lang="en-US" dirty="0" smtClean="0"/>
              <a:t>Revise well and try again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990851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0070C0"/>
                </a:solidFill>
              </a:rPr>
              <a:t>How Not to Get Your Paper Rejected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200400"/>
            <a:ext cx="9144000" cy="3657600"/>
          </a:xfrm>
        </p:spPr>
        <p:txBody>
          <a:bodyPr>
            <a:normAutofit/>
          </a:bodyPr>
          <a:lstStyle/>
          <a:p>
            <a:r>
              <a:rPr lang="en-US" sz="8800" dirty="0" smtClean="0">
                <a:solidFill>
                  <a:srgbClr val="FF0000"/>
                </a:solidFill>
                <a:latin typeface="Brush Script MT" pitchFamily="66" charset="0"/>
              </a:rPr>
              <a:t>Thank you</a:t>
            </a:r>
            <a:endParaRPr lang="en-US" sz="43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US" sz="43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Mainak</a:t>
            </a:r>
            <a:r>
              <a:rPr lang="en-US" sz="43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3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Chaudhuri</a:t>
            </a:r>
          </a:p>
          <a:p>
            <a:r>
              <a:rPr lang="en-US" sz="3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Indian Institute of Technology, Kanpur</a:t>
            </a:r>
            <a:endParaRPr lang="en-US" sz="30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Prolog: Why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Publishing is important</a:t>
            </a:r>
          </a:p>
          <a:p>
            <a:pPr lvl="1"/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Must tell your ideas to others</a:t>
            </a:r>
          </a:p>
          <a:p>
            <a:pPr lvl="1"/>
            <a:r>
              <a:rPr lang="en-US" dirty="0" smtClean="0"/>
              <a:t>Improves the chance of converging to a better idea (hundreds of brains working vs. tens)</a:t>
            </a:r>
          </a:p>
          <a:p>
            <a:pPr lvl="1"/>
            <a:r>
              <a:rPr lang="en-US" dirty="0" smtClean="0"/>
              <a:t>Helps the community to push the frontline in the right direction</a:t>
            </a:r>
          </a:p>
          <a:p>
            <a:pPr lvl="1"/>
            <a:r>
              <a:rPr lang="en-US" dirty="0" smtClean="0"/>
              <a:t>Inspire others to think smart by showing them how to think smart</a:t>
            </a:r>
          </a:p>
          <a:p>
            <a:pPr lvl="1"/>
            <a:r>
              <a:rPr lang="en-US" dirty="0" smtClean="0"/>
              <a:t>Let the coming generation(s) remember you for what you accomplished</a:t>
            </a:r>
          </a:p>
          <a:p>
            <a:pPr lvl="1"/>
            <a:r>
              <a:rPr lang="en-US" dirty="0" smtClean="0"/>
              <a:t>Caveat: publishing is often overhyped (this is where the counting game takes over)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Searching for Ideas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6868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Selling a good idea is far easier than selling a not so good idea</a:t>
            </a:r>
          </a:p>
          <a:p>
            <a:pPr lvl="1"/>
            <a:r>
              <a:rPr lang="en-US" dirty="0" smtClean="0"/>
              <a:t>Truth be told, there aren’t too many good ideas out there</a:t>
            </a:r>
          </a:p>
          <a:p>
            <a:pPr lvl="1"/>
            <a:r>
              <a:rPr lang="en-US" dirty="0" smtClean="0"/>
              <a:t>Read a lot of papers to stay abreast with what people around the globe are thinking</a:t>
            </a:r>
          </a:p>
          <a:p>
            <a:pPr lvl="1"/>
            <a:r>
              <a:rPr lang="en-US" dirty="0" smtClean="0"/>
              <a:t>Identify the top conferences and journals in your area and browse the proceedings and periodicals in regular intervals</a:t>
            </a:r>
          </a:p>
          <a:p>
            <a:pPr lvl="2"/>
            <a:r>
              <a:rPr lang="en-US" dirty="0" smtClean="0"/>
              <a:t>Reserve time for this from your weekly/monthly plan</a:t>
            </a:r>
          </a:p>
          <a:p>
            <a:r>
              <a:rPr lang="en-US" dirty="0" smtClean="0"/>
              <a:t>Summary: reading good papers holds the key to writing good papers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Idea-Execution Cycle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686800" cy="5943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cycle of idea-(execute-improve)</a:t>
            </a:r>
            <a:r>
              <a:rPr lang="en-US" baseline="30000" dirty="0" smtClean="0"/>
              <a:t>+ </a:t>
            </a:r>
            <a:r>
              <a:rPr lang="en-US" dirty="0" smtClean="0"/>
              <a:t>continues until the results are satisfactory or further gains are marginal</a:t>
            </a:r>
          </a:p>
          <a:p>
            <a:pPr lvl="1"/>
            <a:r>
              <a:rPr lang="en-US" dirty="0" smtClean="0"/>
              <a:t>Understand what is satisfactory by the publishing standards</a:t>
            </a:r>
          </a:p>
          <a:p>
            <a:pPr lvl="1"/>
            <a:r>
              <a:rPr lang="en-US" dirty="0" smtClean="0"/>
              <a:t>Depending on the standard of results, decide where to publish</a:t>
            </a:r>
          </a:p>
          <a:p>
            <a:pPr lvl="1"/>
            <a:r>
              <a:rPr lang="en-US" dirty="0" smtClean="0"/>
              <a:t>Top tier conferences and journals usually demand high standard ideas and results</a:t>
            </a:r>
          </a:p>
          <a:p>
            <a:pPr lvl="2"/>
            <a:r>
              <a:rPr lang="en-US" dirty="0" smtClean="0"/>
              <a:t>These are usually medium to highly influential ideas</a:t>
            </a:r>
          </a:p>
          <a:p>
            <a:pPr lvl="1"/>
            <a:r>
              <a:rPr lang="en-US" dirty="0" smtClean="0"/>
              <a:t>Be realistic and decide how good your idea is</a:t>
            </a:r>
          </a:p>
          <a:p>
            <a:pPr lvl="1"/>
            <a:r>
              <a:rPr lang="en-US" dirty="0" smtClean="0"/>
              <a:t>Sending a not-so-good result to a top conference/journal is a non-starter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Draw up an 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6868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Think about a good story to tell</a:t>
            </a:r>
          </a:p>
          <a:p>
            <a:pPr lvl="1"/>
            <a:r>
              <a:rPr lang="en-US" dirty="0" smtClean="0"/>
              <a:t>Draw up the sections and subsections</a:t>
            </a:r>
          </a:p>
          <a:p>
            <a:pPr lvl="1"/>
            <a:r>
              <a:rPr lang="en-US" dirty="0" smtClean="0"/>
              <a:t>At every step put yourself in the position of a reader and ask if the story plot is interesting</a:t>
            </a:r>
          </a:p>
          <a:p>
            <a:pPr lvl="1"/>
            <a:r>
              <a:rPr lang="en-US" dirty="0" smtClean="0"/>
              <a:t>Put enough time to write a good abstract and introduction</a:t>
            </a:r>
          </a:p>
          <a:p>
            <a:pPr lvl="2"/>
            <a:r>
              <a:rPr lang="en-US" dirty="0" smtClean="0"/>
              <a:t>First impression is the final impression</a:t>
            </a:r>
          </a:p>
          <a:p>
            <a:pPr lvl="2"/>
            <a:r>
              <a:rPr lang="en-US" dirty="0" smtClean="0"/>
              <a:t>Motivate the problem and summarize your solutions in introduction</a:t>
            </a:r>
          </a:p>
          <a:p>
            <a:pPr lvl="2"/>
            <a:r>
              <a:rPr lang="en-US" dirty="0" smtClean="0"/>
              <a:t>If your contribution is building on top of several other prior work, include a related work subsection at the end of introduction; otherwise move the related work section to the end of the paper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Give Credit to Others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6868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Not acknowledging closely related studies is the biggest sin in research</a:t>
            </a:r>
          </a:p>
          <a:p>
            <a:pPr lvl="1"/>
            <a:r>
              <a:rPr lang="en-US" dirty="0" smtClean="0"/>
              <a:t>Know the related work well and review them generously</a:t>
            </a:r>
          </a:p>
          <a:p>
            <a:pPr lvl="1"/>
            <a:r>
              <a:rPr lang="en-US" dirty="0" smtClean="0"/>
              <a:t>Importantly, point out how your idea improves previous state-of-the-art</a:t>
            </a:r>
          </a:p>
          <a:p>
            <a:pPr lvl="1"/>
            <a:r>
              <a:rPr lang="en-US" dirty="0" smtClean="0"/>
              <a:t>In the evaluation section, compare your proposal quantitatively with a few best known prior arts</a:t>
            </a:r>
          </a:p>
          <a:p>
            <a:pPr lvl="2"/>
            <a:r>
              <a:rPr lang="en-US" dirty="0" smtClean="0"/>
              <a:t>Implement them in your infra-structure and evaluate impartially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Mid-game (1/3)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The middle of the paper goes in explaining your contribution</a:t>
            </a:r>
          </a:p>
          <a:p>
            <a:pPr lvl="1"/>
            <a:r>
              <a:rPr lang="en-US" dirty="0" smtClean="0"/>
              <a:t>Crux of the matter</a:t>
            </a:r>
          </a:p>
          <a:p>
            <a:pPr lvl="1"/>
            <a:r>
              <a:rPr lang="en-US" dirty="0" smtClean="0"/>
              <a:t>Polish the writing well and make sure that you highlight the major contributions</a:t>
            </a:r>
          </a:p>
          <a:p>
            <a:pPr lvl="1"/>
            <a:r>
              <a:rPr lang="en-US" dirty="0" smtClean="0"/>
              <a:t>Usually, this part is easy to write because this is your work</a:t>
            </a:r>
          </a:p>
          <a:p>
            <a:pPr lvl="1"/>
            <a:r>
              <a:rPr lang="en-US" dirty="0" smtClean="0"/>
              <a:t>Make sure to show how you got to your end-design step by step</a:t>
            </a:r>
          </a:p>
          <a:p>
            <a:pPr lvl="2"/>
            <a:r>
              <a:rPr lang="en-US" dirty="0" smtClean="0"/>
              <a:t>Motivate every addition to your design and tell a good story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Mid-game (2/3)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Once you have talked about the central ideas, it is time for quantitative evaluation</a:t>
            </a:r>
          </a:p>
          <a:p>
            <a:pPr lvl="1"/>
            <a:r>
              <a:rPr lang="en-US" dirty="0" smtClean="0"/>
              <a:t>Furnish enough information about your simulation/evaluation infra-structure so that others can reproduce the results</a:t>
            </a:r>
          </a:p>
          <a:p>
            <a:pPr lvl="2"/>
            <a:r>
              <a:rPr lang="en-US" dirty="0" smtClean="0"/>
              <a:t>Very important for the contribution to be useful</a:t>
            </a:r>
          </a:p>
          <a:p>
            <a:pPr lvl="1"/>
            <a:r>
              <a:rPr lang="en-US" dirty="0" smtClean="0"/>
              <a:t>Provide exact values of the important parameters that you have used</a:t>
            </a:r>
          </a:p>
          <a:p>
            <a:pPr lvl="1"/>
            <a:r>
              <a:rPr lang="en-US" dirty="0" smtClean="0"/>
              <a:t>If you are using some non-conventional/new methodology for evaluating your idea, justify why it makes sense</a:t>
            </a:r>
          </a:p>
          <a:p>
            <a:pPr lvl="1"/>
            <a:r>
              <a:rPr lang="en-US" dirty="0" smtClean="0"/>
              <a:t>Use publicly available benchmark suites and furnish enough details about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Mid-game (3/3)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686800" cy="6019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Once the infra-structure is conveyed, proceed to present your results</a:t>
            </a:r>
          </a:p>
          <a:p>
            <a:pPr lvl="1"/>
            <a:r>
              <a:rPr lang="en-US" dirty="0" smtClean="0"/>
              <a:t>Explain the results carefully highlighting your contributions</a:t>
            </a:r>
          </a:p>
          <a:p>
            <a:pPr lvl="1"/>
            <a:r>
              <a:rPr lang="en-US" dirty="0" smtClean="0"/>
              <a:t>Spend time to explain any outliers</a:t>
            </a:r>
          </a:p>
          <a:p>
            <a:pPr lvl="2"/>
            <a:r>
              <a:rPr lang="en-US" dirty="0" smtClean="0"/>
              <a:t>This opens up further trains of research</a:t>
            </a:r>
          </a:p>
          <a:p>
            <a:pPr lvl="1"/>
            <a:r>
              <a:rPr lang="en-US" dirty="0" smtClean="0"/>
              <a:t>Compare your proposal with a few closely related studies</a:t>
            </a:r>
          </a:p>
          <a:p>
            <a:pPr lvl="2"/>
            <a:r>
              <a:rPr lang="en-US" dirty="0" smtClean="0"/>
              <a:t>Explain why you are better</a:t>
            </a:r>
          </a:p>
          <a:p>
            <a:pPr lvl="2"/>
            <a:r>
              <a:rPr lang="en-US" dirty="0" smtClean="0"/>
              <a:t>Explain any outliers with more care</a:t>
            </a:r>
          </a:p>
          <a:p>
            <a:pPr lvl="1"/>
            <a:r>
              <a:rPr lang="en-US" dirty="0" smtClean="0"/>
              <a:t>Overall, the evaluation should make a convincing story and tell readers that you have spent time to carefully design your experiments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1798</TotalTime>
  <Words>850</Words>
  <Application>Microsoft Office PowerPoint</Application>
  <PresentationFormat>On-screen Show (4:3)</PresentationFormat>
  <Paragraphs>94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How Not to Get Your Paper Rejected</vt:lpstr>
      <vt:lpstr>Prolog: Why</vt:lpstr>
      <vt:lpstr>Searching for Ideas</vt:lpstr>
      <vt:lpstr>Idea-Execution Cycle</vt:lpstr>
      <vt:lpstr>Draw up an Outline</vt:lpstr>
      <vt:lpstr>Give Credit to Others</vt:lpstr>
      <vt:lpstr>Mid-game (1/3)</vt:lpstr>
      <vt:lpstr>Mid-game (2/3)</vt:lpstr>
      <vt:lpstr>Mid-game (3/3)</vt:lpstr>
      <vt:lpstr>Read-Think-Update</vt:lpstr>
      <vt:lpstr>Typical Outline</vt:lpstr>
      <vt:lpstr>Epilog: Rejection Can Help</vt:lpstr>
      <vt:lpstr>How Not to Get Your Paper Rejected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</dc:title>
  <dc:creator>M Chowdhury</dc:creator>
  <cp:lastModifiedBy>mchaudhx</cp:lastModifiedBy>
  <cp:revision>233</cp:revision>
  <dcterms:created xsi:type="dcterms:W3CDTF">2009-12-03T08:56:43Z</dcterms:created>
  <dcterms:modified xsi:type="dcterms:W3CDTF">2012-09-15T07:02:39Z</dcterms:modified>
</cp:coreProperties>
</file>