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Lst>
  <p:sldIdLst>
    <p:sldId id="256" r:id="rId2"/>
    <p:sldId id="258" r:id="rId3"/>
    <p:sldId id="259" r:id="rId4"/>
    <p:sldId id="266" r:id="rId5"/>
    <p:sldId id="267"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707" autoAdjust="0"/>
  </p:normalViewPr>
  <p:slideViewPr>
    <p:cSldViewPr snapToGrid="0">
      <p:cViewPr varScale="1">
        <p:scale>
          <a:sx n="110" d="100"/>
          <a:sy n="110" d="100"/>
        </p:scale>
        <p:origin x="162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4530"/>
            <a:ext cx="6858000" cy="2387600"/>
          </a:xfrm>
        </p:spPr>
        <p:txBody>
          <a:bodyPr anchor="b">
            <a:normAutofit/>
          </a:bodyPr>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normAutofit/>
          </a:bodyPr>
          <a:lstStyle>
            <a:lvl1pPr marL="0" indent="0" algn="ctr">
              <a:buNone/>
              <a:defRPr sz="1800">
                <a:solidFill>
                  <a:schemeClr val="tx1">
                    <a:lumMod val="75000"/>
                    <a:lumOff val="25000"/>
                  </a:schemeClr>
                </a:solidFill>
              </a:defRPr>
            </a:lvl1pPr>
            <a:lvl2pPr marL="342900" indent="0" algn="ctr">
              <a:buNone/>
              <a:defRPr sz="21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4A0FF3F-DCD9-4646-83AA-8661AC399CF4}" type="datetimeFigureOut">
              <a:rPr lang="en-IN" smtClean="0"/>
              <a:t>01 Sep 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D9A4C8E-DAAB-4CF8-997F-ED54E9380253}" type="slidenum">
              <a:rPr lang="en-IN" smtClean="0"/>
              <a:t>‹#›</a:t>
            </a:fld>
            <a:endParaRPr lang="en-IN"/>
          </a:p>
        </p:txBody>
      </p:sp>
    </p:spTree>
    <p:extLst>
      <p:ext uri="{BB962C8B-B14F-4D97-AF65-F5344CB8AC3E}">
        <p14:creationId xmlns:p14="http://schemas.microsoft.com/office/powerpoint/2010/main" val="36888349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4A0FF3F-DCD9-4646-83AA-8661AC399CF4}" type="datetimeFigureOut">
              <a:rPr lang="en-IN" smtClean="0"/>
              <a:t>01 Sep 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D9A4C8E-DAAB-4CF8-997F-ED54E9380253}" type="slidenum">
              <a:rPr lang="en-IN" smtClean="0"/>
              <a:t>‹#›</a:t>
            </a:fld>
            <a:endParaRPr lang="en-IN"/>
          </a:p>
        </p:txBody>
      </p:sp>
    </p:spTree>
    <p:extLst>
      <p:ext uri="{BB962C8B-B14F-4D97-AF65-F5344CB8AC3E}">
        <p14:creationId xmlns:p14="http://schemas.microsoft.com/office/powerpoint/2010/main" val="37271233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0362"/>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0363"/>
            <a:ext cx="5800725" cy="58118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A0FF3F-DCD9-4646-83AA-8661AC399CF4}" type="datetimeFigureOut">
              <a:rPr lang="en-IN" smtClean="0"/>
              <a:t>01 Sep 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D9A4C8E-DAAB-4CF8-997F-ED54E9380253}" type="slidenum">
              <a:rPr lang="en-IN" smtClean="0"/>
              <a:t>‹#›</a:t>
            </a:fld>
            <a:endParaRPr lang="en-IN"/>
          </a:p>
        </p:txBody>
      </p:sp>
    </p:spTree>
    <p:extLst>
      <p:ext uri="{BB962C8B-B14F-4D97-AF65-F5344CB8AC3E}">
        <p14:creationId xmlns:p14="http://schemas.microsoft.com/office/powerpoint/2010/main" val="704069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4A0FF3F-DCD9-4646-83AA-8661AC399CF4}" type="datetimeFigureOut">
              <a:rPr lang="en-IN" smtClean="0"/>
              <a:t>01 Sep 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D9A4C8E-DAAB-4CF8-997F-ED54E9380253}" type="slidenum">
              <a:rPr lang="en-IN" smtClean="0"/>
              <a:t>‹#›</a:t>
            </a:fld>
            <a:endParaRPr lang="en-IN"/>
          </a:p>
        </p:txBody>
      </p:sp>
    </p:spTree>
    <p:extLst>
      <p:ext uri="{BB962C8B-B14F-4D97-AF65-F5344CB8AC3E}">
        <p14:creationId xmlns:p14="http://schemas.microsoft.com/office/powerpoint/2010/main" val="16387538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12423"/>
            <a:ext cx="7886700" cy="2851208"/>
          </a:xfrm>
        </p:spPr>
        <p:txBody>
          <a:bodyPr anchor="b">
            <a:normAutofit/>
          </a:bodyPr>
          <a:lstStyle>
            <a:lvl1pPr>
              <a:defRPr sz="4500" b="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52634"/>
            <a:ext cx="7886700" cy="1500187"/>
          </a:xfrm>
        </p:spPr>
        <p:txBody>
          <a:bodyPr anchor="t">
            <a:normAutofit/>
          </a:bodyPr>
          <a:lstStyle>
            <a:lvl1pPr marL="0" indent="0">
              <a:buNone/>
              <a:defRPr sz="180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A0FF3F-DCD9-4646-83AA-8661AC399CF4}" type="datetimeFigureOut">
              <a:rPr lang="en-IN" smtClean="0"/>
              <a:t>01 Sep 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D9A4C8E-DAAB-4CF8-997F-ED54E9380253}" type="slidenum">
              <a:rPr lang="en-IN" smtClean="0"/>
              <a:t>‹#›</a:t>
            </a:fld>
            <a:endParaRPr lang="en-IN"/>
          </a:p>
        </p:txBody>
      </p:sp>
    </p:spTree>
    <p:extLst>
      <p:ext uri="{BB962C8B-B14F-4D97-AF65-F5344CB8AC3E}">
        <p14:creationId xmlns:p14="http://schemas.microsoft.com/office/powerpoint/2010/main" val="5648284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33845" y="1828801"/>
            <a:ext cx="3886200" cy="43513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8801"/>
            <a:ext cx="3886200" cy="43513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4A0FF3F-DCD9-4646-83AA-8661AC399CF4}" type="datetimeFigureOut">
              <a:rPr lang="en-IN" smtClean="0"/>
              <a:t>01 Sep 2015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D9A4C8E-DAAB-4CF8-997F-ED54E9380253}" type="slidenum">
              <a:rPr lang="en-IN" smtClean="0"/>
              <a:t>‹#›</a:t>
            </a:fld>
            <a:endParaRPr lang="en-IN"/>
          </a:p>
        </p:txBody>
      </p:sp>
    </p:spTree>
    <p:extLst>
      <p:ext uri="{BB962C8B-B14F-4D97-AF65-F5344CB8AC3E}">
        <p14:creationId xmlns:p14="http://schemas.microsoft.com/office/powerpoint/2010/main" val="2651885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33845" y="1681851"/>
            <a:ext cx="3867150" cy="825699"/>
          </a:xfrm>
        </p:spPr>
        <p:txBody>
          <a:bodyPr anchor="b">
            <a:normAutofit/>
          </a:bodyP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33845" y="2507551"/>
            <a:ext cx="3867150" cy="3680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851"/>
            <a:ext cx="3886201" cy="825698"/>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7551"/>
            <a:ext cx="3886201" cy="3680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4A0FF3F-DCD9-4646-83AA-8661AC399CF4}" type="datetimeFigureOut">
              <a:rPr lang="en-IN" smtClean="0"/>
              <a:t>01 Sep 2015</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1D9A4C8E-DAAB-4CF8-997F-ED54E9380253}" type="slidenum">
              <a:rPr lang="en-IN" smtClean="0"/>
              <a:t>‹#›</a:t>
            </a:fld>
            <a:endParaRPr lang="en-IN"/>
          </a:p>
        </p:txBody>
      </p:sp>
      <p:sp>
        <p:nvSpPr>
          <p:cNvPr id="10" name="Title 9"/>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35124269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4A0FF3F-DCD9-4646-83AA-8661AC399CF4}" type="datetimeFigureOut">
              <a:rPr lang="en-IN" smtClean="0"/>
              <a:t>01 Sep 2015</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1D9A4C8E-DAAB-4CF8-997F-ED54E9380253}" type="slidenum">
              <a:rPr lang="en-IN" smtClean="0"/>
              <a:t>‹#›</a:t>
            </a:fld>
            <a:endParaRPr lang="en-IN"/>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145672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A0FF3F-DCD9-4646-83AA-8661AC399CF4}" type="datetimeFigureOut">
              <a:rPr lang="en-IN" smtClean="0"/>
              <a:t>01 Sep 2015</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1D9A4C8E-DAAB-4CF8-997F-ED54E9380253}" type="slidenum">
              <a:rPr lang="en-IN" smtClean="0"/>
              <a:t>‹#›</a:t>
            </a:fld>
            <a:endParaRPr lang="en-IN"/>
          </a:p>
        </p:txBody>
      </p:sp>
    </p:spTree>
    <p:extLst>
      <p:ext uri="{BB962C8B-B14F-4D97-AF65-F5344CB8AC3E}">
        <p14:creationId xmlns:p14="http://schemas.microsoft.com/office/powerpoint/2010/main" val="3819485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1"/>
            <a:ext cx="2948940" cy="1600197"/>
          </a:xfrm>
        </p:spPr>
        <p:txBody>
          <a:bodyPr anchor="b">
            <a:normAutofit/>
          </a:bodyPr>
          <a:lstStyle>
            <a:lvl1pP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886200" y="990600"/>
            <a:ext cx="4629150" cy="48768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30936" y="2057399"/>
            <a:ext cx="2948940" cy="3810001"/>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A0FF3F-DCD9-4646-83AA-8661AC399CF4}" type="datetimeFigureOut">
              <a:rPr lang="en-IN" smtClean="0"/>
              <a:t>01 Sep 2015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D9A4C8E-DAAB-4CF8-997F-ED54E9380253}" type="slidenum">
              <a:rPr lang="en-IN" smtClean="0"/>
              <a:t>‹#›</a:t>
            </a:fld>
            <a:endParaRPr lang="en-IN"/>
          </a:p>
        </p:txBody>
      </p:sp>
    </p:spTree>
    <p:extLst>
      <p:ext uri="{BB962C8B-B14F-4D97-AF65-F5344CB8AC3E}">
        <p14:creationId xmlns:p14="http://schemas.microsoft.com/office/powerpoint/2010/main" val="11277773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0"/>
            <a:ext cx="2948940" cy="1600200"/>
          </a:xfrm>
        </p:spPr>
        <p:txBody>
          <a:bodyPr anchor="b">
            <a:normAutofit/>
          </a:bodyPr>
          <a:lstStyle>
            <a:lvl1pPr>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3886200" y="990600"/>
            <a:ext cx="4629150" cy="4876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630936" y="2057400"/>
            <a:ext cx="2948940" cy="3810000"/>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A0FF3F-DCD9-4646-83AA-8661AC399CF4}" type="datetimeFigureOut">
              <a:rPr lang="en-IN" smtClean="0"/>
              <a:t>01 Sep 2015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D9A4C8E-DAAB-4CF8-997F-ED54E9380253}" type="slidenum">
              <a:rPr lang="en-IN" smtClean="0"/>
              <a:t>‹#›</a:t>
            </a:fld>
            <a:endParaRPr lang="en-IN"/>
          </a:p>
        </p:txBody>
      </p:sp>
    </p:spTree>
    <p:extLst>
      <p:ext uri="{BB962C8B-B14F-4D97-AF65-F5344CB8AC3E}">
        <p14:creationId xmlns:p14="http://schemas.microsoft.com/office/powerpoint/2010/main" val="1077929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33845" y="365760"/>
            <a:ext cx="7886700" cy="132556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33845" y="1828801"/>
            <a:ext cx="7886700" cy="435133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825">
                <a:solidFill>
                  <a:schemeClr val="tx1">
                    <a:lumMod val="65000"/>
                    <a:lumOff val="35000"/>
                  </a:schemeClr>
                </a:solidFill>
              </a:defRPr>
            </a:lvl1pPr>
          </a:lstStyle>
          <a:p>
            <a:fld id="{F4A0FF3F-DCD9-4646-83AA-8661AC399CF4}" type="datetimeFigureOut">
              <a:rPr lang="en-IN" smtClean="0"/>
              <a:t>01 Sep 2015</a:t>
            </a:fld>
            <a:endParaRPr lang="en-IN"/>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825">
                <a:solidFill>
                  <a:schemeClr val="tx1">
                    <a:lumMod val="65000"/>
                    <a:lumOff val="35000"/>
                  </a:schemeClr>
                </a:solidFill>
              </a:defRPr>
            </a:lvl1pPr>
          </a:lstStyle>
          <a:p>
            <a:endParaRPr lang="en-IN"/>
          </a:p>
        </p:txBody>
      </p:sp>
      <p:sp>
        <p:nvSpPr>
          <p:cNvPr id="6" name="Slide Number Placeholder 5"/>
          <p:cNvSpPr>
            <a:spLocks noGrp="1"/>
          </p:cNvSpPr>
          <p:nvPr>
            <p:ph type="sldNum" sz="quarter" idx="4"/>
          </p:nvPr>
        </p:nvSpPr>
        <p:spPr>
          <a:xfrm>
            <a:off x="6463145" y="6356351"/>
            <a:ext cx="2057400" cy="365125"/>
          </a:xfrm>
          <a:prstGeom prst="rect">
            <a:avLst/>
          </a:prstGeom>
        </p:spPr>
        <p:txBody>
          <a:bodyPr vert="horz" lIns="91440" tIns="45720" rIns="91440" bIns="45720" rtlCol="0" anchor="ctr"/>
          <a:lstStyle>
            <a:lvl1pPr algn="r">
              <a:defRPr sz="825">
                <a:solidFill>
                  <a:schemeClr val="tx1">
                    <a:tint val="75000"/>
                  </a:schemeClr>
                </a:solidFill>
              </a:defRPr>
            </a:lvl1pPr>
          </a:lstStyle>
          <a:p>
            <a:fld id="{1D9A4C8E-DAAB-4CF8-997F-ED54E9380253}" type="slidenum">
              <a:rPr lang="en-IN" smtClean="0"/>
              <a:t>‹#›</a:t>
            </a:fld>
            <a:endParaRPr lang="en-IN"/>
          </a:p>
        </p:txBody>
      </p:sp>
    </p:spTree>
    <p:extLst>
      <p:ext uri="{BB962C8B-B14F-4D97-AF65-F5344CB8AC3E}">
        <p14:creationId xmlns:p14="http://schemas.microsoft.com/office/powerpoint/2010/main" val="184425031"/>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Wingdings 2" pitchFamily="18" charset="2"/>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Wingdings 2" pitchFamily="18" charset="2"/>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Wingdings 2" pitchFamily="18" charset="2"/>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5pPr>
      <a:lvl6pPr marL="18859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6pPr>
      <a:lvl7pPr marL="22288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7pPr>
      <a:lvl8pPr marL="25717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8pPr>
      <a:lvl9pPr marL="29146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6286"/>
            <a:ext cx="9144000" cy="3359086"/>
          </a:xfrm>
          <a:solidFill>
            <a:schemeClr val="tx1"/>
          </a:solidFill>
        </p:spPr>
        <p:txBody>
          <a:bodyPr lIns="360000" tIns="360000" rIns="360000" bIns="360000">
            <a:normAutofit/>
          </a:bodyPr>
          <a:lstStyle/>
          <a:p>
            <a:pPr algn="l"/>
            <a:r>
              <a:rPr lang="en-IN" sz="3600" dirty="0">
                <a:solidFill>
                  <a:schemeClr val="bg1"/>
                </a:solidFill>
                <a:latin typeface="Constantia" panose="02030602050306030303" pitchFamily="18" charset="0"/>
              </a:rPr>
              <a:t>A Maximum Entropy Based </a:t>
            </a:r>
            <a:r>
              <a:rPr lang="en-IN" sz="3600" dirty="0" err="1">
                <a:solidFill>
                  <a:schemeClr val="bg1"/>
                </a:solidFill>
                <a:latin typeface="Constantia" panose="02030602050306030303" pitchFamily="18" charset="0"/>
              </a:rPr>
              <a:t>Honorificity</a:t>
            </a:r>
            <a:r>
              <a:rPr lang="en-IN" sz="3600" dirty="0">
                <a:solidFill>
                  <a:schemeClr val="bg1"/>
                </a:solidFill>
                <a:latin typeface="Constantia" panose="02030602050306030303" pitchFamily="18" charset="0"/>
              </a:rPr>
              <a:t> </a:t>
            </a:r>
            <a:r>
              <a:rPr lang="en-IN" sz="3600" dirty="0" smtClean="0">
                <a:solidFill>
                  <a:schemeClr val="bg1"/>
                </a:solidFill>
                <a:latin typeface="Constantia" panose="02030602050306030303" pitchFamily="18" charset="0"/>
              </a:rPr>
              <a:t>Identification for </a:t>
            </a:r>
            <a:r>
              <a:rPr lang="en-IN" sz="3600" dirty="0">
                <a:solidFill>
                  <a:schemeClr val="bg1"/>
                </a:solidFill>
                <a:latin typeface="Constantia" panose="02030602050306030303" pitchFamily="18" charset="0"/>
              </a:rPr>
              <a:t>Bengali Pronominal Anaphora Resolution</a:t>
            </a:r>
          </a:p>
        </p:txBody>
      </p:sp>
      <p:sp>
        <p:nvSpPr>
          <p:cNvPr id="3" name="Subtitle 2"/>
          <p:cNvSpPr>
            <a:spLocks noGrp="1"/>
          </p:cNvSpPr>
          <p:nvPr>
            <p:ph type="subTitle" idx="1"/>
          </p:nvPr>
        </p:nvSpPr>
        <p:spPr>
          <a:xfrm>
            <a:off x="0" y="3352800"/>
            <a:ext cx="9144000" cy="3505200"/>
          </a:xfrm>
          <a:solidFill>
            <a:schemeClr val="bg1"/>
          </a:solidFill>
        </p:spPr>
        <p:txBody>
          <a:bodyPr lIns="360000" tIns="360000">
            <a:normAutofit/>
          </a:bodyPr>
          <a:lstStyle/>
          <a:p>
            <a:pPr algn="l"/>
            <a:r>
              <a:rPr lang="en-IN" sz="2000" dirty="0" err="1">
                <a:solidFill>
                  <a:schemeClr val="tx1"/>
                </a:solidFill>
                <a:latin typeface="Constantia" panose="02030602050306030303" pitchFamily="18" charset="0"/>
              </a:rPr>
              <a:t>Apurbalal</a:t>
            </a:r>
            <a:r>
              <a:rPr lang="en-IN" sz="2000" dirty="0">
                <a:solidFill>
                  <a:schemeClr val="tx1"/>
                </a:solidFill>
                <a:latin typeface="Constantia" panose="02030602050306030303" pitchFamily="18" charset="0"/>
              </a:rPr>
              <a:t> </a:t>
            </a:r>
            <a:r>
              <a:rPr lang="en-IN" sz="2000" dirty="0" err="1">
                <a:solidFill>
                  <a:schemeClr val="tx1"/>
                </a:solidFill>
                <a:latin typeface="Constantia" panose="02030602050306030303" pitchFamily="18" charset="0"/>
              </a:rPr>
              <a:t>Senapati</a:t>
            </a:r>
            <a:r>
              <a:rPr lang="en-IN" sz="2000" dirty="0">
                <a:solidFill>
                  <a:schemeClr val="tx1"/>
                </a:solidFill>
                <a:latin typeface="Constantia" panose="02030602050306030303" pitchFamily="18" charset="0"/>
              </a:rPr>
              <a:t> and </a:t>
            </a:r>
            <a:r>
              <a:rPr lang="en-IN" sz="2000" dirty="0" err="1">
                <a:solidFill>
                  <a:schemeClr val="tx1"/>
                </a:solidFill>
                <a:latin typeface="Constantia" panose="02030602050306030303" pitchFamily="18" charset="0"/>
              </a:rPr>
              <a:t>Utpal</a:t>
            </a:r>
            <a:r>
              <a:rPr lang="en-IN" sz="2000" dirty="0">
                <a:solidFill>
                  <a:schemeClr val="tx1"/>
                </a:solidFill>
                <a:latin typeface="Constantia" panose="02030602050306030303" pitchFamily="18" charset="0"/>
              </a:rPr>
              <a:t> </a:t>
            </a:r>
            <a:r>
              <a:rPr lang="en-IN" sz="2000" dirty="0" err="1">
                <a:solidFill>
                  <a:schemeClr val="tx1"/>
                </a:solidFill>
                <a:latin typeface="Constantia" panose="02030602050306030303" pitchFamily="18" charset="0"/>
              </a:rPr>
              <a:t>Garain</a:t>
            </a:r>
            <a:endParaRPr lang="en-IN" sz="2000" dirty="0">
              <a:solidFill>
                <a:schemeClr val="tx1"/>
              </a:solidFill>
              <a:latin typeface="Constantia" panose="02030602050306030303" pitchFamily="18" charset="0"/>
            </a:endParaRPr>
          </a:p>
        </p:txBody>
      </p:sp>
      <p:sp>
        <p:nvSpPr>
          <p:cNvPr id="4" name="TextBox 3"/>
          <p:cNvSpPr txBox="1"/>
          <p:nvPr/>
        </p:nvSpPr>
        <p:spPr>
          <a:xfrm>
            <a:off x="5878286" y="6033634"/>
            <a:ext cx="3265714" cy="540000"/>
          </a:xfrm>
          <a:prstGeom prst="rect">
            <a:avLst/>
          </a:prstGeom>
          <a:solidFill>
            <a:schemeClr val="tx1"/>
          </a:solidFill>
        </p:spPr>
        <p:txBody>
          <a:bodyPr wrap="square" rIns="360000" rtlCol="0" anchor="ctr" anchorCtr="0">
            <a:spAutoFit/>
          </a:bodyPr>
          <a:lstStyle/>
          <a:p>
            <a:pPr algn="r"/>
            <a:r>
              <a:rPr lang="en-IN" dirty="0" smtClean="0">
                <a:solidFill>
                  <a:schemeClr val="bg1"/>
                </a:solidFill>
                <a:latin typeface="Constantia" panose="02030602050306030303" pitchFamily="18" charset="0"/>
              </a:rPr>
              <a:t>Presented by Samik Some</a:t>
            </a:r>
            <a:endParaRPr lang="en-IN" dirty="0">
              <a:solidFill>
                <a:schemeClr val="bg1"/>
              </a:solidFill>
              <a:latin typeface="Constantia" panose="02030602050306030303" pitchFamily="18" charset="0"/>
            </a:endParaRPr>
          </a:p>
        </p:txBody>
      </p:sp>
    </p:spTree>
    <p:extLst>
      <p:ext uri="{BB962C8B-B14F-4D97-AF65-F5344CB8AC3E}">
        <p14:creationId xmlns:p14="http://schemas.microsoft.com/office/powerpoint/2010/main" val="23877665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0" y="0"/>
            <a:ext cx="9144000" cy="6858000"/>
          </a:xfrm>
          <a:solidFill>
            <a:schemeClr val="tx1"/>
          </a:solidFill>
        </p:spPr>
        <p:txBody>
          <a:bodyPr anchor="ctr" anchorCtr="0">
            <a:normAutofit/>
          </a:bodyPr>
          <a:lstStyle/>
          <a:p>
            <a:r>
              <a:rPr lang="en-US" sz="5400" dirty="0" smtClean="0">
                <a:solidFill>
                  <a:schemeClr val="bg1"/>
                </a:solidFill>
                <a:latin typeface="Constantia" panose="02030602050306030303" pitchFamily="18" charset="0"/>
              </a:rPr>
              <a:t>Thank you</a:t>
            </a:r>
            <a:endParaRPr lang="en-IN" sz="5400" dirty="0">
              <a:solidFill>
                <a:schemeClr val="bg1"/>
              </a:solidFill>
              <a:latin typeface="Constantia" panose="02030602050306030303" pitchFamily="18" charset="0"/>
            </a:endParaRPr>
          </a:p>
        </p:txBody>
      </p:sp>
    </p:spTree>
    <p:extLst>
      <p:ext uri="{BB962C8B-B14F-4D97-AF65-F5344CB8AC3E}">
        <p14:creationId xmlns:p14="http://schemas.microsoft.com/office/powerpoint/2010/main" val="33458672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349829"/>
          </a:xfrm>
          <a:solidFill>
            <a:schemeClr val="tx1"/>
          </a:solidFill>
          <a:effectLst/>
        </p:spPr>
        <p:txBody>
          <a:bodyPr lIns="360000">
            <a:normAutofit/>
          </a:bodyPr>
          <a:lstStyle/>
          <a:p>
            <a:r>
              <a:rPr lang="en-US" sz="3200" dirty="0" smtClean="0">
                <a:solidFill>
                  <a:schemeClr val="bg1"/>
                </a:solidFill>
                <a:latin typeface="Constantia" panose="02030602050306030303" pitchFamily="18" charset="0"/>
              </a:rPr>
              <a:t>Introduction</a:t>
            </a:r>
            <a:endParaRPr lang="en-IN" sz="3200" dirty="0">
              <a:solidFill>
                <a:schemeClr val="bg1"/>
              </a:solidFill>
              <a:latin typeface="Constantia" panose="02030602050306030303" pitchFamily="18" charset="0"/>
            </a:endParaRPr>
          </a:p>
        </p:txBody>
      </p:sp>
      <p:sp>
        <p:nvSpPr>
          <p:cNvPr id="3" name="Content Placeholder 2"/>
          <p:cNvSpPr>
            <a:spLocks noGrp="1"/>
          </p:cNvSpPr>
          <p:nvPr>
            <p:ph idx="1"/>
          </p:nvPr>
        </p:nvSpPr>
        <p:spPr>
          <a:xfrm>
            <a:off x="0" y="1349829"/>
            <a:ext cx="9144000" cy="5508171"/>
          </a:xfrm>
        </p:spPr>
        <p:txBody>
          <a:bodyPr lIns="360000" tIns="360000" rIns="360000" bIns="360000">
            <a:normAutofit/>
          </a:bodyPr>
          <a:lstStyle/>
          <a:p>
            <a:pPr>
              <a:buFont typeface="Arial" panose="020B0604020202020204" pitchFamily="34" charset="0"/>
              <a:buChar char="•"/>
            </a:pPr>
            <a:r>
              <a:rPr lang="en-IN" sz="2000" dirty="0" err="1" smtClean="0">
                <a:latin typeface="Sitka Display" panose="02000505000000020004" pitchFamily="2" charset="0"/>
              </a:rPr>
              <a:t>Pronomial</a:t>
            </a:r>
            <a:r>
              <a:rPr lang="en-IN" sz="2000" dirty="0" smtClean="0">
                <a:latin typeface="Sitka Display" panose="02000505000000020004" pitchFamily="2" charset="0"/>
              </a:rPr>
              <a:t> anaphora resolution is important for several NLP tasks such as question answering, summarization etc.</a:t>
            </a:r>
          </a:p>
          <a:p>
            <a:pPr>
              <a:buFont typeface="Arial" panose="020B0604020202020204" pitchFamily="34" charset="0"/>
              <a:buChar char="•"/>
            </a:pPr>
            <a:r>
              <a:rPr lang="en-IN" sz="2000" dirty="0" smtClean="0">
                <a:latin typeface="Sitka Display" panose="02000505000000020004" pitchFamily="2" charset="0"/>
              </a:rPr>
              <a:t>In English pronouns carry gender information such as he/she/it which is helpful when resolving them to find the nouns they refer to.</a:t>
            </a:r>
          </a:p>
          <a:p>
            <a:pPr>
              <a:buFont typeface="Arial" panose="020B0604020202020204" pitchFamily="34" charset="0"/>
              <a:buChar char="•"/>
            </a:pPr>
            <a:r>
              <a:rPr lang="en-IN" sz="2000" dirty="0" smtClean="0">
                <a:latin typeface="Sitka Display" panose="02000505000000020004" pitchFamily="2" charset="0"/>
              </a:rPr>
              <a:t>In Bengali pronouns do not have gender information however there is </a:t>
            </a:r>
            <a:r>
              <a:rPr lang="en-IN" sz="2000" dirty="0" err="1" smtClean="0">
                <a:latin typeface="Sitka Display" panose="02000505000000020004" pitchFamily="2" charset="0"/>
              </a:rPr>
              <a:t>honorificity</a:t>
            </a:r>
            <a:r>
              <a:rPr lang="en-IN" sz="2000" dirty="0" smtClean="0">
                <a:latin typeface="Sitka Display" panose="02000505000000020004" pitchFamily="2" charset="0"/>
              </a:rPr>
              <a:t> information embedded in pronouns. </a:t>
            </a:r>
            <a:r>
              <a:rPr lang="en-IN" sz="2000" dirty="0" err="1" smtClean="0">
                <a:latin typeface="Sitka Display" panose="02000505000000020004" pitchFamily="2" charset="0"/>
              </a:rPr>
              <a:t>eg</a:t>
            </a:r>
            <a:r>
              <a:rPr lang="en-IN" sz="2000" dirty="0" smtClean="0">
                <a:latin typeface="Sitka Display" panose="02000505000000020004" pitchFamily="2" charset="0"/>
              </a:rPr>
              <a:t>. Three forms of the verb </a:t>
            </a:r>
            <a:r>
              <a:rPr lang="bn-IN" sz="2000" dirty="0" smtClean="0">
                <a:latin typeface="Sitka Display" panose="02000505000000020004" pitchFamily="2" charset="0"/>
              </a:rPr>
              <a:t>খাওয়া</a:t>
            </a:r>
            <a:r>
              <a:rPr lang="en-US" sz="2000" dirty="0" smtClean="0">
                <a:latin typeface="Sitka Display" panose="02000505000000020004" pitchFamily="2" charset="0"/>
              </a:rPr>
              <a:t>; </a:t>
            </a:r>
            <a:r>
              <a:rPr lang="en-US" sz="2000" dirty="0" err="1" smtClean="0">
                <a:latin typeface="Sitka Display" panose="02000505000000020004" pitchFamily="2" charset="0"/>
              </a:rPr>
              <a:t>খা</a:t>
            </a:r>
            <a:r>
              <a:rPr lang="en-US" sz="2000" dirty="0" smtClean="0">
                <a:latin typeface="Sitka Display" panose="02000505000000020004" pitchFamily="2" charset="0"/>
              </a:rPr>
              <a:t>, </a:t>
            </a:r>
            <a:r>
              <a:rPr lang="en-US" sz="2000" dirty="0" err="1" smtClean="0">
                <a:latin typeface="Sitka Display" panose="02000505000000020004" pitchFamily="2" charset="0"/>
              </a:rPr>
              <a:t>খাও</a:t>
            </a:r>
            <a:r>
              <a:rPr lang="en-US" sz="2000" dirty="0">
                <a:latin typeface="Sitka Display" panose="02000505000000020004" pitchFamily="2" charset="0"/>
              </a:rPr>
              <a:t> </a:t>
            </a:r>
            <a:r>
              <a:rPr lang="en-US" sz="2000" dirty="0" smtClean="0">
                <a:latin typeface="Sitka Display" panose="02000505000000020004" pitchFamily="2" charset="0"/>
              </a:rPr>
              <a:t>and </a:t>
            </a:r>
            <a:r>
              <a:rPr lang="en-US" sz="2000" dirty="0" err="1" smtClean="0">
                <a:latin typeface="Sitka Display" panose="02000505000000020004" pitchFamily="2" charset="0"/>
              </a:rPr>
              <a:t>খান</a:t>
            </a:r>
            <a:r>
              <a:rPr lang="en-US" sz="2000" dirty="0" smtClean="0">
                <a:latin typeface="Sitka Display" panose="02000505000000020004" pitchFamily="2" charset="0"/>
              </a:rPr>
              <a:t>.</a:t>
            </a:r>
          </a:p>
          <a:p>
            <a:pPr>
              <a:buFont typeface="Arial" panose="020B0604020202020204" pitchFamily="34" charset="0"/>
              <a:buChar char="•"/>
            </a:pPr>
            <a:r>
              <a:rPr lang="en-US" sz="2000" dirty="0" smtClean="0">
                <a:latin typeface="Sitka Display" panose="02000505000000020004" pitchFamily="2" charset="0"/>
              </a:rPr>
              <a:t>Such honorific information is present in both written and spoken forms, and may be used for resolving pronoun references.</a:t>
            </a:r>
          </a:p>
          <a:p>
            <a:pPr>
              <a:buFont typeface="Arial" panose="020B0604020202020204" pitchFamily="34" charset="0"/>
              <a:buChar char="•"/>
            </a:pPr>
            <a:r>
              <a:rPr lang="en-US" sz="2000" dirty="0" smtClean="0">
                <a:latin typeface="Sitka Display" panose="02000505000000020004" pitchFamily="2" charset="0"/>
              </a:rPr>
              <a:t>There are multiple features which contribute to determining noun </a:t>
            </a:r>
            <a:r>
              <a:rPr lang="en-US" sz="2000" dirty="0" err="1" smtClean="0">
                <a:latin typeface="Sitka Display" panose="02000505000000020004" pitchFamily="2" charset="0"/>
              </a:rPr>
              <a:t>honorificity</a:t>
            </a:r>
            <a:r>
              <a:rPr lang="en-US" sz="2000" dirty="0" smtClean="0">
                <a:latin typeface="Sitka Display" panose="02000505000000020004" pitchFamily="2" charset="0"/>
              </a:rPr>
              <a:t> in Bengali which led to the selection of a maximum entropy model.</a:t>
            </a:r>
          </a:p>
          <a:p>
            <a:pPr>
              <a:buFont typeface="Arial" panose="020B0604020202020204" pitchFamily="34" charset="0"/>
              <a:buChar char="•"/>
            </a:pPr>
            <a:r>
              <a:rPr lang="en-US" sz="2000" dirty="0" smtClean="0">
                <a:latin typeface="Sitka Display" panose="02000505000000020004" pitchFamily="2" charset="0"/>
              </a:rPr>
              <a:t>Such a model offers better performance than earlier methods.</a:t>
            </a:r>
            <a:endParaRPr lang="en-IN" sz="2000" dirty="0">
              <a:latin typeface="Sitka Display" panose="02000505000000020004" pitchFamily="2" charset="0"/>
            </a:endParaRPr>
          </a:p>
        </p:txBody>
      </p:sp>
    </p:spTree>
    <p:extLst>
      <p:ext uri="{BB962C8B-B14F-4D97-AF65-F5344CB8AC3E}">
        <p14:creationId xmlns:p14="http://schemas.microsoft.com/office/powerpoint/2010/main" val="27351819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350000"/>
          </a:xfrm>
          <a:solidFill>
            <a:schemeClr val="tx1"/>
          </a:solidFill>
        </p:spPr>
        <p:txBody>
          <a:bodyPr lIns="360000" tIns="360000" rIns="360000" bIns="360000">
            <a:normAutofit/>
          </a:bodyPr>
          <a:lstStyle/>
          <a:p>
            <a:r>
              <a:rPr lang="en-US" sz="3200" dirty="0" smtClean="0">
                <a:solidFill>
                  <a:schemeClr val="bg1"/>
                </a:solidFill>
                <a:latin typeface="Constantia" panose="02030602050306030303" pitchFamily="18" charset="0"/>
              </a:rPr>
              <a:t>Honorific Information in Bengali</a:t>
            </a:r>
            <a:endParaRPr lang="en-IN" sz="3200" dirty="0">
              <a:solidFill>
                <a:schemeClr val="bg1"/>
              </a:solidFill>
              <a:latin typeface="Constantia" panose="02030602050306030303" pitchFamily="18" charset="0"/>
            </a:endParaRPr>
          </a:p>
        </p:txBody>
      </p:sp>
      <p:sp>
        <p:nvSpPr>
          <p:cNvPr id="3" name="Content Placeholder 2"/>
          <p:cNvSpPr>
            <a:spLocks noGrp="1"/>
          </p:cNvSpPr>
          <p:nvPr>
            <p:ph idx="1"/>
          </p:nvPr>
        </p:nvSpPr>
        <p:spPr>
          <a:xfrm>
            <a:off x="0" y="1349999"/>
            <a:ext cx="9144000" cy="5508001"/>
          </a:xfrm>
        </p:spPr>
        <p:txBody>
          <a:bodyPr lIns="360000" tIns="360000" rIns="360000" bIns="360000">
            <a:noAutofit/>
          </a:bodyPr>
          <a:lstStyle/>
          <a:p>
            <a:pPr>
              <a:buFont typeface="Arial" panose="020B0604020202020204" pitchFamily="34" charset="0"/>
              <a:buChar char="•"/>
            </a:pPr>
            <a:r>
              <a:rPr lang="en-US" sz="2000" dirty="0" smtClean="0">
                <a:latin typeface="Sitka Display" panose="02000505000000020004" pitchFamily="2" charset="0"/>
              </a:rPr>
              <a:t>Three types of </a:t>
            </a:r>
            <a:r>
              <a:rPr lang="en-US" sz="2000" dirty="0" err="1" smtClean="0">
                <a:latin typeface="Sitka Display" panose="02000505000000020004" pitchFamily="2" charset="0"/>
              </a:rPr>
              <a:t>honorificity</a:t>
            </a:r>
            <a:r>
              <a:rPr lang="en-US" sz="2000" dirty="0" smtClean="0">
                <a:latin typeface="Sitka Display" panose="02000505000000020004" pitchFamily="2" charset="0"/>
              </a:rPr>
              <a:t> exist in Bengali language both in written and spoken form.</a:t>
            </a:r>
          </a:p>
          <a:p>
            <a:pPr>
              <a:buFont typeface="Arial" panose="020B0604020202020204" pitchFamily="34" charset="0"/>
              <a:buChar char="•"/>
            </a:pPr>
            <a:r>
              <a:rPr lang="en-US" sz="2000" dirty="0" smtClean="0">
                <a:latin typeface="Sitka Display" panose="02000505000000020004" pitchFamily="2" charset="0"/>
              </a:rPr>
              <a:t>The highest degree (SUP class) refers to people who are of higher status or generally respectable people such as doctors, teachers, elders, etc.</a:t>
            </a:r>
          </a:p>
          <a:p>
            <a:pPr>
              <a:buFont typeface="Arial" panose="020B0604020202020204" pitchFamily="34" charset="0"/>
              <a:buChar char="•"/>
            </a:pPr>
            <a:r>
              <a:rPr lang="en-US" sz="2000" dirty="0" smtClean="0">
                <a:latin typeface="Sitka Display" panose="02000505000000020004" pitchFamily="2" charset="0"/>
              </a:rPr>
              <a:t>Next is the neutral form (NEU class) which is used when referring to close family members, children, younger family members, etc.</a:t>
            </a:r>
          </a:p>
          <a:p>
            <a:pPr>
              <a:buFont typeface="Arial" panose="020B0604020202020204" pitchFamily="34" charset="0"/>
              <a:buChar char="•"/>
            </a:pPr>
            <a:r>
              <a:rPr lang="en-US" sz="2000" dirty="0" smtClean="0">
                <a:latin typeface="Sitka Display" panose="02000505000000020004" pitchFamily="2" charset="0"/>
              </a:rPr>
              <a:t>The lowest level (INF class) is used for very close friends, very close relations, or people who are presumed to be of lower social status such as rickshaw pullers, housemaids, etc.</a:t>
            </a:r>
          </a:p>
          <a:p>
            <a:pPr>
              <a:buFont typeface="Arial" panose="020B0604020202020204" pitchFamily="34" charset="0"/>
              <a:buChar char="•"/>
            </a:pPr>
            <a:r>
              <a:rPr lang="en-US" sz="2000" dirty="0">
                <a:latin typeface="Sitka Display" panose="02000505000000020004" pitchFamily="2" charset="0"/>
              </a:rPr>
              <a:t>Such honorific information can be extracted from several sources such as the title placed before or after a name.</a:t>
            </a:r>
          </a:p>
          <a:p>
            <a:pPr>
              <a:buFont typeface="Arial" panose="020B0604020202020204" pitchFamily="34" charset="0"/>
              <a:buChar char="•"/>
            </a:pPr>
            <a:r>
              <a:rPr lang="en-US" sz="2000" dirty="0">
                <a:latin typeface="Sitka Display" panose="02000505000000020004" pitchFamily="2" charset="0"/>
              </a:rPr>
              <a:t>It can also be obtained by observing the inflection of the main verb.</a:t>
            </a:r>
          </a:p>
          <a:p>
            <a:pPr>
              <a:buFont typeface="Arial" panose="020B0604020202020204" pitchFamily="34" charset="0"/>
              <a:buChar char="•"/>
            </a:pPr>
            <a:r>
              <a:rPr lang="en-US" sz="2000" dirty="0">
                <a:latin typeface="Sitka Display" panose="02000505000000020004" pitchFamily="2" charset="0"/>
              </a:rPr>
              <a:t>Pronouns also conform with such </a:t>
            </a:r>
            <a:r>
              <a:rPr lang="en-US" sz="2000" dirty="0" err="1">
                <a:latin typeface="Sitka Display" panose="02000505000000020004" pitchFamily="2" charset="0"/>
              </a:rPr>
              <a:t>honorificity</a:t>
            </a:r>
            <a:r>
              <a:rPr lang="en-US" sz="2000" dirty="0">
                <a:latin typeface="Sitka Display" panose="02000505000000020004" pitchFamily="2" charset="0"/>
              </a:rPr>
              <a:t> and there are different forms for different levels</a:t>
            </a:r>
            <a:r>
              <a:rPr lang="en-US" sz="2000" dirty="0" smtClean="0">
                <a:latin typeface="Sitka Display" panose="02000505000000020004" pitchFamily="2" charset="0"/>
              </a:rPr>
              <a:t>.</a:t>
            </a:r>
            <a:endParaRPr lang="en-IN" sz="2000" dirty="0">
              <a:latin typeface="Sitka Display" panose="02000505000000020004" pitchFamily="2" charset="0"/>
            </a:endParaRPr>
          </a:p>
        </p:txBody>
      </p:sp>
    </p:spTree>
    <p:extLst>
      <p:ext uri="{BB962C8B-B14F-4D97-AF65-F5344CB8AC3E}">
        <p14:creationId xmlns:p14="http://schemas.microsoft.com/office/powerpoint/2010/main" val="26111351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350000"/>
          </a:xfrm>
          <a:solidFill>
            <a:schemeClr val="tx1"/>
          </a:solidFill>
        </p:spPr>
        <p:txBody>
          <a:bodyPr lIns="360000">
            <a:normAutofit/>
          </a:bodyPr>
          <a:lstStyle/>
          <a:p>
            <a:r>
              <a:rPr lang="en-IN" sz="3200" dirty="0" smtClean="0">
                <a:solidFill>
                  <a:schemeClr val="bg1"/>
                </a:solidFill>
                <a:latin typeface="Constantia" panose="02030602050306030303" pitchFamily="18" charset="0"/>
              </a:rPr>
              <a:t>Maximum Entropy Modelling</a:t>
            </a:r>
            <a:endParaRPr lang="en-IN" sz="3200" dirty="0">
              <a:solidFill>
                <a:schemeClr val="bg1"/>
              </a:solidFill>
              <a:latin typeface="Constantia" panose="02030602050306030303" pitchFamily="18" charset="0"/>
            </a:endParaRPr>
          </a:p>
        </p:txBody>
      </p:sp>
      <mc:AlternateContent xmlns:mc="http://schemas.openxmlformats.org/markup-compatibility/2006" xmlns:a14="http://schemas.microsoft.com/office/drawing/2010/main">
        <mc:Choice Requires="a14">
          <p:sp>
            <p:nvSpPr>
              <p:cNvPr id="4" name="Rectangle 3"/>
              <p:cNvSpPr/>
              <p:nvPr/>
            </p:nvSpPr>
            <p:spPr>
              <a:xfrm>
                <a:off x="1165004" y="2410800"/>
                <a:ext cx="6178826" cy="610936"/>
              </a:xfrm>
              <a:prstGeom prst="rect">
                <a:avLst/>
              </a:prstGeom>
              <a:noFill/>
            </p:spPr>
            <p:txBody>
              <a:bodyPr wrap="none" lIns="360000">
                <a:spAutoFit/>
              </a:bodyPr>
              <a:lstStyle/>
              <a:p>
                <a:pPr/>
                <a14:m>
                  <m:oMathPara xmlns:m="http://schemas.openxmlformats.org/officeDocument/2006/math">
                    <m:oMathParaPr>
                      <m:jc m:val="centerGroup"/>
                    </m:oMathParaPr>
                    <m:oMath xmlns:m="http://schemas.openxmlformats.org/officeDocument/2006/math">
                      <m:acc>
                        <m:accPr>
                          <m:chr m:val="̃"/>
                          <m:ctrlPr>
                            <a:rPr lang="en-IN" i="1" smtClean="0">
                              <a:latin typeface="Cambria Math" panose="02040503050406030204" pitchFamily="18" charset="0"/>
                            </a:rPr>
                          </m:ctrlPr>
                        </m:accPr>
                        <m:e>
                          <m:r>
                            <a:rPr lang="en-IN" i="1">
                              <a:latin typeface="Cambria Math" panose="02040503050406030204" pitchFamily="18" charset="0"/>
                            </a:rPr>
                            <m:t>𝑝</m:t>
                          </m:r>
                        </m:e>
                      </m:acc>
                      <m:d>
                        <m:dPr>
                          <m:ctrlPr>
                            <a:rPr lang="en-IN" i="1">
                              <a:latin typeface="Cambria Math" panose="02040503050406030204" pitchFamily="18" charset="0"/>
                            </a:rPr>
                          </m:ctrlPr>
                        </m:dPr>
                        <m:e>
                          <m:r>
                            <a:rPr lang="en-IN" i="1">
                              <a:latin typeface="Cambria Math" panose="02040503050406030204" pitchFamily="18" charset="0"/>
                            </a:rPr>
                            <m:t>𝑥</m:t>
                          </m:r>
                          <m:r>
                            <a:rPr lang="en-IN" i="0">
                              <a:latin typeface="Cambria Math" panose="02040503050406030204" pitchFamily="18" charset="0"/>
                            </a:rPr>
                            <m:t>,</m:t>
                          </m:r>
                          <m:r>
                            <a:rPr lang="en-IN" i="1">
                              <a:latin typeface="Cambria Math" panose="02040503050406030204" pitchFamily="18" charset="0"/>
                            </a:rPr>
                            <m:t>𝑦</m:t>
                          </m:r>
                        </m:e>
                      </m:d>
                      <m:r>
                        <a:rPr lang="en-IN" i="0">
                          <a:latin typeface="Cambria Math" panose="02040503050406030204" pitchFamily="18" charset="0"/>
                        </a:rPr>
                        <m:t>=</m:t>
                      </m:r>
                      <m:f>
                        <m:fPr>
                          <m:ctrlPr>
                            <a:rPr lang="en-IN" i="1">
                              <a:latin typeface="Cambria Math" panose="02040503050406030204" pitchFamily="18" charset="0"/>
                            </a:rPr>
                          </m:ctrlPr>
                        </m:fPr>
                        <m:num>
                          <m:r>
                            <a:rPr lang="en-IN" i="0">
                              <a:latin typeface="Cambria Math" panose="02040503050406030204" pitchFamily="18" charset="0"/>
                            </a:rPr>
                            <m:t>1</m:t>
                          </m:r>
                        </m:num>
                        <m:den>
                          <m:r>
                            <a:rPr lang="en-IN" i="1">
                              <a:latin typeface="Cambria Math" panose="02040503050406030204" pitchFamily="18" charset="0"/>
                            </a:rPr>
                            <m:t>𝑁</m:t>
                          </m:r>
                        </m:den>
                      </m:f>
                      <m:r>
                        <a:rPr lang="en-IN" i="0">
                          <a:latin typeface="Cambria Math" panose="02040503050406030204" pitchFamily="18" charset="0"/>
                        </a:rPr>
                        <m:t>×</m:t>
                      </m:r>
                      <m:r>
                        <m:rPr>
                          <m:sty m:val="p"/>
                        </m:rPr>
                        <a:rPr lang="en-IN" b="0" i="0" smtClean="0">
                          <a:latin typeface="Cambria Math" panose="02040503050406030204" pitchFamily="18" charset="0"/>
                        </a:rPr>
                        <m:t>number</m:t>
                      </m:r>
                      <m:r>
                        <a:rPr lang="en-IN" b="0" i="0" smtClean="0">
                          <a:latin typeface="Cambria Math" panose="02040503050406030204" pitchFamily="18" charset="0"/>
                        </a:rPr>
                        <m:t> </m:t>
                      </m:r>
                      <m:r>
                        <m:rPr>
                          <m:sty m:val="p"/>
                        </m:rPr>
                        <a:rPr lang="en-IN" b="0" i="0" smtClean="0">
                          <a:latin typeface="Cambria Math" panose="02040503050406030204" pitchFamily="18" charset="0"/>
                        </a:rPr>
                        <m:t>of</m:t>
                      </m:r>
                      <m:r>
                        <a:rPr lang="en-IN" b="0" i="0" smtClean="0">
                          <a:latin typeface="Cambria Math" panose="02040503050406030204" pitchFamily="18" charset="0"/>
                        </a:rPr>
                        <m:t> </m:t>
                      </m:r>
                      <m:r>
                        <m:rPr>
                          <m:sty m:val="p"/>
                        </m:rPr>
                        <a:rPr lang="en-IN" b="0" i="0" smtClean="0">
                          <a:latin typeface="Cambria Math" panose="02040503050406030204" pitchFamily="18" charset="0"/>
                        </a:rPr>
                        <m:t>times</m:t>
                      </m:r>
                      <m:r>
                        <a:rPr lang="en-IN" b="0" i="0" smtClean="0">
                          <a:latin typeface="Cambria Math" panose="02040503050406030204" pitchFamily="18" charset="0"/>
                        </a:rPr>
                        <m:t> </m:t>
                      </m:r>
                      <m:d>
                        <m:dPr>
                          <m:ctrlPr>
                            <a:rPr lang="en-IN" b="0" i="1" smtClean="0">
                              <a:latin typeface="Cambria Math" panose="02040503050406030204" pitchFamily="18" charset="0"/>
                            </a:rPr>
                          </m:ctrlPr>
                        </m:dPr>
                        <m:e>
                          <m:r>
                            <m:rPr>
                              <m:sty m:val="p"/>
                            </m:rPr>
                            <a:rPr lang="en-IN" b="0" i="0" smtClean="0">
                              <a:latin typeface="Cambria Math" panose="02040503050406030204" pitchFamily="18" charset="0"/>
                            </a:rPr>
                            <m:t>x</m:t>
                          </m:r>
                          <m:r>
                            <a:rPr lang="en-IN" b="0" i="0" smtClean="0">
                              <a:latin typeface="Cambria Math" panose="02040503050406030204" pitchFamily="18" charset="0"/>
                            </a:rPr>
                            <m:t>,</m:t>
                          </m:r>
                          <m:r>
                            <m:rPr>
                              <m:sty m:val="p"/>
                            </m:rPr>
                            <a:rPr lang="en-IN" b="0" i="0" smtClean="0">
                              <a:latin typeface="Cambria Math" panose="02040503050406030204" pitchFamily="18" charset="0"/>
                            </a:rPr>
                            <m:t>y</m:t>
                          </m:r>
                        </m:e>
                      </m:d>
                      <m:r>
                        <a:rPr lang="en-IN" b="0" i="0" smtClean="0">
                          <a:latin typeface="Cambria Math" panose="02040503050406030204" pitchFamily="18" charset="0"/>
                        </a:rPr>
                        <m:t> </m:t>
                      </m:r>
                      <m:r>
                        <m:rPr>
                          <m:sty m:val="p"/>
                        </m:rPr>
                        <a:rPr lang="en-IN" b="0" i="0" smtClean="0">
                          <a:latin typeface="Cambria Math" panose="02040503050406030204" pitchFamily="18" charset="0"/>
                        </a:rPr>
                        <m:t>occurs</m:t>
                      </m:r>
                      <m:r>
                        <a:rPr lang="en-IN" b="0" i="0" smtClean="0">
                          <a:latin typeface="Cambria Math" panose="02040503050406030204" pitchFamily="18" charset="0"/>
                        </a:rPr>
                        <m:t> </m:t>
                      </m:r>
                      <m:r>
                        <m:rPr>
                          <m:sty m:val="p"/>
                        </m:rPr>
                        <a:rPr lang="en-IN" b="0" i="0" smtClean="0">
                          <a:latin typeface="Cambria Math" panose="02040503050406030204" pitchFamily="18" charset="0"/>
                        </a:rPr>
                        <m:t>in</m:t>
                      </m:r>
                      <m:r>
                        <a:rPr lang="en-IN" b="0" i="0" smtClean="0">
                          <a:latin typeface="Cambria Math" panose="02040503050406030204" pitchFamily="18" charset="0"/>
                        </a:rPr>
                        <m:t> </m:t>
                      </m:r>
                      <m:r>
                        <m:rPr>
                          <m:sty m:val="p"/>
                        </m:rPr>
                        <a:rPr lang="en-IN" b="0" i="0" smtClean="0">
                          <a:latin typeface="Cambria Math" panose="02040503050406030204" pitchFamily="18" charset="0"/>
                        </a:rPr>
                        <m:t>the</m:t>
                      </m:r>
                      <m:r>
                        <a:rPr lang="en-IN" b="0" i="0" smtClean="0">
                          <a:latin typeface="Cambria Math" panose="02040503050406030204" pitchFamily="18" charset="0"/>
                        </a:rPr>
                        <m:t> </m:t>
                      </m:r>
                      <m:r>
                        <m:rPr>
                          <m:sty m:val="p"/>
                        </m:rPr>
                        <a:rPr lang="en-IN" b="0" i="0" smtClean="0">
                          <a:latin typeface="Cambria Math" panose="02040503050406030204" pitchFamily="18" charset="0"/>
                        </a:rPr>
                        <m:t>sample</m:t>
                      </m:r>
                    </m:oMath>
                  </m:oMathPara>
                </a14:m>
                <a:endParaRPr lang="en-IN" dirty="0"/>
              </a:p>
            </p:txBody>
          </p:sp>
        </mc:Choice>
        <mc:Fallback xmlns="">
          <p:sp>
            <p:nvSpPr>
              <p:cNvPr id="4" name="Rectangle 3"/>
              <p:cNvSpPr>
                <a:spLocks noRot="1" noChangeAspect="1" noMove="1" noResize="1" noEditPoints="1" noAdjustHandles="1" noChangeArrowheads="1" noChangeShapeType="1" noTextEdit="1"/>
              </p:cNvSpPr>
              <p:nvPr/>
            </p:nvSpPr>
            <p:spPr>
              <a:xfrm>
                <a:off x="1165004" y="2410800"/>
                <a:ext cx="6178826" cy="610936"/>
              </a:xfrm>
              <a:prstGeom prst="rect">
                <a:avLst/>
              </a:prstGeom>
              <a:blipFill rotWithShape="0">
                <a:blip r:embed="rId2"/>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5" name="Rectangle 4"/>
              <p:cNvSpPr/>
              <p:nvPr/>
            </p:nvSpPr>
            <p:spPr>
              <a:xfrm>
                <a:off x="1165004" y="4050094"/>
                <a:ext cx="5034474" cy="369332"/>
              </a:xfrm>
              <a:prstGeom prst="rect">
                <a:avLst/>
              </a:prstGeom>
            </p:spPr>
            <p:txBody>
              <a:bodyPr wrap="none" lIns="360000">
                <a:spAutoFit/>
              </a:bodyPr>
              <a:lstStyle/>
              <a:p>
                <a14:m>
                  <m:oMath xmlns:m="http://schemas.openxmlformats.org/officeDocument/2006/math">
                    <m:r>
                      <a:rPr lang="en-IN" i="1" smtClean="0">
                        <a:latin typeface="Cambria Math" panose="02040503050406030204" pitchFamily="18" charset="0"/>
                      </a:rPr>
                      <m:t>𝑓</m:t>
                    </m:r>
                    <m:d>
                      <m:dPr>
                        <m:ctrlPr>
                          <a:rPr lang="en-IN" i="1">
                            <a:latin typeface="Cambria Math" panose="02040503050406030204" pitchFamily="18" charset="0"/>
                          </a:rPr>
                        </m:ctrlPr>
                      </m:dPr>
                      <m:e>
                        <m:r>
                          <a:rPr lang="en-IN" i="1">
                            <a:latin typeface="Cambria Math" panose="02040503050406030204" pitchFamily="18" charset="0"/>
                          </a:rPr>
                          <m:t>𝑥</m:t>
                        </m:r>
                        <m:r>
                          <a:rPr lang="en-IN" i="0">
                            <a:latin typeface="Cambria Math" panose="02040503050406030204" pitchFamily="18" charset="0"/>
                          </a:rPr>
                          <m:t>,</m:t>
                        </m:r>
                        <m:r>
                          <a:rPr lang="en-IN" i="1">
                            <a:latin typeface="Cambria Math" panose="02040503050406030204" pitchFamily="18" charset="0"/>
                          </a:rPr>
                          <m:t>𝑦</m:t>
                        </m:r>
                      </m:e>
                    </m:d>
                    <m:r>
                      <a:rPr lang="en-IN" i="0">
                        <a:latin typeface="Cambria Math" panose="02040503050406030204" pitchFamily="18" charset="0"/>
                      </a:rPr>
                      <m:t>=</m:t>
                    </m:r>
                    <m:f>
                      <m:fPr>
                        <m:type m:val="lin"/>
                        <m:ctrlPr>
                          <a:rPr lang="en-IN" i="1" smtClean="0">
                            <a:latin typeface="Cambria Math" panose="02040503050406030204" pitchFamily="18" charset="0"/>
                          </a:rPr>
                        </m:ctrlPr>
                      </m:fPr>
                      <m:num>
                        <m:r>
                          <a:rPr lang="en-IN" i="0">
                            <a:latin typeface="Cambria Math" panose="02040503050406030204" pitchFamily="18" charset="0"/>
                          </a:rPr>
                          <m:t>1</m:t>
                        </m:r>
                      </m:num>
                      <m:den>
                        <m:r>
                          <a:rPr lang="en-IN" i="0">
                            <a:latin typeface="Cambria Math" panose="02040503050406030204" pitchFamily="18" charset="0"/>
                          </a:rPr>
                          <m:t>0</m:t>
                        </m:r>
                      </m:den>
                    </m:f>
                    <m:r>
                      <a:rPr lang="en-IN" b="0" i="1">
                        <a:latin typeface="Cambria Math" panose="02040503050406030204" pitchFamily="18" charset="0"/>
                      </a:rPr>
                      <m:t> </m:t>
                    </m:r>
                    <m:r>
                      <m:rPr>
                        <m:sty m:val="p"/>
                      </m:rPr>
                      <a:rPr lang="en-IN" b="0" i="0" smtClean="0">
                        <a:latin typeface="Cambria Math" panose="02040503050406030204" pitchFamily="18" charset="0"/>
                      </a:rPr>
                      <m:t>depending</m:t>
                    </m:r>
                    <m:r>
                      <a:rPr lang="en-IN" b="0" i="1" smtClean="0">
                        <a:latin typeface="Cambria Math" panose="02040503050406030204" pitchFamily="18" charset="0"/>
                      </a:rPr>
                      <m:t> </m:t>
                    </m:r>
                    <m:r>
                      <m:rPr>
                        <m:sty m:val="p"/>
                      </m:rPr>
                      <a:rPr lang="en-IN" b="0" i="0" smtClean="0">
                        <a:latin typeface="Cambria Math" panose="02040503050406030204" pitchFamily="18" charset="0"/>
                      </a:rPr>
                      <m:t>on</m:t>
                    </m:r>
                    <m:r>
                      <a:rPr lang="en-IN" b="0" i="0" smtClean="0">
                        <a:latin typeface="Cambria Math" panose="02040503050406030204" pitchFamily="18" charset="0"/>
                      </a:rPr>
                      <m:t> </m:t>
                    </m:r>
                    <m:r>
                      <m:rPr>
                        <m:sty m:val="p"/>
                      </m:rPr>
                      <a:rPr lang="en-IN" b="0" i="0" smtClean="0">
                        <a:latin typeface="Cambria Math" panose="02040503050406030204" pitchFamily="18" charset="0"/>
                      </a:rPr>
                      <m:t>context</m:t>
                    </m:r>
                    <m:r>
                      <a:rPr lang="en-IN" b="0" i="0" smtClean="0">
                        <a:latin typeface="Cambria Math" panose="02040503050406030204" pitchFamily="18" charset="0"/>
                      </a:rPr>
                      <m:t> </m:t>
                    </m:r>
                    <m:r>
                      <m:rPr>
                        <m:sty m:val="p"/>
                      </m:rPr>
                      <a:rPr lang="en-IN" b="0" i="0" smtClean="0">
                        <a:latin typeface="Cambria Math" panose="02040503050406030204" pitchFamily="18" charset="0"/>
                      </a:rPr>
                      <m:t>and</m:t>
                    </m:r>
                    <m:r>
                      <a:rPr lang="en-IN" b="0" i="0" smtClean="0">
                        <a:latin typeface="Cambria Math" panose="02040503050406030204" pitchFamily="18" charset="0"/>
                      </a:rPr>
                      <m:t> </m:t>
                    </m:r>
                    <m:r>
                      <m:rPr>
                        <m:sty m:val="p"/>
                      </m:rPr>
                      <a:rPr lang="en-IN" b="0" i="0" smtClean="0">
                        <a:latin typeface="Cambria Math" panose="02040503050406030204" pitchFamily="18" charset="0"/>
                      </a:rPr>
                      <m:t>class</m:t>
                    </m:r>
                  </m:oMath>
                </a14:m>
                <a:r>
                  <a:rPr lang="en-IN" dirty="0" smtClean="0"/>
                  <a:t> </a:t>
                </a:r>
                <a:endParaRPr lang="en-IN" dirty="0"/>
              </a:p>
            </p:txBody>
          </p:sp>
        </mc:Choice>
        <mc:Fallback xmlns="">
          <p:sp>
            <p:nvSpPr>
              <p:cNvPr id="5" name="Rectangle 4"/>
              <p:cNvSpPr>
                <a:spLocks noRot="1" noChangeAspect="1" noMove="1" noResize="1" noEditPoints="1" noAdjustHandles="1" noChangeArrowheads="1" noChangeShapeType="1" noTextEdit="1"/>
              </p:cNvSpPr>
              <p:nvPr/>
            </p:nvSpPr>
            <p:spPr>
              <a:xfrm>
                <a:off x="1165004" y="4050094"/>
                <a:ext cx="5034474" cy="369332"/>
              </a:xfrm>
              <a:prstGeom prst="rect">
                <a:avLst/>
              </a:prstGeom>
              <a:blipFill rotWithShape="0">
                <a:blip r:embed="rId3"/>
                <a:stretch>
                  <a:fillRect t="-116393" b="-175410"/>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6" name="Rectangle 5"/>
              <p:cNvSpPr/>
              <p:nvPr/>
            </p:nvSpPr>
            <p:spPr>
              <a:xfrm>
                <a:off x="1165004" y="5572392"/>
                <a:ext cx="2959804" cy="795474"/>
              </a:xfrm>
              <a:prstGeom prst="rect">
                <a:avLst/>
              </a:prstGeom>
            </p:spPr>
            <p:txBody>
              <a:bodyPr wrap="none" lIns="360000">
                <a:spAutoFit/>
              </a:bodyPr>
              <a:lstStyle/>
              <a:p>
                <a:pPr/>
                <a14:m>
                  <m:oMathPara xmlns:m="http://schemas.openxmlformats.org/officeDocument/2006/math">
                    <m:oMathParaPr>
                      <m:jc m:val="centerGroup"/>
                    </m:oMathParaPr>
                    <m:oMath xmlns:m="http://schemas.openxmlformats.org/officeDocument/2006/math">
                      <m:acc>
                        <m:accPr>
                          <m:chr m:val="̃"/>
                          <m:ctrlPr>
                            <a:rPr lang="en-IN" i="1">
                              <a:latin typeface="Cambria Math" panose="02040503050406030204" pitchFamily="18" charset="0"/>
                            </a:rPr>
                          </m:ctrlPr>
                        </m:accPr>
                        <m:e>
                          <m:r>
                            <a:rPr lang="en-IN" i="1">
                              <a:latin typeface="Cambria Math" panose="02040503050406030204" pitchFamily="18" charset="0"/>
                            </a:rPr>
                            <m:t>𝑝</m:t>
                          </m:r>
                        </m:e>
                      </m:acc>
                      <m:d>
                        <m:dPr>
                          <m:ctrlPr>
                            <a:rPr lang="en-IN" i="1">
                              <a:latin typeface="Cambria Math" panose="02040503050406030204" pitchFamily="18" charset="0"/>
                            </a:rPr>
                          </m:ctrlPr>
                        </m:dPr>
                        <m:e>
                          <m:r>
                            <a:rPr lang="en-IN" i="1">
                              <a:latin typeface="Cambria Math" panose="02040503050406030204" pitchFamily="18" charset="0"/>
                            </a:rPr>
                            <m:t>𝑓</m:t>
                          </m:r>
                        </m:e>
                      </m:d>
                      <m:r>
                        <a:rPr lang="en-IN" i="0">
                          <a:latin typeface="Cambria Math" panose="02040503050406030204" pitchFamily="18" charset="0"/>
                        </a:rPr>
                        <m:t>≡</m:t>
                      </m:r>
                      <m:nary>
                        <m:naryPr>
                          <m:chr m:val="∑"/>
                          <m:limLoc m:val="undOvr"/>
                          <m:grow m:val="on"/>
                          <m:supHide m:val="on"/>
                          <m:ctrlPr>
                            <a:rPr lang="en-IN" i="1">
                              <a:latin typeface="Cambria Math" panose="02040503050406030204" pitchFamily="18" charset="0"/>
                            </a:rPr>
                          </m:ctrlPr>
                        </m:naryPr>
                        <m:sub>
                          <m:r>
                            <a:rPr lang="en-IN" i="1">
                              <a:latin typeface="Cambria Math" panose="02040503050406030204" pitchFamily="18" charset="0"/>
                            </a:rPr>
                            <m:t>𝑥</m:t>
                          </m:r>
                          <m:r>
                            <a:rPr lang="en-IN" i="0">
                              <a:latin typeface="Cambria Math" panose="02040503050406030204" pitchFamily="18" charset="0"/>
                            </a:rPr>
                            <m:t>,</m:t>
                          </m:r>
                          <m:r>
                            <a:rPr lang="en-IN" i="1">
                              <a:latin typeface="Cambria Math" panose="02040503050406030204" pitchFamily="18" charset="0"/>
                            </a:rPr>
                            <m:t>𝑦</m:t>
                          </m:r>
                        </m:sub>
                        <m:sup/>
                        <m:e>
                          <m:acc>
                            <m:accPr>
                              <m:chr m:val="̃"/>
                              <m:ctrlPr>
                                <a:rPr lang="en-IN" i="1">
                                  <a:latin typeface="Cambria Math" panose="02040503050406030204" pitchFamily="18" charset="0"/>
                                </a:rPr>
                              </m:ctrlPr>
                            </m:accPr>
                            <m:e>
                              <m:r>
                                <a:rPr lang="en-IN" i="1">
                                  <a:latin typeface="Cambria Math" panose="02040503050406030204" pitchFamily="18" charset="0"/>
                                </a:rPr>
                                <m:t>𝑝</m:t>
                              </m:r>
                            </m:e>
                          </m:acc>
                          <m:d>
                            <m:dPr>
                              <m:ctrlPr>
                                <a:rPr lang="en-IN" i="1">
                                  <a:latin typeface="Cambria Math" panose="02040503050406030204" pitchFamily="18" charset="0"/>
                                </a:rPr>
                              </m:ctrlPr>
                            </m:dPr>
                            <m:e>
                              <m:r>
                                <a:rPr lang="en-IN" i="1">
                                  <a:latin typeface="Cambria Math" panose="02040503050406030204" pitchFamily="18" charset="0"/>
                                </a:rPr>
                                <m:t>𝑥</m:t>
                              </m:r>
                              <m:r>
                                <a:rPr lang="en-IN" i="0">
                                  <a:latin typeface="Cambria Math" panose="02040503050406030204" pitchFamily="18" charset="0"/>
                                </a:rPr>
                                <m:t>,</m:t>
                              </m:r>
                              <m:r>
                                <a:rPr lang="en-IN" i="1">
                                  <a:latin typeface="Cambria Math" panose="02040503050406030204" pitchFamily="18" charset="0"/>
                                </a:rPr>
                                <m:t>𝑦</m:t>
                              </m:r>
                            </m:e>
                          </m:d>
                          <m:r>
                            <a:rPr lang="en-IN" i="1">
                              <a:latin typeface="Cambria Math" panose="02040503050406030204" pitchFamily="18" charset="0"/>
                            </a:rPr>
                            <m:t>𝑓</m:t>
                          </m:r>
                          <m:d>
                            <m:dPr>
                              <m:ctrlPr>
                                <a:rPr lang="en-IN" i="1">
                                  <a:latin typeface="Cambria Math" panose="02040503050406030204" pitchFamily="18" charset="0"/>
                                </a:rPr>
                              </m:ctrlPr>
                            </m:dPr>
                            <m:e>
                              <m:r>
                                <a:rPr lang="en-IN" i="1">
                                  <a:latin typeface="Cambria Math" panose="02040503050406030204" pitchFamily="18" charset="0"/>
                                </a:rPr>
                                <m:t>𝑥</m:t>
                              </m:r>
                              <m:r>
                                <a:rPr lang="en-IN" i="0">
                                  <a:latin typeface="Cambria Math" panose="02040503050406030204" pitchFamily="18" charset="0"/>
                                </a:rPr>
                                <m:t>,</m:t>
                              </m:r>
                              <m:r>
                                <a:rPr lang="en-IN" i="1">
                                  <a:latin typeface="Cambria Math" panose="02040503050406030204" pitchFamily="18" charset="0"/>
                                </a:rPr>
                                <m:t>𝑦</m:t>
                              </m:r>
                            </m:e>
                          </m:d>
                        </m:e>
                      </m:nary>
                    </m:oMath>
                  </m:oMathPara>
                </a14:m>
                <a:endParaRPr lang="en-IN" dirty="0"/>
              </a:p>
            </p:txBody>
          </p:sp>
        </mc:Choice>
        <mc:Fallback xmlns="">
          <p:sp>
            <p:nvSpPr>
              <p:cNvPr id="6" name="Rectangle 5"/>
              <p:cNvSpPr>
                <a:spLocks noRot="1" noChangeAspect="1" noMove="1" noResize="1" noEditPoints="1" noAdjustHandles="1" noChangeArrowheads="1" noChangeShapeType="1" noTextEdit="1"/>
              </p:cNvSpPr>
              <p:nvPr/>
            </p:nvSpPr>
            <p:spPr>
              <a:xfrm>
                <a:off x="1165004" y="5572392"/>
                <a:ext cx="2959804" cy="795474"/>
              </a:xfrm>
              <a:prstGeom prst="rect">
                <a:avLst/>
              </a:prstGeom>
              <a:blipFill rotWithShape="0">
                <a:blip r:embed="rId4"/>
                <a:stretch>
                  <a:fillRect/>
                </a:stretch>
              </a:blipFill>
            </p:spPr>
            <p:txBody>
              <a:bodyPr/>
              <a:lstStyle/>
              <a:p>
                <a:r>
                  <a:rPr lang="en-IN">
                    <a:noFill/>
                  </a:rPr>
                  <a:t> </a:t>
                </a:r>
              </a:p>
            </p:txBody>
          </p:sp>
        </mc:Fallback>
      </mc:AlternateContent>
      <p:sp>
        <p:nvSpPr>
          <p:cNvPr id="11" name="TextBox 10"/>
          <p:cNvSpPr txBox="1"/>
          <p:nvPr/>
        </p:nvSpPr>
        <p:spPr>
          <a:xfrm>
            <a:off x="0" y="1350000"/>
            <a:ext cx="9144000" cy="1342584"/>
          </a:xfrm>
          <a:prstGeom prst="rect">
            <a:avLst/>
          </a:prstGeom>
          <a:noFill/>
        </p:spPr>
        <p:txBody>
          <a:bodyPr wrap="square" lIns="360000" tIns="360000" rIns="360000" bIns="360000" rtlCol="0">
            <a:spAutoFit/>
          </a:bodyPr>
          <a:lstStyle/>
          <a:p>
            <a:r>
              <a:rPr lang="en-IN" sz="2000" dirty="0" smtClean="0">
                <a:latin typeface="Sitka Display" panose="02000505000000020004" pitchFamily="2" charset="0"/>
              </a:rPr>
              <a:t>A training sample is summarized in terms of its empirical probability distribution. Here x is the context and y is the corresponding class.</a:t>
            </a:r>
            <a:endParaRPr lang="en-IN" sz="2000" dirty="0">
              <a:latin typeface="Sitka Display" panose="02000505000000020004" pitchFamily="2" charset="0"/>
            </a:endParaRPr>
          </a:p>
        </p:txBody>
      </p:sp>
      <p:sp>
        <p:nvSpPr>
          <p:cNvPr id="12" name="TextBox 11"/>
          <p:cNvSpPr txBox="1"/>
          <p:nvPr/>
        </p:nvSpPr>
        <p:spPr>
          <a:xfrm>
            <a:off x="0" y="3181972"/>
            <a:ext cx="9144000" cy="707886"/>
          </a:xfrm>
          <a:prstGeom prst="rect">
            <a:avLst/>
          </a:prstGeom>
          <a:noFill/>
        </p:spPr>
        <p:txBody>
          <a:bodyPr wrap="square" lIns="360000" rIns="360000" rtlCol="0">
            <a:spAutoFit/>
          </a:bodyPr>
          <a:lstStyle/>
          <a:p>
            <a:r>
              <a:rPr lang="en-IN" sz="2000" dirty="0" smtClean="0">
                <a:latin typeface="Sitka Display" panose="02000505000000020004" pitchFamily="2" charset="0"/>
              </a:rPr>
              <a:t>We define events in terms of binary values feature functions which gives 1 if the context x contains some particular information and the corresponding class is y.</a:t>
            </a:r>
            <a:endParaRPr lang="en-IN" sz="2000" dirty="0">
              <a:latin typeface="Sitka Display" panose="02000505000000020004" pitchFamily="2" charset="0"/>
            </a:endParaRPr>
          </a:p>
        </p:txBody>
      </p:sp>
      <p:sp>
        <p:nvSpPr>
          <p:cNvPr id="13" name="TextBox 12"/>
          <p:cNvSpPr txBox="1"/>
          <p:nvPr/>
        </p:nvSpPr>
        <p:spPr>
          <a:xfrm>
            <a:off x="0" y="4739898"/>
            <a:ext cx="9143999" cy="707886"/>
          </a:xfrm>
          <a:prstGeom prst="rect">
            <a:avLst/>
          </a:prstGeom>
          <a:noFill/>
        </p:spPr>
        <p:txBody>
          <a:bodyPr wrap="square" lIns="360000" rIns="360000" rtlCol="0">
            <a:spAutoFit/>
          </a:bodyPr>
          <a:lstStyle/>
          <a:p>
            <a:r>
              <a:rPr lang="en-IN" sz="2000" dirty="0" smtClean="0">
                <a:latin typeface="Sitka Display" panose="02000505000000020004" pitchFamily="2" charset="0"/>
              </a:rPr>
              <a:t>The statistic we are interested in is the expected value of the feature function with respect to the empirical distribution p~(</a:t>
            </a:r>
            <a:r>
              <a:rPr lang="en-IN" sz="2000" dirty="0" err="1" smtClean="0">
                <a:latin typeface="Sitka Display" panose="02000505000000020004" pitchFamily="2" charset="0"/>
              </a:rPr>
              <a:t>x,y</a:t>
            </a:r>
            <a:r>
              <a:rPr lang="en-IN" sz="2000" dirty="0" smtClean="0">
                <a:latin typeface="Sitka Display" panose="02000505000000020004" pitchFamily="2" charset="0"/>
              </a:rPr>
              <a:t>).</a:t>
            </a:r>
            <a:endParaRPr lang="en-IN" sz="2000" dirty="0">
              <a:latin typeface="Sitka Display" panose="02000505000000020004" pitchFamily="2" charset="0"/>
            </a:endParaRPr>
          </a:p>
        </p:txBody>
      </p:sp>
    </p:spTree>
    <p:extLst>
      <p:ext uri="{BB962C8B-B14F-4D97-AF65-F5344CB8AC3E}">
        <p14:creationId xmlns:p14="http://schemas.microsoft.com/office/powerpoint/2010/main" val="6781292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350000"/>
          </a:xfrm>
          <a:solidFill>
            <a:schemeClr val="tx1"/>
          </a:solidFill>
        </p:spPr>
        <p:txBody>
          <a:bodyPr lIns="360000">
            <a:normAutofit/>
          </a:bodyPr>
          <a:lstStyle/>
          <a:p>
            <a:r>
              <a:rPr lang="en-IN" sz="3200" dirty="0" smtClean="0">
                <a:solidFill>
                  <a:schemeClr val="bg1"/>
                </a:solidFill>
                <a:latin typeface="Constantia" panose="02030602050306030303" pitchFamily="18" charset="0"/>
              </a:rPr>
              <a:t>Maximum Entropy Modelling (contd.)</a:t>
            </a:r>
            <a:endParaRPr lang="en-IN" sz="3200" dirty="0">
              <a:solidFill>
                <a:schemeClr val="bg1"/>
              </a:solidFill>
              <a:latin typeface="Constantia" panose="02030602050306030303" pitchFamily="18" charset="0"/>
            </a:endParaRPr>
          </a:p>
        </p:txBody>
      </p:sp>
      <mc:AlternateContent xmlns:mc="http://schemas.openxmlformats.org/markup-compatibility/2006" xmlns:a14="http://schemas.microsoft.com/office/drawing/2010/main">
        <mc:Choice Requires="a14">
          <p:sp>
            <p:nvSpPr>
              <p:cNvPr id="4" name="Rectangle 3"/>
              <p:cNvSpPr/>
              <p:nvPr/>
            </p:nvSpPr>
            <p:spPr>
              <a:xfrm>
                <a:off x="1172653" y="4425275"/>
                <a:ext cx="4897321" cy="369332"/>
              </a:xfrm>
              <a:prstGeom prst="rect">
                <a:avLst/>
              </a:prstGeom>
            </p:spPr>
            <p:txBody>
              <a:bodyPr wrap="none" lIns="360000">
                <a:spAutoFit/>
              </a:bodyPr>
              <a:lstStyle/>
              <a:p>
                <a:pPr/>
                <a14:m>
                  <m:oMathPara xmlns:m="http://schemas.openxmlformats.org/officeDocument/2006/math">
                    <m:oMathParaPr>
                      <m:jc m:val="centerGroup"/>
                    </m:oMathParaPr>
                    <m:oMath xmlns:m="http://schemas.openxmlformats.org/officeDocument/2006/math">
                      <m:r>
                        <a:rPr lang="en-IN" i="1" smtClean="0">
                          <a:latin typeface="Cambria Math" panose="02040503050406030204" pitchFamily="18" charset="0"/>
                        </a:rPr>
                        <m:t>𝐶</m:t>
                      </m:r>
                      <m:r>
                        <a:rPr lang="en-IN" i="0">
                          <a:latin typeface="Cambria Math" panose="02040503050406030204" pitchFamily="18" charset="0"/>
                        </a:rPr>
                        <m:t>=</m:t>
                      </m:r>
                      <m:d>
                        <m:dPr>
                          <m:begChr m:val="{"/>
                          <m:endChr m:val="}"/>
                          <m:ctrlPr>
                            <a:rPr lang="en-IN" i="1">
                              <a:latin typeface="Cambria Math" panose="02040503050406030204" pitchFamily="18" charset="0"/>
                            </a:rPr>
                          </m:ctrlPr>
                        </m:dPr>
                        <m:e>
                          <m:r>
                            <a:rPr lang="en-IN" i="1">
                              <a:latin typeface="Cambria Math" panose="02040503050406030204" pitchFamily="18" charset="0"/>
                            </a:rPr>
                            <m:t>𝑝</m:t>
                          </m:r>
                          <m:r>
                            <a:rPr lang="en-IN" i="0">
                              <a:latin typeface="Cambria Math" panose="02040503050406030204" pitchFamily="18" charset="0"/>
                            </a:rPr>
                            <m:t>∈</m:t>
                          </m:r>
                          <m:d>
                            <m:dPr>
                              <m:begChr m:val=""/>
                              <m:endChr m:val="|"/>
                              <m:ctrlPr>
                                <a:rPr lang="en-IN" i="1">
                                  <a:latin typeface="Cambria Math" panose="02040503050406030204" pitchFamily="18" charset="0"/>
                                </a:rPr>
                              </m:ctrlPr>
                            </m:dPr>
                            <m:e>
                              <m:r>
                                <a:rPr lang="en-IN" i="1">
                                  <a:latin typeface="Cambria Math" panose="02040503050406030204" pitchFamily="18" charset="0"/>
                                </a:rPr>
                                <m:t>𝑃</m:t>
                              </m:r>
                            </m:e>
                          </m:d>
                          <m:r>
                            <a:rPr lang="en-IN" i="1">
                              <a:latin typeface="Cambria Math" panose="02040503050406030204" pitchFamily="18" charset="0"/>
                            </a:rPr>
                            <m:t>𝑝</m:t>
                          </m:r>
                          <m:d>
                            <m:dPr>
                              <m:ctrlPr>
                                <a:rPr lang="en-IN" i="1">
                                  <a:latin typeface="Cambria Math" panose="02040503050406030204" pitchFamily="18" charset="0"/>
                                </a:rPr>
                              </m:ctrlPr>
                            </m:dPr>
                            <m:e>
                              <m:r>
                                <a:rPr lang="en-IN" i="1">
                                  <a:latin typeface="Cambria Math" panose="02040503050406030204" pitchFamily="18" charset="0"/>
                                </a:rPr>
                                <m:t>𝑓</m:t>
                              </m:r>
                              <m:r>
                                <a:rPr lang="en-IN" i="0">
                                  <a:latin typeface="Cambria Math" panose="02040503050406030204" pitchFamily="18" charset="0"/>
                                </a:rPr>
                                <m:t>ⅈ</m:t>
                              </m:r>
                            </m:e>
                          </m:d>
                          <m:r>
                            <a:rPr lang="en-IN" i="0">
                              <a:latin typeface="Cambria Math" panose="02040503050406030204" pitchFamily="18" charset="0"/>
                            </a:rPr>
                            <m:t>=</m:t>
                          </m:r>
                          <m:acc>
                            <m:accPr>
                              <m:chr m:val="̃"/>
                              <m:ctrlPr>
                                <a:rPr lang="en-IN" i="1">
                                  <a:latin typeface="Cambria Math" panose="02040503050406030204" pitchFamily="18" charset="0"/>
                                </a:rPr>
                              </m:ctrlPr>
                            </m:accPr>
                            <m:e>
                              <m:r>
                                <a:rPr lang="en-IN" i="1">
                                  <a:latin typeface="Cambria Math" panose="02040503050406030204" pitchFamily="18" charset="0"/>
                                </a:rPr>
                                <m:t>𝑝</m:t>
                              </m:r>
                            </m:e>
                          </m:acc>
                          <m:d>
                            <m:dPr>
                              <m:ctrlPr>
                                <a:rPr lang="en-IN" i="1">
                                  <a:latin typeface="Cambria Math" panose="02040503050406030204" pitchFamily="18" charset="0"/>
                                </a:rPr>
                              </m:ctrlPr>
                            </m:dPr>
                            <m:e>
                              <m:sSub>
                                <m:sSubPr>
                                  <m:ctrlPr>
                                    <a:rPr lang="en-IN" i="1">
                                      <a:latin typeface="Cambria Math" panose="02040503050406030204" pitchFamily="18" charset="0"/>
                                    </a:rPr>
                                  </m:ctrlPr>
                                </m:sSubPr>
                                <m:e>
                                  <m:r>
                                    <a:rPr lang="en-IN" i="1">
                                      <a:latin typeface="Cambria Math" panose="02040503050406030204" pitchFamily="18" charset="0"/>
                                    </a:rPr>
                                    <m:t>𝑓</m:t>
                                  </m:r>
                                </m:e>
                                <m:sub>
                                  <m:r>
                                    <a:rPr lang="en-IN" i="1">
                                      <a:latin typeface="Cambria Math" panose="02040503050406030204" pitchFamily="18" charset="0"/>
                                    </a:rPr>
                                    <m:t>𝑖</m:t>
                                  </m:r>
                                </m:sub>
                              </m:sSub>
                            </m:e>
                          </m:d>
                          <m:r>
                            <a:rPr lang="en-IN" b="0" i="1" smtClean="0">
                              <a:latin typeface="Cambria Math" panose="02040503050406030204" pitchFamily="18" charset="0"/>
                            </a:rPr>
                            <m:t> </m:t>
                          </m:r>
                          <m:r>
                            <a:rPr lang="en-IN" b="0" i="1" smtClean="0">
                              <a:latin typeface="Cambria Math" panose="02040503050406030204" pitchFamily="18" charset="0"/>
                            </a:rPr>
                            <m:t>𝑓𝑜𝑟</m:t>
                          </m:r>
                          <m:r>
                            <a:rPr lang="en-IN" b="0" i="1" smtClean="0">
                              <a:latin typeface="Cambria Math" panose="02040503050406030204" pitchFamily="18" charset="0"/>
                            </a:rPr>
                            <m:t> </m:t>
                          </m:r>
                          <m:r>
                            <a:rPr lang="en-IN" b="0" i="1" smtClean="0">
                              <a:latin typeface="Cambria Math" panose="02040503050406030204" pitchFamily="18" charset="0"/>
                            </a:rPr>
                            <m:t>𝑖</m:t>
                          </m:r>
                          <m:r>
                            <a:rPr lang="en-IN">
                              <a:latin typeface="Cambria Math" panose="02040503050406030204" pitchFamily="18" charset="0"/>
                            </a:rPr>
                            <m:t>∈</m:t>
                          </m:r>
                          <m:r>
                            <a:rPr lang="en-IN" b="0" i="1" smtClean="0">
                              <a:latin typeface="Cambria Math" panose="02040503050406030204" pitchFamily="18" charset="0"/>
                            </a:rPr>
                            <m:t>{1,2,…,</m:t>
                          </m:r>
                          <m:r>
                            <a:rPr lang="en-IN" b="0" i="1" smtClean="0">
                              <a:latin typeface="Cambria Math" panose="02040503050406030204" pitchFamily="18" charset="0"/>
                            </a:rPr>
                            <m:t>𝑛</m:t>
                          </m:r>
                          <m:r>
                            <a:rPr lang="en-IN" b="0" i="1" smtClean="0">
                              <a:latin typeface="Cambria Math" panose="02040503050406030204" pitchFamily="18" charset="0"/>
                            </a:rPr>
                            <m:t>}</m:t>
                          </m:r>
                        </m:e>
                      </m:d>
                    </m:oMath>
                  </m:oMathPara>
                </a14:m>
                <a:endParaRPr lang="en-IN" dirty="0"/>
              </a:p>
            </p:txBody>
          </p:sp>
        </mc:Choice>
        <mc:Fallback xmlns="">
          <p:sp>
            <p:nvSpPr>
              <p:cNvPr id="4" name="Rectangle 3"/>
              <p:cNvSpPr>
                <a:spLocks noRot="1" noChangeAspect="1" noMove="1" noResize="1" noEditPoints="1" noAdjustHandles="1" noChangeArrowheads="1" noChangeShapeType="1" noTextEdit="1"/>
              </p:cNvSpPr>
              <p:nvPr/>
            </p:nvSpPr>
            <p:spPr>
              <a:xfrm>
                <a:off x="1172653" y="4425275"/>
                <a:ext cx="4897321" cy="369332"/>
              </a:xfrm>
              <a:prstGeom prst="rect">
                <a:avLst/>
              </a:prstGeom>
              <a:blipFill rotWithShape="0">
                <a:blip r:embed="rId2"/>
                <a:stretch>
                  <a:fillRect t="-119672" b="-183607"/>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5" name="Rectangle 4"/>
              <p:cNvSpPr/>
              <p:nvPr/>
            </p:nvSpPr>
            <p:spPr>
              <a:xfrm>
                <a:off x="1172653" y="3326565"/>
                <a:ext cx="1722157" cy="369332"/>
              </a:xfrm>
              <a:prstGeom prst="rect">
                <a:avLst/>
              </a:prstGeom>
            </p:spPr>
            <p:txBody>
              <a:bodyPr wrap="none" lIns="360000">
                <a:spAutoFit/>
              </a:bodyPr>
              <a:lstStyle/>
              <a:p>
                <a:pPr/>
                <a14:m>
                  <m:oMathPara xmlns:m="http://schemas.openxmlformats.org/officeDocument/2006/math">
                    <m:oMathParaPr>
                      <m:jc m:val="centerGroup"/>
                    </m:oMathParaPr>
                    <m:oMath xmlns:m="http://schemas.openxmlformats.org/officeDocument/2006/math">
                      <m:r>
                        <a:rPr lang="en-IN" i="1">
                          <a:latin typeface="Cambria Math" panose="02040503050406030204" pitchFamily="18" charset="0"/>
                        </a:rPr>
                        <m:t>𝑝</m:t>
                      </m:r>
                      <m:d>
                        <m:dPr>
                          <m:ctrlPr>
                            <a:rPr lang="en-IN" i="1">
                              <a:latin typeface="Cambria Math" panose="02040503050406030204" pitchFamily="18" charset="0"/>
                            </a:rPr>
                          </m:ctrlPr>
                        </m:dPr>
                        <m:e>
                          <m:r>
                            <a:rPr lang="en-IN" i="1">
                              <a:latin typeface="Cambria Math" panose="02040503050406030204" pitchFamily="18" charset="0"/>
                            </a:rPr>
                            <m:t>𝑓</m:t>
                          </m:r>
                        </m:e>
                      </m:d>
                      <m:r>
                        <a:rPr lang="en-IN" i="0">
                          <a:latin typeface="Cambria Math" panose="02040503050406030204" pitchFamily="18" charset="0"/>
                        </a:rPr>
                        <m:t>=</m:t>
                      </m:r>
                      <m:acc>
                        <m:accPr>
                          <m:chr m:val="̃"/>
                          <m:ctrlPr>
                            <a:rPr lang="en-IN" i="1">
                              <a:latin typeface="Cambria Math" panose="02040503050406030204" pitchFamily="18" charset="0"/>
                            </a:rPr>
                          </m:ctrlPr>
                        </m:accPr>
                        <m:e>
                          <m:r>
                            <a:rPr lang="en-IN" i="1">
                              <a:latin typeface="Cambria Math" panose="02040503050406030204" pitchFamily="18" charset="0"/>
                            </a:rPr>
                            <m:t>𝑝</m:t>
                          </m:r>
                        </m:e>
                      </m:acc>
                      <m:d>
                        <m:dPr>
                          <m:ctrlPr>
                            <a:rPr lang="en-IN" i="1">
                              <a:latin typeface="Cambria Math" panose="02040503050406030204" pitchFamily="18" charset="0"/>
                            </a:rPr>
                          </m:ctrlPr>
                        </m:dPr>
                        <m:e>
                          <m:r>
                            <a:rPr lang="en-IN" i="1">
                              <a:latin typeface="Cambria Math" panose="02040503050406030204" pitchFamily="18" charset="0"/>
                            </a:rPr>
                            <m:t>𝑓</m:t>
                          </m:r>
                        </m:e>
                      </m:d>
                    </m:oMath>
                  </m:oMathPara>
                </a14:m>
                <a:endParaRPr lang="en-IN" dirty="0"/>
              </a:p>
            </p:txBody>
          </p:sp>
        </mc:Choice>
        <mc:Fallback xmlns="">
          <p:sp>
            <p:nvSpPr>
              <p:cNvPr id="5" name="Rectangle 4"/>
              <p:cNvSpPr>
                <a:spLocks noRot="1" noChangeAspect="1" noMove="1" noResize="1" noEditPoints="1" noAdjustHandles="1" noChangeArrowheads="1" noChangeShapeType="1" noTextEdit="1"/>
              </p:cNvSpPr>
              <p:nvPr/>
            </p:nvSpPr>
            <p:spPr>
              <a:xfrm>
                <a:off x="1172653" y="3326565"/>
                <a:ext cx="1722157" cy="369332"/>
              </a:xfrm>
              <a:prstGeom prst="rect">
                <a:avLst/>
              </a:prstGeom>
              <a:blipFill rotWithShape="0">
                <a:blip r:embed="rId3"/>
                <a:stretch>
                  <a:fillRect b="-13333"/>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6" name="Rectangle 5"/>
              <p:cNvSpPr/>
              <p:nvPr/>
            </p:nvSpPr>
            <p:spPr>
              <a:xfrm>
                <a:off x="1172653" y="5713651"/>
                <a:ext cx="4011887" cy="795474"/>
              </a:xfrm>
              <a:prstGeom prst="rect">
                <a:avLst/>
              </a:prstGeom>
            </p:spPr>
            <p:txBody>
              <a:bodyPr wrap="none" lIns="360000">
                <a:spAutoFit/>
              </a:bodyPr>
              <a:lstStyle/>
              <a:p>
                <a:pPr/>
                <a14:m>
                  <m:oMathPara xmlns:m="http://schemas.openxmlformats.org/officeDocument/2006/math">
                    <m:oMathParaPr>
                      <m:jc m:val="centerGroup"/>
                    </m:oMathParaPr>
                    <m:oMath xmlns:m="http://schemas.openxmlformats.org/officeDocument/2006/math">
                      <m:r>
                        <a:rPr lang="en-IN" i="1">
                          <a:latin typeface="Cambria Math" panose="02040503050406030204" pitchFamily="18" charset="0"/>
                        </a:rPr>
                        <m:t>𝐻</m:t>
                      </m:r>
                      <m:d>
                        <m:dPr>
                          <m:ctrlPr>
                            <a:rPr lang="en-IN" i="1">
                              <a:latin typeface="Cambria Math" panose="02040503050406030204" pitchFamily="18" charset="0"/>
                            </a:rPr>
                          </m:ctrlPr>
                        </m:dPr>
                        <m:e>
                          <m:r>
                            <a:rPr lang="en-IN" i="1">
                              <a:latin typeface="Cambria Math" panose="02040503050406030204" pitchFamily="18" charset="0"/>
                            </a:rPr>
                            <m:t>𝑝</m:t>
                          </m:r>
                        </m:e>
                      </m:d>
                      <m:r>
                        <a:rPr lang="en-IN" i="0">
                          <a:latin typeface="Cambria Math" panose="02040503050406030204" pitchFamily="18" charset="0"/>
                        </a:rPr>
                        <m:t>≡−</m:t>
                      </m:r>
                      <m:nary>
                        <m:naryPr>
                          <m:chr m:val="∑"/>
                          <m:limLoc m:val="undOvr"/>
                          <m:grow m:val="on"/>
                          <m:supHide m:val="on"/>
                          <m:ctrlPr>
                            <a:rPr lang="en-IN" i="1">
                              <a:latin typeface="Cambria Math" panose="02040503050406030204" pitchFamily="18" charset="0"/>
                            </a:rPr>
                          </m:ctrlPr>
                        </m:naryPr>
                        <m:sub>
                          <m:r>
                            <a:rPr lang="en-IN" i="1">
                              <a:latin typeface="Cambria Math" panose="02040503050406030204" pitchFamily="18" charset="0"/>
                            </a:rPr>
                            <m:t>𝑥</m:t>
                          </m:r>
                          <m:r>
                            <a:rPr lang="en-IN" i="0">
                              <a:latin typeface="Cambria Math" panose="02040503050406030204" pitchFamily="18" charset="0"/>
                            </a:rPr>
                            <m:t>,</m:t>
                          </m:r>
                          <m:r>
                            <a:rPr lang="en-IN" i="1">
                              <a:latin typeface="Cambria Math" panose="02040503050406030204" pitchFamily="18" charset="0"/>
                            </a:rPr>
                            <m:t>𝑦</m:t>
                          </m:r>
                        </m:sub>
                        <m:sup/>
                        <m:e>
                          <m:acc>
                            <m:accPr>
                              <m:chr m:val="̃"/>
                              <m:ctrlPr>
                                <a:rPr lang="en-IN" i="1">
                                  <a:latin typeface="Cambria Math" panose="02040503050406030204" pitchFamily="18" charset="0"/>
                                </a:rPr>
                              </m:ctrlPr>
                            </m:accPr>
                            <m:e>
                              <m:r>
                                <a:rPr lang="en-IN" i="1">
                                  <a:latin typeface="Cambria Math" panose="02040503050406030204" pitchFamily="18" charset="0"/>
                                </a:rPr>
                                <m:t>𝑝</m:t>
                              </m:r>
                            </m:e>
                          </m:acc>
                          <m:d>
                            <m:dPr>
                              <m:ctrlPr>
                                <a:rPr lang="en-IN" i="1">
                                  <a:latin typeface="Cambria Math" panose="02040503050406030204" pitchFamily="18" charset="0"/>
                                </a:rPr>
                              </m:ctrlPr>
                            </m:dPr>
                            <m:e>
                              <m:r>
                                <a:rPr lang="en-IN" i="1">
                                  <a:latin typeface="Cambria Math" panose="02040503050406030204" pitchFamily="18" charset="0"/>
                                </a:rPr>
                                <m:t>𝑥</m:t>
                              </m:r>
                            </m:e>
                          </m:d>
                          <m:r>
                            <a:rPr lang="en-IN" i="1">
                              <a:latin typeface="Cambria Math" panose="02040503050406030204" pitchFamily="18" charset="0"/>
                            </a:rPr>
                            <m:t>𝑝</m:t>
                          </m:r>
                          <m:d>
                            <m:dPr>
                              <m:ctrlPr>
                                <a:rPr lang="en-IN" i="1">
                                  <a:latin typeface="Cambria Math" panose="02040503050406030204" pitchFamily="18" charset="0"/>
                                </a:rPr>
                              </m:ctrlPr>
                            </m:dPr>
                            <m:e>
                              <m:d>
                                <m:dPr>
                                  <m:begChr m:val=""/>
                                  <m:endChr m:val="|"/>
                                  <m:ctrlPr>
                                    <a:rPr lang="en-IN" i="1">
                                      <a:latin typeface="Cambria Math" panose="02040503050406030204" pitchFamily="18" charset="0"/>
                                    </a:rPr>
                                  </m:ctrlPr>
                                </m:dPr>
                                <m:e>
                                  <m:r>
                                    <a:rPr lang="en-IN" i="1">
                                      <a:latin typeface="Cambria Math" panose="02040503050406030204" pitchFamily="18" charset="0"/>
                                    </a:rPr>
                                    <m:t>𝑦</m:t>
                                  </m:r>
                                </m:e>
                              </m:d>
                              <m:r>
                                <a:rPr lang="en-IN" i="1">
                                  <a:latin typeface="Cambria Math" panose="02040503050406030204" pitchFamily="18" charset="0"/>
                                </a:rPr>
                                <m:t>𝑥</m:t>
                              </m:r>
                            </m:e>
                          </m:d>
                          <m:func>
                            <m:funcPr>
                              <m:ctrlPr>
                                <a:rPr lang="en-IN" i="1">
                                  <a:latin typeface="Cambria Math" panose="02040503050406030204" pitchFamily="18" charset="0"/>
                                </a:rPr>
                              </m:ctrlPr>
                            </m:funcPr>
                            <m:fName>
                              <m:r>
                                <m:rPr>
                                  <m:sty m:val="p"/>
                                </m:rPr>
                                <a:rPr lang="en-IN" i="0">
                                  <a:latin typeface="Cambria Math" panose="02040503050406030204" pitchFamily="18" charset="0"/>
                                </a:rPr>
                                <m:t>log</m:t>
                              </m:r>
                            </m:fName>
                            <m:e>
                              <m:r>
                                <a:rPr lang="en-IN" i="1">
                                  <a:latin typeface="Cambria Math" panose="02040503050406030204" pitchFamily="18" charset="0"/>
                                </a:rPr>
                                <m:t>𝑝</m:t>
                              </m:r>
                              <m:d>
                                <m:dPr>
                                  <m:ctrlPr>
                                    <a:rPr lang="en-IN" i="1">
                                      <a:latin typeface="Cambria Math" panose="02040503050406030204" pitchFamily="18" charset="0"/>
                                    </a:rPr>
                                  </m:ctrlPr>
                                </m:dPr>
                                <m:e>
                                  <m:d>
                                    <m:dPr>
                                      <m:begChr m:val=""/>
                                      <m:endChr m:val="|"/>
                                      <m:ctrlPr>
                                        <a:rPr lang="en-IN" i="1">
                                          <a:latin typeface="Cambria Math" panose="02040503050406030204" pitchFamily="18" charset="0"/>
                                        </a:rPr>
                                      </m:ctrlPr>
                                    </m:dPr>
                                    <m:e>
                                      <m:r>
                                        <a:rPr lang="en-IN" i="1">
                                          <a:latin typeface="Cambria Math" panose="02040503050406030204" pitchFamily="18" charset="0"/>
                                        </a:rPr>
                                        <m:t>𝑦</m:t>
                                      </m:r>
                                    </m:e>
                                  </m:d>
                                  <m:r>
                                    <a:rPr lang="en-IN" i="1">
                                      <a:latin typeface="Cambria Math" panose="02040503050406030204" pitchFamily="18" charset="0"/>
                                    </a:rPr>
                                    <m:t>𝑥</m:t>
                                  </m:r>
                                </m:e>
                              </m:d>
                            </m:e>
                          </m:func>
                        </m:e>
                      </m:nary>
                    </m:oMath>
                  </m:oMathPara>
                </a14:m>
                <a:endParaRPr lang="en-IN" dirty="0"/>
              </a:p>
            </p:txBody>
          </p:sp>
        </mc:Choice>
        <mc:Fallback xmlns="">
          <p:sp>
            <p:nvSpPr>
              <p:cNvPr id="6" name="Rectangle 5"/>
              <p:cNvSpPr>
                <a:spLocks noRot="1" noChangeAspect="1" noMove="1" noResize="1" noEditPoints="1" noAdjustHandles="1" noChangeArrowheads="1" noChangeShapeType="1" noTextEdit="1"/>
              </p:cNvSpPr>
              <p:nvPr/>
            </p:nvSpPr>
            <p:spPr>
              <a:xfrm>
                <a:off x="1172653" y="5713651"/>
                <a:ext cx="4011887" cy="795474"/>
              </a:xfrm>
              <a:prstGeom prst="rect">
                <a:avLst/>
              </a:prstGeom>
              <a:blipFill rotWithShape="0">
                <a:blip r:embed="rId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7" name="Rectangle 6"/>
              <p:cNvSpPr/>
              <p:nvPr/>
            </p:nvSpPr>
            <p:spPr>
              <a:xfrm>
                <a:off x="1172653" y="2067459"/>
                <a:ext cx="3399347" cy="795474"/>
              </a:xfrm>
              <a:prstGeom prst="rect">
                <a:avLst/>
              </a:prstGeom>
            </p:spPr>
            <p:txBody>
              <a:bodyPr wrap="none" lIns="360000">
                <a:spAutoFit/>
              </a:bodyPr>
              <a:lstStyle/>
              <a:p>
                <a:pPr/>
                <a14:m>
                  <m:oMathPara xmlns:m="http://schemas.openxmlformats.org/officeDocument/2006/math">
                    <m:oMathParaPr>
                      <m:jc m:val="centerGroup"/>
                    </m:oMathParaPr>
                    <m:oMath xmlns:m="http://schemas.openxmlformats.org/officeDocument/2006/math">
                      <m:r>
                        <a:rPr lang="en-IN" i="1">
                          <a:latin typeface="Cambria Math" panose="02040503050406030204" pitchFamily="18" charset="0"/>
                        </a:rPr>
                        <m:t>𝑝</m:t>
                      </m:r>
                      <m:d>
                        <m:dPr>
                          <m:ctrlPr>
                            <a:rPr lang="en-IN" i="1">
                              <a:latin typeface="Cambria Math" panose="02040503050406030204" pitchFamily="18" charset="0"/>
                            </a:rPr>
                          </m:ctrlPr>
                        </m:dPr>
                        <m:e>
                          <m:r>
                            <a:rPr lang="en-IN" i="1">
                              <a:latin typeface="Cambria Math" panose="02040503050406030204" pitchFamily="18" charset="0"/>
                            </a:rPr>
                            <m:t>𝑓</m:t>
                          </m:r>
                        </m:e>
                      </m:d>
                      <m:r>
                        <a:rPr lang="en-IN" i="0">
                          <a:latin typeface="Cambria Math" panose="02040503050406030204" pitchFamily="18" charset="0"/>
                        </a:rPr>
                        <m:t>≡</m:t>
                      </m:r>
                      <m:nary>
                        <m:naryPr>
                          <m:chr m:val="∑"/>
                          <m:limLoc m:val="undOvr"/>
                          <m:grow m:val="on"/>
                          <m:supHide m:val="on"/>
                          <m:ctrlPr>
                            <a:rPr lang="en-IN" i="1">
                              <a:latin typeface="Cambria Math" panose="02040503050406030204" pitchFamily="18" charset="0"/>
                            </a:rPr>
                          </m:ctrlPr>
                        </m:naryPr>
                        <m:sub>
                          <m:r>
                            <a:rPr lang="en-IN" i="1">
                              <a:latin typeface="Cambria Math" panose="02040503050406030204" pitchFamily="18" charset="0"/>
                            </a:rPr>
                            <m:t>𝑥</m:t>
                          </m:r>
                          <m:r>
                            <a:rPr lang="en-IN" i="0">
                              <a:latin typeface="Cambria Math" panose="02040503050406030204" pitchFamily="18" charset="0"/>
                            </a:rPr>
                            <m:t>,</m:t>
                          </m:r>
                          <m:r>
                            <a:rPr lang="en-IN" i="1">
                              <a:latin typeface="Cambria Math" panose="02040503050406030204" pitchFamily="18" charset="0"/>
                            </a:rPr>
                            <m:t>𝑦</m:t>
                          </m:r>
                        </m:sub>
                        <m:sup/>
                        <m:e>
                          <m:acc>
                            <m:accPr>
                              <m:chr m:val="̃"/>
                              <m:ctrlPr>
                                <a:rPr lang="en-IN" i="1">
                                  <a:latin typeface="Cambria Math" panose="02040503050406030204" pitchFamily="18" charset="0"/>
                                </a:rPr>
                              </m:ctrlPr>
                            </m:accPr>
                            <m:e>
                              <m:r>
                                <a:rPr lang="en-IN" i="1">
                                  <a:latin typeface="Cambria Math" panose="02040503050406030204" pitchFamily="18" charset="0"/>
                                </a:rPr>
                                <m:t>𝑝</m:t>
                              </m:r>
                            </m:e>
                          </m:acc>
                          <m:d>
                            <m:dPr>
                              <m:ctrlPr>
                                <a:rPr lang="en-IN" i="1">
                                  <a:latin typeface="Cambria Math" panose="02040503050406030204" pitchFamily="18" charset="0"/>
                                </a:rPr>
                              </m:ctrlPr>
                            </m:dPr>
                            <m:e>
                              <m:r>
                                <a:rPr lang="en-IN" i="1">
                                  <a:latin typeface="Cambria Math" panose="02040503050406030204" pitchFamily="18" charset="0"/>
                                </a:rPr>
                                <m:t>𝑥</m:t>
                              </m:r>
                            </m:e>
                          </m:d>
                          <m:r>
                            <a:rPr lang="en-IN" i="1">
                              <a:latin typeface="Cambria Math" panose="02040503050406030204" pitchFamily="18" charset="0"/>
                            </a:rPr>
                            <m:t>𝑝</m:t>
                          </m:r>
                          <m:d>
                            <m:dPr>
                              <m:ctrlPr>
                                <a:rPr lang="en-IN" i="1">
                                  <a:latin typeface="Cambria Math" panose="02040503050406030204" pitchFamily="18" charset="0"/>
                                </a:rPr>
                              </m:ctrlPr>
                            </m:dPr>
                            <m:e>
                              <m:d>
                                <m:dPr>
                                  <m:begChr m:val=""/>
                                  <m:endChr m:val="|"/>
                                  <m:ctrlPr>
                                    <a:rPr lang="en-IN" i="1">
                                      <a:latin typeface="Cambria Math" panose="02040503050406030204" pitchFamily="18" charset="0"/>
                                    </a:rPr>
                                  </m:ctrlPr>
                                </m:dPr>
                                <m:e>
                                  <m:r>
                                    <a:rPr lang="en-IN" i="1">
                                      <a:latin typeface="Cambria Math" panose="02040503050406030204" pitchFamily="18" charset="0"/>
                                    </a:rPr>
                                    <m:t>𝑦</m:t>
                                  </m:r>
                                </m:e>
                              </m:d>
                              <m:r>
                                <a:rPr lang="en-IN" i="1">
                                  <a:latin typeface="Cambria Math" panose="02040503050406030204" pitchFamily="18" charset="0"/>
                                </a:rPr>
                                <m:t>𝑥</m:t>
                              </m:r>
                            </m:e>
                          </m:d>
                          <m:r>
                            <a:rPr lang="en-IN" i="1">
                              <a:latin typeface="Cambria Math" panose="02040503050406030204" pitchFamily="18" charset="0"/>
                            </a:rPr>
                            <m:t>𝑓</m:t>
                          </m:r>
                          <m:d>
                            <m:dPr>
                              <m:ctrlPr>
                                <a:rPr lang="en-IN" i="1">
                                  <a:latin typeface="Cambria Math" panose="02040503050406030204" pitchFamily="18" charset="0"/>
                                </a:rPr>
                              </m:ctrlPr>
                            </m:dPr>
                            <m:e>
                              <m:r>
                                <a:rPr lang="en-IN" i="1">
                                  <a:latin typeface="Cambria Math" panose="02040503050406030204" pitchFamily="18" charset="0"/>
                                </a:rPr>
                                <m:t>𝑥</m:t>
                              </m:r>
                              <m:r>
                                <a:rPr lang="en-IN" i="0">
                                  <a:latin typeface="Cambria Math" panose="02040503050406030204" pitchFamily="18" charset="0"/>
                                </a:rPr>
                                <m:t>,</m:t>
                              </m:r>
                              <m:r>
                                <a:rPr lang="en-IN" i="1">
                                  <a:latin typeface="Cambria Math" panose="02040503050406030204" pitchFamily="18" charset="0"/>
                                </a:rPr>
                                <m:t>𝑦</m:t>
                              </m:r>
                            </m:e>
                          </m:d>
                        </m:e>
                      </m:nary>
                    </m:oMath>
                  </m:oMathPara>
                </a14:m>
                <a:endParaRPr lang="en-IN" dirty="0"/>
              </a:p>
            </p:txBody>
          </p:sp>
        </mc:Choice>
        <mc:Fallback xmlns="">
          <p:sp>
            <p:nvSpPr>
              <p:cNvPr id="7" name="Rectangle 6"/>
              <p:cNvSpPr>
                <a:spLocks noRot="1" noChangeAspect="1" noMove="1" noResize="1" noEditPoints="1" noAdjustHandles="1" noChangeArrowheads="1" noChangeShapeType="1" noTextEdit="1"/>
              </p:cNvSpPr>
              <p:nvPr/>
            </p:nvSpPr>
            <p:spPr>
              <a:xfrm>
                <a:off x="1172653" y="2067459"/>
                <a:ext cx="3399347" cy="795474"/>
              </a:xfrm>
              <a:prstGeom prst="rect">
                <a:avLst/>
              </a:prstGeom>
              <a:blipFill rotWithShape="0">
                <a:blip r:embed="rId5"/>
                <a:stretch>
                  <a:fillRect/>
                </a:stretch>
              </a:blipFill>
            </p:spPr>
            <p:txBody>
              <a:bodyPr/>
              <a:lstStyle/>
              <a:p>
                <a:r>
                  <a:rPr lang="en-IN">
                    <a:noFill/>
                  </a:rPr>
                  <a:t> </a:t>
                </a:r>
              </a:p>
            </p:txBody>
          </p:sp>
        </mc:Fallback>
      </mc:AlternateContent>
      <p:sp>
        <p:nvSpPr>
          <p:cNvPr id="8" name="TextBox 7"/>
          <p:cNvSpPr txBox="1"/>
          <p:nvPr/>
        </p:nvSpPr>
        <p:spPr>
          <a:xfrm>
            <a:off x="0" y="1350000"/>
            <a:ext cx="9144000" cy="717459"/>
          </a:xfrm>
          <a:prstGeom prst="rect">
            <a:avLst/>
          </a:prstGeom>
          <a:noFill/>
        </p:spPr>
        <p:txBody>
          <a:bodyPr wrap="square" lIns="360000" tIns="360000" rtlCol="0">
            <a:spAutoFit/>
          </a:bodyPr>
          <a:lstStyle/>
          <a:p>
            <a:r>
              <a:rPr lang="en-IN" sz="2000" dirty="0" smtClean="0">
                <a:latin typeface="Sitka Display" panose="02000505000000020004" pitchFamily="2" charset="0"/>
              </a:rPr>
              <a:t>The expected value that the model p(</a:t>
            </a:r>
            <a:r>
              <a:rPr lang="en-IN" sz="2000" dirty="0" err="1" smtClean="0">
                <a:latin typeface="Sitka Display" panose="02000505000000020004" pitchFamily="2" charset="0"/>
              </a:rPr>
              <a:t>y|x</a:t>
            </a:r>
            <a:r>
              <a:rPr lang="en-IN" sz="2000" dirty="0" smtClean="0">
                <a:latin typeface="Sitka Display" panose="02000505000000020004" pitchFamily="2" charset="0"/>
              </a:rPr>
              <a:t>) assigns to f is given as…</a:t>
            </a:r>
            <a:endParaRPr lang="en-IN" sz="2000" dirty="0">
              <a:latin typeface="Sitka Display" panose="02000505000000020004" pitchFamily="2" charset="0"/>
            </a:endParaRPr>
          </a:p>
        </p:txBody>
      </p:sp>
      <p:sp>
        <p:nvSpPr>
          <p:cNvPr id="9" name="TextBox 8"/>
          <p:cNvSpPr txBox="1"/>
          <p:nvPr/>
        </p:nvSpPr>
        <p:spPr>
          <a:xfrm>
            <a:off x="0" y="2862933"/>
            <a:ext cx="9144000" cy="400110"/>
          </a:xfrm>
          <a:prstGeom prst="rect">
            <a:avLst/>
          </a:prstGeom>
          <a:noFill/>
        </p:spPr>
        <p:txBody>
          <a:bodyPr wrap="square" lIns="360000" rtlCol="0">
            <a:spAutoFit/>
          </a:bodyPr>
          <a:lstStyle/>
          <a:p>
            <a:r>
              <a:rPr lang="en-IN" sz="2000" dirty="0" smtClean="0">
                <a:latin typeface="Sitka Display" panose="02000505000000020004" pitchFamily="2" charset="0"/>
              </a:rPr>
              <a:t>We require that our model conforms to the following restriction.</a:t>
            </a:r>
            <a:endParaRPr lang="en-IN" sz="2000" dirty="0">
              <a:latin typeface="Sitka Display" panose="02000505000000020004" pitchFamily="2" charset="0"/>
            </a:endParaRPr>
          </a:p>
        </p:txBody>
      </p:sp>
      <p:sp>
        <p:nvSpPr>
          <p:cNvPr id="10" name="TextBox 9"/>
          <p:cNvSpPr txBox="1"/>
          <p:nvPr/>
        </p:nvSpPr>
        <p:spPr>
          <a:xfrm>
            <a:off x="0" y="3860531"/>
            <a:ext cx="7019108" cy="400110"/>
          </a:xfrm>
          <a:prstGeom prst="rect">
            <a:avLst/>
          </a:prstGeom>
          <a:noFill/>
        </p:spPr>
        <p:txBody>
          <a:bodyPr wrap="square" lIns="360000" rtlCol="0">
            <a:spAutoFit/>
          </a:bodyPr>
          <a:lstStyle/>
          <a:p>
            <a:r>
              <a:rPr lang="en-IN" sz="2000" dirty="0" smtClean="0">
                <a:latin typeface="Sitka Display" panose="02000505000000020004" pitchFamily="2" charset="0"/>
              </a:rPr>
              <a:t>Thus the solution space for our model is…</a:t>
            </a:r>
            <a:endParaRPr lang="en-IN" sz="2000" dirty="0">
              <a:latin typeface="Sitka Display" panose="02000505000000020004" pitchFamily="2" charset="0"/>
            </a:endParaRPr>
          </a:p>
        </p:txBody>
      </p:sp>
      <p:sp>
        <p:nvSpPr>
          <p:cNvPr id="11" name="TextBox 10"/>
          <p:cNvSpPr txBox="1"/>
          <p:nvPr/>
        </p:nvSpPr>
        <p:spPr>
          <a:xfrm>
            <a:off x="0" y="4959241"/>
            <a:ext cx="9144000" cy="707886"/>
          </a:xfrm>
          <a:prstGeom prst="rect">
            <a:avLst/>
          </a:prstGeom>
          <a:noFill/>
        </p:spPr>
        <p:txBody>
          <a:bodyPr wrap="square" lIns="360000" rIns="360000" rtlCol="0">
            <a:spAutoFit/>
          </a:bodyPr>
          <a:lstStyle/>
          <a:p>
            <a:r>
              <a:rPr lang="en-IN" sz="2000" dirty="0" smtClean="0">
                <a:latin typeface="Sitka Display" panose="02000505000000020004" pitchFamily="2" charset="0"/>
              </a:rPr>
              <a:t>We can find the most uniform model in this space by maximizing the following entropy function.</a:t>
            </a:r>
            <a:endParaRPr lang="en-IN" sz="2000" dirty="0">
              <a:latin typeface="Sitka Display" panose="02000505000000020004" pitchFamily="2" charset="0"/>
            </a:endParaRPr>
          </a:p>
        </p:txBody>
      </p:sp>
    </p:spTree>
    <p:extLst>
      <p:ext uri="{BB962C8B-B14F-4D97-AF65-F5344CB8AC3E}">
        <p14:creationId xmlns:p14="http://schemas.microsoft.com/office/powerpoint/2010/main" val="6248354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9668"/>
            <a:ext cx="9144000" cy="1350000"/>
          </a:xfrm>
          <a:solidFill>
            <a:schemeClr val="tx1"/>
          </a:solidFill>
        </p:spPr>
        <p:txBody>
          <a:bodyPr lIns="360000">
            <a:normAutofit/>
          </a:bodyPr>
          <a:lstStyle/>
          <a:p>
            <a:r>
              <a:rPr lang="en-US" sz="3200" dirty="0" smtClean="0">
                <a:solidFill>
                  <a:schemeClr val="bg1"/>
                </a:solidFill>
                <a:latin typeface="Constantia" panose="02030602050306030303" pitchFamily="18" charset="0"/>
              </a:rPr>
              <a:t>Feature functions</a:t>
            </a:r>
            <a:endParaRPr lang="en-IN" sz="3200" dirty="0">
              <a:solidFill>
                <a:schemeClr val="bg1"/>
              </a:solidFill>
              <a:latin typeface="Constantia" panose="02030602050306030303" pitchFamily="18" charset="0"/>
            </a:endParaRPr>
          </a:p>
        </p:txBody>
      </p:sp>
      <p:sp>
        <p:nvSpPr>
          <p:cNvPr id="3" name="Content Placeholder 2"/>
          <p:cNvSpPr>
            <a:spLocks noGrp="1"/>
          </p:cNvSpPr>
          <p:nvPr>
            <p:ph idx="1"/>
          </p:nvPr>
        </p:nvSpPr>
        <p:spPr>
          <a:xfrm>
            <a:off x="0" y="1350000"/>
            <a:ext cx="9144000" cy="5508000"/>
          </a:xfrm>
        </p:spPr>
        <p:txBody>
          <a:bodyPr lIns="360000" tIns="360000" rIns="360000" bIns="360000">
            <a:normAutofit/>
          </a:bodyPr>
          <a:lstStyle/>
          <a:p>
            <a:pPr>
              <a:buFont typeface="Arial" panose="020B0604020202020204" pitchFamily="34" charset="0"/>
              <a:buChar char="•"/>
            </a:pPr>
            <a:r>
              <a:rPr lang="en-US" sz="2000" dirty="0" smtClean="0">
                <a:latin typeface="Sitka Display" panose="02000505000000020004" pitchFamily="2" charset="0"/>
              </a:rPr>
              <a:t>A 10-dimensional feature vector is used.</a:t>
            </a:r>
          </a:p>
          <a:p>
            <a:pPr>
              <a:buFont typeface="Arial" panose="020B0604020202020204" pitchFamily="34" charset="0"/>
              <a:buChar char="•"/>
            </a:pPr>
            <a:r>
              <a:rPr lang="en-IN" sz="2000" dirty="0">
                <a:latin typeface="Sitka Display" panose="02000505000000020004" pitchFamily="2" charset="0"/>
              </a:rPr>
              <a:t>f1(x, y) = 1 when y is SUP and x is the person and honorific addressing term is in </a:t>
            </a:r>
            <a:r>
              <a:rPr lang="en-IN" sz="2000" dirty="0" smtClean="0">
                <a:latin typeface="Sitka Display" panose="02000505000000020004" pitchFamily="2" charset="0"/>
              </a:rPr>
              <a:t>the left position; </a:t>
            </a:r>
            <a:r>
              <a:rPr lang="en-IN" sz="2000" dirty="0">
                <a:latin typeface="Sitka Display" panose="02000505000000020004" pitchFamily="2" charset="0"/>
              </a:rPr>
              <a:t>0 otherwise</a:t>
            </a:r>
            <a:r>
              <a:rPr lang="en-IN" sz="2000" dirty="0" smtClean="0">
                <a:latin typeface="Sitka Display" panose="02000505000000020004" pitchFamily="2" charset="0"/>
              </a:rPr>
              <a:t>.</a:t>
            </a:r>
          </a:p>
          <a:p>
            <a:pPr>
              <a:buFont typeface="Arial" panose="020B0604020202020204" pitchFamily="34" charset="0"/>
              <a:buChar char="•"/>
            </a:pPr>
            <a:r>
              <a:rPr lang="en-IN" sz="2000" dirty="0">
                <a:latin typeface="Sitka Display" panose="02000505000000020004" pitchFamily="2" charset="0"/>
              </a:rPr>
              <a:t>f2(x, y) = 1 when y is SUP and x is the person and honorific addressing term is in </a:t>
            </a:r>
            <a:r>
              <a:rPr lang="en-IN" sz="2000" dirty="0" smtClean="0">
                <a:latin typeface="Sitka Display" panose="02000505000000020004" pitchFamily="2" charset="0"/>
              </a:rPr>
              <a:t>right position; </a:t>
            </a:r>
            <a:r>
              <a:rPr lang="en-IN" sz="2000" dirty="0">
                <a:latin typeface="Sitka Display" panose="02000505000000020004" pitchFamily="2" charset="0"/>
              </a:rPr>
              <a:t>0 otherwise</a:t>
            </a:r>
            <a:r>
              <a:rPr lang="en-IN" sz="2000" dirty="0" smtClean="0">
                <a:latin typeface="Sitka Display" panose="02000505000000020004" pitchFamily="2" charset="0"/>
              </a:rPr>
              <a:t>.</a:t>
            </a:r>
          </a:p>
          <a:p>
            <a:pPr>
              <a:buFont typeface="Arial" panose="020B0604020202020204" pitchFamily="34" charset="0"/>
              <a:buChar char="•"/>
            </a:pPr>
            <a:r>
              <a:rPr lang="en-IN" sz="2000" dirty="0">
                <a:latin typeface="Sitka Display" panose="02000505000000020004" pitchFamily="2" charset="0"/>
              </a:rPr>
              <a:t>f3(x, y) = 1 when y is SUP and x is the person and honorific addressing terms are </a:t>
            </a:r>
            <a:r>
              <a:rPr lang="en-IN" sz="2000" dirty="0" smtClean="0">
                <a:latin typeface="Sitka Display" panose="02000505000000020004" pitchFamily="2" charset="0"/>
              </a:rPr>
              <a:t>both in </a:t>
            </a:r>
            <a:r>
              <a:rPr lang="en-IN" sz="2000" dirty="0">
                <a:latin typeface="Sitka Display" panose="02000505000000020004" pitchFamily="2" charset="0"/>
              </a:rPr>
              <a:t>left and right </a:t>
            </a:r>
            <a:r>
              <a:rPr lang="en-IN" sz="2000" dirty="0" smtClean="0">
                <a:latin typeface="Sitka Display" panose="02000505000000020004" pitchFamily="2" charset="0"/>
              </a:rPr>
              <a:t>positions; </a:t>
            </a:r>
            <a:r>
              <a:rPr lang="en-IN" sz="2000" dirty="0">
                <a:latin typeface="Sitka Display" panose="02000505000000020004" pitchFamily="2" charset="0"/>
              </a:rPr>
              <a:t>0 otherwise</a:t>
            </a:r>
            <a:r>
              <a:rPr lang="en-IN" sz="2000" dirty="0" smtClean="0">
                <a:latin typeface="Sitka Display" panose="02000505000000020004" pitchFamily="2" charset="0"/>
              </a:rPr>
              <a:t>.</a:t>
            </a:r>
          </a:p>
          <a:p>
            <a:pPr>
              <a:buFont typeface="Arial" panose="020B0604020202020204" pitchFamily="34" charset="0"/>
              <a:buChar char="•"/>
            </a:pPr>
            <a:r>
              <a:rPr lang="en-IN" sz="2000" dirty="0">
                <a:latin typeface="Sitka Display" panose="02000505000000020004" pitchFamily="2" charset="0"/>
              </a:rPr>
              <a:t>f4(x, y) = 1 when y is SUP and x is the person and honorific addressing term is in </a:t>
            </a:r>
            <a:r>
              <a:rPr lang="en-IN" sz="2000" dirty="0" smtClean="0">
                <a:latin typeface="Sitka Display" panose="02000505000000020004" pitchFamily="2" charset="0"/>
              </a:rPr>
              <a:t>left position </a:t>
            </a:r>
            <a:r>
              <a:rPr lang="en-IN" sz="2000" dirty="0">
                <a:latin typeface="Sitka Display" panose="02000505000000020004" pitchFamily="2" charset="0"/>
              </a:rPr>
              <a:t>and the main verb associated with x is in SUP </a:t>
            </a:r>
            <a:r>
              <a:rPr lang="en-IN" sz="2000" dirty="0" smtClean="0">
                <a:latin typeface="Sitka Display" panose="02000505000000020004" pitchFamily="2" charset="0"/>
              </a:rPr>
              <a:t>class; </a:t>
            </a:r>
            <a:r>
              <a:rPr lang="en-IN" sz="2000" dirty="0">
                <a:latin typeface="Sitka Display" panose="02000505000000020004" pitchFamily="2" charset="0"/>
              </a:rPr>
              <a:t>0 otherwise</a:t>
            </a:r>
            <a:r>
              <a:rPr lang="en-IN" sz="2000" dirty="0" smtClean="0">
                <a:latin typeface="Sitka Display" panose="02000505000000020004" pitchFamily="2" charset="0"/>
              </a:rPr>
              <a:t>.</a:t>
            </a:r>
          </a:p>
          <a:p>
            <a:pPr>
              <a:buFont typeface="Arial" panose="020B0604020202020204" pitchFamily="34" charset="0"/>
              <a:buChar char="•"/>
            </a:pPr>
            <a:r>
              <a:rPr lang="en-IN" sz="2000" dirty="0">
                <a:latin typeface="Sitka Display" panose="02000505000000020004" pitchFamily="2" charset="0"/>
              </a:rPr>
              <a:t>f5(x, y) = 1 when y is SUP and x is the person and honorific addressing term is in </a:t>
            </a:r>
            <a:r>
              <a:rPr lang="en-IN" sz="2000" dirty="0" smtClean="0">
                <a:latin typeface="Sitka Display" panose="02000505000000020004" pitchFamily="2" charset="0"/>
              </a:rPr>
              <a:t>right position </a:t>
            </a:r>
            <a:r>
              <a:rPr lang="en-IN" sz="2000" dirty="0">
                <a:latin typeface="Sitka Display" panose="02000505000000020004" pitchFamily="2" charset="0"/>
              </a:rPr>
              <a:t>and the main verb associated with x is in SUP </a:t>
            </a:r>
            <a:r>
              <a:rPr lang="en-IN" sz="2000" dirty="0" smtClean="0">
                <a:latin typeface="Sitka Display" panose="02000505000000020004" pitchFamily="2" charset="0"/>
              </a:rPr>
              <a:t>class; </a:t>
            </a:r>
            <a:r>
              <a:rPr lang="en-IN" sz="2000" dirty="0">
                <a:latin typeface="Sitka Display" panose="02000505000000020004" pitchFamily="2" charset="0"/>
              </a:rPr>
              <a:t>0 otherwise.</a:t>
            </a:r>
          </a:p>
        </p:txBody>
      </p:sp>
    </p:spTree>
    <p:extLst>
      <p:ext uri="{BB962C8B-B14F-4D97-AF65-F5344CB8AC3E}">
        <p14:creationId xmlns:p14="http://schemas.microsoft.com/office/powerpoint/2010/main" val="38748780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350000"/>
          </a:xfrm>
          <a:solidFill>
            <a:schemeClr val="tx1"/>
          </a:solidFill>
        </p:spPr>
        <p:txBody>
          <a:bodyPr lIns="360000">
            <a:normAutofit/>
          </a:bodyPr>
          <a:lstStyle/>
          <a:p>
            <a:r>
              <a:rPr lang="en-US" sz="3200" dirty="0">
                <a:solidFill>
                  <a:schemeClr val="bg1"/>
                </a:solidFill>
                <a:latin typeface="Constantia" panose="02030602050306030303" pitchFamily="18" charset="0"/>
              </a:rPr>
              <a:t>Feature </a:t>
            </a:r>
            <a:r>
              <a:rPr lang="en-US" sz="3200" dirty="0" smtClean="0">
                <a:solidFill>
                  <a:schemeClr val="bg1"/>
                </a:solidFill>
                <a:latin typeface="Constantia" panose="02030602050306030303" pitchFamily="18" charset="0"/>
              </a:rPr>
              <a:t>functions (</a:t>
            </a:r>
            <a:r>
              <a:rPr lang="en-US" sz="3200" dirty="0">
                <a:solidFill>
                  <a:schemeClr val="bg1"/>
                </a:solidFill>
                <a:latin typeface="Constantia" panose="02030602050306030303" pitchFamily="18" charset="0"/>
              </a:rPr>
              <a:t>contd</a:t>
            </a:r>
            <a:r>
              <a:rPr lang="en-US" sz="3200" dirty="0" smtClean="0">
                <a:solidFill>
                  <a:schemeClr val="bg1"/>
                </a:solidFill>
                <a:latin typeface="Constantia" panose="02030602050306030303" pitchFamily="18" charset="0"/>
              </a:rPr>
              <a:t>.)</a:t>
            </a:r>
            <a:endParaRPr lang="en-IN" sz="3200" dirty="0">
              <a:solidFill>
                <a:schemeClr val="bg1"/>
              </a:solidFill>
              <a:latin typeface="Constantia" panose="02030602050306030303" pitchFamily="18" charset="0"/>
            </a:endParaRPr>
          </a:p>
        </p:txBody>
      </p:sp>
      <p:sp>
        <p:nvSpPr>
          <p:cNvPr id="3" name="Content Placeholder 2"/>
          <p:cNvSpPr>
            <a:spLocks noGrp="1"/>
          </p:cNvSpPr>
          <p:nvPr>
            <p:ph idx="1"/>
          </p:nvPr>
        </p:nvSpPr>
        <p:spPr>
          <a:xfrm>
            <a:off x="0" y="1350000"/>
            <a:ext cx="9144000" cy="5508000"/>
          </a:xfrm>
        </p:spPr>
        <p:txBody>
          <a:bodyPr lIns="360000" tIns="360000" rIns="360000" bIns="360000">
            <a:normAutofit/>
          </a:bodyPr>
          <a:lstStyle/>
          <a:p>
            <a:pPr>
              <a:buFont typeface="Arial" panose="020B0604020202020204" pitchFamily="34" charset="0"/>
              <a:buChar char="•"/>
            </a:pPr>
            <a:r>
              <a:rPr lang="en-IN" sz="2000" dirty="0">
                <a:latin typeface="Sitka Display" panose="02000505000000020004" pitchFamily="2" charset="0"/>
              </a:rPr>
              <a:t>f6(x, y) = 1 when y is SUP and x is the person and honorific addressing terms are </a:t>
            </a:r>
            <a:r>
              <a:rPr lang="en-IN" sz="2000" dirty="0" smtClean="0">
                <a:latin typeface="Sitka Display" panose="02000505000000020004" pitchFamily="2" charset="0"/>
              </a:rPr>
              <a:t>both in </a:t>
            </a:r>
            <a:r>
              <a:rPr lang="en-IN" sz="2000" dirty="0">
                <a:latin typeface="Sitka Display" panose="02000505000000020004" pitchFamily="2" charset="0"/>
              </a:rPr>
              <a:t>left and right positions and the main verb associated with x is in SUP </a:t>
            </a:r>
            <a:r>
              <a:rPr lang="en-IN" sz="2000" dirty="0" smtClean="0">
                <a:latin typeface="Sitka Display" panose="02000505000000020004" pitchFamily="2" charset="0"/>
              </a:rPr>
              <a:t>class; 0 </a:t>
            </a:r>
            <a:r>
              <a:rPr lang="en-IN" sz="2000" dirty="0">
                <a:latin typeface="Sitka Display" panose="02000505000000020004" pitchFamily="2" charset="0"/>
              </a:rPr>
              <a:t>otherwise</a:t>
            </a:r>
            <a:r>
              <a:rPr lang="en-IN" sz="2000" dirty="0" smtClean="0">
                <a:latin typeface="Sitka Display" panose="02000505000000020004" pitchFamily="2" charset="0"/>
              </a:rPr>
              <a:t>.</a:t>
            </a:r>
          </a:p>
          <a:p>
            <a:pPr>
              <a:buFont typeface="Arial" panose="020B0604020202020204" pitchFamily="34" charset="0"/>
              <a:buChar char="•"/>
            </a:pPr>
            <a:r>
              <a:rPr lang="en-IN" sz="2000" dirty="0">
                <a:latin typeface="Sitka Display" panose="02000505000000020004" pitchFamily="2" charset="0"/>
              </a:rPr>
              <a:t>f7(x, y) = 1 when y is SUP and x is the person and the main verb associated with x is </a:t>
            </a:r>
            <a:r>
              <a:rPr lang="en-IN" sz="2000" dirty="0" smtClean="0">
                <a:latin typeface="Sitka Display" panose="02000505000000020004" pitchFamily="2" charset="0"/>
              </a:rPr>
              <a:t>in SUP class; 0 </a:t>
            </a:r>
            <a:r>
              <a:rPr lang="en-IN" sz="2000" dirty="0">
                <a:latin typeface="Sitka Display" panose="02000505000000020004" pitchFamily="2" charset="0"/>
              </a:rPr>
              <a:t>otherwise</a:t>
            </a:r>
            <a:r>
              <a:rPr lang="en-IN" sz="2000" dirty="0" smtClean="0">
                <a:latin typeface="Sitka Display" panose="02000505000000020004" pitchFamily="2" charset="0"/>
              </a:rPr>
              <a:t>.</a:t>
            </a:r>
          </a:p>
          <a:p>
            <a:pPr>
              <a:buFont typeface="Arial" panose="020B0604020202020204" pitchFamily="34" charset="0"/>
              <a:buChar char="•"/>
            </a:pPr>
            <a:r>
              <a:rPr lang="en-IN" sz="2000" dirty="0">
                <a:latin typeface="Sitka Display" panose="02000505000000020004" pitchFamily="2" charset="0"/>
              </a:rPr>
              <a:t>f8(x, y) = 1 when y is NEU and x is the person and the main verb associated with x </a:t>
            </a:r>
            <a:r>
              <a:rPr lang="en-IN" sz="2000" dirty="0" smtClean="0">
                <a:latin typeface="Sitka Display" panose="02000505000000020004" pitchFamily="2" charset="0"/>
              </a:rPr>
              <a:t>is in </a:t>
            </a:r>
            <a:r>
              <a:rPr lang="en-IN" sz="2000" dirty="0">
                <a:latin typeface="Sitka Display" panose="02000505000000020004" pitchFamily="2" charset="0"/>
              </a:rPr>
              <a:t>NEU </a:t>
            </a:r>
            <a:r>
              <a:rPr lang="en-IN" sz="2000" dirty="0" smtClean="0">
                <a:latin typeface="Sitka Display" panose="02000505000000020004" pitchFamily="2" charset="0"/>
              </a:rPr>
              <a:t>class; </a:t>
            </a:r>
            <a:r>
              <a:rPr lang="en-IN" sz="2000" dirty="0">
                <a:latin typeface="Sitka Display" panose="02000505000000020004" pitchFamily="2" charset="0"/>
              </a:rPr>
              <a:t>0 otherwise</a:t>
            </a:r>
            <a:r>
              <a:rPr lang="en-IN" sz="2000" dirty="0" smtClean="0">
                <a:latin typeface="Sitka Display" panose="02000505000000020004" pitchFamily="2" charset="0"/>
              </a:rPr>
              <a:t>.</a:t>
            </a:r>
          </a:p>
          <a:p>
            <a:pPr>
              <a:buFont typeface="Arial" panose="020B0604020202020204" pitchFamily="34" charset="0"/>
              <a:buChar char="•"/>
            </a:pPr>
            <a:r>
              <a:rPr lang="en-IN" sz="2000" dirty="0">
                <a:latin typeface="Sitka Display" panose="02000505000000020004" pitchFamily="2" charset="0"/>
              </a:rPr>
              <a:t>f9(x, y) = 1 when y is NEU and x is the person and there is neither left honorific </a:t>
            </a:r>
            <a:r>
              <a:rPr lang="en-IN" sz="2000" dirty="0" smtClean="0">
                <a:latin typeface="Sitka Display" panose="02000505000000020004" pitchFamily="2" charset="0"/>
              </a:rPr>
              <a:t>terms nor </a:t>
            </a:r>
            <a:r>
              <a:rPr lang="en-IN" sz="2000" dirty="0">
                <a:latin typeface="Sitka Display" panose="02000505000000020004" pitchFamily="2" charset="0"/>
              </a:rPr>
              <a:t>right honorific terms and the main verb is </a:t>
            </a:r>
            <a:r>
              <a:rPr lang="en-IN" sz="2000" dirty="0" smtClean="0">
                <a:latin typeface="Sitka Display" panose="02000505000000020004" pitchFamily="2" charset="0"/>
              </a:rPr>
              <a:t>absent; </a:t>
            </a:r>
            <a:r>
              <a:rPr lang="en-IN" sz="2000" dirty="0">
                <a:latin typeface="Sitka Display" panose="02000505000000020004" pitchFamily="2" charset="0"/>
              </a:rPr>
              <a:t>0 otherwise</a:t>
            </a:r>
            <a:r>
              <a:rPr lang="en-IN" sz="2000" dirty="0" smtClean="0">
                <a:latin typeface="Sitka Display" panose="02000505000000020004" pitchFamily="2" charset="0"/>
              </a:rPr>
              <a:t>.</a:t>
            </a:r>
          </a:p>
          <a:p>
            <a:pPr>
              <a:buFont typeface="Arial" panose="020B0604020202020204" pitchFamily="34" charset="0"/>
              <a:buChar char="•"/>
            </a:pPr>
            <a:r>
              <a:rPr lang="en-IN" sz="2000" dirty="0">
                <a:latin typeface="Sitka Display" panose="02000505000000020004" pitchFamily="2" charset="0"/>
              </a:rPr>
              <a:t>f10(x, y) = 1 when y is INF and x is the person and no honorific term is either in left </a:t>
            </a:r>
            <a:r>
              <a:rPr lang="en-IN" sz="2000" dirty="0" smtClean="0">
                <a:latin typeface="Sitka Display" panose="02000505000000020004" pitchFamily="2" charset="0"/>
              </a:rPr>
              <a:t>or in </a:t>
            </a:r>
            <a:r>
              <a:rPr lang="en-IN" sz="2000" dirty="0">
                <a:latin typeface="Sitka Display" panose="02000505000000020004" pitchFamily="2" charset="0"/>
              </a:rPr>
              <a:t>right position and the main verb is in INF </a:t>
            </a:r>
            <a:r>
              <a:rPr lang="en-IN" sz="2000" dirty="0" smtClean="0">
                <a:latin typeface="Sitka Display" panose="02000505000000020004" pitchFamily="2" charset="0"/>
              </a:rPr>
              <a:t>class; </a:t>
            </a:r>
            <a:r>
              <a:rPr lang="en-IN" sz="2000" dirty="0">
                <a:latin typeface="Sitka Display" panose="02000505000000020004" pitchFamily="2" charset="0"/>
              </a:rPr>
              <a:t>0 other-wise.</a:t>
            </a:r>
          </a:p>
        </p:txBody>
      </p:sp>
    </p:spTree>
    <p:extLst>
      <p:ext uri="{BB962C8B-B14F-4D97-AF65-F5344CB8AC3E}">
        <p14:creationId xmlns:p14="http://schemas.microsoft.com/office/powerpoint/2010/main" val="26381920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350000"/>
          </a:xfrm>
          <a:solidFill>
            <a:schemeClr val="tx1"/>
          </a:solidFill>
        </p:spPr>
        <p:txBody>
          <a:bodyPr lIns="360000">
            <a:normAutofit/>
          </a:bodyPr>
          <a:lstStyle/>
          <a:p>
            <a:r>
              <a:rPr lang="en-US" sz="3200" dirty="0" smtClean="0">
                <a:solidFill>
                  <a:schemeClr val="bg1"/>
                </a:solidFill>
                <a:latin typeface="Constantia" panose="02030602050306030303" pitchFamily="18" charset="0"/>
              </a:rPr>
              <a:t>Training</a:t>
            </a:r>
            <a:endParaRPr lang="en-IN" sz="3200" dirty="0">
              <a:solidFill>
                <a:schemeClr val="bg1"/>
              </a:solidFill>
              <a:latin typeface="Constantia" panose="02030602050306030303" pitchFamily="18" charset="0"/>
            </a:endParaRPr>
          </a:p>
        </p:txBody>
      </p:sp>
      <p:sp>
        <p:nvSpPr>
          <p:cNvPr id="3" name="Content Placeholder 2"/>
          <p:cNvSpPr>
            <a:spLocks noGrp="1"/>
          </p:cNvSpPr>
          <p:nvPr>
            <p:ph idx="1"/>
          </p:nvPr>
        </p:nvSpPr>
        <p:spPr>
          <a:xfrm>
            <a:off x="0" y="1350000"/>
            <a:ext cx="9144000" cy="5508000"/>
          </a:xfrm>
        </p:spPr>
        <p:txBody>
          <a:bodyPr lIns="360000" tIns="360000" rIns="360000" bIns="360000">
            <a:normAutofit/>
          </a:bodyPr>
          <a:lstStyle/>
          <a:p>
            <a:pPr>
              <a:buFont typeface="Arial" panose="020B0604020202020204" pitchFamily="34" charset="0"/>
              <a:buChar char="•"/>
            </a:pPr>
            <a:r>
              <a:rPr lang="en-US" sz="2000" dirty="0" smtClean="0">
                <a:latin typeface="Sitka Display" panose="02000505000000020004" pitchFamily="2" charset="0"/>
              </a:rPr>
              <a:t>The feature functions are computed locally within a sentence and the model was trained using a large Bengali corpus (35 million words)</a:t>
            </a:r>
          </a:p>
          <a:p>
            <a:pPr>
              <a:buFont typeface="Arial" panose="020B0604020202020204" pitchFamily="34" charset="0"/>
              <a:buChar char="•"/>
            </a:pPr>
            <a:r>
              <a:rPr lang="en-US" sz="2000" dirty="0" smtClean="0">
                <a:latin typeface="Sitka Display" panose="02000505000000020004" pitchFamily="2" charset="0"/>
              </a:rPr>
              <a:t>The data was defined in the form (</a:t>
            </a:r>
            <a:r>
              <a:rPr lang="en-US" sz="2000" dirty="0" err="1" smtClean="0">
                <a:latin typeface="Sitka Display" panose="02000505000000020004" pitchFamily="2" charset="0"/>
              </a:rPr>
              <a:t>x,y</a:t>
            </a:r>
            <a:r>
              <a:rPr lang="en-US" sz="2000" dirty="0" smtClean="0">
                <a:latin typeface="Sitka Display" panose="02000505000000020004" pitchFamily="2" charset="0"/>
              </a:rPr>
              <a:t>) where x is the sentence or phrase containing a person with context information and y is the honorific information.</a:t>
            </a:r>
          </a:p>
          <a:p>
            <a:pPr>
              <a:buFont typeface="Arial" panose="020B0604020202020204" pitchFamily="34" charset="0"/>
              <a:buChar char="•"/>
            </a:pPr>
            <a:endParaRPr lang="en-IN" sz="2000" dirty="0">
              <a:latin typeface="Sitka Display" panose="02000505000000020004" pitchFamily="2"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3176" y="3346966"/>
            <a:ext cx="4642785" cy="1921719"/>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35799" y="3419873"/>
            <a:ext cx="3137640" cy="1775904"/>
          </a:xfrm>
          <a:prstGeom prst="rect">
            <a:avLst/>
          </a:prstGeom>
        </p:spPr>
      </p:pic>
      <p:sp>
        <p:nvSpPr>
          <p:cNvPr id="6" name="TextBox 5"/>
          <p:cNvSpPr txBox="1"/>
          <p:nvPr/>
        </p:nvSpPr>
        <p:spPr>
          <a:xfrm>
            <a:off x="1485856" y="5551509"/>
            <a:ext cx="2058532" cy="338554"/>
          </a:xfrm>
          <a:prstGeom prst="rect">
            <a:avLst/>
          </a:prstGeom>
          <a:noFill/>
        </p:spPr>
        <p:txBody>
          <a:bodyPr wrap="square" rtlCol="0">
            <a:spAutoFit/>
          </a:bodyPr>
          <a:lstStyle/>
          <a:p>
            <a:r>
              <a:rPr lang="en-US" sz="1600" dirty="0" smtClean="0">
                <a:latin typeface="Sitka Display" panose="02000505000000020004" pitchFamily="2" charset="0"/>
              </a:rPr>
              <a:t>Format of training data</a:t>
            </a:r>
            <a:endParaRPr lang="en-IN" sz="1600" dirty="0">
              <a:latin typeface="Sitka Display" panose="02000505000000020004" pitchFamily="2" charset="0"/>
            </a:endParaRPr>
          </a:p>
        </p:txBody>
      </p:sp>
      <p:sp>
        <p:nvSpPr>
          <p:cNvPr id="7" name="TextBox 6"/>
          <p:cNvSpPr txBox="1"/>
          <p:nvPr/>
        </p:nvSpPr>
        <p:spPr>
          <a:xfrm>
            <a:off x="6474068" y="5551509"/>
            <a:ext cx="1381063" cy="338554"/>
          </a:xfrm>
          <a:prstGeom prst="rect">
            <a:avLst/>
          </a:prstGeom>
          <a:noFill/>
        </p:spPr>
        <p:txBody>
          <a:bodyPr wrap="square" rtlCol="0">
            <a:spAutoFit/>
          </a:bodyPr>
          <a:lstStyle/>
          <a:p>
            <a:r>
              <a:rPr lang="en-US" sz="1600" dirty="0" smtClean="0">
                <a:latin typeface="Sitka Display" panose="02000505000000020004" pitchFamily="2" charset="0"/>
              </a:rPr>
              <a:t>Coverage</a:t>
            </a:r>
            <a:endParaRPr lang="en-IN" dirty="0">
              <a:latin typeface="Sitka Display" panose="02000505000000020004" pitchFamily="2" charset="0"/>
            </a:endParaRPr>
          </a:p>
        </p:txBody>
      </p:sp>
    </p:spTree>
    <p:extLst>
      <p:ext uri="{BB962C8B-B14F-4D97-AF65-F5344CB8AC3E}">
        <p14:creationId xmlns:p14="http://schemas.microsoft.com/office/powerpoint/2010/main" val="30736678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325562"/>
          </a:xfrm>
          <a:solidFill>
            <a:schemeClr val="tx1"/>
          </a:solidFill>
        </p:spPr>
        <p:txBody>
          <a:bodyPr lIns="360000">
            <a:normAutofit/>
          </a:bodyPr>
          <a:lstStyle/>
          <a:p>
            <a:r>
              <a:rPr lang="en-US" sz="3200" dirty="0" smtClean="0">
                <a:solidFill>
                  <a:schemeClr val="bg1"/>
                </a:solidFill>
                <a:latin typeface="Constantia" panose="02030602050306030303" pitchFamily="18" charset="0"/>
              </a:rPr>
              <a:t>Results</a:t>
            </a:r>
            <a:endParaRPr lang="en-IN" sz="3200" dirty="0">
              <a:solidFill>
                <a:schemeClr val="bg1"/>
              </a:solidFill>
              <a:latin typeface="Constantia" panose="02030602050306030303" pitchFamily="18" charset="0"/>
            </a:endParaRPr>
          </a:p>
        </p:txBody>
      </p:sp>
      <p:sp>
        <p:nvSpPr>
          <p:cNvPr id="3" name="Content Placeholder 2"/>
          <p:cNvSpPr>
            <a:spLocks noGrp="1"/>
          </p:cNvSpPr>
          <p:nvPr>
            <p:ph idx="1"/>
          </p:nvPr>
        </p:nvSpPr>
        <p:spPr>
          <a:xfrm>
            <a:off x="0" y="1325562"/>
            <a:ext cx="9144000" cy="5532437"/>
          </a:xfrm>
        </p:spPr>
        <p:txBody>
          <a:bodyPr lIns="360000" tIns="360000" rIns="360000" bIns="360000">
            <a:normAutofit/>
          </a:bodyPr>
          <a:lstStyle/>
          <a:p>
            <a:pPr marL="0" indent="0">
              <a:buNone/>
            </a:pPr>
            <a:r>
              <a:rPr lang="en-US" sz="2000" dirty="0" smtClean="0">
                <a:latin typeface="Sitka Display" panose="02000505000000020004" pitchFamily="2" charset="0"/>
              </a:rPr>
              <a:t>Tested on an extended version of ICON 2011 annotated data for anaphora resolution in Bengali. The results are as shown.</a:t>
            </a:r>
            <a:endParaRPr lang="en-IN" sz="2000" dirty="0">
              <a:latin typeface="Sitka Display" panose="02000505000000020004" pitchFamily="2"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7966" y="2425090"/>
            <a:ext cx="2628114" cy="1418321"/>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7966" y="4342715"/>
            <a:ext cx="3162448" cy="1552988"/>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59597" y="2425091"/>
            <a:ext cx="4777901" cy="3607996"/>
          </a:xfrm>
          <a:prstGeom prst="rect">
            <a:avLst/>
          </a:prstGeom>
        </p:spPr>
      </p:pic>
      <p:sp>
        <p:nvSpPr>
          <p:cNvPr id="9" name="TextBox 8"/>
          <p:cNvSpPr txBox="1"/>
          <p:nvPr/>
        </p:nvSpPr>
        <p:spPr>
          <a:xfrm>
            <a:off x="1050320" y="3843411"/>
            <a:ext cx="1123405" cy="338554"/>
          </a:xfrm>
          <a:prstGeom prst="rect">
            <a:avLst/>
          </a:prstGeom>
          <a:noFill/>
        </p:spPr>
        <p:txBody>
          <a:bodyPr wrap="square" rtlCol="0">
            <a:spAutoFit/>
          </a:bodyPr>
          <a:lstStyle/>
          <a:p>
            <a:r>
              <a:rPr lang="en-US" sz="1600" dirty="0" smtClean="0">
                <a:latin typeface="Sitka Display" panose="02000505000000020004" pitchFamily="2" charset="0"/>
              </a:rPr>
              <a:t>Coverage</a:t>
            </a:r>
            <a:endParaRPr lang="en-IN" sz="1600" dirty="0">
              <a:latin typeface="Sitka Display" panose="02000505000000020004" pitchFamily="2" charset="0"/>
            </a:endParaRPr>
          </a:p>
        </p:txBody>
      </p:sp>
      <p:sp>
        <p:nvSpPr>
          <p:cNvPr id="10" name="TextBox 9"/>
          <p:cNvSpPr txBox="1"/>
          <p:nvPr/>
        </p:nvSpPr>
        <p:spPr>
          <a:xfrm>
            <a:off x="729659" y="6038297"/>
            <a:ext cx="2299062" cy="338554"/>
          </a:xfrm>
          <a:prstGeom prst="rect">
            <a:avLst/>
          </a:prstGeom>
          <a:noFill/>
        </p:spPr>
        <p:txBody>
          <a:bodyPr wrap="square" rtlCol="0">
            <a:spAutoFit/>
          </a:bodyPr>
          <a:lstStyle/>
          <a:p>
            <a:r>
              <a:rPr lang="en-US" sz="1600" dirty="0" err="1" smtClean="0">
                <a:latin typeface="Sitka Display" panose="02000505000000020004" pitchFamily="2" charset="0"/>
              </a:rPr>
              <a:t>Honorificity</a:t>
            </a:r>
            <a:r>
              <a:rPr lang="en-US" sz="1600" dirty="0" smtClean="0">
                <a:latin typeface="Sitka Display" panose="02000505000000020004" pitchFamily="2" charset="0"/>
              </a:rPr>
              <a:t> detection</a:t>
            </a:r>
            <a:endParaRPr lang="en-IN" sz="1600" dirty="0">
              <a:latin typeface="Sitka Display" panose="02000505000000020004" pitchFamily="2" charset="0"/>
            </a:endParaRPr>
          </a:p>
        </p:txBody>
      </p:sp>
      <p:sp>
        <p:nvSpPr>
          <p:cNvPr id="11" name="TextBox 10"/>
          <p:cNvSpPr txBox="1"/>
          <p:nvPr/>
        </p:nvSpPr>
        <p:spPr>
          <a:xfrm>
            <a:off x="4855027" y="6031134"/>
            <a:ext cx="2987040" cy="338554"/>
          </a:xfrm>
          <a:prstGeom prst="rect">
            <a:avLst/>
          </a:prstGeom>
          <a:noFill/>
        </p:spPr>
        <p:txBody>
          <a:bodyPr wrap="square" rtlCol="0">
            <a:spAutoFit/>
          </a:bodyPr>
          <a:lstStyle/>
          <a:p>
            <a:r>
              <a:rPr lang="en-US" sz="1600" dirty="0" err="1" smtClean="0">
                <a:latin typeface="Sitka Display" panose="02000505000000020004" pitchFamily="2" charset="0"/>
              </a:rPr>
              <a:t>Pronomial</a:t>
            </a:r>
            <a:r>
              <a:rPr lang="en-US" sz="1600" dirty="0" smtClean="0">
                <a:latin typeface="Sitka Display" panose="02000505000000020004" pitchFamily="2" charset="0"/>
              </a:rPr>
              <a:t> anaphora resolution</a:t>
            </a:r>
            <a:endParaRPr lang="en-IN" sz="1600" dirty="0">
              <a:latin typeface="Sitka Display" panose="02000505000000020004" pitchFamily="2" charset="0"/>
            </a:endParaRPr>
          </a:p>
        </p:txBody>
      </p:sp>
    </p:spTree>
    <p:extLst>
      <p:ext uri="{BB962C8B-B14F-4D97-AF65-F5344CB8AC3E}">
        <p14:creationId xmlns:p14="http://schemas.microsoft.com/office/powerpoint/2010/main" val="2909904934"/>
      </p:ext>
    </p:extLst>
  </p:cSld>
  <p:clrMapOvr>
    <a:masterClrMapping/>
  </p:clrMapOvr>
  <p:timing>
    <p:tnLst>
      <p:par>
        <p:cTn id="1" dur="indefinite" restart="never" nodeType="tmRoot"/>
      </p:par>
    </p:tnLst>
  </p:timing>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346</TotalTime>
  <Words>898</Words>
  <Application>Microsoft Office PowerPoint</Application>
  <PresentationFormat>On-screen Show (4:3)</PresentationFormat>
  <Paragraphs>58</Paragraphs>
  <Slides>10</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10</vt:i4>
      </vt:variant>
    </vt:vector>
  </HeadingPairs>
  <TitlesOfParts>
    <vt:vector size="19" baseType="lpstr">
      <vt:lpstr>Arial</vt:lpstr>
      <vt:lpstr>Calibri</vt:lpstr>
      <vt:lpstr>Calibri Light</vt:lpstr>
      <vt:lpstr>Cambria Math</vt:lpstr>
      <vt:lpstr>Constantia</vt:lpstr>
      <vt:lpstr>Sitka Display</vt:lpstr>
      <vt:lpstr>Vrinda</vt:lpstr>
      <vt:lpstr>Wingdings 2</vt:lpstr>
      <vt:lpstr>HDOfficeLightV0</vt:lpstr>
      <vt:lpstr>A Maximum Entropy Based Honorificity Identification for Bengali Pronominal Anaphora Resolution</vt:lpstr>
      <vt:lpstr>Introduction</vt:lpstr>
      <vt:lpstr>Honorific Information in Bengali</vt:lpstr>
      <vt:lpstr>Maximum Entropy Modelling</vt:lpstr>
      <vt:lpstr>Maximum Entropy Modelling (contd.)</vt:lpstr>
      <vt:lpstr>Feature functions</vt:lpstr>
      <vt:lpstr>Feature functions (contd.)</vt:lpstr>
      <vt:lpstr>Training</vt:lpstr>
      <vt:lpstr>Results</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Samik Some</dc:creator>
  <cp:lastModifiedBy>Samik Some</cp:lastModifiedBy>
  <cp:revision>43</cp:revision>
  <dcterms:created xsi:type="dcterms:W3CDTF">2015-08-28T13:10:35Z</dcterms:created>
  <dcterms:modified xsi:type="dcterms:W3CDTF">2015-09-01T17:45:22Z</dcterms:modified>
</cp:coreProperties>
</file>