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52" r:id="rId1"/>
  </p:sldMasterIdLst>
  <p:notesMasterIdLst>
    <p:notesMasterId r:id="rId28"/>
  </p:notesMasterIdLst>
  <p:sldIdLst>
    <p:sldId id="256" r:id="rId2"/>
    <p:sldId id="257" r:id="rId3"/>
    <p:sldId id="258" r:id="rId4"/>
    <p:sldId id="282" r:id="rId5"/>
    <p:sldId id="261" r:id="rId6"/>
    <p:sldId id="262" r:id="rId7"/>
    <p:sldId id="263" r:id="rId8"/>
    <p:sldId id="272" r:id="rId9"/>
    <p:sldId id="269" r:id="rId10"/>
    <p:sldId id="274" r:id="rId11"/>
    <p:sldId id="273" r:id="rId12"/>
    <p:sldId id="275" r:id="rId13"/>
    <p:sldId id="281" r:id="rId14"/>
    <p:sldId id="276" r:id="rId15"/>
    <p:sldId id="277" r:id="rId16"/>
    <p:sldId id="278" r:id="rId17"/>
    <p:sldId id="279" r:id="rId18"/>
    <p:sldId id="270" r:id="rId19"/>
    <p:sldId id="271" r:id="rId20"/>
    <p:sldId id="280" r:id="rId21"/>
    <p:sldId id="267" r:id="rId22"/>
    <p:sldId id="283" r:id="rId23"/>
    <p:sldId id="285" r:id="rId24"/>
    <p:sldId id="286" r:id="rId25"/>
    <p:sldId id="287" r:id="rId26"/>
    <p:sldId id="284" r:id="rId27"/>
  </p:sldIdLst>
  <p:sldSz cx="10080625" cy="7559675"/>
  <p:notesSz cx="7559675" cy="10691813"/>
  <p:defaultTextStyle>
    <a:defPPr>
      <a:defRPr lang="en-GB"/>
    </a:defPPr>
    <a:lvl1pPr algn="l" defTabSz="44903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DejaVu Sans" charset="0"/>
        <a:cs typeface="DejaVu Sans" charset="0"/>
      </a:defRPr>
    </a:lvl1pPr>
    <a:lvl2pPr marL="742565" indent="-285603" algn="l" defTabSz="44903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DejaVu Sans" charset="0"/>
        <a:cs typeface="DejaVu Sans" charset="0"/>
      </a:defRPr>
    </a:lvl2pPr>
    <a:lvl3pPr marL="1142406" indent="-228483" algn="l" defTabSz="44903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DejaVu Sans" charset="0"/>
        <a:cs typeface="DejaVu Sans" charset="0"/>
      </a:defRPr>
    </a:lvl3pPr>
    <a:lvl4pPr marL="1599371" indent="-228483" algn="l" defTabSz="44903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DejaVu Sans" charset="0"/>
        <a:cs typeface="DejaVu Sans" charset="0"/>
      </a:defRPr>
    </a:lvl4pPr>
    <a:lvl5pPr marL="2056334" indent="-228483" algn="l" defTabSz="44903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DejaVu Sans" charset="0"/>
        <a:cs typeface="DejaVu Sans" charset="0"/>
      </a:defRPr>
    </a:lvl5pPr>
    <a:lvl6pPr marL="2284815" algn="l" defTabSz="913926" rtl="0" eaLnBrk="1" latinLnBrk="0" hangingPunct="1">
      <a:defRPr kern="1200">
        <a:solidFill>
          <a:schemeClr val="bg1"/>
        </a:solidFill>
        <a:latin typeface="Arial" charset="0"/>
        <a:ea typeface="DejaVu Sans" charset="0"/>
        <a:cs typeface="DejaVu Sans" charset="0"/>
      </a:defRPr>
    </a:lvl6pPr>
    <a:lvl7pPr marL="2741778" algn="l" defTabSz="913926" rtl="0" eaLnBrk="1" latinLnBrk="0" hangingPunct="1">
      <a:defRPr kern="1200">
        <a:solidFill>
          <a:schemeClr val="bg1"/>
        </a:solidFill>
        <a:latin typeface="Arial" charset="0"/>
        <a:ea typeface="DejaVu Sans" charset="0"/>
        <a:cs typeface="DejaVu Sans" charset="0"/>
      </a:defRPr>
    </a:lvl7pPr>
    <a:lvl8pPr marL="3198741" algn="l" defTabSz="913926" rtl="0" eaLnBrk="1" latinLnBrk="0" hangingPunct="1">
      <a:defRPr kern="1200">
        <a:solidFill>
          <a:schemeClr val="bg1"/>
        </a:solidFill>
        <a:latin typeface="Arial" charset="0"/>
        <a:ea typeface="DejaVu Sans" charset="0"/>
        <a:cs typeface="DejaVu Sans" charset="0"/>
      </a:defRPr>
    </a:lvl8pPr>
    <a:lvl9pPr marL="3655704" algn="l" defTabSz="913926" rtl="0" eaLnBrk="1" latinLnBrk="0" hangingPunct="1">
      <a:defRPr kern="1200">
        <a:solidFill>
          <a:schemeClr val="bg1"/>
        </a:solidFill>
        <a:latin typeface="Arial" charset="0"/>
        <a:ea typeface="DejaVu Sans" charset="0"/>
        <a:cs typeface="DejaVu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88" autoAdjust="0"/>
    <p:restoredTop sz="88372" autoAdjust="0"/>
  </p:normalViewPr>
  <p:slideViewPr>
    <p:cSldViewPr>
      <p:cViewPr>
        <p:scale>
          <a:sx n="52" d="100"/>
          <a:sy n="52" d="100"/>
        </p:scale>
        <p:origin x="-1434" y="-258"/>
      </p:cViewPr>
      <p:guideLst>
        <p:guide orient="horz" pos="2161"/>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48" d="100"/>
          <a:sy n="48" d="100"/>
        </p:scale>
        <p:origin x="-291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
          <p:cNvSpPr>
            <a:spLocks noGrp="1" noRot="1" noChangeAspect="1" noChangeArrowheads="1"/>
          </p:cNvSpPr>
          <p:nvPr>
            <p:ph type="sldImg"/>
          </p:nvPr>
        </p:nvSpPr>
        <p:spPr bwMode="auto">
          <a:xfrm>
            <a:off x="1106488" y="812800"/>
            <a:ext cx="5343525"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5122" name="Rectangle 2"/>
          <p:cNvSpPr>
            <a:spLocks noGrp="1" noChangeArrowheads="1"/>
          </p:cNvSpPr>
          <p:nvPr>
            <p:ph type="body"/>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noProof="0" smtClean="0"/>
          </a:p>
        </p:txBody>
      </p:sp>
      <p:sp>
        <p:nvSpPr>
          <p:cNvPr id="5123" name="Rectangle 3"/>
          <p:cNvSpPr>
            <a:spLocks noGrp="1" noChangeArrowheads="1"/>
          </p:cNvSpPr>
          <p:nvPr>
            <p:ph type="hdr"/>
          </p:nvPr>
        </p:nvSpPr>
        <p:spPr bwMode="auto">
          <a:xfrm>
            <a:off x="0" y="0"/>
            <a:ext cx="3278188"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723900" algn="l"/>
                <a:tab pos="1447800" algn="l"/>
                <a:tab pos="2171700" algn="l"/>
                <a:tab pos="2895600" algn="l"/>
              </a:tabLst>
              <a:defRPr sz="1400" smtClean="0">
                <a:solidFill>
                  <a:srgbClr val="000000"/>
                </a:solidFill>
                <a:latin typeface="Times New Roman" pitchFamily="16" charset="0"/>
                <a:ea typeface="DejaVu Sans" charset="0"/>
                <a:cs typeface="DejaVu Sans" charset="0"/>
              </a:defRPr>
            </a:lvl1pPr>
          </a:lstStyle>
          <a:p>
            <a:pPr>
              <a:defRPr/>
            </a:pPr>
            <a:endParaRPr lang="en-IN"/>
          </a:p>
        </p:txBody>
      </p:sp>
      <p:sp>
        <p:nvSpPr>
          <p:cNvPr id="5124" name="Rectangle 4"/>
          <p:cNvSpPr>
            <a:spLocks noGrp="1" noChangeArrowheads="1"/>
          </p:cNvSpPr>
          <p:nvPr>
            <p:ph type="dt"/>
          </p:nvPr>
        </p:nvSpPr>
        <p:spPr bwMode="auto">
          <a:xfrm>
            <a:off x="4279900" y="0"/>
            <a:ext cx="3278188"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723900" algn="l"/>
                <a:tab pos="1447800" algn="l"/>
                <a:tab pos="2171700" algn="l"/>
                <a:tab pos="2895600" algn="l"/>
              </a:tabLst>
              <a:defRPr sz="1400" smtClean="0">
                <a:solidFill>
                  <a:srgbClr val="000000"/>
                </a:solidFill>
                <a:latin typeface="Times New Roman" pitchFamily="16" charset="0"/>
                <a:ea typeface="DejaVu Sans" charset="0"/>
                <a:cs typeface="DejaVu Sans" charset="0"/>
              </a:defRPr>
            </a:lvl1pPr>
          </a:lstStyle>
          <a:p>
            <a:pPr>
              <a:defRPr/>
            </a:pPr>
            <a:endParaRPr lang="en-IN"/>
          </a:p>
        </p:txBody>
      </p:sp>
      <p:sp>
        <p:nvSpPr>
          <p:cNvPr id="5125" name="Rectangle 5"/>
          <p:cNvSpPr>
            <a:spLocks noGrp="1" noChangeArrowheads="1"/>
          </p:cNvSpPr>
          <p:nvPr>
            <p:ph type="ftr"/>
          </p:nvPr>
        </p:nvSpPr>
        <p:spPr bwMode="auto">
          <a:xfrm>
            <a:off x="0" y="10156825"/>
            <a:ext cx="3278188"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tabLst>
                <a:tab pos="723900" algn="l"/>
                <a:tab pos="1447800" algn="l"/>
                <a:tab pos="2171700" algn="l"/>
                <a:tab pos="2895600" algn="l"/>
              </a:tabLst>
              <a:defRPr sz="1400" smtClean="0">
                <a:solidFill>
                  <a:srgbClr val="000000"/>
                </a:solidFill>
                <a:latin typeface="Times New Roman" pitchFamily="16" charset="0"/>
                <a:ea typeface="DejaVu Sans" charset="0"/>
                <a:cs typeface="DejaVu Sans" charset="0"/>
              </a:defRPr>
            </a:lvl1pPr>
          </a:lstStyle>
          <a:p>
            <a:pPr>
              <a:defRPr/>
            </a:pPr>
            <a:endParaRPr lang="en-IN"/>
          </a:p>
        </p:txBody>
      </p:sp>
      <p:sp>
        <p:nvSpPr>
          <p:cNvPr id="5126" name="Rectangle 6"/>
          <p:cNvSpPr>
            <a:spLocks noGrp="1" noChangeArrowheads="1"/>
          </p:cNvSpPr>
          <p:nvPr>
            <p:ph type="sldNum"/>
          </p:nvPr>
        </p:nvSpPr>
        <p:spPr bwMode="auto">
          <a:xfrm>
            <a:off x="4279900" y="10156825"/>
            <a:ext cx="3278188"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tabLst>
                <a:tab pos="723900" algn="l"/>
                <a:tab pos="1447800" algn="l"/>
                <a:tab pos="2171700" algn="l"/>
                <a:tab pos="2895600" algn="l"/>
              </a:tabLst>
              <a:defRPr sz="1400" smtClean="0">
                <a:solidFill>
                  <a:srgbClr val="000000"/>
                </a:solidFill>
                <a:latin typeface="Times New Roman" pitchFamily="16" charset="0"/>
                <a:ea typeface="DejaVu Sans" charset="0"/>
                <a:cs typeface="DejaVu Sans" charset="0"/>
              </a:defRPr>
            </a:lvl1pPr>
          </a:lstStyle>
          <a:p>
            <a:pPr>
              <a:defRPr/>
            </a:pPr>
            <a:fld id="{FD69947B-A1C3-47A9-BD17-E1DF91D46736}" type="slidenum">
              <a:rPr lang="en-IN"/>
              <a:pPr>
                <a:defRPr/>
              </a:pPr>
              <a:t>‹#›</a:t>
            </a:fld>
            <a:endParaRPr lang="en-IN"/>
          </a:p>
        </p:txBody>
      </p:sp>
    </p:spTree>
    <p:extLst>
      <p:ext uri="{BB962C8B-B14F-4D97-AF65-F5344CB8AC3E}">
        <p14:creationId xmlns:p14="http://schemas.microsoft.com/office/powerpoint/2010/main" val="2926816994"/>
      </p:ext>
    </p:extLst>
  </p:cSld>
  <p:clrMap bg1="lt1" tx1="dk1" bg2="lt2" tx2="dk2" accent1="accent1" accent2="accent2" accent3="accent3" accent4="accent4" accent5="accent5" accent6="accent6" hlink="hlink" folHlink="folHlink"/>
  <p:notesStyle>
    <a:lvl1pPr algn="l" defTabSz="44903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565" indent="-285603" algn="l" defTabSz="44903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2406" indent="-228483" algn="l" defTabSz="44903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599371" indent="-228483" algn="l" defTabSz="44903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6334" indent="-228483" algn="l" defTabSz="44903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4815" algn="l" defTabSz="913926" rtl="0" eaLnBrk="1" latinLnBrk="0" hangingPunct="1">
      <a:defRPr sz="1200" kern="1200">
        <a:solidFill>
          <a:schemeClr val="tx1"/>
        </a:solidFill>
        <a:latin typeface="+mn-lt"/>
        <a:ea typeface="+mn-ea"/>
        <a:cs typeface="+mn-cs"/>
      </a:defRPr>
    </a:lvl6pPr>
    <a:lvl7pPr marL="2741778" algn="l" defTabSz="913926" rtl="0" eaLnBrk="1" latinLnBrk="0" hangingPunct="1">
      <a:defRPr sz="1200" kern="1200">
        <a:solidFill>
          <a:schemeClr val="tx1"/>
        </a:solidFill>
        <a:latin typeface="+mn-lt"/>
        <a:ea typeface="+mn-ea"/>
        <a:cs typeface="+mn-cs"/>
      </a:defRPr>
    </a:lvl7pPr>
    <a:lvl8pPr marL="3198741" algn="l" defTabSz="913926" rtl="0" eaLnBrk="1" latinLnBrk="0" hangingPunct="1">
      <a:defRPr sz="1200" kern="1200">
        <a:solidFill>
          <a:schemeClr val="tx1"/>
        </a:solidFill>
        <a:latin typeface="+mn-lt"/>
        <a:ea typeface="+mn-ea"/>
        <a:cs typeface="+mn-cs"/>
      </a:defRPr>
    </a:lvl8pPr>
    <a:lvl9pPr marL="3655704" algn="l" defTabSz="91392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bg1"/>
                </a:solidFill>
                <a:latin typeface="Arial" charset="0"/>
                <a:ea typeface="DejaVu Sans" charset="0"/>
                <a:cs typeface="DejaVu Sans" charset="0"/>
              </a:defRPr>
            </a:lvl1pPr>
            <a:lvl2pPr eaLnBrk="0">
              <a:tabLst>
                <a:tab pos="723900" algn="l"/>
                <a:tab pos="1447800" algn="l"/>
                <a:tab pos="2171700" algn="l"/>
                <a:tab pos="2895600" algn="l"/>
              </a:tabLst>
              <a:defRPr>
                <a:solidFill>
                  <a:schemeClr val="bg1"/>
                </a:solidFill>
                <a:latin typeface="Arial" charset="0"/>
                <a:ea typeface="DejaVu Sans" charset="0"/>
                <a:cs typeface="DejaVu Sans" charset="0"/>
              </a:defRPr>
            </a:lvl2pPr>
            <a:lvl3pPr eaLnBrk="0">
              <a:tabLst>
                <a:tab pos="723900" algn="l"/>
                <a:tab pos="1447800" algn="l"/>
                <a:tab pos="2171700" algn="l"/>
                <a:tab pos="2895600" algn="l"/>
              </a:tabLst>
              <a:defRPr>
                <a:solidFill>
                  <a:schemeClr val="bg1"/>
                </a:solidFill>
                <a:latin typeface="Arial" charset="0"/>
                <a:ea typeface="DejaVu Sans" charset="0"/>
                <a:cs typeface="DejaVu Sans" charset="0"/>
              </a:defRPr>
            </a:lvl3pPr>
            <a:lvl4pPr eaLnBrk="0">
              <a:tabLst>
                <a:tab pos="723900" algn="l"/>
                <a:tab pos="1447800" algn="l"/>
                <a:tab pos="2171700" algn="l"/>
                <a:tab pos="2895600" algn="l"/>
              </a:tabLst>
              <a:defRPr>
                <a:solidFill>
                  <a:schemeClr val="bg1"/>
                </a:solidFill>
                <a:latin typeface="Arial" charset="0"/>
                <a:ea typeface="DejaVu Sans" charset="0"/>
                <a:cs typeface="DejaVu Sans" charset="0"/>
              </a:defRPr>
            </a:lvl4pPr>
            <a:lvl5pPr eaLnBrk="0">
              <a:tabLst>
                <a:tab pos="723900" algn="l"/>
                <a:tab pos="1447800" algn="l"/>
                <a:tab pos="2171700" algn="l"/>
                <a:tab pos="2895600" algn="l"/>
              </a:tabLst>
              <a:defRPr>
                <a:solidFill>
                  <a:schemeClr val="bg1"/>
                </a:solidFill>
                <a:latin typeface="Arial" charset="0"/>
                <a:ea typeface="DejaVu Sans" charset="0"/>
                <a:cs typeface="DejaVu San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DejaVu Sans" charset="0"/>
                <a:cs typeface="DejaVu San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DejaVu Sans" charset="0"/>
                <a:cs typeface="DejaVu San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DejaVu Sans" charset="0"/>
                <a:cs typeface="DejaVu San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DejaVu Sans" charset="0"/>
                <a:cs typeface="DejaVu Sans" charset="0"/>
              </a:defRPr>
            </a:lvl9pPr>
          </a:lstStyle>
          <a:p>
            <a:pPr eaLnBrk="1"/>
            <a:fld id="{F472ABDB-1B18-4A87-AB69-548053FA33D2}" type="slidenum">
              <a:rPr lang="en-IN">
                <a:solidFill>
                  <a:srgbClr val="000000"/>
                </a:solidFill>
                <a:latin typeface="Times New Roman" pitchFamily="16" charset="0"/>
              </a:rPr>
              <a:pPr eaLnBrk="1"/>
              <a:t>1</a:t>
            </a:fld>
            <a:endParaRPr lang="en-IN">
              <a:solidFill>
                <a:srgbClr val="000000"/>
              </a:solidFill>
              <a:latin typeface="Times New Roman" pitchFamily="16" charset="0"/>
            </a:endParaRPr>
          </a:p>
        </p:txBody>
      </p:sp>
      <p:sp>
        <p:nvSpPr>
          <p:cNvPr id="14339"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40"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FD69947B-A1C3-47A9-BD17-E1DF91D46736}" type="slidenum">
              <a:rPr lang="en-IN" smtClean="0"/>
              <a:pPr>
                <a:defRPr/>
              </a:pPr>
              <a:t>17</a:t>
            </a:fld>
            <a:endParaRPr lang="en-IN"/>
          </a:p>
        </p:txBody>
      </p:sp>
    </p:spTree>
    <p:extLst>
      <p:ext uri="{BB962C8B-B14F-4D97-AF65-F5344CB8AC3E}">
        <p14:creationId xmlns:p14="http://schemas.microsoft.com/office/powerpoint/2010/main" val="281454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bg1"/>
                </a:solidFill>
                <a:latin typeface="Arial" charset="0"/>
                <a:ea typeface="DejaVu Sans" charset="0"/>
                <a:cs typeface="DejaVu Sans" charset="0"/>
              </a:defRPr>
            </a:lvl1pPr>
            <a:lvl2pPr eaLnBrk="0">
              <a:tabLst>
                <a:tab pos="723900" algn="l"/>
                <a:tab pos="1447800" algn="l"/>
                <a:tab pos="2171700" algn="l"/>
                <a:tab pos="2895600" algn="l"/>
              </a:tabLst>
              <a:defRPr>
                <a:solidFill>
                  <a:schemeClr val="bg1"/>
                </a:solidFill>
                <a:latin typeface="Arial" charset="0"/>
                <a:ea typeface="DejaVu Sans" charset="0"/>
                <a:cs typeface="DejaVu Sans" charset="0"/>
              </a:defRPr>
            </a:lvl2pPr>
            <a:lvl3pPr eaLnBrk="0">
              <a:tabLst>
                <a:tab pos="723900" algn="l"/>
                <a:tab pos="1447800" algn="l"/>
                <a:tab pos="2171700" algn="l"/>
                <a:tab pos="2895600" algn="l"/>
              </a:tabLst>
              <a:defRPr>
                <a:solidFill>
                  <a:schemeClr val="bg1"/>
                </a:solidFill>
                <a:latin typeface="Arial" charset="0"/>
                <a:ea typeface="DejaVu Sans" charset="0"/>
                <a:cs typeface="DejaVu Sans" charset="0"/>
              </a:defRPr>
            </a:lvl3pPr>
            <a:lvl4pPr eaLnBrk="0">
              <a:tabLst>
                <a:tab pos="723900" algn="l"/>
                <a:tab pos="1447800" algn="l"/>
                <a:tab pos="2171700" algn="l"/>
                <a:tab pos="2895600" algn="l"/>
              </a:tabLst>
              <a:defRPr>
                <a:solidFill>
                  <a:schemeClr val="bg1"/>
                </a:solidFill>
                <a:latin typeface="Arial" charset="0"/>
                <a:ea typeface="DejaVu Sans" charset="0"/>
                <a:cs typeface="DejaVu Sans" charset="0"/>
              </a:defRPr>
            </a:lvl4pPr>
            <a:lvl5pPr eaLnBrk="0">
              <a:tabLst>
                <a:tab pos="723900" algn="l"/>
                <a:tab pos="1447800" algn="l"/>
                <a:tab pos="2171700" algn="l"/>
                <a:tab pos="2895600" algn="l"/>
              </a:tabLst>
              <a:defRPr>
                <a:solidFill>
                  <a:schemeClr val="bg1"/>
                </a:solidFill>
                <a:latin typeface="Arial" charset="0"/>
                <a:ea typeface="DejaVu Sans" charset="0"/>
                <a:cs typeface="DejaVu San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DejaVu Sans" charset="0"/>
                <a:cs typeface="DejaVu San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DejaVu Sans" charset="0"/>
                <a:cs typeface="DejaVu San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DejaVu Sans" charset="0"/>
                <a:cs typeface="DejaVu San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DejaVu Sans" charset="0"/>
                <a:cs typeface="DejaVu Sans" charset="0"/>
              </a:defRPr>
            </a:lvl9pPr>
          </a:lstStyle>
          <a:p>
            <a:pPr eaLnBrk="1"/>
            <a:fld id="{BD2F056B-9B94-4D37-9B49-A33A2029ECF5}" type="slidenum">
              <a:rPr lang="en-IN">
                <a:solidFill>
                  <a:srgbClr val="000000"/>
                </a:solidFill>
                <a:latin typeface="Times New Roman" pitchFamily="16" charset="0"/>
              </a:rPr>
              <a:pPr eaLnBrk="1"/>
              <a:t>20</a:t>
            </a:fld>
            <a:endParaRPr lang="en-IN">
              <a:solidFill>
                <a:srgbClr val="000000"/>
              </a:solidFill>
              <a:latin typeface="Times New Roman" pitchFamily="16" charset="0"/>
            </a:endParaRPr>
          </a:p>
        </p:txBody>
      </p:sp>
      <p:sp>
        <p:nvSpPr>
          <p:cNvPr id="17411"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2"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428404" indent="-323683">
              <a:buClr>
                <a:srgbClr val="996633"/>
              </a:buClr>
              <a:buSzPct val="45000"/>
              <a:buFont typeface="Wingdings" charset="2"/>
              <a:buChar char=""/>
              <a:tabLst>
                <a:tab pos="723525" algn="l"/>
                <a:tab pos="1447045" algn="l"/>
                <a:tab pos="2170575" algn="l"/>
                <a:tab pos="2894099" algn="l"/>
                <a:tab pos="3617623" algn="l"/>
                <a:tab pos="4341150" algn="l"/>
                <a:tab pos="5064674" algn="l"/>
                <a:tab pos="5788199" algn="l"/>
                <a:tab pos="6511723" algn="l"/>
                <a:tab pos="7235249" algn="l"/>
                <a:tab pos="7958774" algn="l"/>
                <a:tab pos="8682298" algn="l"/>
              </a:tabLst>
            </a:pPr>
            <a:r>
              <a:rPr lang="en-IN" sz="1200" dirty="0" smtClean="0"/>
              <a:t>To classify a pixel into one of the given object classes is a complex decision to make. So we break it into a series of small and simple tests.</a:t>
            </a:r>
          </a:p>
          <a:p>
            <a:pPr marL="428404" indent="-323683">
              <a:buClr>
                <a:srgbClr val="996633"/>
              </a:buClr>
              <a:buSzPct val="45000"/>
              <a:buFont typeface="Wingdings" charset="2"/>
              <a:buChar char=""/>
              <a:tabLst>
                <a:tab pos="723525" algn="l"/>
                <a:tab pos="1447045" algn="l"/>
                <a:tab pos="2170575" algn="l"/>
                <a:tab pos="2894099" algn="l"/>
                <a:tab pos="3617623" algn="l"/>
                <a:tab pos="4341150" algn="l"/>
                <a:tab pos="5064674" algn="l"/>
                <a:tab pos="5788199" algn="l"/>
                <a:tab pos="6511723" algn="l"/>
                <a:tab pos="7235249" algn="l"/>
                <a:tab pos="7958774" algn="l"/>
                <a:tab pos="8682298" algn="l"/>
              </a:tabLst>
            </a:pPr>
            <a:r>
              <a:rPr lang="en-IN" sz="1200" dirty="0" smtClean="0"/>
              <a:t>A tree based structure is used having a set of tests/rules at each level to make a decision at the end </a:t>
            </a:r>
          </a:p>
          <a:p>
            <a:pPr marL="428404" indent="-323683">
              <a:buClr>
                <a:srgbClr val="996633"/>
              </a:buClr>
              <a:buSzPct val="45000"/>
              <a:buFont typeface="Wingdings" charset="2"/>
              <a:buChar char=""/>
              <a:tabLst>
                <a:tab pos="723525" algn="l"/>
                <a:tab pos="1447045" algn="l"/>
                <a:tab pos="2170575" algn="l"/>
                <a:tab pos="2894099" algn="l"/>
                <a:tab pos="3617623" algn="l"/>
                <a:tab pos="4341150" algn="l"/>
                <a:tab pos="5064674" algn="l"/>
                <a:tab pos="5788199" algn="l"/>
                <a:tab pos="6511723" algn="l"/>
                <a:tab pos="7235249" algn="l"/>
                <a:tab pos="7958774" algn="l"/>
                <a:tab pos="8682298" algn="l"/>
              </a:tabLst>
            </a:pPr>
            <a:r>
              <a:rPr lang="en-IN" sz="1200" dirty="0" smtClean="0"/>
              <a:t>We consider only binary trees.</a:t>
            </a:r>
          </a:p>
          <a:p>
            <a:pPr marL="428404" indent="-323683">
              <a:buClr>
                <a:srgbClr val="996633"/>
              </a:buClr>
              <a:buSzPct val="45000"/>
              <a:buFont typeface="Wingdings" charset="2"/>
              <a:buChar char=""/>
              <a:tabLst>
                <a:tab pos="723525" algn="l"/>
                <a:tab pos="1447045" algn="l"/>
                <a:tab pos="2170575" algn="l"/>
                <a:tab pos="2894099" algn="l"/>
                <a:tab pos="3617623" algn="l"/>
                <a:tab pos="4341150" algn="l"/>
                <a:tab pos="5064674" algn="l"/>
                <a:tab pos="5788199" algn="l"/>
                <a:tab pos="6511723" algn="l"/>
                <a:tab pos="7235249" algn="l"/>
                <a:tab pos="7958774" algn="l"/>
                <a:tab pos="8682298" algn="l"/>
              </a:tabLst>
            </a:pPr>
            <a:r>
              <a:rPr lang="en-IN" sz="1200" dirty="0" smtClean="0"/>
              <a:t>Internal Node: contains a test condition to classify/separate</a:t>
            </a:r>
          </a:p>
          <a:p>
            <a:pPr marL="428404" indent="-323683">
              <a:buClr>
                <a:srgbClr val="996633"/>
              </a:buClr>
              <a:buSzPct val="45000"/>
              <a:buFont typeface="Wingdings" charset="2"/>
              <a:buChar char=""/>
              <a:tabLst>
                <a:tab pos="723525" algn="l"/>
                <a:tab pos="1447045" algn="l"/>
                <a:tab pos="2170575" algn="l"/>
                <a:tab pos="2894099" algn="l"/>
                <a:tab pos="3617623" algn="l"/>
                <a:tab pos="4341150" algn="l"/>
                <a:tab pos="5064674" algn="l"/>
                <a:tab pos="5788199" algn="l"/>
                <a:tab pos="6511723" algn="l"/>
                <a:tab pos="7235249" algn="l"/>
                <a:tab pos="7958774" algn="l"/>
                <a:tab pos="8682298" algn="l"/>
              </a:tabLst>
            </a:pPr>
            <a:r>
              <a:rPr lang="en-IN" sz="1200" dirty="0" smtClean="0"/>
              <a:t>Leaf Node: contains one classification. In case of pixel classification it contains the class probability</a:t>
            </a:r>
          </a:p>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bg1"/>
                </a:solidFill>
                <a:latin typeface="Arial" charset="0"/>
                <a:ea typeface="DejaVu Sans" charset="0"/>
                <a:cs typeface="DejaVu Sans" charset="0"/>
              </a:defRPr>
            </a:lvl1pPr>
            <a:lvl2pPr eaLnBrk="0">
              <a:tabLst>
                <a:tab pos="723900" algn="l"/>
                <a:tab pos="1447800" algn="l"/>
                <a:tab pos="2171700" algn="l"/>
                <a:tab pos="2895600" algn="l"/>
              </a:tabLst>
              <a:defRPr>
                <a:solidFill>
                  <a:schemeClr val="bg1"/>
                </a:solidFill>
                <a:latin typeface="Arial" charset="0"/>
                <a:ea typeface="DejaVu Sans" charset="0"/>
                <a:cs typeface="DejaVu Sans" charset="0"/>
              </a:defRPr>
            </a:lvl2pPr>
            <a:lvl3pPr eaLnBrk="0">
              <a:tabLst>
                <a:tab pos="723900" algn="l"/>
                <a:tab pos="1447800" algn="l"/>
                <a:tab pos="2171700" algn="l"/>
                <a:tab pos="2895600" algn="l"/>
              </a:tabLst>
              <a:defRPr>
                <a:solidFill>
                  <a:schemeClr val="bg1"/>
                </a:solidFill>
                <a:latin typeface="Arial" charset="0"/>
                <a:ea typeface="DejaVu Sans" charset="0"/>
                <a:cs typeface="DejaVu Sans" charset="0"/>
              </a:defRPr>
            </a:lvl3pPr>
            <a:lvl4pPr eaLnBrk="0">
              <a:tabLst>
                <a:tab pos="723900" algn="l"/>
                <a:tab pos="1447800" algn="l"/>
                <a:tab pos="2171700" algn="l"/>
                <a:tab pos="2895600" algn="l"/>
              </a:tabLst>
              <a:defRPr>
                <a:solidFill>
                  <a:schemeClr val="bg1"/>
                </a:solidFill>
                <a:latin typeface="Arial" charset="0"/>
                <a:ea typeface="DejaVu Sans" charset="0"/>
                <a:cs typeface="DejaVu Sans" charset="0"/>
              </a:defRPr>
            </a:lvl4pPr>
            <a:lvl5pPr eaLnBrk="0">
              <a:tabLst>
                <a:tab pos="723900" algn="l"/>
                <a:tab pos="1447800" algn="l"/>
                <a:tab pos="2171700" algn="l"/>
                <a:tab pos="2895600" algn="l"/>
              </a:tabLst>
              <a:defRPr>
                <a:solidFill>
                  <a:schemeClr val="bg1"/>
                </a:solidFill>
                <a:latin typeface="Arial" charset="0"/>
                <a:ea typeface="DejaVu Sans" charset="0"/>
                <a:cs typeface="DejaVu San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DejaVu Sans" charset="0"/>
                <a:cs typeface="DejaVu San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DejaVu Sans" charset="0"/>
                <a:cs typeface="DejaVu San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DejaVu Sans" charset="0"/>
                <a:cs typeface="DejaVu San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DejaVu Sans" charset="0"/>
                <a:cs typeface="DejaVu Sans" charset="0"/>
              </a:defRPr>
            </a:lvl9pPr>
          </a:lstStyle>
          <a:p>
            <a:pPr eaLnBrk="1"/>
            <a:fld id="{82B98CBC-AC2C-4184-87E3-245A054797BC}" type="slidenum">
              <a:rPr lang="en-IN">
                <a:solidFill>
                  <a:srgbClr val="000000"/>
                </a:solidFill>
                <a:latin typeface="Times New Roman" pitchFamily="16" charset="0"/>
              </a:rPr>
              <a:pPr eaLnBrk="1"/>
              <a:t>2</a:t>
            </a:fld>
            <a:endParaRPr lang="en-IN">
              <a:solidFill>
                <a:srgbClr val="000000"/>
              </a:solidFill>
              <a:latin typeface="Times New Roman" pitchFamily="16" charset="0"/>
            </a:endParaRPr>
          </a:p>
        </p:txBody>
      </p:sp>
      <p:sp>
        <p:nvSpPr>
          <p:cNvPr id="1536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indent="0" algn="l" defTabSz="44903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dirty="0" smtClean="0"/>
              <a:t>The Most Important thing while we are segmenting the image is that we are segmenting the image </a:t>
            </a:r>
            <a:r>
              <a:rPr lang="en-US" b="1" u="sng" dirty="0" smtClean="0"/>
              <a:t>BOTTOM  TO  UP </a:t>
            </a:r>
            <a:r>
              <a:rPr lang="en-US" dirty="0" smtClean="0"/>
              <a:t>. Means for each pixel we are assigning it’s class. So during Testing  each pixel is passed through the Random Forest and assigned it’s class.</a:t>
            </a:r>
            <a:endParaRPr lang="en-US" b="1" u="sng" dirty="0" smtClean="0"/>
          </a:p>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bg1"/>
                </a:solidFill>
                <a:latin typeface="Arial" charset="0"/>
                <a:ea typeface="DejaVu Sans" charset="0"/>
                <a:cs typeface="DejaVu Sans" charset="0"/>
              </a:defRPr>
            </a:lvl1pPr>
            <a:lvl2pPr eaLnBrk="0">
              <a:tabLst>
                <a:tab pos="723900" algn="l"/>
                <a:tab pos="1447800" algn="l"/>
                <a:tab pos="2171700" algn="l"/>
                <a:tab pos="2895600" algn="l"/>
              </a:tabLst>
              <a:defRPr>
                <a:solidFill>
                  <a:schemeClr val="bg1"/>
                </a:solidFill>
                <a:latin typeface="Arial" charset="0"/>
                <a:ea typeface="DejaVu Sans" charset="0"/>
                <a:cs typeface="DejaVu Sans" charset="0"/>
              </a:defRPr>
            </a:lvl2pPr>
            <a:lvl3pPr eaLnBrk="0">
              <a:tabLst>
                <a:tab pos="723900" algn="l"/>
                <a:tab pos="1447800" algn="l"/>
                <a:tab pos="2171700" algn="l"/>
                <a:tab pos="2895600" algn="l"/>
              </a:tabLst>
              <a:defRPr>
                <a:solidFill>
                  <a:schemeClr val="bg1"/>
                </a:solidFill>
                <a:latin typeface="Arial" charset="0"/>
                <a:ea typeface="DejaVu Sans" charset="0"/>
                <a:cs typeface="DejaVu Sans" charset="0"/>
              </a:defRPr>
            </a:lvl3pPr>
            <a:lvl4pPr eaLnBrk="0">
              <a:tabLst>
                <a:tab pos="723900" algn="l"/>
                <a:tab pos="1447800" algn="l"/>
                <a:tab pos="2171700" algn="l"/>
                <a:tab pos="2895600" algn="l"/>
              </a:tabLst>
              <a:defRPr>
                <a:solidFill>
                  <a:schemeClr val="bg1"/>
                </a:solidFill>
                <a:latin typeface="Arial" charset="0"/>
                <a:ea typeface="DejaVu Sans" charset="0"/>
                <a:cs typeface="DejaVu Sans" charset="0"/>
              </a:defRPr>
            </a:lvl4pPr>
            <a:lvl5pPr eaLnBrk="0">
              <a:tabLst>
                <a:tab pos="723900" algn="l"/>
                <a:tab pos="1447800" algn="l"/>
                <a:tab pos="2171700" algn="l"/>
                <a:tab pos="2895600" algn="l"/>
              </a:tabLst>
              <a:defRPr>
                <a:solidFill>
                  <a:schemeClr val="bg1"/>
                </a:solidFill>
                <a:latin typeface="Arial" charset="0"/>
                <a:ea typeface="DejaVu Sans" charset="0"/>
                <a:cs typeface="DejaVu San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DejaVu Sans" charset="0"/>
                <a:cs typeface="DejaVu San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DejaVu Sans" charset="0"/>
                <a:cs typeface="DejaVu San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DejaVu Sans" charset="0"/>
                <a:cs typeface="DejaVu San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DejaVu Sans" charset="0"/>
                <a:cs typeface="DejaVu Sans" charset="0"/>
              </a:defRPr>
            </a:lvl9pPr>
          </a:lstStyle>
          <a:p>
            <a:pPr eaLnBrk="1"/>
            <a:fld id="{4D3BE701-19A1-45B8-BF21-C57563BB68D7}" type="slidenum">
              <a:rPr lang="en-IN">
                <a:solidFill>
                  <a:srgbClr val="000000"/>
                </a:solidFill>
                <a:latin typeface="Times New Roman" pitchFamily="16" charset="0"/>
              </a:rPr>
              <a:pPr eaLnBrk="1"/>
              <a:t>3</a:t>
            </a:fld>
            <a:endParaRPr lang="en-IN">
              <a:solidFill>
                <a:srgbClr val="000000"/>
              </a:solidFill>
              <a:latin typeface="Times New Roman" pitchFamily="16" charset="0"/>
            </a:endParaRPr>
          </a:p>
        </p:txBody>
      </p:sp>
      <p:sp>
        <p:nvSpPr>
          <p:cNvPr id="16387"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8"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dirty="0" smtClean="0"/>
              <a:t>The classifier in this case is</a:t>
            </a:r>
            <a:r>
              <a:rPr lang="en-US" baseline="0" dirty="0" smtClean="0"/>
              <a:t> random forest. In random forest ,we construct many decision trees which in their leaf nodes contain the posterior probability for each of the classes.</a:t>
            </a: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bg1"/>
                </a:solidFill>
                <a:latin typeface="Arial" charset="0"/>
                <a:ea typeface="DejaVu Sans" charset="0"/>
                <a:cs typeface="DejaVu Sans" charset="0"/>
              </a:defRPr>
            </a:lvl1pPr>
            <a:lvl2pPr eaLnBrk="0">
              <a:tabLst>
                <a:tab pos="723900" algn="l"/>
                <a:tab pos="1447800" algn="l"/>
                <a:tab pos="2171700" algn="l"/>
                <a:tab pos="2895600" algn="l"/>
              </a:tabLst>
              <a:defRPr>
                <a:solidFill>
                  <a:schemeClr val="bg1"/>
                </a:solidFill>
                <a:latin typeface="Arial" charset="0"/>
                <a:ea typeface="DejaVu Sans" charset="0"/>
                <a:cs typeface="DejaVu Sans" charset="0"/>
              </a:defRPr>
            </a:lvl2pPr>
            <a:lvl3pPr eaLnBrk="0">
              <a:tabLst>
                <a:tab pos="723900" algn="l"/>
                <a:tab pos="1447800" algn="l"/>
                <a:tab pos="2171700" algn="l"/>
                <a:tab pos="2895600" algn="l"/>
              </a:tabLst>
              <a:defRPr>
                <a:solidFill>
                  <a:schemeClr val="bg1"/>
                </a:solidFill>
                <a:latin typeface="Arial" charset="0"/>
                <a:ea typeface="DejaVu Sans" charset="0"/>
                <a:cs typeface="DejaVu Sans" charset="0"/>
              </a:defRPr>
            </a:lvl3pPr>
            <a:lvl4pPr eaLnBrk="0">
              <a:tabLst>
                <a:tab pos="723900" algn="l"/>
                <a:tab pos="1447800" algn="l"/>
                <a:tab pos="2171700" algn="l"/>
                <a:tab pos="2895600" algn="l"/>
              </a:tabLst>
              <a:defRPr>
                <a:solidFill>
                  <a:schemeClr val="bg1"/>
                </a:solidFill>
                <a:latin typeface="Arial" charset="0"/>
                <a:ea typeface="DejaVu Sans" charset="0"/>
                <a:cs typeface="DejaVu Sans" charset="0"/>
              </a:defRPr>
            </a:lvl4pPr>
            <a:lvl5pPr eaLnBrk="0">
              <a:tabLst>
                <a:tab pos="723900" algn="l"/>
                <a:tab pos="1447800" algn="l"/>
                <a:tab pos="2171700" algn="l"/>
                <a:tab pos="2895600" algn="l"/>
              </a:tabLst>
              <a:defRPr>
                <a:solidFill>
                  <a:schemeClr val="bg1"/>
                </a:solidFill>
                <a:latin typeface="Arial" charset="0"/>
                <a:ea typeface="DejaVu Sans" charset="0"/>
                <a:cs typeface="DejaVu San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DejaVu Sans" charset="0"/>
                <a:cs typeface="DejaVu San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DejaVu Sans" charset="0"/>
                <a:cs typeface="DejaVu San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DejaVu Sans" charset="0"/>
                <a:cs typeface="DejaVu San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DejaVu Sans" charset="0"/>
                <a:cs typeface="DejaVu Sans" charset="0"/>
              </a:defRPr>
            </a:lvl9pPr>
          </a:lstStyle>
          <a:p>
            <a:pPr eaLnBrk="1"/>
            <a:fld id="{027F26FF-766F-4218-8B6C-167A48CADFB4}" type="slidenum">
              <a:rPr lang="en-IN">
                <a:solidFill>
                  <a:srgbClr val="000000"/>
                </a:solidFill>
                <a:latin typeface="Times New Roman" pitchFamily="16" charset="0"/>
              </a:rPr>
              <a:pPr eaLnBrk="1"/>
              <a:t>5</a:t>
            </a:fld>
            <a:endParaRPr lang="en-IN">
              <a:solidFill>
                <a:srgbClr val="000000"/>
              </a:solidFill>
              <a:latin typeface="Times New Roman" pitchFamily="16" charset="0"/>
            </a:endParaRPr>
          </a:p>
        </p:txBody>
      </p:sp>
      <p:sp>
        <p:nvSpPr>
          <p:cNvPr id="19459"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60"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bg1"/>
                </a:solidFill>
                <a:latin typeface="Arial" charset="0"/>
                <a:ea typeface="DejaVu Sans" charset="0"/>
                <a:cs typeface="DejaVu Sans" charset="0"/>
              </a:defRPr>
            </a:lvl1pPr>
            <a:lvl2pPr eaLnBrk="0">
              <a:tabLst>
                <a:tab pos="723900" algn="l"/>
                <a:tab pos="1447800" algn="l"/>
                <a:tab pos="2171700" algn="l"/>
                <a:tab pos="2895600" algn="l"/>
              </a:tabLst>
              <a:defRPr>
                <a:solidFill>
                  <a:schemeClr val="bg1"/>
                </a:solidFill>
                <a:latin typeface="Arial" charset="0"/>
                <a:ea typeface="DejaVu Sans" charset="0"/>
                <a:cs typeface="DejaVu Sans" charset="0"/>
              </a:defRPr>
            </a:lvl2pPr>
            <a:lvl3pPr eaLnBrk="0">
              <a:tabLst>
                <a:tab pos="723900" algn="l"/>
                <a:tab pos="1447800" algn="l"/>
                <a:tab pos="2171700" algn="l"/>
                <a:tab pos="2895600" algn="l"/>
              </a:tabLst>
              <a:defRPr>
                <a:solidFill>
                  <a:schemeClr val="bg1"/>
                </a:solidFill>
                <a:latin typeface="Arial" charset="0"/>
                <a:ea typeface="DejaVu Sans" charset="0"/>
                <a:cs typeface="DejaVu Sans" charset="0"/>
              </a:defRPr>
            </a:lvl3pPr>
            <a:lvl4pPr eaLnBrk="0">
              <a:tabLst>
                <a:tab pos="723900" algn="l"/>
                <a:tab pos="1447800" algn="l"/>
                <a:tab pos="2171700" algn="l"/>
                <a:tab pos="2895600" algn="l"/>
              </a:tabLst>
              <a:defRPr>
                <a:solidFill>
                  <a:schemeClr val="bg1"/>
                </a:solidFill>
                <a:latin typeface="Arial" charset="0"/>
                <a:ea typeface="DejaVu Sans" charset="0"/>
                <a:cs typeface="DejaVu Sans" charset="0"/>
              </a:defRPr>
            </a:lvl4pPr>
            <a:lvl5pPr eaLnBrk="0">
              <a:tabLst>
                <a:tab pos="723900" algn="l"/>
                <a:tab pos="1447800" algn="l"/>
                <a:tab pos="2171700" algn="l"/>
                <a:tab pos="2895600" algn="l"/>
              </a:tabLst>
              <a:defRPr>
                <a:solidFill>
                  <a:schemeClr val="bg1"/>
                </a:solidFill>
                <a:latin typeface="Arial" charset="0"/>
                <a:ea typeface="DejaVu Sans" charset="0"/>
                <a:cs typeface="DejaVu San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DejaVu Sans" charset="0"/>
                <a:cs typeface="DejaVu San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DejaVu Sans" charset="0"/>
                <a:cs typeface="DejaVu San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DejaVu Sans" charset="0"/>
                <a:cs typeface="DejaVu San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DejaVu Sans" charset="0"/>
                <a:cs typeface="DejaVu Sans" charset="0"/>
              </a:defRPr>
            </a:lvl9pPr>
          </a:lstStyle>
          <a:p>
            <a:pPr eaLnBrk="1"/>
            <a:fld id="{4557BF55-E0A5-4B68-9B9D-14745B9188C6}" type="slidenum">
              <a:rPr lang="en-IN">
                <a:solidFill>
                  <a:srgbClr val="000000"/>
                </a:solidFill>
                <a:latin typeface="Times New Roman" pitchFamily="16" charset="0"/>
              </a:rPr>
              <a:pPr eaLnBrk="1"/>
              <a:t>6</a:t>
            </a:fld>
            <a:endParaRPr lang="en-IN">
              <a:solidFill>
                <a:srgbClr val="000000"/>
              </a:solidFill>
              <a:latin typeface="Times New Roman" pitchFamily="16" charset="0"/>
            </a:endParaRPr>
          </a:p>
        </p:txBody>
      </p:sp>
      <p:sp>
        <p:nvSpPr>
          <p:cNvPr id="2048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4"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429991" indent="-323683">
              <a:buClr>
                <a:srgbClr val="996633"/>
              </a:buClr>
              <a:buSzPct val="45000"/>
              <a:buFont typeface="Wingdings" charset="2"/>
              <a:buChar char=""/>
              <a:tabLst>
                <a:tab pos="723525" algn="l"/>
                <a:tab pos="1447045" algn="l"/>
                <a:tab pos="2170575" algn="l"/>
                <a:tab pos="2894099" algn="l"/>
                <a:tab pos="3617623" algn="l"/>
                <a:tab pos="4341150" algn="l"/>
                <a:tab pos="5064674" algn="l"/>
                <a:tab pos="5788199" algn="l"/>
                <a:tab pos="6511723" algn="l"/>
                <a:tab pos="7235249" algn="l"/>
                <a:tab pos="7958774" algn="l"/>
                <a:tab pos="8682298" algn="l"/>
              </a:tabLst>
            </a:pPr>
            <a:r>
              <a:rPr lang="en-IN" sz="2400" dirty="0" smtClean="0"/>
              <a:t>For training each decision tree:</a:t>
            </a:r>
          </a:p>
          <a:p>
            <a:pPr marL="740981" lvl="1" indent="-284015">
              <a:buSzPct val="45000"/>
              <a:buFont typeface="Wingdings" charset="2"/>
              <a:buChar char=""/>
              <a:tabLst>
                <a:tab pos="723525" algn="l"/>
                <a:tab pos="1447045" algn="l"/>
                <a:tab pos="2170575" algn="l"/>
                <a:tab pos="2894099" algn="l"/>
                <a:tab pos="3617623" algn="l"/>
                <a:tab pos="4341150" algn="l"/>
                <a:tab pos="5064674" algn="l"/>
                <a:tab pos="5788199" algn="l"/>
                <a:tab pos="6511723" algn="l"/>
                <a:tab pos="7235249" algn="l"/>
                <a:tab pos="7958774" algn="l"/>
                <a:tab pos="8682298" algn="l"/>
              </a:tabLst>
            </a:pPr>
            <a:r>
              <a:rPr lang="en-IN" sz="2400" dirty="0" smtClean="0"/>
              <a:t>Sub-sample the training data from the pool of all training data.</a:t>
            </a:r>
          </a:p>
          <a:p>
            <a:pPr marL="740981" lvl="1" indent="-284015">
              <a:buSzPct val="45000"/>
              <a:buFont typeface="Wingdings" charset="2"/>
              <a:buChar char=""/>
              <a:tabLst>
                <a:tab pos="723525" algn="l"/>
                <a:tab pos="1447045" algn="l"/>
                <a:tab pos="2170575" algn="l"/>
                <a:tab pos="2894099" algn="l"/>
                <a:tab pos="3617623" algn="l"/>
                <a:tab pos="4341150" algn="l"/>
                <a:tab pos="5064674" algn="l"/>
                <a:tab pos="5788199" algn="l"/>
                <a:tab pos="6511723" algn="l"/>
                <a:tab pos="7235249" algn="l"/>
                <a:tab pos="7958774" algn="l"/>
                <a:tab pos="8682298" algn="l"/>
              </a:tabLst>
            </a:pPr>
            <a:r>
              <a:rPr lang="en-IN" sz="2400" dirty="0" smtClean="0"/>
              <a:t>Set P contains all the possible node tests to consider.</a:t>
            </a:r>
          </a:p>
          <a:p>
            <a:pPr marL="740981" lvl="1" indent="-284015">
              <a:buSzPct val="45000"/>
              <a:buFont typeface="Wingdings" charset="2"/>
              <a:buChar char=""/>
              <a:tabLst>
                <a:tab pos="723525" algn="l"/>
                <a:tab pos="1447045" algn="l"/>
                <a:tab pos="2170575" algn="l"/>
                <a:tab pos="2894099" algn="l"/>
                <a:tab pos="3617623" algn="l"/>
                <a:tab pos="4341150" algn="l"/>
                <a:tab pos="5064674" algn="l"/>
                <a:tab pos="5788199" algn="l"/>
                <a:tab pos="6511723" algn="l"/>
                <a:tab pos="7235249" algn="l"/>
                <a:tab pos="7958774" algn="l"/>
                <a:tab pos="8682298" algn="l"/>
              </a:tabLst>
            </a:pPr>
            <a:r>
              <a:rPr lang="en-IN" sz="2400" dirty="0" smtClean="0"/>
              <a:t>For training a specific node </a:t>
            </a:r>
            <a:r>
              <a:rPr lang="en-IN" sz="2400" i="1" dirty="0" smtClean="0"/>
              <a:t>#nf </a:t>
            </a:r>
            <a:r>
              <a:rPr lang="en-IN" sz="2400" dirty="0" smtClean="0"/>
              <a:t>number of node tests is sub-sampled from  P.</a:t>
            </a:r>
          </a:p>
          <a:p>
            <a:pPr marL="2437137" lvl="2" indent="-442683">
              <a:buFont typeface="Times New Roman" pitchFamily="16" charset="0"/>
              <a:buChar char="•"/>
              <a:tabLst>
                <a:tab pos="723525" algn="l"/>
                <a:tab pos="1447045" algn="l"/>
                <a:tab pos="2170575" algn="l"/>
                <a:tab pos="2894099" algn="l"/>
                <a:tab pos="3617623" algn="l"/>
                <a:tab pos="4341150" algn="l"/>
                <a:tab pos="5064674" algn="l"/>
                <a:tab pos="5788199" algn="l"/>
                <a:tab pos="6511723" algn="l"/>
                <a:tab pos="7235249" algn="l"/>
                <a:tab pos="7958774" algn="l"/>
                <a:tab pos="8682298" algn="l"/>
              </a:tabLst>
            </a:pPr>
            <a:r>
              <a:rPr lang="en-IN" dirty="0" smtClean="0"/>
              <a:t>Out of these #nf node tests the one that maximizes the information gain i.e. which maximally separates the classes is selected as node test for that node.</a:t>
            </a:r>
          </a:p>
          <a:p>
            <a:pPr marL="2437137" lvl="2" indent="-442683">
              <a:buFont typeface="Times New Roman" pitchFamily="16" charset="0"/>
              <a:buChar char="•"/>
              <a:tabLst>
                <a:tab pos="723525" algn="l"/>
                <a:tab pos="1447045" algn="l"/>
                <a:tab pos="2170575" algn="l"/>
                <a:tab pos="2894099" algn="l"/>
                <a:tab pos="3617623" algn="l"/>
                <a:tab pos="4341150" algn="l"/>
                <a:tab pos="5064674" algn="l"/>
                <a:tab pos="5788199" algn="l"/>
                <a:tab pos="6511723" algn="l"/>
                <a:tab pos="7235249" algn="l"/>
                <a:tab pos="7958774" algn="l"/>
                <a:tab pos="8682298" algn="l"/>
              </a:tabLst>
            </a:pPr>
            <a:r>
              <a:rPr lang="en-IN" dirty="0" smtClean="0"/>
              <a:t>That node test will split the feature space into regions primarily containing data points of one class.</a:t>
            </a: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bg1"/>
                </a:solidFill>
                <a:latin typeface="Arial" charset="0"/>
                <a:ea typeface="DejaVu Sans" charset="0"/>
                <a:cs typeface="DejaVu Sans" charset="0"/>
              </a:defRPr>
            </a:lvl1pPr>
            <a:lvl2pPr eaLnBrk="0">
              <a:tabLst>
                <a:tab pos="723900" algn="l"/>
                <a:tab pos="1447800" algn="l"/>
                <a:tab pos="2171700" algn="l"/>
                <a:tab pos="2895600" algn="l"/>
              </a:tabLst>
              <a:defRPr>
                <a:solidFill>
                  <a:schemeClr val="bg1"/>
                </a:solidFill>
                <a:latin typeface="Arial" charset="0"/>
                <a:ea typeface="DejaVu Sans" charset="0"/>
                <a:cs typeface="DejaVu Sans" charset="0"/>
              </a:defRPr>
            </a:lvl2pPr>
            <a:lvl3pPr eaLnBrk="0">
              <a:tabLst>
                <a:tab pos="723900" algn="l"/>
                <a:tab pos="1447800" algn="l"/>
                <a:tab pos="2171700" algn="l"/>
                <a:tab pos="2895600" algn="l"/>
              </a:tabLst>
              <a:defRPr>
                <a:solidFill>
                  <a:schemeClr val="bg1"/>
                </a:solidFill>
                <a:latin typeface="Arial" charset="0"/>
                <a:ea typeface="DejaVu Sans" charset="0"/>
                <a:cs typeface="DejaVu Sans" charset="0"/>
              </a:defRPr>
            </a:lvl3pPr>
            <a:lvl4pPr eaLnBrk="0">
              <a:tabLst>
                <a:tab pos="723900" algn="l"/>
                <a:tab pos="1447800" algn="l"/>
                <a:tab pos="2171700" algn="l"/>
                <a:tab pos="2895600" algn="l"/>
              </a:tabLst>
              <a:defRPr>
                <a:solidFill>
                  <a:schemeClr val="bg1"/>
                </a:solidFill>
                <a:latin typeface="Arial" charset="0"/>
                <a:ea typeface="DejaVu Sans" charset="0"/>
                <a:cs typeface="DejaVu Sans" charset="0"/>
              </a:defRPr>
            </a:lvl4pPr>
            <a:lvl5pPr eaLnBrk="0">
              <a:tabLst>
                <a:tab pos="723900" algn="l"/>
                <a:tab pos="1447800" algn="l"/>
                <a:tab pos="2171700" algn="l"/>
                <a:tab pos="2895600" algn="l"/>
              </a:tabLst>
              <a:defRPr>
                <a:solidFill>
                  <a:schemeClr val="bg1"/>
                </a:solidFill>
                <a:latin typeface="Arial" charset="0"/>
                <a:ea typeface="DejaVu Sans" charset="0"/>
                <a:cs typeface="DejaVu San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DejaVu Sans" charset="0"/>
                <a:cs typeface="DejaVu San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DejaVu Sans" charset="0"/>
                <a:cs typeface="DejaVu San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DejaVu Sans" charset="0"/>
                <a:cs typeface="DejaVu San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DejaVu Sans" charset="0"/>
                <a:cs typeface="DejaVu Sans" charset="0"/>
              </a:defRPr>
            </a:lvl9pPr>
          </a:lstStyle>
          <a:p>
            <a:pPr eaLnBrk="1"/>
            <a:fld id="{4B5F5D42-97FF-4C6C-BFAA-D185626F0903}" type="slidenum">
              <a:rPr lang="en-IN">
                <a:solidFill>
                  <a:srgbClr val="000000"/>
                </a:solidFill>
                <a:latin typeface="Times New Roman" pitchFamily="16" charset="0"/>
              </a:rPr>
              <a:pPr eaLnBrk="1"/>
              <a:t>7</a:t>
            </a:fld>
            <a:endParaRPr lang="en-IN">
              <a:solidFill>
                <a:srgbClr val="000000"/>
              </a:solidFill>
              <a:latin typeface="Times New Roman" pitchFamily="16" charset="0"/>
            </a:endParaRPr>
          </a:p>
        </p:txBody>
      </p:sp>
      <p:sp>
        <p:nvSpPr>
          <p:cNvPr id="21507"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FD69947B-A1C3-47A9-BD17-E1DF91D46736}" type="slidenum">
              <a:rPr lang="en-IN" smtClean="0"/>
              <a:pPr>
                <a:defRPr/>
              </a:pPr>
              <a:t>8</a:t>
            </a:fld>
            <a:endParaRPr lang="en-IN"/>
          </a:p>
        </p:txBody>
      </p:sp>
    </p:spTree>
    <p:extLst>
      <p:ext uri="{BB962C8B-B14F-4D97-AF65-F5344CB8AC3E}">
        <p14:creationId xmlns:p14="http://schemas.microsoft.com/office/powerpoint/2010/main" val="2953264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FD69947B-A1C3-47A9-BD17-E1DF91D46736}" type="slidenum">
              <a:rPr lang="en-IN" smtClean="0"/>
              <a:pPr>
                <a:defRPr/>
              </a:pPr>
              <a:t>11</a:t>
            </a:fld>
            <a:endParaRPr lang="en-IN"/>
          </a:p>
        </p:txBody>
      </p:sp>
    </p:spTree>
    <p:extLst>
      <p:ext uri="{BB962C8B-B14F-4D97-AF65-F5344CB8AC3E}">
        <p14:creationId xmlns:p14="http://schemas.microsoft.com/office/powerpoint/2010/main" val="3697343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Important point in</a:t>
            </a:r>
            <a:r>
              <a:rPr lang="en-US" baseline="0" dirty="0" smtClean="0"/>
              <a:t> this is that as the value of k in k-means goes on increasing the result automatically improves</a:t>
            </a:r>
          </a:p>
          <a:p>
            <a:endParaRPr lang="en-US" baseline="0" dirty="0" smtClean="0"/>
          </a:p>
          <a:p>
            <a:r>
              <a:rPr lang="en-US" baseline="0" dirty="0" smtClean="0"/>
              <a:t>We have tried for various values of K in k-means</a:t>
            </a:r>
          </a:p>
          <a:p>
            <a:endParaRPr lang="en-US" baseline="0" dirty="0" smtClean="0"/>
          </a:p>
          <a:p>
            <a:r>
              <a:rPr lang="en-US" baseline="0" dirty="0" smtClean="0"/>
              <a:t>30</a:t>
            </a:r>
          </a:p>
          <a:p>
            <a:r>
              <a:rPr lang="en-US" baseline="0" dirty="0" smtClean="0"/>
              <a:t>50</a:t>
            </a:r>
          </a:p>
          <a:p>
            <a:r>
              <a:rPr lang="en-US" baseline="0" dirty="0" smtClean="0"/>
              <a:t>100</a:t>
            </a:r>
          </a:p>
          <a:p>
            <a:r>
              <a:rPr lang="en-US" baseline="0" dirty="0" smtClean="0"/>
              <a:t>200</a:t>
            </a:r>
          </a:p>
          <a:p>
            <a:r>
              <a:rPr lang="en-US" baseline="0" dirty="0" smtClean="0"/>
              <a:t>400</a:t>
            </a:r>
            <a:endParaRPr lang="en-US" dirty="0"/>
          </a:p>
        </p:txBody>
      </p:sp>
      <p:sp>
        <p:nvSpPr>
          <p:cNvPr id="4" name="Slide Number Placeholder 3"/>
          <p:cNvSpPr>
            <a:spLocks noGrp="1"/>
          </p:cNvSpPr>
          <p:nvPr>
            <p:ph type="sldNum" idx="10"/>
          </p:nvPr>
        </p:nvSpPr>
        <p:spPr/>
        <p:txBody>
          <a:bodyPr/>
          <a:lstStyle/>
          <a:p>
            <a:pPr>
              <a:defRPr/>
            </a:pPr>
            <a:fld id="{FD69947B-A1C3-47A9-BD17-E1DF91D46736}" type="slidenum">
              <a:rPr lang="en-IN" smtClean="0"/>
              <a:pPr>
                <a:defRPr/>
              </a:pPr>
              <a:t>15</a:t>
            </a:fld>
            <a:endParaRPr lang="en-IN"/>
          </a:p>
        </p:txBody>
      </p:sp>
    </p:spTree>
    <p:extLst>
      <p:ext uri="{BB962C8B-B14F-4D97-AF65-F5344CB8AC3E}">
        <p14:creationId xmlns:p14="http://schemas.microsoft.com/office/powerpoint/2010/main" val="435360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0080625" cy="75596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a:p>
        </p:txBody>
      </p:sp>
      <p:sp useBgFill="1">
        <p:nvSpPr>
          <p:cNvPr id="8" name="Rounded Rectangle 7"/>
          <p:cNvSpPr/>
          <p:nvPr/>
        </p:nvSpPr>
        <p:spPr>
          <a:xfrm>
            <a:off x="100806" y="111995"/>
            <a:ext cx="9879013" cy="734688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a:p>
        </p:txBody>
      </p:sp>
      <p:sp>
        <p:nvSpPr>
          <p:cNvPr id="4" name="Date Placeholder 3"/>
          <p:cNvSpPr>
            <a:spLocks noGrp="1"/>
          </p:cNvSpPr>
          <p:nvPr>
            <p:ph type="dt" sz="half" idx="10"/>
          </p:nvPr>
        </p:nvSpPr>
        <p:spPr/>
        <p:txBody>
          <a:bodyPr/>
          <a:lstStyle/>
          <a:p>
            <a:pPr>
              <a:defRPr/>
            </a:pPr>
            <a:endParaRPr lang="fi-FI"/>
          </a:p>
        </p:txBody>
      </p:sp>
      <p:sp>
        <p:nvSpPr>
          <p:cNvPr id="5" name="Footer Placeholder 4"/>
          <p:cNvSpPr>
            <a:spLocks noGrp="1"/>
          </p:cNvSpPr>
          <p:nvPr>
            <p:ph type="ftr" sz="quarter" idx="11"/>
          </p:nvPr>
        </p:nvSpPr>
        <p:spPr/>
        <p:txBody>
          <a:bodyPr/>
          <a:lstStyle/>
          <a:p>
            <a:pPr>
              <a:defRPr/>
            </a:pPr>
            <a:endParaRPr lang="fi-FI"/>
          </a:p>
        </p:txBody>
      </p:sp>
      <p:sp>
        <p:nvSpPr>
          <p:cNvPr id="9" name="Rectangle 8"/>
          <p:cNvSpPr/>
          <p:nvPr/>
        </p:nvSpPr>
        <p:spPr>
          <a:xfrm>
            <a:off x="380824" y="3243674"/>
            <a:ext cx="7880098" cy="2715883"/>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a:p>
        </p:txBody>
      </p:sp>
      <p:sp>
        <p:nvSpPr>
          <p:cNvPr id="12" name="Rectangle 11"/>
          <p:cNvSpPr/>
          <p:nvPr/>
        </p:nvSpPr>
        <p:spPr>
          <a:xfrm>
            <a:off x="8348323" y="3245914"/>
            <a:ext cx="1312276" cy="2711403"/>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a:p>
        </p:txBody>
      </p:sp>
      <p:sp>
        <p:nvSpPr>
          <p:cNvPr id="13" name="Rectangle 12"/>
          <p:cNvSpPr/>
          <p:nvPr/>
        </p:nvSpPr>
        <p:spPr>
          <a:xfrm>
            <a:off x="8502731" y="3457584"/>
            <a:ext cx="1003459" cy="2288062"/>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a:p>
        </p:txBody>
      </p:sp>
      <p:sp>
        <p:nvSpPr>
          <p:cNvPr id="14" name="Rectangle 13"/>
          <p:cNvSpPr/>
          <p:nvPr/>
        </p:nvSpPr>
        <p:spPr>
          <a:xfrm>
            <a:off x="491114" y="3368257"/>
            <a:ext cx="7659517" cy="2475092"/>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a:p>
        </p:txBody>
      </p:sp>
      <p:sp>
        <p:nvSpPr>
          <p:cNvPr id="6" name="Slide Number Placeholder 5"/>
          <p:cNvSpPr>
            <a:spLocks noGrp="1"/>
          </p:cNvSpPr>
          <p:nvPr>
            <p:ph type="sldNum" sz="quarter" idx="12"/>
          </p:nvPr>
        </p:nvSpPr>
        <p:spPr>
          <a:xfrm>
            <a:off x="8584435" y="5098502"/>
            <a:ext cx="840052" cy="503978"/>
          </a:xfrm>
        </p:spPr>
        <p:txBody>
          <a:bodyPr/>
          <a:lstStyle>
            <a:lvl1pPr algn="ctr">
              <a:defRPr sz="3100">
                <a:solidFill>
                  <a:schemeClr val="accent1">
                    <a:lumMod val="50000"/>
                  </a:schemeClr>
                </a:solidFill>
              </a:defRPr>
            </a:lvl1pPr>
          </a:lstStyle>
          <a:p>
            <a:pPr>
              <a:defRPr/>
            </a:pPr>
            <a:fld id="{65E6539D-F481-4D0E-9AE7-EE303D918652}" type="slidenum">
              <a:rPr lang="fi-FI" smtClean="0"/>
              <a:pPr>
                <a:defRPr/>
              </a:pPr>
              <a:t>‹#›</a:t>
            </a:fld>
            <a:endParaRPr lang="fi-FI"/>
          </a:p>
        </p:txBody>
      </p:sp>
      <p:sp>
        <p:nvSpPr>
          <p:cNvPr id="11" name="Rectangle 10"/>
          <p:cNvSpPr/>
          <p:nvPr/>
        </p:nvSpPr>
        <p:spPr>
          <a:xfrm>
            <a:off x="597321" y="5025758"/>
            <a:ext cx="7447101" cy="732342"/>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a:p>
        </p:txBody>
      </p:sp>
      <p:sp>
        <p:nvSpPr>
          <p:cNvPr id="10" name="Rectangle 9"/>
          <p:cNvSpPr/>
          <p:nvPr/>
        </p:nvSpPr>
        <p:spPr>
          <a:xfrm>
            <a:off x="594178" y="3460651"/>
            <a:ext cx="7453387" cy="2290302"/>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a:p>
        </p:txBody>
      </p:sp>
      <p:sp>
        <p:nvSpPr>
          <p:cNvPr id="3" name="Subtitle 2"/>
          <p:cNvSpPr>
            <a:spLocks noGrp="1"/>
          </p:cNvSpPr>
          <p:nvPr>
            <p:ph type="subTitle" idx="1"/>
          </p:nvPr>
        </p:nvSpPr>
        <p:spPr>
          <a:xfrm>
            <a:off x="708648" y="5123780"/>
            <a:ext cx="7224448" cy="503978"/>
          </a:xfrm>
        </p:spPr>
        <p:txBody>
          <a:bodyPr>
            <a:normAutofit/>
          </a:bodyPr>
          <a:lstStyle>
            <a:lvl1pPr marL="0" indent="0" algn="ctr">
              <a:buNone/>
              <a:defRPr sz="2000" cap="all" spc="331" baseline="0">
                <a:solidFill>
                  <a:srgbClr val="FFFFFF"/>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66645" y="3557207"/>
            <a:ext cx="7308453" cy="1343943"/>
          </a:xfrm>
        </p:spPr>
        <p:txBody>
          <a:bodyPr anchor="b" anchorCtr="0">
            <a:noAutofit/>
          </a:bodyPr>
          <a:lstStyle>
            <a:lvl1pPr>
              <a:defRPr sz="44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fi-FI"/>
          </a:p>
        </p:txBody>
      </p:sp>
      <p:sp>
        <p:nvSpPr>
          <p:cNvPr id="5" name="Footer Placeholder 4"/>
          <p:cNvSpPr>
            <a:spLocks noGrp="1"/>
          </p:cNvSpPr>
          <p:nvPr>
            <p:ph type="ftr" sz="quarter" idx="11"/>
          </p:nvPr>
        </p:nvSpPr>
        <p:spPr/>
        <p:txBody>
          <a:bodyPr/>
          <a:lstStyle/>
          <a:p>
            <a:pPr>
              <a:defRPr/>
            </a:pPr>
            <a:endParaRPr lang="fi-FI"/>
          </a:p>
        </p:txBody>
      </p:sp>
      <p:sp>
        <p:nvSpPr>
          <p:cNvPr id="6" name="Slide Number Placeholder 5"/>
          <p:cNvSpPr>
            <a:spLocks noGrp="1"/>
          </p:cNvSpPr>
          <p:nvPr>
            <p:ph type="sldNum" sz="quarter" idx="12"/>
          </p:nvPr>
        </p:nvSpPr>
        <p:spPr/>
        <p:txBody>
          <a:bodyPr/>
          <a:lstStyle/>
          <a:p>
            <a:pPr>
              <a:defRPr/>
            </a:pPr>
            <a:fld id="{B8986D2F-DC6B-44FD-88D8-4E8A1503E8D1}" type="slidenum">
              <a:rPr lang="fi-FI" smtClean="0"/>
              <a:pPr>
                <a:defRPr/>
              </a:pPr>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7564550" y="251989"/>
            <a:ext cx="2049727" cy="6749070"/>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marL="0" algn="ctr" defTabSz="1007943" rtl="0" eaLnBrk="1" latinLnBrk="0" hangingPunct="1"/>
            <a:endParaRPr lang="en-US" sz="2000" kern="1200">
              <a:solidFill>
                <a:schemeClr val="lt1"/>
              </a:solidFill>
              <a:latin typeface="+mn-lt"/>
              <a:ea typeface="+mn-ea"/>
              <a:cs typeface="+mn-cs"/>
            </a:endParaRPr>
          </a:p>
        </p:txBody>
      </p:sp>
      <p:sp>
        <p:nvSpPr>
          <p:cNvPr id="8" name="Rectangle 7"/>
          <p:cNvSpPr/>
          <p:nvPr/>
        </p:nvSpPr>
        <p:spPr>
          <a:xfrm>
            <a:off x="7667653" y="387364"/>
            <a:ext cx="1843523" cy="6478323"/>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a:p>
        </p:txBody>
      </p:sp>
      <p:sp>
        <p:nvSpPr>
          <p:cNvPr id="2" name="Vertical Title 1"/>
          <p:cNvSpPr>
            <a:spLocks noGrp="1"/>
          </p:cNvSpPr>
          <p:nvPr>
            <p:ph type="title" orient="vert"/>
          </p:nvPr>
        </p:nvSpPr>
        <p:spPr>
          <a:xfrm>
            <a:off x="7770567" y="435885"/>
            <a:ext cx="1637695" cy="63812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4031" y="419981"/>
            <a:ext cx="6804422" cy="63837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fi-FI"/>
          </a:p>
        </p:txBody>
      </p:sp>
      <p:sp>
        <p:nvSpPr>
          <p:cNvPr id="5" name="Footer Placeholder 4"/>
          <p:cNvSpPr>
            <a:spLocks noGrp="1"/>
          </p:cNvSpPr>
          <p:nvPr>
            <p:ph type="ftr" sz="quarter" idx="11"/>
          </p:nvPr>
        </p:nvSpPr>
        <p:spPr/>
        <p:txBody>
          <a:bodyPr/>
          <a:lstStyle/>
          <a:p>
            <a:pPr>
              <a:defRPr/>
            </a:pPr>
            <a:endParaRPr lang="fi-FI"/>
          </a:p>
        </p:txBody>
      </p:sp>
      <p:sp>
        <p:nvSpPr>
          <p:cNvPr id="6" name="Slide Number Placeholder 5"/>
          <p:cNvSpPr>
            <a:spLocks noGrp="1"/>
          </p:cNvSpPr>
          <p:nvPr>
            <p:ph type="sldNum" sz="quarter" idx="12"/>
          </p:nvPr>
        </p:nvSpPr>
        <p:spPr/>
        <p:txBody>
          <a:bodyPr/>
          <a:lstStyle/>
          <a:p>
            <a:pPr>
              <a:defRPr/>
            </a:pPr>
            <a:fld id="{0E797FD7-3391-439E-9B6C-92E757E7F177}" type="slidenum">
              <a:rPr lang="fi-FI" smtClean="0"/>
              <a:pPr>
                <a:defRPr/>
              </a:pPr>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fi-FI"/>
          </a:p>
        </p:txBody>
      </p:sp>
      <p:sp>
        <p:nvSpPr>
          <p:cNvPr id="5" name="Footer Placeholder 4"/>
          <p:cNvSpPr>
            <a:spLocks noGrp="1"/>
          </p:cNvSpPr>
          <p:nvPr>
            <p:ph type="ftr" sz="quarter" idx="11"/>
          </p:nvPr>
        </p:nvSpPr>
        <p:spPr/>
        <p:txBody>
          <a:bodyPr/>
          <a:lstStyle/>
          <a:p>
            <a:pPr>
              <a:defRPr/>
            </a:pPr>
            <a:endParaRPr lang="fi-FI"/>
          </a:p>
        </p:txBody>
      </p:sp>
      <p:sp>
        <p:nvSpPr>
          <p:cNvPr id="6" name="Slide Number Placeholder 5"/>
          <p:cNvSpPr>
            <a:spLocks noGrp="1"/>
          </p:cNvSpPr>
          <p:nvPr>
            <p:ph type="sldNum" sz="quarter" idx="12"/>
          </p:nvPr>
        </p:nvSpPr>
        <p:spPr/>
        <p:txBody>
          <a:bodyPr/>
          <a:lstStyle/>
          <a:p>
            <a:pPr>
              <a:defRPr/>
            </a:pPr>
            <a:fld id="{EBA67A35-BFD1-4E88-8A40-FC50A09FEEF4}" type="slidenum">
              <a:rPr lang="fi-FI" smtClean="0"/>
              <a:pPr>
                <a:defRPr/>
              </a:pPr>
              <a:t>‹#›</a:t>
            </a:fld>
            <a:endParaRPr 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10080625" cy="75596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a:p>
        </p:txBody>
      </p:sp>
      <p:sp useBgFill="1">
        <p:nvSpPr>
          <p:cNvPr id="8" name="Rounded Rectangle 7"/>
          <p:cNvSpPr/>
          <p:nvPr/>
        </p:nvSpPr>
        <p:spPr>
          <a:xfrm>
            <a:off x="100806" y="111995"/>
            <a:ext cx="9879013" cy="734688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a:p>
        </p:txBody>
      </p:sp>
      <p:sp>
        <p:nvSpPr>
          <p:cNvPr id="4" name="Date Placeholder 3"/>
          <p:cNvSpPr>
            <a:spLocks noGrp="1"/>
          </p:cNvSpPr>
          <p:nvPr>
            <p:ph type="dt" sz="half" idx="10"/>
          </p:nvPr>
        </p:nvSpPr>
        <p:spPr/>
        <p:txBody>
          <a:bodyPr/>
          <a:lstStyle/>
          <a:p>
            <a:pPr>
              <a:defRPr/>
            </a:pPr>
            <a:endParaRPr lang="fi-FI"/>
          </a:p>
        </p:txBody>
      </p:sp>
      <p:sp>
        <p:nvSpPr>
          <p:cNvPr id="13" name="Rectangle 12"/>
          <p:cNvSpPr/>
          <p:nvPr/>
        </p:nvSpPr>
        <p:spPr>
          <a:xfrm>
            <a:off x="498272" y="3247860"/>
            <a:ext cx="9111765" cy="2715883"/>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a:p>
        </p:txBody>
      </p:sp>
      <p:sp>
        <p:nvSpPr>
          <p:cNvPr id="16" name="Rectangle 15"/>
          <p:cNvSpPr/>
          <p:nvPr/>
        </p:nvSpPr>
        <p:spPr>
          <a:xfrm>
            <a:off x="625801" y="3359856"/>
            <a:ext cx="8856707" cy="2475092"/>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a:p>
        </p:txBody>
      </p:sp>
      <p:sp>
        <p:nvSpPr>
          <p:cNvPr id="5" name="Footer Placeholder 4"/>
          <p:cNvSpPr>
            <a:spLocks noGrp="1"/>
          </p:cNvSpPr>
          <p:nvPr>
            <p:ph type="ftr" sz="quarter" idx="11"/>
          </p:nvPr>
        </p:nvSpPr>
        <p:spPr/>
        <p:txBody>
          <a:bodyPr/>
          <a:lstStyle/>
          <a:p>
            <a:pPr>
              <a:defRPr/>
            </a:pPr>
            <a:endParaRPr lang="fi-FI"/>
          </a:p>
        </p:txBody>
      </p:sp>
      <p:sp>
        <p:nvSpPr>
          <p:cNvPr id="6" name="Slide Number Placeholder 5"/>
          <p:cNvSpPr>
            <a:spLocks noGrp="1"/>
          </p:cNvSpPr>
          <p:nvPr>
            <p:ph type="sldNum" sz="quarter" idx="12"/>
          </p:nvPr>
        </p:nvSpPr>
        <p:spPr/>
        <p:txBody>
          <a:bodyPr/>
          <a:lstStyle/>
          <a:p>
            <a:pPr>
              <a:defRPr/>
            </a:pPr>
            <a:fld id="{C6F5A344-ED6C-4604-84A4-FD6ADFEA90E7}" type="slidenum">
              <a:rPr lang="fi-FI" smtClean="0"/>
              <a:pPr>
                <a:defRPr/>
              </a:pPr>
              <a:t>‹#›</a:t>
            </a:fld>
            <a:endParaRPr lang="fi-FI"/>
          </a:p>
        </p:txBody>
      </p:sp>
      <p:sp>
        <p:nvSpPr>
          <p:cNvPr id="2" name="Title 1"/>
          <p:cNvSpPr>
            <a:spLocks noGrp="1"/>
          </p:cNvSpPr>
          <p:nvPr>
            <p:ph type="title"/>
          </p:nvPr>
        </p:nvSpPr>
        <p:spPr>
          <a:xfrm>
            <a:off x="811892" y="3527848"/>
            <a:ext cx="8484526" cy="1427940"/>
          </a:xfrm>
        </p:spPr>
        <p:txBody>
          <a:bodyPr anchor="b" anchorCtr="0">
            <a:noAutofit/>
          </a:bodyPr>
          <a:lstStyle>
            <a:lvl1pPr algn="ctr" defTabSz="1007943" rtl="0" eaLnBrk="1" latinLnBrk="0" hangingPunct="1">
              <a:spcBef>
                <a:spcPct val="0"/>
              </a:spcBef>
              <a:buNone/>
              <a:defRPr lang="en-US" sz="44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744688" y="5006185"/>
            <a:ext cx="8618934" cy="732342"/>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a:p>
        </p:txBody>
      </p:sp>
      <p:sp>
        <p:nvSpPr>
          <p:cNvPr id="3" name="Text Placeholder 2"/>
          <p:cNvSpPr>
            <a:spLocks noGrp="1"/>
          </p:cNvSpPr>
          <p:nvPr>
            <p:ph type="body" idx="1"/>
          </p:nvPr>
        </p:nvSpPr>
        <p:spPr>
          <a:xfrm>
            <a:off x="811892" y="5078927"/>
            <a:ext cx="8484526" cy="577374"/>
          </a:xfrm>
        </p:spPr>
        <p:txBody>
          <a:bodyPr anchor="ctr">
            <a:normAutofit/>
          </a:bodyPr>
          <a:lstStyle>
            <a:lvl1pPr marL="0" indent="0" algn="ctr">
              <a:buNone/>
              <a:defRPr sz="2200" cap="all" spc="276" baseline="0">
                <a:solidFill>
                  <a:srgbClr val="FFFFFF"/>
                </a:solidFill>
              </a:defRPr>
            </a:lvl1pPr>
            <a:lvl2pPr marL="503972" indent="0">
              <a:buNone/>
              <a:defRPr sz="2000">
                <a:solidFill>
                  <a:schemeClr val="tx1">
                    <a:tint val="75000"/>
                  </a:schemeClr>
                </a:solidFill>
              </a:defRPr>
            </a:lvl2pPr>
            <a:lvl3pPr marL="1007943" indent="0">
              <a:buNone/>
              <a:defRPr sz="1800">
                <a:solidFill>
                  <a:schemeClr val="tx1">
                    <a:tint val="75000"/>
                  </a:schemeClr>
                </a:solidFill>
              </a:defRPr>
            </a:lvl3pPr>
            <a:lvl4pPr marL="1511915" indent="0">
              <a:buNone/>
              <a:defRPr sz="1500">
                <a:solidFill>
                  <a:schemeClr val="tx1">
                    <a:tint val="75000"/>
                  </a:schemeClr>
                </a:solidFill>
              </a:defRPr>
            </a:lvl4pPr>
            <a:lvl5pPr marL="2015886" indent="0">
              <a:buNone/>
              <a:defRPr sz="1500">
                <a:solidFill>
                  <a:schemeClr val="tx1">
                    <a:tint val="75000"/>
                  </a:schemeClr>
                </a:solidFill>
              </a:defRPr>
            </a:lvl5pPr>
            <a:lvl6pPr marL="2519858" indent="0">
              <a:buNone/>
              <a:defRPr sz="1500">
                <a:solidFill>
                  <a:schemeClr val="tx1">
                    <a:tint val="75000"/>
                  </a:schemeClr>
                </a:solidFill>
              </a:defRPr>
            </a:lvl6pPr>
            <a:lvl7pPr marL="3023829" indent="0">
              <a:buNone/>
              <a:defRPr sz="1500">
                <a:solidFill>
                  <a:schemeClr val="tx1">
                    <a:tint val="75000"/>
                  </a:schemeClr>
                </a:solidFill>
              </a:defRPr>
            </a:lvl7pPr>
            <a:lvl8pPr marL="3527801" indent="0">
              <a:buNone/>
              <a:defRPr sz="1500">
                <a:solidFill>
                  <a:schemeClr val="tx1">
                    <a:tint val="75000"/>
                  </a:schemeClr>
                </a:solidFill>
              </a:defRPr>
            </a:lvl8pPr>
            <a:lvl9pPr marL="4031772" indent="0">
              <a:buNone/>
              <a:defRPr sz="1500">
                <a:solidFill>
                  <a:schemeClr val="tx1">
                    <a:tint val="75000"/>
                  </a:schemeClr>
                </a:solidFill>
              </a:defRPr>
            </a:lvl9pPr>
          </a:lstStyle>
          <a:p>
            <a:pPr lvl="0"/>
            <a:r>
              <a:rPr lang="en-US" smtClean="0"/>
              <a:t>Click to edit Master text styles</a:t>
            </a:r>
          </a:p>
        </p:txBody>
      </p:sp>
      <p:sp>
        <p:nvSpPr>
          <p:cNvPr id="14" name="Rectangle 13"/>
          <p:cNvSpPr/>
          <p:nvPr/>
        </p:nvSpPr>
        <p:spPr>
          <a:xfrm>
            <a:off x="744976" y="3443852"/>
            <a:ext cx="8618360" cy="2290302"/>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9777" y="450155"/>
            <a:ext cx="9106817" cy="1145776"/>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69777" y="1894957"/>
            <a:ext cx="4452276" cy="4858351"/>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24318" y="1894957"/>
            <a:ext cx="4452276" cy="4858351"/>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fi-FI"/>
          </a:p>
        </p:txBody>
      </p:sp>
      <p:sp>
        <p:nvSpPr>
          <p:cNvPr id="6" name="Footer Placeholder 5"/>
          <p:cNvSpPr>
            <a:spLocks noGrp="1"/>
          </p:cNvSpPr>
          <p:nvPr>
            <p:ph type="ftr" sz="quarter" idx="11"/>
          </p:nvPr>
        </p:nvSpPr>
        <p:spPr/>
        <p:txBody>
          <a:bodyPr/>
          <a:lstStyle/>
          <a:p>
            <a:pPr>
              <a:defRPr/>
            </a:pPr>
            <a:endParaRPr lang="fi-FI"/>
          </a:p>
        </p:txBody>
      </p:sp>
      <p:sp>
        <p:nvSpPr>
          <p:cNvPr id="7" name="Slide Number Placeholder 6"/>
          <p:cNvSpPr>
            <a:spLocks noGrp="1"/>
          </p:cNvSpPr>
          <p:nvPr>
            <p:ph type="sldNum" sz="quarter" idx="12"/>
          </p:nvPr>
        </p:nvSpPr>
        <p:spPr/>
        <p:txBody>
          <a:bodyPr/>
          <a:lstStyle/>
          <a:p>
            <a:pPr>
              <a:defRPr/>
            </a:pPr>
            <a:fld id="{6C509724-6C87-4E79-A0FA-6208EEA46A64}" type="slidenum">
              <a:rPr lang="fi-FI" smtClean="0"/>
              <a:pPr>
                <a:defRPr/>
              </a:pPr>
              <a:t>‹#›</a:t>
            </a:fld>
            <a:endParaRPr 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9777" y="450155"/>
            <a:ext cx="9106817" cy="1145776"/>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69776" y="1898669"/>
            <a:ext cx="4454027" cy="705219"/>
          </a:xfrm>
        </p:spPr>
        <p:txBody>
          <a:bodyPr anchor="b">
            <a:noAutofit/>
          </a:bodyPr>
          <a:lstStyle>
            <a:lvl1pPr marL="0" indent="0" algn="ctr">
              <a:buNone/>
              <a:defRPr sz="2400" b="1"/>
            </a:lvl1pPr>
            <a:lvl2pPr marL="503972" indent="0">
              <a:buNone/>
              <a:defRPr sz="2200" b="1"/>
            </a:lvl2pPr>
            <a:lvl3pPr marL="1007943" indent="0">
              <a:buNone/>
              <a:defRPr sz="2000" b="1"/>
            </a:lvl3pPr>
            <a:lvl4pPr marL="1511915" indent="0">
              <a:buNone/>
              <a:defRPr sz="1800" b="1"/>
            </a:lvl4pPr>
            <a:lvl5pPr marL="2015886" indent="0">
              <a:buNone/>
              <a:defRPr sz="1800" b="1"/>
            </a:lvl5pPr>
            <a:lvl6pPr marL="2519858" indent="0">
              <a:buNone/>
              <a:defRPr sz="1800" b="1"/>
            </a:lvl6pPr>
            <a:lvl7pPr marL="3023829" indent="0">
              <a:buNone/>
              <a:defRPr sz="1800" b="1"/>
            </a:lvl7pPr>
            <a:lvl8pPr marL="3527801" indent="0">
              <a:buNone/>
              <a:defRPr sz="1800" b="1"/>
            </a:lvl8pPr>
            <a:lvl9pPr marL="4031772"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469776" y="2687884"/>
            <a:ext cx="4454027" cy="4065075"/>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20818" y="1898669"/>
            <a:ext cx="4455776" cy="705219"/>
          </a:xfrm>
        </p:spPr>
        <p:txBody>
          <a:bodyPr anchor="b">
            <a:noAutofit/>
          </a:bodyPr>
          <a:lstStyle>
            <a:lvl1pPr marL="0" indent="0" algn="ctr">
              <a:buNone/>
              <a:defRPr sz="2400" b="1"/>
            </a:lvl1pPr>
            <a:lvl2pPr marL="503972" indent="0">
              <a:buNone/>
              <a:defRPr sz="2200" b="1"/>
            </a:lvl2pPr>
            <a:lvl3pPr marL="1007943" indent="0">
              <a:buNone/>
              <a:defRPr sz="2000" b="1"/>
            </a:lvl3pPr>
            <a:lvl4pPr marL="1511915" indent="0">
              <a:buNone/>
              <a:defRPr sz="1800" b="1"/>
            </a:lvl4pPr>
            <a:lvl5pPr marL="2015886" indent="0">
              <a:buNone/>
              <a:defRPr sz="1800" b="1"/>
            </a:lvl5pPr>
            <a:lvl6pPr marL="2519858" indent="0">
              <a:buNone/>
              <a:defRPr sz="1800" b="1"/>
            </a:lvl6pPr>
            <a:lvl7pPr marL="3023829" indent="0">
              <a:buNone/>
              <a:defRPr sz="1800" b="1"/>
            </a:lvl7pPr>
            <a:lvl8pPr marL="3527801" indent="0">
              <a:buNone/>
              <a:defRPr sz="1800" b="1"/>
            </a:lvl8pPr>
            <a:lvl9pPr marL="4031772"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20818" y="2687884"/>
            <a:ext cx="4455776" cy="4065075"/>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fi-FI"/>
          </a:p>
        </p:txBody>
      </p:sp>
      <p:sp>
        <p:nvSpPr>
          <p:cNvPr id="8" name="Footer Placeholder 7"/>
          <p:cNvSpPr>
            <a:spLocks noGrp="1"/>
          </p:cNvSpPr>
          <p:nvPr>
            <p:ph type="ftr" sz="quarter" idx="11"/>
          </p:nvPr>
        </p:nvSpPr>
        <p:spPr/>
        <p:txBody>
          <a:bodyPr/>
          <a:lstStyle/>
          <a:p>
            <a:pPr>
              <a:defRPr/>
            </a:pPr>
            <a:endParaRPr lang="fi-FI"/>
          </a:p>
        </p:txBody>
      </p:sp>
      <p:sp>
        <p:nvSpPr>
          <p:cNvPr id="9" name="Slide Number Placeholder 8"/>
          <p:cNvSpPr>
            <a:spLocks noGrp="1"/>
          </p:cNvSpPr>
          <p:nvPr>
            <p:ph type="sldNum" sz="quarter" idx="12"/>
          </p:nvPr>
        </p:nvSpPr>
        <p:spPr/>
        <p:txBody>
          <a:bodyPr/>
          <a:lstStyle/>
          <a:p>
            <a:pPr>
              <a:defRPr/>
            </a:pPr>
            <a:fld id="{988C0161-8C4A-441E-BC2A-4BB5D9D6D561}" type="slidenum">
              <a:rPr lang="fi-FI" smtClean="0"/>
              <a:pPr>
                <a:defRPr/>
              </a:pPr>
              <a:t>‹#›</a:t>
            </a:fld>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fi-FI"/>
          </a:p>
        </p:txBody>
      </p:sp>
      <p:sp>
        <p:nvSpPr>
          <p:cNvPr id="4" name="Footer Placeholder 3"/>
          <p:cNvSpPr>
            <a:spLocks noGrp="1"/>
          </p:cNvSpPr>
          <p:nvPr>
            <p:ph type="ftr" sz="quarter" idx="11"/>
          </p:nvPr>
        </p:nvSpPr>
        <p:spPr/>
        <p:txBody>
          <a:bodyPr/>
          <a:lstStyle/>
          <a:p>
            <a:pPr>
              <a:defRPr/>
            </a:pPr>
            <a:endParaRPr lang="fi-FI"/>
          </a:p>
        </p:txBody>
      </p:sp>
      <p:sp>
        <p:nvSpPr>
          <p:cNvPr id="5" name="Slide Number Placeholder 4"/>
          <p:cNvSpPr>
            <a:spLocks noGrp="1"/>
          </p:cNvSpPr>
          <p:nvPr>
            <p:ph type="sldNum" sz="quarter" idx="12"/>
          </p:nvPr>
        </p:nvSpPr>
        <p:spPr/>
        <p:txBody>
          <a:bodyPr/>
          <a:lstStyle/>
          <a:p>
            <a:pPr>
              <a:defRPr/>
            </a:pPr>
            <a:fld id="{92617CEB-88E0-4059-BFF0-E3DECC36AF3F}" type="slidenum">
              <a:rPr lang="fi-FI" smtClean="0"/>
              <a:pPr>
                <a:defRPr/>
              </a:pPr>
              <a:t>‹#›</a:t>
            </a:fld>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10080625" cy="75596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a:p>
        </p:txBody>
      </p:sp>
      <p:sp useBgFill="1">
        <p:nvSpPr>
          <p:cNvPr id="11" name="Rounded Rectangle 10"/>
          <p:cNvSpPr/>
          <p:nvPr/>
        </p:nvSpPr>
        <p:spPr>
          <a:xfrm>
            <a:off x="100806" y="111995"/>
            <a:ext cx="9879013" cy="734688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a:p>
        </p:txBody>
      </p:sp>
      <p:sp>
        <p:nvSpPr>
          <p:cNvPr id="2" name="Date Placeholder 1"/>
          <p:cNvSpPr>
            <a:spLocks noGrp="1"/>
          </p:cNvSpPr>
          <p:nvPr>
            <p:ph type="dt" sz="half" idx="10"/>
          </p:nvPr>
        </p:nvSpPr>
        <p:spPr/>
        <p:txBody>
          <a:bodyPr/>
          <a:lstStyle/>
          <a:p>
            <a:pPr>
              <a:defRPr/>
            </a:pPr>
            <a:endParaRPr lang="fi-FI"/>
          </a:p>
        </p:txBody>
      </p:sp>
      <p:sp>
        <p:nvSpPr>
          <p:cNvPr id="3" name="Footer Placeholder 2"/>
          <p:cNvSpPr>
            <a:spLocks noGrp="1"/>
          </p:cNvSpPr>
          <p:nvPr>
            <p:ph type="ftr" sz="quarter" idx="11"/>
          </p:nvPr>
        </p:nvSpPr>
        <p:spPr/>
        <p:txBody>
          <a:bodyPr/>
          <a:lstStyle/>
          <a:p>
            <a:pPr>
              <a:defRPr/>
            </a:pPr>
            <a:endParaRPr lang="fi-FI"/>
          </a:p>
        </p:txBody>
      </p:sp>
      <p:sp>
        <p:nvSpPr>
          <p:cNvPr id="4" name="Slide Number Placeholder 3"/>
          <p:cNvSpPr>
            <a:spLocks noGrp="1"/>
          </p:cNvSpPr>
          <p:nvPr>
            <p:ph type="sldNum" sz="quarter" idx="12"/>
          </p:nvPr>
        </p:nvSpPr>
        <p:spPr/>
        <p:txBody>
          <a:bodyPr/>
          <a:lstStyle/>
          <a:p>
            <a:pPr>
              <a:defRPr/>
            </a:pPr>
            <a:fld id="{C1F1D256-4594-4646-A98E-93103AB10126}" type="slidenum">
              <a:rPr lang="fi-FI" smtClean="0"/>
              <a:pPr>
                <a:defRPr/>
              </a:pPr>
              <a:t>‹#›</a:t>
            </a:fld>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10080625" cy="75596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a:p>
        </p:txBody>
      </p:sp>
      <p:sp useBgFill="1">
        <p:nvSpPr>
          <p:cNvPr id="12" name="Rounded Rectangle 11"/>
          <p:cNvSpPr/>
          <p:nvPr/>
        </p:nvSpPr>
        <p:spPr>
          <a:xfrm>
            <a:off x="100806" y="111995"/>
            <a:ext cx="9879013" cy="734688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a:p>
        </p:txBody>
      </p:sp>
      <p:sp>
        <p:nvSpPr>
          <p:cNvPr id="3" name="Content Placeholder 2"/>
          <p:cNvSpPr>
            <a:spLocks noGrp="1"/>
          </p:cNvSpPr>
          <p:nvPr>
            <p:ph idx="1"/>
          </p:nvPr>
        </p:nvSpPr>
        <p:spPr>
          <a:xfrm>
            <a:off x="4284265" y="755968"/>
            <a:ext cx="5040313" cy="5795753"/>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fi-FI"/>
          </a:p>
        </p:txBody>
      </p:sp>
      <p:sp>
        <p:nvSpPr>
          <p:cNvPr id="6" name="Footer Placeholder 5"/>
          <p:cNvSpPr>
            <a:spLocks noGrp="1"/>
          </p:cNvSpPr>
          <p:nvPr>
            <p:ph type="ftr" sz="quarter" idx="11"/>
          </p:nvPr>
        </p:nvSpPr>
        <p:spPr/>
        <p:txBody>
          <a:bodyPr/>
          <a:lstStyle/>
          <a:p>
            <a:pPr>
              <a:defRPr/>
            </a:pPr>
            <a:endParaRPr lang="fi-FI"/>
          </a:p>
        </p:txBody>
      </p:sp>
      <p:sp>
        <p:nvSpPr>
          <p:cNvPr id="7" name="Slide Number Placeholder 6"/>
          <p:cNvSpPr>
            <a:spLocks noGrp="1"/>
          </p:cNvSpPr>
          <p:nvPr>
            <p:ph type="sldNum" sz="quarter" idx="12"/>
          </p:nvPr>
        </p:nvSpPr>
        <p:spPr/>
        <p:txBody>
          <a:bodyPr/>
          <a:lstStyle/>
          <a:p>
            <a:pPr>
              <a:defRPr/>
            </a:pPr>
            <a:fld id="{15314266-2E6E-4099-BCCE-C666C1DA453C}" type="slidenum">
              <a:rPr lang="fi-FI" smtClean="0"/>
              <a:pPr>
                <a:defRPr/>
              </a:pPr>
              <a:t>‹#›</a:t>
            </a:fld>
            <a:endParaRPr lang="fi-FI"/>
          </a:p>
        </p:txBody>
      </p:sp>
      <p:sp>
        <p:nvSpPr>
          <p:cNvPr id="8" name="Rectangle 7"/>
          <p:cNvSpPr/>
          <p:nvPr/>
        </p:nvSpPr>
        <p:spPr>
          <a:xfrm>
            <a:off x="617399" y="1659769"/>
            <a:ext cx="2994825" cy="3883993"/>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a:p>
        </p:txBody>
      </p:sp>
      <p:sp>
        <p:nvSpPr>
          <p:cNvPr id="10" name="Rectangle 9"/>
          <p:cNvSpPr/>
          <p:nvPr/>
        </p:nvSpPr>
        <p:spPr>
          <a:xfrm>
            <a:off x="746004" y="1810521"/>
            <a:ext cx="2737615" cy="356524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a:p>
        </p:txBody>
      </p:sp>
      <p:sp>
        <p:nvSpPr>
          <p:cNvPr id="4" name="Text Placeholder 3"/>
          <p:cNvSpPr>
            <a:spLocks noGrp="1"/>
          </p:cNvSpPr>
          <p:nvPr>
            <p:ph type="body" sz="half" idx="2"/>
          </p:nvPr>
        </p:nvSpPr>
        <p:spPr>
          <a:xfrm>
            <a:off x="847769" y="3275859"/>
            <a:ext cx="2534084" cy="1931917"/>
          </a:xfrm>
        </p:spPr>
        <p:txBody>
          <a:bodyPr/>
          <a:lstStyle>
            <a:lvl1pPr marL="0" indent="0">
              <a:spcBef>
                <a:spcPts val="441"/>
              </a:spcBef>
              <a:buNone/>
              <a:defRPr sz="1500">
                <a:solidFill>
                  <a:schemeClr val="accent1">
                    <a:lumMod val="50000"/>
                  </a:schemeClr>
                </a:solidFill>
              </a:defRPr>
            </a:lvl1pPr>
            <a:lvl2pPr marL="503972" indent="0">
              <a:buNone/>
              <a:defRPr sz="1300"/>
            </a:lvl2pPr>
            <a:lvl3pPr marL="1007943" indent="0">
              <a:buNone/>
              <a:defRPr sz="1100"/>
            </a:lvl3pPr>
            <a:lvl4pPr marL="1511915" indent="0">
              <a:buNone/>
              <a:defRPr sz="1000"/>
            </a:lvl4pPr>
            <a:lvl5pPr marL="2015886" indent="0">
              <a:buNone/>
              <a:defRPr sz="1000"/>
            </a:lvl5pPr>
            <a:lvl6pPr marL="2519858" indent="0">
              <a:buNone/>
              <a:defRPr sz="1000"/>
            </a:lvl6pPr>
            <a:lvl7pPr marL="3023829" indent="0">
              <a:buNone/>
              <a:defRPr sz="1000"/>
            </a:lvl7pPr>
            <a:lvl8pPr marL="3527801" indent="0">
              <a:buNone/>
              <a:defRPr sz="1000"/>
            </a:lvl8pPr>
            <a:lvl9pPr marL="4031772" indent="0">
              <a:buNone/>
              <a:defRPr sz="1000"/>
            </a:lvl9pPr>
          </a:lstStyle>
          <a:p>
            <a:pPr lvl="0"/>
            <a:r>
              <a:rPr lang="en-US" smtClean="0"/>
              <a:t>Click to edit Master text styles</a:t>
            </a:r>
          </a:p>
        </p:txBody>
      </p:sp>
      <p:sp>
        <p:nvSpPr>
          <p:cNvPr id="2" name="Title 1"/>
          <p:cNvSpPr>
            <a:spLocks noGrp="1"/>
          </p:cNvSpPr>
          <p:nvPr>
            <p:ph type="title"/>
          </p:nvPr>
        </p:nvSpPr>
        <p:spPr>
          <a:xfrm>
            <a:off x="847769" y="1911758"/>
            <a:ext cx="2534084" cy="1313540"/>
          </a:xfrm>
        </p:spPr>
        <p:txBody>
          <a:bodyPr anchor="b">
            <a:normAutofit/>
          </a:bodyPr>
          <a:lstStyle>
            <a:lvl1pPr algn="l">
              <a:defRPr sz="22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10080625" cy="75596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a:p>
        </p:txBody>
      </p:sp>
      <p:sp useBgFill="1">
        <p:nvSpPr>
          <p:cNvPr id="9" name="Rounded Rectangle 8"/>
          <p:cNvSpPr/>
          <p:nvPr/>
        </p:nvSpPr>
        <p:spPr>
          <a:xfrm>
            <a:off x="100806" y="111995"/>
            <a:ext cx="9879013" cy="734688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a:p>
        </p:txBody>
      </p:sp>
      <p:sp>
        <p:nvSpPr>
          <p:cNvPr id="3" name="Picture Placeholder 2"/>
          <p:cNvSpPr>
            <a:spLocks noGrp="1"/>
          </p:cNvSpPr>
          <p:nvPr>
            <p:ph type="pic" idx="1"/>
          </p:nvPr>
        </p:nvSpPr>
        <p:spPr>
          <a:xfrm>
            <a:off x="756047" y="685019"/>
            <a:ext cx="8568531" cy="4774747"/>
          </a:xfrm>
          <a:solidFill>
            <a:schemeClr val="bg2"/>
          </a:solidFill>
          <a:ln>
            <a:noFill/>
          </a:ln>
          <a:effectLst>
            <a:softEdge rad="12700"/>
          </a:effectLst>
        </p:spPr>
        <p:txBody>
          <a:bodyPr/>
          <a:lstStyle>
            <a:lvl1pPr marL="0" indent="0">
              <a:buNone/>
              <a:defRPr sz="3500"/>
            </a:lvl1pPr>
            <a:lvl2pPr marL="503972" indent="0">
              <a:buNone/>
              <a:defRPr sz="3100"/>
            </a:lvl2pPr>
            <a:lvl3pPr marL="1007943" indent="0">
              <a:buNone/>
              <a:defRPr sz="2600"/>
            </a:lvl3pPr>
            <a:lvl4pPr marL="1511915" indent="0">
              <a:buNone/>
              <a:defRPr sz="2200"/>
            </a:lvl4pPr>
            <a:lvl5pPr marL="2015886" indent="0">
              <a:buNone/>
              <a:defRPr sz="2200"/>
            </a:lvl5pPr>
            <a:lvl6pPr marL="2519858" indent="0">
              <a:buNone/>
              <a:defRPr sz="2200"/>
            </a:lvl6pPr>
            <a:lvl7pPr marL="3023829" indent="0">
              <a:buNone/>
              <a:defRPr sz="2200"/>
            </a:lvl7pPr>
            <a:lvl8pPr marL="3527801" indent="0">
              <a:buNone/>
              <a:defRPr sz="2200"/>
            </a:lvl8pPr>
            <a:lvl9pPr marL="4031772" indent="0">
              <a:buNone/>
              <a:defRPr sz="22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pPr>
              <a:defRPr/>
            </a:pPr>
            <a:endParaRPr lang="fi-FI"/>
          </a:p>
        </p:txBody>
      </p:sp>
      <p:sp>
        <p:nvSpPr>
          <p:cNvPr id="7" name="Slide Number Placeholder 6"/>
          <p:cNvSpPr>
            <a:spLocks noGrp="1"/>
          </p:cNvSpPr>
          <p:nvPr>
            <p:ph type="sldNum" sz="quarter" idx="12"/>
          </p:nvPr>
        </p:nvSpPr>
        <p:spPr/>
        <p:txBody>
          <a:bodyPr/>
          <a:lstStyle/>
          <a:p>
            <a:pPr>
              <a:defRPr/>
            </a:pPr>
            <a:fld id="{158303A7-00E5-4DFD-AF29-B1E77985DD8D}" type="slidenum">
              <a:rPr lang="fi-FI" smtClean="0"/>
              <a:pPr>
                <a:defRPr/>
              </a:pPr>
              <a:t>‹#›</a:t>
            </a:fld>
            <a:endParaRPr lang="fi-FI"/>
          </a:p>
        </p:txBody>
      </p:sp>
      <p:sp>
        <p:nvSpPr>
          <p:cNvPr id="10" name="Rectangle 9"/>
          <p:cNvSpPr/>
          <p:nvPr/>
        </p:nvSpPr>
        <p:spPr>
          <a:xfrm>
            <a:off x="756047" y="5459765"/>
            <a:ext cx="8568531" cy="1511935"/>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a:p>
        </p:txBody>
      </p:sp>
      <p:sp>
        <p:nvSpPr>
          <p:cNvPr id="12" name="Rectangle 11"/>
          <p:cNvSpPr/>
          <p:nvPr/>
        </p:nvSpPr>
        <p:spPr>
          <a:xfrm>
            <a:off x="840051" y="5543762"/>
            <a:ext cx="8379316" cy="1326001"/>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a:p>
        </p:txBody>
      </p:sp>
      <p:sp>
        <p:nvSpPr>
          <p:cNvPr id="6" name="Footer Placeholder 5"/>
          <p:cNvSpPr>
            <a:spLocks noGrp="1"/>
          </p:cNvSpPr>
          <p:nvPr>
            <p:ph type="ftr" sz="quarter" idx="11"/>
          </p:nvPr>
        </p:nvSpPr>
        <p:spPr/>
        <p:txBody>
          <a:bodyPr/>
          <a:lstStyle/>
          <a:p>
            <a:pPr>
              <a:defRPr/>
            </a:pPr>
            <a:endParaRPr lang="fi-FI"/>
          </a:p>
        </p:txBody>
      </p:sp>
      <p:sp>
        <p:nvSpPr>
          <p:cNvPr id="13" name="Rectangle 12"/>
          <p:cNvSpPr/>
          <p:nvPr/>
        </p:nvSpPr>
        <p:spPr>
          <a:xfrm>
            <a:off x="1008062" y="6215733"/>
            <a:ext cx="8079178" cy="497911"/>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a:p>
        </p:txBody>
      </p:sp>
      <p:sp>
        <p:nvSpPr>
          <p:cNvPr id="11" name="Rectangle 10"/>
          <p:cNvSpPr/>
          <p:nvPr/>
        </p:nvSpPr>
        <p:spPr>
          <a:xfrm>
            <a:off x="667620" y="5594160"/>
            <a:ext cx="8760063" cy="1209548"/>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a:p>
        </p:txBody>
      </p:sp>
      <p:sp>
        <p:nvSpPr>
          <p:cNvPr id="4" name="Text Placeholder 3"/>
          <p:cNvSpPr>
            <a:spLocks noGrp="1"/>
          </p:cNvSpPr>
          <p:nvPr>
            <p:ph type="body" sz="half" idx="2"/>
          </p:nvPr>
        </p:nvSpPr>
        <p:spPr>
          <a:xfrm>
            <a:off x="1054242" y="6235306"/>
            <a:ext cx="7986818" cy="442816"/>
          </a:xfrm>
        </p:spPr>
        <p:txBody>
          <a:bodyPr anchor="ctr">
            <a:normAutofit/>
          </a:bodyPr>
          <a:lstStyle>
            <a:lvl1pPr marL="0" indent="0" algn="ctr">
              <a:buNone/>
              <a:defRPr sz="1700" cap="all" spc="276" baseline="0">
                <a:solidFill>
                  <a:srgbClr val="FFFFFF"/>
                </a:solidFill>
              </a:defRPr>
            </a:lvl1pPr>
            <a:lvl2pPr marL="503972" indent="0">
              <a:buNone/>
              <a:defRPr sz="1300"/>
            </a:lvl2pPr>
            <a:lvl3pPr marL="1007943" indent="0">
              <a:buNone/>
              <a:defRPr sz="1100"/>
            </a:lvl3pPr>
            <a:lvl4pPr marL="1511915" indent="0">
              <a:buNone/>
              <a:defRPr sz="1000"/>
            </a:lvl4pPr>
            <a:lvl5pPr marL="2015886" indent="0">
              <a:buNone/>
              <a:defRPr sz="1000"/>
            </a:lvl5pPr>
            <a:lvl6pPr marL="2519858" indent="0">
              <a:buNone/>
              <a:defRPr sz="1000"/>
            </a:lvl6pPr>
            <a:lvl7pPr marL="3023829" indent="0">
              <a:buNone/>
              <a:defRPr sz="1000"/>
            </a:lvl7pPr>
            <a:lvl8pPr marL="3527801" indent="0">
              <a:buNone/>
              <a:defRPr sz="1000"/>
            </a:lvl8pPr>
            <a:lvl9pPr marL="4031772" indent="0">
              <a:buNone/>
              <a:defRPr sz="1000"/>
            </a:lvl9pPr>
          </a:lstStyle>
          <a:p>
            <a:pPr lvl="0"/>
            <a:r>
              <a:rPr lang="en-US" smtClean="0"/>
              <a:t>Click to edit Master text styles</a:t>
            </a:r>
          </a:p>
        </p:txBody>
      </p:sp>
      <p:sp>
        <p:nvSpPr>
          <p:cNvPr id="2" name="Title 1"/>
          <p:cNvSpPr>
            <a:spLocks noGrp="1"/>
          </p:cNvSpPr>
          <p:nvPr>
            <p:ph type="title"/>
          </p:nvPr>
        </p:nvSpPr>
        <p:spPr>
          <a:xfrm>
            <a:off x="1008062" y="5627759"/>
            <a:ext cx="8079178" cy="576558"/>
          </a:xfrm>
        </p:spPr>
        <p:txBody>
          <a:bodyPr anchor="ctr" anchorCtr="0"/>
          <a:lstStyle>
            <a:lvl1pPr algn="ctr">
              <a:defRPr sz="22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10080625" cy="75596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a:p>
        </p:txBody>
      </p:sp>
      <p:sp useBgFill="1">
        <p:nvSpPr>
          <p:cNvPr id="7" name="Rounded Rectangle 6"/>
          <p:cNvSpPr/>
          <p:nvPr/>
        </p:nvSpPr>
        <p:spPr>
          <a:xfrm>
            <a:off x="100806" y="111995"/>
            <a:ext cx="9879013" cy="734688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a:p>
        </p:txBody>
      </p:sp>
      <p:sp>
        <p:nvSpPr>
          <p:cNvPr id="3" name="Text Placeholder 2"/>
          <p:cNvSpPr>
            <a:spLocks noGrp="1"/>
          </p:cNvSpPr>
          <p:nvPr>
            <p:ph type="body" idx="1"/>
          </p:nvPr>
        </p:nvSpPr>
        <p:spPr>
          <a:xfrm>
            <a:off x="504031" y="1931918"/>
            <a:ext cx="9072563" cy="4821043"/>
          </a:xfrm>
          <a:prstGeom prst="rect">
            <a:avLst/>
          </a:prstGeom>
        </p:spPr>
        <p:txBody>
          <a:bodyPr vert="horz" lIns="100794" tIns="50397" rIns="100794" bIns="5039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04031" y="7006699"/>
            <a:ext cx="2352146" cy="402483"/>
          </a:xfrm>
          <a:prstGeom prst="rect">
            <a:avLst/>
          </a:prstGeom>
        </p:spPr>
        <p:txBody>
          <a:bodyPr vert="horz" lIns="100794" tIns="50397" rIns="100794" bIns="50397" rtlCol="0" anchor="ctr"/>
          <a:lstStyle>
            <a:lvl1pPr algn="l">
              <a:defRPr sz="1300">
                <a:solidFill>
                  <a:schemeClr val="tx2"/>
                </a:solidFill>
              </a:defRPr>
            </a:lvl1pPr>
          </a:lstStyle>
          <a:p>
            <a:pPr>
              <a:defRPr/>
            </a:pPr>
            <a:endParaRPr lang="fi-FI"/>
          </a:p>
        </p:txBody>
      </p:sp>
      <p:sp>
        <p:nvSpPr>
          <p:cNvPr id="5" name="Footer Placeholder 4"/>
          <p:cNvSpPr>
            <a:spLocks noGrp="1"/>
          </p:cNvSpPr>
          <p:nvPr>
            <p:ph type="ftr" sz="quarter" idx="3"/>
          </p:nvPr>
        </p:nvSpPr>
        <p:spPr>
          <a:xfrm>
            <a:off x="3444214" y="7006699"/>
            <a:ext cx="3192198" cy="402483"/>
          </a:xfrm>
          <a:prstGeom prst="rect">
            <a:avLst/>
          </a:prstGeom>
        </p:spPr>
        <p:txBody>
          <a:bodyPr vert="horz" lIns="100794" tIns="50397" rIns="100794" bIns="50397" rtlCol="0" anchor="ctr"/>
          <a:lstStyle>
            <a:lvl1pPr algn="ctr">
              <a:defRPr sz="1300">
                <a:solidFill>
                  <a:schemeClr val="tx2"/>
                </a:solidFill>
              </a:defRPr>
            </a:lvl1pPr>
          </a:lstStyle>
          <a:p>
            <a:pPr>
              <a:defRPr/>
            </a:pPr>
            <a:endParaRPr lang="fi-FI"/>
          </a:p>
        </p:txBody>
      </p:sp>
      <p:sp>
        <p:nvSpPr>
          <p:cNvPr id="6" name="Slide Number Placeholder 5"/>
          <p:cNvSpPr>
            <a:spLocks noGrp="1"/>
          </p:cNvSpPr>
          <p:nvPr>
            <p:ph type="sldNum" sz="quarter" idx="4"/>
          </p:nvPr>
        </p:nvSpPr>
        <p:spPr>
          <a:xfrm>
            <a:off x="7224448" y="7006699"/>
            <a:ext cx="2352146" cy="402483"/>
          </a:xfrm>
          <a:prstGeom prst="rect">
            <a:avLst/>
          </a:prstGeom>
        </p:spPr>
        <p:txBody>
          <a:bodyPr vert="horz" lIns="100794" tIns="50397" rIns="100794" bIns="50397" rtlCol="0" anchor="ctr"/>
          <a:lstStyle>
            <a:lvl1pPr algn="r">
              <a:defRPr sz="1300">
                <a:solidFill>
                  <a:schemeClr val="tx2"/>
                </a:solidFill>
              </a:defRPr>
            </a:lvl1pPr>
          </a:lstStyle>
          <a:p>
            <a:pPr>
              <a:defRPr/>
            </a:pPr>
            <a:fld id="{4FED7418-B9EE-43BA-9D9C-C197AFBD3436}" type="slidenum">
              <a:rPr lang="fi-FI" smtClean="0"/>
              <a:pPr>
                <a:defRPr/>
              </a:pPr>
              <a:t>‹#›</a:t>
            </a:fld>
            <a:endParaRPr lang="fi-FI"/>
          </a:p>
        </p:txBody>
      </p:sp>
      <p:sp>
        <p:nvSpPr>
          <p:cNvPr id="9" name="Rectangle 8"/>
          <p:cNvSpPr/>
          <p:nvPr/>
        </p:nvSpPr>
        <p:spPr>
          <a:xfrm>
            <a:off x="302419" y="306627"/>
            <a:ext cx="9475788" cy="1461537"/>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marL="0" algn="ctr" defTabSz="1007943" rtl="0" eaLnBrk="1" latinLnBrk="0" hangingPunct="1"/>
            <a:endParaRPr lang="en-US" sz="2000" kern="1200">
              <a:solidFill>
                <a:schemeClr val="lt1"/>
              </a:solidFill>
              <a:latin typeface="+mn-lt"/>
              <a:ea typeface="+mn-ea"/>
              <a:cs typeface="+mn-cs"/>
            </a:endParaRPr>
          </a:p>
        </p:txBody>
      </p:sp>
      <p:sp>
        <p:nvSpPr>
          <p:cNvPr id="10" name="Rectangle 9"/>
          <p:cNvSpPr/>
          <p:nvPr/>
        </p:nvSpPr>
        <p:spPr>
          <a:xfrm>
            <a:off x="411056" y="411012"/>
            <a:ext cx="9238941" cy="1233035"/>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a:p>
        </p:txBody>
      </p:sp>
      <p:sp>
        <p:nvSpPr>
          <p:cNvPr id="2" name="Title Placeholder 1"/>
          <p:cNvSpPr>
            <a:spLocks noGrp="1"/>
          </p:cNvSpPr>
          <p:nvPr>
            <p:ph type="title"/>
          </p:nvPr>
        </p:nvSpPr>
        <p:spPr>
          <a:xfrm>
            <a:off x="469777" y="450155"/>
            <a:ext cx="9106817" cy="1145776"/>
          </a:xfrm>
          <a:prstGeom prst="rect">
            <a:avLst/>
          </a:prstGeom>
        </p:spPr>
        <p:txBody>
          <a:bodyPr vert="horz" lIns="100794" tIns="50397" rIns="100794" bIns="50397"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1007943" rtl="0" eaLnBrk="1" latinLnBrk="0" hangingPunct="1">
        <a:spcBef>
          <a:spcPct val="0"/>
        </a:spcBef>
        <a:buNone/>
        <a:defRPr sz="3900" kern="1200" cap="all" baseline="0">
          <a:solidFill>
            <a:schemeClr val="accent1">
              <a:lumMod val="75000"/>
            </a:schemeClr>
          </a:solidFill>
          <a:latin typeface="+mj-lt"/>
          <a:ea typeface="+mj-ea"/>
          <a:cs typeface="+mj-cs"/>
        </a:defRPr>
      </a:lvl1pPr>
    </p:titleStyle>
    <p:bodyStyle>
      <a:lvl1pPr marL="377979" indent="-251986" algn="l" defTabSz="1007943" rtl="0" eaLnBrk="1" latinLnBrk="0" hangingPunct="1">
        <a:spcBef>
          <a:spcPct val="20000"/>
        </a:spcBef>
        <a:buClr>
          <a:schemeClr val="accent1"/>
        </a:buClr>
        <a:buFont typeface="Arial" pitchFamily="34" charset="0"/>
        <a:buChar char="•"/>
        <a:defRPr sz="2600" kern="1200">
          <a:solidFill>
            <a:schemeClr val="tx2"/>
          </a:solidFill>
          <a:latin typeface="+mn-lt"/>
          <a:ea typeface="+mn-ea"/>
          <a:cs typeface="+mn-cs"/>
        </a:defRPr>
      </a:lvl1pPr>
      <a:lvl2pPr marL="705560" indent="-251986" algn="l" defTabSz="1007943" rtl="0" eaLnBrk="1" latinLnBrk="0" hangingPunct="1">
        <a:spcBef>
          <a:spcPct val="20000"/>
        </a:spcBef>
        <a:buClr>
          <a:schemeClr val="accent2"/>
        </a:buClr>
        <a:buFont typeface="Arial" pitchFamily="34" charset="0"/>
        <a:buChar char="•"/>
        <a:defRPr sz="2200" kern="1200">
          <a:solidFill>
            <a:schemeClr val="tx2"/>
          </a:solidFill>
          <a:latin typeface="+mn-lt"/>
          <a:ea typeface="+mn-ea"/>
          <a:cs typeface="+mn-cs"/>
        </a:defRPr>
      </a:lvl2pPr>
      <a:lvl3pPr marL="1007943" indent="-251986" algn="l" defTabSz="1007943" rtl="0" eaLnBrk="1" latinLnBrk="0" hangingPunct="1">
        <a:spcBef>
          <a:spcPct val="20000"/>
        </a:spcBef>
        <a:buClr>
          <a:schemeClr val="accent3"/>
        </a:buClr>
        <a:buFont typeface="Arial" pitchFamily="34" charset="0"/>
        <a:buChar char="•"/>
        <a:defRPr sz="2000" kern="1200">
          <a:solidFill>
            <a:schemeClr val="tx2"/>
          </a:solidFill>
          <a:latin typeface="+mn-lt"/>
          <a:ea typeface="+mn-ea"/>
          <a:cs typeface="+mn-cs"/>
        </a:defRPr>
      </a:lvl3pPr>
      <a:lvl4pPr marL="1411120" indent="-251986" algn="l" defTabSz="1007943" rtl="0" eaLnBrk="1" latinLnBrk="0" hangingPunct="1">
        <a:spcBef>
          <a:spcPct val="20000"/>
        </a:spcBef>
        <a:buClr>
          <a:schemeClr val="accent4"/>
        </a:buClr>
        <a:buFont typeface="Arial" pitchFamily="34" charset="0"/>
        <a:buChar char="•"/>
        <a:defRPr sz="1800" kern="1200">
          <a:solidFill>
            <a:schemeClr val="tx2"/>
          </a:solidFill>
          <a:latin typeface="+mn-lt"/>
          <a:ea typeface="+mn-ea"/>
          <a:cs typeface="+mn-cs"/>
        </a:defRPr>
      </a:lvl4pPr>
      <a:lvl5pPr marL="1713503" indent="-251986" algn="l" defTabSz="1007943" rtl="0" eaLnBrk="1" latinLnBrk="0" hangingPunct="1">
        <a:spcBef>
          <a:spcPct val="20000"/>
        </a:spcBef>
        <a:buClr>
          <a:schemeClr val="accent5"/>
        </a:buClr>
        <a:buFont typeface="Arial" pitchFamily="34" charset="0"/>
        <a:buChar char="•"/>
        <a:defRPr sz="1800" kern="1200" baseline="0">
          <a:solidFill>
            <a:schemeClr val="tx2"/>
          </a:solidFill>
          <a:latin typeface="+mn-lt"/>
          <a:ea typeface="+mn-ea"/>
          <a:cs typeface="+mn-cs"/>
        </a:defRPr>
      </a:lvl5pPr>
      <a:lvl6pPr marL="1915092" indent="-201589" algn="l" defTabSz="1007943"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6pPr>
      <a:lvl7pPr marL="2217475" indent="-201589" algn="l" defTabSz="1007943" rtl="0" eaLnBrk="1" latinLnBrk="0" hangingPunct="1">
        <a:spcBef>
          <a:spcPct val="20000"/>
        </a:spcBef>
        <a:buClr>
          <a:schemeClr val="accent2"/>
        </a:buClr>
        <a:buFont typeface="Arial" pitchFamily="34" charset="0"/>
        <a:buChar char="•"/>
        <a:defRPr sz="1500" kern="1200">
          <a:solidFill>
            <a:schemeClr val="tx2"/>
          </a:solidFill>
          <a:latin typeface="+mn-lt"/>
          <a:ea typeface="+mn-ea"/>
          <a:cs typeface="+mn-cs"/>
        </a:defRPr>
      </a:lvl7pPr>
      <a:lvl8pPr marL="2419063" indent="-201589" algn="l" defTabSz="1007943" rtl="0" eaLnBrk="1" latinLnBrk="0" hangingPunct="1">
        <a:spcBef>
          <a:spcPct val="20000"/>
        </a:spcBef>
        <a:buClr>
          <a:schemeClr val="accent3"/>
        </a:buClr>
        <a:buFont typeface="Arial" pitchFamily="34" charset="0"/>
        <a:buChar char="•"/>
        <a:defRPr sz="1500" kern="1200">
          <a:solidFill>
            <a:schemeClr val="tx2"/>
          </a:solidFill>
          <a:latin typeface="+mn-lt"/>
          <a:ea typeface="+mn-ea"/>
          <a:cs typeface="+mn-cs"/>
        </a:defRPr>
      </a:lvl8pPr>
      <a:lvl9pPr marL="2620652" indent="-201589" algn="l" defTabSz="1007943" rtl="0" eaLnBrk="1" latinLnBrk="0" hangingPunct="1">
        <a:spcBef>
          <a:spcPct val="20000"/>
        </a:spcBef>
        <a:buClr>
          <a:schemeClr val="accent4"/>
        </a:buClr>
        <a:buFont typeface="Arial" pitchFamily="34" charset="0"/>
        <a:buChar char="•"/>
        <a:defRPr sz="1500" kern="1200">
          <a:solidFill>
            <a:schemeClr val="tx2"/>
          </a:solidFill>
          <a:latin typeface="+mn-lt"/>
          <a:ea typeface="+mn-ea"/>
          <a:cs typeface="+mn-cs"/>
        </a:defRPr>
      </a:lvl9pPr>
    </p:bodyStyle>
    <p:otherStyle>
      <a:defPPr>
        <a:defRPr lang="en-US"/>
      </a:defPPr>
      <a:lvl1pPr marL="0" algn="l" defTabSz="1007943" rtl="0" eaLnBrk="1" latinLnBrk="0" hangingPunct="1">
        <a:defRPr sz="2000" kern="1200">
          <a:solidFill>
            <a:schemeClr val="tx1"/>
          </a:solidFill>
          <a:latin typeface="+mn-lt"/>
          <a:ea typeface="+mn-ea"/>
          <a:cs typeface="+mn-cs"/>
        </a:defRPr>
      </a:lvl1pPr>
      <a:lvl2pPr marL="503972" algn="l" defTabSz="1007943" rtl="0" eaLnBrk="1" latinLnBrk="0" hangingPunct="1">
        <a:defRPr sz="2000" kern="1200">
          <a:solidFill>
            <a:schemeClr val="tx1"/>
          </a:solidFill>
          <a:latin typeface="+mn-lt"/>
          <a:ea typeface="+mn-ea"/>
          <a:cs typeface="+mn-cs"/>
        </a:defRPr>
      </a:lvl2pPr>
      <a:lvl3pPr marL="1007943" algn="l" defTabSz="1007943" rtl="0" eaLnBrk="1" latinLnBrk="0" hangingPunct="1">
        <a:defRPr sz="2000" kern="1200">
          <a:solidFill>
            <a:schemeClr val="tx1"/>
          </a:solidFill>
          <a:latin typeface="+mn-lt"/>
          <a:ea typeface="+mn-ea"/>
          <a:cs typeface="+mn-cs"/>
        </a:defRPr>
      </a:lvl3pPr>
      <a:lvl4pPr marL="1511915" algn="l" defTabSz="1007943" rtl="0" eaLnBrk="1" latinLnBrk="0" hangingPunct="1">
        <a:defRPr sz="2000" kern="1200">
          <a:solidFill>
            <a:schemeClr val="tx1"/>
          </a:solidFill>
          <a:latin typeface="+mn-lt"/>
          <a:ea typeface="+mn-ea"/>
          <a:cs typeface="+mn-cs"/>
        </a:defRPr>
      </a:lvl4pPr>
      <a:lvl5pPr marL="2015886" algn="l" defTabSz="1007943" rtl="0" eaLnBrk="1" latinLnBrk="0" hangingPunct="1">
        <a:defRPr sz="2000" kern="1200">
          <a:solidFill>
            <a:schemeClr val="tx1"/>
          </a:solidFill>
          <a:latin typeface="+mn-lt"/>
          <a:ea typeface="+mn-ea"/>
          <a:cs typeface="+mn-cs"/>
        </a:defRPr>
      </a:lvl5pPr>
      <a:lvl6pPr marL="2519858" algn="l" defTabSz="1007943" rtl="0" eaLnBrk="1" latinLnBrk="0" hangingPunct="1">
        <a:defRPr sz="2000" kern="1200">
          <a:solidFill>
            <a:schemeClr val="tx1"/>
          </a:solidFill>
          <a:latin typeface="+mn-lt"/>
          <a:ea typeface="+mn-ea"/>
          <a:cs typeface="+mn-cs"/>
        </a:defRPr>
      </a:lvl6pPr>
      <a:lvl7pPr marL="3023829" algn="l" defTabSz="1007943" rtl="0" eaLnBrk="1" latinLnBrk="0" hangingPunct="1">
        <a:defRPr sz="2000" kern="1200">
          <a:solidFill>
            <a:schemeClr val="tx1"/>
          </a:solidFill>
          <a:latin typeface="+mn-lt"/>
          <a:ea typeface="+mn-ea"/>
          <a:cs typeface="+mn-cs"/>
        </a:defRPr>
      </a:lvl7pPr>
      <a:lvl8pPr marL="3527801" algn="l" defTabSz="1007943" rtl="0" eaLnBrk="1" latinLnBrk="0" hangingPunct="1">
        <a:defRPr sz="2000" kern="1200">
          <a:solidFill>
            <a:schemeClr val="tx1"/>
          </a:solidFill>
          <a:latin typeface="+mn-lt"/>
          <a:ea typeface="+mn-ea"/>
          <a:cs typeface="+mn-cs"/>
        </a:defRPr>
      </a:lvl8pPr>
      <a:lvl9pPr marL="4031772" algn="l" defTabSz="1007943"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24.pn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7"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90.png"/><Relationship Id="rId4" Type="http://schemas.openxmlformats.org/officeDocument/2006/relationships/image" Target="../media/image80.png"/></Relationships>
</file>

<file path=ppt/slides/_rels/slide19.xml.rels><?xml version="1.0" encoding="UTF-8" standalone="yes"?>
<Relationships xmlns="http://schemas.openxmlformats.org/package/2006/relationships"><Relationship Id="rId3" Type="http://schemas.openxmlformats.org/officeDocument/2006/relationships/image" Target="../media/image120.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jpeg"/><Relationship Id="rId9"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jpe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png"/><Relationship Id="rId10" Type="http://schemas.openxmlformats.org/officeDocument/2006/relationships/image" Target="../media/image55.jpeg"/><Relationship Id="rId4" Type="http://schemas.openxmlformats.org/officeDocument/2006/relationships/image" Target="../media/image49.png"/><Relationship Id="rId9" Type="http://schemas.openxmlformats.org/officeDocument/2006/relationships/image" Target="../media/image5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544512" y="579437"/>
            <a:ext cx="9070975" cy="923928"/>
          </a:xfrm>
        </p:spPr>
        <p:txBody>
          <a:bodyPr tIns="38860">
            <a:normAutofit fontScale="90000"/>
          </a:bodyPr>
          <a:lstStyle/>
          <a:p>
            <a:pPr>
              <a:buSzPct val="45000"/>
              <a:tabLst>
                <a:tab pos="723525" algn="l"/>
                <a:tab pos="1447045" algn="l"/>
                <a:tab pos="2170575" algn="l"/>
                <a:tab pos="2894099" algn="l"/>
                <a:tab pos="3617623" algn="l"/>
                <a:tab pos="4341150" algn="l"/>
                <a:tab pos="5064674" algn="l"/>
                <a:tab pos="5788199" algn="l"/>
                <a:tab pos="6511723" algn="l"/>
                <a:tab pos="7235249" algn="l"/>
                <a:tab pos="7958774" algn="l"/>
                <a:tab pos="8682298" algn="l"/>
              </a:tabLst>
            </a:pPr>
            <a:r>
              <a:rPr lang="fi-FI" dirty="0" smtClean="0"/>
              <a:t>CS365 </a:t>
            </a:r>
            <a:br>
              <a:rPr lang="fi-FI" dirty="0" smtClean="0"/>
            </a:br>
            <a:r>
              <a:rPr lang="fi-FI" dirty="0" smtClean="0"/>
              <a:t>Artificial Intelligence</a:t>
            </a:r>
          </a:p>
        </p:txBody>
      </p:sp>
      <p:sp>
        <p:nvSpPr>
          <p:cNvPr id="5123" name="Rectangle 2"/>
          <p:cNvSpPr>
            <a:spLocks noGrp="1" noChangeArrowheads="1"/>
          </p:cNvSpPr>
          <p:nvPr>
            <p:ph idx="1"/>
          </p:nvPr>
        </p:nvSpPr>
        <p:spPr>
          <a:xfrm>
            <a:off x="503243" y="1768478"/>
            <a:ext cx="9070975" cy="4989513"/>
          </a:xfrm>
        </p:spPr>
        <p:txBody>
          <a:bodyPr tIns="28065"/>
          <a:lstStyle/>
          <a:p>
            <a:pPr indent="-337962" algn="ctr">
              <a:buClrTx/>
              <a:buNone/>
              <a:tabLst>
                <a:tab pos="723525" algn="l"/>
                <a:tab pos="1447045" algn="l"/>
                <a:tab pos="2170575" algn="l"/>
                <a:tab pos="2894099" algn="l"/>
                <a:tab pos="3617623" algn="l"/>
                <a:tab pos="4341150" algn="l"/>
                <a:tab pos="5064674" algn="l"/>
                <a:tab pos="5788199" algn="l"/>
                <a:tab pos="6511723" algn="l"/>
                <a:tab pos="7235249" algn="l"/>
                <a:tab pos="7958774" algn="l"/>
                <a:tab pos="8682298" algn="l"/>
              </a:tabLst>
            </a:pPr>
            <a:endParaRPr lang="fi-FI" dirty="0" smtClean="0"/>
          </a:p>
          <a:p>
            <a:pPr indent="-337962" algn="ctr">
              <a:buClrTx/>
              <a:buNone/>
              <a:tabLst>
                <a:tab pos="723525" algn="l"/>
                <a:tab pos="1447045" algn="l"/>
                <a:tab pos="2170575" algn="l"/>
                <a:tab pos="2894099" algn="l"/>
                <a:tab pos="3617623" algn="l"/>
                <a:tab pos="4341150" algn="l"/>
                <a:tab pos="5064674" algn="l"/>
                <a:tab pos="5788199" algn="l"/>
                <a:tab pos="6511723" algn="l"/>
                <a:tab pos="7235249" algn="l"/>
                <a:tab pos="7958774" algn="l"/>
                <a:tab pos="8682298" algn="l"/>
              </a:tabLst>
            </a:pPr>
            <a:r>
              <a:rPr lang="fi-FI" dirty="0" smtClean="0"/>
              <a:t>SEMANTIC IMAGE SEGMENTATION</a:t>
            </a:r>
          </a:p>
          <a:p>
            <a:pPr indent="-337962" algn="ctr">
              <a:buClrTx/>
              <a:buNone/>
              <a:tabLst>
                <a:tab pos="723525" algn="l"/>
                <a:tab pos="1447045" algn="l"/>
                <a:tab pos="2170575" algn="l"/>
                <a:tab pos="2894099" algn="l"/>
                <a:tab pos="3617623" algn="l"/>
                <a:tab pos="4341150" algn="l"/>
                <a:tab pos="5064674" algn="l"/>
                <a:tab pos="5788199" algn="l"/>
                <a:tab pos="6511723" algn="l"/>
                <a:tab pos="7235249" algn="l"/>
                <a:tab pos="7958774" algn="l"/>
                <a:tab pos="8682298" algn="l"/>
              </a:tabLst>
            </a:pPr>
            <a:r>
              <a:rPr lang="fi-FI" dirty="0" smtClean="0"/>
              <a:t>USING</a:t>
            </a:r>
          </a:p>
          <a:p>
            <a:pPr indent="-337962" algn="ctr">
              <a:buClrTx/>
              <a:buNone/>
              <a:tabLst>
                <a:tab pos="723525" algn="l"/>
                <a:tab pos="1447045" algn="l"/>
                <a:tab pos="2170575" algn="l"/>
                <a:tab pos="2894099" algn="l"/>
                <a:tab pos="3617623" algn="l"/>
                <a:tab pos="4341150" algn="l"/>
                <a:tab pos="5064674" algn="l"/>
                <a:tab pos="5788199" algn="l"/>
                <a:tab pos="6511723" algn="l"/>
                <a:tab pos="7235249" algn="l"/>
                <a:tab pos="7958774" algn="l"/>
                <a:tab pos="8682298" algn="l"/>
              </a:tabLst>
            </a:pPr>
            <a:r>
              <a:rPr lang="fi-FI" dirty="0" smtClean="0"/>
              <a:t>RANDOM FOREST CLASSIFIER</a:t>
            </a:r>
          </a:p>
          <a:p>
            <a:pPr indent="-337962" algn="ctr">
              <a:buClrTx/>
              <a:tabLst>
                <a:tab pos="723525" algn="l"/>
                <a:tab pos="1447045" algn="l"/>
                <a:tab pos="2170575" algn="l"/>
                <a:tab pos="2894099" algn="l"/>
                <a:tab pos="3617623" algn="l"/>
                <a:tab pos="4341150" algn="l"/>
                <a:tab pos="5064674" algn="l"/>
                <a:tab pos="5788199" algn="l"/>
                <a:tab pos="6511723" algn="l"/>
                <a:tab pos="7235249" algn="l"/>
                <a:tab pos="7958774" algn="l"/>
                <a:tab pos="8682298" algn="l"/>
              </a:tabLst>
            </a:pPr>
            <a:endParaRPr lang="fi-FI" sz="2400" dirty="0" smtClean="0"/>
          </a:p>
          <a:p>
            <a:pPr indent="-337962" algn="ctr">
              <a:buClrTx/>
              <a:tabLst>
                <a:tab pos="723525" algn="l"/>
                <a:tab pos="1447045" algn="l"/>
                <a:tab pos="2170575" algn="l"/>
                <a:tab pos="2894099" algn="l"/>
                <a:tab pos="3617623" algn="l"/>
                <a:tab pos="4341150" algn="l"/>
                <a:tab pos="5064674" algn="l"/>
                <a:tab pos="5788199" algn="l"/>
                <a:tab pos="6511723" algn="l"/>
                <a:tab pos="7235249" algn="l"/>
                <a:tab pos="7958774" algn="l"/>
                <a:tab pos="8682298" algn="l"/>
              </a:tabLst>
            </a:pPr>
            <a:r>
              <a:rPr lang="fi-FI" sz="2400" dirty="0" smtClean="0"/>
              <a:t>Mentor</a:t>
            </a:r>
            <a:r>
              <a:rPr lang="fi-FI" sz="2400" dirty="0"/>
              <a:t>: Amitabha Mukerjee</a:t>
            </a:r>
          </a:p>
          <a:p>
            <a:pPr indent="-337962" algn="ctr">
              <a:buClrTx/>
              <a:tabLst>
                <a:tab pos="723525" algn="l"/>
                <a:tab pos="1447045" algn="l"/>
                <a:tab pos="2170575" algn="l"/>
                <a:tab pos="2894099" algn="l"/>
                <a:tab pos="3617623" algn="l"/>
                <a:tab pos="4341150" algn="l"/>
                <a:tab pos="5064674" algn="l"/>
                <a:tab pos="5788199" algn="l"/>
                <a:tab pos="6511723" algn="l"/>
                <a:tab pos="7235249" algn="l"/>
                <a:tab pos="7958774" algn="l"/>
                <a:tab pos="8682298" algn="l"/>
              </a:tabLst>
            </a:pPr>
            <a:endParaRPr lang="fi-FI" sz="2400" dirty="0"/>
          </a:p>
          <a:p>
            <a:pPr indent="-337962" algn="r">
              <a:buClrTx/>
              <a:tabLst>
                <a:tab pos="723525" algn="l"/>
                <a:tab pos="1447045" algn="l"/>
                <a:tab pos="2170575" algn="l"/>
                <a:tab pos="2894099" algn="l"/>
                <a:tab pos="3617623" algn="l"/>
                <a:tab pos="4341150" algn="l"/>
                <a:tab pos="5064674" algn="l"/>
                <a:tab pos="5788199" algn="l"/>
                <a:tab pos="6511723" algn="l"/>
                <a:tab pos="7235249" algn="l"/>
                <a:tab pos="7958774" algn="l"/>
                <a:tab pos="8682298" algn="l"/>
              </a:tabLst>
            </a:pPr>
            <a:r>
              <a:rPr lang="fi-FI" sz="2400" dirty="0" smtClean="0"/>
              <a:t>Rohan </a:t>
            </a:r>
            <a:r>
              <a:rPr lang="fi-FI" sz="2400" dirty="0"/>
              <a:t>Jingar</a:t>
            </a:r>
          </a:p>
          <a:p>
            <a:pPr indent="-337962" algn="r">
              <a:buClrTx/>
              <a:tabLst>
                <a:tab pos="723525" algn="l"/>
                <a:tab pos="1447045" algn="l"/>
                <a:tab pos="2170575" algn="l"/>
                <a:tab pos="2894099" algn="l"/>
                <a:tab pos="3617623" algn="l"/>
                <a:tab pos="4341150" algn="l"/>
                <a:tab pos="5064674" algn="l"/>
                <a:tab pos="5788199" algn="l"/>
                <a:tab pos="6511723" algn="l"/>
                <a:tab pos="7235249" algn="l"/>
                <a:tab pos="7958774" algn="l"/>
                <a:tab pos="8682298" algn="l"/>
              </a:tabLst>
            </a:pPr>
            <a:r>
              <a:rPr lang="fi-FI" sz="2400" dirty="0" smtClean="0"/>
              <a:t>Mridul </a:t>
            </a:r>
            <a:r>
              <a:rPr lang="fi-FI" sz="2400" dirty="0"/>
              <a:t>Verma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345" y="198437"/>
            <a:ext cx="2590799" cy="1730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058" y="1951037"/>
            <a:ext cx="2605086" cy="1731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345" y="3703637"/>
            <a:ext cx="2590799" cy="1718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9712" y="5422408"/>
            <a:ext cx="2538411" cy="1682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53104" y="427037"/>
            <a:ext cx="6477000" cy="951030"/>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smtClean="0">
                <a:solidFill>
                  <a:schemeClr val="tx1"/>
                </a:solidFill>
                <a:latin typeface="+mn-lt"/>
              </a:rPr>
              <a:t>In this only one rectangle is chosen and the red channel is chosen so in this the response over the red channel is summed over his window</a:t>
            </a:r>
            <a:endParaRPr lang="en-US" sz="2000" dirty="0">
              <a:solidFill>
                <a:schemeClr val="tx1"/>
              </a:solidFill>
              <a:latin typeface="+mn-lt"/>
            </a:endParaRPr>
          </a:p>
        </p:txBody>
      </p:sp>
      <p:sp>
        <p:nvSpPr>
          <p:cNvPr id="7" name="TextBox 6"/>
          <p:cNvSpPr txBox="1"/>
          <p:nvPr/>
        </p:nvSpPr>
        <p:spPr>
          <a:xfrm>
            <a:off x="3334320" y="2341125"/>
            <a:ext cx="6477000" cy="951030"/>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smtClean="0">
                <a:solidFill>
                  <a:schemeClr val="tx1"/>
                </a:solidFill>
                <a:latin typeface="+mn-lt"/>
              </a:rPr>
              <a:t>In this only one rectangle is chosen and the green channel is chosen so in this the response over the green channel is summed over his window</a:t>
            </a:r>
            <a:endParaRPr lang="en-US" sz="2000" dirty="0">
              <a:solidFill>
                <a:schemeClr val="tx1"/>
              </a:solidFill>
              <a:latin typeface="+mn-lt"/>
            </a:endParaRPr>
          </a:p>
        </p:txBody>
      </p:sp>
      <p:sp>
        <p:nvSpPr>
          <p:cNvPr id="8" name="TextBox 7"/>
          <p:cNvSpPr txBox="1"/>
          <p:nvPr/>
        </p:nvSpPr>
        <p:spPr>
          <a:xfrm>
            <a:off x="3334320" y="4087349"/>
            <a:ext cx="6477000" cy="951030"/>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smtClean="0">
                <a:solidFill>
                  <a:schemeClr val="tx1"/>
                </a:solidFill>
                <a:latin typeface="+mn-lt"/>
              </a:rPr>
              <a:t>In this only one rectangle is chosen and the blue channel is chosen so in this the response over the blue channel is summed over his window</a:t>
            </a:r>
            <a:endParaRPr lang="en-US" sz="2000" dirty="0">
              <a:solidFill>
                <a:schemeClr val="tx1"/>
              </a:solidFill>
              <a:latin typeface="+mn-lt"/>
            </a:endParaRPr>
          </a:p>
        </p:txBody>
      </p:sp>
      <p:sp>
        <p:nvSpPr>
          <p:cNvPr id="9" name="TextBox 8"/>
          <p:cNvSpPr txBox="1"/>
          <p:nvPr/>
        </p:nvSpPr>
        <p:spPr>
          <a:xfrm>
            <a:off x="3304920" y="5788204"/>
            <a:ext cx="6679248" cy="951030"/>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smtClean="0">
                <a:solidFill>
                  <a:schemeClr val="tx1"/>
                </a:solidFill>
                <a:latin typeface="+mn-lt"/>
              </a:rPr>
              <a:t>In this simple differences over two chosen rectangles over any two channels (in this case red and </a:t>
            </a:r>
            <a:r>
              <a:rPr lang="en-US" sz="2000" dirty="0" smtClean="0">
                <a:solidFill>
                  <a:schemeClr val="tx1"/>
                </a:solidFill>
              </a:rPr>
              <a:t>green)</a:t>
            </a:r>
            <a:r>
              <a:rPr lang="en-US" sz="2000" dirty="0" smtClean="0">
                <a:solidFill>
                  <a:schemeClr val="tx1"/>
                </a:solidFill>
                <a:latin typeface="+mn-lt"/>
              </a:rPr>
              <a:t>is computed and compared against </a:t>
            </a:r>
            <a:r>
              <a:rPr lang="el-GR" sz="2000" dirty="0" smtClean="0">
                <a:solidFill>
                  <a:schemeClr val="tx1"/>
                </a:solidFill>
                <a:latin typeface="+mn-lt"/>
              </a:rPr>
              <a:t>λ</a:t>
            </a:r>
            <a:endParaRPr lang="en-US" sz="2000" dirty="0">
              <a:solidFill>
                <a:schemeClr val="tx1"/>
              </a:solidFill>
              <a:latin typeface="+mn-lt"/>
            </a:endParaRPr>
          </a:p>
        </p:txBody>
      </p:sp>
      <p:sp>
        <p:nvSpPr>
          <p:cNvPr id="10" name="TextBox 9"/>
          <p:cNvSpPr txBox="1"/>
          <p:nvPr/>
        </p:nvSpPr>
        <p:spPr>
          <a:xfrm>
            <a:off x="6390576" y="7222907"/>
            <a:ext cx="3547872" cy="264047"/>
          </a:xfrm>
          <a:prstGeom prst="rect">
            <a:avLst/>
          </a:prstGeom>
          <a:noFill/>
        </p:spPr>
        <p:txBody>
          <a:bodyPr wrap="square" rtlCol="0">
            <a:spAutoFit/>
          </a:bodyPr>
          <a:lstStyle/>
          <a:p>
            <a:pPr lvl="0"/>
            <a:r>
              <a:rPr lang="en-US" sz="1200" dirty="0">
                <a:solidFill>
                  <a:prstClr val="black"/>
                </a:solidFill>
              </a:rPr>
              <a:t>Image taken from </a:t>
            </a:r>
            <a:r>
              <a:rPr lang="en-US" sz="1200" dirty="0" smtClean="0">
                <a:solidFill>
                  <a:prstClr val="black"/>
                </a:solidFill>
              </a:rPr>
              <a:t>D.Phil. </a:t>
            </a:r>
            <a:r>
              <a:rPr lang="en-US" sz="1200" dirty="0">
                <a:solidFill>
                  <a:prstClr val="black"/>
                </a:solidFill>
              </a:rPr>
              <a:t>Thesis of F. </a:t>
            </a:r>
            <a:r>
              <a:rPr lang="en-US" sz="1200" dirty="0" err="1">
                <a:solidFill>
                  <a:prstClr val="black"/>
                </a:solidFill>
              </a:rPr>
              <a:t>Schroff</a:t>
            </a:r>
            <a:r>
              <a:rPr lang="en-US" sz="1200" dirty="0">
                <a:solidFill>
                  <a:prstClr val="black"/>
                </a:solidFill>
              </a:rPr>
              <a:t>[09]</a:t>
            </a:r>
          </a:p>
        </p:txBody>
      </p:sp>
    </p:spTree>
    <p:extLst>
      <p:ext uri="{BB962C8B-B14F-4D97-AF65-F5344CB8AC3E}">
        <p14:creationId xmlns:p14="http://schemas.microsoft.com/office/powerpoint/2010/main" val="24728242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513" y="450155"/>
            <a:ext cx="9601200" cy="1145776"/>
          </a:xfrm>
        </p:spPr>
        <p:txBody>
          <a:bodyPr>
            <a:normAutofit/>
          </a:bodyPr>
          <a:lstStyle/>
          <a:p>
            <a:r>
              <a:rPr lang="en-US" sz="4000" u="sng" dirty="0" smtClean="0"/>
              <a:t>HOG feature </a:t>
            </a:r>
            <a:r>
              <a:rPr lang="en-US" sz="4000" u="sng" dirty="0"/>
              <a:t>descriptor</a:t>
            </a:r>
            <a:endParaRPr lang="en-US" dirty="0"/>
          </a:p>
        </p:txBody>
      </p:sp>
      <p:sp>
        <p:nvSpPr>
          <p:cNvPr id="3" name="Content Placeholder 2"/>
          <p:cNvSpPr>
            <a:spLocks noGrp="1"/>
          </p:cNvSpPr>
          <p:nvPr>
            <p:ph idx="1"/>
          </p:nvPr>
        </p:nvSpPr>
        <p:spPr/>
        <p:txBody>
          <a:bodyPr/>
          <a:lstStyle/>
          <a:p>
            <a:r>
              <a:rPr lang="en-US" sz="2200" dirty="0">
                <a:solidFill>
                  <a:schemeClr val="tx1"/>
                </a:solidFill>
              </a:rPr>
              <a:t>The HOG descriptor is computed for the whole  image using various cell sizes c in pixels, block sizes b in cells, and number of gradient bins g. This leads to a g  b dimensional feature vector for each cell (see Figure 5.5). The stacked HOG consists of c = {5; 20; 40} and g = {6; 6; 12} oriented gradient bins for each of the c values (with b = 4 cells in each block), resulting in 6. 4 + 6 .4 + 12 .4 = 96 channels for each pixel p.</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112" y="4389437"/>
            <a:ext cx="3058377" cy="2743200"/>
          </a:xfrm>
          <a:prstGeom prst="rect">
            <a:avLst/>
          </a:prstGeom>
        </p:spPr>
      </p:pic>
      <p:sp>
        <p:nvSpPr>
          <p:cNvPr id="5" name="TextBox 4"/>
          <p:cNvSpPr txBox="1"/>
          <p:nvPr/>
        </p:nvSpPr>
        <p:spPr>
          <a:xfrm>
            <a:off x="6454737" y="4389437"/>
            <a:ext cx="2514600" cy="893834"/>
          </a:xfrm>
          <a:prstGeom prst="rect">
            <a:avLst/>
          </a:prstGeom>
          <a:noFill/>
        </p:spPr>
        <p:txBody>
          <a:bodyPr wrap="square" rtlCol="0">
            <a:spAutoFit/>
          </a:bodyPr>
          <a:lstStyle/>
          <a:p>
            <a:r>
              <a:rPr lang="en-US" sz="1400" dirty="0" smtClean="0">
                <a:solidFill>
                  <a:schemeClr val="tx1"/>
                </a:solidFill>
              </a:rPr>
              <a:t>In this, this summation is our node test and we select the threshold to maximize the info. Gain.</a:t>
            </a:r>
            <a:endParaRPr lang="en-US" sz="1400" dirty="0">
              <a:solidFill>
                <a:schemeClr val="tx1"/>
              </a:solidFill>
            </a:endParaRPr>
          </a:p>
        </p:txBody>
      </p:sp>
      <p:cxnSp>
        <p:nvCxnSpPr>
          <p:cNvPr id="6" name="Straight Arrow Connector 5"/>
          <p:cNvCxnSpPr/>
          <p:nvPr/>
        </p:nvCxnSpPr>
        <p:spPr>
          <a:xfrm>
            <a:off x="5006937" y="4531554"/>
            <a:ext cx="1447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532753" y="7240342"/>
            <a:ext cx="3547872" cy="264047"/>
          </a:xfrm>
          <a:prstGeom prst="rect">
            <a:avLst/>
          </a:prstGeom>
          <a:noFill/>
        </p:spPr>
        <p:txBody>
          <a:bodyPr wrap="square" rtlCol="0">
            <a:spAutoFit/>
          </a:bodyPr>
          <a:lstStyle/>
          <a:p>
            <a:pPr lvl="0"/>
            <a:r>
              <a:rPr lang="en-US" sz="1200" dirty="0">
                <a:solidFill>
                  <a:prstClr val="black"/>
                </a:solidFill>
              </a:rPr>
              <a:t>Image taken from </a:t>
            </a:r>
            <a:r>
              <a:rPr lang="en-US" sz="1200" dirty="0" smtClean="0">
                <a:solidFill>
                  <a:prstClr val="black"/>
                </a:solidFill>
              </a:rPr>
              <a:t>D.Phil. </a:t>
            </a:r>
            <a:r>
              <a:rPr lang="en-US" sz="1200" dirty="0">
                <a:solidFill>
                  <a:prstClr val="black"/>
                </a:solidFill>
              </a:rPr>
              <a:t>Thesis of F. </a:t>
            </a:r>
            <a:r>
              <a:rPr lang="en-US" sz="1200" dirty="0" err="1">
                <a:solidFill>
                  <a:prstClr val="black"/>
                </a:solidFill>
              </a:rPr>
              <a:t>Schroff</a:t>
            </a:r>
            <a:r>
              <a:rPr lang="en-US" sz="1200" dirty="0">
                <a:solidFill>
                  <a:prstClr val="black"/>
                </a:solidFill>
              </a:rPr>
              <a:t>[09]</a:t>
            </a:r>
          </a:p>
        </p:txBody>
      </p:sp>
    </p:spTree>
    <p:extLst>
      <p:ext uri="{BB962C8B-B14F-4D97-AF65-F5344CB8AC3E}">
        <p14:creationId xmlns:p14="http://schemas.microsoft.com/office/powerpoint/2010/main" val="16805967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7112" y="655637"/>
            <a:ext cx="5105400" cy="4035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30312" y="4999037"/>
            <a:ext cx="8229600" cy="664797"/>
          </a:xfrm>
          <a:prstGeom prst="rect">
            <a:avLst/>
          </a:prstGeom>
          <a:noFill/>
        </p:spPr>
        <p:txBody>
          <a:bodyPr wrap="square" rtlCol="0">
            <a:spAutoFit/>
          </a:bodyPr>
          <a:lstStyle/>
          <a:p>
            <a:r>
              <a:rPr lang="en-US" sz="2000" dirty="0" smtClean="0">
                <a:solidFill>
                  <a:schemeClr val="tx1"/>
                </a:solidFill>
                <a:latin typeface="+mn-lt"/>
              </a:rPr>
              <a:t>In this we compute the difference of HOG responses over different rectangles in the image and then compare it with </a:t>
            </a:r>
            <a:r>
              <a:rPr lang="el-GR" sz="2000" dirty="0" smtClean="0">
                <a:solidFill>
                  <a:schemeClr val="tx1"/>
                </a:solidFill>
              </a:rPr>
              <a:t>λ</a:t>
            </a:r>
            <a:r>
              <a:rPr lang="en-US" sz="2000" dirty="0" smtClean="0">
                <a:solidFill>
                  <a:schemeClr val="tx1"/>
                </a:solidFill>
              </a:rPr>
              <a:t>.</a:t>
            </a:r>
            <a:r>
              <a:rPr lang="en-US" sz="2000" dirty="0" smtClean="0">
                <a:solidFill>
                  <a:schemeClr val="tx1"/>
                </a:solidFill>
                <a:latin typeface="+mn-lt"/>
              </a:rPr>
              <a:t> </a:t>
            </a:r>
            <a:endParaRPr lang="en-US" sz="2000" dirty="0">
              <a:solidFill>
                <a:schemeClr val="tx1"/>
              </a:solidFill>
              <a:latin typeface="+mn-lt"/>
            </a:endParaRPr>
          </a:p>
        </p:txBody>
      </p:sp>
      <p:sp>
        <p:nvSpPr>
          <p:cNvPr id="4" name="TextBox 3"/>
          <p:cNvSpPr txBox="1"/>
          <p:nvPr/>
        </p:nvSpPr>
        <p:spPr>
          <a:xfrm>
            <a:off x="6532753" y="7240342"/>
            <a:ext cx="3547872" cy="264047"/>
          </a:xfrm>
          <a:prstGeom prst="rect">
            <a:avLst/>
          </a:prstGeom>
          <a:noFill/>
        </p:spPr>
        <p:txBody>
          <a:bodyPr wrap="square" rtlCol="0">
            <a:spAutoFit/>
          </a:bodyPr>
          <a:lstStyle/>
          <a:p>
            <a:pPr lvl="0"/>
            <a:r>
              <a:rPr lang="en-US" sz="1200" dirty="0">
                <a:solidFill>
                  <a:prstClr val="black"/>
                </a:solidFill>
              </a:rPr>
              <a:t>Image taken from </a:t>
            </a:r>
            <a:r>
              <a:rPr lang="en-US" sz="1200" dirty="0" smtClean="0">
                <a:solidFill>
                  <a:prstClr val="black"/>
                </a:solidFill>
              </a:rPr>
              <a:t>D.Phil. </a:t>
            </a:r>
            <a:r>
              <a:rPr lang="en-US" sz="1200" dirty="0">
                <a:solidFill>
                  <a:prstClr val="black"/>
                </a:solidFill>
              </a:rPr>
              <a:t>Thesis of F. </a:t>
            </a:r>
            <a:r>
              <a:rPr lang="en-US" sz="1200" dirty="0" err="1">
                <a:solidFill>
                  <a:prstClr val="black"/>
                </a:solidFill>
              </a:rPr>
              <a:t>Schroff</a:t>
            </a:r>
            <a:r>
              <a:rPr lang="en-US" sz="1200" dirty="0">
                <a:solidFill>
                  <a:prstClr val="black"/>
                </a:solidFill>
              </a:rPr>
              <a:t>[09]</a:t>
            </a:r>
          </a:p>
        </p:txBody>
      </p:sp>
    </p:spTree>
    <p:extLst>
      <p:ext uri="{BB962C8B-B14F-4D97-AF65-F5344CB8AC3E}">
        <p14:creationId xmlns:p14="http://schemas.microsoft.com/office/powerpoint/2010/main" val="25136244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F17 filter bank</a:t>
            </a:r>
            <a:endParaRPr lang="en-US" dirty="0"/>
          </a:p>
        </p:txBody>
      </p:sp>
      <p:sp>
        <p:nvSpPr>
          <p:cNvPr id="3" name="Content Placeholder 2"/>
          <p:cNvSpPr>
            <a:spLocks noGrp="1"/>
          </p:cNvSpPr>
          <p:nvPr>
            <p:ph idx="1"/>
          </p:nvPr>
        </p:nvSpPr>
        <p:spPr/>
        <p:txBody>
          <a:bodyPr>
            <a:normAutofit lnSpcReduction="10000"/>
          </a:bodyPr>
          <a:lstStyle/>
          <a:p>
            <a:r>
              <a:rPr lang="en-US" dirty="0" smtClean="0"/>
              <a:t>Filter bank  made by combinations of Gaussians, first and second derivative of Gaussians and </a:t>
            </a:r>
            <a:r>
              <a:rPr lang="en-US" dirty="0" err="1" smtClean="0"/>
              <a:t>laplacian</a:t>
            </a:r>
            <a:r>
              <a:rPr lang="en-US" dirty="0" smtClean="0"/>
              <a:t> of Gaussians.</a:t>
            </a:r>
          </a:p>
          <a:p>
            <a:r>
              <a:rPr lang="en-US" dirty="0" smtClean="0"/>
              <a:t>3 G with </a:t>
            </a:r>
            <a:r>
              <a:rPr lang="el-GR" dirty="0" smtClean="0"/>
              <a:t></a:t>
            </a:r>
            <a:r>
              <a:rPr lang="en-US" dirty="0" smtClean="0"/>
              <a:t> = [1,2,4] applied to each CIE Lab channel resulting in 9 filters.</a:t>
            </a:r>
          </a:p>
          <a:p>
            <a:r>
              <a:rPr lang="en-US" dirty="0" smtClean="0"/>
              <a:t>4 LOG with </a:t>
            </a:r>
            <a:r>
              <a:rPr lang="el-GR" dirty="0"/>
              <a:t></a:t>
            </a:r>
            <a:r>
              <a:rPr lang="en-US" dirty="0"/>
              <a:t> = [</a:t>
            </a:r>
            <a:r>
              <a:rPr lang="en-US" dirty="0" smtClean="0"/>
              <a:t>1,2,4,8] applied to L channel only resulting in 4 filters.</a:t>
            </a:r>
          </a:p>
          <a:p>
            <a:r>
              <a:rPr lang="en-US" dirty="0" smtClean="0"/>
              <a:t>4 G’ divided into two x and y aligned sets each with </a:t>
            </a:r>
            <a:r>
              <a:rPr lang="el-GR" dirty="0"/>
              <a:t></a:t>
            </a:r>
            <a:r>
              <a:rPr lang="en-US" dirty="0"/>
              <a:t> = </a:t>
            </a:r>
            <a:r>
              <a:rPr lang="en-US" dirty="0" smtClean="0"/>
              <a:t>[2,4]. These are also applied to L channel only resulting in 4 filters.</a:t>
            </a:r>
          </a:p>
          <a:p>
            <a:r>
              <a:rPr lang="en-US" dirty="0" smtClean="0"/>
              <a:t>We use them as </a:t>
            </a:r>
            <a:r>
              <a:rPr lang="en-US" dirty="0"/>
              <a:t>an additional cue in the same manner as the RGB </a:t>
            </a:r>
            <a:r>
              <a:rPr lang="en-US" dirty="0" smtClean="0"/>
              <a:t>features.</a:t>
            </a:r>
          </a:p>
        </p:txBody>
      </p:sp>
    </p:spTree>
    <p:extLst>
      <p:ext uri="{BB962C8B-B14F-4D97-AF65-F5344CB8AC3E}">
        <p14:creationId xmlns:p14="http://schemas.microsoft.com/office/powerpoint/2010/main" val="24564003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Texton features</a:t>
            </a:r>
            <a:endParaRPr lang="en-US" dirty="0"/>
          </a:p>
        </p:txBody>
      </p:sp>
      <p:pic>
        <p:nvPicPr>
          <p:cNvPr id="1026" name="Picture 2" descr="C:\Users\mridul\Documents\MATLAB\RF_segment_V0.1\ms_db\databases\MSRC_ObjCategImageDatabase_v2\Images\1_1_s.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911" y="1927225"/>
            <a:ext cx="2286001" cy="152161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ridul\Documents\MATLAB\RF_segment_V0.1\ms_db\databases\MSRC_ObjCategImageDatabase_v2\Images\1_26_s.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395" y="3551942"/>
            <a:ext cx="2288518" cy="15232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ridul\Documents\MATLAB\RF_segment_V0.1\ms_db\databases\MSRC_ObjCategImageDatabase_v2\Images\14_16_s.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911" y="5177630"/>
            <a:ext cx="2289578" cy="1524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3513" y="6904037"/>
            <a:ext cx="2971800" cy="349968"/>
          </a:xfrm>
          <a:prstGeom prst="rect">
            <a:avLst/>
          </a:prstGeom>
          <a:noFill/>
        </p:spPr>
        <p:txBody>
          <a:bodyPr wrap="square" rtlCol="0">
            <a:spAutoFit/>
          </a:bodyPr>
          <a:lstStyle/>
          <a:p>
            <a:r>
              <a:rPr lang="en-US" dirty="0" smtClean="0">
                <a:solidFill>
                  <a:schemeClr val="tx1"/>
                </a:solidFill>
                <a:latin typeface="+mn-lt"/>
              </a:rPr>
              <a:t>All the training Images</a:t>
            </a:r>
            <a:endParaRPr lang="en-US" dirty="0">
              <a:solidFill>
                <a:schemeClr val="tx1"/>
              </a:solidFill>
              <a:latin typeface="+mn-lt"/>
            </a:endParaRPr>
          </a:p>
        </p:txBody>
      </p:sp>
      <p:cxnSp>
        <p:nvCxnSpPr>
          <p:cNvPr id="6" name="Straight Arrow Connector 5"/>
          <p:cNvCxnSpPr>
            <a:stCxn id="1026" idx="3"/>
          </p:cNvCxnSpPr>
          <p:nvPr/>
        </p:nvCxnSpPr>
        <p:spPr>
          <a:xfrm>
            <a:off x="2601912" y="2688035"/>
            <a:ext cx="1295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897312" y="1927225"/>
            <a:ext cx="228600" cy="15216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3897312" y="2103437"/>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897312" y="2255837"/>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897312" y="2408237"/>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897312" y="2560637"/>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897312" y="2713037"/>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897312" y="2865437"/>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897312" y="3017837"/>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897312" y="3170237"/>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897312" y="3322637"/>
            <a:ext cx="228600" cy="0"/>
          </a:xfrm>
          <a:prstGeom prst="line">
            <a:avLst/>
          </a:prstGeom>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3973512" y="5153818"/>
            <a:ext cx="228600" cy="15216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p:nvPr/>
        </p:nvCxnSpPr>
        <p:spPr>
          <a:xfrm>
            <a:off x="3973512" y="533003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973512" y="548243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973512" y="563483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973512" y="578723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973512" y="593963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973512" y="609203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973512" y="624443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973512" y="639683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973512" y="6549230"/>
            <a:ext cx="228600" cy="0"/>
          </a:xfrm>
          <a:prstGeom prst="line">
            <a:avLst/>
          </a:prstGeom>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3897312" y="3553618"/>
            <a:ext cx="228600" cy="15216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p:nvPr/>
        </p:nvCxnSpPr>
        <p:spPr>
          <a:xfrm>
            <a:off x="3897312" y="372983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897312" y="388223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897312" y="403463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897312" y="418703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897312" y="433943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897312" y="449183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897312" y="464423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897312" y="479663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897312" y="494903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602974" y="4187030"/>
            <a:ext cx="129433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1028" idx="3"/>
            <a:endCxn id="46" idx="1"/>
          </p:cNvCxnSpPr>
          <p:nvPr/>
        </p:nvCxnSpPr>
        <p:spPr>
          <a:xfrm flipV="1">
            <a:off x="2605489" y="5914628"/>
            <a:ext cx="1368023" cy="250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2906712" y="6775220"/>
            <a:ext cx="3733800" cy="607602"/>
          </a:xfrm>
          <a:prstGeom prst="rect">
            <a:avLst/>
          </a:prstGeom>
          <a:noFill/>
        </p:spPr>
        <p:txBody>
          <a:bodyPr wrap="square" rtlCol="0">
            <a:spAutoFit/>
          </a:bodyPr>
          <a:lstStyle/>
          <a:p>
            <a:r>
              <a:rPr lang="en-US" dirty="0" smtClean="0">
                <a:solidFill>
                  <a:schemeClr val="tx1"/>
                </a:solidFill>
                <a:latin typeface="+mn-lt"/>
              </a:rPr>
              <a:t>27 dimensional vector representing each image pixel</a:t>
            </a:r>
            <a:endParaRPr lang="en-US" dirty="0">
              <a:solidFill>
                <a:schemeClr val="tx1"/>
              </a:solidFill>
              <a:latin typeface="+mn-lt"/>
            </a:endParaRPr>
          </a:p>
        </p:txBody>
      </p:sp>
      <p:sp>
        <p:nvSpPr>
          <p:cNvPr id="78" name="Rectangle 77"/>
          <p:cNvSpPr/>
          <p:nvPr/>
        </p:nvSpPr>
        <p:spPr>
          <a:xfrm>
            <a:off x="1154112" y="2103437"/>
            <a:ext cx="306588" cy="30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1533324" y="4008437"/>
            <a:ext cx="306588" cy="30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49312" y="5303837"/>
            <a:ext cx="306588" cy="30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Arrow Connector 79"/>
          <p:cNvCxnSpPr/>
          <p:nvPr/>
        </p:nvCxnSpPr>
        <p:spPr>
          <a:xfrm>
            <a:off x="4354512" y="2636837"/>
            <a:ext cx="1143000" cy="9929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V="1">
            <a:off x="4521072" y="4644230"/>
            <a:ext cx="976440" cy="12561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V="1">
            <a:off x="4521072" y="4160837"/>
            <a:ext cx="976440" cy="261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1" b="33817"/>
          <a:stretch/>
        </p:blipFill>
        <p:spPr bwMode="auto">
          <a:xfrm>
            <a:off x="5649912" y="2815747"/>
            <a:ext cx="3028950" cy="2236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TextBox 84"/>
          <p:cNvSpPr txBox="1"/>
          <p:nvPr/>
        </p:nvSpPr>
        <p:spPr>
          <a:xfrm>
            <a:off x="5487288" y="5201258"/>
            <a:ext cx="3886200" cy="1122871"/>
          </a:xfrm>
          <a:prstGeom prst="rect">
            <a:avLst/>
          </a:prstGeom>
          <a:noFill/>
        </p:spPr>
        <p:txBody>
          <a:bodyPr wrap="square" rtlCol="0">
            <a:spAutoFit/>
          </a:bodyPr>
          <a:lstStyle/>
          <a:p>
            <a:r>
              <a:rPr lang="en-US" dirty="0" smtClean="0">
                <a:solidFill>
                  <a:schemeClr val="tx1"/>
                </a:solidFill>
                <a:latin typeface="+mn-lt"/>
              </a:rPr>
              <a:t>In this way we plot all the 3*3*3 window in the training set and with the help of K-means we find the V textons.</a:t>
            </a:r>
            <a:endParaRPr lang="en-US" dirty="0">
              <a:solidFill>
                <a:schemeClr val="tx1"/>
              </a:solidFill>
              <a:latin typeface="+mn-lt"/>
            </a:endParaRPr>
          </a:p>
        </p:txBody>
      </p:sp>
      <p:sp>
        <p:nvSpPr>
          <p:cNvPr id="88" name="TextBox 87"/>
          <p:cNvSpPr txBox="1"/>
          <p:nvPr/>
        </p:nvSpPr>
        <p:spPr>
          <a:xfrm>
            <a:off x="5649912" y="1846801"/>
            <a:ext cx="3276600" cy="1122871"/>
          </a:xfrm>
          <a:prstGeom prst="rect">
            <a:avLst/>
          </a:prstGeom>
          <a:noFill/>
        </p:spPr>
        <p:txBody>
          <a:bodyPr wrap="square" rtlCol="0">
            <a:spAutoFit/>
          </a:bodyPr>
          <a:lstStyle/>
          <a:p>
            <a:r>
              <a:rPr lang="en-US" dirty="0">
                <a:solidFill>
                  <a:schemeClr val="tx1"/>
                </a:solidFill>
              </a:rPr>
              <a:t>These red dots are the V textons and they comprise the texton vocabulary.</a:t>
            </a:r>
          </a:p>
          <a:p>
            <a:endParaRPr lang="en-US" dirty="0"/>
          </a:p>
        </p:txBody>
      </p:sp>
      <p:cxnSp>
        <p:nvCxnSpPr>
          <p:cNvPr id="90" name="Straight Arrow Connector 89"/>
          <p:cNvCxnSpPr/>
          <p:nvPr/>
        </p:nvCxnSpPr>
        <p:spPr>
          <a:xfrm>
            <a:off x="1533324" y="2274442"/>
            <a:ext cx="12209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2754312" y="1927225"/>
            <a:ext cx="1143000" cy="607602"/>
          </a:xfrm>
          <a:prstGeom prst="rect">
            <a:avLst/>
          </a:prstGeom>
          <a:noFill/>
        </p:spPr>
        <p:txBody>
          <a:bodyPr wrap="square" rtlCol="0">
            <a:spAutoFit/>
          </a:bodyPr>
          <a:lstStyle/>
          <a:p>
            <a:r>
              <a:rPr lang="en-US" dirty="0" smtClean="0">
                <a:solidFill>
                  <a:schemeClr val="tx1"/>
                </a:solidFill>
              </a:rPr>
              <a:t>3*3*3 window</a:t>
            </a:r>
            <a:endParaRPr lang="en-US" dirty="0">
              <a:solidFill>
                <a:schemeClr val="tx1"/>
              </a:solidFill>
            </a:endParaRPr>
          </a:p>
        </p:txBody>
      </p:sp>
      <p:sp>
        <p:nvSpPr>
          <p:cNvPr id="66" name="TextBox 65"/>
          <p:cNvSpPr txBox="1"/>
          <p:nvPr/>
        </p:nvSpPr>
        <p:spPr>
          <a:xfrm>
            <a:off x="6532753" y="7240342"/>
            <a:ext cx="3547872" cy="264047"/>
          </a:xfrm>
          <a:prstGeom prst="rect">
            <a:avLst/>
          </a:prstGeom>
          <a:noFill/>
        </p:spPr>
        <p:txBody>
          <a:bodyPr wrap="square" rtlCol="0">
            <a:spAutoFit/>
          </a:bodyPr>
          <a:lstStyle/>
          <a:p>
            <a:pPr lvl="0"/>
            <a:r>
              <a:rPr lang="en-US" sz="1200" dirty="0">
                <a:solidFill>
                  <a:prstClr val="black"/>
                </a:solidFill>
              </a:rPr>
              <a:t>Image taken from </a:t>
            </a:r>
            <a:r>
              <a:rPr lang="en-US" sz="1200" dirty="0" smtClean="0">
                <a:solidFill>
                  <a:prstClr val="black"/>
                </a:solidFill>
              </a:rPr>
              <a:t>D.Phil. </a:t>
            </a:r>
            <a:r>
              <a:rPr lang="en-US" sz="1200" dirty="0">
                <a:solidFill>
                  <a:prstClr val="black"/>
                </a:solidFill>
              </a:rPr>
              <a:t>Thesis of F. </a:t>
            </a:r>
            <a:r>
              <a:rPr lang="en-US" sz="1200" dirty="0" err="1">
                <a:solidFill>
                  <a:prstClr val="black"/>
                </a:solidFill>
              </a:rPr>
              <a:t>Schroff</a:t>
            </a:r>
            <a:r>
              <a:rPr lang="en-US" sz="1200" dirty="0">
                <a:solidFill>
                  <a:prstClr val="black"/>
                </a:solidFill>
              </a:rPr>
              <a:t>[09]</a:t>
            </a:r>
          </a:p>
        </p:txBody>
      </p:sp>
    </p:spTree>
    <p:extLst>
      <p:ext uri="{BB962C8B-B14F-4D97-AF65-F5344CB8AC3E}">
        <p14:creationId xmlns:p14="http://schemas.microsoft.com/office/powerpoint/2010/main" val="31295158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9712" y="427037"/>
            <a:ext cx="9525000" cy="1036822"/>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200" dirty="0" smtClean="0">
                <a:solidFill>
                  <a:schemeClr val="tx1"/>
                </a:solidFill>
                <a:latin typeface="+mn-lt"/>
              </a:rPr>
              <a:t>Now when the V texton dictionary has been made, we make the texton map (for the purpose of image segmentation) of various images with the help of this V texton dictionary.</a:t>
            </a:r>
            <a:endParaRPr lang="en-US" sz="2200" dirty="0">
              <a:solidFill>
                <a:schemeClr val="tx1"/>
              </a:solidFill>
              <a:latin typeface="+mn-lt"/>
            </a:endParaRPr>
          </a:p>
        </p:txBody>
      </p:sp>
      <p:pic>
        <p:nvPicPr>
          <p:cNvPr id="2050" name="Picture 2" descr="F:\studies 4th sem\artificial intelligence\project ideas\final project\texton2\3_4_s.jpg"/>
          <p:cNvPicPr>
            <a:picLocks noChangeAspect="1" noChangeArrowheads="1"/>
          </p:cNvPicPr>
          <p:nvPr/>
        </p:nvPicPr>
        <p:blipFill rotWithShape="1">
          <a:blip r:embed="rId3">
            <a:extLst>
              <a:ext uri="{28A0092B-C50C-407E-A947-70E740481C1C}">
                <a14:useLocalDpi xmlns:a14="http://schemas.microsoft.com/office/drawing/2010/main" val="0"/>
              </a:ext>
            </a:extLst>
          </a:blip>
          <a:srcRect l="22902" t="8440" r="34024" b="33290"/>
          <a:stretch/>
        </p:blipFill>
        <p:spPr bwMode="auto">
          <a:xfrm>
            <a:off x="7335455" y="1646237"/>
            <a:ext cx="2505457" cy="254203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studies 4th sem\artificial intelligence\project ideas\final project\texton2\5_15_s.jpg"/>
          <p:cNvPicPr>
            <a:picLocks noChangeAspect="1" noChangeArrowheads="1"/>
          </p:cNvPicPr>
          <p:nvPr/>
        </p:nvPicPr>
        <p:blipFill rotWithShape="1">
          <a:blip r:embed="rId4">
            <a:extLst>
              <a:ext uri="{28A0092B-C50C-407E-A947-70E740481C1C}">
                <a14:useLocalDpi xmlns:a14="http://schemas.microsoft.com/office/drawing/2010/main" val="0"/>
              </a:ext>
            </a:extLst>
          </a:blip>
          <a:srcRect l="23967" t="9203" r="33274" b="32945"/>
          <a:stretch/>
        </p:blipFill>
        <p:spPr bwMode="auto">
          <a:xfrm>
            <a:off x="7353743" y="4541837"/>
            <a:ext cx="2487169" cy="25237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mridul\Documents\MATLAB\RF_segment_V0.1\ms_db\databases\MSRC_ObjCategImageDatabase_v2\Images\5_15_s.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112" y="4569586"/>
            <a:ext cx="2590800" cy="2523744"/>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mridul\Documents\MATLAB\RF_segment_V0.1\ms_db\databases\MSRC_ObjCategImageDatabase_v2\Images\3_4_s.bm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112" y="1655064"/>
            <a:ext cx="2590800" cy="253320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97012" y="6218237"/>
            <a:ext cx="3810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373312" y="3085210"/>
            <a:ext cx="3810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20712" y="3094037"/>
            <a:ext cx="3810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553588" y="1686178"/>
            <a:ext cx="3810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144712" y="2332037"/>
            <a:ext cx="3810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168016" y="4889943"/>
            <a:ext cx="3810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39888" y="5310250"/>
            <a:ext cx="3810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stCxn id="2053" idx="3"/>
          </p:cNvCxnSpPr>
          <p:nvPr/>
        </p:nvCxnSpPr>
        <p:spPr>
          <a:xfrm flipV="1">
            <a:off x="2982912" y="2917253"/>
            <a:ext cx="685800" cy="44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2050" idx="1"/>
          </p:cNvCxnSpPr>
          <p:nvPr/>
        </p:nvCxnSpPr>
        <p:spPr>
          <a:xfrm flipV="1">
            <a:off x="6411912" y="2917253"/>
            <a:ext cx="923543" cy="44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668712" y="1973779"/>
            <a:ext cx="2743200" cy="1895775"/>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solidFill>
                  <a:schemeClr val="tx1"/>
                </a:solidFill>
                <a:latin typeface="+mn-lt"/>
              </a:rPr>
              <a:t>For each of the </a:t>
            </a:r>
            <a:r>
              <a:rPr lang="en-US" b="1" dirty="0" smtClean="0">
                <a:solidFill>
                  <a:schemeClr val="tx1"/>
                </a:solidFill>
                <a:latin typeface="+mn-lt"/>
              </a:rPr>
              <a:t>3*3*3 ( 27 dimensional vector) </a:t>
            </a:r>
            <a:r>
              <a:rPr lang="en-US" dirty="0" smtClean="0">
                <a:solidFill>
                  <a:schemeClr val="tx1"/>
                </a:solidFill>
                <a:latin typeface="+mn-lt"/>
              </a:rPr>
              <a:t>we find out to which cluster does it belongs and we assign that </a:t>
            </a:r>
            <a:r>
              <a:rPr lang="en-US" b="1" dirty="0" smtClean="0">
                <a:solidFill>
                  <a:schemeClr val="tx1"/>
                </a:solidFill>
              </a:rPr>
              <a:t>PIXEL </a:t>
            </a:r>
            <a:r>
              <a:rPr lang="en-US" dirty="0" smtClean="0">
                <a:solidFill>
                  <a:schemeClr val="tx1"/>
                </a:solidFill>
                <a:latin typeface="+mn-lt"/>
              </a:rPr>
              <a:t>the color for that particular </a:t>
            </a:r>
            <a:r>
              <a:rPr lang="en-US" b="1" dirty="0" smtClean="0">
                <a:solidFill>
                  <a:schemeClr val="tx1"/>
                </a:solidFill>
                <a:latin typeface="+mn-lt"/>
              </a:rPr>
              <a:t>TEXTON.</a:t>
            </a:r>
            <a:endParaRPr lang="en-US" b="1" dirty="0">
              <a:solidFill>
                <a:schemeClr val="tx1"/>
              </a:solidFill>
              <a:latin typeface="+mn-lt"/>
            </a:endParaRPr>
          </a:p>
        </p:txBody>
      </p:sp>
      <p:cxnSp>
        <p:nvCxnSpPr>
          <p:cNvPr id="19" name="Straight Arrow Connector 18"/>
          <p:cNvCxnSpPr>
            <a:stCxn id="2052" idx="3"/>
            <a:endCxn id="2051" idx="1"/>
          </p:cNvCxnSpPr>
          <p:nvPr/>
        </p:nvCxnSpPr>
        <p:spPr>
          <a:xfrm flipV="1">
            <a:off x="2982912" y="5803709"/>
            <a:ext cx="4370831" cy="277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897312" y="4724836"/>
            <a:ext cx="2514600" cy="865237"/>
          </a:xfrm>
          <a:prstGeom prst="rect">
            <a:avLst/>
          </a:prstGeom>
          <a:noFill/>
        </p:spPr>
        <p:txBody>
          <a:bodyPr wrap="square" rtlCol="0">
            <a:spAutoFit/>
          </a:bodyPr>
          <a:lstStyle/>
          <a:p>
            <a:r>
              <a:rPr lang="en-US" dirty="0" smtClean="0">
                <a:solidFill>
                  <a:schemeClr val="tx1"/>
                </a:solidFill>
                <a:latin typeface="+mn-lt"/>
              </a:rPr>
              <a:t>Each of the Texton represent a Cluster center.</a:t>
            </a:r>
            <a:endParaRPr lang="en-US" dirty="0">
              <a:solidFill>
                <a:schemeClr val="tx1"/>
              </a:solidFill>
              <a:latin typeface="+mn-lt"/>
            </a:endParaRPr>
          </a:p>
        </p:txBody>
      </p:sp>
      <p:sp>
        <p:nvSpPr>
          <p:cNvPr id="26" name="TextBox 25"/>
          <p:cNvSpPr txBox="1"/>
          <p:nvPr/>
        </p:nvSpPr>
        <p:spPr>
          <a:xfrm>
            <a:off x="3680142" y="6029972"/>
            <a:ext cx="2976370" cy="1122871"/>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solidFill>
                  <a:schemeClr val="tx1"/>
                </a:solidFill>
                <a:latin typeface="+mn-lt"/>
              </a:rPr>
              <a:t>Number of textons  in the dictionary is 30 or in other words the value of k in k-means is 30.</a:t>
            </a:r>
            <a:endParaRPr lang="en-US" dirty="0">
              <a:solidFill>
                <a:schemeClr val="tx1"/>
              </a:solidFill>
              <a:latin typeface="+mn-lt"/>
            </a:endParaRPr>
          </a:p>
        </p:txBody>
      </p:sp>
    </p:spTree>
    <p:extLst>
      <p:ext uri="{BB962C8B-B14F-4D97-AF65-F5344CB8AC3E}">
        <p14:creationId xmlns:p14="http://schemas.microsoft.com/office/powerpoint/2010/main" val="1483752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Node test using texton without shcm</a:t>
            </a:r>
            <a:endParaRPr lang="en-US" dirty="0"/>
          </a:p>
        </p:txBody>
      </p:sp>
      <p:sp>
        <p:nvSpPr>
          <p:cNvPr id="4" name="TextBox 3"/>
          <p:cNvSpPr txBox="1"/>
          <p:nvPr/>
        </p:nvSpPr>
        <p:spPr>
          <a:xfrm>
            <a:off x="392112" y="1798637"/>
            <a:ext cx="9372600" cy="1809726"/>
          </a:xfrm>
          <a:prstGeom prst="rect">
            <a:avLst/>
          </a:prstGeom>
          <a:noFill/>
        </p:spPr>
        <p:txBody>
          <a:bodyPr wrap="square" rtlCol="0">
            <a:spAutoFit/>
          </a:bodyPr>
          <a:lstStyle/>
          <a:p>
            <a:r>
              <a:rPr lang="en-US" sz="2000" dirty="0" smtClean="0">
                <a:solidFill>
                  <a:schemeClr val="tx1"/>
                </a:solidFill>
                <a:latin typeface="+mn-lt"/>
              </a:rPr>
              <a:t>We have trained the Image dataset. To test we compute the </a:t>
            </a:r>
            <a:r>
              <a:rPr lang="en-US" sz="2000" dirty="0" err="1" smtClean="0">
                <a:solidFill>
                  <a:schemeClr val="tx1"/>
                </a:solidFill>
                <a:latin typeface="+mn-lt"/>
              </a:rPr>
              <a:t>texton</a:t>
            </a:r>
            <a:r>
              <a:rPr lang="en-US" sz="2000" dirty="0" smtClean="0">
                <a:solidFill>
                  <a:schemeClr val="tx1"/>
                </a:solidFill>
                <a:latin typeface="+mn-lt"/>
              </a:rPr>
              <a:t> map of this test image using the dictionary of visual words.</a:t>
            </a:r>
          </a:p>
          <a:p>
            <a:endParaRPr lang="en-US" sz="2000" dirty="0" smtClean="0">
              <a:solidFill>
                <a:schemeClr val="tx1"/>
              </a:solidFill>
              <a:latin typeface="+mn-lt"/>
            </a:endParaRPr>
          </a:p>
          <a:p>
            <a:r>
              <a:rPr lang="en-US" sz="2000" dirty="0" smtClean="0">
                <a:solidFill>
                  <a:schemeClr val="tx1"/>
                </a:solidFill>
                <a:latin typeface="+mn-lt"/>
              </a:rPr>
              <a:t>Now I would make the texton map of a test image(image segmentation has to be done) by making 3*3*3 window and mapping each point to its respective cluster center.</a:t>
            </a:r>
            <a:endParaRPr lang="en-US" sz="2000" dirty="0">
              <a:solidFill>
                <a:schemeClr val="tx1"/>
              </a:solidFill>
              <a:latin typeface="+mn-lt"/>
            </a:endParaRPr>
          </a:p>
        </p:txBody>
      </p:sp>
      <p:pic>
        <p:nvPicPr>
          <p:cNvPr id="3074" name="Picture 2" descr="C:\Users\mridul\Documents\MATLAB\RF_segment_V0.1\ms_db\databases\MSRC_ObjCategImageDatabase_v2\Images\9_10_s.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769" y="3700120"/>
            <a:ext cx="2236343" cy="202882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F:\studies 4th sem\artificial intelligence\project ideas\final project\texton2\9_10_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106" t="9059" r="33351" b="34135"/>
          <a:stretch/>
        </p:blipFill>
        <p:spPr bwMode="auto">
          <a:xfrm>
            <a:off x="3973512" y="3684563"/>
            <a:ext cx="2133600" cy="2044382"/>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a:stCxn id="3074" idx="3"/>
          </p:cNvCxnSpPr>
          <p:nvPr/>
        </p:nvCxnSpPr>
        <p:spPr>
          <a:xfrm>
            <a:off x="2678112" y="4714533"/>
            <a:ext cx="1219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345112" y="4084637"/>
            <a:ext cx="4572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573712" y="4275137"/>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20712" y="5876554"/>
            <a:ext cx="2541143" cy="378565"/>
          </a:xfrm>
          <a:prstGeom prst="rect">
            <a:avLst/>
          </a:prstGeom>
          <a:noFill/>
        </p:spPr>
        <p:txBody>
          <a:bodyPr wrap="square" rtlCol="0">
            <a:spAutoFit/>
          </a:bodyPr>
          <a:lstStyle/>
          <a:p>
            <a:r>
              <a:rPr lang="en-US" sz="2000" dirty="0" smtClean="0">
                <a:solidFill>
                  <a:schemeClr val="tx1"/>
                </a:solidFill>
                <a:latin typeface="+mn-lt"/>
              </a:rPr>
              <a:t>Test Image</a:t>
            </a:r>
            <a:endParaRPr lang="en-US" sz="2000" dirty="0">
              <a:solidFill>
                <a:schemeClr val="tx1"/>
              </a:solidFill>
              <a:latin typeface="+mn-lt"/>
            </a:endParaRPr>
          </a:p>
        </p:txBody>
      </p:sp>
      <p:sp>
        <p:nvSpPr>
          <p:cNvPr id="13" name="TextBox 12"/>
          <p:cNvSpPr txBox="1"/>
          <p:nvPr/>
        </p:nvSpPr>
        <p:spPr>
          <a:xfrm>
            <a:off x="3744912" y="5876554"/>
            <a:ext cx="2541143" cy="664797"/>
          </a:xfrm>
          <a:prstGeom prst="rect">
            <a:avLst/>
          </a:prstGeom>
          <a:noFill/>
        </p:spPr>
        <p:txBody>
          <a:bodyPr wrap="square" rtlCol="0">
            <a:spAutoFit/>
          </a:bodyPr>
          <a:lstStyle/>
          <a:p>
            <a:r>
              <a:rPr lang="en-US" sz="2000" dirty="0" smtClean="0">
                <a:solidFill>
                  <a:schemeClr val="tx1"/>
                </a:solidFill>
                <a:latin typeface="+mn-lt"/>
              </a:rPr>
              <a:t>Texton map of the test image</a:t>
            </a:r>
            <a:endParaRPr lang="en-US" sz="2000" dirty="0">
              <a:solidFill>
                <a:schemeClr val="tx1"/>
              </a:solidFill>
              <a:latin typeface="+mn-lt"/>
            </a:endParaRPr>
          </a:p>
        </p:txBody>
      </p:sp>
      <p:cxnSp>
        <p:nvCxnSpPr>
          <p:cNvPr id="12" name="Straight Arrow Connector 11"/>
          <p:cNvCxnSpPr>
            <a:stCxn id="3075" idx="3"/>
          </p:cNvCxnSpPr>
          <p:nvPr/>
        </p:nvCxnSpPr>
        <p:spPr>
          <a:xfrm>
            <a:off x="6107112" y="4706754"/>
            <a:ext cx="762000" cy="77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836472" y="3451264"/>
            <a:ext cx="2928240" cy="3297954"/>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solidFill>
                  <a:schemeClr val="tx1"/>
                </a:solidFill>
                <a:latin typeface="+mn-lt"/>
              </a:rPr>
              <a:t>The straight forward way of using </a:t>
            </a:r>
            <a:r>
              <a:rPr lang="en-US" sz="1600" b="1" dirty="0">
                <a:solidFill>
                  <a:schemeClr val="tx1"/>
                </a:solidFill>
                <a:latin typeface="+mn-lt"/>
              </a:rPr>
              <a:t>textons</a:t>
            </a:r>
            <a:r>
              <a:rPr lang="en-US" sz="1600" dirty="0">
                <a:solidFill>
                  <a:schemeClr val="tx1"/>
                </a:solidFill>
                <a:latin typeface="+mn-lt"/>
              </a:rPr>
              <a:t> corresponds to the usage</a:t>
            </a:r>
          </a:p>
          <a:p>
            <a:r>
              <a:rPr lang="en-US" sz="1600" dirty="0">
                <a:solidFill>
                  <a:schemeClr val="tx1"/>
                </a:solidFill>
                <a:latin typeface="+mn-lt"/>
              </a:rPr>
              <a:t>of the previously introduced feature channels, i.e. </a:t>
            </a:r>
            <a:r>
              <a:rPr lang="en-US" sz="1600" b="1" dirty="0">
                <a:solidFill>
                  <a:schemeClr val="tx1"/>
                </a:solidFill>
                <a:latin typeface="+mn-lt"/>
              </a:rPr>
              <a:t>each texton is treated as a “feature</a:t>
            </a:r>
          </a:p>
          <a:p>
            <a:r>
              <a:rPr lang="en-US" sz="1600" b="1" dirty="0">
                <a:solidFill>
                  <a:schemeClr val="tx1"/>
                </a:solidFill>
                <a:latin typeface="+mn-lt"/>
              </a:rPr>
              <a:t>channel”</a:t>
            </a:r>
            <a:r>
              <a:rPr lang="en-US" sz="1600" dirty="0">
                <a:solidFill>
                  <a:schemeClr val="tx1"/>
                </a:solidFill>
                <a:latin typeface="+mn-lt"/>
              </a:rPr>
              <a:t> and the accumulated response in one rectangle defines tp and is compared to a</a:t>
            </a:r>
          </a:p>
          <a:p>
            <a:r>
              <a:rPr lang="en-US" sz="1600" b="1" dirty="0">
                <a:solidFill>
                  <a:schemeClr val="tx1"/>
                </a:solidFill>
                <a:latin typeface="+mn-lt"/>
              </a:rPr>
              <a:t>threshold</a:t>
            </a:r>
            <a:r>
              <a:rPr lang="en-US" sz="1600" dirty="0">
                <a:solidFill>
                  <a:schemeClr val="tx1"/>
                </a:solidFill>
                <a:latin typeface="+mn-lt"/>
              </a:rPr>
              <a:t> . This method is used in </a:t>
            </a:r>
            <a:r>
              <a:rPr lang="en-US" sz="1600" b="1" i="1" dirty="0">
                <a:solidFill>
                  <a:schemeClr val="tx1"/>
                </a:solidFill>
                <a:latin typeface="+mn-lt"/>
              </a:rPr>
              <a:t>Shotton et al. (2006, 2008).</a:t>
            </a:r>
          </a:p>
        </p:txBody>
      </p:sp>
      <p:sp>
        <p:nvSpPr>
          <p:cNvPr id="16" name="TextBox 15"/>
          <p:cNvSpPr txBox="1"/>
          <p:nvPr/>
        </p:nvSpPr>
        <p:spPr>
          <a:xfrm>
            <a:off x="620712" y="6779790"/>
            <a:ext cx="9144000" cy="607602"/>
          </a:xfrm>
          <a:prstGeom prst="rect">
            <a:avLst/>
          </a:prstGeom>
          <a:noFill/>
        </p:spPr>
        <p:txBody>
          <a:bodyPr wrap="square" rtlCol="0">
            <a:spAutoFit/>
          </a:bodyPr>
          <a:lstStyle/>
          <a:p>
            <a:r>
              <a:rPr lang="en-US" dirty="0" smtClean="0">
                <a:solidFill>
                  <a:schemeClr val="tx1"/>
                </a:solidFill>
                <a:latin typeface="+mn-lt"/>
              </a:rPr>
              <a:t>The feature channel (Texton ) and </a:t>
            </a:r>
            <a:r>
              <a:rPr lang="el-GR" dirty="0" smtClean="0">
                <a:solidFill>
                  <a:schemeClr val="tx1"/>
                </a:solidFill>
                <a:latin typeface="+mn-lt"/>
              </a:rPr>
              <a:t>λ</a:t>
            </a:r>
            <a:r>
              <a:rPr lang="en-US" dirty="0" smtClean="0">
                <a:solidFill>
                  <a:schemeClr val="tx1"/>
                </a:solidFill>
                <a:latin typeface="+mn-lt"/>
              </a:rPr>
              <a:t> are chosen such that it maximizes the information gain. </a:t>
            </a:r>
            <a:endParaRPr lang="en-US" dirty="0">
              <a:solidFill>
                <a:schemeClr val="tx1"/>
              </a:solidFill>
              <a:latin typeface="+mn-lt"/>
            </a:endParaRPr>
          </a:p>
        </p:txBody>
      </p:sp>
    </p:spTree>
    <p:extLst>
      <p:ext uri="{BB962C8B-B14F-4D97-AF65-F5344CB8AC3E}">
        <p14:creationId xmlns:p14="http://schemas.microsoft.com/office/powerpoint/2010/main" val="31782253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SHCM</a:t>
            </a:r>
            <a:endParaRPr lang="en-US" dirty="0"/>
          </a:p>
        </p:txBody>
      </p:sp>
      <p:sp>
        <p:nvSpPr>
          <p:cNvPr id="4" name="TextBox 3"/>
          <p:cNvSpPr txBox="1"/>
          <p:nvPr/>
        </p:nvSpPr>
        <p:spPr>
          <a:xfrm>
            <a:off x="392112" y="1951037"/>
            <a:ext cx="8915400" cy="951030"/>
          </a:xfrm>
          <a:prstGeom prst="rect">
            <a:avLst/>
          </a:prstGeom>
          <a:noFill/>
        </p:spPr>
        <p:txBody>
          <a:bodyPr wrap="square" rtlCol="0">
            <a:spAutoFit/>
          </a:bodyPr>
          <a:lstStyle/>
          <a:p>
            <a:r>
              <a:rPr lang="en-US" sz="2000" dirty="0" smtClean="0">
                <a:solidFill>
                  <a:schemeClr val="tx1"/>
                </a:solidFill>
                <a:latin typeface="+mn-lt"/>
              </a:rPr>
              <a:t>SHCM are Single class histogram models. They help us to represent a whole class with the help of a histogram. In this we model each class with a single model.</a:t>
            </a:r>
            <a:endParaRPr lang="en-US" sz="2000" dirty="0">
              <a:solidFill>
                <a:schemeClr val="tx1"/>
              </a:solidFill>
              <a:latin typeface="+mn-lt"/>
            </a:endParaRPr>
          </a:p>
        </p:txBody>
      </p:sp>
      <p:pic>
        <p:nvPicPr>
          <p:cNvPr id="4098" name="Picture 2" descr="C:\Users\mridul\Documents\MATLAB\SHCM\repor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2512" y="2902067"/>
            <a:ext cx="21336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mridul\Documents\MATLAB\SHCM\rpeort1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6192" y="4770437"/>
            <a:ext cx="21336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mridul\Documents\MATLAB\RF_segment_V0.1\ms_db\databases\MSRC_ObjCategImageDatabase_v2\Images\1_10_s.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512" y="3094037"/>
            <a:ext cx="19812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mridul\Documents\MATLAB\RF_segment_V0.1\ms_db\databases\MSRC_ObjCategImageDatabase_v2\Images\1_1_s.bm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512" y="2902067"/>
            <a:ext cx="19812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mridul\Documents\MATLAB\RF_segment_V0.1\ms_db\databases\MSRC_ObjCategImageDatabase_v2\Images\1_10_s.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512" y="4770437"/>
            <a:ext cx="1981200" cy="160019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a:endCxn id="4098" idx="1"/>
          </p:cNvCxnSpPr>
          <p:nvPr/>
        </p:nvCxnSpPr>
        <p:spPr>
          <a:xfrm>
            <a:off x="2525712" y="3702167"/>
            <a:ext cx="1066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102" idx="3"/>
            <a:endCxn id="4099" idx="1"/>
          </p:cNvCxnSpPr>
          <p:nvPr/>
        </p:nvCxnSpPr>
        <p:spPr>
          <a:xfrm>
            <a:off x="2525712" y="5570536"/>
            <a:ext cx="105048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4098" idx="3"/>
          </p:cNvCxnSpPr>
          <p:nvPr/>
        </p:nvCxnSpPr>
        <p:spPr>
          <a:xfrm>
            <a:off x="5726112" y="3702167"/>
            <a:ext cx="1143000" cy="800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099" idx="3"/>
          </p:cNvCxnSpPr>
          <p:nvPr/>
        </p:nvCxnSpPr>
        <p:spPr>
          <a:xfrm flipV="1">
            <a:off x="5709792" y="4846638"/>
            <a:ext cx="1159320" cy="7238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103" name="Picture 7" descr="C:\Users\mridul\Documents\MATLAB\SHCM\shcm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69109" y="3803015"/>
            <a:ext cx="2565399" cy="192404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544512" y="6523037"/>
            <a:ext cx="5165280" cy="865237"/>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solidFill>
                  <a:schemeClr val="tx1"/>
                </a:solidFill>
                <a:latin typeface="+mn-lt"/>
              </a:rPr>
              <a:t>First the texton map is made then  we count the number of occurrences of each texton and then plot the histogram</a:t>
            </a:r>
            <a:endParaRPr lang="en-US" dirty="0">
              <a:solidFill>
                <a:schemeClr val="tx1"/>
              </a:solidFill>
              <a:latin typeface="+mn-lt"/>
            </a:endParaRPr>
          </a:p>
        </p:txBody>
      </p:sp>
      <p:sp>
        <p:nvSpPr>
          <p:cNvPr id="20" name="TextBox 19"/>
          <p:cNvSpPr txBox="1"/>
          <p:nvPr/>
        </p:nvSpPr>
        <p:spPr>
          <a:xfrm>
            <a:off x="6869110" y="2836930"/>
            <a:ext cx="2565399" cy="865237"/>
          </a:xfrm>
          <a:prstGeom prst="rect">
            <a:avLst/>
          </a:prstGeom>
          <a:noFill/>
        </p:spPr>
        <p:txBody>
          <a:bodyPr wrap="square" rtlCol="0">
            <a:spAutoFit/>
          </a:bodyPr>
          <a:lstStyle/>
          <a:p>
            <a:r>
              <a:rPr lang="en-US" dirty="0" smtClean="0">
                <a:solidFill>
                  <a:schemeClr val="tx1"/>
                </a:solidFill>
                <a:latin typeface="+mn-lt"/>
              </a:rPr>
              <a:t>Then we combine these histograms to make SHCM</a:t>
            </a:r>
            <a:endParaRPr lang="en-US" dirty="0">
              <a:solidFill>
                <a:schemeClr val="tx1"/>
              </a:solidFill>
              <a:latin typeface="+mn-lt"/>
            </a:endParaRPr>
          </a:p>
        </p:txBody>
      </p:sp>
      <p:sp>
        <p:nvSpPr>
          <p:cNvPr id="21" name="TextBox 20"/>
          <p:cNvSpPr txBox="1"/>
          <p:nvPr/>
        </p:nvSpPr>
        <p:spPr>
          <a:xfrm>
            <a:off x="7007223" y="5745521"/>
            <a:ext cx="2438400" cy="349968"/>
          </a:xfrm>
          <a:prstGeom prst="rect">
            <a:avLst/>
          </a:prstGeom>
          <a:noFill/>
        </p:spPr>
        <p:txBody>
          <a:bodyPr wrap="square" rtlCol="0">
            <a:spAutoFit/>
          </a:bodyPr>
          <a:lstStyle/>
          <a:p>
            <a:r>
              <a:rPr lang="en-US" dirty="0" smtClean="0">
                <a:solidFill>
                  <a:schemeClr val="tx1"/>
                </a:solidFill>
                <a:latin typeface="+mn-lt"/>
              </a:rPr>
              <a:t>SHCM is for grass</a:t>
            </a:r>
            <a:endParaRPr lang="en-US" dirty="0">
              <a:solidFill>
                <a:schemeClr val="tx1"/>
              </a:solidFill>
              <a:latin typeface="+mn-lt"/>
            </a:endParaRPr>
          </a:p>
        </p:txBody>
      </p:sp>
    </p:spTree>
    <p:extLst>
      <p:ext uri="{BB962C8B-B14F-4D97-AF65-F5344CB8AC3E}">
        <p14:creationId xmlns:p14="http://schemas.microsoft.com/office/powerpoint/2010/main" val="18371341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SHCM with Random forest</a:t>
            </a:r>
            <a:endParaRPr lang="en-US" dirty="0"/>
          </a:p>
        </p:txBody>
      </p:sp>
      <p:pic>
        <p:nvPicPr>
          <p:cNvPr id="10" name="Content Placeholder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745263" y="1951037"/>
            <a:ext cx="3329368" cy="2228849"/>
          </a:xfrm>
        </p:spPr>
      </p:pic>
      <p:cxnSp>
        <p:nvCxnSpPr>
          <p:cNvPr id="12" name="Straight Arrow Connector 11"/>
          <p:cNvCxnSpPr/>
          <p:nvPr/>
        </p:nvCxnSpPr>
        <p:spPr>
          <a:xfrm flipH="1">
            <a:off x="5954712" y="2560637"/>
            <a:ext cx="914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774842" y="2057635"/>
            <a:ext cx="1186317" cy="1237262"/>
          </a:xfrm>
          <a:prstGeom prst="rect">
            <a:avLst/>
          </a:prstGeom>
          <a:noFill/>
        </p:spPr>
        <p:txBody>
          <a:bodyPr wrap="square" rtlCol="0">
            <a:spAutoFit/>
          </a:bodyPr>
          <a:lstStyle/>
          <a:p>
            <a:r>
              <a:rPr lang="en-US" sz="2000" dirty="0" smtClean="0">
                <a:solidFill>
                  <a:schemeClr val="tx1"/>
                </a:solidFill>
              </a:rPr>
              <a:t>Sliding window around a pixel</a:t>
            </a:r>
            <a:endParaRPr lang="en-US" sz="2000" dirty="0">
              <a:solidFill>
                <a:schemeClr val="tx1"/>
              </a:solidFill>
            </a:endParaRPr>
          </a:p>
        </p:txBody>
      </p:sp>
      <p:sp>
        <p:nvSpPr>
          <p:cNvPr id="14" name="TextBox 13"/>
          <p:cNvSpPr txBox="1"/>
          <p:nvPr/>
        </p:nvSpPr>
        <p:spPr>
          <a:xfrm>
            <a:off x="3061671" y="2315270"/>
            <a:ext cx="1253412" cy="664797"/>
          </a:xfrm>
          <a:prstGeom prst="rect">
            <a:avLst/>
          </a:prstGeom>
          <a:noFill/>
        </p:spPr>
        <p:txBody>
          <a:bodyPr wrap="square" rtlCol="0">
            <a:spAutoFit/>
          </a:bodyPr>
          <a:lstStyle/>
          <a:p>
            <a:r>
              <a:rPr lang="en-US" sz="2000" dirty="0" smtClean="0">
                <a:solidFill>
                  <a:schemeClr val="tx1"/>
                </a:solidFill>
              </a:rPr>
              <a:t>Compute hist. h</a:t>
            </a:r>
            <a:endParaRPr lang="en-US" sz="2000" dirty="0">
              <a:solidFill>
                <a:schemeClr val="tx1"/>
              </a:solidFill>
            </a:endParaRPr>
          </a:p>
        </p:txBody>
      </p:sp>
      <p:cxnSp>
        <p:nvCxnSpPr>
          <p:cNvPr id="16" name="Straight Arrow Connector 15"/>
          <p:cNvCxnSpPr>
            <a:stCxn id="13" idx="1"/>
            <a:endCxn id="14" idx="3"/>
          </p:cNvCxnSpPr>
          <p:nvPr/>
        </p:nvCxnSpPr>
        <p:spPr>
          <a:xfrm flipH="1" flipV="1">
            <a:off x="4315083" y="2647669"/>
            <a:ext cx="459759" cy="285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925512" y="2422476"/>
                <a:ext cx="1413144" cy="393185"/>
              </a:xfrm>
              <a:prstGeom prst="rect">
                <a:avLst/>
              </a:prstGeom>
              <a:noFill/>
            </p:spPr>
            <p:txBody>
              <a:bodyPr wrap="none" rtlCol="0">
                <a:spAutoFit/>
              </a:bodyPr>
              <a:lstStyle/>
              <a:p>
                <a:r>
                  <a:rPr lang="en-US" sz="2000" dirty="0" smtClean="0">
                    <a:solidFill>
                      <a:schemeClr val="tx1"/>
                    </a:solidFill>
                  </a:rPr>
                  <a:t>Find </a:t>
                </a:r>
                <a14:m>
                  <m:oMath xmlns:m="http://schemas.openxmlformats.org/officeDocument/2006/math">
                    <m:sSup>
                      <m:sSupPr>
                        <m:ctrlPr>
                          <a:rPr lang="en-US" sz="2000" i="1" smtClean="0">
                            <a:solidFill>
                              <a:schemeClr val="tx1"/>
                            </a:solidFill>
                            <a:latin typeface="Cambria Math"/>
                          </a:rPr>
                        </m:ctrlPr>
                      </m:sSupPr>
                      <m:e>
                        <m:r>
                          <a:rPr lang="en-US" sz="2000" b="0" i="1" smtClean="0">
                            <a:solidFill>
                              <a:schemeClr val="tx1"/>
                            </a:solidFill>
                            <a:latin typeface="Cambria Math"/>
                          </a:rPr>
                          <m:t>𝑞</m:t>
                        </m:r>
                      </m:e>
                      <m:sup>
                        <m:acc>
                          <m:accPr>
                            <m:chr m:val="̂"/>
                            <m:ctrlPr>
                              <a:rPr lang="en-US" sz="2000" i="1" smtClean="0">
                                <a:solidFill>
                                  <a:schemeClr val="tx1"/>
                                </a:solidFill>
                                <a:latin typeface="Cambria Math"/>
                              </a:rPr>
                            </m:ctrlPr>
                          </m:accPr>
                          <m:e>
                            <m:r>
                              <a:rPr lang="en-US" sz="2000" b="0" i="1" smtClean="0">
                                <a:solidFill>
                                  <a:schemeClr val="tx1"/>
                                </a:solidFill>
                                <a:latin typeface="Cambria Math"/>
                              </a:rPr>
                              <m:t>𝑖</m:t>
                            </m:r>
                          </m:e>
                        </m:acc>
                      </m:sup>
                    </m:sSup>
                    <m:r>
                      <a:rPr lang="en-US" sz="2000" b="0" i="1" smtClean="0">
                        <a:solidFill>
                          <a:schemeClr val="tx1"/>
                        </a:solidFill>
                        <a:latin typeface="Cambria Math"/>
                      </a:rPr>
                      <m:t> </m:t>
                    </m:r>
                    <m:r>
                      <a:rPr lang="en-US" sz="2000" b="0" i="1" smtClean="0">
                        <a:solidFill>
                          <a:schemeClr val="tx1"/>
                        </a:solidFill>
                        <a:latin typeface="Cambria Math"/>
                      </a:rPr>
                      <m:t>𝑠</m:t>
                    </m:r>
                    <m:r>
                      <a:rPr lang="en-US" sz="2000" b="0" i="1" smtClean="0">
                        <a:solidFill>
                          <a:schemeClr val="tx1"/>
                        </a:solidFill>
                        <a:latin typeface="Cambria Math"/>
                      </a:rPr>
                      <m:t>.</m:t>
                    </m:r>
                    <m:r>
                      <a:rPr lang="en-US" sz="2000" b="0" i="1" smtClean="0">
                        <a:solidFill>
                          <a:schemeClr val="tx1"/>
                        </a:solidFill>
                        <a:latin typeface="Cambria Math"/>
                      </a:rPr>
                      <m:t>𝑡</m:t>
                    </m:r>
                    <m:r>
                      <a:rPr lang="en-US" sz="2000" b="0" i="1" smtClean="0">
                        <a:solidFill>
                          <a:schemeClr val="tx1"/>
                        </a:solidFill>
                        <a:latin typeface="Cambria Math"/>
                      </a:rPr>
                      <m:t>.</m:t>
                    </m:r>
                  </m:oMath>
                </a14:m>
                <a:endParaRPr lang="en-US" sz="2000" dirty="0">
                  <a:solidFill>
                    <a:schemeClr val="tx1"/>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925512" y="2422476"/>
                <a:ext cx="1413144" cy="393185"/>
              </a:xfrm>
              <a:prstGeom prst="rect">
                <a:avLst/>
              </a:prstGeom>
              <a:blipFill rotWithShape="1">
                <a:blip r:embed="rId4"/>
                <a:stretch>
                  <a:fillRect l="-4741" t="-10769" r="-8621" b="-26154"/>
                </a:stretch>
              </a:blipFill>
            </p:spPr>
            <p:txBody>
              <a:bodyPr/>
              <a:lstStyle/>
              <a:p>
                <a:r>
                  <a:rPr lang="en-US">
                    <a:noFill/>
                  </a:rPr>
                  <a:t> </a:t>
                </a:r>
              </a:p>
            </p:txBody>
          </p:sp>
        </mc:Fallback>
      </mc:AlternateContent>
      <p:cxnSp>
        <p:nvCxnSpPr>
          <p:cNvPr id="21" name="Straight Arrow Connector 20"/>
          <p:cNvCxnSpPr/>
          <p:nvPr/>
        </p:nvCxnSpPr>
        <p:spPr>
          <a:xfrm>
            <a:off x="1953323" y="2922872"/>
            <a:ext cx="0" cy="3703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4" idx="1"/>
          </p:cNvCxnSpPr>
          <p:nvPr/>
        </p:nvCxnSpPr>
        <p:spPr>
          <a:xfrm flipH="1">
            <a:off x="2525712" y="2647669"/>
            <a:ext cx="53595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421193" y="4389437"/>
                <a:ext cx="2991465" cy="541751"/>
              </a:xfrm>
              <a:prstGeom prst="rect">
                <a:avLst/>
              </a:prstGeom>
              <a:noFill/>
            </p:spPr>
            <p:txBody>
              <a:bodyPr wrap="square" rtlCol="0">
                <a:spAutoFit/>
              </a:bodyPr>
              <a:lstStyle/>
              <a:p>
                <a:r>
                  <a:rPr lang="en-US" sz="2000" dirty="0" smtClean="0">
                    <a:solidFill>
                      <a:schemeClr val="tx1"/>
                    </a:solidFill>
                  </a:rPr>
                  <a:t>KL(h||q) = </a:t>
                </a:r>
                <a14:m>
                  <m:oMath xmlns:m="http://schemas.openxmlformats.org/officeDocument/2006/math">
                    <m:nary>
                      <m:naryPr>
                        <m:chr m:val="∑"/>
                        <m:subHide m:val="on"/>
                        <m:supHide m:val="on"/>
                        <m:ctrlPr>
                          <a:rPr lang="en-US" sz="2000" i="1" smtClean="0">
                            <a:solidFill>
                              <a:schemeClr val="tx1"/>
                            </a:solidFill>
                            <a:latin typeface="Cambria Math"/>
                          </a:rPr>
                        </m:ctrlPr>
                      </m:naryPr>
                      <m:sub/>
                      <m:sup/>
                      <m:e>
                        <m:sSub>
                          <m:sSubPr>
                            <m:ctrlPr>
                              <a:rPr lang="en-US" sz="2000" i="1" smtClean="0">
                                <a:solidFill>
                                  <a:schemeClr val="tx1"/>
                                </a:solidFill>
                                <a:latin typeface="Cambria Math"/>
                              </a:rPr>
                            </m:ctrlPr>
                          </m:sSubPr>
                          <m:e>
                            <m:r>
                              <a:rPr lang="en-US" sz="2000" b="0" i="1" smtClean="0">
                                <a:solidFill>
                                  <a:schemeClr val="tx1"/>
                                </a:solidFill>
                                <a:latin typeface="Cambria Math"/>
                              </a:rPr>
                              <m:t>h</m:t>
                            </m:r>
                          </m:e>
                          <m:sub>
                            <m:r>
                              <a:rPr lang="en-US" sz="2000" b="0" i="1" smtClean="0">
                                <a:solidFill>
                                  <a:schemeClr val="tx1"/>
                                </a:solidFill>
                                <a:latin typeface="Cambria Math"/>
                              </a:rPr>
                              <m:t>𝑖</m:t>
                            </m:r>
                          </m:sub>
                        </m:sSub>
                      </m:e>
                    </m:nary>
                    <m:r>
                      <a:rPr lang="en-US" sz="2000" b="0" i="1" smtClean="0">
                        <a:solidFill>
                          <a:schemeClr val="tx1"/>
                        </a:solidFill>
                        <a:latin typeface="Cambria Math"/>
                      </a:rPr>
                      <m:t> </m:t>
                    </m:r>
                    <m:r>
                      <m:rPr>
                        <m:sty m:val="p"/>
                      </m:rPr>
                      <a:rPr lang="en-US" sz="2000" b="0" i="0" smtClean="0">
                        <a:solidFill>
                          <a:schemeClr val="tx1"/>
                        </a:solidFill>
                        <a:latin typeface="Cambria Math"/>
                      </a:rPr>
                      <m:t>log</m:t>
                    </m:r>
                    <m:r>
                      <a:rPr lang="en-US" sz="2000" b="0" i="1" smtClean="0">
                        <a:solidFill>
                          <a:schemeClr val="tx1"/>
                        </a:solidFill>
                        <a:latin typeface="Cambria Math"/>
                      </a:rPr>
                      <m:t>⁡(</m:t>
                    </m:r>
                    <m:f>
                      <m:fPr>
                        <m:ctrlPr>
                          <a:rPr lang="en-US" sz="2000" b="0" i="1" smtClean="0">
                            <a:solidFill>
                              <a:schemeClr val="tx1"/>
                            </a:solidFill>
                            <a:latin typeface="Cambria Math"/>
                          </a:rPr>
                        </m:ctrlPr>
                      </m:fPr>
                      <m:num>
                        <m:sSub>
                          <m:sSubPr>
                            <m:ctrlPr>
                              <a:rPr lang="en-US" sz="2000" b="0" i="1" smtClean="0">
                                <a:solidFill>
                                  <a:schemeClr val="tx1"/>
                                </a:solidFill>
                                <a:latin typeface="Cambria Math"/>
                              </a:rPr>
                            </m:ctrlPr>
                          </m:sSubPr>
                          <m:e>
                            <m:r>
                              <a:rPr lang="en-US" sz="2000" b="0" i="1" smtClean="0">
                                <a:solidFill>
                                  <a:schemeClr val="tx1"/>
                                </a:solidFill>
                                <a:latin typeface="Cambria Math"/>
                              </a:rPr>
                              <m:t>h</m:t>
                            </m:r>
                          </m:e>
                          <m:sub>
                            <m:r>
                              <a:rPr lang="en-US" sz="2000" b="0" i="1" smtClean="0">
                                <a:solidFill>
                                  <a:schemeClr val="tx1"/>
                                </a:solidFill>
                                <a:latin typeface="Cambria Math"/>
                              </a:rPr>
                              <m:t>𝑖</m:t>
                            </m:r>
                          </m:sub>
                        </m:sSub>
                      </m:num>
                      <m:den>
                        <m:sSub>
                          <m:sSubPr>
                            <m:ctrlPr>
                              <a:rPr lang="en-US" sz="2000" b="0" i="1" smtClean="0">
                                <a:solidFill>
                                  <a:schemeClr val="tx1"/>
                                </a:solidFill>
                                <a:latin typeface="Cambria Math"/>
                              </a:rPr>
                            </m:ctrlPr>
                          </m:sSubPr>
                          <m:e>
                            <m:r>
                              <a:rPr lang="en-US" sz="2000" b="0" i="1" smtClean="0">
                                <a:solidFill>
                                  <a:schemeClr val="tx1"/>
                                </a:solidFill>
                                <a:latin typeface="Cambria Math"/>
                              </a:rPr>
                              <m:t>𝑞</m:t>
                            </m:r>
                          </m:e>
                          <m:sub>
                            <m:r>
                              <a:rPr lang="en-US" sz="2000" b="0" i="1" smtClean="0">
                                <a:solidFill>
                                  <a:schemeClr val="tx1"/>
                                </a:solidFill>
                                <a:latin typeface="Cambria Math"/>
                              </a:rPr>
                              <m:t>𝑖</m:t>
                            </m:r>
                          </m:sub>
                        </m:sSub>
                      </m:den>
                    </m:f>
                    <m:r>
                      <a:rPr lang="en-US" sz="2000" b="0" i="1" smtClean="0">
                        <a:solidFill>
                          <a:schemeClr val="tx1"/>
                        </a:solidFill>
                        <a:latin typeface="Cambria Math"/>
                      </a:rPr>
                      <m:t>)</m:t>
                    </m:r>
                  </m:oMath>
                </a14:m>
                <a:endParaRPr lang="en-US" sz="2000" dirty="0">
                  <a:solidFill>
                    <a:schemeClr val="tx1"/>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421193" y="4389437"/>
                <a:ext cx="2991465" cy="541751"/>
              </a:xfrm>
              <a:prstGeom prst="rect">
                <a:avLst/>
              </a:prstGeom>
              <a:blipFill rotWithShape="1">
                <a:blip r:embed="rId5"/>
                <a:stretch>
                  <a:fillRect l="-2037" b="-11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302454" y="5755894"/>
                <a:ext cx="9529468" cy="790409"/>
              </a:xfrm>
              <a:prstGeom prst="rect">
                <a:avLst/>
              </a:prstGeom>
              <a:noFill/>
            </p:spPr>
            <p:txBody>
              <a:bodyPr wrap="none" rtlCol="0">
                <a:spAutoFit/>
              </a:bodyPr>
              <a:lstStyle/>
              <a:p>
                <a:r>
                  <a:rPr lang="en-US" sz="2400" dirty="0" smtClean="0">
                    <a:solidFill>
                      <a:schemeClr val="tx1"/>
                    </a:solidFill>
                  </a:rPr>
                  <a:t>if KL(h||</a:t>
                </a:r>
                <a:r>
                  <a:rPr lang="en-US" sz="2400" dirty="0">
                    <a:solidFill>
                      <a:schemeClr val="tx1"/>
                    </a:solidFill>
                  </a:rPr>
                  <a:t> </a:t>
                </a:r>
                <a14:m>
                  <m:oMath xmlns:m="http://schemas.openxmlformats.org/officeDocument/2006/math">
                    <m:sSup>
                      <m:sSupPr>
                        <m:ctrlPr>
                          <a:rPr lang="en-US" sz="2400" i="1">
                            <a:solidFill>
                              <a:schemeClr val="tx1"/>
                            </a:solidFill>
                            <a:latin typeface="Cambria Math"/>
                          </a:rPr>
                        </m:ctrlPr>
                      </m:sSupPr>
                      <m:e>
                        <m:r>
                          <a:rPr lang="en-US" sz="2400" i="1">
                            <a:solidFill>
                              <a:schemeClr val="tx1"/>
                            </a:solidFill>
                            <a:latin typeface="Cambria Math"/>
                          </a:rPr>
                          <m:t>𝑞</m:t>
                        </m:r>
                      </m:e>
                      <m:sup>
                        <m:r>
                          <a:rPr lang="en-US" sz="2400" b="0" i="1" smtClean="0">
                            <a:solidFill>
                              <a:schemeClr val="tx1"/>
                            </a:solidFill>
                            <a:latin typeface="Cambria Math"/>
                          </a:rPr>
                          <m:t>𝑖</m:t>
                        </m:r>
                      </m:sup>
                    </m:sSup>
                  </m:oMath>
                </a14:m>
                <a:r>
                  <a:rPr lang="en-US" sz="2400" dirty="0" smtClean="0">
                    <a:solidFill>
                      <a:schemeClr val="tx1"/>
                    </a:solidFill>
                  </a:rPr>
                  <a:t>) &lt;  </a:t>
                </a:r>
                <a:r>
                  <a:rPr lang="en-US" sz="2400" dirty="0">
                    <a:solidFill>
                      <a:schemeClr val="tx1"/>
                    </a:solidFill>
                  </a:rPr>
                  <a:t>KL(h|| </a:t>
                </a:r>
                <a14:m>
                  <m:oMath xmlns:m="http://schemas.openxmlformats.org/officeDocument/2006/math">
                    <m:sSup>
                      <m:sSupPr>
                        <m:ctrlPr>
                          <a:rPr lang="en-US" sz="2400" i="1">
                            <a:solidFill>
                              <a:schemeClr val="tx1"/>
                            </a:solidFill>
                            <a:latin typeface="Cambria Math"/>
                          </a:rPr>
                        </m:ctrlPr>
                      </m:sSupPr>
                      <m:e>
                        <m:r>
                          <a:rPr lang="en-US" sz="2400" i="1">
                            <a:solidFill>
                              <a:schemeClr val="tx1"/>
                            </a:solidFill>
                            <a:latin typeface="Cambria Math"/>
                          </a:rPr>
                          <m:t>𝑞</m:t>
                        </m:r>
                      </m:e>
                      <m:sup>
                        <m:r>
                          <a:rPr lang="en-US" sz="2400" b="0" i="1" smtClean="0">
                            <a:solidFill>
                              <a:schemeClr val="tx1"/>
                            </a:solidFill>
                            <a:latin typeface="Cambria Math"/>
                          </a:rPr>
                          <m:t>𝑗</m:t>
                        </m:r>
                      </m:sup>
                    </m:sSup>
                  </m:oMath>
                </a14:m>
                <a:r>
                  <a:rPr lang="en-US" sz="2400" dirty="0">
                    <a:solidFill>
                      <a:schemeClr val="tx1"/>
                    </a:solidFill>
                  </a:rPr>
                  <a:t>) </a:t>
                </a:r>
                <a:r>
                  <a:rPr lang="en-US" sz="2400" dirty="0" smtClean="0">
                    <a:solidFill>
                      <a:schemeClr val="tx1"/>
                    </a:solidFill>
                  </a:rPr>
                  <a:t> =&gt; class</a:t>
                </a:r>
                <a:r>
                  <a:rPr lang="en-US" sz="2400" i="1" dirty="0" smtClean="0">
                    <a:solidFill>
                      <a:schemeClr val="tx1"/>
                    </a:solidFill>
                  </a:rPr>
                  <a:t> i </a:t>
                </a:r>
                <a:r>
                  <a:rPr lang="en-US" sz="2400" dirty="0" smtClean="0">
                    <a:solidFill>
                      <a:schemeClr val="tx1"/>
                    </a:solidFill>
                  </a:rPr>
                  <a:t>is more likely to explain window s</a:t>
                </a:r>
              </a:p>
              <a:p>
                <a:r>
                  <a:rPr lang="en-US" sz="2400" dirty="0" smtClean="0">
                    <a:solidFill>
                      <a:schemeClr val="tx1"/>
                    </a:solidFill>
                  </a:rPr>
                  <a:t>than class </a:t>
                </a:r>
                <a:r>
                  <a:rPr lang="en-US" sz="2400" i="1" dirty="0" smtClean="0">
                    <a:solidFill>
                      <a:schemeClr val="tx1"/>
                    </a:solidFill>
                  </a:rPr>
                  <a:t>j</a:t>
                </a:r>
                <a:endParaRPr lang="en-US" sz="2400" i="1" dirty="0">
                  <a:solidFill>
                    <a:schemeClr val="tx1"/>
                  </a:solidFill>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302454" y="5755894"/>
                <a:ext cx="9529468" cy="790409"/>
              </a:xfrm>
              <a:prstGeom prst="rect">
                <a:avLst/>
              </a:prstGeom>
              <a:blipFill rotWithShape="1">
                <a:blip r:embed="rId6"/>
                <a:stretch>
                  <a:fillRect l="-1024" t="-7692" r="-896" b="-16923"/>
                </a:stretch>
              </a:blipFill>
            </p:spPr>
            <p:txBody>
              <a:bodyPr/>
              <a:lstStyle/>
              <a:p>
                <a:r>
                  <a:rPr lang="en-US">
                    <a:noFill/>
                  </a:rPr>
                  <a:t> </a:t>
                </a:r>
              </a:p>
            </p:txBody>
          </p:sp>
        </mc:Fallback>
      </mc:AlternateContent>
      <p:cxnSp>
        <p:nvCxnSpPr>
          <p:cNvPr id="4" name="Straight Arrow Connector 3"/>
          <p:cNvCxnSpPr/>
          <p:nvPr/>
        </p:nvCxnSpPr>
        <p:spPr>
          <a:xfrm flipV="1">
            <a:off x="8316912" y="4188189"/>
            <a:ext cx="0" cy="7429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69112" y="4925726"/>
            <a:ext cx="3191410" cy="349968"/>
          </a:xfrm>
          <a:prstGeom prst="rect">
            <a:avLst/>
          </a:prstGeom>
          <a:noFill/>
        </p:spPr>
        <p:txBody>
          <a:bodyPr wrap="square" rtlCol="0">
            <a:spAutoFit/>
          </a:bodyPr>
          <a:lstStyle/>
          <a:p>
            <a:r>
              <a:rPr lang="en-US" dirty="0" smtClean="0">
                <a:solidFill>
                  <a:schemeClr val="tx1"/>
                </a:solidFill>
                <a:latin typeface="+mn-lt"/>
              </a:rPr>
              <a:t>Texton Map of a Building</a:t>
            </a:r>
            <a:endParaRPr lang="en-US" dirty="0">
              <a:solidFill>
                <a:schemeClr val="tx1"/>
              </a:solidFill>
              <a:latin typeface="+mn-lt"/>
            </a:endParaRPr>
          </a:p>
        </p:txBody>
      </p:sp>
      <mc:AlternateContent xmlns:mc="http://schemas.openxmlformats.org/markup-compatibility/2006" xmlns:a14="http://schemas.microsoft.com/office/drawing/2010/main">
        <mc:Choice Requires="a14">
          <p:sp>
            <p:nvSpPr>
              <p:cNvPr id="3" name="TextBox 2"/>
              <p:cNvSpPr txBox="1"/>
              <p:nvPr/>
            </p:nvSpPr>
            <p:spPr>
              <a:xfrm>
                <a:off x="302454" y="3551237"/>
                <a:ext cx="4472388" cy="496418"/>
              </a:xfrm>
              <a:prstGeom prst="rect">
                <a:avLst/>
              </a:prstGeom>
              <a:noFill/>
            </p:spPr>
            <p:txBody>
              <a:bodyPr wrap="square" rtlCol="0">
                <a:spAutoFit/>
              </a:bodyPr>
              <a:lstStyle/>
              <a:p>
                <a14:m>
                  <m:oMath xmlns:m="http://schemas.openxmlformats.org/officeDocument/2006/math">
                    <m:sSup>
                      <m:sSupPr>
                        <m:ctrlPr>
                          <a:rPr lang="en-US" sz="2400" i="1" smtClean="0">
                            <a:solidFill>
                              <a:schemeClr val="tx1"/>
                            </a:solidFill>
                            <a:latin typeface="Cambria Math"/>
                          </a:rPr>
                        </m:ctrlPr>
                      </m:sSupPr>
                      <m:e>
                        <m:r>
                          <a:rPr lang="en-US" sz="2400" i="1">
                            <a:solidFill>
                              <a:schemeClr val="tx1"/>
                            </a:solidFill>
                            <a:latin typeface="Cambria Math"/>
                          </a:rPr>
                          <m:t>𝑞</m:t>
                        </m:r>
                      </m:e>
                      <m:sup>
                        <m:acc>
                          <m:accPr>
                            <m:chr m:val="̂"/>
                            <m:ctrlPr>
                              <a:rPr lang="en-US" sz="2400" i="1">
                                <a:solidFill>
                                  <a:schemeClr val="tx1"/>
                                </a:solidFill>
                                <a:latin typeface="Cambria Math"/>
                              </a:rPr>
                            </m:ctrlPr>
                          </m:accPr>
                          <m:e>
                            <m:r>
                              <a:rPr lang="en-US" sz="2400" i="1">
                                <a:solidFill>
                                  <a:schemeClr val="tx1"/>
                                </a:solidFill>
                                <a:latin typeface="Cambria Math"/>
                              </a:rPr>
                              <m:t>𝑖</m:t>
                            </m:r>
                          </m:e>
                        </m:acc>
                      </m:sup>
                    </m:sSup>
                  </m:oMath>
                </a14:m>
                <a:r>
                  <a:rPr lang="en-US" sz="2400" dirty="0" smtClean="0">
                    <a:solidFill>
                      <a:schemeClr val="tx1"/>
                    </a:solidFill>
                  </a:rPr>
                  <a:t> =  </a:t>
                </a:r>
                <a:r>
                  <a:rPr lang="en-US" sz="2400" dirty="0" err="1" smtClean="0">
                    <a:solidFill>
                      <a:schemeClr val="tx1"/>
                    </a:solidFill>
                  </a:rPr>
                  <a:t>arg</a:t>
                </a:r>
                <a:r>
                  <a:rPr lang="en-US" sz="2400" dirty="0" smtClean="0">
                    <a:solidFill>
                      <a:schemeClr val="tx1"/>
                    </a:solidFill>
                  </a:rPr>
                  <a:t> </a:t>
                </a:r>
                <a14:m>
                  <m:oMath xmlns:m="http://schemas.openxmlformats.org/officeDocument/2006/math">
                    <m:sSub>
                      <m:sSubPr>
                        <m:ctrlPr>
                          <a:rPr lang="en-US" sz="2400" i="1" smtClean="0">
                            <a:solidFill>
                              <a:schemeClr val="tx1"/>
                            </a:solidFill>
                            <a:latin typeface="Cambria Math"/>
                          </a:rPr>
                        </m:ctrlPr>
                      </m:sSubPr>
                      <m:e>
                        <m:r>
                          <a:rPr lang="en-US" sz="2400" b="0" i="1" smtClean="0">
                            <a:solidFill>
                              <a:schemeClr val="tx1"/>
                            </a:solidFill>
                            <a:latin typeface="Cambria Math"/>
                          </a:rPr>
                          <m:t>𝑚𝑖𝑛</m:t>
                        </m:r>
                      </m:e>
                      <m:sub>
                        <m:sSup>
                          <m:sSupPr>
                            <m:ctrlPr>
                              <a:rPr lang="en-US" sz="2400" i="1">
                                <a:solidFill>
                                  <a:schemeClr val="tx1"/>
                                </a:solidFill>
                                <a:latin typeface="Cambria Math"/>
                              </a:rPr>
                            </m:ctrlPr>
                          </m:sSupPr>
                          <m:e>
                            <m:r>
                              <a:rPr lang="en-US" sz="2400" i="1">
                                <a:solidFill>
                                  <a:schemeClr val="tx1"/>
                                </a:solidFill>
                                <a:latin typeface="Cambria Math"/>
                              </a:rPr>
                              <m:t>𝑞</m:t>
                            </m:r>
                          </m:e>
                          <m:sup>
                            <m:r>
                              <a:rPr lang="en-US" sz="2400" i="1">
                                <a:solidFill>
                                  <a:schemeClr val="tx1"/>
                                </a:solidFill>
                                <a:latin typeface="Cambria Math"/>
                              </a:rPr>
                              <m:t>𝑖</m:t>
                            </m:r>
                          </m:sup>
                        </m:sSup>
                      </m:sub>
                    </m:sSub>
                  </m:oMath>
                </a14:m>
                <a:r>
                  <a:rPr lang="en-US" sz="2400" dirty="0" smtClean="0">
                    <a:solidFill>
                      <a:schemeClr val="tx1"/>
                    </a:solidFill>
                  </a:rPr>
                  <a:t> (KL(h||</a:t>
                </a:r>
                <a14:m>
                  <m:oMath xmlns:m="http://schemas.openxmlformats.org/officeDocument/2006/math">
                    <m:sSup>
                      <m:sSupPr>
                        <m:ctrlPr>
                          <a:rPr lang="en-US" sz="2400" i="1">
                            <a:solidFill>
                              <a:schemeClr val="tx1"/>
                            </a:solidFill>
                            <a:latin typeface="Cambria Math"/>
                          </a:rPr>
                        </m:ctrlPr>
                      </m:sSupPr>
                      <m:e>
                        <m:r>
                          <a:rPr lang="en-US" sz="2400" i="1">
                            <a:solidFill>
                              <a:schemeClr val="tx1"/>
                            </a:solidFill>
                            <a:latin typeface="Cambria Math"/>
                          </a:rPr>
                          <m:t>𝑞</m:t>
                        </m:r>
                      </m:e>
                      <m:sup>
                        <m:r>
                          <a:rPr lang="en-US" sz="2400" i="1">
                            <a:solidFill>
                              <a:schemeClr val="tx1"/>
                            </a:solidFill>
                            <a:latin typeface="Cambria Math"/>
                          </a:rPr>
                          <m:t>𝑖</m:t>
                        </m:r>
                      </m:sup>
                    </m:sSup>
                  </m:oMath>
                </a14:m>
                <a:r>
                  <a:rPr lang="en-US" sz="2400" dirty="0" smtClean="0">
                    <a:solidFill>
                      <a:schemeClr val="tx1"/>
                    </a:solidFill>
                  </a:rPr>
                  <a:t>))</a:t>
                </a:r>
                <a:endParaRPr lang="en-US" sz="2400" dirty="0">
                  <a:solidFill>
                    <a:schemeClr val="tx1"/>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02454" y="3551237"/>
                <a:ext cx="4472388" cy="496418"/>
              </a:xfrm>
              <a:prstGeom prst="rect">
                <a:avLst/>
              </a:prstGeom>
              <a:blipFill rotWithShape="1">
                <a:blip r:embed="rId7"/>
                <a:stretch>
                  <a:fillRect l="-409" t="-13580" b="-17284"/>
                </a:stretch>
              </a:blipFill>
            </p:spPr>
            <p:txBody>
              <a:bodyPr/>
              <a:lstStyle/>
              <a:p>
                <a:r>
                  <a:rPr lang="en-US">
                    <a:noFill/>
                  </a:rPr>
                  <a:t> </a:t>
                </a:r>
              </a:p>
            </p:txBody>
          </p:sp>
        </mc:Fallback>
      </mc:AlternateContent>
    </p:spTree>
    <p:extLst>
      <p:ext uri="{BB962C8B-B14F-4D97-AF65-F5344CB8AC3E}">
        <p14:creationId xmlns:p14="http://schemas.microsoft.com/office/powerpoint/2010/main" val="12638931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Node test for SHCM</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4240212" y="2112911"/>
                <a:ext cx="2057400" cy="523926"/>
              </a:xfrm>
              <a:prstGeom prst="rect">
                <a:avLst/>
              </a:prstGeom>
              <a:noFill/>
            </p:spPr>
            <p:txBody>
              <a:bodyPr wrap="square" rtlCol="0">
                <a:spAutoFit/>
              </a:bodyPr>
              <a:lstStyle/>
              <a:p>
                <a14:m>
                  <m:oMath xmlns:m="http://schemas.openxmlformats.org/officeDocument/2006/math">
                    <m:sSub>
                      <m:sSubPr>
                        <m:ctrlPr>
                          <a:rPr lang="en-US" sz="2800" i="1" smtClean="0">
                            <a:solidFill>
                              <a:schemeClr val="tx1"/>
                            </a:solidFill>
                            <a:latin typeface="Cambria Math"/>
                          </a:rPr>
                        </m:ctrlPr>
                      </m:sSubPr>
                      <m:e>
                        <m:r>
                          <a:rPr lang="en-US" sz="2800" b="0" i="1" smtClean="0">
                            <a:solidFill>
                              <a:schemeClr val="tx1"/>
                            </a:solidFill>
                            <a:latin typeface="Cambria Math"/>
                          </a:rPr>
                          <m:t>𝑡</m:t>
                        </m:r>
                      </m:e>
                      <m:sub>
                        <m:r>
                          <a:rPr lang="en-US" sz="2800" b="0" i="1" smtClean="0">
                            <a:solidFill>
                              <a:schemeClr val="tx1"/>
                            </a:solidFill>
                            <a:latin typeface="Cambria Math"/>
                          </a:rPr>
                          <m:t>𝑝</m:t>
                        </m:r>
                      </m:sub>
                    </m:sSub>
                  </m:oMath>
                </a14:m>
                <a:r>
                  <a:rPr lang="en-US" sz="2800" dirty="0" smtClean="0">
                    <a:solidFill>
                      <a:schemeClr val="tx1"/>
                    </a:solidFill>
                  </a:rPr>
                  <a:t> = </a:t>
                </a:r>
                <a14:m>
                  <m:oMath xmlns:m="http://schemas.openxmlformats.org/officeDocument/2006/math">
                    <m:sSup>
                      <m:sSupPr>
                        <m:ctrlPr>
                          <a:rPr lang="en-US" sz="2800" i="1" smtClean="0">
                            <a:solidFill>
                              <a:schemeClr val="tx1"/>
                            </a:solidFill>
                            <a:latin typeface="Cambria Math"/>
                          </a:rPr>
                        </m:ctrlPr>
                      </m:sSupPr>
                      <m:e>
                        <m:r>
                          <a:rPr lang="en-US" sz="2800" b="0" i="1" smtClean="0">
                            <a:solidFill>
                              <a:schemeClr val="tx1"/>
                            </a:solidFill>
                            <a:latin typeface="Cambria Math"/>
                          </a:rPr>
                          <m:t>𝑤</m:t>
                        </m:r>
                      </m:e>
                      <m:sup>
                        <m:r>
                          <a:rPr lang="en-US" sz="2800" b="0" i="1" smtClean="0">
                            <a:solidFill>
                              <a:schemeClr val="tx1"/>
                            </a:solidFill>
                            <a:latin typeface="Cambria Math"/>
                          </a:rPr>
                          <m:t>𝑖</m:t>
                        </m:r>
                        <m:r>
                          <a:rPr lang="en-US" sz="2800" b="0" i="1" smtClean="0">
                            <a:solidFill>
                              <a:schemeClr val="tx1"/>
                            </a:solidFill>
                            <a:latin typeface="Cambria Math"/>
                          </a:rPr>
                          <m:t>,</m:t>
                        </m:r>
                        <m:r>
                          <a:rPr lang="en-US" sz="2800" b="0" i="1" smtClean="0">
                            <a:solidFill>
                              <a:schemeClr val="tx1"/>
                            </a:solidFill>
                            <a:latin typeface="Cambria Math"/>
                          </a:rPr>
                          <m:t>𝑗</m:t>
                        </m:r>
                      </m:sup>
                    </m:sSup>
                    <m:r>
                      <a:rPr lang="en-US" sz="2800" b="0" i="1" smtClean="0">
                        <a:solidFill>
                          <a:schemeClr val="tx1"/>
                        </a:solidFill>
                        <a:latin typeface="Cambria Math"/>
                      </a:rPr>
                      <m:t>.</m:t>
                    </m:r>
                    <m:r>
                      <a:rPr lang="en-US" sz="2800" b="0" i="1" smtClean="0">
                        <a:solidFill>
                          <a:schemeClr val="tx1"/>
                        </a:solidFill>
                        <a:latin typeface="Cambria Math"/>
                      </a:rPr>
                      <m:t>h</m:t>
                    </m:r>
                  </m:oMath>
                </a14:m>
                <a:endParaRPr lang="en-US" sz="2800" dirty="0">
                  <a:solidFill>
                    <a:schemeClr val="tx1"/>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240212" y="2112911"/>
                <a:ext cx="2057400" cy="523926"/>
              </a:xfrm>
              <a:prstGeom prst="rect">
                <a:avLst/>
              </a:prstGeom>
              <a:blipFill rotWithShape="1">
                <a:blip r:embed="rId3"/>
                <a:stretch>
                  <a:fillRect t="-17442" b="-25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85891" y="3258878"/>
                <a:ext cx="4256422" cy="387863"/>
              </a:xfrm>
              <a:prstGeom prst="rect">
                <a:avLst/>
              </a:prstGeom>
              <a:noFill/>
            </p:spPr>
            <p:txBody>
              <a:bodyPr wrap="none" rtlCol="0">
                <a:spAutoFit/>
              </a:bodyPr>
              <a:lstStyle/>
              <a:p>
                <a:r>
                  <a:rPr lang="en-US" sz="2000" dirty="0">
                    <a:solidFill>
                      <a:schemeClr val="tx1"/>
                    </a:solidFill>
                  </a:rPr>
                  <a:t>if KL(h|| </a:t>
                </a:r>
                <a14:m>
                  <m:oMath xmlns:m="http://schemas.openxmlformats.org/officeDocument/2006/math">
                    <m:sSup>
                      <m:sSupPr>
                        <m:ctrlPr>
                          <a:rPr lang="en-US" sz="2000" i="1">
                            <a:solidFill>
                              <a:schemeClr val="tx1"/>
                            </a:solidFill>
                            <a:latin typeface="Cambria Math"/>
                          </a:rPr>
                        </m:ctrlPr>
                      </m:sSupPr>
                      <m:e>
                        <m:r>
                          <a:rPr lang="en-US" sz="2000" i="1">
                            <a:solidFill>
                              <a:schemeClr val="tx1"/>
                            </a:solidFill>
                            <a:latin typeface="Cambria Math"/>
                          </a:rPr>
                          <m:t>𝑞</m:t>
                        </m:r>
                      </m:e>
                      <m:sup>
                        <m:r>
                          <a:rPr lang="en-US" sz="2000" i="1">
                            <a:solidFill>
                              <a:schemeClr val="tx1"/>
                            </a:solidFill>
                            <a:latin typeface="Cambria Math"/>
                          </a:rPr>
                          <m:t>𝑖</m:t>
                        </m:r>
                      </m:sup>
                    </m:sSup>
                  </m:oMath>
                </a14:m>
                <a:r>
                  <a:rPr lang="en-US" sz="2000" dirty="0">
                    <a:solidFill>
                      <a:schemeClr val="tx1"/>
                    </a:solidFill>
                  </a:rPr>
                  <a:t>) &lt;  KL(h|| </a:t>
                </a:r>
                <a14:m>
                  <m:oMath xmlns:m="http://schemas.openxmlformats.org/officeDocument/2006/math">
                    <m:sSup>
                      <m:sSupPr>
                        <m:ctrlPr>
                          <a:rPr lang="en-US" sz="2000" i="1">
                            <a:solidFill>
                              <a:schemeClr val="tx1"/>
                            </a:solidFill>
                            <a:latin typeface="Cambria Math"/>
                          </a:rPr>
                        </m:ctrlPr>
                      </m:sSupPr>
                      <m:e>
                        <m:r>
                          <a:rPr lang="en-US" sz="2000" i="1">
                            <a:solidFill>
                              <a:schemeClr val="tx1"/>
                            </a:solidFill>
                            <a:latin typeface="Cambria Math"/>
                          </a:rPr>
                          <m:t>𝑞</m:t>
                        </m:r>
                      </m:e>
                      <m:sup>
                        <m:r>
                          <a:rPr lang="en-US" sz="2000" i="1">
                            <a:solidFill>
                              <a:schemeClr val="tx1"/>
                            </a:solidFill>
                            <a:latin typeface="Cambria Math"/>
                          </a:rPr>
                          <m:t>𝑗</m:t>
                        </m:r>
                      </m:sup>
                    </m:sSup>
                  </m:oMath>
                </a14:m>
                <a:r>
                  <a:rPr lang="en-US" sz="2000" dirty="0">
                    <a:solidFill>
                      <a:schemeClr val="tx1"/>
                    </a:solidFill>
                  </a:rPr>
                  <a:t>)  </a:t>
                </a:r>
                <a:r>
                  <a:rPr lang="en-US" sz="2000" dirty="0" smtClean="0">
                    <a:solidFill>
                      <a:schemeClr val="tx1"/>
                    </a:solidFill>
                  </a:rPr>
                  <a:t>=&gt; </a:t>
                </a:r>
                <a14:m>
                  <m:oMath xmlns:m="http://schemas.openxmlformats.org/officeDocument/2006/math">
                    <m:sSup>
                      <m:sSupPr>
                        <m:ctrlPr>
                          <a:rPr lang="en-US" sz="2000" i="1">
                            <a:solidFill>
                              <a:schemeClr val="tx1"/>
                            </a:solidFill>
                            <a:latin typeface="Cambria Math"/>
                          </a:rPr>
                        </m:ctrlPr>
                      </m:sSupPr>
                      <m:e>
                        <m:r>
                          <a:rPr lang="en-US" sz="2000" i="1">
                            <a:solidFill>
                              <a:schemeClr val="tx1"/>
                            </a:solidFill>
                            <a:latin typeface="Cambria Math"/>
                          </a:rPr>
                          <m:t>𝑤</m:t>
                        </m:r>
                      </m:e>
                      <m:sup>
                        <m:r>
                          <a:rPr lang="en-US" sz="2000" i="1">
                            <a:solidFill>
                              <a:schemeClr val="tx1"/>
                            </a:solidFill>
                            <a:latin typeface="Cambria Math"/>
                          </a:rPr>
                          <m:t>𝑖</m:t>
                        </m:r>
                        <m:r>
                          <a:rPr lang="en-US" sz="2000" i="1">
                            <a:solidFill>
                              <a:schemeClr val="tx1"/>
                            </a:solidFill>
                            <a:latin typeface="Cambria Math"/>
                          </a:rPr>
                          <m:t>,</m:t>
                        </m:r>
                        <m:r>
                          <a:rPr lang="en-US" sz="2000" i="1">
                            <a:solidFill>
                              <a:schemeClr val="tx1"/>
                            </a:solidFill>
                            <a:latin typeface="Cambria Math"/>
                          </a:rPr>
                          <m:t>𝑗</m:t>
                        </m:r>
                      </m:sup>
                    </m:sSup>
                  </m:oMath>
                </a14:m>
                <a:r>
                  <a:rPr lang="en-US" sz="2000" dirty="0" smtClean="0">
                    <a:solidFill>
                      <a:schemeClr val="tx1"/>
                    </a:solidFill>
                  </a:rPr>
                  <a:t> &lt; 0</a:t>
                </a:r>
                <a:endParaRPr lang="en-US" sz="2000" dirty="0">
                  <a:solidFill>
                    <a:schemeClr val="tx1"/>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85891" y="3258878"/>
                <a:ext cx="4256422" cy="387863"/>
              </a:xfrm>
              <a:prstGeom prst="rect">
                <a:avLst/>
              </a:prstGeom>
              <a:blipFill rotWithShape="1">
                <a:blip r:embed="rId4"/>
                <a:stretch>
                  <a:fillRect l="-1431" t="-9524" r="-429" b="-30159"/>
                </a:stretch>
              </a:blipFill>
            </p:spPr>
            <p:txBody>
              <a:bodyPr/>
              <a:lstStyle/>
              <a:p>
                <a:r>
                  <a:rPr lang="en-US">
                    <a:noFill/>
                  </a:rPr>
                  <a:t> </a:t>
                </a:r>
              </a:p>
            </p:txBody>
          </p:sp>
        </mc:Fallback>
      </mc:AlternateContent>
      <p:sp>
        <p:nvSpPr>
          <p:cNvPr id="7" name="TextBox 6"/>
          <p:cNvSpPr txBox="1"/>
          <p:nvPr/>
        </p:nvSpPr>
        <p:spPr>
          <a:xfrm>
            <a:off x="385892" y="4563655"/>
            <a:ext cx="9074020" cy="951030"/>
          </a:xfrm>
          <a:prstGeom prst="rect">
            <a:avLst/>
          </a:prstGeom>
          <a:noFill/>
        </p:spPr>
        <p:txBody>
          <a:bodyPr wrap="square" rtlCol="0">
            <a:spAutoFit/>
          </a:bodyPr>
          <a:lstStyle/>
          <a:p>
            <a:r>
              <a:rPr lang="en-US" sz="2000" dirty="0" smtClean="0">
                <a:solidFill>
                  <a:schemeClr val="tx1"/>
                </a:solidFill>
                <a:latin typeface="+mn-lt"/>
              </a:rPr>
              <a:t>When using SHCM we take any two SHCM’s(of any two classes) at a node and compare it with the query histogram(h) and apply Kullback-Leibler to evaluate the node test.</a:t>
            </a:r>
            <a:endParaRPr lang="en-US" sz="2000" dirty="0">
              <a:solidFill>
                <a:schemeClr val="tx1"/>
              </a:solidFill>
              <a:latin typeface="+mn-lt"/>
            </a:endParaRPr>
          </a:p>
        </p:txBody>
      </p:sp>
      <mc:AlternateContent xmlns:mc="http://schemas.openxmlformats.org/markup-compatibility/2006" xmlns:a14="http://schemas.microsoft.com/office/drawing/2010/main">
        <mc:Choice Requires="a14">
          <p:sp>
            <p:nvSpPr>
              <p:cNvPr id="8" name="TextBox 7"/>
              <p:cNvSpPr txBox="1"/>
              <p:nvPr/>
            </p:nvSpPr>
            <p:spPr>
              <a:xfrm>
                <a:off x="827785" y="4008980"/>
                <a:ext cx="9296400" cy="358240"/>
              </a:xfrm>
              <a:prstGeom prst="rect">
                <a:avLst/>
              </a:prstGeom>
              <a:noFill/>
            </p:spPr>
            <p:txBody>
              <a:bodyPr wrap="square" rtlCol="0">
                <a:spAutoFit/>
              </a:bodyPr>
              <a:lstStyle/>
              <a:p>
                <a14:m>
                  <m:oMath xmlns:m="http://schemas.openxmlformats.org/officeDocument/2006/math">
                    <m:sSup>
                      <m:sSupPr>
                        <m:ctrlPr>
                          <a:rPr lang="en-US" i="1">
                            <a:solidFill>
                              <a:schemeClr val="tx1"/>
                            </a:solidFill>
                            <a:latin typeface="Cambria Math"/>
                          </a:rPr>
                        </m:ctrlPr>
                      </m:sSupPr>
                      <m:e>
                        <m:r>
                          <a:rPr lang="en-US" i="1">
                            <a:solidFill>
                              <a:schemeClr val="tx1"/>
                            </a:solidFill>
                            <a:latin typeface="Cambria Math"/>
                          </a:rPr>
                          <m:t>𝑤</m:t>
                        </m:r>
                      </m:e>
                      <m:sup>
                        <m:r>
                          <a:rPr lang="en-US" i="1">
                            <a:solidFill>
                              <a:schemeClr val="tx1"/>
                            </a:solidFill>
                            <a:latin typeface="Cambria Math"/>
                          </a:rPr>
                          <m:t>𝑖</m:t>
                        </m:r>
                        <m:r>
                          <a:rPr lang="en-US" i="1">
                            <a:solidFill>
                              <a:schemeClr val="tx1"/>
                            </a:solidFill>
                            <a:latin typeface="Cambria Math"/>
                          </a:rPr>
                          <m:t>,</m:t>
                        </m:r>
                        <m:r>
                          <a:rPr lang="en-US" i="1">
                            <a:solidFill>
                              <a:schemeClr val="tx1"/>
                            </a:solidFill>
                            <a:latin typeface="Cambria Math"/>
                          </a:rPr>
                          <m:t>𝑗</m:t>
                        </m:r>
                      </m:sup>
                    </m:sSup>
                  </m:oMath>
                </a14:m>
                <a:r>
                  <a:rPr lang="en-US" dirty="0" smtClean="0"/>
                  <a:t>  </a:t>
                </a:r>
                <a:r>
                  <a:rPr lang="en-US" dirty="0" smtClean="0">
                    <a:solidFill>
                      <a:schemeClr val="tx1"/>
                    </a:solidFill>
                    <a:latin typeface="+mn-lt"/>
                  </a:rPr>
                  <a:t>is  defined as tp and we compare this against  0  as a node test </a:t>
                </a:r>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827785" y="4008980"/>
                <a:ext cx="9296400" cy="358240"/>
              </a:xfrm>
              <a:prstGeom prst="rect">
                <a:avLst/>
              </a:prstGeom>
              <a:blipFill rotWithShape="1">
                <a:blip r:embed="rId5"/>
                <a:stretch>
                  <a:fillRect t="-12069" b="-275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96912" y="2112911"/>
                <a:ext cx="3276600" cy="703975"/>
              </a:xfrm>
              <a:prstGeom prst="rect">
                <a:avLst/>
              </a:prstGeom>
              <a:noFill/>
            </p:spPr>
            <p:txBody>
              <a:bodyPr wrap="square" rtlCol="0">
                <a:spAutoFit/>
              </a:bodyPr>
              <a:lstStyle/>
              <a:p>
                <a14:m>
                  <m:oMath xmlns:m="http://schemas.openxmlformats.org/officeDocument/2006/math">
                    <m:sSup>
                      <m:sSupPr>
                        <m:ctrlPr>
                          <a:rPr lang="en-US" sz="2800" i="1" smtClean="0">
                            <a:solidFill>
                              <a:schemeClr val="tx1"/>
                            </a:solidFill>
                            <a:latin typeface="Cambria Math"/>
                          </a:rPr>
                        </m:ctrlPr>
                      </m:sSupPr>
                      <m:e>
                        <m:r>
                          <a:rPr lang="en-US" sz="2800" i="1">
                            <a:solidFill>
                              <a:schemeClr val="tx1"/>
                            </a:solidFill>
                            <a:latin typeface="Cambria Math"/>
                          </a:rPr>
                          <m:t>𝑤</m:t>
                        </m:r>
                      </m:e>
                      <m:sup>
                        <m:r>
                          <a:rPr lang="en-US" sz="2800" i="1">
                            <a:solidFill>
                              <a:schemeClr val="tx1"/>
                            </a:solidFill>
                            <a:latin typeface="Cambria Math"/>
                          </a:rPr>
                          <m:t>𝑖</m:t>
                        </m:r>
                        <m:r>
                          <a:rPr lang="en-US" sz="2800" i="1">
                            <a:solidFill>
                              <a:schemeClr val="tx1"/>
                            </a:solidFill>
                            <a:latin typeface="Cambria Math"/>
                          </a:rPr>
                          <m:t>,</m:t>
                        </m:r>
                        <m:r>
                          <a:rPr lang="en-US" sz="2800" i="1">
                            <a:solidFill>
                              <a:schemeClr val="tx1"/>
                            </a:solidFill>
                            <a:latin typeface="Cambria Math"/>
                          </a:rPr>
                          <m:t>𝑗</m:t>
                        </m:r>
                      </m:sup>
                    </m:sSup>
                  </m:oMath>
                </a14:m>
                <a:r>
                  <a:rPr lang="en-US" sz="2800" dirty="0" smtClean="0">
                    <a:solidFill>
                      <a:schemeClr val="tx1"/>
                    </a:solidFill>
                  </a:rPr>
                  <a:t> = log(</a:t>
                </a:r>
                <a14:m>
                  <m:oMath xmlns:m="http://schemas.openxmlformats.org/officeDocument/2006/math">
                    <m:box>
                      <m:boxPr>
                        <m:ctrlPr>
                          <a:rPr lang="en-US" sz="2800" i="1" smtClean="0">
                            <a:solidFill>
                              <a:schemeClr val="tx1"/>
                            </a:solidFill>
                            <a:latin typeface="Cambria Math"/>
                          </a:rPr>
                        </m:ctrlPr>
                      </m:boxPr>
                      <m:e>
                        <m:argPr>
                          <m:argSz m:val="-1"/>
                        </m:argPr>
                        <m:f>
                          <m:fPr>
                            <m:ctrlPr>
                              <a:rPr lang="en-US" sz="2800" i="1" smtClean="0">
                                <a:solidFill>
                                  <a:schemeClr val="tx1"/>
                                </a:solidFill>
                                <a:latin typeface="Cambria Math"/>
                              </a:rPr>
                            </m:ctrlPr>
                          </m:fPr>
                          <m:num>
                            <m:sSup>
                              <m:sSupPr>
                                <m:ctrlPr>
                                  <a:rPr lang="en-US" sz="2800" i="1" smtClean="0">
                                    <a:solidFill>
                                      <a:schemeClr val="tx1"/>
                                    </a:solidFill>
                                    <a:latin typeface="Cambria Math"/>
                                  </a:rPr>
                                </m:ctrlPr>
                              </m:sSupPr>
                              <m:e>
                                <m:r>
                                  <a:rPr lang="en-US" sz="2800" b="0" i="1" smtClean="0">
                                    <a:solidFill>
                                      <a:schemeClr val="tx1"/>
                                    </a:solidFill>
                                    <a:latin typeface="Cambria Math"/>
                                  </a:rPr>
                                  <m:t>𝑞</m:t>
                                </m:r>
                              </m:e>
                              <m:sup>
                                <m:r>
                                  <a:rPr lang="en-US" sz="2800" b="0" i="1" smtClean="0">
                                    <a:solidFill>
                                      <a:schemeClr val="tx1"/>
                                    </a:solidFill>
                                    <a:latin typeface="Cambria Math"/>
                                  </a:rPr>
                                  <m:t>𝑖</m:t>
                                </m:r>
                              </m:sup>
                            </m:sSup>
                          </m:num>
                          <m:den>
                            <m:sSup>
                              <m:sSupPr>
                                <m:ctrlPr>
                                  <a:rPr lang="en-US" sz="2800" i="1" smtClean="0">
                                    <a:solidFill>
                                      <a:schemeClr val="tx1"/>
                                    </a:solidFill>
                                    <a:latin typeface="Cambria Math"/>
                                  </a:rPr>
                                </m:ctrlPr>
                              </m:sSupPr>
                              <m:e>
                                <m:r>
                                  <a:rPr lang="en-US" sz="2800" b="0" i="1" smtClean="0">
                                    <a:solidFill>
                                      <a:schemeClr val="tx1"/>
                                    </a:solidFill>
                                    <a:latin typeface="Cambria Math"/>
                                  </a:rPr>
                                  <m:t>𝑞</m:t>
                                </m:r>
                              </m:e>
                              <m:sup>
                                <m:r>
                                  <a:rPr lang="en-US" sz="2800" b="0" i="1" smtClean="0">
                                    <a:solidFill>
                                      <a:schemeClr val="tx1"/>
                                    </a:solidFill>
                                    <a:latin typeface="Cambria Math"/>
                                  </a:rPr>
                                  <m:t>𝑗</m:t>
                                </m:r>
                              </m:sup>
                            </m:sSup>
                          </m:den>
                        </m:f>
                      </m:e>
                    </m:box>
                  </m:oMath>
                </a14:m>
                <a:r>
                  <a:rPr lang="en-US" sz="2800" dirty="0" smtClean="0">
                    <a:solidFill>
                      <a:schemeClr val="tx1"/>
                    </a:solidFill>
                  </a:rPr>
                  <a:t>)</a:t>
                </a:r>
                <a:endParaRPr lang="en-US" sz="2800" dirty="0">
                  <a:solidFill>
                    <a:schemeClr val="tx1"/>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696912" y="2112911"/>
                <a:ext cx="3276600" cy="703975"/>
              </a:xfrm>
              <a:prstGeom prst="rect">
                <a:avLst/>
              </a:prstGeom>
              <a:blipFill rotWithShape="1">
                <a:blip r:embed="rId6"/>
                <a:stretch>
                  <a:fillRect t="-870" b="-6087"/>
                </a:stretch>
              </a:blipFill>
            </p:spPr>
            <p:txBody>
              <a:bodyPr/>
              <a:lstStyle/>
              <a:p>
                <a:r>
                  <a:rPr lang="en-US">
                    <a:noFill/>
                  </a:rPr>
                  <a:t> </a:t>
                </a:r>
              </a:p>
            </p:txBody>
          </p:sp>
        </mc:Fallback>
      </mc:AlternateContent>
    </p:spTree>
    <p:extLst>
      <p:ext uri="{BB962C8B-B14F-4D97-AF65-F5344CB8AC3E}">
        <p14:creationId xmlns:p14="http://schemas.microsoft.com/office/powerpoint/2010/main" val="2335879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a:xfrm>
            <a:off x="468318" y="0"/>
            <a:ext cx="9070975" cy="1260475"/>
          </a:xfrm>
        </p:spPr>
        <p:txBody>
          <a:bodyPr tIns="38860"/>
          <a:lstStyle/>
          <a:p>
            <a:pPr>
              <a:buSzPct val="45000"/>
              <a:tabLst>
                <a:tab pos="723525" algn="l"/>
                <a:tab pos="1447045" algn="l"/>
                <a:tab pos="2170575" algn="l"/>
                <a:tab pos="2894099" algn="l"/>
                <a:tab pos="3617623" algn="l"/>
                <a:tab pos="4341150" algn="l"/>
                <a:tab pos="5064674" algn="l"/>
                <a:tab pos="5788199" algn="l"/>
                <a:tab pos="6511723" algn="l"/>
                <a:tab pos="7235249" algn="l"/>
                <a:tab pos="7958774" algn="l"/>
                <a:tab pos="8682298" algn="l"/>
              </a:tabLst>
            </a:pPr>
            <a:r>
              <a:rPr lang="fi-FI" smtClean="0"/>
              <a:t>Problem Statement</a:t>
            </a:r>
          </a:p>
        </p:txBody>
      </p:sp>
      <p:sp>
        <p:nvSpPr>
          <p:cNvPr id="6147" name="Rectangle 2"/>
          <p:cNvSpPr>
            <a:spLocks noGrp="1" noChangeArrowheads="1"/>
          </p:cNvSpPr>
          <p:nvPr>
            <p:ph idx="1"/>
          </p:nvPr>
        </p:nvSpPr>
        <p:spPr>
          <a:xfrm>
            <a:off x="477842" y="1798637"/>
            <a:ext cx="9070975" cy="5543550"/>
          </a:xfrm>
        </p:spPr>
        <p:txBody>
          <a:bodyPr tIns="28065">
            <a:normAutofit lnSpcReduction="10000"/>
          </a:bodyPr>
          <a:lstStyle/>
          <a:p>
            <a:pPr marL="426816" indent="-322098">
              <a:buClr>
                <a:srgbClr val="FF6309"/>
              </a:buClr>
              <a:buSzPct val="45000"/>
              <a:buFont typeface="Wingdings" charset="2"/>
              <a:buChar char=""/>
              <a:tabLst>
                <a:tab pos="723525" algn="l"/>
                <a:tab pos="1447045" algn="l"/>
                <a:tab pos="2170575" algn="l"/>
                <a:tab pos="2894099" algn="l"/>
                <a:tab pos="3617623" algn="l"/>
                <a:tab pos="4341150" algn="l"/>
                <a:tab pos="5064674" algn="l"/>
                <a:tab pos="5788199" algn="l"/>
                <a:tab pos="6511723" algn="l"/>
                <a:tab pos="7235249" algn="l"/>
                <a:tab pos="7958774" algn="l"/>
                <a:tab pos="8682298" algn="l"/>
              </a:tabLst>
            </a:pPr>
            <a:r>
              <a:rPr lang="fi-FI" dirty="0" smtClean="0"/>
              <a:t>What is Segmentation?</a:t>
            </a:r>
          </a:p>
          <a:p>
            <a:pPr marL="426816" indent="-322098">
              <a:buClrTx/>
              <a:buSzPct val="45000"/>
              <a:buNone/>
              <a:tabLst>
                <a:tab pos="723525" algn="l"/>
                <a:tab pos="1447045" algn="l"/>
                <a:tab pos="2170575" algn="l"/>
                <a:tab pos="2894099" algn="l"/>
                <a:tab pos="3617623" algn="l"/>
                <a:tab pos="4341150" algn="l"/>
                <a:tab pos="5064674" algn="l"/>
                <a:tab pos="5788199" algn="l"/>
                <a:tab pos="6511723" algn="l"/>
                <a:tab pos="7235249" algn="l"/>
                <a:tab pos="7958774" algn="l"/>
                <a:tab pos="8682298" algn="l"/>
              </a:tabLst>
            </a:pPr>
            <a:endParaRPr lang="fi-FI" sz="2600" dirty="0"/>
          </a:p>
          <a:p>
            <a:pPr marL="426816" indent="-322098">
              <a:buClrTx/>
              <a:buSzPct val="45000"/>
              <a:buNone/>
              <a:tabLst>
                <a:tab pos="723525" algn="l"/>
                <a:tab pos="1447045" algn="l"/>
                <a:tab pos="2170575" algn="l"/>
                <a:tab pos="2894099" algn="l"/>
                <a:tab pos="3617623" algn="l"/>
                <a:tab pos="4341150" algn="l"/>
                <a:tab pos="5064674" algn="l"/>
                <a:tab pos="5788199" algn="l"/>
                <a:tab pos="6511723" algn="l"/>
                <a:tab pos="7235249" algn="l"/>
                <a:tab pos="7958774" algn="l"/>
                <a:tab pos="8682298" algn="l"/>
              </a:tabLst>
            </a:pPr>
            <a:endParaRPr lang="fi-FI" sz="2600" dirty="0"/>
          </a:p>
          <a:p>
            <a:pPr marL="426816" indent="-322098">
              <a:buClrTx/>
              <a:buSzPct val="45000"/>
              <a:buNone/>
              <a:tabLst>
                <a:tab pos="723525" algn="l"/>
                <a:tab pos="1447045" algn="l"/>
                <a:tab pos="2170575" algn="l"/>
                <a:tab pos="2894099" algn="l"/>
                <a:tab pos="3617623" algn="l"/>
                <a:tab pos="4341150" algn="l"/>
                <a:tab pos="5064674" algn="l"/>
                <a:tab pos="5788199" algn="l"/>
                <a:tab pos="6511723" algn="l"/>
                <a:tab pos="7235249" algn="l"/>
                <a:tab pos="7958774" algn="l"/>
                <a:tab pos="8682298" algn="l"/>
              </a:tabLst>
            </a:pPr>
            <a:endParaRPr lang="fi-FI" sz="2600" dirty="0"/>
          </a:p>
          <a:p>
            <a:pPr marL="426816" indent="-322098">
              <a:buClrTx/>
              <a:buSzPct val="45000"/>
              <a:buNone/>
              <a:tabLst>
                <a:tab pos="723525" algn="l"/>
                <a:tab pos="1447045" algn="l"/>
                <a:tab pos="2170575" algn="l"/>
                <a:tab pos="2894099" algn="l"/>
                <a:tab pos="3617623" algn="l"/>
                <a:tab pos="4341150" algn="l"/>
                <a:tab pos="5064674" algn="l"/>
                <a:tab pos="5788199" algn="l"/>
                <a:tab pos="6511723" algn="l"/>
                <a:tab pos="7235249" algn="l"/>
                <a:tab pos="7958774" algn="l"/>
                <a:tab pos="8682298" algn="l"/>
              </a:tabLst>
            </a:pPr>
            <a:endParaRPr lang="fi-FI" sz="2600" dirty="0"/>
          </a:p>
          <a:p>
            <a:pPr marL="426816" indent="-322098">
              <a:buClrTx/>
              <a:buSzPct val="45000"/>
              <a:buNone/>
              <a:tabLst>
                <a:tab pos="723525" algn="l"/>
                <a:tab pos="1447045" algn="l"/>
                <a:tab pos="2170575" algn="l"/>
                <a:tab pos="2894099" algn="l"/>
                <a:tab pos="3617623" algn="l"/>
                <a:tab pos="4341150" algn="l"/>
                <a:tab pos="5064674" algn="l"/>
                <a:tab pos="5788199" algn="l"/>
                <a:tab pos="6511723" algn="l"/>
                <a:tab pos="7235249" algn="l"/>
                <a:tab pos="7958774" algn="l"/>
                <a:tab pos="8682298" algn="l"/>
              </a:tabLst>
            </a:pPr>
            <a:endParaRPr lang="fi-FI" sz="2600" dirty="0"/>
          </a:p>
          <a:p>
            <a:pPr marL="426816" indent="-322098">
              <a:buClrTx/>
              <a:buSzPct val="45000"/>
              <a:buNone/>
              <a:tabLst>
                <a:tab pos="723525" algn="l"/>
                <a:tab pos="1447045" algn="l"/>
                <a:tab pos="2170575" algn="l"/>
                <a:tab pos="2894099" algn="l"/>
                <a:tab pos="3617623" algn="l"/>
                <a:tab pos="4341150" algn="l"/>
                <a:tab pos="5064674" algn="l"/>
                <a:tab pos="5788199" algn="l"/>
                <a:tab pos="6511723" algn="l"/>
                <a:tab pos="7235249" algn="l"/>
                <a:tab pos="7958774" algn="l"/>
                <a:tab pos="8682298" algn="l"/>
              </a:tabLst>
            </a:pPr>
            <a:endParaRPr lang="fi-FI" sz="2600" dirty="0"/>
          </a:p>
          <a:p>
            <a:pPr marL="426816" indent="-322098">
              <a:buClr>
                <a:srgbClr val="FF6309"/>
              </a:buClr>
              <a:buSzPct val="45000"/>
              <a:buFont typeface="Wingdings" charset="2"/>
              <a:buChar char=""/>
              <a:tabLst>
                <a:tab pos="723525" algn="l"/>
                <a:tab pos="1447045" algn="l"/>
                <a:tab pos="2170575" algn="l"/>
                <a:tab pos="2894099" algn="l"/>
                <a:tab pos="3617623" algn="l"/>
                <a:tab pos="4341150" algn="l"/>
                <a:tab pos="5064674" algn="l"/>
                <a:tab pos="5788199" algn="l"/>
                <a:tab pos="6511723" algn="l"/>
                <a:tab pos="7235249" algn="l"/>
                <a:tab pos="7958774" algn="l"/>
                <a:tab pos="8682298" algn="l"/>
              </a:tabLst>
            </a:pPr>
            <a:endParaRPr lang="fi-FI" sz="2800" dirty="0" smtClean="0"/>
          </a:p>
          <a:p>
            <a:pPr marL="426816" indent="-322098">
              <a:buClr>
                <a:srgbClr val="FF6309"/>
              </a:buClr>
              <a:buSzPct val="45000"/>
              <a:buFont typeface="Wingdings" charset="2"/>
              <a:buChar char=""/>
              <a:tabLst>
                <a:tab pos="723525" algn="l"/>
                <a:tab pos="1447045" algn="l"/>
                <a:tab pos="2170575" algn="l"/>
                <a:tab pos="2894099" algn="l"/>
                <a:tab pos="3617623" algn="l"/>
                <a:tab pos="4341150" algn="l"/>
                <a:tab pos="5064674" algn="l"/>
                <a:tab pos="5788199" algn="l"/>
                <a:tab pos="6511723" algn="l"/>
                <a:tab pos="7235249" algn="l"/>
                <a:tab pos="7958774" algn="l"/>
                <a:tab pos="8682298" algn="l"/>
              </a:tabLst>
            </a:pPr>
            <a:r>
              <a:rPr lang="fi-FI" sz="2800" dirty="0" smtClean="0"/>
              <a:t>To </a:t>
            </a:r>
            <a:r>
              <a:rPr lang="fi-FI" sz="2800" dirty="0"/>
              <a:t>group together the connected regions of an image which have the same semantic meaning and label them accordingly. A color is assigned to each pixel to indicate which object class it belongs to.</a:t>
            </a:r>
          </a:p>
        </p:txBody>
      </p:sp>
      <p:pic>
        <p:nvPicPr>
          <p:cNvPr id="61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25" y="2519368"/>
            <a:ext cx="3048000" cy="21605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6350" y="2506663"/>
            <a:ext cx="3048000" cy="21732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5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0425" y="2519368"/>
            <a:ext cx="2654300" cy="21605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51" name="Text Box 6"/>
          <p:cNvSpPr txBox="1">
            <a:spLocks noChangeArrowheads="1"/>
          </p:cNvSpPr>
          <p:nvPr/>
        </p:nvSpPr>
        <p:spPr bwMode="auto">
          <a:xfrm>
            <a:off x="863600" y="4837119"/>
            <a:ext cx="2305050"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54" tIns="60809" rIns="89954" bIns="44977"/>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eaLnBrk="1">
              <a:buClrTx/>
              <a:buFontTx/>
              <a:buNone/>
            </a:pPr>
            <a:r>
              <a:rPr lang="fi-FI" sz="2200">
                <a:solidFill>
                  <a:srgbClr val="000000"/>
                </a:solidFill>
              </a:rPr>
              <a:t>Original Image</a:t>
            </a:r>
          </a:p>
        </p:txBody>
      </p:sp>
      <p:sp>
        <p:nvSpPr>
          <p:cNvPr id="6152" name="Text Box 7"/>
          <p:cNvSpPr txBox="1">
            <a:spLocks noChangeArrowheads="1"/>
          </p:cNvSpPr>
          <p:nvPr/>
        </p:nvSpPr>
        <p:spPr bwMode="auto">
          <a:xfrm>
            <a:off x="4032250" y="4797425"/>
            <a:ext cx="2808288" cy="601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54" tIns="60809" rIns="89954" bIns="44977"/>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eaLnBrk="1">
              <a:buClrTx/>
              <a:buFontTx/>
              <a:buNone/>
            </a:pPr>
            <a:r>
              <a:rPr lang="fi-FI" sz="2200">
                <a:solidFill>
                  <a:srgbClr val="000000"/>
                </a:solidFill>
              </a:rPr>
              <a:t>GroundTruth Image</a:t>
            </a:r>
          </a:p>
        </p:txBody>
      </p:sp>
      <p:sp>
        <p:nvSpPr>
          <p:cNvPr id="6153" name="Text Box 8"/>
          <p:cNvSpPr txBox="1">
            <a:spLocks noChangeArrowheads="1"/>
          </p:cNvSpPr>
          <p:nvPr/>
        </p:nvSpPr>
        <p:spPr bwMode="auto">
          <a:xfrm>
            <a:off x="6840543" y="4895856"/>
            <a:ext cx="3527425"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54" tIns="60809" rIns="89954" bIns="44977"/>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eaLnBrk="1">
              <a:buClrTx/>
              <a:buFontTx/>
              <a:buNone/>
            </a:pPr>
            <a:r>
              <a:rPr lang="fi-FI" sz="2200">
                <a:solidFill>
                  <a:srgbClr val="000000"/>
                </a:solidFill>
              </a:rPr>
              <a:t>Computed Segmentation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468318" y="5"/>
            <a:ext cx="9070975" cy="1262063"/>
          </a:xfrm>
        </p:spPr>
        <p:txBody>
          <a:bodyPr tIns="38860"/>
          <a:lstStyle/>
          <a:p>
            <a:pPr>
              <a:tabLst>
                <a:tab pos="723525" algn="l"/>
                <a:tab pos="1447045" algn="l"/>
                <a:tab pos="2170575" algn="l"/>
                <a:tab pos="2894099" algn="l"/>
                <a:tab pos="3617623" algn="l"/>
                <a:tab pos="4341150" algn="l"/>
                <a:tab pos="5064674" algn="l"/>
                <a:tab pos="5788199" algn="l"/>
                <a:tab pos="6511723" algn="l"/>
                <a:tab pos="7235249" algn="l"/>
                <a:tab pos="7958774" algn="l"/>
                <a:tab pos="8682298" algn="l"/>
              </a:tabLst>
            </a:pPr>
            <a:r>
              <a:rPr lang="en-IN" dirty="0" err="1" smtClean="0"/>
              <a:t>DEcision</a:t>
            </a:r>
            <a:r>
              <a:rPr lang="en-IN" dirty="0" smtClean="0"/>
              <a:t> Tree Classifiers</a:t>
            </a:r>
          </a:p>
        </p:txBody>
      </p:sp>
      <p:sp>
        <p:nvSpPr>
          <p:cNvPr id="23" name="Oval 22"/>
          <p:cNvSpPr/>
          <p:nvPr/>
        </p:nvSpPr>
        <p:spPr>
          <a:xfrm>
            <a:off x="1230312" y="5684837"/>
            <a:ext cx="3810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573712" y="4465637"/>
            <a:ext cx="3810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596504" y="4465637"/>
            <a:ext cx="3810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220912" y="5684837"/>
            <a:ext cx="3810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763712" y="4465637"/>
            <a:ext cx="3810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592512" y="4465637"/>
            <a:ext cx="3810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3135312" y="5684837"/>
            <a:ext cx="3810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202112" y="5684837"/>
            <a:ext cx="3810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5116512" y="5684837"/>
            <a:ext cx="3810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6183312" y="5684837"/>
            <a:ext cx="3810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097712" y="5684837"/>
            <a:ext cx="3810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8164512" y="5684837"/>
            <a:ext cx="3810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6453504" y="3246437"/>
            <a:ext cx="3810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601912" y="3246437"/>
            <a:ext cx="3810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4659312" y="1951037"/>
            <a:ext cx="3810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38"/>
          <p:cNvCxnSpPr/>
          <p:nvPr/>
        </p:nvCxnSpPr>
        <p:spPr>
          <a:xfrm flipH="1">
            <a:off x="2982912" y="2179954"/>
            <a:ext cx="1676400" cy="10664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52" idx="6"/>
          </p:cNvCxnSpPr>
          <p:nvPr/>
        </p:nvCxnSpPr>
        <p:spPr>
          <a:xfrm>
            <a:off x="5040312" y="2179637"/>
            <a:ext cx="1413192"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endCxn id="41" idx="0"/>
          </p:cNvCxnSpPr>
          <p:nvPr/>
        </p:nvCxnSpPr>
        <p:spPr>
          <a:xfrm flipH="1">
            <a:off x="1954212" y="3475037"/>
            <a:ext cx="6477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endCxn id="24" idx="7"/>
          </p:cNvCxnSpPr>
          <p:nvPr/>
        </p:nvCxnSpPr>
        <p:spPr>
          <a:xfrm flipH="1">
            <a:off x="5898916" y="3627437"/>
            <a:ext cx="589196" cy="9051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51" idx="6"/>
            <a:endCxn id="42" idx="1"/>
          </p:cNvCxnSpPr>
          <p:nvPr/>
        </p:nvCxnSpPr>
        <p:spPr>
          <a:xfrm>
            <a:off x="2982912" y="3475037"/>
            <a:ext cx="665396" cy="10575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endCxn id="26" idx="1"/>
          </p:cNvCxnSpPr>
          <p:nvPr/>
        </p:nvCxnSpPr>
        <p:spPr>
          <a:xfrm>
            <a:off x="6869112" y="3551237"/>
            <a:ext cx="783188" cy="9813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41" idx="2"/>
            <a:endCxn id="23" idx="0"/>
          </p:cNvCxnSpPr>
          <p:nvPr/>
        </p:nvCxnSpPr>
        <p:spPr>
          <a:xfrm flipH="1">
            <a:off x="1420812" y="4694237"/>
            <a:ext cx="3429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endCxn id="43" idx="0"/>
          </p:cNvCxnSpPr>
          <p:nvPr/>
        </p:nvCxnSpPr>
        <p:spPr>
          <a:xfrm flipH="1">
            <a:off x="3325812" y="4846637"/>
            <a:ext cx="2667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endCxn id="45" idx="0"/>
          </p:cNvCxnSpPr>
          <p:nvPr/>
        </p:nvCxnSpPr>
        <p:spPr>
          <a:xfrm flipH="1">
            <a:off x="5307012" y="4846637"/>
            <a:ext cx="3429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endCxn id="47" idx="0"/>
          </p:cNvCxnSpPr>
          <p:nvPr/>
        </p:nvCxnSpPr>
        <p:spPr>
          <a:xfrm flipH="1">
            <a:off x="7288212" y="4846637"/>
            <a:ext cx="3429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41" idx="6"/>
            <a:endCxn id="40" idx="0"/>
          </p:cNvCxnSpPr>
          <p:nvPr/>
        </p:nvCxnSpPr>
        <p:spPr>
          <a:xfrm>
            <a:off x="2144712" y="4694237"/>
            <a:ext cx="2667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42" idx="6"/>
            <a:endCxn id="44" idx="0"/>
          </p:cNvCxnSpPr>
          <p:nvPr/>
        </p:nvCxnSpPr>
        <p:spPr>
          <a:xfrm>
            <a:off x="3973512" y="4694237"/>
            <a:ext cx="4191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24" idx="6"/>
            <a:endCxn id="46" idx="0"/>
          </p:cNvCxnSpPr>
          <p:nvPr/>
        </p:nvCxnSpPr>
        <p:spPr>
          <a:xfrm>
            <a:off x="5954712" y="4694237"/>
            <a:ext cx="4191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26" idx="6"/>
            <a:endCxn id="48" idx="0"/>
          </p:cNvCxnSpPr>
          <p:nvPr/>
        </p:nvCxnSpPr>
        <p:spPr>
          <a:xfrm>
            <a:off x="7977504" y="4694237"/>
            <a:ext cx="377508"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2925762" y="2301874"/>
            <a:ext cx="857250" cy="381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grass</a:t>
            </a:r>
            <a:endParaRPr lang="en-US" dirty="0"/>
          </a:p>
        </p:txBody>
      </p:sp>
      <p:sp>
        <p:nvSpPr>
          <p:cNvPr id="87" name="Rectangle 86"/>
          <p:cNvSpPr/>
          <p:nvPr/>
        </p:nvSpPr>
        <p:spPr>
          <a:xfrm>
            <a:off x="5707062" y="2255837"/>
            <a:ext cx="857250" cy="381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cow</a:t>
            </a:r>
            <a:endParaRPr lang="en-US" dirty="0"/>
          </a:p>
        </p:txBody>
      </p:sp>
      <p:sp>
        <p:nvSpPr>
          <p:cNvPr id="90" name="Rectangle 89"/>
          <p:cNvSpPr/>
          <p:nvPr/>
        </p:nvSpPr>
        <p:spPr>
          <a:xfrm rot="17472393">
            <a:off x="6791267" y="5003931"/>
            <a:ext cx="924593" cy="30253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sheep</a:t>
            </a:r>
            <a:endParaRPr lang="en-US" sz="1400" dirty="0"/>
          </a:p>
        </p:txBody>
      </p:sp>
      <p:sp>
        <p:nvSpPr>
          <p:cNvPr id="91" name="Rectangle 90"/>
          <p:cNvSpPr/>
          <p:nvPr/>
        </p:nvSpPr>
        <p:spPr>
          <a:xfrm rot="17373799">
            <a:off x="4775139" y="5010865"/>
            <a:ext cx="850068" cy="3109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tree</a:t>
            </a:r>
            <a:endParaRPr lang="en-US" sz="1400" dirty="0"/>
          </a:p>
        </p:txBody>
      </p:sp>
      <p:sp>
        <p:nvSpPr>
          <p:cNvPr id="92" name="Rectangle 91"/>
          <p:cNvSpPr/>
          <p:nvPr/>
        </p:nvSpPr>
        <p:spPr>
          <a:xfrm rot="3953511">
            <a:off x="6027637" y="4979242"/>
            <a:ext cx="787371" cy="275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grass</a:t>
            </a:r>
            <a:endParaRPr lang="en-US" sz="1400" dirty="0"/>
          </a:p>
        </p:txBody>
      </p:sp>
      <p:sp>
        <p:nvSpPr>
          <p:cNvPr id="93" name="Rectangle 92"/>
          <p:cNvSpPr/>
          <p:nvPr/>
        </p:nvSpPr>
        <p:spPr>
          <a:xfrm rot="4198064">
            <a:off x="8165666" y="4870648"/>
            <a:ext cx="685800" cy="381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cow</a:t>
            </a:r>
            <a:endParaRPr lang="en-US" sz="1400" dirty="0"/>
          </a:p>
        </p:txBody>
      </p:sp>
      <p:sp>
        <p:nvSpPr>
          <p:cNvPr id="94" name="Rectangle 93"/>
          <p:cNvSpPr/>
          <p:nvPr/>
        </p:nvSpPr>
        <p:spPr>
          <a:xfrm rot="17499772">
            <a:off x="2817116" y="5008246"/>
            <a:ext cx="850068" cy="3109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sheep</a:t>
            </a:r>
            <a:endParaRPr lang="en-US" sz="1400" dirty="0"/>
          </a:p>
        </p:txBody>
      </p:sp>
      <p:sp>
        <p:nvSpPr>
          <p:cNvPr id="95" name="Rectangle 94"/>
          <p:cNvSpPr/>
          <p:nvPr/>
        </p:nvSpPr>
        <p:spPr>
          <a:xfrm rot="17257468">
            <a:off x="850840" y="5059902"/>
            <a:ext cx="850068" cy="3109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grass</a:t>
            </a:r>
            <a:endParaRPr lang="en-US" sz="1400" dirty="0"/>
          </a:p>
        </p:txBody>
      </p:sp>
      <p:sp>
        <p:nvSpPr>
          <p:cNvPr id="96" name="Rectangle 95"/>
          <p:cNvSpPr/>
          <p:nvPr/>
        </p:nvSpPr>
        <p:spPr>
          <a:xfrm rot="18038253">
            <a:off x="1597916" y="3688302"/>
            <a:ext cx="850068" cy="3109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grass</a:t>
            </a:r>
            <a:endParaRPr lang="en-US" sz="1400" dirty="0"/>
          </a:p>
        </p:txBody>
      </p:sp>
      <p:sp>
        <p:nvSpPr>
          <p:cNvPr id="97" name="Rectangle 96"/>
          <p:cNvSpPr/>
          <p:nvPr/>
        </p:nvSpPr>
        <p:spPr>
          <a:xfrm rot="18038253">
            <a:off x="5560316" y="3764502"/>
            <a:ext cx="850068" cy="3109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tree</a:t>
            </a:r>
            <a:endParaRPr lang="en-US" sz="1400" dirty="0"/>
          </a:p>
        </p:txBody>
      </p:sp>
      <p:sp>
        <p:nvSpPr>
          <p:cNvPr id="99" name="Rectangle 98"/>
          <p:cNvSpPr/>
          <p:nvPr/>
        </p:nvSpPr>
        <p:spPr>
          <a:xfrm rot="3056202">
            <a:off x="7098867" y="3599995"/>
            <a:ext cx="685800" cy="381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cow</a:t>
            </a:r>
            <a:endParaRPr lang="en-US" sz="1400" dirty="0"/>
          </a:p>
        </p:txBody>
      </p:sp>
      <p:sp>
        <p:nvSpPr>
          <p:cNvPr id="100" name="Rectangle 99"/>
          <p:cNvSpPr/>
          <p:nvPr/>
        </p:nvSpPr>
        <p:spPr>
          <a:xfrm rot="3419869">
            <a:off x="3097407" y="3693972"/>
            <a:ext cx="787371" cy="275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tree</a:t>
            </a:r>
            <a:endParaRPr lang="en-US" sz="1400" dirty="0"/>
          </a:p>
        </p:txBody>
      </p:sp>
      <p:sp>
        <p:nvSpPr>
          <p:cNvPr id="101" name="Rectangle 100"/>
          <p:cNvSpPr/>
          <p:nvPr/>
        </p:nvSpPr>
        <p:spPr>
          <a:xfrm rot="4321698">
            <a:off x="2144333" y="4989372"/>
            <a:ext cx="787371" cy="275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sheep</a:t>
            </a:r>
            <a:endParaRPr lang="en-US" sz="1400" dirty="0"/>
          </a:p>
        </p:txBody>
      </p:sp>
      <p:sp>
        <p:nvSpPr>
          <p:cNvPr id="102" name="Rectangle 101"/>
          <p:cNvSpPr/>
          <p:nvPr/>
        </p:nvSpPr>
        <p:spPr>
          <a:xfrm rot="3962602">
            <a:off x="3994127" y="4961644"/>
            <a:ext cx="787371" cy="2756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tree</a:t>
            </a:r>
            <a:endParaRPr lang="en-US" sz="1400" dirty="0"/>
          </a:p>
        </p:txBody>
      </p:sp>
      <p:sp>
        <p:nvSpPr>
          <p:cNvPr id="103" name="Rectangle 102"/>
          <p:cNvSpPr/>
          <p:nvPr/>
        </p:nvSpPr>
        <p:spPr>
          <a:xfrm>
            <a:off x="964408" y="6279514"/>
            <a:ext cx="764695"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grass</a:t>
            </a:r>
            <a:endParaRPr lang="en-US" sz="1400" dirty="0"/>
          </a:p>
        </p:txBody>
      </p:sp>
      <p:sp>
        <p:nvSpPr>
          <p:cNvPr id="104" name="Rectangle 103"/>
          <p:cNvSpPr/>
          <p:nvPr/>
        </p:nvSpPr>
        <p:spPr>
          <a:xfrm>
            <a:off x="2065817" y="6218237"/>
            <a:ext cx="764695"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sheep</a:t>
            </a:r>
            <a:endParaRPr lang="en-US" sz="1400" dirty="0"/>
          </a:p>
        </p:txBody>
      </p:sp>
      <p:sp>
        <p:nvSpPr>
          <p:cNvPr id="105" name="Rectangle 104"/>
          <p:cNvSpPr/>
          <p:nvPr/>
        </p:nvSpPr>
        <p:spPr>
          <a:xfrm>
            <a:off x="2980217" y="6218237"/>
            <a:ext cx="764695"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sheep</a:t>
            </a:r>
            <a:endParaRPr lang="en-US" sz="1400" dirty="0"/>
          </a:p>
        </p:txBody>
      </p:sp>
      <p:sp>
        <p:nvSpPr>
          <p:cNvPr id="106" name="Rectangle 105"/>
          <p:cNvSpPr/>
          <p:nvPr/>
        </p:nvSpPr>
        <p:spPr>
          <a:xfrm>
            <a:off x="3973512" y="6218237"/>
            <a:ext cx="764695"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tree</a:t>
            </a:r>
            <a:endParaRPr lang="en-US" sz="1400" dirty="0"/>
          </a:p>
        </p:txBody>
      </p:sp>
      <p:sp>
        <p:nvSpPr>
          <p:cNvPr id="107" name="Rectangle 106"/>
          <p:cNvSpPr/>
          <p:nvPr/>
        </p:nvSpPr>
        <p:spPr>
          <a:xfrm>
            <a:off x="4964112" y="6218237"/>
            <a:ext cx="764695"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tree</a:t>
            </a:r>
            <a:endParaRPr lang="en-US" sz="1400" dirty="0"/>
          </a:p>
        </p:txBody>
      </p:sp>
      <p:sp>
        <p:nvSpPr>
          <p:cNvPr id="108" name="Rectangle 107"/>
          <p:cNvSpPr/>
          <p:nvPr/>
        </p:nvSpPr>
        <p:spPr>
          <a:xfrm>
            <a:off x="5918019" y="6233794"/>
            <a:ext cx="764695"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grass</a:t>
            </a:r>
            <a:endParaRPr lang="en-US" sz="1400" dirty="0"/>
          </a:p>
        </p:txBody>
      </p:sp>
      <p:sp>
        <p:nvSpPr>
          <p:cNvPr id="109" name="Rectangle 108"/>
          <p:cNvSpPr/>
          <p:nvPr/>
        </p:nvSpPr>
        <p:spPr>
          <a:xfrm>
            <a:off x="6869112" y="6218237"/>
            <a:ext cx="764695"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sheep</a:t>
            </a:r>
            <a:endParaRPr lang="en-US" sz="1400" dirty="0"/>
          </a:p>
        </p:txBody>
      </p:sp>
      <p:sp>
        <p:nvSpPr>
          <p:cNvPr id="110" name="Rectangle 109"/>
          <p:cNvSpPr/>
          <p:nvPr/>
        </p:nvSpPr>
        <p:spPr>
          <a:xfrm>
            <a:off x="7935912" y="6218237"/>
            <a:ext cx="764695"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cow</a:t>
            </a:r>
            <a:endParaRPr lang="en-US" sz="1400" dirty="0"/>
          </a:p>
        </p:txBody>
      </p:sp>
      <p:sp>
        <p:nvSpPr>
          <p:cNvPr id="2" name="TextBox 1"/>
          <p:cNvSpPr txBox="1"/>
          <p:nvPr/>
        </p:nvSpPr>
        <p:spPr>
          <a:xfrm>
            <a:off x="999017" y="6815962"/>
            <a:ext cx="8460895" cy="607602"/>
          </a:xfrm>
          <a:prstGeom prst="rect">
            <a:avLst/>
          </a:prstGeom>
          <a:noFill/>
        </p:spPr>
        <p:txBody>
          <a:bodyPr wrap="square" rtlCol="0">
            <a:spAutoFit/>
          </a:bodyPr>
          <a:lstStyle/>
          <a:p>
            <a:r>
              <a:rPr lang="en-US" dirty="0" smtClean="0">
                <a:solidFill>
                  <a:schemeClr val="tx1"/>
                </a:solidFill>
                <a:latin typeface="+mn-lt"/>
              </a:rPr>
              <a:t>In this the node test has been done using SHCM.As you can see that at first node the classes (</a:t>
            </a:r>
            <a:r>
              <a:rPr lang="en-US" dirty="0">
                <a:solidFill>
                  <a:schemeClr val="tx1"/>
                </a:solidFill>
                <a:latin typeface="+mn-lt"/>
              </a:rPr>
              <a:t>i</a:t>
            </a:r>
            <a:r>
              <a:rPr lang="en-US" dirty="0" smtClean="0">
                <a:solidFill>
                  <a:schemeClr val="tx1"/>
                </a:solidFill>
                <a:latin typeface="+mn-lt"/>
              </a:rPr>
              <a:t>,j)  are (grass ,cow ) and so on…..</a:t>
            </a:r>
            <a:endParaRPr lang="en-US" dirty="0">
              <a:solidFill>
                <a:schemeClr val="tx1"/>
              </a:solidFill>
              <a:latin typeface="+mn-lt"/>
            </a:endParaRPr>
          </a:p>
        </p:txBody>
      </p:sp>
    </p:spTree>
    <p:extLst>
      <p:ext uri="{BB962C8B-B14F-4D97-AF65-F5344CB8AC3E}">
        <p14:creationId xmlns:p14="http://schemas.microsoft.com/office/powerpoint/2010/main" val="146507719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are doing??</a:t>
            </a:r>
            <a:endParaRPr lang="en-US" dirty="0"/>
          </a:p>
        </p:txBody>
      </p:sp>
      <p:sp>
        <p:nvSpPr>
          <p:cNvPr id="3" name="Content Placeholder 2"/>
          <p:cNvSpPr>
            <a:spLocks noGrp="1"/>
          </p:cNvSpPr>
          <p:nvPr>
            <p:ph idx="1"/>
          </p:nvPr>
        </p:nvSpPr>
        <p:spPr/>
        <p:txBody>
          <a:bodyPr/>
          <a:lstStyle/>
          <a:p>
            <a:r>
              <a:rPr lang="en-US" dirty="0" smtClean="0"/>
              <a:t>The code available does not have Texton and SHCM implemented.</a:t>
            </a:r>
          </a:p>
          <a:p>
            <a:endParaRPr lang="en-US" dirty="0" smtClean="0"/>
          </a:p>
          <a:p>
            <a:r>
              <a:rPr lang="en-US" dirty="0" smtClean="0"/>
              <a:t>Till Now we have been able to successfully implement the algorithm for calculating the Texton map of various images and have also computed the SHCM model for each of the class.</a:t>
            </a:r>
          </a:p>
          <a:p>
            <a:endParaRPr lang="en-US" dirty="0" smtClean="0"/>
          </a:p>
          <a:p>
            <a:r>
              <a:rPr lang="en-US" dirty="0" smtClean="0"/>
              <a:t>Currently we are fusing SHCM into training of the Random Forest and soon will be using them for testing also.</a:t>
            </a:r>
          </a:p>
          <a:p>
            <a:endParaRPr lang="en-US" dirty="0"/>
          </a:p>
        </p:txBody>
      </p:sp>
    </p:spTree>
    <p:extLst>
      <p:ext uri="{BB962C8B-B14F-4D97-AF65-F5344CB8AC3E}">
        <p14:creationId xmlns:p14="http://schemas.microsoft.com/office/powerpoint/2010/main" val="27684415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a:t>No. of trees = </a:t>
            </a:r>
            <a:r>
              <a:rPr lang="en-US" dirty="0" smtClean="0"/>
              <a:t>30</a:t>
            </a:r>
          </a:p>
          <a:p>
            <a:r>
              <a:rPr lang="en-US" dirty="0" smtClean="0"/>
              <a:t>Max </a:t>
            </a:r>
            <a:r>
              <a:rPr lang="en-US" dirty="0"/>
              <a:t>Depth = </a:t>
            </a:r>
            <a:r>
              <a:rPr lang="en-US" dirty="0" smtClean="0"/>
              <a:t>20</a:t>
            </a:r>
          </a:p>
          <a:p>
            <a:r>
              <a:rPr lang="en-US" dirty="0" smtClean="0"/>
              <a:t>Total </a:t>
            </a:r>
            <a:r>
              <a:rPr lang="en-US" dirty="0"/>
              <a:t>features per tree = </a:t>
            </a:r>
            <a:r>
              <a:rPr lang="en-US" dirty="0" smtClean="0"/>
              <a:t>30000</a:t>
            </a:r>
          </a:p>
          <a:p>
            <a:r>
              <a:rPr lang="en-US" dirty="0" smtClean="0"/>
              <a:t>no</a:t>
            </a:r>
            <a:r>
              <a:rPr lang="en-US" dirty="0"/>
              <a:t>. of features drawn from pool = </a:t>
            </a:r>
            <a:r>
              <a:rPr lang="en-US" dirty="0" smtClean="0"/>
              <a:t>200</a:t>
            </a:r>
          </a:p>
          <a:p>
            <a:r>
              <a:rPr lang="en-US" dirty="0" smtClean="0"/>
              <a:t>pixels </a:t>
            </a:r>
            <a:r>
              <a:rPr lang="en-US" dirty="0"/>
              <a:t>correctly </a:t>
            </a:r>
            <a:r>
              <a:rPr lang="en-US" dirty="0" smtClean="0"/>
              <a:t>labeled </a:t>
            </a:r>
            <a:r>
              <a:rPr lang="en-US" dirty="0"/>
              <a:t>overall: 67.670%</a:t>
            </a:r>
          </a:p>
        </p:txBody>
      </p:sp>
    </p:spTree>
    <p:extLst>
      <p:ext uri="{BB962C8B-B14F-4D97-AF65-F5344CB8AC3E}">
        <p14:creationId xmlns:p14="http://schemas.microsoft.com/office/powerpoint/2010/main" val="41559260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ohanj\Desktop\results\01\1_12_s.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1" y="563560"/>
            <a:ext cx="2788229" cy="185591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rohanj\Desktop\results\01\1_12_s_GT.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4721" y="563560"/>
            <a:ext cx="2805437" cy="18673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rohanj\Desktop\results\01\1_12_s@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7363" y="577350"/>
            <a:ext cx="2774949" cy="185357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rohanj\Desktop\results\01\1_13_s.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209" y="2773361"/>
            <a:ext cx="2816741"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rohanj\Desktop\results\01\1_13_s_GT.bm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4721" y="2773361"/>
            <a:ext cx="2805437"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rohanj\Desktop\results\01\1_13_s@c.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7362" y="2693986"/>
            <a:ext cx="2774949" cy="1822617"/>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rohanj\Desktop\results\01\1_14_s.bm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721" y="5066346"/>
            <a:ext cx="2788230" cy="176149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rohanj\Desktop\results\01\1_14_s@c.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37363" y="4932680"/>
            <a:ext cx="2774948" cy="1895156"/>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rohanj\Desktop\results\01\1_14_s_GT.bmp"/>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79497" y="4932679"/>
            <a:ext cx="2700661" cy="18951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77912" y="6935069"/>
            <a:ext cx="1828800" cy="349968"/>
          </a:xfrm>
          <a:prstGeom prst="rect">
            <a:avLst/>
          </a:prstGeom>
          <a:noFill/>
        </p:spPr>
        <p:txBody>
          <a:bodyPr wrap="square" rtlCol="0">
            <a:spAutoFit/>
          </a:bodyPr>
          <a:lstStyle/>
          <a:p>
            <a:r>
              <a:rPr lang="en-US" dirty="0" smtClean="0">
                <a:solidFill>
                  <a:schemeClr val="tx1"/>
                </a:solidFill>
              </a:rPr>
              <a:t>original</a:t>
            </a:r>
            <a:endParaRPr lang="en-US" dirty="0">
              <a:solidFill>
                <a:schemeClr val="tx1"/>
              </a:solidFill>
            </a:endParaRPr>
          </a:p>
        </p:txBody>
      </p:sp>
      <p:sp>
        <p:nvSpPr>
          <p:cNvPr id="18" name="TextBox 17"/>
          <p:cNvSpPr txBox="1"/>
          <p:nvPr/>
        </p:nvSpPr>
        <p:spPr>
          <a:xfrm>
            <a:off x="3973512" y="6980237"/>
            <a:ext cx="1828800" cy="349968"/>
          </a:xfrm>
          <a:prstGeom prst="rect">
            <a:avLst/>
          </a:prstGeom>
          <a:noFill/>
        </p:spPr>
        <p:txBody>
          <a:bodyPr wrap="square" rtlCol="0">
            <a:spAutoFit/>
          </a:bodyPr>
          <a:lstStyle/>
          <a:p>
            <a:r>
              <a:rPr lang="en-US" dirty="0" smtClean="0">
                <a:solidFill>
                  <a:schemeClr val="tx1"/>
                </a:solidFill>
              </a:rPr>
              <a:t>Ground truth</a:t>
            </a:r>
            <a:endParaRPr lang="en-US" dirty="0">
              <a:solidFill>
                <a:schemeClr val="tx1"/>
              </a:solidFill>
            </a:endParaRPr>
          </a:p>
        </p:txBody>
      </p:sp>
      <p:sp>
        <p:nvSpPr>
          <p:cNvPr id="19" name="TextBox 18"/>
          <p:cNvSpPr txBox="1"/>
          <p:nvPr/>
        </p:nvSpPr>
        <p:spPr>
          <a:xfrm>
            <a:off x="7250112" y="6980237"/>
            <a:ext cx="1828800" cy="349968"/>
          </a:xfrm>
          <a:prstGeom prst="rect">
            <a:avLst/>
          </a:prstGeom>
          <a:noFill/>
        </p:spPr>
        <p:txBody>
          <a:bodyPr wrap="square" rtlCol="0">
            <a:spAutoFit/>
          </a:bodyPr>
          <a:lstStyle/>
          <a:p>
            <a:r>
              <a:rPr lang="en-US" dirty="0" smtClean="0">
                <a:solidFill>
                  <a:schemeClr val="tx1"/>
                </a:solidFill>
              </a:rPr>
              <a:t>segmented</a:t>
            </a:r>
            <a:endParaRPr lang="en-US" dirty="0">
              <a:solidFill>
                <a:schemeClr val="tx1"/>
              </a:solidFill>
            </a:endParaRPr>
          </a:p>
        </p:txBody>
      </p:sp>
    </p:spTree>
    <p:extLst>
      <p:ext uri="{BB962C8B-B14F-4D97-AF65-F5344CB8AC3E}">
        <p14:creationId xmlns:p14="http://schemas.microsoft.com/office/powerpoint/2010/main" val="5339641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ohanj\Desktop\results\01\2_8_s.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 y="195263"/>
            <a:ext cx="2028825" cy="3048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rohanj\Desktop\results\01\2_8_s@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9712" y="198628"/>
            <a:ext cx="1933575" cy="304463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rohanj\Desktop\results\01\2_8_s_GT.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5912" y="198628"/>
            <a:ext cx="2028825" cy="30480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rohanj\Desktop\results\01\2_18_s.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774" y="3593274"/>
            <a:ext cx="2028825" cy="3048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rohanj\Desktop\results\01\2_18_s@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9712" y="3593274"/>
            <a:ext cx="1941639" cy="30480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rohanj\Desktop\results\01\2_18_s_GT.bm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25912" y="3593274"/>
            <a:ext cx="2028825" cy="304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01019" y="6893818"/>
            <a:ext cx="1828800" cy="349968"/>
          </a:xfrm>
          <a:prstGeom prst="rect">
            <a:avLst/>
          </a:prstGeom>
          <a:noFill/>
        </p:spPr>
        <p:txBody>
          <a:bodyPr wrap="square" rtlCol="0">
            <a:spAutoFit/>
          </a:bodyPr>
          <a:lstStyle/>
          <a:p>
            <a:r>
              <a:rPr lang="en-US" dirty="0" smtClean="0">
                <a:solidFill>
                  <a:schemeClr val="tx1"/>
                </a:solidFill>
              </a:rPr>
              <a:t>original</a:t>
            </a:r>
            <a:endParaRPr lang="en-US" dirty="0">
              <a:solidFill>
                <a:schemeClr val="tx1"/>
              </a:solidFill>
            </a:endParaRPr>
          </a:p>
        </p:txBody>
      </p:sp>
      <p:sp>
        <p:nvSpPr>
          <p:cNvPr id="9" name="TextBox 8"/>
          <p:cNvSpPr txBox="1"/>
          <p:nvPr/>
        </p:nvSpPr>
        <p:spPr>
          <a:xfrm>
            <a:off x="4125912" y="6893060"/>
            <a:ext cx="1828800" cy="349968"/>
          </a:xfrm>
          <a:prstGeom prst="rect">
            <a:avLst/>
          </a:prstGeom>
          <a:noFill/>
        </p:spPr>
        <p:txBody>
          <a:bodyPr wrap="square" rtlCol="0">
            <a:spAutoFit/>
          </a:bodyPr>
          <a:lstStyle/>
          <a:p>
            <a:r>
              <a:rPr lang="en-US" dirty="0" smtClean="0">
                <a:solidFill>
                  <a:schemeClr val="tx1"/>
                </a:solidFill>
              </a:rPr>
              <a:t>Ground truth</a:t>
            </a:r>
            <a:endParaRPr lang="en-US" dirty="0">
              <a:solidFill>
                <a:schemeClr val="tx1"/>
              </a:solidFill>
            </a:endParaRPr>
          </a:p>
        </p:txBody>
      </p:sp>
      <p:sp>
        <p:nvSpPr>
          <p:cNvPr id="10" name="TextBox 9"/>
          <p:cNvSpPr txBox="1"/>
          <p:nvPr/>
        </p:nvSpPr>
        <p:spPr>
          <a:xfrm>
            <a:off x="7837296" y="6882606"/>
            <a:ext cx="1828800" cy="349968"/>
          </a:xfrm>
          <a:prstGeom prst="rect">
            <a:avLst/>
          </a:prstGeom>
          <a:noFill/>
        </p:spPr>
        <p:txBody>
          <a:bodyPr wrap="square" rtlCol="0">
            <a:spAutoFit/>
          </a:bodyPr>
          <a:lstStyle/>
          <a:p>
            <a:r>
              <a:rPr lang="en-US" dirty="0" smtClean="0">
                <a:solidFill>
                  <a:schemeClr val="tx1"/>
                </a:solidFill>
              </a:rPr>
              <a:t>segmented</a:t>
            </a:r>
            <a:endParaRPr lang="en-US" dirty="0">
              <a:solidFill>
                <a:schemeClr val="tx1"/>
              </a:solidFill>
            </a:endParaRPr>
          </a:p>
        </p:txBody>
      </p:sp>
    </p:spTree>
    <p:extLst>
      <p:ext uri="{BB962C8B-B14F-4D97-AF65-F5344CB8AC3E}">
        <p14:creationId xmlns:p14="http://schemas.microsoft.com/office/powerpoint/2010/main" val="31488253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ohanj\Desktop\results\01\3_20_s.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235" y="743265"/>
            <a:ext cx="2786189" cy="185455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rohanj\Desktop\results\01\3_20_s@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7700" y="850962"/>
            <a:ext cx="2803524" cy="16287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rohanj\Desktop\results\01\3_20_s_GT.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6040" y="779525"/>
            <a:ext cx="2677922" cy="1818298"/>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rohanj\Desktop\results\01\4_13_s.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075" y="2775011"/>
            <a:ext cx="2800349" cy="176288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rohanj\Desktop\results\01\4_13_s@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97700" y="2775011"/>
            <a:ext cx="2803524" cy="1751012"/>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rohanj\Desktop\results\01\4_13_s_GT.bm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68712" y="2786887"/>
            <a:ext cx="2677922" cy="175101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rohanj\Desktop\results\01\17_15_s.bm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235" y="4810186"/>
            <a:ext cx="2800349" cy="1622425"/>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C:\Users\rohanj\Desktop\results\01\17_15_s_GT.bm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68711" y="4731256"/>
            <a:ext cx="2677923" cy="170135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Users\rohanj\Desktop\results\01\17_15_s@c.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97700" y="4731256"/>
            <a:ext cx="2803524" cy="170135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19009" y="6652474"/>
            <a:ext cx="1828800" cy="349968"/>
          </a:xfrm>
          <a:prstGeom prst="rect">
            <a:avLst/>
          </a:prstGeom>
          <a:noFill/>
        </p:spPr>
        <p:txBody>
          <a:bodyPr wrap="square" rtlCol="0">
            <a:spAutoFit/>
          </a:bodyPr>
          <a:lstStyle/>
          <a:p>
            <a:r>
              <a:rPr lang="en-US" dirty="0" smtClean="0">
                <a:solidFill>
                  <a:schemeClr val="tx1"/>
                </a:solidFill>
              </a:rPr>
              <a:t>original</a:t>
            </a:r>
            <a:endParaRPr lang="en-US" dirty="0">
              <a:solidFill>
                <a:schemeClr val="tx1"/>
              </a:solidFill>
            </a:endParaRPr>
          </a:p>
        </p:txBody>
      </p:sp>
      <p:sp>
        <p:nvSpPr>
          <p:cNvPr id="12" name="TextBox 11"/>
          <p:cNvSpPr txBox="1"/>
          <p:nvPr/>
        </p:nvSpPr>
        <p:spPr>
          <a:xfrm>
            <a:off x="3973512" y="6630269"/>
            <a:ext cx="1828800" cy="349968"/>
          </a:xfrm>
          <a:prstGeom prst="rect">
            <a:avLst/>
          </a:prstGeom>
          <a:noFill/>
        </p:spPr>
        <p:txBody>
          <a:bodyPr wrap="square" rtlCol="0">
            <a:spAutoFit/>
          </a:bodyPr>
          <a:lstStyle/>
          <a:p>
            <a:r>
              <a:rPr lang="en-US" dirty="0" smtClean="0">
                <a:solidFill>
                  <a:schemeClr val="tx1"/>
                </a:solidFill>
              </a:rPr>
              <a:t>Ground truth</a:t>
            </a:r>
            <a:endParaRPr lang="en-US" dirty="0">
              <a:solidFill>
                <a:schemeClr val="tx1"/>
              </a:solidFill>
            </a:endParaRPr>
          </a:p>
        </p:txBody>
      </p:sp>
      <p:sp>
        <p:nvSpPr>
          <p:cNvPr id="13" name="TextBox 12"/>
          <p:cNvSpPr txBox="1"/>
          <p:nvPr/>
        </p:nvSpPr>
        <p:spPr>
          <a:xfrm>
            <a:off x="7250112" y="6652474"/>
            <a:ext cx="1828800" cy="349968"/>
          </a:xfrm>
          <a:prstGeom prst="rect">
            <a:avLst/>
          </a:prstGeom>
          <a:noFill/>
        </p:spPr>
        <p:txBody>
          <a:bodyPr wrap="square" rtlCol="0">
            <a:spAutoFit/>
          </a:bodyPr>
          <a:lstStyle/>
          <a:p>
            <a:r>
              <a:rPr lang="en-US" dirty="0" smtClean="0">
                <a:solidFill>
                  <a:schemeClr val="tx1"/>
                </a:solidFill>
              </a:rPr>
              <a:t>segmented</a:t>
            </a:r>
            <a:endParaRPr lang="en-US" dirty="0">
              <a:solidFill>
                <a:schemeClr val="tx1"/>
              </a:solidFill>
            </a:endParaRPr>
          </a:p>
        </p:txBody>
      </p:sp>
    </p:spTree>
    <p:extLst>
      <p:ext uri="{BB962C8B-B14F-4D97-AF65-F5344CB8AC3E}">
        <p14:creationId xmlns:p14="http://schemas.microsoft.com/office/powerpoint/2010/main" val="12295748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a:solidFill>
                  <a:schemeClr val="tx1"/>
                </a:solidFill>
              </a:rPr>
              <a:t>[1] F. </a:t>
            </a:r>
            <a:r>
              <a:rPr lang="en-US" dirty="0" err="1">
                <a:solidFill>
                  <a:schemeClr val="tx1"/>
                </a:solidFill>
              </a:rPr>
              <a:t>Schroff</a:t>
            </a:r>
            <a:r>
              <a:rPr lang="en-US" dirty="0">
                <a:solidFill>
                  <a:schemeClr val="tx1"/>
                </a:solidFill>
              </a:rPr>
              <a:t>, A. </a:t>
            </a:r>
            <a:r>
              <a:rPr lang="en-US" dirty="0" err="1">
                <a:solidFill>
                  <a:schemeClr val="tx1"/>
                </a:solidFill>
              </a:rPr>
              <a:t>Criminisi</a:t>
            </a:r>
            <a:r>
              <a:rPr lang="en-US" dirty="0">
                <a:solidFill>
                  <a:schemeClr val="tx1"/>
                </a:solidFill>
              </a:rPr>
              <a:t>, and A. </a:t>
            </a:r>
            <a:r>
              <a:rPr lang="en-US" dirty="0" err="1">
                <a:solidFill>
                  <a:schemeClr val="tx1"/>
                </a:solidFill>
              </a:rPr>
              <a:t>Zisserman</a:t>
            </a:r>
            <a:r>
              <a:rPr lang="en-US" dirty="0">
                <a:solidFill>
                  <a:schemeClr val="tx1"/>
                </a:solidFill>
              </a:rPr>
              <a:t>. Object Class Segmentation using Random </a:t>
            </a:r>
            <a:r>
              <a:rPr lang="en-US" dirty="0" smtClean="0">
                <a:solidFill>
                  <a:schemeClr val="tx1"/>
                </a:solidFill>
              </a:rPr>
              <a:t>Forest, Proceedings </a:t>
            </a:r>
            <a:r>
              <a:rPr lang="en-US" dirty="0">
                <a:solidFill>
                  <a:schemeClr val="tx1"/>
                </a:solidFill>
              </a:rPr>
              <a:t>of the British Machine Vision Conference (2008</a:t>
            </a:r>
            <a:r>
              <a:rPr lang="en-US" dirty="0" smtClean="0">
                <a:solidFill>
                  <a:schemeClr val="tx1"/>
                </a:solidFill>
              </a:rPr>
              <a:t>).</a:t>
            </a:r>
          </a:p>
          <a:p>
            <a:r>
              <a:rPr lang="en-US" dirty="0" smtClean="0">
                <a:solidFill>
                  <a:schemeClr val="tx1"/>
                </a:solidFill>
              </a:rPr>
              <a:t>[2] </a:t>
            </a:r>
            <a:r>
              <a:rPr lang="en-US" dirty="0">
                <a:solidFill>
                  <a:schemeClr val="tx1"/>
                </a:solidFill>
              </a:rPr>
              <a:t>J. </a:t>
            </a:r>
            <a:r>
              <a:rPr lang="en-US" dirty="0" err="1">
                <a:solidFill>
                  <a:schemeClr val="tx1"/>
                </a:solidFill>
              </a:rPr>
              <a:t>Shotton</a:t>
            </a:r>
            <a:r>
              <a:rPr lang="en-US" dirty="0">
                <a:solidFill>
                  <a:schemeClr val="tx1"/>
                </a:solidFill>
              </a:rPr>
              <a:t>, M. Johnson, and R. </a:t>
            </a:r>
            <a:r>
              <a:rPr lang="en-US" dirty="0" err="1">
                <a:solidFill>
                  <a:schemeClr val="tx1"/>
                </a:solidFill>
              </a:rPr>
              <a:t>Cipolla</a:t>
            </a:r>
            <a:r>
              <a:rPr lang="en-US" dirty="0">
                <a:solidFill>
                  <a:schemeClr val="tx1"/>
                </a:solidFill>
              </a:rPr>
              <a:t>, Semantic </a:t>
            </a:r>
            <a:r>
              <a:rPr lang="en-US" dirty="0" err="1">
                <a:solidFill>
                  <a:schemeClr val="tx1"/>
                </a:solidFill>
              </a:rPr>
              <a:t>texton</a:t>
            </a:r>
            <a:r>
              <a:rPr lang="en-US" dirty="0">
                <a:solidFill>
                  <a:schemeClr val="tx1"/>
                </a:solidFill>
              </a:rPr>
              <a:t> forests for image categorization and segmentation, in Proceedings of the IEEE Computer Society Conference on Computer Vision and Pattern Recognition, pp. 1-8, Anchorage, USA, 2008</a:t>
            </a:r>
            <a:r>
              <a:rPr lang="en-US" dirty="0" smtClean="0">
                <a:solidFill>
                  <a:schemeClr val="tx1"/>
                </a:solidFill>
              </a:rPr>
              <a:t>.</a:t>
            </a:r>
          </a:p>
          <a:p>
            <a:r>
              <a:rPr lang="en-US" dirty="0" smtClean="0">
                <a:solidFill>
                  <a:schemeClr val="tx1"/>
                </a:solidFill>
              </a:rPr>
              <a:t>[3] </a:t>
            </a:r>
            <a:r>
              <a:rPr lang="en-US" dirty="0" err="1" smtClean="0">
                <a:solidFill>
                  <a:schemeClr val="tx1"/>
                </a:solidFill>
              </a:rPr>
              <a:t>Matlab</a:t>
            </a:r>
            <a:r>
              <a:rPr lang="en-US" dirty="0" smtClean="0">
                <a:solidFill>
                  <a:schemeClr val="tx1"/>
                </a:solidFill>
              </a:rPr>
              <a:t> code by F. </a:t>
            </a:r>
            <a:r>
              <a:rPr lang="en-US" dirty="0" err="1" smtClean="0">
                <a:solidFill>
                  <a:schemeClr val="tx1"/>
                </a:solidFill>
              </a:rPr>
              <a:t>Schroff</a:t>
            </a:r>
            <a:r>
              <a:rPr lang="en-US" dirty="0" smtClean="0">
                <a:solidFill>
                  <a:schemeClr val="tx1"/>
                </a:solidFill>
              </a:rPr>
              <a:t> for training and computing the final segmentations.</a:t>
            </a:r>
          </a:p>
          <a:p>
            <a:endParaRPr lang="en-US" dirty="0" smtClean="0"/>
          </a:p>
        </p:txBody>
      </p:sp>
    </p:spTree>
    <p:extLst>
      <p:ext uri="{BB962C8B-B14F-4D97-AF65-F5344CB8AC3E}">
        <p14:creationId xmlns:p14="http://schemas.microsoft.com/office/powerpoint/2010/main" val="1206181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a:xfrm>
            <a:off x="468312" y="350837"/>
            <a:ext cx="9070975" cy="1262063"/>
          </a:xfrm>
        </p:spPr>
        <p:txBody>
          <a:bodyPr tIns="38860"/>
          <a:lstStyle/>
          <a:p>
            <a:pPr>
              <a:buSzPct val="45000"/>
              <a:tabLst>
                <a:tab pos="723525" algn="l"/>
                <a:tab pos="1447045" algn="l"/>
                <a:tab pos="2170575" algn="l"/>
                <a:tab pos="2894099" algn="l"/>
                <a:tab pos="3617623" algn="l"/>
                <a:tab pos="4341150" algn="l"/>
                <a:tab pos="5064674" algn="l"/>
                <a:tab pos="5788199" algn="l"/>
                <a:tab pos="6511723" algn="l"/>
                <a:tab pos="7235249" algn="l"/>
                <a:tab pos="7958774" algn="l"/>
                <a:tab pos="8682298" algn="l"/>
              </a:tabLst>
            </a:pPr>
            <a:r>
              <a:rPr lang="fi-FI" dirty="0" smtClean="0"/>
              <a:t>Semantic Segmentation</a:t>
            </a:r>
          </a:p>
        </p:txBody>
      </p:sp>
      <p:sp>
        <p:nvSpPr>
          <p:cNvPr id="7171" name="Rectangle 2"/>
          <p:cNvSpPr>
            <a:spLocks noGrp="1" noChangeArrowheads="1"/>
          </p:cNvSpPr>
          <p:nvPr>
            <p:ph idx="1"/>
          </p:nvPr>
        </p:nvSpPr>
        <p:spPr>
          <a:xfrm>
            <a:off x="503243" y="1768478"/>
            <a:ext cx="9070975" cy="4989513"/>
          </a:xfrm>
        </p:spPr>
        <p:txBody>
          <a:bodyPr tIns="28065"/>
          <a:lstStyle/>
          <a:p>
            <a:pPr marL="426816" indent="-322098">
              <a:buClr>
                <a:srgbClr val="FF6309"/>
              </a:buClr>
              <a:buSzPct val="45000"/>
              <a:buFont typeface="Wingdings" charset="2"/>
              <a:buChar char=""/>
              <a:tabLst>
                <a:tab pos="723525" algn="l"/>
                <a:tab pos="1447045" algn="l"/>
                <a:tab pos="2170575" algn="l"/>
                <a:tab pos="2894099" algn="l"/>
                <a:tab pos="3617623" algn="l"/>
                <a:tab pos="4341150" algn="l"/>
                <a:tab pos="5064674" algn="l"/>
                <a:tab pos="5788199" algn="l"/>
                <a:tab pos="6511723" algn="l"/>
                <a:tab pos="7235249" algn="l"/>
                <a:tab pos="7958774" algn="l"/>
                <a:tab pos="8682298" algn="l"/>
              </a:tabLst>
            </a:pPr>
            <a:r>
              <a:rPr lang="fi-FI" dirty="0" smtClean="0"/>
              <a:t>As a Supervised Learning Problem:</a:t>
            </a:r>
          </a:p>
          <a:p>
            <a:pPr marL="426816" indent="-322098">
              <a:buClrTx/>
              <a:buSzPct val="45000"/>
              <a:buNone/>
              <a:tabLst>
                <a:tab pos="723525" algn="l"/>
                <a:tab pos="1447045" algn="l"/>
                <a:tab pos="2170575" algn="l"/>
                <a:tab pos="2894099" algn="l"/>
                <a:tab pos="3617623" algn="l"/>
                <a:tab pos="4341150" algn="l"/>
                <a:tab pos="5064674" algn="l"/>
                <a:tab pos="5788199" algn="l"/>
                <a:tab pos="6511723" algn="l"/>
                <a:tab pos="7235249" algn="l"/>
                <a:tab pos="7958774" algn="l"/>
                <a:tab pos="8682298" algn="l"/>
              </a:tabLst>
            </a:pPr>
            <a:endParaRPr lang="fi-FI" dirty="0" smtClean="0"/>
          </a:p>
        </p:txBody>
      </p:sp>
      <p:sp>
        <p:nvSpPr>
          <p:cNvPr id="3" name="Rounded Rectangle 2"/>
          <p:cNvSpPr/>
          <p:nvPr/>
        </p:nvSpPr>
        <p:spPr bwMode="auto">
          <a:xfrm>
            <a:off x="392113" y="2636837"/>
            <a:ext cx="1981200" cy="838200"/>
          </a:xfrm>
          <a:prstGeom prst="round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392" tIns="45696" rIns="91392" bIns="45696" numCol="1" spcCol="0" rtlCol="0" anchor="t" anchorCtr="0" compatLnSpc="1">
            <a:prstTxWarp prst="textNoShape">
              <a:avLst/>
            </a:prstTxWarp>
          </a:bodyPr>
          <a:lstStyle/>
          <a:p>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rPr>
              <a:t>Training Images</a:t>
            </a:r>
            <a:endParaRPr lang="en-US" sz="2400" dirty="0">
              <a:solidFill>
                <a:schemeClr val="bg1"/>
              </a:solidFill>
              <a:latin typeface="Arial" charset="0"/>
            </a:endParaRPr>
          </a:p>
        </p:txBody>
      </p:sp>
      <p:cxnSp>
        <p:nvCxnSpPr>
          <p:cNvPr id="5" name="Straight Arrow Connector 4"/>
          <p:cNvCxnSpPr/>
          <p:nvPr/>
        </p:nvCxnSpPr>
        <p:spPr bwMode="auto">
          <a:xfrm>
            <a:off x="2417761" y="3055937"/>
            <a:ext cx="990600" cy="0"/>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ounded Rectangle 7"/>
          <p:cNvSpPr/>
          <p:nvPr/>
        </p:nvSpPr>
        <p:spPr bwMode="auto">
          <a:xfrm>
            <a:off x="3516313" y="2636837"/>
            <a:ext cx="1981200" cy="838200"/>
          </a:xfrm>
          <a:prstGeom prst="round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392" tIns="45696" rIns="91392" bIns="45696" numCol="1" spcCol="0" rtlCol="0" anchor="t" anchorCtr="0" compatLnSpc="1">
            <a:prstTxWarp prst="textNoShape">
              <a:avLst/>
            </a:prstTxWarp>
          </a:bodyPr>
          <a:lstStyle/>
          <a:p>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rPr>
              <a:t>Extract features</a:t>
            </a:r>
            <a:endParaRPr lang="en-US" sz="2400" dirty="0">
              <a:solidFill>
                <a:schemeClr val="bg1"/>
              </a:solidFill>
              <a:latin typeface="Arial" charset="0"/>
            </a:endParaRPr>
          </a:p>
        </p:txBody>
      </p:sp>
      <p:sp>
        <p:nvSpPr>
          <p:cNvPr id="9" name="Rounded Rectangle 8"/>
          <p:cNvSpPr/>
          <p:nvPr/>
        </p:nvSpPr>
        <p:spPr bwMode="auto">
          <a:xfrm>
            <a:off x="6716713" y="2636837"/>
            <a:ext cx="2209800" cy="838200"/>
          </a:xfrm>
          <a:prstGeom prst="round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392" tIns="45696" rIns="91392" bIns="45696" numCol="1" spcCol="0" rtlCol="0" anchor="t" anchorCtr="0" compatLnSpc="1">
            <a:prstTxWarp prst="textNoShape">
              <a:avLst/>
            </a:prstTxWarp>
          </a:bodyPr>
          <a:lstStyle/>
          <a:p>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rPr>
              <a:t>Train classifier</a:t>
            </a:r>
            <a:endParaRPr lang="en-US" sz="2400" dirty="0">
              <a:solidFill>
                <a:schemeClr val="bg1"/>
              </a:solidFill>
              <a:latin typeface="Arial" charset="0"/>
            </a:endParaRPr>
          </a:p>
        </p:txBody>
      </p:sp>
      <p:cxnSp>
        <p:nvCxnSpPr>
          <p:cNvPr id="10" name="Straight Arrow Connector 9"/>
          <p:cNvCxnSpPr/>
          <p:nvPr/>
        </p:nvCxnSpPr>
        <p:spPr bwMode="auto">
          <a:xfrm>
            <a:off x="5573713" y="3094037"/>
            <a:ext cx="990600" cy="0"/>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Oval 5"/>
          <p:cNvSpPr/>
          <p:nvPr/>
        </p:nvSpPr>
        <p:spPr bwMode="auto">
          <a:xfrm>
            <a:off x="6446836" y="4008437"/>
            <a:ext cx="3047999" cy="1143000"/>
          </a:xfrm>
          <a:prstGeom prst="ellipse">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392" tIns="45696" rIns="91392" bIns="45696" numCol="1" spcCol="0" rtlCol="0" anchor="t" anchorCtr="0" compatLnSpc="1">
            <a:prstTxWarp prst="textNoShape">
              <a:avLst/>
            </a:prstTxWarp>
          </a:bodyPr>
          <a:lstStyle/>
          <a:p>
            <a:endPar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endParaRPr>
          </a:p>
          <a:p>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rPr>
              <a:t>Classifier</a:t>
            </a:r>
            <a:endParaRPr lang="en-US" sz="2400" dirty="0">
              <a:solidFill>
                <a:schemeClr val="bg1"/>
              </a:solidFill>
              <a:latin typeface="Arial" charset="0"/>
            </a:endParaRPr>
          </a:p>
        </p:txBody>
      </p:sp>
      <p:sp>
        <p:nvSpPr>
          <p:cNvPr id="12" name="Rounded Rectangle 11"/>
          <p:cNvSpPr/>
          <p:nvPr/>
        </p:nvSpPr>
        <p:spPr bwMode="auto">
          <a:xfrm>
            <a:off x="315913" y="4313237"/>
            <a:ext cx="1981200" cy="838200"/>
          </a:xfrm>
          <a:prstGeom prst="round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392" tIns="45696" rIns="91392" bIns="45696" numCol="1" spcCol="0" rtlCol="0" anchor="t" anchorCtr="0" compatLnSpc="1">
            <a:prstTxWarp prst="textNoShape">
              <a:avLst/>
            </a:prstTxWarp>
          </a:bodyPr>
          <a:lstStyle/>
          <a:p>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rPr>
              <a:t>test Image</a:t>
            </a:r>
            <a:endParaRPr lang="en-US" sz="2400" dirty="0">
              <a:solidFill>
                <a:schemeClr val="bg1"/>
              </a:solidFill>
              <a:latin typeface="Arial" charset="0"/>
            </a:endParaRPr>
          </a:p>
        </p:txBody>
      </p:sp>
      <p:sp>
        <p:nvSpPr>
          <p:cNvPr id="14" name="Rounded Rectangle 13"/>
          <p:cNvSpPr/>
          <p:nvPr/>
        </p:nvSpPr>
        <p:spPr bwMode="auto">
          <a:xfrm>
            <a:off x="3516313" y="4313237"/>
            <a:ext cx="1981200" cy="838200"/>
          </a:xfrm>
          <a:prstGeom prst="round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392" tIns="45696" rIns="91392" bIns="45696" numCol="1" spcCol="0" rtlCol="0" anchor="t" anchorCtr="0" compatLnSpc="1">
            <a:prstTxWarp prst="textNoShape">
              <a:avLst/>
            </a:prstTxWarp>
          </a:bodyPr>
          <a:lstStyle/>
          <a:p>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rPr>
              <a:t>Extract features</a:t>
            </a:r>
            <a:endParaRPr lang="en-US" sz="2400" dirty="0">
              <a:solidFill>
                <a:schemeClr val="bg1"/>
              </a:solidFill>
              <a:latin typeface="Arial" charset="0"/>
            </a:endParaRPr>
          </a:p>
        </p:txBody>
      </p:sp>
      <p:cxnSp>
        <p:nvCxnSpPr>
          <p:cNvPr id="15" name="Straight Arrow Connector 14"/>
          <p:cNvCxnSpPr/>
          <p:nvPr/>
        </p:nvCxnSpPr>
        <p:spPr bwMode="auto">
          <a:xfrm>
            <a:off x="2373313" y="4694237"/>
            <a:ext cx="990600" cy="0"/>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p:nvPr/>
        </p:nvCxnSpPr>
        <p:spPr bwMode="auto">
          <a:xfrm>
            <a:off x="5649913" y="4694237"/>
            <a:ext cx="761999" cy="0"/>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p:nvPr/>
        </p:nvCxnSpPr>
        <p:spPr bwMode="auto">
          <a:xfrm>
            <a:off x="7821613" y="3475037"/>
            <a:ext cx="0" cy="381000"/>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p:cNvCxnSpPr/>
          <p:nvPr/>
        </p:nvCxnSpPr>
        <p:spPr bwMode="auto">
          <a:xfrm>
            <a:off x="7821613" y="5303841"/>
            <a:ext cx="0" cy="685800"/>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Rounded Rectangle 18"/>
          <p:cNvSpPr/>
          <p:nvPr/>
        </p:nvSpPr>
        <p:spPr bwMode="auto">
          <a:xfrm>
            <a:off x="6145213" y="6142037"/>
            <a:ext cx="3467099" cy="609600"/>
          </a:xfrm>
          <a:prstGeom prst="round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392" tIns="45696" rIns="91392" bIns="45696" numCol="1" spcCol="0" rtlCol="0" anchor="t" anchorCtr="0" compatLnSpc="1">
            <a:prstTxWarp prst="textNoShape">
              <a:avLst/>
            </a:prstTxWarp>
          </a:bodyPr>
          <a:lstStyle/>
          <a:p>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rPr>
              <a:t>Segmented image</a:t>
            </a:r>
            <a:endParaRPr lang="en-US" sz="2400" dirty="0">
              <a:solidFill>
                <a:schemeClr val="bg1"/>
              </a:solidFill>
              <a:latin typeface="Arial"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set used</a:t>
            </a:r>
            <a:endParaRPr lang="en-US" dirty="0"/>
          </a:p>
        </p:txBody>
      </p:sp>
      <p:sp>
        <p:nvSpPr>
          <p:cNvPr id="3" name="Content Placeholder 2"/>
          <p:cNvSpPr>
            <a:spLocks noGrp="1"/>
          </p:cNvSpPr>
          <p:nvPr>
            <p:ph idx="1"/>
          </p:nvPr>
        </p:nvSpPr>
        <p:spPr/>
        <p:txBody>
          <a:bodyPr/>
          <a:lstStyle/>
          <a:p>
            <a:r>
              <a:rPr lang="en-US" dirty="0" smtClean="0"/>
              <a:t>MSRC (Microsoft </a:t>
            </a:r>
            <a:r>
              <a:rPr lang="en-US" dirty="0"/>
              <a:t>Research </a:t>
            </a:r>
            <a:r>
              <a:rPr lang="en-US" dirty="0" smtClean="0"/>
              <a:t>Cambridge)</a:t>
            </a:r>
          </a:p>
          <a:p>
            <a:r>
              <a:rPr lang="en-US" dirty="0"/>
              <a:t>21 </a:t>
            </a:r>
            <a:r>
              <a:rPr lang="en-US" dirty="0" smtClean="0"/>
              <a:t>object-classes</a:t>
            </a:r>
          </a:p>
          <a:p>
            <a:r>
              <a:rPr lang="en-US" dirty="0" smtClean="0"/>
              <a:t>airplane, </a:t>
            </a:r>
            <a:r>
              <a:rPr lang="en-US" dirty="0"/>
              <a:t>bicycle, bird, boat, body, book, building, car, cat, chair</a:t>
            </a:r>
            <a:r>
              <a:rPr lang="en-US" dirty="0" smtClean="0"/>
              <a:t>,</a:t>
            </a:r>
            <a:r>
              <a:rPr lang="en-US" dirty="0"/>
              <a:t> cow, dog, face, flower, grass, road, sheep, sign, sky, tree, </a:t>
            </a:r>
            <a:r>
              <a:rPr lang="en-US" dirty="0" smtClean="0"/>
              <a:t>water.</a:t>
            </a:r>
          </a:p>
          <a:p>
            <a:r>
              <a:rPr lang="en-US" dirty="0"/>
              <a:t>276 </a:t>
            </a:r>
            <a:r>
              <a:rPr lang="en-US" dirty="0" smtClean="0"/>
              <a:t>training, </a:t>
            </a:r>
            <a:r>
              <a:rPr lang="en-US" dirty="0"/>
              <a:t>256 </a:t>
            </a:r>
            <a:r>
              <a:rPr lang="en-US" dirty="0" smtClean="0"/>
              <a:t>test images.</a:t>
            </a:r>
          </a:p>
          <a:p>
            <a:endParaRPr lang="en-US" dirty="0" smtClean="0"/>
          </a:p>
          <a:p>
            <a:endParaRPr lang="en-US" dirty="0"/>
          </a:p>
        </p:txBody>
      </p:sp>
    </p:spTree>
    <p:extLst>
      <p:ext uri="{BB962C8B-B14F-4D97-AF65-F5344CB8AC3E}">
        <p14:creationId xmlns:p14="http://schemas.microsoft.com/office/powerpoint/2010/main" val="34147899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68318" y="5"/>
            <a:ext cx="9070975" cy="1262063"/>
          </a:xfrm>
        </p:spPr>
        <p:txBody>
          <a:bodyPr tIns="38860"/>
          <a:lstStyle/>
          <a:p>
            <a:pPr>
              <a:tabLst>
                <a:tab pos="723525" algn="l"/>
                <a:tab pos="1447045" algn="l"/>
                <a:tab pos="2170575" algn="l"/>
                <a:tab pos="2894099" algn="l"/>
                <a:tab pos="3617623" algn="l"/>
                <a:tab pos="4341150" algn="l"/>
                <a:tab pos="5064674" algn="l"/>
                <a:tab pos="5788199" algn="l"/>
                <a:tab pos="6511723" algn="l"/>
                <a:tab pos="7235249" algn="l"/>
                <a:tab pos="7958774" algn="l"/>
                <a:tab pos="8682298" algn="l"/>
              </a:tabLst>
            </a:pPr>
            <a:r>
              <a:rPr lang="en-IN" smtClean="0"/>
              <a:t>Random Forest</a:t>
            </a:r>
          </a:p>
        </p:txBody>
      </p:sp>
      <p:sp>
        <p:nvSpPr>
          <p:cNvPr id="10243" name="Rectangle 2"/>
          <p:cNvSpPr>
            <a:spLocks noGrp="1" noChangeArrowheads="1"/>
          </p:cNvSpPr>
          <p:nvPr>
            <p:ph idx="1"/>
          </p:nvPr>
        </p:nvSpPr>
        <p:spPr>
          <a:xfrm>
            <a:off x="503238" y="1768475"/>
            <a:ext cx="9069388" cy="5462588"/>
          </a:xfrm>
        </p:spPr>
        <p:txBody>
          <a:bodyPr tIns="21229">
            <a:normAutofit lnSpcReduction="10000"/>
          </a:bodyPr>
          <a:lstStyle/>
          <a:p>
            <a:pPr marL="429991" indent="-323683">
              <a:buClr>
                <a:srgbClr val="996633"/>
              </a:buClr>
              <a:buSzPct val="45000"/>
              <a:buFont typeface="Wingdings" charset="2"/>
              <a:buChar char=""/>
              <a:tabLst>
                <a:tab pos="723525" algn="l"/>
                <a:tab pos="1447045" algn="l"/>
                <a:tab pos="2170575" algn="l"/>
                <a:tab pos="2894099" algn="l"/>
                <a:tab pos="3617623" algn="l"/>
                <a:tab pos="4341150" algn="l"/>
                <a:tab pos="5064674" algn="l"/>
                <a:tab pos="5788199" algn="l"/>
                <a:tab pos="6511723" algn="l"/>
                <a:tab pos="7235249" algn="l"/>
                <a:tab pos="7958774" algn="l"/>
                <a:tab pos="8682298" algn="l"/>
              </a:tabLst>
            </a:pPr>
            <a:r>
              <a:rPr lang="en-IN" sz="2400"/>
              <a:t>A random forest is a set of n independently trained decision trees.</a:t>
            </a:r>
          </a:p>
          <a:p>
            <a:pPr marL="429991" indent="-323683">
              <a:buClr>
                <a:srgbClr val="996633"/>
              </a:buClr>
              <a:buSzPct val="45000"/>
              <a:buFont typeface="Wingdings" charset="2"/>
              <a:buChar char=""/>
              <a:tabLst>
                <a:tab pos="723525" algn="l"/>
                <a:tab pos="1447045" algn="l"/>
                <a:tab pos="2170575" algn="l"/>
                <a:tab pos="2894099" algn="l"/>
                <a:tab pos="3617623" algn="l"/>
                <a:tab pos="4341150" algn="l"/>
                <a:tab pos="5064674" algn="l"/>
                <a:tab pos="5788199" algn="l"/>
                <a:tab pos="6511723" algn="l"/>
                <a:tab pos="7235249" algn="l"/>
                <a:tab pos="7958774" algn="l"/>
                <a:tab pos="8682298" algn="l"/>
              </a:tabLst>
            </a:pPr>
            <a:r>
              <a:rPr lang="en-IN" sz="2400"/>
              <a:t>Since they are independent they can be trained in parallel.</a:t>
            </a:r>
          </a:p>
          <a:p>
            <a:pPr marL="429991" indent="-323683">
              <a:buClr>
                <a:srgbClr val="996633"/>
              </a:buClr>
              <a:buSzPct val="45000"/>
              <a:buFont typeface="Wingdings" charset="2"/>
              <a:buChar char=""/>
              <a:tabLst>
                <a:tab pos="723525" algn="l"/>
                <a:tab pos="1447045" algn="l"/>
                <a:tab pos="2170575" algn="l"/>
                <a:tab pos="2894099" algn="l"/>
                <a:tab pos="3617623" algn="l"/>
                <a:tab pos="4341150" algn="l"/>
                <a:tab pos="5064674" algn="l"/>
                <a:tab pos="5788199" algn="l"/>
                <a:tab pos="6511723" algn="l"/>
                <a:tab pos="7235249" algn="l"/>
                <a:tab pos="7958774" algn="l"/>
                <a:tab pos="8682298" algn="l"/>
              </a:tabLst>
            </a:pPr>
            <a:r>
              <a:rPr lang="en-IN" sz="2400" b="1"/>
              <a:t>Bagging</a:t>
            </a:r>
            <a:r>
              <a:rPr lang="en-IN" sz="2400"/>
              <a:t>: We inject randomness and independance into training by randomly sub-sampling the the training data for each tree.</a:t>
            </a:r>
          </a:p>
          <a:p>
            <a:pPr marL="429991" indent="-323683">
              <a:buClr>
                <a:srgbClr val="996633"/>
              </a:buClr>
              <a:buSzPct val="45000"/>
              <a:buFont typeface="Wingdings" charset="2"/>
              <a:buChar char=""/>
              <a:tabLst>
                <a:tab pos="723525" algn="l"/>
                <a:tab pos="1447045" algn="l"/>
                <a:tab pos="2170575" algn="l"/>
                <a:tab pos="2894099" algn="l"/>
                <a:tab pos="3617623" algn="l"/>
                <a:tab pos="4341150" algn="l"/>
                <a:tab pos="5064674" algn="l"/>
                <a:tab pos="5788199" algn="l"/>
                <a:tab pos="6511723" algn="l"/>
                <a:tab pos="7235249" algn="l"/>
                <a:tab pos="7958774" algn="l"/>
                <a:tab pos="8682298" algn="l"/>
              </a:tabLst>
            </a:pPr>
            <a:r>
              <a:rPr lang="en-IN" sz="2400"/>
              <a:t>The classification by a tree results in class posterior distribution of the test data point. We can combine the results of all the independent trees as:</a:t>
            </a:r>
          </a:p>
          <a:p>
            <a:pPr marL="429991" indent="-323683">
              <a:buClr>
                <a:srgbClr val="996633"/>
              </a:buClr>
              <a:buSzPct val="45000"/>
              <a:buFont typeface="Wingdings" charset="2"/>
              <a:buChar char=""/>
              <a:tabLst>
                <a:tab pos="723525" algn="l"/>
                <a:tab pos="1447045" algn="l"/>
                <a:tab pos="2170575" algn="l"/>
                <a:tab pos="2894099" algn="l"/>
                <a:tab pos="3617623" algn="l"/>
                <a:tab pos="4341150" algn="l"/>
                <a:tab pos="5064674" algn="l"/>
                <a:tab pos="5788199" algn="l"/>
                <a:tab pos="6511723" algn="l"/>
                <a:tab pos="7235249" algn="l"/>
                <a:tab pos="7958774" algn="l"/>
                <a:tab pos="8682298" algn="l"/>
              </a:tabLst>
            </a:pPr>
            <a:r>
              <a:rPr lang="en-IN" sz="2400"/>
              <a:t>Product of Experts:  take product of the individual probabilities.</a:t>
            </a:r>
            <a:r>
              <a:rPr lang="en-IN" sz="2200"/>
              <a:t> </a:t>
            </a:r>
            <a:r>
              <a:rPr lang="en-IN" sz="2400"/>
              <a:t>Here each tree can veto a class by assigning low a probability.</a:t>
            </a:r>
          </a:p>
          <a:p>
            <a:pPr marL="429991" indent="-323683">
              <a:buClr>
                <a:srgbClr val="996633"/>
              </a:buClr>
              <a:buSzPct val="45000"/>
              <a:buFont typeface="Wingdings" charset="2"/>
              <a:buChar char=""/>
              <a:tabLst>
                <a:tab pos="723525" algn="l"/>
                <a:tab pos="1447045" algn="l"/>
                <a:tab pos="2170575" algn="l"/>
                <a:tab pos="2894099" algn="l"/>
                <a:tab pos="3617623" algn="l"/>
                <a:tab pos="4341150" algn="l"/>
                <a:tab pos="5064674" algn="l"/>
                <a:tab pos="5788199" algn="l"/>
                <a:tab pos="6511723" algn="l"/>
                <a:tab pos="7235249" algn="l"/>
                <a:tab pos="7958774" algn="l"/>
                <a:tab pos="8682298" algn="l"/>
              </a:tabLst>
            </a:pPr>
            <a:r>
              <a:rPr lang="en-IN" sz="2400"/>
              <a:t>Mixture of Experts: take average of the individual probabilities.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468318" y="5"/>
            <a:ext cx="9070975" cy="1262063"/>
          </a:xfrm>
        </p:spPr>
        <p:txBody>
          <a:bodyPr tIns="38860"/>
          <a:lstStyle/>
          <a:p>
            <a:pPr>
              <a:tabLst>
                <a:tab pos="723525" algn="l"/>
                <a:tab pos="1447045" algn="l"/>
                <a:tab pos="2170575" algn="l"/>
                <a:tab pos="2894099" algn="l"/>
                <a:tab pos="3617623" algn="l"/>
                <a:tab pos="4341150" algn="l"/>
                <a:tab pos="5064674" algn="l"/>
                <a:tab pos="5788199" algn="l"/>
                <a:tab pos="6511723" algn="l"/>
                <a:tab pos="7235249" algn="l"/>
                <a:tab pos="7958774" algn="l"/>
                <a:tab pos="8682298" algn="l"/>
              </a:tabLst>
            </a:pPr>
            <a:r>
              <a:rPr lang="en-IN" dirty="0" smtClean="0"/>
              <a:t>Random Forest: Training</a:t>
            </a:r>
          </a:p>
        </p:txBody>
      </p:sp>
      <p:pic>
        <p:nvPicPr>
          <p:cNvPr id="11268"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3512" y="1874838"/>
            <a:ext cx="9677400" cy="541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532753" y="7240342"/>
            <a:ext cx="3547872" cy="264047"/>
          </a:xfrm>
          <a:prstGeom prst="rect">
            <a:avLst/>
          </a:prstGeom>
          <a:noFill/>
        </p:spPr>
        <p:txBody>
          <a:bodyPr wrap="square" rtlCol="0">
            <a:spAutoFit/>
          </a:bodyPr>
          <a:lstStyle/>
          <a:p>
            <a:pPr lvl="0"/>
            <a:r>
              <a:rPr lang="en-US" sz="1200" dirty="0">
                <a:solidFill>
                  <a:prstClr val="black"/>
                </a:solidFill>
              </a:rPr>
              <a:t>Image taken from </a:t>
            </a:r>
            <a:r>
              <a:rPr lang="en-US" sz="1200" dirty="0" smtClean="0">
                <a:solidFill>
                  <a:prstClr val="black"/>
                </a:solidFill>
              </a:rPr>
              <a:t>D.Phil. </a:t>
            </a:r>
            <a:r>
              <a:rPr lang="en-US" sz="1200" dirty="0">
                <a:solidFill>
                  <a:prstClr val="black"/>
                </a:solidFill>
              </a:rPr>
              <a:t>Thesis of F. </a:t>
            </a:r>
            <a:r>
              <a:rPr lang="en-US" sz="1200" dirty="0" err="1">
                <a:solidFill>
                  <a:prstClr val="black"/>
                </a:solidFill>
              </a:rPr>
              <a:t>Schroff</a:t>
            </a:r>
            <a:r>
              <a:rPr lang="en-US" sz="1200" dirty="0">
                <a:solidFill>
                  <a:prstClr val="black"/>
                </a:solidFill>
              </a:rPr>
              <a:t>[09]</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p:txBody>
          <a:bodyPr tIns="38787"/>
          <a:lstStyle/>
          <a:p>
            <a:pPr>
              <a:tabLst>
                <a:tab pos="723525" algn="l"/>
                <a:tab pos="1447045" algn="l"/>
                <a:tab pos="2170575" algn="l"/>
                <a:tab pos="2894099" algn="l"/>
                <a:tab pos="3617623" algn="l"/>
                <a:tab pos="4341150" algn="l"/>
                <a:tab pos="5064674" algn="l"/>
                <a:tab pos="5788199" algn="l"/>
                <a:tab pos="6511723" algn="l"/>
                <a:tab pos="7235249" algn="l"/>
                <a:tab pos="7958774" algn="l"/>
                <a:tab pos="8682298" algn="l"/>
              </a:tabLst>
            </a:pPr>
            <a:r>
              <a:rPr lang="en-IN" dirty="0" smtClean="0"/>
              <a:t>Random Forest: Parameters</a:t>
            </a:r>
          </a:p>
        </p:txBody>
      </p:sp>
      <p:sp>
        <p:nvSpPr>
          <p:cNvPr id="12291" name="Rectangle 2"/>
          <p:cNvSpPr>
            <a:spLocks noGrp="1" noChangeArrowheads="1"/>
          </p:cNvSpPr>
          <p:nvPr>
            <p:ph idx="1"/>
          </p:nvPr>
        </p:nvSpPr>
        <p:spPr>
          <a:xfrm>
            <a:off x="503243" y="1768478"/>
            <a:ext cx="9070975" cy="4989513"/>
          </a:xfrm>
        </p:spPr>
        <p:txBody>
          <a:bodyPr tIns="28065"/>
          <a:lstStyle/>
          <a:p>
            <a:pPr marL="431576" indent="-323683">
              <a:buClr>
                <a:srgbClr val="996633"/>
              </a:buClr>
              <a:buSzPct val="45000"/>
              <a:buFont typeface="Wingdings" charset="2"/>
              <a:buChar char=""/>
              <a:tabLst>
                <a:tab pos="723525" algn="l"/>
                <a:tab pos="1447045" algn="l"/>
                <a:tab pos="2170575" algn="l"/>
                <a:tab pos="2894099" algn="l"/>
                <a:tab pos="3617623" algn="l"/>
                <a:tab pos="4341150" algn="l"/>
                <a:tab pos="5064674" algn="l"/>
                <a:tab pos="5788199" algn="l"/>
                <a:tab pos="6511723" algn="l"/>
                <a:tab pos="7235249" algn="l"/>
                <a:tab pos="7958774" algn="l"/>
                <a:tab pos="8682298" algn="l"/>
              </a:tabLst>
            </a:pPr>
            <a:r>
              <a:rPr lang="en-IN" sz="2400" dirty="0"/>
              <a:t>Number of decision trees: Performance increases if more trees are added to the classifier. However not much improvement is shown after ~20 decision trees.</a:t>
            </a:r>
          </a:p>
          <a:p>
            <a:pPr marL="431576" indent="-323683">
              <a:buClr>
                <a:srgbClr val="996633"/>
              </a:buClr>
              <a:buSzPct val="45000"/>
              <a:buFont typeface="Wingdings" charset="2"/>
              <a:buChar char=""/>
              <a:tabLst>
                <a:tab pos="723525" algn="l"/>
                <a:tab pos="1447045" algn="l"/>
                <a:tab pos="2170575" algn="l"/>
                <a:tab pos="2894099" algn="l"/>
                <a:tab pos="3617623" algn="l"/>
                <a:tab pos="4341150" algn="l"/>
                <a:tab pos="5064674" algn="l"/>
                <a:tab pos="5788199" algn="l"/>
                <a:tab pos="6511723" algn="l"/>
                <a:tab pos="7235249" algn="l"/>
                <a:tab pos="7958774" algn="l"/>
                <a:tab pos="8682298" algn="l"/>
              </a:tabLst>
            </a:pPr>
            <a:r>
              <a:rPr lang="en-IN" sz="2400" dirty="0"/>
              <a:t>Pool of Node </a:t>
            </a:r>
            <a:r>
              <a:rPr lang="en-IN" sz="2400" dirty="0" smtClean="0"/>
              <a:t>tests</a:t>
            </a:r>
            <a:r>
              <a:rPr lang="en-IN" sz="2400" dirty="0"/>
              <a:t>:</a:t>
            </a:r>
          </a:p>
          <a:p>
            <a:pPr marL="431576" indent="-323683">
              <a:buClr>
                <a:srgbClr val="996633"/>
              </a:buClr>
              <a:buSzPct val="45000"/>
              <a:buFont typeface="Wingdings" charset="2"/>
              <a:buChar char=""/>
              <a:tabLst>
                <a:tab pos="723525" algn="l"/>
                <a:tab pos="1447045" algn="l"/>
                <a:tab pos="2170575" algn="l"/>
                <a:tab pos="2894099" algn="l"/>
                <a:tab pos="3617623" algn="l"/>
                <a:tab pos="4341150" algn="l"/>
                <a:tab pos="5064674" algn="l"/>
                <a:tab pos="5788199" algn="l"/>
                <a:tab pos="6511723" algn="l"/>
                <a:tab pos="7235249" algn="l"/>
                <a:tab pos="7958774" algn="l"/>
                <a:tab pos="8682298" algn="l"/>
              </a:tabLst>
            </a:pPr>
            <a:r>
              <a:rPr lang="en-IN" sz="2400" dirty="0"/>
              <a:t>#nf: No. of node tests randomly selected from P for each node. It influences the randomness. If #nf = 1, then no optimization.</a:t>
            </a:r>
          </a:p>
          <a:p>
            <a:pPr marL="431576" indent="-323683">
              <a:buClr>
                <a:srgbClr val="996633"/>
              </a:buClr>
              <a:buSzPct val="45000"/>
              <a:buFont typeface="Wingdings" charset="2"/>
              <a:buChar char=""/>
              <a:tabLst>
                <a:tab pos="723525" algn="l"/>
                <a:tab pos="1447045" algn="l"/>
                <a:tab pos="2170575" algn="l"/>
                <a:tab pos="2894099" algn="l"/>
                <a:tab pos="3617623" algn="l"/>
                <a:tab pos="4341150" algn="l"/>
                <a:tab pos="5064674" algn="l"/>
                <a:tab pos="5788199" algn="l"/>
                <a:tab pos="6511723" algn="l"/>
                <a:tab pos="7235249" algn="l"/>
                <a:tab pos="7958774" algn="l"/>
                <a:tab pos="8682298" algn="l"/>
              </a:tabLst>
            </a:pPr>
            <a:r>
              <a:rPr lang="en-IN" sz="2400" dirty="0"/>
              <a:t>Type of low-level features used: </a:t>
            </a:r>
            <a:r>
              <a:rPr lang="en-IN" sz="2400" dirty="0" err="1"/>
              <a:t>texton</a:t>
            </a:r>
            <a:r>
              <a:rPr lang="en-IN" sz="2400" dirty="0"/>
              <a:t> histogram, RGB, HOG. This constitute the domain D for node test tp.</a:t>
            </a:r>
          </a:p>
          <a:p>
            <a:pPr marL="431576" indent="-323683">
              <a:buClr>
                <a:srgbClr val="996633"/>
              </a:buClr>
              <a:buSzPct val="45000"/>
              <a:buFont typeface="Wingdings" charset="2"/>
              <a:buChar char=""/>
              <a:tabLst>
                <a:tab pos="723525" algn="l"/>
                <a:tab pos="1447045" algn="l"/>
                <a:tab pos="2170575" algn="l"/>
                <a:tab pos="2894099" algn="l"/>
                <a:tab pos="3617623" algn="l"/>
                <a:tab pos="4341150" algn="l"/>
                <a:tab pos="5064674" algn="l"/>
                <a:tab pos="5788199" algn="l"/>
                <a:tab pos="6511723" algn="l"/>
                <a:tab pos="7235249" algn="l"/>
                <a:tab pos="7958774" algn="l"/>
                <a:tab pos="8682298" algn="l"/>
              </a:tabLst>
            </a:pPr>
            <a:r>
              <a:rPr lang="en-IN" sz="2400" dirty="0"/>
              <a:t>Max. Depth of Each Tree: Deeper tree have better performance. But more depth can also lead to </a:t>
            </a:r>
            <a:r>
              <a:rPr lang="en-IN" sz="2400" dirty="0" err="1"/>
              <a:t>overfitting</a:t>
            </a:r>
            <a:r>
              <a:rPr lang="en-IN" sz="2400" dirty="0"/>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Schematic representation of Node test</a:t>
            </a:r>
            <a:endParaRPr lang="en-US" dirty="0"/>
          </a:p>
        </p:txBody>
      </p:sp>
      <p:sp>
        <p:nvSpPr>
          <p:cNvPr id="4" name="Flowchart: Connector 3"/>
          <p:cNvSpPr/>
          <p:nvPr/>
        </p:nvSpPr>
        <p:spPr>
          <a:xfrm>
            <a:off x="4049712" y="4221210"/>
            <a:ext cx="914399" cy="741373"/>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Arrow Connector 4"/>
          <p:cNvCxnSpPr>
            <a:stCxn id="4" idx="3"/>
          </p:cNvCxnSpPr>
          <p:nvPr/>
        </p:nvCxnSpPr>
        <p:spPr>
          <a:xfrm flipH="1">
            <a:off x="3592513" y="4854011"/>
            <a:ext cx="591110" cy="10685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4" idx="5"/>
            <a:endCxn id="8" idx="0"/>
          </p:cNvCxnSpPr>
          <p:nvPr/>
        </p:nvCxnSpPr>
        <p:spPr>
          <a:xfrm>
            <a:off x="4830200" y="4854011"/>
            <a:ext cx="659088" cy="10685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Flowchart: Connector 6"/>
          <p:cNvSpPr/>
          <p:nvPr/>
        </p:nvSpPr>
        <p:spPr>
          <a:xfrm>
            <a:off x="3281653" y="5922581"/>
            <a:ext cx="621716" cy="60960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lowchart: Connector 7"/>
          <p:cNvSpPr/>
          <p:nvPr/>
        </p:nvSpPr>
        <p:spPr>
          <a:xfrm>
            <a:off x="5178430" y="5922581"/>
            <a:ext cx="621716" cy="60960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Process 8"/>
          <p:cNvSpPr/>
          <p:nvPr/>
        </p:nvSpPr>
        <p:spPr>
          <a:xfrm>
            <a:off x="854441" y="3286348"/>
            <a:ext cx="2450516" cy="11430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868601" y="3449692"/>
            <a:ext cx="2450516" cy="865237"/>
          </a:xfrm>
          <a:prstGeom prst="rect">
            <a:avLst/>
          </a:prstGeom>
          <a:noFill/>
        </p:spPr>
        <p:txBody>
          <a:bodyPr wrap="square" rtlCol="0">
            <a:spAutoFit/>
          </a:bodyPr>
          <a:lstStyle/>
          <a:p>
            <a:r>
              <a:rPr lang="en-US" dirty="0" smtClean="0">
                <a:solidFill>
                  <a:schemeClr val="tx1"/>
                </a:solidFill>
                <a:latin typeface="+mn-lt"/>
              </a:rPr>
              <a:t>Set Of Images come at a 	node </a:t>
            </a:r>
          </a:p>
          <a:p>
            <a:r>
              <a:rPr lang="en-US" dirty="0" smtClean="0">
                <a:solidFill>
                  <a:schemeClr val="tx1"/>
                </a:solidFill>
                <a:latin typeface="+mn-lt"/>
              </a:rPr>
              <a:t>(this is while training)</a:t>
            </a:r>
            <a:endParaRPr lang="en-US" dirty="0">
              <a:solidFill>
                <a:schemeClr val="tx1"/>
              </a:solidFill>
              <a:latin typeface="+mn-lt"/>
            </a:endParaRPr>
          </a:p>
        </p:txBody>
      </p:sp>
      <p:sp>
        <p:nvSpPr>
          <p:cNvPr id="11" name="Rectangle 10"/>
          <p:cNvSpPr/>
          <p:nvPr/>
        </p:nvSpPr>
        <p:spPr>
          <a:xfrm>
            <a:off x="5040311" y="2383266"/>
            <a:ext cx="3352800" cy="3473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p:cNvCxnSpPr>
            <a:stCxn id="11" idx="2"/>
            <a:endCxn id="13" idx="0"/>
          </p:cNvCxnSpPr>
          <p:nvPr/>
        </p:nvCxnSpPr>
        <p:spPr>
          <a:xfrm>
            <a:off x="6716711" y="2730631"/>
            <a:ext cx="0" cy="14905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909252" y="4221210"/>
            <a:ext cx="1614918" cy="405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K  Features'</a:t>
            </a:r>
            <a:endParaRPr lang="en-US" dirty="0"/>
          </a:p>
        </p:txBody>
      </p:sp>
      <p:sp>
        <p:nvSpPr>
          <p:cNvPr id="14" name="TextBox 13"/>
          <p:cNvSpPr txBox="1"/>
          <p:nvPr/>
        </p:nvSpPr>
        <p:spPr>
          <a:xfrm>
            <a:off x="5261552" y="2383266"/>
            <a:ext cx="2910318" cy="349968"/>
          </a:xfrm>
          <a:prstGeom prst="rect">
            <a:avLst/>
          </a:prstGeom>
          <a:noFill/>
        </p:spPr>
        <p:txBody>
          <a:bodyPr wrap="square" rtlCol="0">
            <a:spAutoFit/>
          </a:bodyPr>
          <a:lstStyle/>
          <a:p>
            <a:r>
              <a:rPr lang="en-US" dirty="0" smtClean="0">
                <a:solidFill>
                  <a:schemeClr val="tx1"/>
                </a:solidFill>
                <a:latin typeface="+mn-lt"/>
              </a:rPr>
              <a:t>Pool of features Present</a:t>
            </a:r>
            <a:endParaRPr lang="en-US" dirty="0">
              <a:solidFill>
                <a:schemeClr val="tx1"/>
              </a:solidFill>
              <a:latin typeface="+mn-lt"/>
            </a:endParaRPr>
          </a:p>
        </p:txBody>
      </p:sp>
      <p:sp>
        <p:nvSpPr>
          <p:cNvPr id="15" name="TextBox 14"/>
          <p:cNvSpPr txBox="1"/>
          <p:nvPr/>
        </p:nvSpPr>
        <p:spPr>
          <a:xfrm>
            <a:off x="7145707" y="2916658"/>
            <a:ext cx="1939636" cy="1122871"/>
          </a:xfrm>
          <a:prstGeom prst="rect">
            <a:avLst/>
          </a:prstGeom>
          <a:noFill/>
        </p:spPr>
        <p:txBody>
          <a:bodyPr wrap="square" rtlCol="0">
            <a:spAutoFit/>
          </a:bodyPr>
          <a:lstStyle/>
          <a:p>
            <a:r>
              <a:rPr lang="en-US" dirty="0" smtClean="0">
                <a:solidFill>
                  <a:schemeClr val="tx1"/>
                </a:solidFill>
                <a:latin typeface="+mn-lt"/>
              </a:rPr>
              <a:t>Extracting Random K  features out of M features</a:t>
            </a:r>
            <a:endParaRPr lang="en-US" dirty="0">
              <a:solidFill>
                <a:schemeClr val="tx1"/>
              </a:solidFill>
              <a:latin typeface="+mn-lt"/>
            </a:endParaRPr>
          </a:p>
        </p:txBody>
      </p:sp>
      <p:sp>
        <p:nvSpPr>
          <p:cNvPr id="16" name="TextBox 15"/>
          <p:cNvSpPr txBox="1"/>
          <p:nvPr/>
        </p:nvSpPr>
        <p:spPr>
          <a:xfrm>
            <a:off x="4049712" y="4429348"/>
            <a:ext cx="914400" cy="349968"/>
          </a:xfrm>
          <a:prstGeom prst="rect">
            <a:avLst/>
          </a:prstGeom>
          <a:noFill/>
        </p:spPr>
        <p:txBody>
          <a:bodyPr wrap="square" rtlCol="0">
            <a:spAutoFit/>
          </a:bodyPr>
          <a:lstStyle/>
          <a:p>
            <a:r>
              <a:rPr lang="en-US" dirty="0" smtClean="0">
                <a:solidFill>
                  <a:schemeClr val="tx1"/>
                </a:solidFill>
                <a:latin typeface="+mn-lt"/>
              </a:rPr>
              <a:t>Tp &lt; </a:t>
            </a:r>
            <a:r>
              <a:rPr lang="el-GR" dirty="0">
                <a:solidFill>
                  <a:schemeClr val="tx1"/>
                </a:solidFill>
              </a:rPr>
              <a:t>λ</a:t>
            </a:r>
            <a:endParaRPr lang="en-US" dirty="0">
              <a:solidFill>
                <a:schemeClr val="tx1"/>
              </a:solidFill>
              <a:latin typeface="+mn-lt"/>
            </a:endParaRPr>
          </a:p>
        </p:txBody>
      </p:sp>
      <p:sp>
        <p:nvSpPr>
          <p:cNvPr id="17" name="TextBox 16"/>
          <p:cNvSpPr txBox="1"/>
          <p:nvPr/>
        </p:nvSpPr>
        <p:spPr>
          <a:xfrm rot="3257453">
            <a:off x="4741579" y="5371720"/>
            <a:ext cx="1248632" cy="349968"/>
          </a:xfrm>
          <a:prstGeom prst="rect">
            <a:avLst/>
          </a:prstGeom>
          <a:noFill/>
        </p:spPr>
        <p:txBody>
          <a:bodyPr wrap="square" rtlCol="0">
            <a:spAutoFit/>
          </a:bodyPr>
          <a:lstStyle/>
          <a:p>
            <a:r>
              <a:rPr lang="en-US" dirty="0" smtClean="0">
                <a:solidFill>
                  <a:schemeClr val="tx1"/>
                </a:solidFill>
                <a:latin typeface="+mn-lt"/>
              </a:rPr>
              <a:t>True</a:t>
            </a:r>
            <a:endParaRPr lang="en-US" dirty="0">
              <a:solidFill>
                <a:schemeClr val="tx1"/>
              </a:solidFill>
              <a:latin typeface="+mn-lt"/>
            </a:endParaRPr>
          </a:p>
        </p:txBody>
      </p:sp>
      <p:sp>
        <p:nvSpPr>
          <p:cNvPr id="18" name="TextBox 17"/>
          <p:cNvSpPr txBox="1"/>
          <p:nvPr/>
        </p:nvSpPr>
        <p:spPr>
          <a:xfrm rot="18018435">
            <a:off x="3370013" y="4787599"/>
            <a:ext cx="1248632" cy="349968"/>
          </a:xfrm>
          <a:prstGeom prst="rect">
            <a:avLst/>
          </a:prstGeom>
          <a:noFill/>
        </p:spPr>
        <p:txBody>
          <a:bodyPr wrap="square" rtlCol="0">
            <a:spAutoFit/>
          </a:bodyPr>
          <a:lstStyle/>
          <a:p>
            <a:r>
              <a:rPr lang="en-US" dirty="0" smtClean="0">
                <a:solidFill>
                  <a:schemeClr val="tx1"/>
                </a:solidFill>
                <a:latin typeface="+mn-lt"/>
              </a:rPr>
              <a:t>False</a:t>
            </a:r>
            <a:endParaRPr lang="en-US" dirty="0">
              <a:solidFill>
                <a:schemeClr val="tx1"/>
              </a:solidFill>
              <a:latin typeface="+mn-lt"/>
            </a:endParaRPr>
          </a:p>
        </p:txBody>
      </p:sp>
      <p:cxnSp>
        <p:nvCxnSpPr>
          <p:cNvPr id="30" name="Elbow Connector 29"/>
          <p:cNvCxnSpPr>
            <a:stCxn id="9" idx="3"/>
            <a:endCxn id="4" idx="0"/>
          </p:cNvCxnSpPr>
          <p:nvPr/>
        </p:nvCxnSpPr>
        <p:spPr>
          <a:xfrm>
            <a:off x="3304957" y="3857848"/>
            <a:ext cx="1201955" cy="36336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15912" y="1951037"/>
            <a:ext cx="4144540" cy="865237"/>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solidFill>
                  <a:schemeClr val="tx1"/>
                </a:solidFill>
                <a:latin typeface="+mn-lt"/>
              </a:rPr>
              <a:t>       Every tree training set is subsampled from the training data from each class</a:t>
            </a:r>
            <a:endParaRPr lang="en-US" dirty="0">
              <a:solidFill>
                <a:schemeClr val="tx1"/>
              </a:solidFill>
              <a:latin typeface="+mn-lt"/>
            </a:endParaRPr>
          </a:p>
        </p:txBody>
      </p:sp>
      <p:cxnSp>
        <p:nvCxnSpPr>
          <p:cNvPr id="34" name="Straight Arrow Connector 33"/>
          <p:cNvCxnSpPr>
            <a:endCxn id="9" idx="0"/>
          </p:cNvCxnSpPr>
          <p:nvPr/>
        </p:nvCxnSpPr>
        <p:spPr>
          <a:xfrm>
            <a:off x="2079699" y="2816274"/>
            <a:ext cx="0" cy="4700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11" idx="3"/>
          </p:cNvCxnSpPr>
          <p:nvPr/>
        </p:nvCxnSpPr>
        <p:spPr>
          <a:xfrm>
            <a:off x="8393111" y="2556949"/>
            <a:ext cx="692232" cy="2831347"/>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263289" y="5388296"/>
            <a:ext cx="3704471" cy="1380506"/>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solidFill>
                  <a:schemeClr val="tx1"/>
                </a:solidFill>
                <a:latin typeface="+mn-lt"/>
              </a:rPr>
              <a:t>   Pool of features comprises of:</a:t>
            </a:r>
          </a:p>
          <a:p>
            <a:pPr marL="285750" indent="-285750">
              <a:buFont typeface="Arial" pitchFamily="34" charset="0"/>
              <a:buChar char="•"/>
            </a:pPr>
            <a:r>
              <a:rPr lang="en-US" dirty="0" smtClean="0">
                <a:solidFill>
                  <a:schemeClr val="tx1"/>
                </a:solidFill>
                <a:latin typeface="+mn-lt"/>
              </a:rPr>
              <a:t>RGB</a:t>
            </a:r>
          </a:p>
          <a:p>
            <a:pPr marL="285750" indent="-285750">
              <a:buFont typeface="Arial" pitchFamily="34" charset="0"/>
              <a:buChar char="•"/>
            </a:pPr>
            <a:r>
              <a:rPr lang="en-US" dirty="0" smtClean="0">
                <a:solidFill>
                  <a:schemeClr val="tx1"/>
                </a:solidFill>
                <a:latin typeface="+mn-lt"/>
              </a:rPr>
              <a:t>HOG</a:t>
            </a:r>
          </a:p>
          <a:p>
            <a:pPr marL="285750" indent="-285750">
              <a:buFont typeface="Arial" pitchFamily="34" charset="0"/>
              <a:buChar char="•"/>
            </a:pPr>
            <a:r>
              <a:rPr lang="en-US" dirty="0" smtClean="0">
                <a:solidFill>
                  <a:schemeClr val="tx1"/>
                </a:solidFill>
                <a:latin typeface="+mn-lt"/>
              </a:rPr>
              <a:t>F 17 filter bank</a:t>
            </a:r>
          </a:p>
          <a:p>
            <a:pPr marL="285750" indent="-285750">
              <a:buFont typeface="Arial" pitchFamily="34" charset="0"/>
              <a:buChar char="•"/>
            </a:pPr>
            <a:r>
              <a:rPr lang="en-US" dirty="0" smtClean="0">
                <a:solidFill>
                  <a:schemeClr val="tx1"/>
                </a:solidFill>
                <a:latin typeface="+mn-lt"/>
              </a:rPr>
              <a:t>Texton</a:t>
            </a:r>
            <a:endParaRPr lang="en-US" dirty="0">
              <a:solidFill>
                <a:schemeClr val="tx1"/>
              </a:solidFill>
              <a:latin typeface="+mn-lt"/>
            </a:endParaRPr>
          </a:p>
        </p:txBody>
      </p:sp>
    </p:spTree>
    <p:extLst>
      <p:ext uri="{BB962C8B-B14F-4D97-AF65-F5344CB8AC3E}">
        <p14:creationId xmlns:p14="http://schemas.microsoft.com/office/powerpoint/2010/main" val="23595551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350837"/>
            <a:ext cx="9106817" cy="1145776"/>
          </a:xfrm>
        </p:spPr>
        <p:txBody>
          <a:bodyPr>
            <a:normAutofit/>
          </a:bodyPr>
          <a:lstStyle/>
          <a:p>
            <a:r>
              <a:rPr lang="en-US" dirty="0" smtClean="0"/>
              <a:t>RGB Features</a:t>
            </a:r>
            <a:endParaRPr lang="en-US" dirty="0"/>
          </a:p>
        </p:txBody>
      </p:sp>
      <p:sp>
        <p:nvSpPr>
          <p:cNvPr id="3" name="Content Placeholder 2"/>
          <p:cNvSpPr>
            <a:spLocks noGrp="1"/>
          </p:cNvSpPr>
          <p:nvPr>
            <p:ph idx="1"/>
          </p:nvPr>
        </p:nvSpPr>
        <p:spPr/>
        <p:txBody>
          <a:bodyPr/>
          <a:lstStyle/>
          <a:p>
            <a:r>
              <a:rPr lang="en-US" sz="2400" dirty="0">
                <a:solidFill>
                  <a:schemeClr val="tx1"/>
                </a:solidFill>
              </a:rPr>
              <a:t>The node-tests are simple differences of responses computed over rectangles in one of the three channels (R, G, or B).</a:t>
            </a:r>
          </a:p>
          <a:p>
            <a:endParaRPr lang="en-US" dirty="0"/>
          </a:p>
        </p:txBody>
      </p:sp>
      <p:pic>
        <p:nvPicPr>
          <p:cNvPr id="1026" name="Picture 2" descr="F:\studies 4th sem\artificial intelligence\project ideas\final project\image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1312" y="3446687"/>
            <a:ext cx="6553200" cy="23905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11312" y="6712319"/>
            <a:ext cx="7391400" cy="378565"/>
          </a:xfrm>
          <a:prstGeom prst="rect">
            <a:avLst/>
          </a:prstGeom>
          <a:noFill/>
        </p:spPr>
        <p:txBody>
          <a:bodyPr wrap="square" rtlCol="0">
            <a:spAutoFit/>
          </a:bodyPr>
          <a:lstStyle/>
          <a:p>
            <a:r>
              <a:rPr lang="en-US" sz="2000" dirty="0" smtClean="0">
                <a:solidFill>
                  <a:schemeClr val="tx1"/>
                </a:solidFill>
                <a:latin typeface="+mn-lt"/>
              </a:rPr>
              <a:t>                There are two types of RGB feature test </a:t>
            </a:r>
            <a:endParaRPr lang="en-US" sz="2000" dirty="0">
              <a:solidFill>
                <a:schemeClr val="tx1"/>
              </a:solidFill>
              <a:latin typeface="+mn-lt"/>
            </a:endParaRPr>
          </a:p>
        </p:txBody>
      </p:sp>
      <p:cxnSp>
        <p:nvCxnSpPr>
          <p:cNvPr id="6" name="Elbow Connector 5"/>
          <p:cNvCxnSpPr/>
          <p:nvPr/>
        </p:nvCxnSpPr>
        <p:spPr>
          <a:xfrm rot="5400000" flipH="1" flipV="1">
            <a:off x="4941099" y="5969978"/>
            <a:ext cx="875082" cy="6096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rot="16200000" flipV="1">
            <a:off x="4331499" y="5969978"/>
            <a:ext cx="875082" cy="6096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030912" y="5928174"/>
            <a:ext cx="1600200" cy="349968"/>
          </a:xfrm>
          <a:prstGeom prst="rect">
            <a:avLst/>
          </a:prstGeom>
          <a:noFill/>
        </p:spPr>
        <p:txBody>
          <a:bodyPr wrap="square" rtlCol="0">
            <a:spAutoFit/>
          </a:bodyPr>
          <a:lstStyle/>
          <a:p>
            <a:r>
              <a:rPr lang="en-US" dirty="0">
                <a:solidFill>
                  <a:schemeClr val="tx1"/>
                </a:solidFill>
                <a:latin typeface="+mn-lt"/>
              </a:rPr>
              <a:t>D</a:t>
            </a:r>
            <a:r>
              <a:rPr lang="en-US" dirty="0" smtClean="0">
                <a:solidFill>
                  <a:schemeClr val="tx1"/>
                </a:solidFill>
                <a:latin typeface="+mn-lt"/>
              </a:rPr>
              <a:t>ifftest</a:t>
            </a:r>
            <a:endParaRPr lang="en-US" dirty="0">
              <a:solidFill>
                <a:schemeClr val="tx1"/>
              </a:solidFill>
              <a:latin typeface="+mn-lt"/>
            </a:endParaRPr>
          </a:p>
        </p:txBody>
      </p:sp>
      <p:sp>
        <p:nvSpPr>
          <p:cNvPr id="17" name="TextBox 16"/>
          <p:cNvSpPr txBox="1"/>
          <p:nvPr/>
        </p:nvSpPr>
        <p:spPr>
          <a:xfrm>
            <a:off x="2864040" y="5909383"/>
            <a:ext cx="1600200" cy="349968"/>
          </a:xfrm>
          <a:prstGeom prst="rect">
            <a:avLst/>
          </a:prstGeom>
          <a:noFill/>
        </p:spPr>
        <p:txBody>
          <a:bodyPr wrap="square" rtlCol="0">
            <a:spAutoFit/>
          </a:bodyPr>
          <a:lstStyle/>
          <a:p>
            <a:r>
              <a:rPr lang="en-US" dirty="0" smtClean="0">
                <a:solidFill>
                  <a:schemeClr val="tx1"/>
                </a:solidFill>
                <a:latin typeface="+mn-lt"/>
              </a:rPr>
              <a:t>Abstest</a:t>
            </a:r>
            <a:endParaRPr lang="en-US" dirty="0">
              <a:solidFill>
                <a:schemeClr val="tx1"/>
              </a:solidFill>
              <a:latin typeface="+mn-lt"/>
            </a:endParaRPr>
          </a:p>
        </p:txBody>
      </p:sp>
      <p:sp>
        <p:nvSpPr>
          <p:cNvPr id="5" name="TextBox 4"/>
          <p:cNvSpPr txBox="1"/>
          <p:nvPr/>
        </p:nvSpPr>
        <p:spPr>
          <a:xfrm>
            <a:off x="6390576" y="7222907"/>
            <a:ext cx="3547872" cy="264047"/>
          </a:xfrm>
          <a:prstGeom prst="rect">
            <a:avLst/>
          </a:prstGeom>
          <a:noFill/>
        </p:spPr>
        <p:txBody>
          <a:bodyPr wrap="square" rtlCol="0">
            <a:spAutoFit/>
          </a:bodyPr>
          <a:lstStyle/>
          <a:p>
            <a:pPr lvl="0"/>
            <a:r>
              <a:rPr lang="en-US" sz="1200" dirty="0">
                <a:solidFill>
                  <a:prstClr val="black"/>
                </a:solidFill>
              </a:rPr>
              <a:t>Image taken from </a:t>
            </a:r>
            <a:r>
              <a:rPr lang="en-US" sz="1200" dirty="0" smtClean="0">
                <a:solidFill>
                  <a:prstClr val="black"/>
                </a:solidFill>
              </a:rPr>
              <a:t>D.Phil. </a:t>
            </a:r>
            <a:r>
              <a:rPr lang="en-US" sz="1200" dirty="0">
                <a:solidFill>
                  <a:prstClr val="black"/>
                </a:solidFill>
              </a:rPr>
              <a:t>Thesis of F. </a:t>
            </a:r>
            <a:r>
              <a:rPr lang="en-US" sz="1200" dirty="0" err="1">
                <a:solidFill>
                  <a:prstClr val="black"/>
                </a:solidFill>
              </a:rPr>
              <a:t>Schroff</a:t>
            </a:r>
            <a:r>
              <a:rPr lang="en-US" sz="1200" dirty="0">
                <a:solidFill>
                  <a:prstClr val="black"/>
                </a:solidFill>
              </a:rPr>
              <a:t>[09]</a:t>
            </a:r>
          </a:p>
        </p:txBody>
      </p:sp>
    </p:spTree>
    <p:extLst>
      <p:ext uri="{BB962C8B-B14F-4D97-AF65-F5344CB8AC3E}">
        <p14:creationId xmlns:p14="http://schemas.microsoft.com/office/powerpoint/2010/main" val="14990476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34997</TotalTime>
  <Words>2055</Words>
  <Application>Microsoft Office PowerPoint</Application>
  <PresentationFormat>Custom</PresentationFormat>
  <Paragraphs>215</Paragraphs>
  <Slides>26</Slides>
  <Notes>11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Apothecary</vt:lpstr>
      <vt:lpstr>CS365  Artificial Intelligence</vt:lpstr>
      <vt:lpstr>Problem Statement</vt:lpstr>
      <vt:lpstr>Semantic Segmentation</vt:lpstr>
      <vt:lpstr>Data set used</vt:lpstr>
      <vt:lpstr>Random Forest</vt:lpstr>
      <vt:lpstr>Random Forest: Training</vt:lpstr>
      <vt:lpstr>Random Forest: Parameters</vt:lpstr>
      <vt:lpstr>Schematic representation of Node test</vt:lpstr>
      <vt:lpstr>RGB Features</vt:lpstr>
      <vt:lpstr>PowerPoint Presentation</vt:lpstr>
      <vt:lpstr>HOG feature descriptor</vt:lpstr>
      <vt:lpstr>PowerPoint Presentation</vt:lpstr>
      <vt:lpstr>F17 filter bank</vt:lpstr>
      <vt:lpstr>Texton features</vt:lpstr>
      <vt:lpstr>PowerPoint Presentation</vt:lpstr>
      <vt:lpstr>Node test using texton without shcm</vt:lpstr>
      <vt:lpstr>SHCM</vt:lpstr>
      <vt:lpstr>SHCM with Random forest</vt:lpstr>
      <vt:lpstr>Node test for SHCM</vt:lpstr>
      <vt:lpstr>DEcision Tree Classifiers</vt:lpstr>
      <vt:lpstr>What we are doing??</vt:lpstr>
      <vt:lpstr>Results</vt:lpstr>
      <vt:lpstr>PowerPoint Presentation</vt:lpstr>
      <vt:lpstr>PowerPoint Presentation</vt:lpstr>
      <vt:lpstr>PowerPoint Presentation</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CS365  Artificial Intelligence</dc:title>
  <dc:creator>Rohan Jingar</dc:creator>
  <cp:lastModifiedBy>mridul</cp:lastModifiedBy>
  <cp:revision>61</cp:revision>
  <cp:lastPrinted>1601-01-01T00:00:00Z</cp:lastPrinted>
  <dcterms:created xsi:type="dcterms:W3CDTF">2012-03-30T16:13:07Z</dcterms:created>
  <dcterms:modified xsi:type="dcterms:W3CDTF">2012-04-04T09:55:45Z</dcterms:modified>
</cp:coreProperties>
</file>